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7" r:id="rId1"/>
  </p:sldMasterIdLst>
  <p:notesMasterIdLst>
    <p:notesMasterId r:id="rId31"/>
  </p:notesMasterIdLst>
  <p:handoutMasterIdLst>
    <p:handoutMasterId r:id="rId32"/>
  </p:handoutMasterIdLst>
  <p:sldIdLst>
    <p:sldId id="258" r:id="rId2"/>
    <p:sldId id="289" r:id="rId3"/>
    <p:sldId id="288" r:id="rId4"/>
    <p:sldId id="276" r:id="rId5"/>
    <p:sldId id="275" r:id="rId6"/>
    <p:sldId id="285" r:id="rId7"/>
    <p:sldId id="290" r:id="rId8"/>
    <p:sldId id="278" r:id="rId9"/>
    <p:sldId id="291" r:id="rId10"/>
    <p:sldId id="292" r:id="rId11"/>
    <p:sldId id="295" r:id="rId12"/>
    <p:sldId id="306" r:id="rId13"/>
    <p:sldId id="293" r:id="rId14"/>
    <p:sldId id="294" r:id="rId15"/>
    <p:sldId id="280" r:id="rId16"/>
    <p:sldId id="305" r:id="rId17"/>
    <p:sldId id="299" r:id="rId18"/>
    <p:sldId id="304" r:id="rId19"/>
    <p:sldId id="309" r:id="rId20"/>
    <p:sldId id="301" r:id="rId21"/>
    <p:sldId id="302" r:id="rId22"/>
    <p:sldId id="296" r:id="rId23"/>
    <p:sldId id="282" r:id="rId24"/>
    <p:sldId id="281" r:id="rId25"/>
    <p:sldId id="307" r:id="rId26"/>
    <p:sldId id="268" r:id="rId27"/>
    <p:sldId id="270" r:id="rId28"/>
    <p:sldId id="271" r:id="rId29"/>
    <p:sldId id="308" r:id="rId30"/>
  </p:sldIdLst>
  <p:sldSz cx="9144000" cy="6858000" type="screen4x3"/>
  <p:notesSz cx="6858000" cy="9144000"/>
  <p:embeddedFontLst>
    <p:embeddedFont>
      <p:font typeface="Calibri"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 Hein" initials="S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469FE8"/>
    <a:srgbClr val="4995A7"/>
    <a:srgbClr val="69D8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7771" autoAdjust="0"/>
    <p:restoredTop sz="95538" autoAdjust="0"/>
  </p:normalViewPr>
  <p:slideViewPr>
    <p:cSldViewPr showGuides="1">
      <p:cViewPr varScale="1">
        <p:scale>
          <a:sx n="52" d="100"/>
          <a:sy n="52" d="100"/>
        </p:scale>
        <p:origin x="-725" y="-91"/>
      </p:cViewPr>
      <p:guideLst>
        <p:guide orient="horz" pos="2160"/>
        <p:guide orient="horz" pos="144"/>
        <p:guide orient="horz" pos="4176"/>
        <p:guide orient="horz" pos="1200"/>
        <p:guide orient="horz" pos="1488"/>
        <p:guide orient="horz" pos="893"/>
        <p:guide orient="horz" pos="1761"/>
        <p:guide pos="2880"/>
        <p:guide pos="240"/>
        <p:guide pos="5520"/>
        <p:guide pos="46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1" d="100"/>
        <a:sy n="31" d="100"/>
      </p:scale>
      <p:origin x="0" y="0"/>
    </p:cViewPr>
  </p:sorterViewPr>
  <p:notesViewPr>
    <p:cSldViewPr>
      <p:cViewPr varScale="1">
        <p:scale>
          <a:sx n="66" d="100"/>
          <a:sy n="66" d="100"/>
        </p:scale>
        <p:origin x="-162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4"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49D359-1C88-4000-A0EE-87584E6157FF}" type="datetimeFigureOut">
              <a:rPr lang="en-US" smtClean="0"/>
              <a:pPr/>
              <a:t>5/30/2007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BD86D9-F307-48BB-988F-5F8F4329CF1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5/30/2007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5/30/2007 8:05 AM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5/30/2007 8:05 AM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5/30/2007 8:05 AM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5/30/2007 8:05 AM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3</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randing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randing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669" r:id="rId12"/>
    <p:sldLayoutId id="2147483670" r:id="rId13"/>
    <p:sldLayoutId id="2147483693" r:id="rId14"/>
    <p:sldLayoutId id="2147483695" r:id="rId15"/>
    <p:sldLayoutId id="2147483696" r:id="rId16"/>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9"/>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20"/>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20"/>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20"/>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20"/>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21"/>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21"/>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21"/>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21"/>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oleObject" Target="../embeddings/oleObject19.bin"/><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oleObject" Target="../embeddings/oleObject21.bin"/><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oleObject" Target="../embeddings/oleObject20.bin"/><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oleObject" Target="../embeddings/oleObject22.bin"/><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www.microsoft.com/nap" TargetMode="External"/><Relationship Id="rId7" Type="http://schemas.openxmlformats.org/officeDocument/2006/relationships/hyperlink" Target="mailto:asknap@microsoft.com"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hyperlink" Target="http://msdn2.microsoft.com/en-us/library/aa363701.aspx" TargetMode="External"/><Relationship Id="rId5" Type="http://schemas.openxmlformats.org/officeDocument/2006/relationships/hyperlink" Target="http://blogs.technet.com/nap" TargetMode="External"/><Relationship Id="rId4" Type="http://schemas.openxmlformats.org/officeDocument/2006/relationships/hyperlink" Target="http://msdn2.microsoft.com/en-us/library/aa369705.aspx"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18" Type="http://schemas.openxmlformats.org/officeDocument/2006/relationships/oleObject" Target="../embeddings/oleObject15.bin"/><Relationship Id="rId3" Type="http://schemas.openxmlformats.org/officeDocument/2006/relationships/notesSlide" Target="../notesSlides/notesSlide4.xml"/><Relationship Id="rId7" Type="http://schemas.openxmlformats.org/officeDocument/2006/relationships/oleObject" Target="../embeddings/oleObject4.bin"/><Relationship Id="rId12" Type="http://schemas.openxmlformats.org/officeDocument/2006/relationships/oleObject" Target="../embeddings/oleObject9.bin"/><Relationship Id="rId17" Type="http://schemas.openxmlformats.org/officeDocument/2006/relationships/oleObject" Target="../embeddings/oleObject14.bin"/><Relationship Id="rId2" Type="http://schemas.openxmlformats.org/officeDocument/2006/relationships/slideLayout" Target="../slideLayouts/slideLayout8.xml"/><Relationship Id="rId16" Type="http://schemas.openxmlformats.org/officeDocument/2006/relationships/oleObject" Target="../embeddings/oleObject13.bin"/><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5" Type="http://schemas.openxmlformats.org/officeDocument/2006/relationships/oleObject" Target="../embeddings/oleObject12.bin"/><Relationship Id="rId10" Type="http://schemas.openxmlformats.org/officeDocument/2006/relationships/oleObject" Target="../embeddings/oleObject7.bin"/><Relationship Id="rId19" Type="http://schemas.openxmlformats.org/officeDocument/2006/relationships/oleObject" Target="../embeddings/oleObject16.bin"/><Relationship Id="rId4" Type="http://schemas.openxmlformats.org/officeDocument/2006/relationships/oleObject" Target="../embeddings/oleObject1.bin"/><Relationship Id="rId9" Type="http://schemas.openxmlformats.org/officeDocument/2006/relationships/oleObject" Target="../embeddings/oleObject6.bin"/><Relationship Id="rId14" Type="http://schemas.openxmlformats.org/officeDocument/2006/relationships/oleObject" Target="../embeddings/oleObject1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6.xml"/><Relationship Id="rId7" Type="http://schemas.openxmlformats.org/officeDocument/2006/relationships/image" Target="../media/image12.png"/><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oleObject" Target="../embeddings/oleObject17.bin"/></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7.xml"/><Relationship Id="rId7" Type="http://schemas.openxmlformats.org/officeDocument/2006/relationships/oleObject" Target="../embeddings/oleObject18.bin"/><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605" y="1903678"/>
            <a:ext cx="8035395" cy="1523494"/>
          </a:xfrm>
        </p:spPr>
        <p:txBody>
          <a:bodyPr/>
          <a:lstStyle/>
          <a:p>
            <a:r>
              <a:rPr lang="en-US" smtClean="0"/>
              <a:t>Network Access Protection </a:t>
            </a:r>
            <a:br>
              <a:rPr lang="en-US" smtClean="0"/>
            </a:br>
            <a:r>
              <a:rPr lang="en-US" smtClean="0"/>
              <a:t>(NAP) Technologies</a:t>
            </a:r>
            <a:endParaRPr lang="en-US" dirty="0"/>
          </a:p>
        </p:txBody>
      </p:sp>
      <p:sp>
        <p:nvSpPr>
          <p:cNvPr id="3" name="Subtitle 2"/>
          <p:cNvSpPr>
            <a:spLocks noGrp="1"/>
          </p:cNvSpPr>
          <p:nvPr>
            <p:ph type="subTitle" idx="1"/>
          </p:nvPr>
        </p:nvSpPr>
        <p:spPr>
          <a:xfrm>
            <a:off x="727605" y="4334074"/>
            <a:ext cx="7692761" cy="1371145"/>
          </a:xfrm>
        </p:spPr>
        <p:txBody>
          <a:bodyPr/>
          <a:lstStyle/>
          <a:p>
            <a:r>
              <a:rPr lang="en-US" dirty="0" err="1" smtClean="0"/>
              <a:t>Sreenivas</a:t>
            </a:r>
            <a:r>
              <a:rPr lang="en-US" dirty="0" smtClean="0"/>
              <a:t> </a:t>
            </a:r>
            <a:r>
              <a:rPr lang="en-US" dirty="0" err="1" smtClean="0"/>
              <a:t>Addagatla</a:t>
            </a:r>
            <a:r>
              <a:rPr lang="en-US" dirty="0" smtClean="0"/>
              <a:t> - Development  Lead</a:t>
            </a:r>
          </a:p>
          <a:p>
            <a:r>
              <a:rPr lang="en-US" dirty="0" smtClean="0"/>
              <a:t>Lambert Green - Test Lead</a:t>
            </a:r>
          </a:p>
          <a:p>
            <a:r>
              <a:rPr lang="en-US" dirty="0" smtClean="0"/>
              <a:t>Microsoft Corporation</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Enforcement Clients</a:t>
            </a:r>
            <a:endParaRPr lang="en-US" dirty="0"/>
          </a:p>
        </p:txBody>
      </p:sp>
      <p:sp>
        <p:nvSpPr>
          <p:cNvPr id="88" name="Content Placeholder 2"/>
          <p:cNvSpPr>
            <a:spLocks noGrp="1"/>
          </p:cNvSpPr>
          <p:nvPr>
            <p:ph type="body" idx="1"/>
          </p:nvPr>
        </p:nvSpPr>
        <p:spPr>
          <a:xfrm>
            <a:off x="382588" y="1414464"/>
            <a:ext cx="4799012" cy="4699235"/>
          </a:xfrm>
        </p:spPr>
        <p:txBody>
          <a:bodyPr/>
          <a:lstStyle/>
          <a:p>
            <a:r>
              <a:rPr lang="en-US" dirty="0" smtClean="0"/>
              <a:t>Maintain health enforced network connections </a:t>
            </a:r>
          </a:p>
          <a:p>
            <a:pPr lvl="1"/>
            <a:r>
              <a:rPr lang="en-US" dirty="0" smtClean="0"/>
              <a:t>Provide transport for system statement of health (</a:t>
            </a:r>
            <a:r>
              <a:rPr lang="en-US" dirty="0" err="1" smtClean="0"/>
              <a:t>SoH</a:t>
            </a:r>
            <a:r>
              <a:rPr lang="en-US" dirty="0" smtClean="0"/>
              <a:t>) and </a:t>
            </a:r>
            <a:r>
              <a:rPr lang="en-US" dirty="0" err="1" smtClean="0"/>
              <a:t>SoH</a:t>
            </a:r>
            <a:r>
              <a:rPr lang="en-US" dirty="0" smtClean="0"/>
              <a:t> responses (</a:t>
            </a:r>
            <a:r>
              <a:rPr lang="en-US" dirty="0" err="1" smtClean="0"/>
              <a:t>SoHR</a:t>
            </a:r>
            <a:r>
              <a:rPr lang="en-US" dirty="0" smtClean="0"/>
              <a:t>)</a:t>
            </a:r>
          </a:p>
          <a:p>
            <a:r>
              <a:rPr lang="en-US" dirty="0" smtClean="0"/>
              <a:t>Indicate network access status to other components</a:t>
            </a:r>
          </a:p>
        </p:txBody>
      </p:sp>
      <p:sp>
        <p:nvSpPr>
          <p:cNvPr id="28" name="Rectangle 27"/>
          <p:cNvSpPr/>
          <p:nvPr/>
        </p:nvSpPr>
        <p:spPr bwMode="auto">
          <a:xfrm>
            <a:off x="5715000" y="1419225"/>
            <a:ext cx="3429000"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29" name="Rounded Rectangle 259078"/>
          <p:cNvSpPr>
            <a:spLocks noChangeArrowheads="1"/>
          </p:cNvSpPr>
          <p:nvPr/>
        </p:nvSpPr>
        <p:spPr bwMode="auto">
          <a:xfrm>
            <a:off x="6232441" y="2784464"/>
            <a:ext cx="2209799" cy="2590800"/>
          </a:xfrm>
          <a:prstGeom prst="roundRect">
            <a:avLst>
              <a:gd name="adj" fmla="val 6208"/>
            </a:avLst>
          </a:prstGeom>
          <a:gradFill>
            <a:gsLst>
              <a:gs pos="22000">
                <a:schemeClr val="bg1"/>
              </a:gs>
              <a:gs pos="73000">
                <a:schemeClr val="bg1">
                  <a:lumMod val="75000"/>
                </a:schemeClr>
              </a:gs>
              <a:gs pos="90000">
                <a:schemeClr val="bg1">
                  <a:lumMod val="50000"/>
                </a:schemeClr>
              </a:gs>
            </a:gsLst>
            <a:lin ang="5400000" scaled="0"/>
          </a:gradFill>
          <a:ln>
            <a:solidFill>
              <a:schemeClr val="bg1">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effectLst>
                <a:outerShdw blurRad="38100" dist="38100" dir="2700000" algn="tl">
                  <a:srgbClr val="000000">
                    <a:alpha val="43137"/>
                  </a:srgbClr>
                </a:outerShdw>
              </a:effectLst>
              <a:latin typeface="Segoe" pitchFamily="34" charset="0"/>
            </a:endParaRPr>
          </a:p>
        </p:txBody>
      </p:sp>
      <p:sp>
        <p:nvSpPr>
          <p:cNvPr id="30" name="Flowchart: Alternate Process 259128"/>
          <p:cNvSpPr>
            <a:spLocks noChangeArrowheads="1"/>
          </p:cNvSpPr>
          <p:nvPr/>
        </p:nvSpPr>
        <p:spPr bwMode="auto">
          <a:xfrm>
            <a:off x="6301020" y="4572000"/>
            <a:ext cx="2072641" cy="762000"/>
          </a:xfrm>
          <a:prstGeom prst="flowChartAlternateProcess">
            <a:avLst/>
          </a:prstGeom>
          <a:ln w="28575">
            <a:solidFill>
              <a:srgbClr val="FF0000"/>
            </a:solidFill>
            <a:headEnd type="none" w="med" len="med"/>
            <a:tailEnd type="none" w="med" len="med"/>
          </a:ln>
          <a:effectLst>
            <a:glow rad="101600">
              <a:schemeClr val="accent3">
                <a:satMod val="175000"/>
                <a:alpha val="40000"/>
              </a:schemeClr>
            </a:glow>
            <a:outerShdw blurRad="635000" sx="102000" sy="102000" algn="ctr" rotWithShape="0">
              <a:prstClr val="black">
                <a:alpha val="71000"/>
              </a:prstClr>
            </a:outerShdw>
          </a:effectLst>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smtClean="0">
                <a:solidFill>
                  <a:srgbClr val="000000"/>
                </a:solidFill>
                <a:latin typeface="+mj-lt"/>
              </a:rPr>
              <a:t>Enforcement Clients</a:t>
            </a:r>
          </a:p>
          <a:p>
            <a:pPr algn="ctr" defTabSz="914063"/>
            <a:endParaRPr lang="en-US" sz="1100" dirty="0" smtClean="0">
              <a:solidFill>
                <a:srgbClr val="000000"/>
              </a:solidFill>
              <a:latin typeface="+mj-lt"/>
            </a:endParaRPr>
          </a:p>
          <a:p>
            <a:pPr algn="ctr" defTabSz="914063"/>
            <a:endParaRPr lang="en-US" sz="1100" dirty="0" smtClean="0">
              <a:solidFill>
                <a:srgbClr val="000000"/>
              </a:solidFill>
              <a:latin typeface="+mj-lt"/>
            </a:endParaRPr>
          </a:p>
          <a:p>
            <a:pPr algn="ctr" defTabSz="914063"/>
            <a:endParaRPr lang="en-US" sz="1100" dirty="0">
              <a:solidFill>
                <a:srgbClr val="000000"/>
              </a:solidFill>
              <a:latin typeface="+mj-lt"/>
            </a:endParaRPr>
          </a:p>
        </p:txBody>
      </p:sp>
      <p:pic>
        <p:nvPicPr>
          <p:cNvPr id="31" name="Rectangle 259082"/>
          <p:cNvPicPr>
            <a:picLocks noChangeAspect="1" noChangeArrowheads="1"/>
          </p:cNvPicPr>
          <p:nvPr/>
        </p:nvPicPr>
        <p:blipFill>
          <a:blip r:embed="rId3" cstate="print"/>
          <a:srcRect/>
          <a:stretch>
            <a:fillRect/>
          </a:stretch>
        </p:blipFill>
        <p:spPr bwMode="auto">
          <a:xfrm>
            <a:off x="6003840" y="2555863"/>
            <a:ext cx="761999" cy="53042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32" name="Rectangle 31"/>
          <p:cNvSpPr>
            <a:spLocks noChangeArrowheads="1"/>
          </p:cNvSpPr>
          <p:nvPr/>
        </p:nvSpPr>
        <p:spPr bwMode="auto">
          <a:xfrm>
            <a:off x="6634078" y="2819400"/>
            <a:ext cx="1406525" cy="505697"/>
          </a:xfrm>
          <a:prstGeom prst="rect">
            <a:avLst/>
          </a:prstGeom>
          <a:noFill/>
          <a:ln w="9525" cap="flat" cmpd="sng" algn="ctr">
            <a:noFill/>
            <a:prstDash val="solid"/>
            <a:miter lim="800000"/>
            <a:headEnd type="none" w="med" len="med"/>
            <a:tailEnd type="none" w="med" len="med"/>
          </a:ln>
          <a:effectLst/>
        </p:spPr>
        <p:txBody>
          <a:bodyPr wrap="none" anchor="ctr"/>
          <a:lstStyle/>
          <a:p>
            <a:pPr algn="ctr"/>
            <a:r>
              <a:rPr lang="en-US" sz="2000" dirty="0" smtClean="0">
                <a:effectLst>
                  <a:outerShdw blurRad="38100" dist="38100" dir="2700000" algn="tl">
                    <a:srgbClr val="000000">
                      <a:alpha val="43137"/>
                    </a:srgbClr>
                  </a:outerShdw>
                </a:effectLst>
              </a:rPr>
              <a:t>NAP Client</a:t>
            </a:r>
            <a:endParaRPr lang="en-US" sz="2000" dirty="0">
              <a:effectLst>
                <a:outerShdw blurRad="38100" dist="38100" dir="2700000" algn="tl">
                  <a:srgbClr val="000000">
                    <a:alpha val="43137"/>
                  </a:srgbClr>
                </a:outerShdw>
              </a:effectLst>
            </a:endParaRPr>
          </a:p>
        </p:txBody>
      </p:sp>
      <p:sp>
        <p:nvSpPr>
          <p:cNvPr id="33" name="Flowchart: Alternate Process 259084"/>
          <p:cNvSpPr>
            <a:spLocks noChangeArrowheads="1"/>
          </p:cNvSpPr>
          <p:nvPr/>
        </p:nvSpPr>
        <p:spPr bwMode="auto">
          <a:xfrm>
            <a:off x="6514380" y="4038600"/>
            <a:ext cx="1645920" cy="4572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a:solidFill>
                  <a:schemeClr val="bg2"/>
                </a:solidFill>
                <a:latin typeface="Segoe" pitchFamily="34" charset="0"/>
              </a:rPr>
              <a:t>NAP Agent </a:t>
            </a:r>
          </a:p>
        </p:txBody>
      </p:sp>
      <p:sp>
        <p:nvSpPr>
          <p:cNvPr id="34" name="Flowchart: Alternate Process 316423"/>
          <p:cNvSpPr>
            <a:spLocks noChangeArrowheads="1"/>
          </p:cNvSpPr>
          <p:nvPr/>
        </p:nvSpPr>
        <p:spPr bwMode="auto">
          <a:xfrm>
            <a:off x="6956340" y="1779588"/>
            <a:ext cx="762000" cy="582612"/>
          </a:xfrm>
          <a:prstGeom prst="flowChartAlternateProcess">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effectLst>
                <a:outerShdw blurRad="38100" dist="38100" dir="2700000" algn="tl">
                  <a:srgbClr val="000000">
                    <a:alpha val="43137"/>
                  </a:srgbClr>
                </a:outerShdw>
              </a:effectLst>
              <a:latin typeface="Segoe" pitchFamily="34" charset="0"/>
            </a:endParaRPr>
          </a:p>
        </p:txBody>
      </p:sp>
      <p:grpSp>
        <p:nvGrpSpPr>
          <p:cNvPr id="35" name="Group 29"/>
          <p:cNvGrpSpPr>
            <a:grpSpLocks/>
          </p:cNvGrpSpPr>
          <p:nvPr/>
        </p:nvGrpSpPr>
        <p:grpSpPr bwMode="auto">
          <a:xfrm>
            <a:off x="7124962" y="1832553"/>
            <a:ext cx="424756" cy="476683"/>
            <a:chOff x="436" y="1586"/>
            <a:chExt cx="401" cy="415"/>
          </a:xfrm>
          <a:effectLst>
            <a:outerShdw blurRad="63500" sx="102000" sy="102000" algn="ctr" rotWithShape="0">
              <a:prstClr val="black">
                <a:alpha val="40000"/>
              </a:prstClr>
            </a:outerShdw>
          </a:effectLst>
        </p:grpSpPr>
        <p:pic>
          <p:nvPicPr>
            <p:cNvPr id="36" name="Rectangle 316445"/>
            <p:cNvPicPr>
              <a:picLocks noChangeAspect="1" noChangeArrowheads="1"/>
            </p:cNvPicPr>
            <p:nvPr/>
          </p:nvPicPr>
          <p:blipFill>
            <a:blip r:embed="rId4" cstate="print"/>
            <a:srcRect/>
            <a:stretch>
              <a:fillRect/>
            </a:stretch>
          </p:blipFill>
          <p:spPr bwMode="auto">
            <a:xfrm>
              <a:off x="589" y="1635"/>
              <a:ext cx="248" cy="366"/>
            </a:xfrm>
            <a:prstGeom prst="rect">
              <a:avLst/>
            </a:prstGeom>
            <a:noFill/>
            <a:ln w="9525">
              <a:noFill/>
              <a:miter lim="800000"/>
              <a:headEnd/>
              <a:tailEnd/>
            </a:ln>
          </p:spPr>
        </p:pic>
        <p:pic>
          <p:nvPicPr>
            <p:cNvPr id="37" name="Rectangle 316446"/>
            <p:cNvPicPr>
              <a:picLocks noChangeAspect="1" noChangeArrowheads="1"/>
            </p:cNvPicPr>
            <p:nvPr/>
          </p:nvPicPr>
          <p:blipFill>
            <a:blip r:embed="rId5" cstate="print"/>
            <a:srcRect/>
            <a:stretch>
              <a:fillRect/>
            </a:stretch>
          </p:blipFill>
          <p:spPr bwMode="auto">
            <a:xfrm>
              <a:off x="436" y="1586"/>
              <a:ext cx="274" cy="403"/>
            </a:xfrm>
            <a:prstGeom prst="rect">
              <a:avLst/>
            </a:prstGeom>
            <a:noFill/>
            <a:ln w="9525">
              <a:noFill/>
              <a:miter lim="800000"/>
              <a:headEnd/>
              <a:tailEnd/>
            </a:ln>
          </p:spPr>
        </p:pic>
      </p:grpSp>
      <p:sp>
        <p:nvSpPr>
          <p:cNvPr id="60" name="Straight Connector 316455"/>
          <p:cNvSpPr>
            <a:spLocks noChangeShapeType="1"/>
          </p:cNvSpPr>
          <p:nvPr/>
        </p:nvSpPr>
        <p:spPr bwMode="auto">
          <a:xfrm flipH="1">
            <a:off x="7337340" y="2438400"/>
            <a:ext cx="0" cy="274320"/>
          </a:xfrm>
          <a:prstGeom prst="line">
            <a:avLst/>
          </a:prstGeom>
          <a:noFill/>
          <a:ln w="19050" algn="ctr">
            <a:solidFill>
              <a:schemeClr val="tx1"/>
            </a:solidFill>
            <a:round/>
            <a:headEnd type="arrow"/>
            <a:tailEnd type="arrow" w="med" len="med"/>
          </a:ln>
          <a:effectLst>
            <a:glow rad="63500">
              <a:schemeClr val="accent1">
                <a:satMod val="175000"/>
                <a:alpha val="40000"/>
              </a:schemeClr>
            </a:glow>
          </a:effectLst>
        </p:spPr>
        <p:txBody>
          <a:bodyPr anchor="ctr"/>
          <a:lstStyle/>
          <a:p>
            <a:endParaRPr lang="en-US"/>
          </a:p>
        </p:txBody>
      </p:sp>
      <p:sp>
        <p:nvSpPr>
          <p:cNvPr id="61" name="Rectangle 60"/>
          <p:cNvSpPr>
            <a:spLocks noChangeArrowheads="1"/>
          </p:cNvSpPr>
          <p:nvPr/>
        </p:nvSpPr>
        <p:spPr bwMode="auto">
          <a:xfrm>
            <a:off x="7461166" y="2362200"/>
            <a:ext cx="1209675" cy="422275"/>
          </a:xfrm>
          <a:prstGeom prst="rect">
            <a:avLst/>
          </a:prstGeom>
          <a:noFill/>
          <a:ln w="12700" cap="flat" cmpd="sng" algn="ctr">
            <a:noFill/>
            <a:prstDash val="solid"/>
            <a:miter lim="800000"/>
            <a:headEnd type="none" w="med" len="med"/>
            <a:tailEnd type="none" w="med" len="med"/>
          </a:ln>
          <a:effectLst/>
        </p:spPr>
        <p:txBody>
          <a:bodyPr wrap="none" anchor="ctr"/>
          <a:lstStyle/>
          <a:p>
            <a:pPr algn="ctr"/>
            <a:r>
              <a:rPr lang="en-US" sz="1200" dirty="0" smtClean="0">
                <a:solidFill>
                  <a:schemeClr val="accent1"/>
                </a:solidFill>
                <a:effectLst>
                  <a:outerShdw blurRad="38100" dist="38100" dir="2700000" algn="tl">
                    <a:srgbClr val="000000">
                      <a:alpha val="43137"/>
                    </a:srgbClr>
                  </a:outerShdw>
                </a:effectLst>
                <a:latin typeface="+mj-lt"/>
              </a:rPr>
              <a:t>Updates</a:t>
            </a:r>
            <a:endParaRPr lang="en-US" sz="1200" dirty="0">
              <a:solidFill>
                <a:schemeClr val="accent1"/>
              </a:solidFill>
              <a:effectLst>
                <a:outerShdw blurRad="38100" dist="38100" dir="2700000" algn="tl">
                  <a:srgbClr val="000000">
                    <a:alpha val="43137"/>
                  </a:srgbClr>
                </a:outerShdw>
              </a:effectLst>
              <a:latin typeface="+mj-lt"/>
            </a:endParaRPr>
          </a:p>
        </p:txBody>
      </p:sp>
      <p:sp>
        <p:nvSpPr>
          <p:cNvPr id="62" name="Rectangle 61"/>
          <p:cNvSpPr>
            <a:spLocks noChangeArrowheads="1"/>
          </p:cNvSpPr>
          <p:nvPr/>
        </p:nvSpPr>
        <p:spPr bwMode="auto">
          <a:xfrm>
            <a:off x="6461040" y="1447800"/>
            <a:ext cx="1752600" cy="304800"/>
          </a:xfrm>
          <a:prstGeom prst="rect">
            <a:avLst/>
          </a:prstGeom>
          <a:noFill/>
          <a:ln w="12700" cap="flat" cmpd="sng" algn="ctr">
            <a:noFill/>
            <a:prstDash val="solid"/>
            <a:miter lim="800000"/>
            <a:headEnd type="none" w="med" len="med"/>
            <a:tailEnd type="none" w="med" len="med"/>
          </a:ln>
          <a:effectLst/>
        </p:spPr>
        <p:txBody>
          <a:bodyPr wrap="none" anchor="ctr"/>
          <a:lstStyle/>
          <a:p>
            <a:pPr algn="ctr"/>
            <a:r>
              <a:rPr lang="en-US" sz="1400" dirty="0" smtClean="0">
                <a:effectLst>
                  <a:outerShdw blurRad="38100" dist="38100" dir="2700000" algn="tl">
                    <a:srgbClr val="000000">
                      <a:alpha val="43137"/>
                    </a:srgbClr>
                  </a:outerShdw>
                </a:effectLst>
                <a:latin typeface="+mj-lt"/>
              </a:rPr>
              <a:t>Remediation Servers</a:t>
            </a:r>
            <a:endParaRPr lang="en-US" sz="1400" dirty="0">
              <a:effectLst>
                <a:outerShdw blurRad="38100" dist="38100" dir="2700000" algn="tl">
                  <a:srgbClr val="000000">
                    <a:alpha val="43137"/>
                  </a:srgbClr>
                </a:outerShdw>
              </a:effectLst>
              <a:latin typeface="+mj-lt"/>
            </a:endParaRPr>
          </a:p>
        </p:txBody>
      </p:sp>
      <p:grpSp>
        <p:nvGrpSpPr>
          <p:cNvPr id="63" name="Group 62"/>
          <p:cNvGrpSpPr/>
          <p:nvPr/>
        </p:nvGrpSpPr>
        <p:grpSpPr>
          <a:xfrm>
            <a:off x="6301020" y="3317862"/>
            <a:ext cx="2072641" cy="644537"/>
            <a:chOff x="899158" y="3317862"/>
            <a:chExt cx="2072641" cy="644537"/>
          </a:xfrm>
        </p:grpSpPr>
        <p:sp>
          <p:nvSpPr>
            <p:cNvPr id="64" name="Flowchart: Alternate Process 259128"/>
            <p:cNvSpPr>
              <a:spLocks noChangeArrowheads="1"/>
            </p:cNvSpPr>
            <p:nvPr/>
          </p:nvSpPr>
          <p:spPr bwMode="auto">
            <a:xfrm>
              <a:off x="899158" y="3317862"/>
              <a:ext cx="2072641" cy="644537"/>
            </a:xfrm>
            <a:prstGeom prst="flowChartAlternateProcess">
              <a:avLst/>
            </a:prstGeom>
            <a:ln>
              <a:headEnd type="none" w="med" len="med"/>
              <a:tailEnd type="none" w="med" len="med"/>
            </a:ln>
            <a:effectLst>
              <a:glow rad="70000">
                <a:schemeClr val="accent1">
                  <a:tint val="30000"/>
                  <a:shade val="95000"/>
                  <a:satMod val="300000"/>
                  <a:alpha val="50000"/>
                </a:schemeClr>
              </a:glow>
              <a:outerShdw blurRad="635000" sx="102000" sy="102000" algn="ctr" rotWithShape="0">
                <a:prstClr val="black">
                  <a:alpha val="71000"/>
                </a:prstClr>
              </a:outerShdw>
            </a:effectLst>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a:solidFill>
                    <a:srgbClr val="000000"/>
                  </a:solidFill>
                  <a:latin typeface="+mj-lt"/>
                </a:rPr>
                <a:t>System Health </a:t>
              </a:r>
              <a:r>
                <a:rPr lang="en-US" sz="1100" dirty="0" smtClean="0">
                  <a:solidFill>
                    <a:srgbClr val="000000"/>
                  </a:solidFill>
                  <a:latin typeface="+mj-lt"/>
                </a:rPr>
                <a:t>Agents</a:t>
              </a:r>
            </a:p>
            <a:p>
              <a:pPr algn="ctr" defTabSz="914063"/>
              <a:endParaRPr lang="en-US" sz="1100" dirty="0" smtClean="0">
                <a:solidFill>
                  <a:srgbClr val="000000"/>
                </a:solidFill>
                <a:latin typeface="+mj-lt"/>
              </a:endParaRPr>
            </a:p>
            <a:p>
              <a:pPr algn="ctr" defTabSz="914063"/>
              <a:endParaRPr lang="en-US" sz="1100" dirty="0">
                <a:solidFill>
                  <a:srgbClr val="000000"/>
                </a:solidFill>
                <a:latin typeface="+mj-lt"/>
              </a:endParaRPr>
            </a:p>
          </p:txBody>
        </p:sp>
        <p:sp>
          <p:nvSpPr>
            <p:cNvPr id="65" name="Flowchart: Alternate Process 259084"/>
            <p:cNvSpPr>
              <a:spLocks noChangeArrowheads="1"/>
            </p:cNvSpPr>
            <p:nvPr/>
          </p:nvSpPr>
          <p:spPr bwMode="auto">
            <a:xfrm>
              <a:off x="925033" y="3657600"/>
              <a:ext cx="685800" cy="2286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dirty="0" smtClean="0">
                  <a:solidFill>
                    <a:schemeClr val="bg2"/>
                  </a:solidFill>
                  <a:latin typeface="+mj-lt"/>
                </a:rPr>
                <a:t>MS-SHA</a:t>
              </a:r>
              <a:endParaRPr lang="en-US" sz="1000" dirty="0">
                <a:solidFill>
                  <a:schemeClr val="bg2"/>
                </a:solidFill>
                <a:latin typeface="+mj-lt"/>
              </a:endParaRPr>
            </a:p>
          </p:txBody>
        </p:sp>
        <p:sp>
          <p:nvSpPr>
            <p:cNvPr id="66" name="Flowchart: Alternate Process 259106"/>
            <p:cNvSpPr>
              <a:spLocks noChangeArrowheads="1"/>
            </p:cNvSpPr>
            <p:nvPr/>
          </p:nvSpPr>
          <p:spPr bwMode="auto">
            <a:xfrm>
              <a:off x="2330301" y="3657600"/>
              <a:ext cx="609600" cy="228600"/>
            </a:xfrm>
            <a:prstGeom prst="flowChartAlternateProcess">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smtClean="0">
                  <a:solidFill>
                    <a:schemeClr val="bg2"/>
                  </a:solidFill>
                  <a:latin typeface="+mj-lt"/>
                </a:rPr>
                <a:t>SHA-2</a:t>
              </a:r>
            </a:p>
          </p:txBody>
        </p:sp>
        <p:sp>
          <p:nvSpPr>
            <p:cNvPr id="67" name="Flowchart: Alternate Process 259106"/>
            <p:cNvSpPr>
              <a:spLocks noChangeArrowheads="1"/>
            </p:cNvSpPr>
            <p:nvPr/>
          </p:nvSpPr>
          <p:spPr bwMode="auto">
            <a:xfrm>
              <a:off x="1676400" y="3657600"/>
              <a:ext cx="609600" cy="228600"/>
            </a:xfrm>
            <a:prstGeom prst="flowChartAlternateProcess">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smtClean="0">
                  <a:solidFill>
                    <a:schemeClr val="bg2"/>
                  </a:solidFill>
                  <a:latin typeface="+mj-lt"/>
                </a:rPr>
                <a:t>SHA-1</a:t>
              </a:r>
            </a:p>
          </p:txBody>
        </p:sp>
      </p:grpSp>
      <p:sp>
        <p:nvSpPr>
          <p:cNvPr id="68" name="Flowchart: Alternate Process 259084"/>
          <p:cNvSpPr>
            <a:spLocks noChangeArrowheads="1"/>
          </p:cNvSpPr>
          <p:nvPr/>
        </p:nvSpPr>
        <p:spPr bwMode="auto">
          <a:xfrm>
            <a:off x="6340540" y="5105400"/>
            <a:ext cx="609600" cy="1524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dirty="0" smtClean="0">
                <a:solidFill>
                  <a:schemeClr val="bg2"/>
                </a:solidFill>
                <a:latin typeface="+mj-lt"/>
              </a:rPr>
              <a:t>802.1x</a:t>
            </a:r>
            <a:endParaRPr lang="en-US" sz="900" dirty="0">
              <a:solidFill>
                <a:schemeClr val="bg2"/>
              </a:solidFill>
              <a:latin typeface="+mj-lt"/>
            </a:endParaRPr>
          </a:p>
        </p:txBody>
      </p:sp>
      <p:sp>
        <p:nvSpPr>
          <p:cNvPr id="70" name="Flowchart: Alternate Process 259084"/>
          <p:cNvSpPr>
            <a:spLocks noChangeArrowheads="1"/>
          </p:cNvSpPr>
          <p:nvPr/>
        </p:nvSpPr>
        <p:spPr bwMode="auto">
          <a:xfrm>
            <a:off x="6461041" y="4800600"/>
            <a:ext cx="457200" cy="2286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dirty="0" smtClean="0">
                <a:solidFill>
                  <a:schemeClr val="bg2"/>
                </a:solidFill>
                <a:latin typeface="+mj-lt"/>
              </a:rPr>
              <a:t>VPN</a:t>
            </a:r>
            <a:endParaRPr lang="en-US" sz="900" dirty="0">
              <a:solidFill>
                <a:schemeClr val="bg2"/>
              </a:solidFill>
              <a:latin typeface="+mj-lt"/>
            </a:endParaRPr>
          </a:p>
        </p:txBody>
      </p:sp>
      <p:sp>
        <p:nvSpPr>
          <p:cNvPr id="71" name="Flowchart: Alternate Process 259084"/>
          <p:cNvSpPr>
            <a:spLocks noChangeArrowheads="1"/>
          </p:cNvSpPr>
          <p:nvPr/>
        </p:nvSpPr>
        <p:spPr bwMode="auto">
          <a:xfrm>
            <a:off x="7032540" y="5029200"/>
            <a:ext cx="609600" cy="2286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dirty="0" smtClean="0">
                <a:solidFill>
                  <a:schemeClr val="bg2"/>
                </a:solidFill>
                <a:latin typeface="+mj-lt"/>
              </a:rPr>
              <a:t>IPSec</a:t>
            </a:r>
            <a:endParaRPr lang="en-US" sz="900" dirty="0">
              <a:solidFill>
                <a:schemeClr val="bg2"/>
              </a:solidFill>
              <a:latin typeface="+mj-lt"/>
            </a:endParaRPr>
          </a:p>
        </p:txBody>
      </p:sp>
      <p:sp>
        <p:nvSpPr>
          <p:cNvPr id="72" name="Flowchart: Alternate Process 259084"/>
          <p:cNvSpPr>
            <a:spLocks noChangeArrowheads="1"/>
          </p:cNvSpPr>
          <p:nvPr/>
        </p:nvSpPr>
        <p:spPr bwMode="auto">
          <a:xfrm>
            <a:off x="7070640" y="4800600"/>
            <a:ext cx="533400" cy="1524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dirty="0" smtClean="0">
                <a:solidFill>
                  <a:schemeClr val="bg2"/>
                </a:solidFill>
                <a:latin typeface="+mj-lt"/>
              </a:rPr>
              <a:t>DHCP</a:t>
            </a:r>
            <a:endParaRPr lang="en-US" sz="900" dirty="0">
              <a:solidFill>
                <a:schemeClr val="bg2"/>
              </a:solidFill>
              <a:latin typeface="+mj-lt"/>
            </a:endParaRPr>
          </a:p>
        </p:txBody>
      </p:sp>
      <p:sp>
        <p:nvSpPr>
          <p:cNvPr id="27" name="Flowchart: Alternate Process 259086"/>
          <p:cNvSpPr>
            <a:spLocks noChangeArrowheads="1"/>
          </p:cNvSpPr>
          <p:nvPr/>
        </p:nvSpPr>
        <p:spPr bwMode="auto">
          <a:xfrm>
            <a:off x="7696200" y="4800600"/>
            <a:ext cx="533400" cy="228600"/>
          </a:xfrm>
          <a:prstGeom prst="flowChartAlternateProcess">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64000"/>
              </a:prstClr>
            </a:outerShdw>
          </a:effectLst>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smtClean="0">
                <a:solidFill>
                  <a:schemeClr val="bg2"/>
                </a:solidFill>
              </a:rPr>
              <a:t>EC-x</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Microsoft NAP Agent</a:t>
            </a:r>
            <a:endParaRPr lang="en-US" dirty="0"/>
          </a:p>
        </p:txBody>
      </p:sp>
      <p:sp>
        <p:nvSpPr>
          <p:cNvPr id="88" name="Content Placeholder 2"/>
          <p:cNvSpPr>
            <a:spLocks noGrp="1"/>
          </p:cNvSpPr>
          <p:nvPr>
            <p:ph type="body" idx="1"/>
          </p:nvPr>
        </p:nvSpPr>
        <p:spPr>
          <a:xfrm>
            <a:off x="382588" y="1414464"/>
            <a:ext cx="4799012" cy="5064463"/>
          </a:xfrm>
        </p:spPr>
        <p:txBody>
          <a:bodyPr/>
          <a:lstStyle/>
          <a:p>
            <a:r>
              <a:rPr lang="en-US" sz="3200" dirty="0" smtClean="0"/>
              <a:t>Maintains current health state of the NAP Client</a:t>
            </a:r>
          </a:p>
          <a:p>
            <a:pPr lvl="1"/>
            <a:r>
              <a:rPr lang="en-US" sz="2800" dirty="0" smtClean="0"/>
              <a:t>Collect and manage </a:t>
            </a:r>
            <a:r>
              <a:rPr lang="en-US" sz="2800" dirty="0" err="1" smtClean="0"/>
              <a:t>SoH</a:t>
            </a:r>
            <a:r>
              <a:rPr lang="en-US" sz="2800" dirty="0" smtClean="0"/>
              <a:t> data from SHAs</a:t>
            </a:r>
          </a:p>
          <a:p>
            <a:r>
              <a:rPr lang="en-US" sz="3200" dirty="0" smtClean="0"/>
              <a:t>Coordinates interaction between SHAs and ECs</a:t>
            </a:r>
          </a:p>
          <a:p>
            <a:pPr lvl="1"/>
            <a:r>
              <a:rPr lang="en-US" sz="2800" dirty="0" smtClean="0"/>
              <a:t>Provide ECs with </a:t>
            </a:r>
            <a:r>
              <a:rPr lang="en-US" sz="2800" dirty="0" err="1" smtClean="0"/>
              <a:t>SoH</a:t>
            </a:r>
            <a:r>
              <a:rPr lang="en-US" sz="2800" dirty="0" smtClean="0"/>
              <a:t> data for transmission</a:t>
            </a:r>
          </a:p>
          <a:p>
            <a:pPr lvl="1"/>
            <a:r>
              <a:rPr lang="en-US" sz="2800" dirty="0" smtClean="0"/>
              <a:t>Notify SHAs when network access state changes</a:t>
            </a:r>
          </a:p>
        </p:txBody>
      </p:sp>
      <p:sp>
        <p:nvSpPr>
          <p:cNvPr id="40" name="Rectangle 39"/>
          <p:cNvSpPr/>
          <p:nvPr/>
        </p:nvSpPr>
        <p:spPr bwMode="auto">
          <a:xfrm>
            <a:off x="5715000" y="1419225"/>
            <a:ext cx="3429000"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41" name="Rounded Rectangle 259078"/>
          <p:cNvSpPr>
            <a:spLocks noChangeArrowheads="1"/>
          </p:cNvSpPr>
          <p:nvPr/>
        </p:nvSpPr>
        <p:spPr bwMode="auto">
          <a:xfrm>
            <a:off x="6232441" y="2784464"/>
            <a:ext cx="2209799" cy="2590800"/>
          </a:xfrm>
          <a:prstGeom prst="roundRect">
            <a:avLst>
              <a:gd name="adj" fmla="val 6208"/>
            </a:avLst>
          </a:prstGeom>
          <a:gradFill>
            <a:gsLst>
              <a:gs pos="22000">
                <a:schemeClr val="bg1"/>
              </a:gs>
              <a:gs pos="73000">
                <a:schemeClr val="bg1">
                  <a:lumMod val="75000"/>
                </a:schemeClr>
              </a:gs>
              <a:gs pos="90000">
                <a:schemeClr val="bg1">
                  <a:lumMod val="50000"/>
                </a:schemeClr>
              </a:gs>
            </a:gsLst>
            <a:lin ang="5400000" scaled="0"/>
          </a:gradFill>
          <a:ln>
            <a:solidFill>
              <a:schemeClr val="bg1">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effectLst>
                <a:outerShdw blurRad="38100" dist="38100" dir="2700000" algn="tl">
                  <a:srgbClr val="000000">
                    <a:alpha val="43137"/>
                  </a:srgbClr>
                </a:outerShdw>
              </a:effectLst>
              <a:latin typeface="Segoe" pitchFamily="34" charset="0"/>
            </a:endParaRPr>
          </a:p>
        </p:txBody>
      </p:sp>
      <p:sp>
        <p:nvSpPr>
          <p:cNvPr id="42" name="Flowchart: Alternate Process 259128"/>
          <p:cNvSpPr>
            <a:spLocks noChangeArrowheads="1"/>
          </p:cNvSpPr>
          <p:nvPr/>
        </p:nvSpPr>
        <p:spPr bwMode="auto">
          <a:xfrm>
            <a:off x="6301020" y="4572000"/>
            <a:ext cx="2072641" cy="762000"/>
          </a:xfrm>
          <a:prstGeom prst="flowChartAlternateProcess">
            <a:avLst/>
          </a:prstGeom>
          <a:ln>
            <a:headEnd type="none" w="med" len="med"/>
            <a:tailEnd type="none" w="med" len="med"/>
          </a:ln>
          <a:effectLst>
            <a:glow rad="70000">
              <a:schemeClr val="accent1">
                <a:tint val="30000"/>
                <a:shade val="95000"/>
                <a:satMod val="300000"/>
                <a:alpha val="50000"/>
              </a:schemeClr>
            </a:glow>
            <a:outerShdw blurRad="635000" sx="102000" sy="102000" algn="ctr" rotWithShape="0">
              <a:prstClr val="black">
                <a:alpha val="71000"/>
              </a:prstClr>
            </a:outerShdw>
          </a:effectLst>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smtClean="0">
                <a:solidFill>
                  <a:srgbClr val="000000"/>
                </a:solidFill>
                <a:latin typeface="+mj-lt"/>
              </a:rPr>
              <a:t>Enforcement Clients</a:t>
            </a:r>
          </a:p>
          <a:p>
            <a:pPr algn="ctr" defTabSz="914063"/>
            <a:endParaRPr lang="en-US" sz="1100" dirty="0" smtClean="0">
              <a:solidFill>
                <a:srgbClr val="000000"/>
              </a:solidFill>
              <a:latin typeface="+mj-lt"/>
            </a:endParaRPr>
          </a:p>
          <a:p>
            <a:pPr algn="ctr" defTabSz="914063"/>
            <a:endParaRPr lang="en-US" sz="1100" dirty="0" smtClean="0">
              <a:solidFill>
                <a:srgbClr val="000000"/>
              </a:solidFill>
              <a:latin typeface="+mj-lt"/>
            </a:endParaRPr>
          </a:p>
          <a:p>
            <a:pPr algn="ctr" defTabSz="914063"/>
            <a:endParaRPr lang="en-US" sz="1100" dirty="0">
              <a:solidFill>
                <a:srgbClr val="000000"/>
              </a:solidFill>
              <a:latin typeface="+mj-lt"/>
            </a:endParaRPr>
          </a:p>
        </p:txBody>
      </p:sp>
      <p:pic>
        <p:nvPicPr>
          <p:cNvPr id="43" name="Rectangle 259082"/>
          <p:cNvPicPr>
            <a:picLocks noChangeAspect="1" noChangeArrowheads="1"/>
          </p:cNvPicPr>
          <p:nvPr/>
        </p:nvPicPr>
        <p:blipFill>
          <a:blip r:embed="rId3" cstate="print"/>
          <a:srcRect/>
          <a:stretch>
            <a:fillRect/>
          </a:stretch>
        </p:blipFill>
        <p:spPr bwMode="auto">
          <a:xfrm>
            <a:off x="6003840" y="2555863"/>
            <a:ext cx="761999" cy="53042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44" name="Rectangle 43"/>
          <p:cNvSpPr>
            <a:spLocks noChangeArrowheads="1"/>
          </p:cNvSpPr>
          <p:nvPr/>
        </p:nvSpPr>
        <p:spPr bwMode="auto">
          <a:xfrm>
            <a:off x="6634078" y="2819400"/>
            <a:ext cx="1406525" cy="505697"/>
          </a:xfrm>
          <a:prstGeom prst="rect">
            <a:avLst/>
          </a:prstGeom>
          <a:noFill/>
          <a:ln w="9525" cap="flat" cmpd="sng" algn="ctr">
            <a:noFill/>
            <a:prstDash val="solid"/>
            <a:miter lim="800000"/>
            <a:headEnd type="none" w="med" len="med"/>
            <a:tailEnd type="none" w="med" len="med"/>
          </a:ln>
          <a:effectLst/>
        </p:spPr>
        <p:txBody>
          <a:bodyPr wrap="none" anchor="ctr"/>
          <a:lstStyle/>
          <a:p>
            <a:pPr algn="ctr"/>
            <a:r>
              <a:rPr lang="en-US" sz="2000" dirty="0" smtClean="0">
                <a:effectLst>
                  <a:outerShdw blurRad="38100" dist="38100" dir="2700000" algn="tl">
                    <a:srgbClr val="000000">
                      <a:alpha val="43137"/>
                    </a:srgbClr>
                  </a:outerShdw>
                </a:effectLst>
              </a:rPr>
              <a:t>NAP Client</a:t>
            </a:r>
            <a:endParaRPr lang="en-US" sz="2000" dirty="0">
              <a:effectLst>
                <a:outerShdw blurRad="38100" dist="38100" dir="2700000" algn="tl">
                  <a:srgbClr val="000000">
                    <a:alpha val="43137"/>
                  </a:srgbClr>
                </a:outerShdw>
              </a:effectLst>
            </a:endParaRPr>
          </a:p>
        </p:txBody>
      </p:sp>
      <p:sp>
        <p:nvSpPr>
          <p:cNvPr id="46" name="Flowchart: Alternate Process 316423"/>
          <p:cNvSpPr>
            <a:spLocks noChangeArrowheads="1"/>
          </p:cNvSpPr>
          <p:nvPr/>
        </p:nvSpPr>
        <p:spPr bwMode="auto">
          <a:xfrm>
            <a:off x="6956340" y="1779588"/>
            <a:ext cx="762000" cy="582612"/>
          </a:xfrm>
          <a:prstGeom prst="flowChartAlternateProcess">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effectLst>
                <a:outerShdw blurRad="38100" dist="38100" dir="2700000" algn="tl">
                  <a:srgbClr val="000000">
                    <a:alpha val="43137"/>
                  </a:srgbClr>
                </a:outerShdw>
              </a:effectLst>
              <a:latin typeface="Segoe" pitchFamily="34" charset="0"/>
            </a:endParaRPr>
          </a:p>
        </p:txBody>
      </p:sp>
      <p:grpSp>
        <p:nvGrpSpPr>
          <p:cNvPr id="47" name="Group 29"/>
          <p:cNvGrpSpPr>
            <a:grpSpLocks/>
          </p:cNvGrpSpPr>
          <p:nvPr/>
        </p:nvGrpSpPr>
        <p:grpSpPr bwMode="auto">
          <a:xfrm>
            <a:off x="7124962" y="1832553"/>
            <a:ext cx="424756" cy="476683"/>
            <a:chOff x="436" y="1586"/>
            <a:chExt cx="401" cy="415"/>
          </a:xfrm>
          <a:effectLst>
            <a:outerShdw blurRad="63500" sx="102000" sy="102000" algn="ctr" rotWithShape="0">
              <a:prstClr val="black">
                <a:alpha val="40000"/>
              </a:prstClr>
            </a:outerShdw>
          </a:effectLst>
        </p:grpSpPr>
        <p:pic>
          <p:nvPicPr>
            <p:cNvPr id="48" name="Rectangle 316445"/>
            <p:cNvPicPr>
              <a:picLocks noChangeAspect="1" noChangeArrowheads="1"/>
            </p:cNvPicPr>
            <p:nvPr/>
          </p:nvPicPr>
          <p:blipFill>
            <a:blip r:embed="rId4" cstate="print"/>
            <a:srcRect/>
            <a:stretch>
              <a:fillRect/>
            </a:stretch>
          </p:blipFill>
          <p:spPr bwMode="auto">
            <a:xfrm>
              <a:off x="589" y="1635"/>
              <a:ext cx="248" cy="366"/>
            </a:xfrm>
            <a:prstGeom prst="rect">
              <a:avLst/>
            </a:prstGeom>
            <a:noFill/>
            <a:ln w="9525">
              <a:noFill/>
              <a:miter lim="800000"/>
              <a:headEnd/>
              <a:tailEnd/>
            </a:ln>
          </p:spPr>
        </p:pic>
        <p:pic>
          <p:nvPicPr>
            <p:cNvPr id="49" name="Rectangle 316446"/>
            <p:cNvPicPr>
              <a:picLocks noChangeAspect="1" noChangeArrowheads="1"/>
            </p:cNvPicPr>
            <p:nvPr/>
          </p:nvPicPr>
          <p:blipFill>
            <a:blip r:embed="rId5" cstate="print"/>
            <a:srcRect/>
            <a:stretch>
              <a:fillRect/>
            </a:stretch>
          </p:blipFill>
          <p:spPr bwMode="auto">
            <a:xfrm>
              <a:off x="436" y="1586"/>
              <a:ext cx="274" cy="403"/>
            </a:xfrm>
            <a:prstGeom prst="rect">
              <a:avLst/>
            </a:prstGeom>
            <a:noFill/>
            <a:ln w="9525">
              <a:noFill/>
              <a:miter lim="800000"/>
              <a:headEnd/>
              <a:tailEnd/>
            </a:ln>
          </p:spPr>
        </p:pic>
      </p:grpSp>
      <p:sp>
        <p:nvSpPr>
          <p:cNvPr id="50" name="Straight Connector 316455"/>
          <p:cNvSpPr>
            <a:spLocks noChangeShapeType="1"/>
          </p:cNvSpPr>
          <p:nvPr/>
        </p:nvSpPr>
        <p:spPr bwMode="auto">
          <a:xfrm flipH="1">
            <a:off x="7337340" y="2438400"/>
            <a:ext cx="0" cy="274320"/>
          </a:xfrm>
          <a:prstGeom prst="line">
            <a:avLst/>
          </a:prstGeom>
          <a:noFill/>
          <a:ln w="19050" algn="ctr">
            <a:solidFill>
              <a:schemeClr val="tx1"/>
            </a:solidFill>
            <a:round/>
            <a:headEnd type="arrow"/>
            <a:tailEnd type="arrow" w="med" len="med"/>
          </a:ln>
          <a:effectLst>
            <a:glow rad="63500">
              <a:schemeClr val="accent1">
                <a:satMod val="175000"/>
                <a:alpha val="40000"/>
              </a:schemeClr>
            </a:glow>
          </a:effectLst>
        </p:spPr>
        <p:txBody>
          <a:bodyPr anchor="ctr"/>
          <a:lstStyle/>
          <a:p>
            <a:endParaRPr lang="en-US"/>
          </a:p>
        </p:txBody>
      </p:sp>
      <p:sp>
        <p:nvSpPr>
          <p:cNvPr id="51" name="Rectangle 50"/>
          <p:cNvSpPr>
            <a:spLocks noChangeArrowheads="1"/>
          </p:cNvSpPr>
          <p:nvPr/>
        </p:nvSpPr>
        <p:spPr bwMode="auto">
          <a:xfrm>
            <a:off x="7461166" y="2362200"/>
            <a:ext cx="1209675" cy="422275"/>
          </a:xfrm>
          <a:prstGeom prst="rect">
            <a:avLst/>
          </a:prstGeom>
          <a:noFill/>
          <a:ln w="12700" cap="flat" cmpd="sng" algn="ctr">
            <a:noFill/>
            <a:prstDash val="solid"/>
            <a:miter lim="800000"/>
            <a:headEnd type="none" w="med" len="med"/>
            <a:tailEnd type="none" w="med" len="med"/>
          </a:ln>
          <a:effectLst/>
        </p:spPr>
        <p:txBody>
          <a:bodyPr wrap="none" anchor="ctr"/>
          <a:lstStyle/>
          <a:p>
            <a:pPr algn="ctr"/>
            <a:r>
              <a:rPr lang="en-US" sz="1200" dirty="0" smtClean="0">
                <a:solidFill>
                  <a:schemeClr val="accent1"/>
                </a:solidFill>
                <a:effectLst>
                  <a:outerShdw blurRad="38100" dist="38100" dir="2700000" algn="tl">
                    <a:srgbClr val="000000">
                      <a:alpha val="43137"/>
                    </a:srgbClr>
                  </a:outerShdw>
                </a:effectLst>
                <a:latin typeface="+mj-lt"/>
              </a:rPr>
              <a:t>Updates</a:t>
            </a:r>
            <a:endParaRPr lang="en-US" sz="1200" dirty="0">
              <a:solidFill>
                <a:schemeClr val="accent1"/>
              </a:solidFill>
              <a:effectLst>
                <a:outerShdw blurRad="38100" dist="38100" dir="2700000" algn="tl">
                  <a:srgbClr val="000000">
                    <a:alpha val="43137"/>
                  </a:srgbClr>
                </a:outerShdw>
              </a:effectLst>
              <a:latin typeface="+mj-lt"/>
            </a:endParaRPr>
          </a:p>
        </p:txBody>
      </p:sp>
      <p:sp>
        <p:nvSpPr>
          <p:cNvPr id="52" name="Rectangle 51"/>
          <p:cNvSpPr>
            <a:spLocks noChangeArrowheads="1"/>
          </p:cNvSpPr>
          <p:nvPr/>
        </p:nvSpPr>
        <p:spPr bwMode="auto">
          <a:xfrm>
            <a:off x="6461040" y="1447800"/>
            <a:ext cx="1752600" cy="304800"/>
          </a:xfrm>
          <a:prstGeom prst="rect">
            <a:avLst/>
          </a:prstGeom>
          <a:noFill/>
          <a:ln w="12700" cap="flat" cmpd="sng" algn="ctr">
            <a:noFill/>
            <a:prstDash val="solid"/>
            <a:miter lim="800000"/>
            <a:headEnd type="none" w="med" len="med"/>
            <a:tailEnd type="none" w="med" len="med"/>
          </a:ln>
          <a:effectLst/>
        </p:spPr>
        <p:txBody>
          <a:bodyPr wrap="none" anchor="ctr"/>
          <a:lstStyle/>
          <a:p>
            <a:pPr algn="ctr"/>
            <a:r>
              <a:rPr lang="en-US" sz="1400" dirty="0" smtClean="0">
                <a:effectLst>
                  <a:outerShdw blurRad="38100" dist="38100" dir="2700000" algn="tl">
                    <a:srgbClr val="000000">
                      <a:alpha val="43137"/>
                    </a:srgbClr>
                  </a:outerShdw>
                </a:effectLst>
                <a:latin typeface="+mj-lt"/>
              </a:rPr>
              <a:t>Remediation Servers</a:t>
            </a:r>
            <a:endParaRPr lang="en-US" sz="1400" dirty="0">
              <a:effectLst>
                <a:outerShdw blurRad="38100" dist="38100" dir="2700000" algn="tl">
                  <a:srgbClr val="000000">
                    <a:alpha val="43137"/>
                  </a:srgbClr>
                </a:outerShdw>
              </a:effectLst>
              <a:latin typeface="+mj-lt"/>
            </a:endParaRPr>
          </a:p>
        </p:txBody>
      </p:sp>
      <p:grpSp>
        <p:nvGrpSpPr>
          <p:cNvPr id="53" name="Group 52"/>
          <p:cNvGrpSpPr/>
          <p:nvPr/>
        </p:nvGrpSpPr>
        <p:grpSpPr>
          <a:xfrm>
            <a:off x="6301020" y="3317862"/>
            <a:ext cx="2072641" cy="644537"/>
            <a:chOff x="899158" y="3317862"/>
            <a:chExt cx="2072641" cy="644537"/>
          </a:xfrm>
        </p:grpSpPr>
        <p:sp>
          <p:nvSpPr>
            <p:cNvPr id="54" name="Flowchart: Alternate Process 259128"/>
            <p:cNvSpPr>
              <a:spLocks noChangeArrowheads="1"/>
            </p:cNvSpPr>
            <p:nvPr/>
          </p:nvSpPr>
          <p:spPr bwMode="auto">
            <a:xfrm>
              <a:off x="899158" y="3317862"/>
              <a:ext cx="2072641" cy="644537"/>
            </a:xfrm>
            <a:prstGeom prst="flowChartAlternateProcess">
              <a:avLst/>
            </a:prstGeom>
            <a:ln>
              <a:headEnd type="none" w="med" len="med"/>
              <a:tailEnd type="none" w="med" len="med"/>
            </a:ln>
            <a:effectLst>
              <a:glow rad="70000">
                <a:schemeClr val="accent1">
                  <a:tint val="30000"/>
                  <a:shade val="95000"/>
                  <a:satMod val="300000"/>
                  <a:alpha val="50000"/>
                </a:schemeClr>
              </a:glow>
              <a:outerShdw blurRad="635000" sx="102000" sy="102000" algn="ctr" rotWithShape="0">
                <a:prstClr val="black">
                  <a:alpha val="71000"/>
                </a:prstClr>
              </a:outerShdw>
            </a:effectLst>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a:solidFill>
                    <a:srgbClr val="000000"/>
                  </a:solidFill>
                  <a:latin typeface="+mj-lt"/>
                </a:rPr>
                <a:t>System Health </a:t>
              </a:r>
              <a:r>
                <a:rPr lang="en-US" sz="1100" dirty="0" smtClean="0">
                  <a:solidFill>
                    <a:srgbClr val="000000"/>
                  </a:solidFill>
                  <a:latin typeface="+mj-lt"/>
                </a:rPr>
                <a:t>Agents</a:t>
              </a:r>
            </a:p>
            <a:p>
              <a:pPr algn="ctr" defTabSz="914063"/>
              <a:endParaRPr lang="en-US" sz="1100" dirty="0" smtClean="0">
                <a:solidFill>
                  <a:srgbClr val="000000"/>
                </a:solidFill>
                <a:latin typeface="+mj-lt"/>
              </a:endParaRPr>
            </a:p>
            <a:p>
              <a:pPr algn="ctr" defTabSz="914063"/>
              <a:endParaRPr lang="en-US" sz="1100" dirty="0">
                <a:solidFill>
                  <a:srgbClr val="000000"/>
                </a:solidFill>
                <a:latin typeface="+mj-lt"/>
              </a:endParaRPr>
            </a:p>
          </p:txBody>
        </p:sp>
        <p:sp>
          <p:nvSpPr>
            <p:cNvPr id="55" name="Flowchart: Alternate Process 259084"/>
            <p:cNvSpPr>
              <a:spLocks noChangeArrowheads="1"/>
            </p:cNvSpPr>
            <p:nvPr/>
          </p:nvSpPr>
          <p:spPr bwMode="auto">
            <a:xfrm>
              <a:off x="925033" y="3657600"/>
              <a:ext cx="685800" cy="2286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dirty="0" smtClean="0">
                  <a:solidFill>
                    <a:schemeClr val="bg2"/>
                  </a:solidFill>
                  <a:latin typeface="+mj-lt"/>
                </a:rPr>
                <a:t>MS-SHA</a:t>
              </a:r>
              <a:endParaRPr lang="en-US" sz="1000" dirty="0">
                <a:solidFill>
                  <a:schemeClr val="bg2"/>
                </a:solidFill>
                <a:latin typeface="+mj-lt"/>
              </a:endParaRPr>
            </a:p>
          </p:txBody>
        </p:sp>
        <p:sp>
          <p:nvSpPr>
            <p:cNvPr id="56" name="Flowchart: Alternate Process 259106"/>
            <p:cNvSpPr>
              <a:spLocks noChangeArrowheads="1"/>
            </p:cNvSpPr>
            <p:nvPr/>
          </p:nvSpPr>
          <p:spPr bwMode="auto">
            <a:xfrm>
              <a:off x="2330301" y="3657600"/>
              <a:ext cx="609600" cy="228600"/>
            </a:xfrm>
            <a:prstGeom prst="flowChartAlternateProcess">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smtClean="0">
                  <a:solidFill>
                    <a:schemeClr val="bg2"/>
                  </a:solidFill>
                  <a:latin typeface="+mj-lt"/>
                </a:rPr>
                <a:t>SHA-2</a:t>
              </a:r>
            </a:p>
          </p:txBody>
        </p:sp>
        <p:sp>
          <p:nvSpPr>
            <p:cNvPr id="57" name="Flowchart: Alternate Process 259106"/>
            <p:cNvSpPr>
              <a:spLocks noChangeArrowheads="1"/>
            </p:cNvSpPr>
            <p:nvPr/>
          </p:nvSpPr>
          <p:spPr bwMode="auto">
            <a:xfrm>
              <a:off x="1676400" y="3657600"/>
              <a:ext cx="609600" cy="228600"/>
            </a:xfrm>
            <a:prstGeom prst="flowChartAlternateProcess">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smtClean="0">
                  <a:solidFill>
                    <a:schemeClr val="bg2"/>
                  </a:solidFill>
                  <a:latin typeface="+mj-lt"/>
                </a:rPr>
                <a:t>SHA-1</a:t>
              </a:r>
            </a:p>
          </p:txBody>
        </p:sp>
      </p:grpSp>
      <p:sp>
        <p:nvSpPr>
          <p:cNvPr id="58" name="Flowchart: Alternate Process 259084"/>
          <p:cNvSpPr>
            <a:spLocks noChangeArrowheads="1"/>
          </p:cNvSpPr>
          <p:nvPr/>
        </p:nvSpPr>
        <p:spPr bwMode="auto">
          <a:xfrm>
            <a:off x="6340540" y="5105400"/>
            <a:ext cx="609600" cy="1524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dirty="0" smtClean="0">
                <a:solidFill>
                  <a:schemeClr val="bg2"/>
                </a:solidFill>
                <a:latin typeface="+mj-lt"/>
              </a:rPr>
              <a:t>802.1x</a:t>
            </a:r>
            <a:endParaRPr lang="en-US" sz="900" dirty="0">
              <a:solidFill>
                <a:schemeClr val="bg2"/>
              </a:solidFill>
              <a:latin typeface="+mj-lt"/>
            </a:endParaRPr>
          </a:p>
        </p:txBody>
      </p:sp>
      <p:sp>
        <p:nvSpPr>
          <p:cNvPr id="60" name="Flowchart: Alternate Process 259084"/>
          <p:cNvSpPr>
            <a:spLocks noChangeArrowheads="1"/>
          </p:cNvSpPr>
          <p:nvPr/>
        </p:nvSpPr>
        <p:spPr bwMode="auto">
          <a:xfrm>
            <a:off x="6461041" y="4800600"/>
            <a:ext cx="457200" cy="2286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dirty="0" smtClean="0">
                <a:solidFill>
                  <a:schemeClr val="bg2"/>
                </a:solidFill>
                <a:latin typeface="+mj-lt"/>
              </a:rPr>
              <a:t>VPN</a:t>
            </a:r>
            <a:endParaRPr lang="en-US" sz="900" dirty="0">
              <a:solidFill>
                <a:schemeClr val="bg2"/>
              </a:solidFill>
              <a:latin typeface="+mj-lt"/>
            </a:endParaRPr>
          </a:p>
        </p:txBody>
      </p:sp>
      <p:sp>
        <p:nvSpPr>
          <p:cNvPr id="61" name="Flowchart: Alternate Process 259084"/>
          <p:cNvSpPr>
            <a:spLocks noChangeArrowheads="1"/>
          </p:cNvSpPr>
          <p:nvPr/>
        </p:nvSpPr>
        <p:spPr bwMode="auto">
          <a:xfrm>
            <a:off x="7032540" y="5029200"/>
            <a:ext cx="609600" cy="2286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dirty="0" smtClean="0">
                <a:solidFill>
                  <a:schemeClr val="bg2"/>
                </a:solidFill>
                <a:latin typeface="+mj-lt"/>
              </a:rPr>
              <a:t>IPSec</a:t>
            </a:r>
            <a:endParaRPr lang="en-US" sz="900" dirty="0">
              <a:solidFill>
                <a:schemeClr val="bg2"/>
              </a:solidFill>
              <a:latin typeface="+mj-lt"/>
            </a:endParaRPr>
          </a:p>
        </p:txBody>
      </p:sp>
      <p:sp>
        <p:nvSpPr>
          <p:cNvPr id="62" name="Flowchart: Alternate Process 259084"/>
          <p:cNvSpPr>
            <a:spLocks noChangeArrowheads="1"/>
          </p:cNvSpPr>
          <p:nvPr/>
        </p:nvSpPr>
        <p:spPr bwMode="auto">
          <a:xfrm>
            <a:off x="7070640" y="4800600"/>
            <a:ext cx="533400" cy="1524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dirty="0" smtClean="0">
                <a:solidFill>
                  <a:schemeClr val="bg2"/>
                </a:solidFill>
                <a:latin typeface="+mj-lt"/>
              </a:rPr>
              <a:t>DHCP</a:t>
            </a:r>
            <a:endParaRPr lang="en-US" sz="900" dirty="0">
              <a:solidFill>
                <a:schemeClr val="bg2"/>
              </a:solidFill>
              <a:latin typeface="+mj-lt"/>
            </a:endParaRPr>
          </a:p>
        </p:txBody>
      </p:sp>
      <p:sp>
        <p:nvSpPr>
          <p:cNvPr id="45" name="Flowchart: Alternate Process 259084"/>
          <p:cNvSpPr>
            <a:spLocks noChangeArrowheads="1"/>
          </p:cNvSpPr>
          <p:nvPr/>
        </p:nvSpPr>
        <p:spPr bwMode="auto">
          <a:xfrm>
            <a:off x="6514380" y="4038600"/>
            <a:ext cx="1645920" cy="457200"/>
          </a:xfrm>
          <a:prstGeom prst="flowChartAlternateProcess">
            <a:avLst/>
          </a:prstGeom>
          <a:ln w="19050">
            <a:solidFill>
              <a:srgbClr val="FF0000"/>
            </a:solidFill>
            <a:headEnd type="none" w="med" len="med"/>
            <a:tailEnd type="none" w="med" len="med"/>
          </a:ln>
          <a:effectLst>
            <a:glow rad="101600">
              <a:schemeClr val="accent3">
                <a:satMod val="175000"/>
                <a:alpha val="4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a:solidFill>
                  <a:schemeClr val="bg2"/>
                </a:solidFill>
                <a:latin typeface="Segoe" pitchFamily="34" charset="0"/>
              </a:rPr>
              <a:t>NAP Agent </a:t>
            </a:r>
          </a:p>
        </p:txBody>
      </p:sp>
      <p:sp>
        <p:nvSpPr>
          <p:cNvPr id="27" name="Flowchart: Alternate Process 259086"/>
          <p:cNvSpPr>
            <a:spLocks noChangeArrowheads="1"/>
          </p:cNvSpPr>
          <p:nvPr/>
        </p:nvSpPr>
        <p:spPr bwMode="auto">
          <a:xfrm>
            <a:off x="7696200" y="4800600"/>
            <a:ext cx="533400" cy="228600"/>
          </a:xfrm>
          <a:prstGeom prst="flowChartAlternateProcess">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64000"/>
              </a:prstClr>
            </a:outerShdw>
          </a:effectLst>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smtClean="0">
                <a:solidFill>
                  <a:schemeClr val="bg2"/>
                </a:solidFill>
              </a:rPr>
              <a:t>EC-x</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761412" cy="664797"/>
          </a:xfrm>
        </p:spPr>
        <p:txBody>
          <a:bodyPr/>
          <a:lstStyle/>
          <a:p>
            <a:r>
              <a:rPr lang="en-US" sz="4800" smtClean="0"/>
              <a:t>Microsoft NAP Server Component</a:t>
            </a:r>
            <a:endParaRPr lang="en-US" sz="4800" dirty="0"/>
          </a:p>
        </p:txBody>
      </p:sp>
      <p:sp>
        <p:nvSpPr>
          <p:cNvPr id="88" name="Content Placeholder 2"/>
          <p:cNvSpPr>
            <a:spLocks noGrp="1"/>
          </p:cNvSpPr>
          <p:nvPr>
            <p:ph type="body" idx="1"/>
          </p:nvPr>
        </p:nvSpPr>
        <p:spPr>
          <a:xfrm>
            <a:off x="382588" y="1414464"/>
            <a:ext cx="4189412" cy="3730765"/>
          </a:xfrm>
        </p:spPr>
        <p:txBody>
          <a:bodyPr/>
          <a:lstStyle/>
          <a:p>
            <a:r>
              <a:rPr lang="en-US" dirty="0" smtClean="0"/>
              <a:t>Coordinates interaction between SHVs and NPS</a:t>
            </a:r>
          </a:p>
          <a:p>
            <a:pPr lvl="1"/>
            <a:r>
              <a:rPr lang="en-US" dirty="0" smtClean="0"/>
              <a:t>Distributes </a:t>
            </a:r>
            <a:r>
              <a:rPr lang="en-US" dirty="0" err="1" smtClean="0"/>
              <a:t>SoHs</a:t>
            </a:r>
            <a:r>
              <a:rPr lang="en-US" dirty="0" smtClean="0"/>
              <a:t> to corresponding SHVs</a:t>
            </a:r>
          </a:p>
          <a:p>
            <a:pPr lvl="1"/>
            <a:r>
              <a:rPr lang="en-US" dirty="0" smtClean="0"/>
              <a:t>Collects </a:t>
            </a:r>
            <a:r>
              <a:rPr lang="en-US" dirty="0" err="1" smtClean="0"/>
              <a:t>SoHRs</a:t>
            </a:r>
            <a:r>
              <a:rPr lang="en-US" dirty="0" smtClean="0"/>
              <a:t> from SHVs and passes to NPS</a:t>
            </a:r>
          </a:p>
        </p:txBody>
      </p:sp>
      <p:sp>
        <p:nvSpPr>
          <p:cNvPr id="22" name="Rectangle 21"/>
          <p:cNvSpPr/>
          <p:nvPr/>
        </p:nvSpPr>
        <p:spPr bwMode="auto">
          <a:xfrm>
            <a:off x="5715000" y="1419225"/>
            <a:ext cx="3429000"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23" name="Rounded Rectangle 259077"/>
          <p:cNvSpPr>
            <a:spLocks noChangeArrowheads="1"/>
          </p:cNvSpPr>
          <p:nvPr/>
        </p:nvSpPr>
        <p:spPr bwMode="auto">
          <a:xfrm>
            <a:off x="6068790" y="2784464"/>
            <a:ext cx="2514600" cy="2362200"/>
          </a:xfrm>
          <a:prstGeom prst="roundRect">
            <a:avLst>
              <a:gd name="adj" fmla="val 6208"/>
            </a:avLst>
          </a:prstGeom>
          <a:gradFill>
            <a:gsLst>
              <a:gs pos="22000">
                <a:schemeClr val="bg1"/>
              </a:gs>
              <a:gs pos="73000">
                <a:schemeClr val="bg1">
                  <a:lumMod val="75000"/>
                </a:schemeClr>
              </a:gs>
              <a:gs pos="90000">
                <a:schemeClr val="bg1">
                  <a:lumMod val="50000"/>
                </a:schemeClr>
              </a:gs>
            </a:gsLst>
            <a:lin ang="5400000" scaled="0"/>
          </a:gradFill>
          <a:ln>
            <a:solidFill>
              <a:schemeClr val="bg1">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effectLst>
                <a:outerShdw blurRad="38100" dist="38100" dir="2700000" algn="tl">
                  <a:srgbClr val="000000">
                    <a:alpha val="43137"/>
                  </a:srgbClr>
                </a:outerShdw>
              </a:effectLst>
              <a:latin typeface="Segoe" pitchFamily="34" charset="0"/>
            </a:endParaRPr>
          </a:p>
        </p:txBody>
      </p:sp>
      <p:pic>
        <p:nvPicPr>
          <p:cNvPr id="24" name="Rectangle 259079"/>
          <p:cNvPicPr>
            <a:picLocks noChangeAspect="1" noChangeArrowheads="1"/>
          </p:cNvPicPr>
          <p:nvPr/>
        </p:nvPicPr>
        <p:blipFill>
          <a:blip r:embed="rId3" cstate="print"/>
          <a:srcRect/>
          <a:stretch>
            <a:fillRect/>
          </a:stretch>
        </p:blipFill>
        <p:spPr bwMode="auto">
          <a:xfrm>
            <a:off x="8141255" y="2514600"/>
            <a:ext cx="533400" cy="650863"/>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25" name="Rectangle 24"/>
          <p:cNvSpPr>
            <a:spLocks noChangeArrowheads="1"/>
          </p:cNvSpPr>
          <p:nvPr/>
        </p:nvSpPr>
        <p:spPr bwMode="auto">
          <a:xfrm>
            <a:off x="6411690" y="2853068"/>
            <a:ext cx="1828800" cy="533400"/>
          </a:xfrm>
          <a:prstGeom prst="rect">
            <a:avLst/>
          </a:prstGeom>
          <a:noFill/>
          <a:ln w="9525" cap="flat" cmpd="sng" algn="ctr">
            <a:noFill/>
            <a:prstDash val="solid"/>
            <a:miter lim="800000"/>
            <a:headEnd type="none" w="med" len="med"/>
            <a:tailEnd type="none" w="med" len="med"/>
          </a:ln>
          <a:effectLst/>
        </p:spPr>
        <p:txBody>
          <a:bodyPr wrap="none" anchor="ctr"/>
          <a:lstStyle/>
          <a:p>
            <a:pPr algn="ctr"/>
            <a:r>
              <a:rPr lang="en-US" sz="2000" dirty="0" smtClean="0">
                <a:effectLst>
                  <a:outerShdw blurRad="38100" dist="38100" dir="2700000" algn="tl">
                    <a:srgbClr val="000000">
                      <a:alpha val="43137"/>
                    </a:srgbClr>
                  </a:outerShdw>
                </a:effectLst>
              </a:rPr>
              <a:t>Network Policy</a:t>
            </a:r>
          </a:p>
          <a:p>
            <a:pPr algn="ctr"/>
            <a:r>
              <a:rPr lang="en-US" sz="2000" dirty="0" smtClean="0">
                <a:effectLst>
                  <a:outerShdw blurRad="38100" dist="38100" dir="2700000" algn="tl">
                    <a:srgbClr val="000000">
                      <a:alpha val="43137"/>
                    </a:srgbClr>
                  </a:outerShdw>
                </a:effectLst>
              </a:rPr>
              <a:t> Server</a:t>
            </a:r>
            <a:endParaRPr lang="en-US" sz="2000" dirty="0">
              <a:effectLst>
                <a:outerShdw blurRad="38100" dist="38100" dir="2700000" algn="tl">
                  <a:srgbClr val="000000">
                    <a:alpha val="43137"/>
                  </a:srgbClr>
                </a:outerShdw>
              </a:effectLst>
            </a:endParaRPr>
          </a:p>
        </p:txBody>
      </p:sp>
      <p:sp>
        <p:nvSpPr>
          <p:cNvPr id="26" name="Flowchart: Alternate Process 259081"/>
          <p:cNvSpPr>
            <a:spLocks noChangeArrowheads="1"/>
          </p:cNvSpPr>
          <p:nvPr/>
        </p:nvSpPr>
        <p:spPr bwMode="auto">
          <a:xfrm>
            <a:off x="6365970" y="4419600"/>
            <a:ext cx="1920240" cy="574663"/>
          </a:xfrm>
          <a:prstGeom prst="flowChartAlternateProcess">
            <a:avLst/>
          </a:prstGeom>
          <a:ln w="19050">
            <a:solidFill>
              <a:srgbClr val="FF0000"/>
            </a:solidFill>
            <a:headEnd type="none" w="med" len="med"/>
            <a:tailEnd type="none" w="med" len="med"/>
          </a:ln>
          <a:effectLst>
            <a:glow rad="101600">
              <a:schemeClr val="accent3">
                <a:satMod val="175000"/>
                <a:alpha val="4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bg2"/>
                </a:solidFill>
                <a:latin typeface="Segoe" pitchFamily="34" charset="0"/>
              </a:rPr>
              <a:t>NAP Server</a:t>
            </a:r>
          </a:p>
        </p:txBody>
      </p:sp>
      <p:sp>
        <p:nvSpPr>
          <p:cNvPr id="28" name="Flowchart: Alternate Process 316423"/>
          <p:cNvSpPr>
            <a:spLocks noChangeArrowheads="1"/>
          </p:cNvSpPr>
          <p:nvPr/>
        </p:nvSpPr>
        <p:spPr bwMode="auto">
          <a:xfrm>
            <a:off x="6945090" y="1779588"/>
            <a:ext cx="762000" cy="582612"/>
          </a:xfrm>
          <a:prstGeom prst="flowChartAlternateProcess">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effectLst>
                <a:outerShdw blurRad="38100" dist="38100" dir="2700000" algn="tl">
                  <a:srgbClr val="000000">
                    <a:alpha val="43137"/>
                  </a:srgbClr>
                </a:outerShdw>
              </a:effectLst>
              <a:latin typeface="Segoe" pitchFamily="34" charset="0"/>
            </a:endParaRPr>
          </a:p>
        </p:txBody>
      </p:sp>
      <p:grpSp>
        <p:nvGrpSpPr>
          <p:cNvPr id="29" name="Group 29"/>
          <p:cNvGrpSpPr>
            <a:grpSpLocks/>
          </p:cNvGrpSpPr>
          <p:nvPr/>
        </p:nvGrpSpPr>
        <p:grpSpPr bwMode="auto">
          <a:xfrm>
            <a:off x="7113712" y="1832553"/>
            <a:ext cx="424756" cy="476683"/>
            <a:chOff x="436" y="1586"/>
            <a:chExt cx="401" cy="415"/>
          </a:xfrm>
          <a:effectLst>
            <a:outerShdw blurRad="63500" sx="102000" sy="102000" algn="ctr" rotWithShape="0">
              <a:prstClr val="black">
                <a:alpha val="40000"/>
              </a:prstClr>
            </a:outerShdw>
          </a:effectLst>
        </p:grpSpPr>
        <p:pic>
          <p:nvPicPr>
            <p:cNvPr id="30" name="Rectangle 316445"/>
            <p:cNvPicPr>
              <a:picLocks noChangeAspect="1" noChangeArrowheads="1"/>
            </p:cNvPicPr>
            <p:nvPr/>
          </p:nvPicPr>
          <p:blipFill>
            <a:blip r:embed="rId4" cstate="print"/>
            <a:srcRect/>
            <a:stretch>
              <a:fillRect/>
            </a:stretch>
          </p:blipFill>
          <p:spPr bwMode="auto">
            <a:xfrm>
              <a:off x="589" y="1635"/>
              <a:ext cx="248" cy="366"/>
            </a:xfrm>
            <a:prstGeom prst="rect">
              <a:avLst/>
            </a:prstGeom>
            <a:noFill/>
            <a:ln w="9525">
              <a:noFill/>
              <a:miter lim="800000"/>
              <a:headEnd/>
              <a:tailEnd/>
            </a:ln>
          </p:spPr>
        </p:pic>
        <p:pic>
          <p:nvPicPr>
            <p:cNvPr id="31" name="Rectangle 316446"/>
            <p:cNvPicPr>
              <a:picLocks noChangeAspect="1" noChangeArrowheads="1"/>
            </p:cNvPicPr>
            <p:nvPr/>
          </p:nvPicPr>
          <p:blipFill>
            <a:blip r:embed="rId5" cstate="print"/>
            <a:srcRect/>
            <a:stretch>
              <a:fillRect/>
            </a:stretch>
          </p:blipFill>
          <p:spPr bwMode="auto">
            <a:xfrm>
              <a:off x="436" y="1586"/>
              <a:ext cx="274" cy="403"/>
            </a:xfrm>
            <a:prstGeom prst="rect">
              <a:avLst/>
            </a:prstGeom>
            <a:noFill/>
            <a:ln w="9525">
              <a:noFill/>
              <a:miter lim="800000"/>
              <a:headEnd/>
              <a:tailEnd/>
            </a:ln>
          </p:spPr>
        </p:pic>
      </p:grpSp>
      <p:sp>
        <p:nvSpPr>
          <p:cNvPr id="32" name="Straight Connector 316455"/>
          <p:cNvSpPr>
            <a:spLocks noChangeShapeType="1"/>
          </p:cNvSpPr>
          <p:nvPr/>
        </p:nvSpPr>
        <p:spPr bwMode="auto">
          <a:xfrm flipH="1">
            <a:off x="7326090" y="2411412"/>
            <a:ext cx="0" cy="274320"/>
          </a:xfrm>
          <a:prstGeom prst="line">
            <a:avLst/>
          </a:prstGeom>
          <a:noFill/>
          <a:ln w="19050" algn="ctr">
            <a:solidFill>
              <a:schemeClr val="tx1"/>
            </a:solidFill>
            <a:round/>
            <a:headEnd type="arrow"/>
            <a:tailEnd type="arrow" w="med" len="med"/>
          </a:ln>
          <a:effectLst>
            <a:glow rad="63500">
              <a:schemeClr val="accent1">
                <a:satMod val="175000"/>
                <a:alpha val="40000"/>
              </a:schemeClr>
            </a:glow>
          </a:effectLst>
        </p:spPr>
        <p:txBody>
          <a:bodyPr anchor="ctr"/>
          <a:lstStyle/>
          <a:p>
            <a:pPr algn="ctr"/>
            <a:endParaRPr lang="en-US"/>
          </a:p>
        </p:txBody>
      </p:sp>
      <p:sp>
        <p:nvSpPr>
          <p:cNvPr id="33" name="Rectangle 32"/>
          <p:cNvSpPr>
            <a:spLocks noChangeArrowheads="1"/>
          </p:cNvSpPr>
          <p:nvPr/>
        </p:nvSpPr>
        <p:spPr bwMode="auto">
          <a:xfrm>
            <a:off x="6449790" y="1447800"/>
            <a:ext cx="1752600" cy="304800"/>
          </a:xfrm>
          <a:prstGeom prst="rect">
            <a:avLst/>
          </a:prstGeom>
          <a:noFill/>
          <a:ln w="12700" cap="flat" cmpd="sng" algn="ctr">
            <a:noFill/>
            <a:prstDash val="solid"/>
            <a:miter lim="800000"/>
            <a:headEnd type="none" w="med" len="med"/>
            <a:tailEnd type="none" w="med" len="med"/>
          </a:ln>
          <a:effectLst/>
        </p:spPr>
        <p:txBody>
          <a:bodyPr wrap="none" anchor="ctr"/>
          <a:lstStyle/>
          <a:p>
            <a:pPr algn="ctr"/>
            <a:r>
              <a:rPr lang="en-US" sz="1400" dirty="0" smtClean="0">
                <a:effectLst>
                  <a:outerShdw blurRad="38100" dist="38100" dir="2700000" algn="tl">
                    <a:srgbClr val="000000">
                      <a:alpha val="43137"/>
                    </a:srgbClr>
                  </a:outerShdw>
                </a:effectLst>
                <a:latin typeface="+mj-lt"/>
              </a:rPr>
              <a:t>System Health Servers</a:t>
            </a:r>
            <a:endParaRPr lang="en-US" sz="1400" dirty="0">
              <a:effectLst>
                <a:outerShdw blurRad="38100" dist="38100" dir="2700000" algn="tl">
                  <a:srgbClr val="000000">
                    <a:alpha val="43137"/>
                  </a:srgbClr>
                </a:outerShdw>
              </a:effectLst>
              <a:latin typeface="+mj-lt"/>
            </a:endParaRPr>
          </a:p>
        </p:txBody>
      </p:sp>
      <p:grpSp>
        <p:nvGrpSpPr>
          <p:cNvPr id="34" name="Group 33"/>
          <p:cNvGrpSpPr/>
          <p:nvPr/>
        </p:nvGrpSpPr>
        <p:grpSpPr>
          <a:xfrm>
            <a:off x="6183090" y="3505200"/>
            <a:ext cx="2286000" cy="644537"/>
            <a:chOff x="6019800" y="3505200"/>
            <a:chExt cx="2286000" cy="644537"/>
          </a:xfrm>
        </p:grpSpPr>
        <p:sp>
          <p:nvSpPr>
            <p:cNvPr id="35" name="Flowchart: Alternate Process 259128"/>
            <p:cNvSpPr>
              <a:spLocks noChangeArrowheads="1"/>
            </p:cNvSpPr>
            <p:nvPr/>
          </p:nvSpPr>
          <p:spPr bwMode="auto">
            <a:xfrm>
              <a:off x="6019800" y="3505200"/>
              <a:ext cx="2286000" cy="644537"/>
            </a:xfrm>
            <a:prstGeom prst="flowChartAlternateProcess">
              <a:avLst/>
            </a:prstGeom>
            <a:ln>
              <a:headEnd type="none" w="med" len="med"/>
              <a:tailEnd type="none" w="med" len="med"/>
            </a:ln>
            <a:effectLst>
              <a:glow rad="70000">
                <a:schemeClr val="accent1">
                  <a:tint val="30000"/>
                  <a:shade val="95000"/>
                  <a:satMod val="300000"/>
                  <a:alpha val="50000"/>
                </a:schemeClr>
              </a:glow>
              <a:outerShdw blurRad="635000" sx="102000" sy="102000" algn="ctr" rotWithShape="0">
                <a:prstClr val="black">
                  <a:alpha val="71000"/>
                </a:prstClr>
              </a:outerShdw>
            </a:effectLst>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a:solidFill>
                    <a:srgbClr val="000000"/>
                  </a:solidFill>
                  <a:latin typeface="+mj-lt"/>
                </a:rPr>
                <a:t>System Health </a:t>
              </a:r>
              <a:r>
                <a:rPr lang="en-US" sz="1100" dirty="0" smtClean="0">
                  <a:solidFill>
                    <a:srgbClr val="000000"/>
                  </a:solidFill>
                  <a:latin typeface="+mj-lt"/>
                </a:rPr>
                <a:t>Validators (SHV)</a:t>
              </a:r>
            </a:p>
            <a:p>
              <a:pPr algn="ctr" defTabSz="914063"/>
              <a:endParaRPr lang="en-US" sz="1100" dirty="0" smtClean="0">
                <a:solidFill>
                  <a:srgbClr val="000000"/>
                </a:solidFill>
                <a:latin typeface="+mj-lt"/>
              </a:endParaRPr>
            </a:p>
            <a:p>
              <a:pPr algn="ctr" defTabSz="914063"/>
              <a:endParaRPr lang="en-US" sz="1100" dirty="0">
                <a:solidFill>
                  <a:srgbClr val="000000"/>
                </a:solidFill>
                <a:latin typeface="+mj-lt"/>
              </a:endParaRPr>
            </a:p>
          </p:txBody>
        </p:sp>
        <p:sp>
          <p:nvSpPr>
            <p:cNvPr id="36" name="Flowchart: Alternate Process 259084"/>
            <p:cNvSpPr>
              <a:spLocks noChangeArrowheads="1"/>
            </p:cNvSpPr>
            <p:nvPr/>
          </p:nvSpPr>
          <p:spPr bwMode="auto">
            <a:xfrm>
              <a:off x="6100354" y="3844938"/>
              <a:ext cx="685800" cy="2286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dirty="0" smtClean="0">
                  <a:solidFill>
                    <a:schemeClr val="bg2"/>
                  </a:solidFill>
                  <a:latin typeface="+mj-lt"/>
                </a:rPr>
                <a:t>MS-SHV</a:t>
              </a:r>
              <a:endParaRPr lang="en-US" sz="1000" dirty="0">
                <a:solidFill>
                  <a:schemeClr val="bg2"/>
                </a:solidFill>
                <a:latin typeface="+mj-lt"/>
              </a:endParaRPr>
            </a:p>
          </p:txBody>
        </p:sp>
        <p:sp>
          <p:nvSpPr>
            <p:cNvPr id="37" name="Flowchart: Alternate Process 259106"/>
            <p:cNvSpPr>
              <a:spLocks noChangeArrowheads="1"/>
            </p:cNvSpPr>
            <p:nvPr/>
          </p:nvSpPr>
          <p:spPr bwMode="auto">
            <a:xfrm>
              <a:off x="7602584" y="3844938"/>
              <a:ext cx="609600" cy="228600"/>
            </a:xfrm>
            <a:prstGeom prst="flowChartAlternateProcess">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smtClean="0">
                  <a:solidFill>
                    <a:schemeClr val="bg2"/>
                  </a:solidFill>
                  <a:latin typeface="+mj-lt"/>
                </a:rPr>
                <a:t>SHV-2</a:t>
              </a:r>
            </a:p>
          </p:txBody>
        </p:sp>
        <p:sp>
          <p:nvSpPr>
            <p:cNvPr id="53" name="Flowchart: Alternate Process 259106"/>
            <p:cNvSpPr>
              <a:spLocks noChangeArrowheads="1"/>
            </p:cNvSpPr>
            <p:nvPr/>
          </p:nvSpPr>
          <p:spPr bwMode="auto">
            <a:xfrm>
              <a:off x="6889569" y="3844938"/>
              <a:ext cx="609600" cy="228600"/>
            </a:xfrm>
            <a:prstGeom prst="flowChartAlternateProcess">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smtClean="0">
                  <a:solidFill>
                    <a:schemeClr val="bg2"/>
                  </a:solidFill>
                  <a:latin typeface="+mj-lt"/>
                </a:rPr>
                <a:t>SHV-1</a:t>
              </a:r>
            </a:p>
          </p:txBody>
        </p:sp>
      </p:grpSp>
      <p:sp>
        <p:nvSpPr>
          <p:cNvPr id="54" name="Rectangle 53"/>
          <p:cNvSpPr>
            <a:spLocks noChangeArrowheads="1"/>
          </p:cNvSpPr>
          <p:nvPr/>
        </p:nvSpPr>
        <p:spPr bwMode="auto">
          <a:xfrm>
            <a:off x="5830874" y="2362200"/>
            <a:ext cx="1209675" cy="422275"/>
          </a:xfrm>
          <a:prstGeom prst="rect">
            <a:avLst/>
          </a:prstGeom>
          <a:noFill/>
          <a:ln w="12700" cap="flat" cmpd="sng" algn="ctr">
            <a:noFill/>
            <a:prstDash val="solid"/>
            <a:miter lim="800000"/>
            <a:headEnd type="none" w="med" len="med"/>
            <a:tailEnd type="none" w="med" len="med"/>
          </a:ln>
          <a:effectLst/>
        </p:spPr>
        <p:txBody>
          <a:bodyPr wrap="none" anchor="ctr"/>
          <a:lstStyle/>
          <a:p>
            <a:pPr algn="ctr"/>
            <a:r>
              <a:rPr lang="en-US" sz="1200" dirty="0" smtClean="0">
                <a:solidFill>
                  <a:schemeClr val="accent1"/>
                </a:solidFill>
                <a:effectLst>
                  <a:outerShdw blurRad="38100" dist="38100" dir="2700000" algn="tl">
                    <a:srgbClr val="000000">
                      <a:alpha val="43137"/>
                    </a:srgbClr>
                  </a:outerShdw>
                </a:effectLst>
                <a:latin typeface="+mj-lt"/>
              </a:rPr>
              <a:t>Health Policy</a:t>
            </a:r>
            <a:endParaRPr lang="en-US" sz="1200" dirty="0">
              <a:solidFill>
                <a:schemeClr val="accent1"/>
              </a:solidFill>
              <a:effectLst>
                <a:outerShdw blurRad="38100" dist="38100" dir="2700000" algn="tl">
                  <a:srgbClr val="000000">
                    <a:alpha val="43137"/>
                  </a:srgbClr>
                </a:outerShdw>
              </a:effectLst>
              <a:latin typeface="+mj-lt"/>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5715000" y="1419225"/>
            <a:ext cx="3429000"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2" name="Title 1"/>
          <p:cNvSpPr>
            <a:spLocks noGrp="1"/>
          </p:cNvSpPr>
          <p:nvPr>
            <p:ph type="title"/>
          </p:nvPr>
        </p:nvSpPr>
        <p:spPr/>
        <p:txBody>
          <a:bodyPr/>
          <a:lstStyle/>
          <a:p>
            <a:r>
              <a:rPr lang="en-US" smtClean="0"/>
              <a:t>Network Access Device/Server</a:t>
            </a:r>
            <a:endParaRPr lang="en-US" dirty="0"/>
          </a:p>
        </p:txBody>
      </p:sp>
      <p:sp>
        <p:nvSpPr>
          <p:cNvPr id="88" name="Content Placeholder 2"/>
          <p:cNvSpPr>
            <a:spLocks noGrp="1"/>
          </p:cNvSpPr>
          <p:nvPr>
            <p:ph type="body" idx="1"/>
          </p:nvPr>
        </p:nvSpPr>
        <p:spPr>
          <a:xfrm>
            <a:off x="382588" y="1414464"/>
            <a:ext cx="4189412" cy="5298886"/>
          </a:xfrm>
        </p:spPr>
        <p:txBody>
          <a:bodyPr/>
          <a:lstStyle/>
          <a:p>
            <a:r>
              <a:rPr lang="en-US" sz="2800" dirty="0" smtClean="0"/>
              <a:t>Provides network access to clients</a:t>
            </a:r>
          </a:p>
          <a:p>
            <a:pPr lvl="1"/>
            <a:r>
              <a:rPr lang="en-US" sz="2400" dirty="0" smtClean="0"/>
              <a:t>E.g. VPN Server, 802.1x switch, DHCP Server, etc.</a:t>
            </a:r>
          </a:p>
          <a:p>
            <a:r>
              <a:rPr lang="en-US" sz="2800" dirty="0" smtClean="0"/>
              <a:t>RADIUS interactions with a Network Policy Server </a:t>
            </a:r>
          </a:p>
          <a:p>
            <a:r>
              <a:rPr lang="en-US" sz="2800" dirty="0" smtClean="0"/>
              <a:t>Network access enforcement</a:t>
            </a:r>
          </a:p>
          <a:p>
            <a:pPr lvl="1"/>
            <a:r>
              <a:rPr lang="en-US" sz="2400" dirty="0" smtClean="0"/>
              <a:t>Provide the level of network access as defined by the Network Policy Server</a:t>
            </a:r>
          </a:p>
        </p:txBody>
      </p:sp>
      <p:sp>
        <p:nvSpPr>
          <p:cNvPr id="21" name="Rectangle 20"/>
          <p:cNvSpPr>
            <a:spLocks noChangeArrowheads="1"/>
          </p:cNvSpPr>
          <p:nvPr/>
        </p:nvSpPr>
        <p:spPr bwMode="auto">
          <a:xfrm>
            <a:off x="6335484" y="1534884"/>
            <a:ext cx="762000" cy="304800"/>
          </a:xfrm>
          <a:prstGeom prst="rect">
            <a:avLst/>
          </a:prstGeom>
          <a:noFill/>
          <a:ln w="12700" cap="flat" cmpd="sng" algn="ctr">
            <a:noFill/>
            <a:prstDash val="solid"/>
            <a:miter lim="800000"/>
            <a:headEnd type="none" w="med" len="med"/>
            <a:tailEnd type="none" w="med" len="med"/>
          </a:ln>
          <a:effectLst/>
        </p:spPr>
        <p:txBody>
          <a:bodyPr wrap="none" anchor="ctr"/>
          <a:lstStyle/>
          <a:p>
            <a:pPr algn="ctr"/>
            <a:r>
              <a:rPr lang="en-US" sz="1400" dirty="0" smtClean="0">
                <a:effectLst>
                  <a:outerShdw blurRad="38100" dist="38100" dir="2700000" algn="tl">
                    <a:srgbClr val="000000">
                      <a:alpha val="43137"/>
                    </a:srgbClr>
                  </a:outerShdw>
                </a:effectLst>
                <a:latin typeface="+mj-lt"/>
              </a:rPr>
              <a:t>Client</a:t>
            </a:r>
            <a:endParaRPr lang="en-US" sz="1400" dirty="0">
              <a:effectLst>
                <a:outerShdw blurRad="38100" dist="38100" dir="2700000" algn="tl">
                  <a:srgbClr val="000000">
                    <a:alpha val="43137"/>
                  </a:srgbClr>
                </a:outerShdw>
              </a:effectLst>
              <a:latin typeface="+mj-lt"/>
            </a:endParaRPr>
          </a:p>
        </p:txBody>
      </p:sp>
      <p:cxnSp>
        <p:nvCxnSpPr>
          <p:cNvPr id="26" name="Elbow Connector 25"/>
          <p:cNvCxnSpPr/>
          <p:nvPr/>
        </p:nvCxnSpPr>
        <p:spPr bwMode="auto">
          <a:xfrm flipV="1">
            <a:off x="7695972" y="2242456"/>
            <a:ext cx="315912" cy="580645"/>
          </a:xfrm>
          <a:prstGeom prst="bentConnector2">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arrow" w="med" len="med"/>
            <a:tailEnd type="arrow"/>
          </a:ln>
          <a:effectLst>
            <a:glow rad="63500">
              <a:schemeClr val="accent1">
                <a:satMod val="175000"/>
                <a:alpha val="40000"/>
              </a:schemeClr>
            </a:glow>
          </a:effectLst>
        </p:spPr>
      </p:cxnSp>
      <p:pic>
        <p:nvPicPr>
          <p:cNvPr id="28" name="Rectangle 259082"/>
          <p:cNvPicPr>
            <a:picLocks noChangeAspect="1" noChangeArrowheads="1"/>
          </p:cNvPicPr>
          <p:nvPr/>
        </p:nvPicPr>
        <p:blipFill>
          <a:blip r:embed="rId4" cstate="print"/>
          <a:srcRect/>
          <a:stretch>
            <a:fillRect/>
          </a:stretch>
        </p:blipFill>
        <p:spPr bwMode="auto">
          <a:xfrm>
            <a:off x="6388082" y="1839684"/>
            <a:ext cx="656805" cy="381000"/>
          </a:xfrm>
          <a:prstGeom prst="rect">
            <a:avLst/>
          </a:prstGeom>
          <a:noFill/>
          <a:ln w="9525">
            <a:noFill/>
            <a:miter lim="800000"/>
            <a:headEnd/>
            <a:tailEnd/>
          </a:ln>
        </p:spPr>
      </p:pic>
      <p:cxnSp>
        <p:nvCxnSpPr>
          <p:cNvPr id="34" name="Elbow Connector 33"/>
          <p:cNvCxnSpPr/>
          <p:nvPr/>
        </p:nvCxnSpPr>
        <p:spPr bwMode="auto">
          <a:xfrm rot="10800000">
            <a:off x="6716485" y="2242457"/>
            <a:ext cx="307975" cy="580645"/>
          </a:xfrm>
          <a:prstGeom prst="bentConnector2">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arrow" w="med" len="med"/>
            <a:tailEnd type="arrow"/>
          </a:ln>
          <a:effectLst>
            <a:glow rad="63500">
              <a:schemeClr val="accent1">
                <a:satMod val="175000"/>
                <a:alpha val="40000"/>
              </a:schemeClr>
            </a:glow>
          </a:effectLst>
        </p:spPr>
      </p:cxnSp>
      <p:pic>
        <p:nvPicPr>
          <p:cNvPr id="41" name="Rectangle 259079"/>
          <p:cNvPicPr>
            <a:picLocks noChangeAspect="1" noChangeArrowheads="1"/>
          </p:cNvPicPr>
          <p:nvPr/>
        </p:nvPicPr>
        <p:blipFill>
          <a:blip r:embed="rId5" cstate="print"/>
          <a:srcRect/>
          <a:stretch>
            <a:fillRect/>
          </a:stretch>
        </p:blipFill>
        <p:spPr bwMode="auto">
          <a:xfrm>
            <a:off x="7776412" y="1763484"/>
            <a:ext cx="470952" cy="498463"/>
          </a:xfrm>
          <a:prstGeom prst="rect">
            <a:avLst/>
          </a:prstGeom>
          <a:noFill/>
          <a:ln w="9525">
            <a:noFill/>
            <a:miter lim="800000"/>
            <a:headEnd/>
            <a:tailEnd/>
          </a:ln>
        </p:spPr>
      </p:pic>
      <p:sp>
        <p:nvSpPr>
          <p:cNvPr id="42" name="Rectangle 41"/>
          <p:cNvSpPr>
            <a:spLocks noChangeArrowheads="1"/>
          </p:cNvSpPr>
          <p:nvPr/>
        </p:nvSpPr>
        <p:spPr bwMode="auto">
          <a:xfrm>
            <a:off x="7554688" y="1295398"/>
            <a:ext cx="914400" cy="533400"/>
          </a:xfrm>
          <a:prstGeom prst="rect">
            <a:avLst/>
          </a:prstGeom>
          <a:noFill/>
          <a:ln w="12700" cap="flat" cmpd="sng" algn="ctr">
            <a:noFill/>
            <a:prstDash val="solid"/>
            <a:miter lim="800000"/>
            <a:headEnd type="none" w="med" len="med"/>
            <a:tailEnd type="none" w="med" len="med"/>
          </a:ln>
          <a:effectLst/>
        </p:spPr>
        <p:txBody>
          <a:bodyPr wrap="none" anchor="ctr"/>
          <a:lstStyle/>
          <a:p>
            <a:pPr algn="ctr"/>
            <a:r>
              <a:rPr lang="en-US" sz="1400" dirty="0" smtClean="0">
                <a:effectLst>
                  <a:outerShdw blurRad="38100" dist="38100" dir="2700000" algn="tl">
                    <a:srgbClr val="000000">
                      <a:alpha val="43137"/>
                    </a:srgbClr>
                  </a:outerShdw>
                </a:effectLst>
                <a:latin typeface="+mj-lt"/>
              </a:rPr>
              <a:t>Network </a:t>
            </a:r>
          </a:p>
          <a:p>
            <a:pPr algn="ctr"/>
            <a:r>
              <a:rPr lang="en-US" sz="1400" dirty="0" smtClean="0">
                <a:effectLst>
                  <a:outerShdw blurRad="38100" dist="38100" dir="2700000" algn="tl">
                    <a:srgbClr val="000000">
                      <a:alpha val="43137"/>
                    </a:srgbClr>
                  </a:outerShdw>
                </a:effectLst>
                <a:latin typeface="+mj-lt"/>
              </a:rPr>
              <a:t>Policy Server</a:t>
            </a:r>
            <a:endParaRPr lang="en-US" sz="1400" dirty="0">
              <a:effectLst>
                <a:outerShdw blurRad="38100" dist="38100" dir="2700000" algn="tl">
                  <a:srgbClr val="000000">
                    <a:alpha val="43137"/>
                  </a:srgbClr>
                </a:outerShdw>
              </a:effectLst>
              <a:latin typeface="+mj-lt"/>
            </a:endParaRPr>
          </a:p>
        </p:txBody>
      </p:sp>
      <p:sp>
        <p:nvSpPr>
          <p:cNvPr id="22" name="Rectangle 21"/>
          <p:cNvSpPr>
            <a:spLocks noChangeArrowheads="1"/>
          </p:cNvSpPr>
          <p:nvPr/>
        </p:nvSpPr>
        <p:spPr bwMode="auto">
          <a:xfrm>
            <a:off x="6215744" y="3363694"/>
            <a:ext cx="2286000" cy="685800"/>
          </a:xfrm>
          <a:prstGeom prst="rect">
            <a:avLst/>
          </a:prstGeom>
          <a:noFill/>
          <a:ln w="12700" cap="flat" cmpd="sng" algn="ctr">
            <a:noFill/>
            <a:prstDash val="solid"/>
            <a:miter lim="800000"/>
            <a:headEnd type="none" w="med" len="med"/>
            <a:tailEnd type="none" w="med" len="med"/>
          </a:ln>
          <a:effectLst/>
        </p:spPr>
        <p:txBody>
          <a:bodyPr wrap="none" anchor="ctr"/>
          <a:lstStyle/>
          <a:p>
            <a:pPr algn="ctr"/>
            <a:r>
              <a:rPr lang="en-US" sz="1400" dirty="0" smtClean="0">
                <a:effectLst>
                  <a:outerShdw blurRad="38100" dist="38100" dir="2700000" algn="tl">
                    <a:srgbClr val="000000">
                      <a:alpha val="43137"/>
                    </a:srgbClr>
                  </a:outerShdw>
                </a:effectLst>
                <a:latin typeface="+mj-lt"/>
              </a:rPr>
              <a:t>Network </a:t>
            </a:r>
            <a:r>
              <a:rPr lang="en-US" sz="1400" dirty="0">
                <a:effectLst>
                  <a:outerShdw blurRad="38100" dist="38100" dir="2700000" algn="tl">
                    <a:srgbClr val="000000">
                      <a:alpha val="43137"/>
                    </a:srgbClr>
                  </a:outerShdw>
                </a:effectLst>
                <a:latin typeface="+mj-lt"/>
              </a:rPr>
              <a:t>Access Devices </a:t>
            </a:r>
          </a:p>
          <a:p>
            <a:pPr algn="ctr"/>
            <a:r>
              <a:rPr lang="en-US" sz="1400" dirty="0" smtClean="0">
                <a:effectLst>
                  <a:outerShdw blurRad="38100" dist="38100" dir="2700000" algn="tl">
                    <a:srgbClr val="000000">
                      <a:alpha val="43137"/>
                    </a:srgbClr>
                  </a:outerShdw>
                </a:effectLst>
                <a:latin typeface="+mj-lt"/>
              </a:rPr>
              <a:t>and Servers</a:t>
            </a:r>
            <a:endParaRPr lang="en-US" sz="1400" dirty="0">
              <a:effectLst>
                <a:outerShdw blurRad="38100" dist="38100" dir="2700000" algn="tl">
                  <a:srgbClr val="000000">
                    <a:alpha val="43137"/>
                  </a:srgbClr>
                </a:outerShdw>
              </a:effectLst>
              <a:latin typeface="+mj-lt"/>
            </a:endParaRPr>
          </a:p>
        </p:txBody>
      </p:sp>
      <p:grpSp>
        <p:nvGrpSpPr>
          <p:cNvPr id="23" name="Group 60"/>
          <p:cNvGrpSpPr>
            <a:grpSpLocks/>
          </p:cNvGrpSpPr>
          <p:nvPr/>
        </p:nvGrpSpPr>
        <p:grpSpPr bwMode="auto">
          <a:xfrm>
            <a:off x="7022988" y="2220694"/>
            <a:ext cx="671513" cy="1345629"/>
            <a:chOff x="2653" y="1311"/>
            <a:chExt cx="423" cy="905"/>
          </a:xfrm>
        </p:grpSpPr>
        <p:sp>
          <p:nvSpPr>
            <p:cNvPr id="24" name="Flowchart: Alternate Process 259086"/>
            <p:cNvSpPr>
              <a:spLocks noChangeArrowheads="1"/>
            </p:cNvSpPr>
            <p:nvPr/>
          </p:nvSpPr>
          <p:spPr bwMode="auto">
            <a:xfrm>
              <a:off x="2653" y="1311"/>
              <a:ext cx="423" cy="792"/>
            </a:xfrm>
            <a:prstGeom prst="flowChartAlternateProcess">
              <a:avLst/>
            </a:prstGeom>
            <a:ln w="19050">
              <a:solidFill>
                <a:srgbClr val="FF0000"/>
              </a:solidFill>
              <a:headEnd type="none" w="med" len="med"/>
              <a:tailEnd type="none" w="med" len="med"/>
            </a:ln>
            <a:effectLst>
              <a:glow rad="139700">
                <a:schemeClr val="accent3">
                  <a:satMod val="175000"/>
                  <a:alpha val="40000"/>
                </a:schemeClr>
              </a:glow>
              <a:outerShdw blurRad="635000" sx="102000" sy="102000" algn="ctr" rotWithShape="0">
                <a:prstClr val="black">
                  <a:alpha val="64000"/>
                </a:prstClr>
              </a:outerShdw>
            </a:effectLst>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effectLst>
                  <a:outerShdw blurRad="38100" dist="38100" dir="2700000" algn="tl">
                    <a:srgbClr val="000000">
                      <a:alpha val="43137"/>
                    </a:srgbClr>
                  </a:outerShdw>
                </a:effectLst>
                <a:latin typeface="Segoe" pitchFamily="34" charset="0"/>
              </a:endParaRPr>
            </a:p>
          </p:txBody>
        </p:sp>
        <p:pic>
          <p:nvPicPr>
            <p:cNvPr id="25" name="Rectangle 259085"/>
            <p:cNvPicPr>
              <a:picLocks noChangeAspect="1" noChangeArrowheads="1"/>
            </p:cNvPicPr>
            <p:nvPr/>
          </p:nvPicPr>
          <p:blipFill>
            <a:blip r:embed="rId6" cstate="print"/>
            <a:srcRect/>
            <a:stretch>
              <a:fillRect/>
            </a:stretch>
          </p:blipFill>
          <p:spPr bwMode="auto">
            <a:xfrm>
              <a:off x="2761" y="1430"/>
              <a:ext cx="208" cy="293"/>
            </a:xfrm>
            <a:prstGeom prst="rect">
              <a:avLst/>
            </a:prstGeom>
            <a:noFill/>
            <a:ln w="9525">
              <a:noFill/>
              <a:miter lim="800000"/>
              <a:headEnd/>
              <a:tailEnd/>
            </a:ln>
            <a:effectLst>
              <a:outerShdw blurRad="63500" sx="102000" sy="102000" algn="ctr" rotWithShape="0">
                <a:prstClr val="black">
                  <a:alpha val="40000"/>
                </a:prstClr>
              </a:outerShdw>
            </a:effectLst>
          </p:spPr>
        </p:pic>
        <p:graphicFrame>
          <p:nvGraphicFramePr>
            <p:cNvPr id="27" name="Object 58"/>
            <p:cNvGraphicFramePr>
              <a:graphicFrameLocks noChangeAspect="1"/>
            </p:cNvGraphicFramePr>
            <p:nvPr/>
          </p:nvGraphicFramePr>
          <p:xfrm>
            <a:off x="2654" y="1777"/>
            <a:ext cx="421" cy="439"/>
          </p:xfrm>
          <a:graphic>
            <a:graphicData uri="http://schemas.openxmlformats.org/presentationml/2006/ole">
              <p:oleObj spid="_x0000_s40963" name="Visio" r:id="rId7" imgW="757954" imgH="789204" progId="">
                <p:embed/>
              </p:oleObj>
            </a:graphicData>
          </a:graphic>
        </p:graphicFrame>
      </p:gr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761412" cy="692498"/>
          </a:xfrm>
        </p:spPr>
        <p:txBody>
          <a:bodyPr/>
          <a:lstStyle/>
          <a:p>
            <a:r>
              <a:rPr lang="en-US" smtClean="0"/>
              <a:t>Microsoft Network Policy Server</a:t>
            </a:r>
            <a:endParaRPr lang="en-US" dirty="0"/>
          </a:p>
        </p:txBody>
      </p:sp>
      <p:sp>
        <p:nvSpPr>
          <p:cNvPr id="88" name="Content Placeholder 2"/>
          <p:cNvSpPr>
            <a:spLocks noGrp="1"/>
          </p:cNvSpPr>
          <p:nvPr>
            <p:ph type="body" idx="1"/>
          </p:nvPr>
        </p:nvSpPr>
        <p:spPr>
          <a:xfrm>
            <a:off x="382588" y="1414464"/>
            <a:ext cx="8380412" cy="4774127"/>
          </a:xfrm>
        </p:spPr>
        <p:txBody>
          <a:bodyPr/>
          <a:lstStyle/>
          <a:p>
            <a:r>
              <a:rPr lang="en-US" dirty="0" smtClean="0"/>
              <a:t>Authentication, Authorization and Accounting Services for network access</a:t>
            </a:r>
          </a:p>
          <a:p>
            <a:r>
              <a:rPr lang="en-US" dirty="0" smtClean="0"/>
              <a:t>Provides means for definition and evaluation of access control policies</a:t>
            </a:r>
          </a:p>
          <a:p>
            <a:r>
              <a:rPr lang="en-US" dirty="0" smtClean="0"/>
              <a:t>Out-of-the-box support for many deployment scenarios</a:t>
            </a:r>
          </a:p>
          <a:p>
            <a:pPr lvl="1"/>
            <a:r>
              <a:rPr lang="en-US" dirty="0" smtClean="0"/>
              <a:t>Dial-up, VPN, IPSec, 802.1x, TSG, DHCP, …</a:t>
            </a:r>
          </a:p>
          <a:p>
            <a:r>
              <a:rPr lang="en-US" dirty="0" smtClean="0"/>
              <a:t>Comprehensive GUI with many wizards</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NAP - RADIUS VSAs</a:t>
            </a:r>
            <a:endParaRPr lang="en-US" dirty="0"/>
          </a:p>
        </p:txBody>
      </p:sp>
      <p:sp>
        <p:nvSpPr>
          <p:cNvPr id="3" name="Content Placeholder 2"/>
          <p:cNvSpPr>
            <a:spLocks noGrp="1"/>
          </p:cNvSpPr>
          <p:nvPr>
            <p:ph type="body" idx="1"/>
          </p:nvPr>
        </p:nvSpPr>
        <p:spPr>
          <a:xfrm>
            <a:off x="382588" y="1414464"/>
            <a:ext cx="8380412" cy="5146024"/>
          </a:xfrm>
        </p:spPr>
        <p:txBody>
          <a:bodyPr/>
          <a:lstStyle/>
          <a:p>
            <a:r>
              <a:rPr lang="en-US" sz="3200" smtClean="0"/>
              <a:t>RADIUS Client &lt;-&gt; NPS</a:t>
            </a:r>
          </a:p>
          <a:p>
            <a:pPr lvl="1"/>
            <a:r>
              <a:rPr lang="en-US" sz="2800" smtClean="0"/>
              <a:t>MS-Quarantine-SoH</a:t>
            </a:r>
          </a:p>
          <a:p>
            <a:r>
              <a:rPr lang="en-US" sz="3200" smtClean="0"/>
              <a:t>NPS -&gt; RADIUS Client</a:t>
            </a:r>
          </a:p>
          <a:p>
            <a:pPr lvl="1"/>
            <a:r>
              <a:rPr lang="en-US" sz="2800" smtClean="0"/>
              <a:t>MS-Quarantine-State </a:t>
            </a:r>
          </a:p>
          <a:p>
            <a:pPr lvl="2"/>
            <a:r>
              <a:rPr lang="en-US" sz="2400" smtClean="0"/>
              <a:t>Full Access, Restricted, Probation until a certain time</a:t>
            </a:r>
          </a:p>
          <a:p>
            <a:pPr lvl="1"/>
            <a:r>
              <a:rPr lang="en-US" sz="2800" smtClean="0"/>
              <a:t>MS-Quarantine-Grace-Time </a:t>
            </a:r>
          </a:p>
          <a:p>
            <a:pPr lvl="2"/>
            <a:r>
              <a:rPr lang="en-US" sz="2400" smtClean="0"/>
              <a:t>Specified date and time for probation</a:t>
            </a:r>
          </a:p>
          <a:p>
            <a:pPr lvl="1"/>
            <a:r>
              <a:rPr lang="en-US" sz="2800" smtClean="0"/>
              <a:t>MS-IPv4-Remediation-Servers, MS-IPv6-Remediation-Servers</a:t>
            </a:r>
          </a:p>
          <a:p>
            <a:pPr lvl="1"/>
            <a:r>
              <a:rPr lang="en-US" sz="2800" smtClean="0"/>
              <a:t>Not-Quarantine-Capable</a:t>
            </a:r>
            <a:endParaRPr lang="en-US" sz="2800"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NPS Configuration Example</a:t>
            </a:r>
            <a:endParaRPr lang="en-US" dirty="0"/>
          </a:p>
        </p:txBody>
      </p:sp>
      <p:grpSp>
        <p:nvGrpSpPr>
          <p:cNvPr id="6" name="Group 5"/>
          <p:cNvGrpSpPr/>
          <p:nvPr/>
        </p:nvGrpSpPr>
        <p:grpSpPr>
          <a:xfrm>
            <a:off x="728319" y="1417638"/>
            <a:ext cx="6830846" cy="5225206"/>
            <a:chOff x="728319" y="1417638"/>
            <a:chExt cx="6830846" cy="5225206"/>
          </a:xfrm>
        </p:grpSpPr>
        <p:pic>
          <p:nvPicPr>
            <p:cNvPr id="41985" name="Picture 1" descr="C:\Users\sreenia\Desktop\nps.jpg"/>
            <p:cNvPicPr>
              <a:picLocks noChangeArrowheads="1"/>
            </p:cNvPicPr>
            <p:nvPr/>
          </p:nvPicPr>
          <p:blipFill>
            <a:blip r:embed="rId3"/>
            <a:srcRect l="1581" t="1229" r="4512" b="25389"/>
            <a:stretch>
              <a:fillRect/>
            </a:stretch>
          </p:blipFill>
          <p:spPr bwMode="auto">
            <a:xfrm>
              <a:off x="728319" y="1417638"/>
              <a:ext cx="6607519" cy="3911046"/>
            </a:xfrm>
            <a:prstGeom prst="rect">
              <a:avLst/>
            </a:prstGeom>
            <a:noFill/>
            <a:effectLst>
              <a:outerShdw blurRad="673100" sx="102000" sy="102000" algn="ctr" rotWithShape="0">
                <a:prstClr val="black"/>
              </a:outerShdw>
            </a:effectLst>
          </p:spPr>
        </p:pic>
        <p:pic>
          <p:nvPicPr>
            <p:cNvPr id="5" name="Picture 1" descr="C:\Users\sreenia\Desktop\nps.jpg"/>
            <p:cNvPicPr>
              <a:picLocks noChangeArrowheads="1"/>
            </p:cNvPicPr>
            <p:nvPr/>
          </p:nvPicPr>
          <p:blipFill>
            <a:blip r:embed="rId3"/>
            <a:srcRect l="38724" t="39528" r="1419" b="440"/>
            <a:stretch>
              <a:fillRect/>
            </a:stretch>
          </p:blipFill>
          <p:spPr bwMode="auto">
            <a:xfrm>
              <a:off x="3347474" y="3443438"/>
              <a:ext cx="4211691" cy="3199406"/>
            </a:xfrm>
            <a:prstGeom prst="rect">
              <a:avLst/>
            </a:prstGeom>
            <a:noFill/>
            <a:effectLst>
              <a:outerShdw blurRad="673100" sx="102000" sy="102000" algn="ctr" rotWithShape="0">
                <a:prstClr val="black"/>
              </a:outerShdw>
            </a:effectLst>
          </p:spPr>
        </p:pic>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bwMode="auto">
          <a:xfrm>
            <a:off x="152400" y="1419225"/>
            <a:ext cx="8839200"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2" name="Title 1"/>
          <p:cNvSpPr>
            <a:spLocks noGrp="1"/>
          </p:cNvSpPr>
          <p:nvPr>
            <p:ph type="title"/>
          </p:nvPr>
        </p:nvSpPr>
        <p:spPr/>
        <p:txBody>
          <a:bodyPr/>
          <a:lstStyle/>
          <a:p>
            <a:r>
              <a:rPr lang="en-US" smtClean="0"/>
              <a:t>NAP 802.1x/EAP Enforcement</a:t>
            </a:r>
            <a:endParaRPr lang="en-US" dirty="0"/>
          </a:p>
        </p:txBody>
      </p:sp>
      <p:sp>
        <p:nvSpPr>
          <p:cNvPr id="4" name="Rounded Rectangle 259077"/>
          <p:cNvSpPr>
            <a:spLocks noChangeArrowheads="1"/>
          </p:cNvSpPr>
          <p:nvPr/>
        </p:nvSpPr>
        <p:spPr bwMode="auto">
          <a:xfrm>
            <a:off x="6182833" y="1717664"/>
            <a:ext cx="2286000" cy="3463936"/>
          </a:xfrm>
          <a:prstGeom prst="roundRect">
            <a:avLst>
              <a:gd name="adj" fmla="val 6208"/>
            </a:avLst>
          </a:prstGeom>
          <a:gradFill>
            <a:gsLst>
              <a:gs pos="22000">
                <a:schemeClr val="bg1"/>
              </a:gs>
              <a:gs pos="73000">
                <a:schemeClr val="bg1">
                  <a:lumMod val="75000"/>
                </a:schemeClr>
              </a:gs>
              <a:gs pos="90000">
                <a:schemeClr val="bg1">
                  <a:lumMod val="50000"/>
                </a:schemeClr>
              </a:gs>
            </a:gsLst>
            <a:lin ang="5400000" scaled="0"/>
          </a:gradFill>
          <a:ln>
            <a:solidFill>
              <a:schemeClr val="bg1">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solidFill>
                <a:schemeClr val="lt1"/>
              </a:solidFill>
              <a:effectLst>
                <a:outerShdw blurRad="38100" dist="38100" dir="2700000" algn="tl">
                  <a:srgbClr val="000000">
                    <a:alpha val="43137"/>
                  </a:srgbClr>
                </a:outerShdw>
              </a:effectLst>
              <a:latin typeface="Segoe" pitchFamily="34" charset="0"/>
            </a:endParaRPr>
          </a:p>
        </p:txBody>
      </p:sp>
      <p:sp>
        <p:nvSpPr>
          <p:cNvPr id="5" name="Rounded Rectangle 259078"/>
          <p:cNvSpPr>
            <a:spLocks noChangeArrowheads="1"/>
          </p:cNvSpPr>
          <p:nvPr/>
        </p:nvSpPr>
        <p:spPr bwMode="auto">
          <a:xfrm>
            <a:off x="609600" y="1701786"/>
            <a:ext cx="2438400" cy="3632214"/>
          </a:xfrm>
          <a:prstGeom prst="roundRect">
            <a:avLst>
              <a:gd name="adj" fmla="val 6208"/>
            </a:avLst>
          </a:prstGeom>
          <a:gradFill>
            <a:gsLst>
              <a:gs pos="22000">
                <a:schemeClr val="bg1"/>
              </a:gs>
              <a:gs pos="73000">
                <a:schemeClr val="bg1">
                  <a:lumMod val="75000"/>
                </a:schemeClr>
              </a:gs>
              <a:gs pos="90000">
                <a:schemeClr val="bg1">
                  <a:lumMod val="50000"/>
                </a:schemeClr>
              </a:gs>
            </a:gsLst>
            <a:lin ang="5400000" scaled="0"/>
          </a:gradFill>
          <a:ln>
            <a:solidFill>
              <a:schemeClr val="bg1">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solidFill>
                <a:schemeClr val="lt1"/>
              </a:solidFill>
              <a:effectLst>
                <a:outerShdw blurRad="38100" dist="38100" dir="2700000" algn="tl">
                  <a:srgbClr val="000000">
                    <a:alpha val="43137"/>
                  </a:srgbClr>
                </a:outerShdw>
              </a:effectLst>
              <a:latin typeface="Segoe" pitchFamily="34" charset="0"/>
            </a:endParaRPr>
          </a:p>
        </p:txBody>
      </p:sp>
      <p:pic>
        <p:nvPicPr>
          <p:cNvPr id="6" name="Rectangle 259079"/>
          <p:cNvPicPr>
            <a:picLocks noChangeAspect="1" noChangeArrowheads="1"/>
          </p:cNvPicPr>
          <p:nvPr/>
        </p:nvPicPr>
        <p:blipFill>
          <a:blip r:embed="rId4" cstate="print"/>
          <a:srcRect/>
          <a:stretch>
            <a:fillRect/>
          </a:stretch>
        </p:blipFill>
        <p:spPr bwMode="auto">
          <a:xfrm>
            <a:off x="8116194" y="1403499"/>
            <a:ext cx="533400" cy="650863"/>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7" name="Rectangle 6"/>
          <p:cNvSpPr>
            <a:spLocks noChangeArrowheads="1"/>
          </p:cNvSpPr>
          <p:nvPr/>
        </p:nvSpPr>
        <p:spPr bwMode="auto">
          <a:xfrm>
            <a:off x="6525733" y="1809303"/>
            <a:ext cx="1600200" cy="457200"/>
          </a:xfrm>
          <a:prstGeom prst="rect">
            <a:avLst/>
          </a:prstGeom>
          <a:noFill/>
          <a:ln w="9525" cap="flat" cmpd="sng" algn="ctr">
            <a:noFill/>
            <a:prstDash val="solid"/>
            <a:miter lim="800000"/>
            <a:headEnd type="none" w="med" len="med"/>
            <a:tailEnd type="none" w="med" len="med"/>
          </a:ln>
          <a:effectLst/>
        </p:spPr>
        <p:txBody>
          <a:bodyPr wrap="none" anchor="ctr"/>
          <a:lstStyle/>
          <a:p>
            <a:pPr algn="ctr"/>
            <a:r>
              <a:rPr lang="en-US" sz="2000" dirty="0" smtClean="0">
                <a:effectLst>
                  <a:outerShdw blurRad="38100" dist="38100" dir="2700000" algn="tl">
                    <a:srgbClr val="000000">
                      <a:alpha val="43137"/>
                    </a:srgbClr>
                  </a:outerShdw>
                </a:effectLst>
              </a:rPr>
              <a:t>Network Policy</a:t>
            </a:r>
          </a:p>
          <a:p>
            <a:pPr algn="ctr"/>
            <a:r>
              <a:rPr lang="en-US" sz="2000" dirty="0" smtClean="0">
                <a:effectLst>
                  <a:outerShdw blurRad="38100" dist="38100" dir="2700000" algn="tl">
                    <a:srgbClr val="000000">
                      <a:alpha val="43137"/>
                    </a:srgbClr>
                  </a:outerShdw>
                </a:effectLst>
              </a:rPr>
              <a:t>Server</a:t>
            </a:r>
            <a:endParaRPr lang="en-US" sz="2000" dirty="0">
              <a:effectLst>
                <a:outerShdw blurRad="38100" dist="38100" dir="2700000" algn="tl">
                  <a:srgbClr val="000000">
                    <a:alpha val="43137"/>
                  </a:srgbClr>
                </a:outerShdw>
              </a:effectLst>
            </a:endParaRPr>
          </a:p>
        </p:txBody>
      </p:sp>
      <p:sp>
        <p:nvSpPr>
          <p:cNvPr id="8" name="Flowchart: Alternate Process 259081"/>
          <p:cNvSpPr>
            <a:spLocks noChangeArrowheads="1"/>
          </p:cNvSpPr>
          <p:nvPr/>
        </p:nvSpPr>
        <p:spPr bwMode="auto">
          <a:xfrm>
            <a:off x="6365713" y="3048001"/>
            <a:ext cx="1920240" cy="6858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bg2"/>
                </a:solidFill>
                <a:latin typeface="Segoe" pitchFamily="34" charset="0"/>
              </a:rPr>
              <a:t>NAP Server</a:t>
            </a:r>
          </a:p>
        </p:txBody>
      </p:sp>
      <p:pic>
        <p:nvPicPr>
          <p:cNvPr id="9" name="Rectangle 259082"/>
          <p:cNvPicPr>
            <a:picLocks noChangeAspect="1" noChangeArrowheads="1"/>
          </p:cNvPicPr>
          <p:nvPr/>
        </p:nvPicPr>
        <p:blipFill>
          <a:blip r:embed="rId5" cstate="print"/>
          <a:srcRect/>
          <a:stretch>
            <a:fillRect/>
          </a:stretch>
        </p:blipFill>
        <p:spPr bwMode="auto">
          <a:xfrm>
            <a:off x="506807" y="1419543"/>
            <a:ext cx="761999" cy="53042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0" name="Rectangle 9"/>
          <p:cNvSpPr>
            <a:spLocks noChangeArrowheads="1"/>
          </p:cNvSpPr>
          <p:nvPr/>
        </p:nvSpPr>
        <p:spPr bwMode="auto">
          <a:xfrm>
            <a:off x="1125538" y="1635637"/>
            <a:ext cx="1406525" cy="505697"/>
          </a:xfrm>
          <a:prstGeom prst="rect">
            <a:avLst/>
          </a:prstGeom>
          <a:noFill/>
          <a:ln w="9525" cap="flat" cmpd="sng" algn="ctr">
            <a:noFill/>
            <a:prstDash val="solid"/>
            <a:miter lim="800000"/>
            <a:headEnd type="none" w="med" len="med"/>
            <a:tailEnd type="none" w="med" len="med"/>
          </a:ln>
          <a:effectLst/>
        </p:spPr>
        <p:txBody>
          <a:bodyPr wrap="none" anchor="ctr"/>
          <a:lstStyle/>
          <a:p>
            <a:pPr algn="ctr"/>
            <a:r>
              <a:rPr lang="en-US" sz="2000" dirty="0" smtClean="0">
                <a:effectLst>
                  <a:outerShdw blurRad="38100" dist="38100" dir="2700000" algn="tl">
                    <a:srgbClr val="000000">
                      <a:alpha val="43137"/>
                    </a:srgbClr>
                  </a:outerShdw>
                </a:effectLst>
              </a:rPr>
              <a:t>NAP Client</a:t>
            </a:r>
            <a:endParaRPr lang="en-US" sz="2000" dirty="0">
              <a:effectLst>
                <a:outerShdw blurRad="38100" dist="38100" dir="2700000" algn="tl">
                  <a:srgbClr val="000000">
                    <a:alpha val="43137"/>
                  </a:srgbClr>
                </a:outerShdw>
              </a:effectLst>
            </a:endParaRPr>
          </a:p>
        </p:txBody>
      </p:sp>
      <p:sp>
        <p:nvSpPr>
          <p:cNvPr id="11" name="Flowchart: Alternate Process 259084"/>
          <p:cNvSpPr>
            <a:spLocks noChangeArrowheads="1"/>
          </p:cNvSpPr>
          <p:nvPr/>
        </p:nvSpPr>
        <p:spPr bwMode="auto">
          <a:xfrm>
            <a:off x="853441" y="2909875"/>
            <a:ext cx="1950719" cy="4572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a:solidFill>
                  <a:schemeClr val="bg2"/>
                </a:solidFill>
                <a:latin typeface="Segoe" pitchFamily="34" charset="0"/>
              </a:rPr>
              <a:t>NAP Agent </a:t>
            </a:r>
          </a:p>
        </p:txBody>
      </p:sp>
      <p:sp>
        <p:nvSpPr>
          <p:cNvPr id="12" name="Rectangle 11"/>
          <p:cNvSpPr>
            <a:spLocks noChangeArrowheads="1"/>
          </p:cNvSpPr>
          <p:nvPr/>
        </p:nvSpPr>
        <p:spPr bwMode="auto">
          <a:xfrm>
            <a:off x="3147234" y="3657600"/>
            <a:ext cx="990601" cy="346063"/>
          </a:xfrm>
          <a:prstGeom prst="rect">
            <a:avLst/>
          </a:prstGeom>
          <a:noFill/>
          <a:ln w="12700" cap="flat" cmpd="sng" algn="ctr">
            <a:noFill/>
            <a:prstDash val="solid"/>
            <a:miter lim="800000"/>
            <a:headEnd type="none" w="med" len="med"/>
            <a:tailEnd type="none" w="med" len="med"/>
          </a:ln>
          <a:effectLst/>
        </p:spPr>
        <p:txBody>
          <a:bodyPr wrap="none" anchor="ctr"/>
          <a:lstStyle/>
          <a:p>
            <a:pPr algn="ctr"/>
            <a:r>
              <a:rPr lang="en-US" sz="1200" dirty="0">
                <a:solidFill>
                  <a:schemeClr val="accent1"/>
                </a:solidFill>
                <a:effectLst>
                  <a:outerShdw blurRad="38100" dist="38100" dir="2700000" algn="tl">
                    <a:srgbClr val="000000"/>
                  </a:outerShdw>
                </a:effectLst>
                <a:latin typeface="+mj-lt"/>
              </a:rPr>
              <a:t>Health</a:t>
            </a:r>
          </a:p>
          <a:p>
            <a:pPr algn="ctr"/>
            <a:r>
              <a:rPr lang="en-US" sz="1200" dirty="0" smtClean="0">
                <a:solidFill>
                  <a:schemeClr val="accent1"/>
                </a:solidFill>
                <a:effectLst>
                  <a:outerShdw blurRad="38100" dist="38100" dir="2700000" algn="tl">
                    <a:srgbClr val="000000"/>
                  </a:outerShdw>
                </a:effectLst>
                <a:latin typeface="+mj-lt"/>
              </a:rPr>
              <a:t>Data</a:t>
            </a:r>
            <a:endParaRPr lang="en-US" sz="1200" dirty="0">
              <a:solidFill>
                <a:schemeClr val="accent1"/>
              </a:solidFill>
              <a:effectLst>
                <a:outerShdw blurRad="38100" dist="38100" dir="2700000" algn="tl">
                  <a:srgbClr val="000000"/>
                </a:outerShdw>
              </a:effectLst>
              <a:latin typeface="+mj-lt"/>
            </a:endParaRPr>
          </a:p>
        </p:txBody>
      </p:sp>
      <p:sp>
        <p:nvSpPr>
          <p:cNvPr id="13" name="Straight Connector 259091"/>
          <p:cNvSpPr>
            <a:spLocks noChangeShapeType="1"/>
          </p:cNvSpPr>
          <p:nvPr/>
        </p:nvSpPr>
        <p:spPr bwMode="auto">
          <a:xfrm>
            <a:off x="3185334" y="4079863"/>
            <a:ext cx="914400" cy="0"/>
          </a:xfrm>
          <a:prstGeom prst="line">
            <a:avLst/>
          </a:prstGeom>
          <a:noFill/>
          <a:ln w="19050" algn="ctr">
            <a:solidFill>
              <a:schemeClr val="tx1"/>
            </a:solidFill>
            <a:round/>
            <a:headEnd type="arrow"/>
            <a:tailEnd type="arrow" w="med" len="med"/>
          </a:ln>
          <a:effectLst>
            <a:glow rad="63500">
              <a:schemeClr val="accent1">
                <a:satMod val="175000"/>
                <a:alpha val="40000"/>
              </a:schemeClr>
            </a:glow>
          </a:effectLst>
        </p:spPr>
        <p:txBody>
          <a:bodyPr anchor="ctr"/>
          <a:lstStyle/>
          <a:p>
            <a:endParaRPr lang="en-US"/>
          </a:p>
        </p:txBody>
      </p:sp>
      <p:sp>
        <p:nvSpPr>
          <p:cNvPr id="14" name="Rectangle 13"/>
          <p:cNvSpPr>
            <a:spLocks noChangeArrowheads="1"/>
          </p:cNvSpPr>
          <p:nvPr/>
        </p:nvSpPr>
        <p:spPr bwMode="auto">
          <a:xfrm>
            <a:off x="4974266" y="3473301"/>
            <a:ext cx="1139825" cy="566502"/>
          </a:xfrm>
          <a:prstGeom prst="rect">
            <a:avLst/>
          </a:prstGeom>
          <a:noFill/>
          <a:ln w="12700" cap="flat" cmpd="sng" algn="ctr">
            <a:noFill/>
            <a:prstDash val="solid"/>
            <a:miter lim="800000"/>
            <a:headEnd type="none" w="med" len="med"/>
            <a:tailEnd type="none" w="med" len="med"/>
          </a:ln>
          <a:effectLst/>
        </p:spPr>
        <p:txBody>
          <a:bodyPr wrap="none" anchor="ctr"/>
          <a:lstStyle/>
          <a:p>
            <a:pPr algn="ctr"/>
            <a:r>
              <a:rPr lang="en-US" sz="1200" dirty="0">
                <a:solidFill>
                  <a:schemeClr val="accent1"/>
                </a:solidFill>
                <a:effectLst>
                  <a:outerShdw blurRad="38100" dist="38100" dir="2700000" algn="tl">
                    <a:srgbClr val="000000"/>
                  </a:outerShdw>
                </a:effectLst>
                <a:latin typeface="+mj-lt"/>
              </a:rPr>
              <a:t>Network</a:t>
            </a:r>
          </a:p>
          <a:p>
            <a:pPr algn="ctr"/>
            <a:r>
              <a:rPr lang="en-US" sz="1200" dirty="0">
                <a:solidFill>
                  <a:schemeClr val="accent1"/>
                </a:solidFill>
                <a:effectLst>
                  <a:outerShdw blurRad="38100" dist="38100" dir="2700000" algn="tl">
                    <a:srgbClr val="000000"/>
                  </a:outerShdw>
                </a:effectLst>
                <a:latin typeface="+mj-lt"/>
              </a:rPr>
              <a:t>Access</a:t>
            </a:r>
          </a:p>
          <a:p>
            <a:pPr algn="ctr"/>
            <a:r>
              <a:rPr lang="en-US" sz="1200" dirty="0" smtClean="0">
                <a:solidFill>
                  <a:schemeClr val="accent1"/>
                </a:solidFill>
                <a:effectLst>
                  <a:outerShdw blurRad="38100" dist="38100" dir="2700000" algn="tl">
                    <a:srgbClr val="000000"/>
                  </a:outerShdw>
                </a:effectLst>
                <a:latin typeface="+mj-lt"/>
              </a:rPr>
              <a:t>Messages</a:t>
            </a:r>
          </a:p>
        </p:txBody>
      </p:sp>
      <p:sp>
        <p:nvSpPr>
          <p:cNvPr id="15" name="Rectangle 14"/>
          <p:cNvSpPr>
            <a:spLocks noChangeArrowheads="1"/>
          </p:cNvSpPr>
          <p:nvPr/>
        </p:nvSpPr>
        <p:spPr bwMode="auto">
          <a:xfrm>
            <a:off x="3420136" y="4495800"/>
            <a:ext cx="2286000" cy="685800"/>
          </a:xfrm>
          <a:prstGeom prst="rect">
            <a:avLst/>
          </a:prstGeom>
          <a:noFill/>
          <a:ln w="12700" cap="flat" cmpd="sng" algn="ctr">
            <a:noFill/>
            <a:prstDash val="solid"/>
            <a:miter lim="800000"/>
            <a:headEnd type="none" w="med" len="med"/>
            <a:tailEnd type="none" w="med" len="med"/>
          </a:ln>
          <a:effectLst/>
        </p:spPr>
        <p:txBody>
          <a:bodyPr wrap="none" anchor="ctr"/>
          <a:lstStyle/>
          <a:p>
            <a:pPr algn="ctr"/>
            <a:r>
              <a:rPr lang="en-US" sz="1400" dirty="0" smtClean="0">
                <a:effectLst>
                  <a:outerShdw blurRad="38100" dist="38100" dir="2700000" algn="tl">
                    <a:srgbClr val="000000"/>
                  </a:outerShdw>
                </a:effectLst>
              </a:rPr>
              <a:t>802.1x enabled switch/AP</a:t>
            </a:r>
            <a:endParaRPr lang="en-US" sz="1400" dirty="0">
              <a:effectLst>
                <a:outerShdw blurRad="38100" dist="38100" dir="2700000" algn="tl">
                  <a:srgbClr val="000000"/>
                </a:outerShdw>
              </a:effectLst>
            </a:endParaRPr>
          </a:p>
        </p:txBody>
      </p:sp>
      <p:grpSp>
        <p:nvGrpSpPr>
          <p:cNvPr id="3" name="Group 60"/>
          <p:cNvGrpSpPr>
            <a:grpSpLocks/>
          </p:cNvGrpSpPr>
          <p:nvPr/>
        </p:nvGrpSpPr>
        <p:grpSpPr bwMode="auto">
          <a:xfrm>
            <a:off x="4216267" y="3429000"/>
            <a:ext cx="693738" cy="1269429"/>
            <a:chOff x="2646" y="1311"/>
            <a:chExt cx="437" cy="905"/>
          </a:xfrm>
          <a:effectLst>
            <a:outerShdw blurRad="63500" sx="102000" sy="102000" algn="ctr" rotWithShape="0">
              <a:prstClr val="black">
                <a:alpha val="40000"/>
              </a:prstClr>
            </a:outerShdw>
          </a:effectLst>
        </p:grpSpPr>
        <p:sp>
          <p:nvSpPr>
            <p:cNvPr id="19" name="Flowchart: Alternate Process 259086"/>
            <p:cNvSpPr>
              <a:spLocks noChangeArrowheads="1"/>
            </p:cNvSpPr>
            <p:nvPr/>
          </p:nvSpPr>
          <p:spPr bwMode="auto">
            <a:xfrm>
              <a:off x="2646" y="1311"/>
              <a:ext cx="423" cy="792"/>
            </a:xfrm>
            <a:prstGeom prst="flowChartAlternateProcess">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64000"/>
                </a:prstClr>
              </a:outerShdw>
            </a:effectLst>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solidFill>
                  <a:schemeClr val="lt1"/>
                </a:solidFill>
                <a:effectLst>
                  <a:outerShdw blurRad="38100" dist="38100" dir="2700000" algn="tl">
                    <a:srgbClr val="000000">
                      <a:alpha val="43137"/>
                    </a:srgbClr>
                  </a:outerShdw>
                </a:effectLst>
                <a:latin typeface="Segoe" pitchFamily="34" charset="0"/>
              </a:endParaRPr>
            </a:p>
          </p:txBody>
        </p:sp>
        <p:graphicFrame>
          <p:nvGraphicFramePr>
            <p:cNvPr id="21" name="Object 58"/>
            <p:cNvGraphicFramePr>
              <a:graphicFrameLocks noChangeAspect="1"/>
            </p:cNvGraphicFramePr>
            <p:nvPr/>
          </p:nvGraphicFramePr>
          <p:xfrm>
            <a:off x="2662" y="1777"/>
            <a:ext cx="421" cy="439"/>
          </p:xfrm>
          <a:graphic>
            <a:graphicData uri="http://schemas.openxmlformats.org/presentationml/2006/ole">
              <p:oleObj spid="_x0000_s45058" name="Visio" r:id="rId6" imgW="757954" imgH="789204" progId="">
                <p:embed/>
              </p:oleObj>
            </a:graphicData>
          </a:graphic>
        </p:graphicFrame>
      </p:grpSp>
      <p:sp>
        <p:nvSpPr>
          <p:cNvPr id="23" name="Straight Connector 259091"/>
          <p:cNvSpPr>
            <a:spLocks noChangeShapeType="1"/>
          </p:cNvSpPr>
          <p:nvPr/>
        </p:nvSpPr>
        <p:spPr bwMode="auto">
          <a:xfrm>
            <a:off x="5086978" y="4114800"/>
            <a:ext cx="914400" cy="0"/>
          </a:xfrm>
          <a:prstGeom prst="line">
            <a:avLst/>
          </a:prstGeom>
          <a:noFill/>
          <a:ln w="19050" algn="ctr">
            <a:solidFill>
              <a:schemeClr val="tx1"/>
            </a:solidFill>
            <a:round/>
            <a:headEnd type="arrow"/>
            <a:tailEnd type="arrow" w="med" len="med"/>
          </a:ln>
          <a:effectLst>
            <a:glow rad="63500">
              <a:schemeClr val="accent1">
                <a:satMod val="175000"/>
                <a:alpha val="40000"/>
              </a:schemeClr>
            </a:glow>
          </a:effectLst>
        </p:spPr>
        <p:txBody>
          <a:bodyPr anchor="ctr"/>
          <a:lstStyle/>
          <a:p>
            <a:endParaRPr lang="en-US"/>
          </a:p>
        </p:txBody>
      </p:sp>
      <p:sp>
        <p:nvSpPr>
          <p:cNvPr id="38" name="Flowchart: Alternate Process 259084"/>
          <p:cNvSpPr>
            <a:spLocks noChangeArrowheads="1"/>
          </p:cNvSpPr>
          <p:nvPr/>
        </p:nvSpPr>
        <p:spPr bwMode="auto">
          <a:xfrm>
            <a:off x="853440" y="3478212"/>
            <a:ext cx="1950720" cy="3048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bg2"/>
                </a:solidFill>
                <a:latin typeface="Segoe" pitchFamily="34" charset="0"/>
              </a:rPr>
              <a:t>EAP EC </a:t>
            </a:r>
            <a:endParaRPr lang="en-US" sz="1600" dirty="0">
              <a:solidFill>
                <a:schemeClr val="bg2"/>
              </a:solidFill>
              <a:latin typeface="Segoe" pitchFamily="34" charset="0"/>
            </a:endParaRPr>
          </a:p>
        </p:txBody>
      </p:sp>
      <p:sp>
        <p:nvSpPr>
          <p:cNvPr id="39" name="Flowchart: Alternate Process 316506"/>
          <p:cNvSpPr>
            <a:spLocks noChangeArrowheads="1"/>
          </p:cNvSpPr>
          <p:nvPr/>
        </p:nvSpPr>
        <p:spPr bwMode="auto">
          <a:xfrm>
            <a:off x="1812925" y="3859212"/>
            <a:ext cx="1082675" cy="422275"/>
          </a:xfrm>
          <a:prstGeom prst="flowChartAlternateProcess">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64000"/>
              </a:prstClr>
            </a:outerShdw>
          </a:effectLst>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a:solidFill>
                  <a:schemeClr val="bg2"/>
                </a:solidFill>
                <a:latin typeface="Segoe" pitchFamily="34" charset="0"/>
              </a:rPr>
              <a:t>3rd party </a:t>
            </a:r>
          </a:p>
          <a:p>
            <a:pPr algn="ctr" defTabSz="914063"/>
            <a:r>
              <a:rPr lang="en-US" sz="1100" dirty="0">
                <a:solidFill>
                  <a:schemeClr val="bg2"/>
                </a:solidFill>
                <a:latin typeface="Segoe" pitchFamily="34" charset="0"/>
              </a:rPr>
              <a:t>EAP methods</a:t>
            </a:r>
          </a:p>
        </p:txBody>
      </p:sp>
      <p:sp>
        <p:nvSpPr>
          <p:cNvPr id="40" name="Flowchart: Alternate Process 316507"/>
          <p:cNvSpPr>
            <a:spLocks noChangeArrowheads="1"/>
          </p:cNvSpPr>
          <p:nvPr/>
        </p:nvSpPr>
        <p:spPr bwMode="auto">
          <a:xfrm>
            <a:off x="1800225" y="4767262"/>
            <a:ext cx="1095375" cy="387350"/>
          </a:xfrm>
          <a:prstGeom prst="flowChartAlternateProcess">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64000"/>
              </a:prstClr>
            </a:outerShdw>
          </a:effectLst>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a:solidFill>
                  <a:schemeClr val="bg2"/>
                </a:solidFill>
                <a:latin typeface="Segoe" pitchFamily="34" charset="0"/>
              </a:rPr>
              <a:t>3rd party EAP </a:t>
            </a:r>
          </a:p>
          <a:p>
            <a:pPr algn="ctr" defTabSz="914063"/>
            <a:r>
              <a:rPr lang="en-US" sz="1100" dirty="0">
                <a:solidFill>
                  <a:schemeClr val="bg2"/>
                </a:solidFill>
                <a:latin typeface="Segoe" pitchFamily="34" charset="0"/>
              </a:rPr>
              <a:t>supplicants</a:t>
            </a:r>
          </a:p>
        </p:txBody>
      </p:sp>
      <p:sp>
        <p:nvSpPr>
          <p:cNvPr id="41" name="Flowchart: Alternate Process 316510"/>
          <p:cNvSpPr>
            <a:spLocks noChangeArrowheads="1"/>
          </p:cNvSpPr>
          <p:nvPr/>
        </p:nvSpPr>
        <p:spPr bwMode="auto">
          <a:xfrm>
            <a:off x="762000" y="3933824"/>
            <a:ext cx="903288" cy="59055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chemeClr val="bg2"/>
                </a:solidFill>
                <a:latin typeface="Segoe" pitchFamily="34" charset="0"/>
              </a:rPr>
              <a:t>EAPHost</a:t>
            </a:r>
            <a:endParaRPr lang="en-US" sz="1200" dirty="0">
              <a:solidFill>
                <a:schemeClr val="bg2"/>
              </a:solidFill>
              <a:latin typeface="Segoe" pitchFamily="34" charset="0"/>
            </a:endParaRPr>
          </a:p>
        </p:txBody>
      </p:sp>
      <p:sp>
        <p:nvSpPr>
          <p:cNvPr id="42" name="Flowchart: Alternate Process 316511"/>
          <p:cNvSpPr>
            <a:spLocks noChangeArrowheads="1"/>
          </p:cNvSpPr>
          <p:nvPr/>
        </p:nvSpPr>
        <p:spPr bwMode="auto">
          <a:xfrm>
            <a:off x="762000" y="4760912"/>
            <a:ext cx="947738" cy="398462"/>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a:solidFill>
                  <a:schemeClr val="bg2"/>
                </a:solidFill>
                <a:latin typeface="Segoe" pitchFamily="34" charset="0"/>
              </a:rPr>
              <a:t>802.1x </a:t>
            </a:r>
          </a:p>
          <a:p>
            <a:pPr algn="ctr" defTabSz="914063"/>
            <a:r>
              <a:rPr lang="en-US" sz="1200">
                <a:solidFill>
                  <a:schemeClr val="bg2"/>
                </a:solidFill>
                <a:latin typeface="Segoe" pitchFamily="34" charset="0"/>
              </a:rPr>
              <a:t>supplicant</a:t>
            </a:r>
          </a:p>
        </p:txBody>
      </p:sp>
      <p:sp>
        <p:nvSpPr>
          <p:cNvPr id="43" name="Flowchart: Alternate Process 316512"/>
          <p:cNvSpPr>
            <a:spLocks noChangeArrowheads="1"/>
          </p:cNvSpPr>
          <p:nvPr/>
        </p:nvSpPr>
        <p:spPr bwMode="auto">
          <a:xfrm>
            <a:off x="1806575" y="4349749"/>
            <a:ext cx="1089025" cy="341313"/>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chemeClr val="bg2"/>
                </a:solidFill>
                <a:latin typeface="Segoe" pitchFamily="34" charset="0"/>
              </a:rPr>
              <a:t>PEAP</a:t>
            </a:r>
            <a:endParaRPr lang="en-US" sz="1200" dirty="0">
              <a:solidFill>
                <a:schemeClr val="bg2"/>
              </a:solidFill>
              <a:latin typeface="Segoe" pitchFamily="34" charset="0"/>
            </a:endParaRPr>
          </a:p>
        </p:txBody>
      </p:sp>
      <p:sp>
        <p:nvSpPr>
          <p:cNvPr id="44" name="Straight Connector 316513"/>
          <p:cNvSpPr>
            <a:spLocks noChangeShapeType="1"/>
          </p:cNvSpPr>
          <p:nvPr/>
        </p:nvSpPr>
        <p:spPr bwMode="auto">
          <a:xfrm>
            <a:off x="1677988" y="4019549"/>
            <a:ext cx="120650" cy="6350"/>
          </a:xfrm>
          <a:prstGeom prst="line">
            <a:avLst/>
          </a:prstGeom>
          <a:noFill/>
          <a:ln w="28575" algn="ctr">
            <a:solidFill>
              <a:schemeClr val="accent2"/>
            </a:solidFill>
            <a:round/>
            <a:headEnd/>
            <a:tailEnd/>
          </a:ln>
          <a:effectLst>
            <a:glow rad="63500">
              <a:schemeClr val="accent4">
                <a:satMod val="175000"/>
                <a:alpha val="40000"/>
              </a:schemeClr>
            </a:glow>
          </a:effectLst>
        </p:spPr>
        <p:txBody>
          <a:bodyPr wrap="none" anchor="ctr"/>
          <a:lstStyle/>
          <a:p>
            <a:endParaRPr lang="en-US"/>
          </a:p>
        </p:txBody>
      </p:sp>
      <p:sp>
        <p:nvSpPr>
          <p:cNvPr id="45" name="Straight Connector 316514"/>
          <p:cNvSpPr>
            <a:spLocks noChangeShapeType="1"/>
          </p:cNvSpPr>
          <p:nvPr/>
        </p:nvSpPr>
        <p:spPr bwMode="auto">
          <a:xfrm>
            <a:off x="1665288" y="4195762"/>
            <a:ext cx="152400" cy="227012"/>
          </a:xfrm>
          <a:prstGeom prst="line">
            <a:avLst/>
          </a:prstGeom>
          <a:noFill/>
          <a:ln w="28575" algn="ctr">
            <a:solidFill>
              <a:schemeClr val="accent2"/>
            </a:solidFill>
            <a:round/>
            <a:headEnd/>
            <a:tailEnd/>
          </a:ln>
          <a:effectLst>
            <a:glow rad="63500">
              <a:schemeClr val="accent4">
                <a:satMod val="175000"/>
                <a:alpha val="40000"/>
              </a:schemeClr>
            </a:glow>
          </a:effectLst>
        </p:spPr>
        <p:txBody>
          <a:bodyPr wrap="none" anchor="ctr"/>
          <a:lstStyle/>
          <a:p>
            <a:endParaRPr lang="en-US"/>
          </a:p>
        </p:txBody>
      </p:sp>
      <p:sp>
        <p:nvSpPr>
          <p:cNvPr id="46" name="Straight Connector 316515"/>
          <p:cNvSpPr>
            <a:spLocks noChangeShapeType="1"/>
          </p:cNvSpPr>
          <p:nvPr/>
        </p:nvSpPr>
        <p:spPr bwMode="auto">
          <a:xfrm flipH="1">
            <a:off x="1112838" y="4521199"/>
            <a:ext cx="9525" cy="252413"/>
          </a:xfrm>
          <a:prstGeom prst="line">
            <a:avLst/>
          </a:prstGeom>
          <a:noFill/>
          <a:ln w="28575" algn="ctr">
            <a:solidFill>
              <a:schemeClr val="accent2"/>
            </a:solidFill>
            <a:round/>
            <a:headEnd/>
            <a:tailEnd/>
          </a:ln>
          <a:effectLst>
            <a:glow rad="63500">
              <a:schemeClr val="accent4">
                <a:satMod val="175000"/>
                <a:alpha val="40000"/>
              </a:schemeClr>
            </a:glow>
          </a:effectLst>
        </p:spPr>
        <p:txBody>
          <a:bodyPr wrap="none" anchor="ctr"/>
          <a:lstStyle/>
          <a:p>
            <a:endParaRPr lang="en-US"/>
          </a:p>
        </p:txBody>
      </p:sp>
      <p:sp>
        <p:nvSpPr>
          <p:cNvPr id="47" name="Straight Connector 316516"/>
          <p:cNvSpPr>
            <a:spLocks noChangeShapeType="1"/>
          </p:cNvSpPr>
          <p:nvPr/>
        </p:nvSpPr>
        <p:spPr bwMode="auto">
          <a:xfrm>
            <a:off x="1520825" y="4532312"/>
            <a:ext cx="315913" cy="271462"/>
          </a:xfrm>
          <a:prstGeom prst="line">
            <a:avLst/>
          </a:prstGeom>
          <a:noFill/>
          <a:ln w="28575" algn="ctr">
            <a:solidFill>
              <a:schemeClr val="accent2"/>
            </a:solidFill>
            <a:round/>
            <a:headEnd/>
            <a:tailEnd/>
          </a:ln>
          <a:effectLst>
            <a:glow rad="63500">
              <a:schemeClr val="accent4">
                <a:satMod val="175000"/>
                <a:alpha val="40000"/>
              </a:schemeClr>
            </a:glow>
          </a:effectLst>
        </p:spPr>
        <p:txBody>
          <a:bodyPr wrap="none" anchor="ctr"/>
          <a:lstStyle/>
          <a:p>
            <a:endParaRPr lang="en-US"/>
          </a:p>
        </p:txBody>
      </p:sp>
      <p:sp>
        <p:nvSpPr>
          <p:cNvPr id="49" name="Flowchart: Alternate Process 316496"/>
          <p:cNvSpPr>
            <a:spLocks noChangeArrowheads="1"/>
          </p:cNvSpPr>
          <p:nvPr/>
        </p:nvSpPr>
        <p:spPr bwMode="auto">
          <a:xfrm>
            <a:off x="7162800" y="4495800"/>
            <a:ext cx="1117600" cy="401638"/>
          </a:xfrm>
          <a:prstGeom prst="flowChartAlternateProcess">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64000"/>
              </a:prstClr>
            </a:outerShdw>
          </a:effectLst>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a:solidFill>
                  <a:schemeClr val="bg2"/>
                </a:solidFill>
                <a:latin typeface="Segoe" pitchFamily="34" charset="0"/>
              </a:rPr>
              <a:t>3rd party </a:t>
            </a:r>
          </a:p>
          <a:p>
            <a:pPr algn="ctr" defTabSz="914063"/>
            <a:r>
              <a:rPr lang="en-US" sz="1100" dirty="0">
                <a:solidFill>
                  <a:schemeClr val="bg2"/>
                </a:solidFill>
                <a:latin typeface="Segoe" pitchFamily="34" charset="0"/>
              </a:rPr>
              <a:t>EAP methods</a:t>
            </a:r>
          </a:p>
        </p:txBody>
      </p:sp>
      <p:sp>
        <p:nvSpPr>
          <p:cNvPr id="50" name="Flowchart: Alternate Process 316497"/>
          <p:cNvSpPr>
            <a:spLocks noChangeArrowheads="1"/>
          </p:cNvSpPr>
          <p:nvPr/>
        </p:nvSpPr>
        <p:spPr bwMode="auto">
          <a:xfrm>
            <a:off x="6324600" y="4495800"/>
            <a:ext cx="762000" cy="385762"/>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a:solidFill>
                  <a:schemeClr val="bg2"/>
                </a:solidFill>
                <a:latin typeface="Segoe" pitchFamily="34" charset="0"/>
              </a:rPr>
              <a:t>PEAP</a:t>
            </a:r>
          </a:p>
        </p:txBody>
      </p:sp>
      <p:sp>
        <p:nvSpPr>
          <p:cNvPr id="51" name="Straight Connector 316498"/>
          <p:cNvSpPr>
            <a:spLocks noChangeShapeType="1"/>
          </p:cNvSpPr>
          <p:nvPr/>
        </p:nvSpPr>
        <p:spPr bwMode="auto">
          <a:xfrm flipH="1">
            <a:off x="6781800" y="4267200"/>
            <a:ext cx="76200" cy="228600"/>
          </a:xfrm>
          <a:prstGeom prst="line">
            <a:avLst/>
          </a:prstGeom>
          <a:noFill/>
          <a:ln w="28575" algn="ctr">
            <a:solidFill>
              <a:schemeClr val="accent2"/>
            </a:solidFill>
            <a:round/>
            <a:headEnd/>
            <a:tailEnd/>
          </a:ln>
          <a:effectLst>
            <a:glow rad="63500">
              <a:schemeClr val="accent4">
                <a:satMod val="175000"/>
                <a:alpha val="40000"/>
              </a:schemeClr>
            </a:glow>
          </a:effectLst>
        </p:spPr>
        <p:txBody>
          <a:bodyPr wrap="none" anchor="ctr"/>
          <a:lstStyle/>
          <a:p>
            <a:endParaRPr lang="en-US"/>
          </a:p>
        </p:txBody>
      </p:sp>
      <p:sp>
        <p:nvSpPr>
          <p:cNvPr id="52" name="Flowchart: Alternate Process 316499"/>
          <p:cNvSpPr>
            <a:spLocks noChangeArrowheads="1"/>
          </p:cNvSpPr>
          <p:nvPr/>
        </p:nvSpPr>
        <p:spPr bwMode="auto">
          <a:xfrm>
            <a:off x="6373333" y="3886200"/>
            <a:ext cx="1905000" cy="415925"/>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bg2"/>
                </a:solidFill>
                <a:latin typeface="Segoe" pitchFamily="34" charset="0"/>
              </a:rPr>
              <a:t>EAPHost</a:t>
            </a:r>
            <a:endParaRPr lang="en-US" sz="1600" dirty="0">
              <a:solidFill>
                <a:schemeClr val="bg2"/>
              </a:solidFill>
              <a:latin typeface="Segoe" pitchFamily="34" charset="0"/>
            </a:endParaRPr>
          </a:p>
        </p:txBody>
      </p:sp>
      <p:sp>
        <p:nvSpPr>
          <p:cNvPr id="53" name="Straight Connector 316490"/>
          <p:cNvSpPr>
            <a:spLocks noChangeShapeType="1"/>
          </p:cNvSpPr>
          <p:nvPr/>
        </p:nvSpPr>
        <p:spPr bwMode="auto">
          <a:xfrm>
            <a:off x="7543801" y="4267200"/>
            <a:ext cx="152399" cy="228600"/>
          </a:xfrm>
          <a:prstGeom prst="line">
            <a:avLst/>
          </a:prstGeom>
          <a:noFill/>
          <a:ln w="28575" algn="ctr">
            <a:solidFill>
              <a:schemeClr val="accent2"/>
            </a:solidFill>
            <a:round/>
            <a:headEnd/>
            <a:tailEnd/>
          </a:ln>
          <a:effectLst>
            <a:glow rad="63500">
              <a:schemeClr val="accent4">
                <a:satMod val="175000"/>
                <a:alpha val="40000"/>
              </a:schemeClr>
            </a:glow>
          </a:effectLst>
        </p:spPr>
        <p:txBody>
          <a:bodyPr wrap="none" anchor="ctr"/>
          <a:lstStyle/>
          <a:p>
            <a:endParaRPr lang="en-US"/>
          </a:p>
        </p:txBody>
      </p:sp>
      <p:graphicFrame>
        <p:nvGraphicFramePr>
          <p:cNvPr id="43012" name="Object 4"/>
          <p:cNvGraphicFramePr>
            <a:graphicFrameLocks noChangeAspect="1"/>
          </p:cNvGraphicFramePr>
          <p:nvPr/>
        </p:nvGraphicFramePr>
        <p:xfrm>
          <a:off x="4419600" y="3505200"/>
          <a:ext cx="332858" cy="614363"/>
        </p:xfrm>
        <a:graphic>
          <a:graphicData uri="http://schemas.openxmlformats.org/presentationml/2006/ole">
            <p:oleObj spid="_x0000_s45059" name="Visio" r:id="rId7" imgW="266228" imgH="614126" progId="">
              <p:embed/>
            </p:oleObj>
          </a:graphicData>
        </a:graphic>
      </p:graphicFrame>
      <p:sp>
        <p:nvSpPr>
          <p:cNvPr id="57" name="Rectangle 56"/>
          <p:cNvSpPr/>
          <p:nvPr/>
        </p:nvSpPr>
        <p:spPr bwMode="auto">
          <a:xfrm>
            <a:off x="685800" y="3429000"/>
            <a:ext cx="2286000" cy="1828800"/>
          </a:xfrm>
          <a:prstGeom prst="rect">
            <a:avLst/>
          </a:prstGeom>
          <a:noFill/>
          <a:ln w="25400">
            <a:solidFill>
              <a:srgbClr val="FF0000">
                <a:alpha val="62000"/>
              </a:srgb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8" name="Rectangle 57"/>
          <p:cNvSpPr/>
          <p:nvPr/>
        </p:nvSpPr>
        <p:spPr bwMode="auto">
          <a:xfrm>
            <a:off x="6259033" y="3810000"/>
            <a:ext cx="2133600" cy="1295400"/>
          </a:xfrm>
          <a:prstGeom prst="rect">
            <a:avLst/>
          </a:prstGeom>
          <a:noFill/>
          <a:ln w="25400">
            <a:solidFill>
              <a:srgbClr val="FF0000">
                <a:alpha val="62000"/>
              </a:srgb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60" name="Group 59"/>
          <p:cNvGrpSpPr/>
          <p:nvPr/>
        </p:nvGrpSpPr>
        <p:grpSpPr>
          <a:xfrm>
            <a:off x="6259033" y="2362200"/>
            <a:ext cx="2133600" cy="609600"/>
            <a:chOff x="3810000" y="1828801"/>
            <a:chExt cx="1981200" cy="609600"/>
          </a:xfrm>
        </p:grpSpPr>
        <p:sp>
          <p:nvSpPr>
            <p:cNvPr id="54" name="Flowchart: Alternate Process 259128"/>
            <p:cNvSpPr>
              <a:spLocks noChangeArrowheads="1"/>
            </p:cNvSpPr>
            <p:nvPr/>
          </p:nvSpPr>
          <p:spPr bwMode="auto">
            <a:xfrm>
              <a:off x="3810000" y="1828801"/>
              <a:ext cx="1981200" cy="609600"/>
            </a:xfrm>
            <a:prstGeom prst="flowChartAlternateProcess">
              <a:avLst/>
            </a:prstGeom>
            <a:ln>
              <a:headEnd type="none" w="med" len="med"/>
              <a:tailEnd type="none" w="med" len="med"/>
            </a:ln>
            <a:effectLst>
              <a:glow rad="70000">
                <a:schemeClr val="accent1">
                  <a:tint val="30000"/>
                  <a:shade val="95000"/>
                  <a:satMod val="300000"/>
                  <a:alpha val="50000"/>
                </a:schemeClr>
              </a:glow>
              <a:outerShdw blurRad="635000" sx="102000" sy="102000" algn="ctr" rotWithShape="0">
                <a:prstClr val="black">
                  <a:alpha val="71000"/>
                </a:prstClr>
              </a:outerShdw>
            </a:effectLst>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a:solidFill>
                    <a:srgbClr val="000000"/>
                  </a:solidFill>
                  <a:latin typeface="+mj-lt"/>
                </a:rPr>
                <a:t>System Health </a:t>
              </a:r>
              <a:r>
                <a:rPr lang="en-US" sz="1100" dirty="0" smtClean="0">
                  <a:solidFill>
                    <a:srgbClr val="000000"/>
                  </a:solidFill>
                  <a:latin typeface="+mj-lt"/>
                </a:rPr>
                <a:t>Validators</a:t>
              </a:r>
            </a:p>
            <a:p>
              <a:pPr algn="ctr" defTabSz="914063"/>
              <a:endParaRPr lang="en-US" sz="1100" dirty="0" smtClean="0">
                <a:solidFill>
                  <a:srgbClr val="000000"/>
                </a:solidFill>
                <a:latin typeface="+mj-lt"/>
              </a:endParaRPr>
            </a:p>
            <a:p>
              <a:pPr algn="ctr" defTabSz="914063"/>
              <a:endParaRPr lang="en-US" sz="1100" dirty="0">
                <a:solidFill>
                  <a:srgbClr val="000000"/>
                </a:solidFill>
                <a:latin typeface="+mj-lt"/>
              </a:endParaRPr>
            </a:p>
          </p:txBody>
        </p:sp>
        <p:sp>
          <p:nvSpPr>
            <p:cNvPr id="55" name="Flowchart: Alternate Process 259084"/>
            <p:cNvSpPr>
              <a:spLocks noChangeArrowheads="1"/>
            </p:cNvSpPr>
            <p:nvPr/>
          </p:nvSpPr>
          <p:spPr bwMode="auto">
            <a:xfrm>
              <a:off x="3955290" y="2150124"/>
              <a:ext cx="594360" cy="216209"/>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b="1" dirty="0" smtClean="0">
                  <a:solidFill>
                    <a:schemeClr val="bg2"/>
                  </a:solidFill>
                </a:rPr>
                <a:t>MS-SHV</a:t>
              </a:r>
              <a:endParaRPr lang="en-US" sz="800" b="1" dirty="0">
                <a:solidFill>
                  <a:schemeClr val="bg2"/>
                </a:solidFill>
              </a:endParaRPr>
            </a:p>
          </p:txBody>
        </p:sp>
        <p:sp>
          <p:nvSpPr>
            <p:cNvPr id="56" name="Flowchart: Alternate Process 259106"/>
            <p:cNvSpPr>
              <a:spLocks noChangeArrowheads="1"/>
            </p:cNvSpPr>
            <p:nvPr/>
          </p:nvSpPr>
          <p:spPr bwMode="auto">
            <a:xfrm>
              <a:off x="5210050" y="2150124"/>
              <a:ext cx="528320" cy="216209"/>
            </a:xfrm>
            <a:prstGeom prst="flowChartAlternateProcess">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b="1" dirty="0" smtClean="0">
                  <a:solidFill>
                    <a:schemeClr val="bg2"/>
                  </a:solidFill>
                </a:rPr>
                <a:t>SHV-2</a:t>
              </a:r>
            </a:p>
          </p:txBody>
        </p:sp>
        <p:sp>
          <p:nvSpPr>
            <p:cNvPr id="59" name="Flowchart: Alternate Process 259106"/>
            <p:cNvSpPr>
              <a:spLocks noChangeArrowheads="1"/>
            </p:cNvSpPr>
            <p:nvPr/>
          </p:nvSpPr>
          <p:spPr bwMode="auto">
            <a:xfrm>
              <a:off x="4615690" y="2150124"/>
              <a:ext cx="528320" cy="216209"/>
            </a:xfrm>
            <a:prstGeom prst="flowChartAlternateProcess">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b="1" dirty="0" smtClean="0">
                  <a:solidFill>
                    <a:schemeClr val="bg2"/>
                  </a:solidFill>
                </a:rPr>
                <a:t>SHV-1</a:t>
              </a:r>
            </a:p>
          </p:txBody>
        </p:sp>
      </p:grpSp>
      <p:grpSp>
        <p:nvGrpSpPr>
          <p:cNvPr id="61" name="Group 60"/>
          <p:cNvGrpSpPr/>
          <p:nvPr/>
        </p:nvGrpSpPr>
        <p:grpSpPr>
          <a:xfrm>
            <a:off x="792479" y="2209800"/>
            <a:ext cx="2072642" cy="644537"/>
            <a:chOff x="899158" y="3317862"/>
            <a:chExt cx="2072642" cy="644537"/>
          </a:xfrm>
        </p:grpSpPr>
        <p:sp>
          <p:nvSpPr>
            <p:cNvPr id="62" name="Flowchart: Alternate Process 259128"/>
            <p:cNvSpPr>
              <a:spLocks noChangeArrowheads="1"/>
            </p:cNvSpPr>
            <p:nvPr/>
          </p:nvSpPr>
          <p:spPr bwMode="auto">
            <a:xfrm>
              <a:off x="899158" y="3317862"/>
              <a:ext cx="2072641" cy="644537"/>
            </a:xfrm>
            <a:prstGeom prst="flowChartAlternateProcess">
              <a:avLst/>
            </a:prstGeom>
            <a:ln>
              <a:headEnd type="none" w="med" len="med"/>
              <a:tailEnd type="none" w="med" len="med"/>
            </a:ln>
            <a:effectLst>
              <a:glow rad="70000">
                <a:schemeClr val="accent1">
                  <a:tint val="30000"/>
                  <a:shade val="95000"/>
                  <a:satMod val="300000"/>
                  <a:alpha val="50000"/>
                </a:schemeClr>
              </a:glow>
              <a:outerShdw blurRad="635000" sx="102000" sy="102000" algn="ctr" rotWithShape="0">
                <a:prstClr val="black">
                  <a:alpha val="71000"/>
                </a:prstClr>
              </a:outerShdw>
            </a:effectLst>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a:solidFill>
                    <a:srgbClr val="000000"/>
                  </a:solidFill>
                  <a:latin typeface="+mj-lt"/>
                </a:rPr>
                <a:t>System Health </a:t>
              </a:r>
              <a:r>
                <a:rPr lang="en-US" sz="1100" dirty="0" smtClean="0">
                  <a:solidFill>
                    <a:srgbClr val="000000"/>
                  </a:solidFill>
                  <a:latin typeface="+mj-lt"/>
                </a:rPr>
                <a:t>Agents</a:t>
              </a:r>
            </a:p>
            <a:p>
              <a:pPr algn="ctr" defTabSz="914063"/>
              <a:endParaRPr lang="en-US" sz="1100" dirty="0" smtClean="0">
                <a:solidFill>
                  <a:srgbClr val="000000"/>
                </a:solidFill>
                <a:latin typeface="+mj-lt"/>
              </a:endParaRPr>
            </a:p>
            <a:p>
              <a:pPr algn="ctr" defTabSz="914063"/>
              <a:endParaRPr lang="en-US" sz="1100" dirty="0">
                <a:solidFill>
                  <a:srgbClr val="000000"/>
                </a:solidFill>
                <a:latin typeface="+mj-lt"/>
              </a:endParaRPr>
            </a:p>
          </p:txBody>
        </p:sp>
        <p:sp>
          <p:nvSpPr>
            <p:cNvPr id="63" name="Flowchart: Alternate Process 259084"/>
            <p:cNvSpPr>
              <a:spLocks noChangeArrowheads="1"/>
            </p:cNvSpPr>
            <p:nvPr/>
          </p:nvSpPr>
          <p:spPr bwMode="auto">
            <a:xfrm>
              <a:off x="914400" y="3657600"/>
              <a:ext cx="685800" cy="2286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b="1" dirty="0" smtClean="0">
                  <a:solidFill>
                    <a:schemeClr val="bg2"/>
                  </a:solidFill>
                  <a:latin typeface="Segoe" pitchFamily="34" charset="0"/>
                </a:rPr>
                <a:t>MS-SHA</a:t>
              </a:r>
              <a:endParaRPr lang="en-US" sz="900" b="1" dirty="0">
                <a:solidFill>
                  <a:schemeClr val="bg2"/>
                </a:solidFill>
                <a:latin typeface="Segoe" pitchFamily="34" charset="0"/>
              </a:endParaRPr>
            </a:p>
          </p:txBody>
        </p:sp>
        <p:sp>
          <p:nvSpPr>
            <p:cNvPr id="64" name="Flowchart: Alternate Process 259106"/>
            <p:cNvSpPr>
              <a:spLocks noChangeArrowheads="1"/>
            </p:cNvSpPr>
            <p:nvPr/>
          </p:nvSpPr>
          <p:spPr bwMode="auto">
            <a:xfrm>
              <a:off x="2362200" y="3657600"/>
              <a:ext cx="609600" cy="228600"/>
            </a:xfrm>
            <a:prstGeom prst="flowChartAlternateProcess">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b="1" dirty="0" smtClean="0">
                  <a:solidFill>
                    <a:schemeClr val="bg2"/>
                  </a:solidFill>
                </a:rPr>
                <a:t>SHA-2</a:t>
              </a:r>
            </a:p>
          </p:txBody>
        </p:sp>
        <p:sp>
          <p:nvSpPr>
            <p:cNvPr id="65" name="Flowchart: Alternate Process 259106"/>
            <p:cNvSpPr>
              <a:spLocks noChangeArrowheads="1"/>
            </p:cNvSpPr>
            <p:nvPr/>
          </p:nvSpPr>
          <p:spPr bwMode="auto">
            <a:xfrm>
              <a:off x="1676400" y="3657600"/>
              <a:ext cx="609600" cy="228600"/>
            </a:xfrm>
            <a:prstGeom prst="flowChartAlternateProcess">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b="1" dirty="0" smtClean="0">
                  <a:solidFill>
                    <a:schemeClr val="bg2"/>
                  </a:solidFill>
                </a:rPr>
                <a:t>SHA-1</a:t>
              </a:r>
            </a:p>
          </p:txBody>
        </p:sp>
      </p:gr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761412" cy="664797"/>
          </a:xfrm>
        </p:spPr>
        <p:txBody>
          <a:bodyPr/>
          <a:lstStyle/>
          <a:p>
            <a:r>
              <a:rPr lang="en-US" sz="4800" dirty="0" smtClean="0"/>
              <a:t>In-Band And Out-Of-Band Modes</a:t>
            </a:r>
            <a:endParaRPr lang="en-US" sz="4800" dirty="0"/>
          </a:p>
        </p:txBody>
      </p:sp>
      <p:sp>
        <p:nvSpPr>
          <p:cNvPr id="3" name="Content Placeholder 2"/>
          <p:cNvSpPr>
            <a:spLocks noGrp="1"/>
          </p:cNvSpPr>
          <p:nvPr>
            <p:ph type="body" idx="1"/>
          </p:nvPr>
        </p:nvSpPr>
        <p:spPr>
          <a:xfrm>
            <a:off x="382588" y="1414464"/>
            <a:ext cx="8380412" cy="5097293"/>
          </a:xfrm>
        </p:spPr>
        <p:txBody>
          <a:bodyPr/>
          <a:lstStyle/>
          <a:p>
            <a:r>
              <a:rPr lang="en-US" dirty="0" smtClean="0"/>
              <a:t>In-band mode</a:t>
            </a:r>
          </a:p>
          <a:p>
            <a:pPr lvl="1"/>
            <a:r>
              <a:rPr lang="en-US" dirty="0" smtClean="0"/>
              <a:t>NAP health data transmitted along with access request/response messages</a:t>
            </a:r>
          </a:p>
          <a:p>
            <a:pPr lvl="1"/>
            <a:r>
              <a:rPr lang="en-US" dirty="0" smtClean="0"/>
              <a:t>Health validation as one of the authorization steps</a:t>
            </a:r>
          </a:p>
          <a:p>
            <a:pPr lvl="1"/>
            <a:r>
              <a:rPr lang="en-US" dirty="0" smtClean="0"/>
              <a:t>E.g. 802.1x EAP enforcement</a:t>
            </a:r>
          </a:p>
          <a:p>
            <a:r>
              <a:rPr lang="en-US" dirty="0" smtClean="0"/>
              <a:t>Out-of-band mode</a:t>
            </a:r>
          </a:p>
          <a:p>
            <a:pPr lvl="1"/>
            <a:r>
              <a:rPr lang="en-US" dirty="0" smtClean="0"/>
              <a:t>Use of an earlier obtained health validation result for access control</a:t>
            </a:r>
          </a:p>
          <a:p>
            <a:pPr lvl="1"/>
            <a:r>
              <a:rPr lang="en-US" dirty="0" smtClean="0"/>
              <a:t>E.g. IPSec enforcement</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bwMode="auto">
          <a:xfrm>
            <a:off x="152400" y="1419225"/>
            <a:ext cx="8839200"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2" name="Title 1"/>
          <p:cNvSpPr>
            <a:spLocks noGrp="1"/>
          </p:cNvSpPr>
          <p:nvPr>
            <p:ph type="title"/>
          </p:nvPr>
        </p:nvSpPr>
        <p:spPr/>
        <p:txBody>
          <a:bodyPr/>
          <a:lstStyle/>
          <a:p>
            <a:r>
              <a:rPr smtClean="0"/>
              <a:t>NAP IPsec Enforcement</a:t>
            </a:r>
            <a:endParaRPr lang="en-US" dirty="0"/>
          </a:p>
        </p:txBody>
      </p:sp>
      <p:sp>
        <p:nvSpPr>
          <p:cNvPr id="4" name="Rounded Rectangle 259077"/>
          <p:cNvSpPr>
            <a:spLocks noChangeArrowheads="1"/>
          </p:cNvSpPr>
          <p:nvPr/>
        </p:nvSpPr>
        <p:spPr bwMode="auto">
          <a:xfrm>
            <a:off x="6182833" y="1717664"/>
            <a:ext cx="2286000" cy="2266507"/>
          </a:xfrm>
          <a:prstGeom prst="roundRect">
            <a:avLst>
              <a:gd name="adj" fmla="val 6208"/>
            </a:avLst>
          </a:prstGeom>
          <a:gradFill>
            <a:gsLst>
              <a:gs pos="22000">
                <a:schemeClr val="bg1"/>
              </a:gs>
              <a:gs pos="73000">
                <a:schemeClr val="bg1">
                  <a:lumMod val="75000"/>
                </a:schemeClr>
              </a:gs>
              <a:gs pos="90000">
                <a:schemeClr val="bg1">
                  <a:lumMod val="50000"/>
                </a:schemeClr>
              </a:gs>
            </a:gsLst>
            <a:lin ang="5400000" scaled="0"/>
          </a:gradFill>
          <a:ln>
            <a:solidFill>
              <a:schemeClr val="bg1">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solidFill>
                <a:schemeClr val="lt1"/>
              </a:solidFill>
              <a:effectLst>
                <a:outerShdw blurRad="38100" dist="38100" dir="2700000" algn="tl">
                  <a:srgbClr val="000000">
                    <a:alpha val="43137"/>
                  </a:srgbClr>
                </a:outerShdw>
              </a:effectLst>
              <a:latin typeface="Segoe" pitchFamily="34" charset="0"/>
            </a:endParaRPr>
          </a:p>
        </p:txBody>
      </p:sp>
      <p:sp>
        <p:nvSpPr>
          <p:cNvPr id="5" name="Rounded Rectangle 259078"/>
          <p:cNvSpPr>
            <a:spLocks noChangeArrowheads="1"/>
          </p:cNvSpPr>
          <p:nvPr/>
        </p:nvSpPr>
        <p:spPr bwMode="auto">
          <a:xfrm>
            <a:off x="609600" y="1701786"/>
            <a:ext cx="2438400" cy="3632214"/>
          </a:xfrm>
          <a:prstGeom prst="roundRect">
            <a:avLst>
              <a:gd name="adj" fmla="val 6208"/>
            </a:avLst>
          </a:prstGeom>
          <a:gradFill>
            <a:gsLst>
              <a:gs pos="22000">
                <a:schemeClr val="bg1"/>
              </a:gs>
              <a:gs pos="73000">
                <a:schemeClr val="bg1">
                  <a:lumMod val="75000"/>
                </a:schemeClr>
              </a:gs>
              <a:gs pos="90000">
                <a:schemeClr val="bg1">
                  <a:lumMod val="50000"/>
                </a:schemeClr>
              </a:gs>
            </a:gsLst>
            <a:lin ang="5400000" scaled="0"/>
          </a:gradFill>
          <a:ln>
            <a:solidFill>
              <a:schemeClr val="bg1">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solidFill>
                <a:schemeClr val="lt1"/>
              </a:solidFill>
              <a:effectLst>
                <a:outerShdw blurRad="38100" dist="38100" dir="2700000" algn="tl">
                  <a:srgbClr val="000000">
                    <a:alpha val="43137"/>
                  </a:srgbClr>
                </a:outerShdw>
              </a:effectLst>
              <a:latin typeface="Segoe" pitchFamily="34" charset="0"/>
            </a:endParaRPr>
          </a:p>
        </p:txBody>
      </p:sp>
      <p:pic>
        <p:nvPicPr>
          <p:cNvPr id="6" name="Rectangle 259079"/>
          <p:cNvPicPr>
            <a:picLocks noChangeAspect="1" noChangeArrowheads="1"/>
          </p:cNvPicPr>
          <p:nvPr/>
        </p:nvPicPr>
        <p:blipFill>
          <a:blip r:embed="rId4" cstate="print"/>
          <a:srcRect/>
          <a:stretch>
            <a:fillRect/>
          </a:stretch>
        </p:blipFill>
        <p:spPr bwMode="auto">
          <a:xfrm>
            <a:off x="8116194" y="1403499"/>
            <a:ext cx="533400" cy="650863"/>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7" name="Rectangle 6"/>
          <p:cNvSpPr>
            <a:spLocks noChangeArrowheads="1"/>
          </p:cNvSpPr>
          <p:nvPr/>
        </p:nvSpPr>
        <p:spPr bwMode="auto">
          <a:xfrm>
            <a:off x="6525733" y="1809303"/>
            <a:ext cx="1600200" cy="457200"/>
          </a:xfrm>
          <a:prstGeom prst="rect">
            <a:avLst/>
          </a:prstGeom>
          <a:noFill/>
          <a:ln w="9525" cap="flat" cmpd="sng" algn="ctr">
            <a:noFill/>
            <a:prstDash val="solid"/>
            <a:miter lim="800000"/>
            <a:headEnd type="none" w="med" len="med"/>
            <a:tailEnd type="none" w="med" len="med"/>
          </a:ln>
          <a:effectLst/>
        </p:spPr>
        <p:txBody>
          <a:bodyPr wrap="none" anchor="ctr"/>
          <a:lstStyle/>
          <a:p>
            <a:pPr algn="ctr"/>
            <a:r>
              <a:rPr lang="en-US" sz="2000" dirty="0" smtClean="0">
                <a:effectLst>
                  <a:outerShdw blurRad="38100" dist="38100" dir="2700000" algn="tl">
                    <a:srgbClr val="000000">
                      <a:alpha val="43137"/>
                    </a:srgbClr>
                  </a:outerShdw>
                </a:effectLst>
              </a:rPr>
              <a:t>Network Policy</a:t>
            </a:r>
          </a:p>
          <a:p>
            <a:pPr algn="ctr"/>
            <a:r>
              <a:rPr lang="en-US" sz="2000" dirty="0" smtClean="0">
                <a:effectLst>
                  <a:outerShdw blurRad="38100" dist="38100" dir="2700000" algn="tl">
                    <a:srgbClr val="000000">
                      <a:alpha val="43137"/>
                    </a:srgbClr>
                  </a:outerShdw>
                </a:effectLst>
              </a:rPr>
              <a:t>Server</a:t>
            </a:r>
            <a:endParaRPr lang="en-US" sz="2000" dirty="0">
              <a:effectLst>
                <a:outerShdw blurRad="38100" dist="38100" dir="2700000" algn="tl">
                  <a:srgbClr val="000000">
                    <a:alpha val="43137"/>
                  </a:srgbClr>
                </a:outerShdw>
              </a:effectLst>
            </a:endParaRPr>
          </a:p>
        </p:txBody>
      </p:sp>
      <p:sp>
        <p:nvSpPr>
          <p:cNvPr id="8" name="Flowchart: Alternate Process 259081"/>
          <p:cNvSpPr>
            <a:spLocks noChangeArrowheads="1"/>
          </p:cNvSpPr>
          <p:nvPr/>
        </p:nvSpPr>
        <p:spPr bwMode="auto">
          <a:xfrm>
            <a:off x="6365713" y="3048001"/>
            <a:ext cx="1920240" cy="6858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bg2"/>
                </a:solidFill>
                <a:latin typeface="Segoe" pitchFamily="34" charset="0"/>
              </a:rPr>
              <a:t>NAP Server</a:t>
            </a:r>
          </a:p>
        </p:txBody>
      </p:sp>
      <p:pic>
        <p:nvPicPr>
          <p:cNvPr id="9" name="Rectangle 259082"/>
          <p:cNvPicPr>
            <a:picLocks noChangeAspect="1" noChangeArrowheads="1"/>
          </p:cNvPicPr>
          <p:nvPr/>
        </p:nvPicPr>
        <p:blipFill>
          <a:blip r:embed="rId5" cstate="print"/>
          <a:srcRect/>
          <a:stretch>
            <a:fillRect/>
          </a:stretch>
        </p:blipFill>
        <p:spPr bwMode="auto">
          <a:xfrm>
            <a:off x="506807" y="1419543"/>
            <a:ext cx="761999" cy="53042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0" name="Rectangle 9"/>
          <p:cNvSpPr>
            <a:spLocks noChangeArrowheads="1"/>
          </p:cNvSpPr>
          <p:nvPr/>
        </p:nvSpPr>
        <p:spPr bwMode="auto">
          <a:xfrm>
            <a:off x="1125538" y="1635637"/>
            <a:ext cx="1406525" cy="505697"/>
          </a:xfrm>
          <a:prstGeom prst="rect">
            <a:avLst/>
          </a:prstGeom>
          <a:noFill/>
          <a:ln w="9525" cap="flat" cmpd="sng" algn="ctr">
            <a:noFill/>
            <a:prstDash val="solid"/>
            <a:miter lim="800000"/>
            <a:headEnd type="none" w="med" len="med"/>
            <a:tailEnd type="none" w="med" len="med"/>
          </a:ln>
          <a:effectLst/>
        </p:spPr>
        <p:txBody>
          <a:bodyPr wrap="none" anchor="ctr"/>
          <a:lstStyle/>
          <a:p>
            <a:pPr algn="ctr"/>
            <a:r>
              <a:rPr lang="en-US" sz="2000" dirty="0" smtClean="0">
                <a:effectLst>
                  <a:outerShdw blurRad="38100" dist="38100" dir="2700000" algn="tl">
                    <a:srgbClr val="000000">
                      <a:alpha val="43137"/>
                    </a:srgbClr>
                  </a:outerShdw>
                </a:effectLst>
              </a:rPr>
              <a:t>NAP Client</a:t>
            </a:r>
            <a:endParaRPr lang="en-US" sz="2000" dirty="0">
              <a:effectLst>
                <a:outerShdw blurRad="38100" dist="38100" dir="2700000" algn="tl">
                  <a:srgbClr val="000000">
                    <a:alpha val="43137"/>
                  </a:srgbClr>
                </a:outerShdw>
              </a:effectLst>
            </a:endParaRPr>
          </a:p>
        </p:txBody>
      </p:sp>
      <p:sp>
        <p:nvSpPr>
          <p:cNvPr id="11" name="Flowchart: Alternate Process 259084"/>
          <p:cNvSpPr>
            <a:spLocks noChangeArrowheads="1"/>
          </p:cNvSpPr>
          <p:nvPr/>
        </p:nvSpPr>
        <p:spPr bwMode="auto">
          <a:xfrm>
            <a:off x="853441" y="2909875"/>
            <a:ext cx="1950719" cy="4572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a:solidFill>
                  <a:schemeClr val="bg2"/>
                </a:solidFill>
                <a:latin typeface="Segoe" pitchFamily="34" charset="0"/>
              </a:rPr>
              <a:t>NAP Agent </a:t>
            </a:r>
          </a:p>
        </p:txBody>
      </p:sp>
      <p:sp>
        <p:nvSpPr>
          <p:cNvPr id="12" name="Rectangle 11"/>
          <p:cNvSpPr>
            <a:spLocks noChangeArrowheads="1"/>
          </p:cNvSpPr>
          <p:nvPr/>
        </p:nvSpPr>
        <p:spPr bwMode="auto">
          <a:xfrm>
            <a:off x="3147234" y="3657600"/>
            <a:ext cx="990601" cy="346063"/>
          </a:xfrm>
          <a:prstGeom prst="rect">
            <a:avLst/>
          </a:prstGeom>
          <a:noFill/>
          <a:ln w="12700" cap="flat" cmpd="sng" algn="ctr">
            <a:noFill/>
            <a:prstDash val="solid"/>
            <a:miter lim="800000"/>
            <a:headEnd type="none" w="med" len="med"/>
            <a:tailEnd type="none" w="med" len="med"/>
          </a:ln>
          <a:effectLst/>
        </p:spPr>
        <p:txBody>
          <a:bodyPr wrap="none" anchor="ctr"/>
          <a:lstStyle/>
          <a:p>
            <a:pPr algn="ctr"/>
            <a:r>
              <a:rPr lang="en-US" sz="1200" dirty="0">
                <a:solidFill>
                  <a:schemeClr val="accent1"/>
                </a:solidFill>
                <a:effectLst>
                  <a:outerShdw blurRad="38100" dist="38100" dir="2700000" algn="tl">
                    <a:srgbClr val="000000"/>
                  </a:outerShdw>
                </a:effectLst>
                <a:latin typeface="+mj-lt"/>
              </a:rPr>
              <a:t>Health</a:t>
            </a:r>
          </a:p>
          <a:p>
            <a:pPr algn="ctr"/>
            <a:r>
              <a:rPr lang="en-US" sz="1200" dirty="0" smtClean="0">
                <a:solidFill>
                  <a:schemeClr val="accent1"/>
                </a:solidFill>
                <a:effectLst>
                  <a:outerShdw blurRad="38100" dist="38100" dir="2700000" algn="tl">
                    <a:srgbClr val="000000"/>
                  </a:outerShdw>
                </a:effectLst>
                <a:latin typeface="+mj-lt"/>
              </a:rPr>
              <a:t>Data</a:t>
            </a:r>
            <a:endParaRPr lang="en-US" sz="1200" dirty="0">
              <a:solidFill>
                <a:schemeClr val="accent1"/>
              </a:solidFill>
              <a:effectLst>
                <a:outerShdw blurRad="38100" dist="38100" dir="2700000" algn="tl">
                  <a:srgbClr val="000000"/>
                </a:outerShdw>
              </a:effectLst>
              <a:latin typeface="+mj-lt"/>
            </a:endParaRPr>
          </a:p>
        </p:txBody>
      </p:sp>
      <p:sp>
        <p:nvSpPr>
          <p:cNvPr id="13" name="Straight Connector 259091"/>
          <p:cNvSpPr>
            <a:spLocks noChangeShapeType="1"/>
          </p:cNvSpPr>
          <p:nvPr/>
        </p:nvSpPr>
        <p:spPr bwMode="auto">
          <a:xfrm>
            <a:off x="3185334" y="4079863"/>
            <a:ext cx="914400" cy="0"/>
          </a:xfrm>
          <a:prstGeom prst="line">
            <a:avLst/>
          </a:prstGeom>
          <a:noFill/>
          <a:ln w="19050" algn="ctr">
            <a:solidFill>
              <a:schemeClr val="tx1"/>
            </a:solidFill>
            <a:round/>
            <a:headEnd type="arrow"/>
            <a:tailEnd type="arrow" w="med" len="med"/>
          </a:ln>
          <a:effectLst>
            <a:glow rad="63500">
              <a:schemeClr val="accent1">
                <a:satMod val="175000"/>
                <a:alpha val="40000"/>
              </a:schemeClr>
            </a:glow>
          </a:effectLst>
        </p:spPr>
        <p:txBody>
          <a:bodyPr anchor="ctr"/>
          <a:lstStyle/>
          <a:p>
            <a:endParaRPr lang="en-US"/>
          </a:p>
        </p:txBody>
      </p:sp>
      <p:sp>
        <p:nvSpPr>
          <p:cNvPr id="14" name="Rectangle 13"/>
          <p:cNvSpPr>
            <a:spLocks noChangeArrowheads="1"/>
          </p:cNvSpPr>
          <p:nvPr/>
        </p:nvSpPr>
        <p:spPr bwMode="auto">
          <a:xfrm>
            <a:off x="4974266" y="3473301"/>
            <a:ext cx="1139825" cy="566502"/>
          </a:xfrm>
          <a:prstGeom prst="rect">
            <a:avLst/>
          </a:prstGeom>
          <a:noFill/>
          <a:ln w="12700" cap="flat" cmpd="sng" algn="ctr">
            <a:noFill/>
            <a:prstDash val="solid"/>
            <a:miter lim="800000"/>
            <a:headEnd type="none" w="med" len="med"/>
            <a:tailEnd type="none" w="med" len="med"/>
          </a:ln>
          <a:effectLst/>
        </p:spPr>
        <p:txBody>
          <a:bodyPr wrap="none" anchor="ctr"/>
          <a:lstStyle/>
          <a:p>
            <a:pPr algn="ctr"/>
            <a:r>
              <a:rPr lang="en-US" sz="1200" dirty="0" smtClean="0">
                <a:solidFill>
                  <a:schemeClr val="accent1"/>
                </a:solidFill>
                <a:effectLst>
                  <a:outerShdw blurRad="38100" dist="38100" dir="2700000" algn="tl">
                    <a:srgbClr val="000000"/>
                  </a:outerShdw>
                </a:effectLst>
                <a:latin typeface="+mj-lt"/>
              </a:rPr>
              <a:t>Health</a:t>
            </a:r>
          </a:p>
          <a:p>
            <a:pPr algn="ctr"/>
            <a:r>
              <a:rPr lang="en-US" sz="1200" dirty="0" smtClean="0">
                <a:solidFill>
                  <a:schemeClr val="accent1"/>
                </a:solidFill>
                <a:effectLst>
                  <a:outerShdw blurRad="38100" dist="38100" dir="2700000" algn="tl">
                    <a:srgbClr val="000000"/>
                  </a:outerShdw>
                </a:effectLst>
                <a:latin typeface="+mj-lt"/>
              </a:rPr>
              <a:t>validation</a:t>
            </a:r>
          </a:p>
        </p:txBody>
      </p:sp>
      <p:sp>
        <p:nvSpPr>
          <p:cNvPr id="15" name="Rectangle 14"/>
          <p:cNvSpPr>
            <a:spLocks noChangeArrowheads="1"/>
          </p:cNvSpPr>
          <p:nvPr/>
        </p:nvSpPr>
        <p:spPr bwMode="auto">
          <a:xfrm>
            <a:off x="3420136" y="4495800"/>
            <a:ext cx="2286000" cy="685800"/>
          </a:xfrm>
          <a:prstGeom prst="rect">
            <a:avLst/>
          </a:prstGeom>
          <a:noFill/>
          <a:ln w="12700" cap="flat" cmpd="sng" algn="ctr">
            <a:noFill/>
            <a:prstDash val="solid"/>
            <a:miter lim="800000"/>
            <a:headEnd type="none" w="med" len="med"/>
            <a:tailEnd type="none" w="med" len="med"/>
          </a:ln>
          <a:effectLst/>
        </p:spPr>
        <p:txBody>
          <a:bodyPr wrap="none" anchor="ctr"/>
          <a:lstStyle/>
          <a:p>
            <a:pPr algn="ctr"/>
            <a:r>
              <a:rPr lang="en-US" sz="1400" dirty="0" smtClean="0">
                <a:effectLst>
                  <a:outerShdw blurRad="38100" dist="38100" dir="2700000" algn="tl">
                    <a:srgbClr val="000000"/>
                  </a:outerShdw>
                </a:effectLst>
              </a:rPr>
              <a:t>Microsoft Health </a:t>
            </a:r>
          </a:p>
          <a:p>
            <a:pPr algn="ctr"/>
            <a:r>
              <a:rPr lang="en-US" sz="1400" dirty="0" smtClean="0">
                <a:effectLst>
                  <a:outerShdw blurRad="38100" dist="38100" dir="2700000" algn="tl">
                    <a:srgbClr val="000000"/>
                  </a:outerShdw>
                </a:effectLst>
              </a:rPr>
              <a:t>Registration Authority </a:t>
            </a:r>
          </a:p>
          <a:p>
            <a:pPr algn="ctr"/>
            <a:r>
              <a:rPr lang="en-US" sz="1400" dirty="0" smtClean="0">
                <a:effectLst>
                  <a:outerShdw blurRad="38100" dist="38100" dir="2700000" algn="tl">
                    <a:srgbClr val="000000"/>
                  </a:outerShdw>
                </a:effectLst>
              </a:rPr>
              <a:t>(HRA)</a:t>
            </a:r>
            <a:endParaRPr lang="en-US" sz="1400" dirty="0">
              <a:effectLst>
                <a:outerShdw blurRad="38100" dist="38100" dir="2700000" algn="tl">
                  <a:srgbClr val="000000"/>
                </a:outerShdw>
              </a:effectLst>
            </a:endParaRPr>
          </a:p>
        </p:txBody>
      </p:sp>
      <p:sp>
        <p:nvSpPr>
          <p:cNvPr id="23" name="Straight Connector 259091"/>
          <p:cNvSpPr>
            <a:spLocks noChangeShapeType="1"/>
          </p:cNvSpPr>
          <p:nvPr/>
        </p:nvSpPr>
        <p:spPr bwMode="auto">
          <a:xfrm>
            <a:off x="5086978" y="4114800"/>
            <a:ext cx="914400" cy="0"/>
          </a:xfrm>
          <a:prstGeom prst="line">
            <a:avLst/>
          </a:prstGeom>
          <a:noFill/>
          <a:ln w="19050" algn="ctr">
            <a:solidFill>
              <a:schemeClr val="tx1"/>
            </a:solidFill>
            <a:round/>
            <a:headEnd type="arrow"/>
            <a:tailEnd type="arrow" w="med" len="med"/>
          </a:ln>
          <a:effectLst>
            <a:glow rad="63500">
              <a:schemeClr val="accent1">
                <a:satMod val="175000"/>
                <a:alpha val="40000"/>
              </a:schemeClr>
            </a:glow>
          </a:effectLst>
        </p:spPr>
        <p:txBody>
          <a:bodyPr anchor="ctr"/>
          <a:lstStyle/>
          <a:p>
            <a:endParaRPr lang="en-US"/>
          </a:p>
        </p:txBody>
      </p:sp>
      <p:graphicFrame>
        <p:nvGraphicFramePr>
          <p:cNvPr id="43012" name="Object 4"/>
          <p:cNvGraphicFramePr>
            <a:graphicFrameLocks noChangeAspect="1"/>
          </p:cNvGraphicFramePr>
          <p:nvPr/>
        </p:nvGraphicFramePr>
        <p:xfrm>
          <a:off x="4419600" y="3505200"/>
          <a:ext cx="332858" cy="614363"/>
        </p:xfrm>
        <a:graphic>
          <a:graphicData uri="http://schemas.openxmlformats.org/presentationml/2006/ole">
            <p:oleObj spid="_x0000_s57347" name="Visio" r:id="rId6" imgW="266228" imgH="614126" progId="">
              <p:embed/>
            </p:oleObj>
          </a:graphicData>
        </a:graphic>
      </p:graphicFrame>
      <p:grpSp>
        <p:nvGrpSpPr>
          <p:cNvPr id="16" name="Group 59"/>
          <p:cNvGrpSpPr/>
          <p:nvPr/>
        </p:nvGrpSpPr>
        <p:grpSpPr>
          <a:xfrm>
            <a:off x="6259033" y="2362200"/>
            <a:ext cx="2133600" cy="609600"/>
            <a:chOff x="3810000" y="1828801"/>
            <a:chExt cx="1981200" cy="609600"/>
          </a:xfrm>
        </p:grpSpPr>
        <p:sp>
          <p:nvSpPr>
            <p:cNvPr id="54" name="Flowchart: Alternate Process 259128"/>
            <p:cNvSpPr>
              <a:spLocks noChangeArrowheads="1"/>
            </p:cNvSpPr>
            <p:nvPr/>
          </p:nvSpPr>
          <p:spPr bwMode="auto">
            <a:xfrm>
              <a:off x="3810000" y="1828801"/>
              <a:ext cx="1981200" cy="609600"/>
            </a:xfrm>
            <a:prstGeom prst="flowChartAlternateProcess">
              <a:avLst/>
            </a:prstGeom>
            <a:ln>
              <a:headEnd type="none" w="med" len="med"/>
              <a:tailEnd type="none" w="med" len="med"/>
            </a:ln>
            <a:effectLst>
              <a:glow rad="70000">
                <a:schemeClr val="accent1">
                  <a:tint val="30000"/>
                  <a:shade val="95000"/>
                  <a:satMod val="300000"/>
                  <a:alpha val="50000"/>
                </a:schemeClr>
              </a:glow>
              <a:outerShdw blurRad="635000" sx="102000" sy="102000" algn="ctr" rotWithShape="0">
                <a:prstClr val="black">
                  <a:alpha val="71000"/>
                </a:prstClr>
              </a:outerShdw>
            </a:effectLst>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a:solidFill>
                    <a:srgbClr val="000000"/>
                  </a:solidFill>
                  <a:latin typeface="+mj-lt"/>
                </a:rPr>
                <a:t>System Health </a:t>
              </a:r>
              <a:r>
                <a:rPr lang="en-US" sz="1100" dirty="0" smtClean="0">
                  <a:solidFill>
                    <a:srgbClr val="000000"/>
                  </a:solidFill>
                  <a:latin typeface="+mj-lt"/>
                </a:rPr>
                <a:t>Validators</a:t>
              </a:r>
            </a:p>
            <a:p>
              <a:pPr algn="ctr" defTabSz="914063"/>
              <a:endParaRPr lang="en-US" sz="1100" dirty="0" smtClean="0">
                <a:solidFill>
                  <a:srgbClr val="000000"/>
                </a:solidFill>
                <a:latin typeface="+mj-lt"/>
              </a:endParaRPr>
            </a:p>
            <a:p>
              <a:pPr algn="ctr" defTabSz="914063"/>
              <a:endParaRPr lang="en-US" sz="1100" dirty="0">
                <a:solidFill>
                  <a:srgbClr val="000000"/>
                </a:solidFill>
                <a:latin typeface="+mj-lt"/>
              </a:endParaRPr>
            </a:p>
          </p:txBody>
        </p:sp>
        <p:sp>
          <p:nvSpPr>
            <p:cNvPr id="55" name="Flowchart: Alternate Process 259084"/>
            <p:cNvSpPr>
              <a:spLocks noChangeArrowheads="1"/>
            </p:cNvSpPr>
            <p:nvPr/>
          </p:nvSpPr>
          <p:spPr bwMode="auto">
            <a:xfrm>
              <a:off x="3955290" y="2150124"/>
              <a:ext cx="594360" cy="216209"/>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800" b="1" dirty="0" smtClean="0">
                  <a:solidFill>
                    <a:schemeClr val="bg2"/>
                  </a:solidFill>
                </a:rPr>
                <a:t>MS-SHV</a:t>
              </a:r>
              <a:endParaRPr lang="en-US" sz="800" b="1" dirty="0">
                <a:solidFill>
                  <a:schemeClr val="bg2"/>
                </a:solidFill>
              </a:endParaRPr>
            </a:p>
          </p:txBody>
        </p:sp>
        <p:sp>
          <p:nvSpPr>
            <p:cNvPr id="56" name="Flowchart: Alternate Process 259106"/>
            <p:cNvSpPr>
              <a:spLocks noChangeArrowheads="1"/>
            </p:cNvSpPr>
            <p:nvPr/>
          </p:nvSpPr>
          <p:spPr bwMode="auto">
            <a:xfrm>
              <a:off x="5210050" y="2150124"/>
              <a:ext cx="528320" cy="216209"/>
            </a:xfrm>
            <a:prstGeom prst="flowChartAlternateProcess">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b="1" dirty="0" smtClean="0">
                  <a:solidFill>
                    <a:schemeClr val="bg2"/>
                  </a:solidFill>
                </a:rPr>
                <a:t>SHV-2</a:t>
              </a:r>
            </a:p>
          </p:txBody>
        </p:sp>
        <p:sp>
          <p:nvSpPr>
            <p:cNvPr id="59" name="Flowchart: Alternate Process 259106"/>
            <p:cNvSpPr>
              <a:spLocks noChangeArrowheads="1"/>
            </p:cNvSpPr>
            <p:nvPr/>
          </p:nvSpPr>
          <p:spPr bwMode="auto">
            <a:xfrm>
              <a:off x="4615690" y="2150124"/>
              <a:ext cx="528320" cy="216209"/>
            </a:xfrm>
            <a:prstGeom prst="flowChartAlternateProcess">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b="1" dirty="0" smtClean="0">
                  <a:solidFill>
                    <a:schemeClr val="bg2"/>
                  </a:solidFill>
                </a:rPr>
                <a:t>SHV-1</a:t>
              </a:r>
            </a:p>
          </p:txBody>
        </p:sp>
      </p:grpSp>
      <p:grpSp>
        <p:nvGrpSpPr>
          <p:cNvPr id="17" name="Group 60"/>
          <p:cNvGrpSpPr/>
          <p:nvPr/>
        </p:nvGrpSpPr>
        <p:grpSpPr>
          <a:xfrm>
            <a:off x="792479" y="2209800"/>
            <a:ext cx="2072642" cy="644537"/>
            <a:chOff x="899158" y="3317862"/>
            <a:chExt cx="2072642" cy="644537"/>
          </a:xfrm>
        </p:grpSpPr>
        <p:sp>
          <p:nvSpPr>
            <p:cNvPr id="62" name="Flowchart: Alternate Process 259128"/>
            <p:cNvSpPr>
              <a:spLocks noChangeArrowheads="1"/>
            </p:cNvSpPr>
            <p:nvPr/>
          </p:nvSpPr>
          <p:spPr bwMode="auto">
            <a:xfrm>
              <a:off x="899158" y="3317862"/>
              <a:ext cx="2072641" cy="644537"/>
            </a:xfrm>
            <a:prstGeom prst="flowChartAlternateProcess">
              <a:avLst/>
            </a:prstGeom>
            <a:ln>
              <a:headEnd type="none" w="med" len="med"/>
              <a:tailEnd type="none" w="med" len="med"/>
            </a:ln>
            <a:effectLst>
              <a:glow rad="70000">
                <a:schemeClr val="accent1">
                  <a:tint val="30000"/>
                  <a:shade val="95000"/>
                  <a:satMod val="300000"/>
                  <a:alpha val="50000"/>
                </a:schemeClr>
              </a:glow>
              <a:outerShdw blurRad="635000" sx="102000" sy="102000" algn="ctr" rotWithShape="0">
                <a:prstClr val="black">
                  <a:alpha val="71000"/>
                </a:prstClr>
              </a:outerShdw>
            </a:effectLst>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a:solidFill>
                    <a:srgbClr val="000000"/>
                  </a:solidFill>
                  <a:latin typeface="+mj-lt"/>
                </a:rPr>
                <a:t>System Health </a:t>
              </a:r>
              <a:r>
                <a:rPr lang="en-US" sz="1100" dirty="0" smtClean="0">
                  <a:solidFill>
                    <a:srgbClr val="000000"/>
                  </a:solidFill>
                  <a:latin typeface="+mj-lt"/>
                </a:rPr>
                <a:t>Agents</a:t>
              </a:r>
            </a:p>
            <a:p>
              <a:pPr algn="ctr" defTabSz="914063"/>
              <a:endParaRPr lang="en-US" sz="1100" dirty="0" smtClean="0">
                <a:solidFill>
                  <a:srgbClr val="000000"/>
                </a:solidFill>
                <a:latin typeface="+mj-lt"/>
              </a:endParaRPr>
            </a:p>
            <a:p>
              <a:pPr algn="ctr" defTabSz="914063"/>
              <a:endParaRPr lang="en-US" sz="1100" dirty="0">
                <a:solidFill>
                  <a:srgbClr val="000000"/>
                </a:solidFill>
                <a:latin typeface="+mj-lt"/>
              </a:endParaRPr>
            </a:p>
          </p:txBody>
        </p:sp>
        <p:sp>
          <p:nvSpPr>
            <p:cNvPr id="63" name="Flowchart: Alternate Process 259084"/>
            <p:cNvSpPr>
              <a:spLocks noChangeArrowheads="1"/>
            </p:cNvSpPr>
            <p:nvPr/>
          </p:nvSpPr>
          <p:spPr bwMode="auto">
            <a:xfrm>
              <a:off x="914400" y="3657600"/>
              <a:ext cx="685800" cy="2286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b="1" dirty="0" smtClean="0">
                  <a:solidFill>
                    <a:schemeClr val="bg2"/>
                  </a:solidFill>
                  <a:latin typeface="Segoe" pitchFamily="34" charset="0"/>
                </a:rPr>
                <a:t>MS-SHA</a:t>
              </a:r>
              <a:endParaRPr lang="en-US" sz="900" b="1" dirty="0">
                <a:solidFill>
                  <a:schemeClr val="bg2"/>
                </a:solidFill>
                <a:latin typeface="Segoe" pitchFamily="34" charset="0"/>
              </a:endParaRPr>
            </a:p>
          </p:txBody>
        </p:sp>
        <p:sp>
          <p:nvSpPr>
            <p:cNvPr id="64" name="Flowchart: Alternate Process 259106"/>
            <p:cNvSpPr>
              <a:spLocks noChangeArrowheads="1"/>
            </p:cNvSpPr>
            <p:nvPr/>
          </p:nvSpPr>
          <p:spPr bwMode="auto">
            <a:xfrm>
              <a:off x="2362200" y="3657600"/>
              <a:ext cx="609600" cy="228600"/>
            </a:xfrm>
            <a:prstGeom prst="flowChartAlternateProcess">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b="1" dirty="0" smtClean="0">
                  <a:solidFill>
                    <a:schemeClr val="bg2"/>
                  </a:solidFill>
                </a:rPr>
                <a:t>SHA-2</a:t>
              </a:r>
            </a:p>
          </p:txBody>
        </p:sp>
        <p:sp>
          <p:nvSpPr>
            <p:cNvPr id="65" name="Flowchart: Alternate Process 259106"/>
            <p:cNvSpPr>
              <a:spLocks noChangeArrowheads="1"/>
            </p:cNvSpPr>
            <p:nvPr/>
          </p:nvSpPr>
          <p:spPr bwMode="auto">
            <a:xfrm>
              <a:off x="1676400" y="3657600"/>
              <a:ext cx="609600" cy="228600"/>
            </a:xfrm>
            <a:prstGeom prst="flowChartAlternateProcess">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b="1" dirty="0" smtClean="0">
                  <a:solidFill>
                    <a:schemeClr val="bg2"/>
                  </a:solidFill>
                </a:rPr>
                <a:t>SHA-1</a:t>
              </a:r>
            </a:p>
          </p:txBody>
        </p:sp>
      </p:grpSp>
      <p:sp>
        <p:nvSpPr>
          <p:cNvPr id="48" name="Flowchart: Alternate Process 259084"/>
          <p:cNvSpPr>
            <a:spLocks noChangeArrowheads="1"/>
          </p:cNvSpPr>
          <p:nvPr/>
        </p:nvSpPr>
        <p:spPr bwMode="auto">
          <a:xfrm>
            <a:off x="1295400" y="3657600"/>
            <a:ext cx="1066800" cy="3048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dirty="0" err="1" smtClean="0">
                <a:solidFill>
                  <a:schemeClr val="bg2"/>
                </a:solidFill>
                <a:latin typeface="+mj-lt"/>
              </a:rPr>
              <a:t>IPsec</a:t>
            </a:r>
            <a:r>
              <a:rPr lang="en-US" sz="1400" dirty="0" smtClean="0">
                <a:solidFill>
                  <a:schemeClr val="bg2"/>
                </a:solidFill>
                <a:latin typeface="+mj-lt"/>
              </a:rPr>
              <a:t> EC</a:t>
            </a:r>
            <a:endParaRPr lang="en-US" sz="1400" dirty="0">
              <a:solidFill>
                <a:schemeClr val="bg2"/>
              </a:solidFill>
              <a:latin typeface="+mj-lt"/>
            </a:endParaRPr>
          </a:p>
        </p:txBody>
      </p:sp>
      <p:sp>
        <p:nvSpPr>
          <p:cNvPr id="60" name="Flowchart: Alternate Process 259084"/>
          <p:cNvSpPr>
            <a:spLocks noChangeArrowheads="1"/>
          </p:cNvSpPr>
          <p:nvPr/>
        </p:nvSpPr>
        <p:spPr bwMode="auto">
          <a:xfrm>
            <a:off x="1295400" y="4038600"/>
            <a:ext cx="1066800" cy="3048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dirty="0" err="1" smtClean="0">
                <a:solidFill>
                  <a:schemeClr val="bg2"/>
                </a:solidFill>
                <a:latin typeface="+mj-lt"/>
              </a:rPr>
              <a:t>IPsec</a:t>
            </a:r>
            <a:endParaRPr lang="en-US" sz="1400" dirty="0">
              <a:solidFill>
                <a:schemeClr val="bg2"/>
              </a:solidFill>
              <a:latin typeface="+mj-lt"/>
            </a:endParaRPr>
          </a:p>
        </p:txBody>
      </p:sp>
      <p:sp>
        <p:nvSpPr>
          <p:cNvPr id="61" name="Rectangle 60"/>
          <p:cNvSpPr/>
          <p:nvPr/>
        </p:nvSpPr>
        <p:spPr bwMode="auto">
          <a:xfrm>
            <a:off x="685800" y="3581400"/>
            <a:ext cx="2286000" cy="838200"/>
          </a:xfrm>
          <a:prstGeom prst="rect">
            <a:avLst/>
          </a:prstGeom>
          <a:noFill/>
          <a:ln w="25400">
            <a:solidFill>
              <a:srgbClr val="FF0000">
                <a:alpha val="62000"/>
              </a:srgbClr>
            </a:solidFill>
            <a:headEnd type="none" w="med" len="med"/>
            <a:tailEnd type="none" w="med" len="med"/>
          </a:ln>
          <a:effectLst>
            <a:glow rad="101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7" name="Flowchart: Alternate Process 259084"/>
          <p:cNvSpPr>
            <a:spLocks noChangeArrowheads="1"/>
          </p:cNvSpPr>
          <p:nvPr/>
        </p:nvSpPr>
        <p:spPr bwMode="auto">
          <a:xfrm>
            <a:off x="7003865" y="4343400"/>
            <a:ext cx="655319" cy="685800"/>
          </a:xfrm>
          <a:prstGeom prst="flowChartAlternateProcess">
            <a:avLst/>
          </a:prstGeom>
          <a:ln w="19050">
            <a:solidFill>
              <a:srgbClr val="FF0000"/>
            </a:solidFill>
            <a:headEnd type="none" w="med" len="med"/>
            <a:tailEnd type="none" w="med" len="med"/>
          </a:ln>
          <a:effectLst>
            <a:glow rad="139700">
              <a:schemeClr val="accent3">
                <a:satMod val="175000"/>
                <a:alpha val="4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bg2"/>
                </a:solidFill>
                <a:latin typeface="Segoe" pitchFamily="34" charset="0"/>
              </a:rPr>
              <a:t> </a:t>
            </a:r>
            <a:endParaRPr lang="en-US" sz="1600" dirty="0">
              <a:solidFill>
                <a:schemeClr val="bg2"/>
              </a:solidFill>
              <a:latin typeface="Segoe" pitchFamily="34" charset="0"/>
            </a:endParaRPr>
          </a:p>
        </p:txBody>
      </p:sp>
      <p:sp>
        <p:nvSpPr>
          <p:cNvPr id="68" name="Flowchart: Alternate Process 259084"/>
          <p:cNvSpPr>
            <a:spLocks noChangeArrowheads="1"/>
          </p:cNvSpPr>
          <p:nvPr/>
        </p:nvSpPr>
        <p:spPr bwMode="auto">
          <a:xfrm>
            <a:off x="4223656" y="3429000"/>
            <a:ext cx="655319" cy="838200"/>
          </a:xfrm>
          <a:prstGeom prst="flowChartAlternateProcess">
            <a:avLst/>
          </a:prstGeom>
          <a:ln w="19050">
            <a:solidFill>
              <a:srgbClr val="FF0000"/>
            </a:solidFill>
            <a:headEnd type="none" w="med" len="med"/>
            <a:tailEnd type="none" w="med" len="med"/>
          </a:ln>
          <a:effectLst>
            <a:glow rad="139700">
              <a:schemeClr val="accent3">
                <a:satMod val="175000"/>
                <a:alpha val="4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bg2"/>
                </a:solidFill>
                <a:latin typeface="Segoe" pitchFamily="34" charset="0"/>
              </a:rPr>
              <a:t> </a:t>
            </a:r>
            <a:endParaRPr lang="en-US" sz="1600" dirty="0">
              <a:solidFill>
                <a:schemeClr val="bg2"/>
              </a:solidFill>
              <a:latin typeface="Segoe" pitchFamily="34" charset="0"/>
            </a:endParaRPr>
          </a:p>
        </p:txBody>
      </p:sp>
      <p:pic>
        <p:nvPicPr>
          <p:cNvPr id="70" name="Rectangle 259079"/>
          <p:cNvPicPr>
            <a:picLocks noChangeAspect="1" noChangeArrowheads="1"/>
          </p:cNvPicPr>
          <p:nvPr/>
        </p:nvPicPr>
        <p:blipFill>
          <a:blip r:embed="rId4" cstate="print"/>
          <a:srcRect/>
          <a:stretch>
            <a:fillRect/>
          </a:stretch>
        </p:blipFill>
        <p:spPr bwMode="auto">
          <a:xfrm>
            <a:off x="4315839" y="3517227"/>
            <a:ext cx="470952" cy="574663"/>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71" name="Rectangle 259079"/>
          <p:cNvPicPr>
            <a:picLocks noChangeAspect="1" noChangeArrowheads="1"/>
          </p:cNvPicPr>
          <p:nvPr/>
        </p:nvPicPr>
        <p:blipFill>
          <a:blip r:embed="rId4" cstate="print"/>
          <a:srcRect/>
          <a:stretch>
            <a:fillRect/>
          </a:stretch>
        </p:blipFill>
        <p:spPr bwMode="auto">
          <a:xfrm>
            <a:off x="7096048" y="4398969"/>
            <a:ext cx="470952" cy="574663"/>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72" name="Rectangle 71"/>
          <p:cNvSpPr>
            <a:spLocks noChangeArrowheads="1"/>
          </p:cNvSpPr>
          <p:nvPr/>
        </p:nvSpPr>
        <p:spPr bwMode="auto">
          <a:xfrm>
            <a:off x="6379024" y="5105402"/>
            <a:ext cx="1905000" cy="685800"/>
          </a:xfrm>
          <a:prstGeom prst="rect">
            <a:avLst/>
          </a:prstGeom>
          <a:noFill/>
          <a:ln w="12700" cap="flat" cmpd="sng" algn="ctr">
            <a:noFill/>
            <a:prstDash val="solid"/>
            <a:miter lim="800000"/>
            <a:headEnd type="none" w="med" len="med"/>
            <a:tailEnd type="none" w="med" len="med"/>
          </a:ln>
          <a:effectLst/>
        </p:spPr>
        <p:txBody>
          <a:bodyPr wrap="none" anchor="ctr"/>
          <a:lstStyle/>
          <a:p>
            <a:pPr algn="ctr"/>
            <a:r>
              <a:rPr lang="en-US" sz="1400" dirty="0" smtClean="0">
                <a:effectLst>
                  <a:outerShdw blurRad="38100" dist="38100" dir="2700000" algn="tl">
                    <a:srgbClr val="000000">
                      <a:alpha val="43137"/>
                    </a:srgbClr>
                  </a:outerShdw>
                </a:effectLst>
              </a:rPr>
              <a:t>Microsoft </a:t>
            </a:r>
          </a:p>
          <a:p>
            <a:pPr algn="ctr"/>
            <a:r>
              <a:rPr lang="en-US" sz="1400" dirty="0" smtClean="0">
                <a:effectLst>
                  <a:outerShdw blurRad="38100" dist="38100" dir="2700000" algn="tl">
                    <a:srgbClr val="000000">
                      <a:alpha val="43137"/>
                    </a:srgbClr>
                  </a:outerShdw>
                </a:effectLst>
              </a:rPr>
              <a:t>Certificate Authority </a:t>
            </a:r>
          </a:p>
          <a:p>
            <a:pPr algn="ctr"/>
            <a:r>
              <a:rPr lang="en-US" sz="1400" dirty="0" smtClean="0">
                <a:effectLst>
                  <a:outerShdw blurRad="38100" dist="38100" dir="2700000" algn="tl">
                    <a:srgbClr val="000000">
                      <a:alpha val="43137"/>
                    </a:srgbClr>
                  </a:outerShdw>
                </a:effectLst>
              </a:rPr>
              <a:t>(CA)</a:t>
            </a:r>
            <a:endParaRPr lang="en-US" sz="1400" dirty="0">
              <a:effectLst>
                <a:outerShdw blurRad="38100" dist="38100" dir="2700000" algn="tl">
                  <a:srgbClr val="000000">
                    <a:alpha val="43137"/>
                  </a:srgbClr>
                </a:outerShdw>
              </a:effectLst>
            </a:endParaRPr>
          </a:p>
        </p:txBody>
      </p:sp>
      <p:sp>
        <p:nvSpPr>
          <p:cNvPr id="73" name="Straight Connector 259091"/>
          <p:cNvSpPr>
            <a:spLocks noChangeShapeType="1"/>
          </p:cNvSpPr>
          <p:nvPr/>
        </p:nvSpPr>
        <p:spPr bwMode="auto">
          <a:xfrm>
            <a:off x="5040086" y="4267200"/>
            <a:ext cx="1970314" cy="304800"/>
          </a:xfrm>
          <a:prstGeom prst="line">
            <a:avLst/>
          </a:prstGeom>
          <a:noFill/>
          <a:ln w="19050" algn="ctr">
            <a:solidFill>
              <a:schemeClr val="tx1"/>
            </a:solidFill>
            <a:round/>
            <a:headEnd type="arrow"/>
            <a:tailEnd type="arrow" w="med" len="med"/>
          </a:ln>
          <a:effectLst>
            <a:glow rad="63500">
              <a:schemeClr val="accent1">
                <a:satMod val="175000"/>
                <a:alpha val="40000"/>
              </a:schemeClr>
            </a:glow>
          </a:effectLst>
        </p:spPr>
        <p:txBody>
          <a:bodyPr anchor="ctr"/>
          <a:lstStyle/>
          <a:p>
            <a:endParaRPr lang="en-US"/>
          </a:p>
        </p:txBody>
      </p:sp>
      <p:sp>
        <p:nvSpPr>
          <p:cNvPr id="74" name="Rectangle 73"/>
          <p:cNvSpPr>
            <a:spLocks noChangeArrowheads="1"/>
          </p:cNvSpPr>
          <p:nvPr/>
        </p:nvSpPr>
        <p:spPr bwMode="auto">
          <a:xfrm>
            <a:off x="5562600" y="4495800"/>
            <a:ext cx="1292225" cy="566502"/>
          </a:xfrm>
          <a:prstGeom prst="rect">
            <a:avLst/>
          </a:prstGeom>
          <a:noFill/>
          <a:ln w="12700" cap="flat" cmpd="sng" algn="ctr">
            <a:noFill/>
            <a:prstDash val="solid"/>
            <a:miter lim="800000"/>
            <a:headEnd type="none" w="med" len="med"/>
            <a:tailEnd type="none" w="med" len="med"/>
          </a:ln>
          <a:effectLst/>
        </p:spPr>
        <p:txBody>
          <a:bodyPr wrap="none" anchor="ctr"/>
          <a:lstStyle/>
          <a:p>
            <a:pPr algn="ctr"/>
            <a:r>
              <a:rPr lang="en-US" sz="1200" dirty="0" err="1" smtClean="0">
                <a:solidFill>
                  <a:schemeClr val="accent1"/>
                </a:solidFill>
                <a:effectLst>
                  <a:outerShdw blurRad="38100" dist="38100" dir="2700000" algn="tl">
                    <a:srgbClr val="000000"/>
                  </a:outerShdw>
                </a:effectLst>
                <a:latin typeface="+mj-lt"/>
              </a:rPr>
              <a:t>Certifcate</a:t>
            </a:r>
            <a:endParaRPr lang="en-US" sz="1200" dirty="0">
              <a:solidFill>
                <a:schemeClr val="accent1"/>
              </a:solidFill>
              <a:effectLst>
                <a:outerShdw blurRad="38100" dist="38100" dir="2700000" algn="tl">
                  <a:srgbClr val="000000"/>
                </a:outerShdw>
              </a:effectLst>
              <a:latin typeface="+mj-lt"/>
            </a:endParaRPr>
          </a:p>
          <a:p>
            <a:pPr algn="ctr"/>
            <a:r>
              <a:rPr lang="en-US" sz="1200" dirty="0" smtClean="0">
                <a:solidFill>
                  <a:schemeClr val="accent1"/>
                </a:solidFill>
                <a:effectLst>
                  <a:outerShdw blurRad="38100" dist="38100" dir="2700000" algn="tl">
                    <a:srgbClr val="000000"/>
                  </a:outerShdw>
                </a:effectLst>
                <a:latin typeface="+mj-lt"/>
              </a:rPr>
              <a:t>Requests/Responses</a:t>
            </a:r>
            <a:endParaRPr lang="en-US" sz="1200" dirty="0">
              <a:solidFill>
                <a:schemeClr val="accent1"/>
              </a:solidFill>
              <a:effectLst>
                <a:outerShdw blurRad="38100" dist="38100" dir="2700000" algn="tl">
                  <a:srgbClr val="000000"/>
                </a:outerShdw>
              </a:effectLst>
              <a:latin typeface="+mj-lt"/>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Text Placeholder 2"/>
          <p:cNvSpPr>
            <a:spLocks noGrp="1"/>
          </p:cNvSpPr>
          <p:nvPr>
            <p:ph type="body" idx="1"/>
          </p:nvPr>
        </p:nvSpPr>
        <p:spPr>
          <a:xfrm>
            <a:off x="382588" y="1414464"/>
            <a:ext cx="8380412" cy="3050066"/>
          </a:xfrm>
        </p:spPr>
        <p:txBody>
          <a:bodyPr/>
          <a:lstStyle/>
          <a:p>
            <a:r>
              <a:rPr lang="en-US" dirty="0" smtClean="0"/>
              <a:t>Understand the NAP platform and related technologies</a:t>
            </a:r>
          </a:p>
          <a:p>
            <a:r>
              <a:rPr lang="en-US" dirty="0" smtClean="0"/>
              <a:t>Learn about the extensibility of the NAP platform</a:t>
            </a:r>
          </a:p>
          <a:p>
            <a:r>
              <a:rPr lang="en-US" dirty="0" smtClean="0"/>
              <a:t>Consider opportunities for building solutions over the NAP platform</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5715000" y="1419225"/>
            <a:ext cx="3429000"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2" name="Title 1"/>
          <p:cNvSpPr>
            <a:spLocks noGrp="1"/>
          </p:cNvSpPr>
          <p:nvPr>
            <p:ph type="title"/>
          </p:nvPr>
        </p:nvSpPr>
        <p:spPr/>
        <p:txBody>
          <a:bodyPr/>
          <a:lstStyle/>
          <a:p>
            <a:r>
              <a:rPr lang="en-US" dirty="0" smtClean="0"/>
              <a:t>Microsoft Health Registration</a:t>
            </a:r>
            <a:br>
              <a:rPr lang="en-US" dirty="0" smtClean="0"/>
            </a:br>
            <a:r>
              <a:rPr lang="en-US" dirty="0" smtClean="0"/>
              <a:t>Authority (HRA)</a:t>
            </a:r>
            <a:endParaRPr lang="en-US" dirty="0"/>
          </a:p>
        </p:txBody>
      </p:sp>
      <p:sp>
        <p:nvSpPr>
          <p:cNvPr id="88" name="Content Placeholder 2"/>
          <p:cNvSpPr>
            <a:spLocks noGrp="1"/>
          </p:cNvSpPr>
          <p:nvPr>
            <p:ph type="body" idx="1"/>
          </p:nvPr>
        </p:nvSpPr>
        <p:spPr>
          <a:xfrm>
            <a:off x="381000" y="1905000"/>
            <a:ext cx="5105400" cy="2369879"/>
          </a:xfrm>
        </p:spPr>
        <p:txBody>
          <a:bodyPr/>
          <a:lstStyle/>
          <a:p>
            <a:r>
              <a:rPr lang="en-US" sz="3200" dirty="0" smtClean="0"/>
              <a:t>Collects health validation results from NPS</a:t>
            </a:r>
          </a:p>
          <a:p>
            <a:r>
              <a:rPr lang="en-US" sz="3200" dirty="0" smtClean="0"/>
              <a:t>Obtains health certificates on behalf of clients</a:t>
            </a:r>
          </a:p>
          <a:p>
            <a:r>
              <a:rPr lang="en-US" sz="3200" dirty="0" smtClean="0"/>
              <a:t>Provides clients with health certificate and health validation data (</a:t>
            </a:r>
            <a:r>
              <a:rPr lang="en-US" sz="3200" dirty="0" err="1" smtClean="0"/>
              <a:t>SoHRs</a:t>
            </a:r>
            <a:r>
              <a:rPr lang="en-US" sz="3200" dirty="0" smtClean="0"/>
              <a:t>)</a:t>
            </a:r>
          </a:p>
        </p:txBody>
      </p:sp>
      <p:sp>
        <p:nvSpPr>
          <p:cNvPr id="13" name="Flowchart: Alternate Process 259084"/>
          <p:cNvSpPr>
            <a:spLocks noChangeArrowheads="1"/>
          </p:cNvSpPr>
          <p:nvPr/>
        </p:nvSpPr>
        <p:spPr bwMode="auto">
          <a:xfrm>
            <a:off x="6866699" y="2579916"/>
            <a:ext cx="655319" cy="685800"/>
          </a:xfrm>
          <a:prstGeom prst="flowChartAlternateProcess">
            <a:avLst/>
          </a:prstGeom>
          <a:ln w="19050">
            <a:solidFill>
              <a:srgbClr val="FF0000"/>
            </a:solidFill>
            <a:headEnd type="none" w="med" len="med"/>
            <a:tailEnd type="none" w="med" len="med"/>
          </a:ln>
          <a:effectLst>
            <a:glow rad="139700">
              <a:schemeClr val="accent3">
                <a:satMod val="175000"/>
                <a:alpha val="4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bg2"/>
                </a:solidFill>
                <a:latin typeface="Segoe" pitchFamily="34" charset="0"/>
              </a:rPr>
              <a:t> </a:t>
            </a:r>
            <a:endParaRPr lang="en-US" sz="1600" dirty="0">
              <a:solidFill>
                <a:schemeClr val="bg2"/>
              </a:solidFill>
              <a:latin typeface="Segoe" pitchFamily="34" charset="0"/>
            </a:endParaRPr>
          </a:p>
        </p:txBody>
      </p:sp>
      <p:pic>
        <p:nvPicPr>
          <p:cNvPr id="14" name="Rectangle 259079"/>
          <p:cNvPicPr>
            <a:picLocks noChangeAspect="1" noChangeArrowheads="1"/>
          </p:cNvPicPr>
          <p:nvPr/>
        </p:nvPicPr>
        <p:blipFill>
          <a:blip r:embed="rId3" cstate="print"/>
          <a:srcRect/>
          <a:stretch>
            <a:fillRect/>
          </a:stretch>
        </p:blipFill>
        <p:spPr bwMode="auto">
          <a:xfrm>
            <a:off x="6958882" y="2635485"/>
            <a:ext cx="470952" cy="574663"/>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5" name="Rectangle 14"/>
          <p:cNvSpPr>
            <a:spLocks noChangeArrowheads="1"/>
          </p:cNvSpPr>
          <p:nvPr/>
        </p:nvSpPr>
        <p:spPr bwMode="auto">
          <a:xfrm>
            <a:off x="6760018" y="3265716"/>
            <a:ext cx="868681" cy="304800"/>
          </a:xfrm>
          <a:prstGeom prst="rect">
            <a:avLst/>
          </a:prstGeom>
          <a:noFill/>
          <a:ln w="12700" cap="flat" cmpd="sng" algn="ctr">
            <a:noFill/>
            <a:prstDash val="solid"/>
            <a:miter lim="800000"/>
            <a:headEnd type="none" w="med" len="med"/>
            <a:tailEnd type="none" w="med" len="med"/>
          </a:ln>
          <a:effectLst/>
        </p:spPr>
        <p:txBody>
          <a:bodyPr wrap="none" anchor="ctr"/>
          <a:lstStyle/>
          <a:p>
            <a:pPr algn="ctr"/>
            <a:r>
              <a:rPr lang="en-US" sz="1400" dirty="0" smtClean="0">
                <a:effectLst>
                  <a:outerShdw blurRad="38100" dist="38100" dir="2700000" algn="tl">
                    <a:srgbClr val="000000">
                      <a:alpha val="43137"/>
                    </a:srgbClr>
                  </a:outerShdw>
                </a:effectLst>
                <a:latin typeface="+mj-lt"/>
              </a:rPr>
              <a:t>HRA</a:t>
            </a:r>
            <a:endParaRPr lang="en-US" sz="1400" dirty="0">
              <a:effectLst>
                <a:outerShdw blurRad="38100" dist="38100" dir="2700000" algn="tl">
                  <a:srgbClr val="000000">
                    <a:alpha val="43137"/>
                  </a:srgbClr>
                </a:outerShdw>
              </a:effectLst>
              <a:latin typeface="+mj-lt"/>
            </a:endParaRPr>
          </a:p>
        </p:txBody>
      </p:sp>
      <p:sp>
        <p:nvSpPr>
          <p:cNvPr id="16" name="Flowchart: Alternate Process 259084"/>
          <p:cNvSpPr>
            <a:spLocks noChangeArrowheads="1"/>
          </p:cNvSpPr>
          <p:nvPr/>
        </p:nvSpPr>
        <p:spPr bwMode="auto">
          <a:xfrm>
            <a:off x="7903018" y="1894116"/>
            <a:ext cx="655319" cy="6858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bg2"/>
                </a:solidFill>
                <a:latin typeface="Segoe" pitchFamily="34" charset="0"/>
              </a:rPr>
              <a:t> </a:t>
            </a:r>
            <a:endParaRPr lang="en-US" sz="1600" dirty="0">
              <a:solidFill>
                <a:schemeClr val="bg2"/>
              </a:solidFill>
              <a:latin typeface="Segoe" pitchFamily="34" charset="0"/>
            </a:endParaRPr>
          </a:p>
        </p:txBody>
      </p:sp>
      <p:pic>
        <p:nvPicPr>
          <p:cNvPr id="17" name="Rectangle 259079"/>
          <p:cNvPicPr>
            <a:picLocks noChangeAspect="1" noChangeArrowheads="1"/>
          </p:cNvPicPr>
          <p:nvPr/>
        </p:nvPicPr>
        <p:blipFill>
          <a:blip r:embed="rId3" cstate="print"/>
          <a:srcRect/>
          <a:stretch>
            <a:fillRect/>
          </a:stretch>
        </p:blipFill>
        <p:spPr bwMode="auto">
          <a:xfrm>
            <a:off x="7995201" y="1949685"/>
            <a:ext cx="470952" cy="574663"/>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8" name="Rectangle 17"/>
          <p:cNvSpPr>
            <a:spLocks noChangeArrowheads="1"/>
          </p:cNvSpPr>
          <p:nvPr/>
        </p:nvSpPr>
        <p:spPr bwMode="auto">
          <a:xfrm>
            <a:off x="7582977" y="2579916"/>
            <a:ext cx="1295400" cy="304800"/>
          </a:xfrm>
          <a:prstGeom prst="rect">
            <a:avLst/>
          </a:prstGeom>
          <a:noFill/>
          <a:ln w="12700" cap="flat" cmpd="sng" algn="ctr">
            <a:noFill/>
            <a:prstDash val="solid"/>
            <a:miter lim="800000"/>
            <a:headEnd type="none" w="med" len="med"/>
            <a:tailEnd type="none" w="med" len="med"/>
          </a:ln>
          <a:effectLst/>
        </p:spPr>
        <p:txBody>
          <a:bodyPr wrap="none" anchor="ctr"/>
          <a:lstStyle/>
          <a:p>
            <a:pPr algn="ctr"/>
            <a:r>
              <a:rPr lang="en-US" sz="1400" dirty="0" smtClean="0">
                <a:effectLst>
                  <a:outerShdw blurRad="38100" dist="38100" dir="2700000" algn="tl">
                    <a:srgbClr val="000000">
                      <a:alpha val="43137"/>
                    </a:srgbClr>
                  </a:outerShdw>
                </a:effectLst>
                <a:latin typeface="+mj-lt"/>
              </a:rPr>
              <a:t>NPS</a:t>
            </a:r>
            <a:endParaRPr lang="en-US" sz="1400" dirty="0">
              <a:effectLst>
                <a:outerShdw blurRad="38100" dist="38100" dir="2700000" algn="tl">
                  <a:srgbClr val="000000">
                    <a:alpha val="43137"/>
                  </a:srgbClr>
                </a:outerShdw>
              </a:effectLst>
              <a:latin typeface="+mj-lt"/>
            </a:endParaRPr>
          </a:p>
        </p:txBody>
      </p:sp>
      <p:sp>
        <p:nvSpPr>
          <p:cNvPr id="19" name="Flowchart: Alternate Process 259084"/>
          <p:cNvSpPr>
            <a:spLocks noChangeArrowheads="1"/>
          </p:cNvSpPr>
          <p:nvPr/>
        </p:nvSpPr>
        <p:spPr bwMode="auto">
          <a:xfrm>
            <a:off x="7903018" y="2960916"/>
            <a:ext cx="655319" cy="6858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bg2"/>
                </a:solidFill>
                <a:latin typeface="Segoe" pitchFamily="34" charset="0"/>
              </a:rPr>
              <a:t> </a:t>
            </a:r>
            <a:endParaRPr lang="en-US" sz="1600" dirty="0">
              <a:solidFill>
                <a:schemeClr val="bg2"/>
              </a:solidFill>
              <a:latin typeface="Segoe" pitchFamily="34" charset="0"/>
            </a:endParaRPr>
          </a:p>
        </p:txBody>
      </p:sp>
      <p:pic>
        <p:nvPicPr>
          <p:cNvPr id="20" name="Rectangle 259079"/>
          <p:cNvPicPr>
            <a:picLocks noChangeAspect="1" noChangeArrowheads="1"/>
          </p:cNvPicPr>
          <p:nvPr/>
        </p:nvPicPr>
        <p:blipFill>
          <a:blip r:embed="rId3" cstate="print"/>
          <a:srcRect/>
          <a:stretch>
            <a:fillRect/>
          </a:stretch>
        </p:blipFill>
        <p:spPr bwMode="auto">
          <a:xfrm>
            <a:off x="7995201" y="3016485"/>
            <a:ext cx="470952" cy="574663"/>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21" name="Rectangle 20"/>
          <p:cNvSpPr>
            <a:spLocks noChangeArrowheads="1"/>
          </p:cNvSpPr>
          <p:nvPr/>
        </p:nvSpPr>
        <p:spPr bwMode="auto">
          <a:xfrm>
            <a:off x="7582977" y="3646716"/>
            <a:ext cx="1295400" cy="304800"/>
          </a:xfrm>
          <a:prstGeom prst="rect">
            <a:avLst/>
          </a:prstGeom>
          <a:noFill/>
          <a:ln w="12700" cap="flat" cmpd="sng" algn="ctr">
            <a:noFill/>
            <a:prstDash val="solid"/>
            <a:miter lim="800000"/>
            <a:headEnd type="none" w="med" len="med"/>
            <a:tailEnd type="none" w="med" len="med"/>
          </a:ln>
          <a:effectLst/>
        </p:spPr>
        <p:txBody>
          <a:bodyPr wrap="none" anchor="ctr"/>
          <a:lstStyle/>
          <a:p>
            <a:pPr algn="ctr"/>
            <a:r>
              <a:rPr lang="en-US" sz="1400" dirty="0" smtClean="0">
                <a:effectLst>
                  <a:outerShdw blurRad="38100" dist="38100" dir="2700000" algn="tl">
                    <a:srgbClr val="000000">
                      <a:alpha val="43137"/>
                    </a:srgbClr>
                  </a:outerShdw>
                </a:effectLst>
                <a:latin typeface="+mj-lt"/>
              </a:rPr>
              <a:t>MS CA</a:t>
            </a:r>
            <a:endParaRPr lang="en-US" sz="1400" dirty="0">
              <a:effectLst>
                <a:outerShdw blurRad="38100" dist="38100" dir="2700000" algn="tl">
                  <a:srgbClr val="000000">
                    <a:alpha val="43137"/>
                  </a:srgbClr>
                </a:outerShdw>
              </a:effectLst>
              <a:latin typeface="+mj-lt"/>
            </a:endParaRPr>
          </a:p>
        </p:txBody>
      </p:sp>
      <p:cxnSp>
        <p:nvCxnSpPr>
          <p:cNvPr id="25" name="Straight Arrow Connector 24"/>
          <p:cNvCxnSpPr/>
          <p:nvPr/>
        </p:nvCxnSpPr>
        <p:spPr bwMode="auto">
          <a:xfrm flipV="1">
            <a:off x="7598218" y="2427516"/>
            <a:ext cx="228600" cy="152400"/>
          </a:xfrm>
          <a:prstGeom prst="straightConnector1">
            <a:avLst/>
          </a:prstGeom>
          <a:noFill/>
          <a:ln w="19050" algn="ctr">
            <a:solidFill>
              <a:schemeClr val="tx1"/>
            </a:solidFill>
            <a:round/>
            <a:headEnd type="arrow"/>
            <a:tailEnd type="arrow" w="med" len="med"/>
          </a:ln>
          <a:effectLst>
            <a:glow rad="63500">
              <a:schemeClr val="accent1">
                <a:satMod val="175000"/>
                <a:alpha val="40000"/>
              </a:schemeClr>
            </a:glow>
          </a:effectLst>
        </p:spPr>
      </p:cxnSp>
      <p:cxnSp>
        <p:nvCxnSpPr>
          <p:cNvPr id="28" name="Straight Arrow Connector 27"/>
          <p:cNvCxnSpPr/>
          <p:nvPr/>
        </p:nvCxnSpPr>
        <p:spPr bwMode="auto">
          <a:xfrm>
            <a:off x="7598218" y="3189516"/>
            <a:ext cx="228600" cy="152400"/>
          </a:xfrm>
          <a:prstGeom prst="straightConnector1">
            <a:avLst/>
          </a:prstGeom>
          <a:noFill/>
          <a:ln w="19050" algn="ctr">
            <a:solidFill>
              <a:schemeClr val="tx1"/>
            </a:solidFill>
            <a:round/>
            <a:headEnd type="arrow"/>
            <a:tailEnd type="arrow" w="med" len="med"/>
          </a:ln>
          <a:effectLst>
            <a:glow rad="63500">
              <a:schemeClr val="accent1">
                <a:satMod val="175000"/>
                <a:alpha val="40000"/>
              </a:schemeClr>
            </a:glow>
          </a:effectLst>
        </p:spPr>
      </p:cxnSp>
      <p:pic>
        <p:nvPicPr>
          <p:cNvPr id="29" name="Rectangle 259082"/>
          <p:cNvPicPr>
            <a:picLocks noChangeAspect="1" noChangeArrowheads="1"/>
          </p:cNvPicPr>
          <p:nvPr/>
        </p:nvPicPr>
        <p:blipFill>
          <a:blip r:embed="rId4" cstate="print"/>
          <a:srcRect/>
          <a:stretch>
            <a:fillRect/>
          </a:stretch>
        </p:blipFill>
        <p:spPr bwMode="auto">
          <a:xfrm>
            <a:off x="5929440" y="2278091"/>
            <a:ext cx="761999" cy="530425"/>
          </a:xfrm>
          <a:prstGeom prst="rect">
            <a:avLst/>
          </a:prstGeom>
          <a:noFill/>
          <a:ln w="9525">
            <a:noFill/>
            <a:miter lim="800000"/>
            <a:headEnd/>
            <a:tailEnd/>
          </a:ln>
        </p:spPr>
      </p:pic>
      <p:cxnSp>
        <p:nvCxnSpPr>
          <p:cNvPr id="31" name="Straight Arrow Connector 30"/>
          <p:cNvCxnSpPr/>
          <p:nvPr/>
        </p:nvCxnSpPr>
        <p:spPr bwMode="auto">
          <a:xfrm rot="10800000">
            <a:off x="6561899" y="2656116"/>
            <a:ext cx="228600" cy="152400"/>
          </a:xfrm>
          <a:prstGeom prst="straightConnector1">
            <a:avLst/>
          </a:prstGeom>
          <a:noFill/>
          <a:ln w="19050" algn="ctr">
            <a:solidFill>
              <a:schemeClr val="tx1"/>
            </a:solidFill>
            <a:round/>
            <a:headEnd type="arrow"/>
            <a:tailEnd type="arrow" w="med" len="med"/>
          </a:ln>
          <a:effectLst>
            <a:glow rad="63500">
              <a:schemeClr val="accent1">
                <a:satMod val="175000"/>
                <a:alpha val="40000"/>
              </a:schemeClr>
            </a:glow>
          </a:effectLst>
        </p:spPr>
      </p:cxnSp>
      <p:sp>
        <p:nvSpPr>
          <p:cNvPr id="32" name="Rectangle 31"/>
          <p:cNvSpPr>
            <a:spLocks noChangeArrowheads="1"/>
          </p:cNvSpPr>
          <p:nvPr/>
        </p:nvSpPr>
        <p:spPr bwMode="auto">
          <a:xfrm>
            <a:off x="5876099" y="2764974"/>
            <a:ext cx="868681" cy="304800"/>
          </a:xfrm>
          <a:prstGeom prst="rect">
            <a:avLst/>
          </a:prstGeom>
          <a:noFill/>
          <a:ln w="12700" cap="flat" cmpd="sng" algn="ctr">
            <a:noFill/>
            <a:prstDash val="solid"/>
            <a:miter lim="800000"/>
            <a:headEnd type="none" w="med" len="med"/>
            <a:tailEnd type="none" w="med" len="med"/>
          </a:ln>
          <a:effectLst/>
        </p:spPr>
        <p:txBody>
          <a:bodyPr wrap="none" anchor="ctr"/>
          <a:lstStyle/>
          <a:p>
            <a:pPr algn="ctr"/>
            <a:r>
              <a:rPr lang="en-US" sz="1400" dirty="0" smtClean="0">
                <a:effectLst>
                  <a:outerShdw blurRad="38100" dist="38100" dir="2700000" algn="tl">
                    <a:srgbClr val="000000">
                      <a:alpha val="43137"/>
                    </a:srgbClr>
                  </a:outerShdw>
                </a:effectLst>
                <a:latin typeface="+mj-lt"/>
              </a:rPr>
              <a:t>Client</a:t>
            </a:r>
            <a:endParaRPr lang="en-US" sz="1400" dirty="0">
              <a:effectLst>
                <a:outerShdw blurRad="38100" dist="38100" dir="2700000" algn="tl">
                  <a:srgbClr val="000000">
                    <a:alpha val="43137"/>
                  </a:srgbClr>
                </a:outerShdw>
              </a:effectLst>
              <a:latin typeface="+mj-lt"/>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Licensed Protocols</a:t>
            </a:r>
            <a:endParaRPr lang="en-US" dirty="0"/>
          </a:p>
        </p:txBody>
      </p:sp>
      <p:sp>
        <p:nvSpPr>
          <p:cNvPr id="3" name="Content Placeholder 2"/>
          <p:cNvSpPr>
            <a:spLocks noGrp="1"/>
          </p:cNvSpPr>
          <p:nvPr>
            <p:ph type="body" idx="1"/>
          </p:nvPr>
        </p:nvSpPr>
        <p:spPr>
          <a:xfrm>
            <a:off x="382588" y="1414464"/>
            <a:ext cx="8380412" cy="2746906"/>
          </a:xfrm>
        </p:spPr>
        <p:txBody>
          <a:bodyPr/>
          <a:lstStyle/>
          <a:p>
            <a:r>
              <a:rPr lang="en-US" dirty="0" err="1" smtClean="0"/>
              <a:t>SoH</a:t>
            </a:r>
            <a:r>
              <a:rPr lang="en-US" dirty="0" smtClean="0"/>
              <a:t> / </a:t>
            </a:r>
            <a:r>
              <a:rPr lang="en-US" dirty="0" err="1" smtClean="0"/>
              <a:t>SoHR</a:t>
            </a:r>
            <a:endParaRPr lang="en-US" dirty="0" smtClean="0"/>
          </a:p>
          <a:p>
            <a:r>
              <a:rPr lang="en-US" dirty="0" smtClean="0"/>
              <a:t>RADIUS extensions</a:t>
            </a:r>
          </a:p>
          <a:p>
            <a:r>
              <a:rPr lang="en-US" dirty="0" smtClean="0"/>
              <a:t>EAP TLVs</a:t>
            </a:r>
          </a:p>
          <a:p>
            <a:r>
              <a:rPr lang="en-US" dirty="0" smtClean="0"/>
              <a:t>Health Certificate Enrollment Protocol (HCEP)</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Out-Of-The-Box NAP</a:t>
            </a:r>
            <a:endParaRPr lang="en-US" dirty="0"/>
          </a:p>
        </p:txBody>
      </p:sp>
      <p:sp>
        <p:nvSpPr>
          <p:cNvPr id="88" name="Content Placeholder 2"/>
          <p:cNvSpPr>
            <a:spLocks noGrp="1"/>
          </p:cNvSpPr>
          <p:nvPr>
            <p:ph type="body" idx="1"/>
          </p:nvPr>
        </p:nvSpPr>
        <p:spPr>
          <a:xfrm>
            <a:off x="382588" y="1414464"/>
            <a:ext cx="8380412" cy="3239861"/>
          </a:xfrm>
        </p:spPr>
        <p:txBody>
          <a:bodyPr/>
          <a:lstStyle/>
          <a:p>
            <a:r>
              <a:rPr lang="en-US" dirty="0" smtClean="0"/>
              <a:t>Windows SHA/SHV</a:t>
            </a:r>
          </a:p>
          <a:p>
            <a:pPr lvl="1"/>
            <a:r>
              <a:rPr lang="en-US" dirty="0" smtClean="0"/>
              <a:t>Windows Security Center integration</a:t>
            </a:r>
          </a:p>
          <a:p>
            <a:pPr lvl="1"/>
            <a:r>
              <a:rPr lang="en-US" dirty="0" smtClean="0"/>
              <a:t>Provide state of WSC checks</a:t>
            </a:r>
          </a:p>
          <a:p>
            <a:pPr lvl="2"/>
            <a:r>
              <a:rPr lang="en-US" dirty="0" smtClean="0"/>
              <a:t>e.g. automatic updates on/off, etc</a:t>
            </a:r>
          </a:p>
          <a:p>
            <a:r>
              <a:rPr lang="en-US" dirty="0" smtClean="0"/>
              <a:t>Support for many access technologies</a:t>
            </a:r>
          </a:p>
          <a:p>
            <a:pPr lvl="1"/>
            <a:r>
              <a:rPr lang="en-US" dirty="0" smtClean="0"/>
              <a:t>802.1x/EAP, </a:t>
            </a:r>
            <a:r>
              <a:rPr lang="en-US" dirty="0" err="1" smtClean="0"/>
              <a:t>IPsec</a:t>
            </a:r>
            <a:r>
              <a:rPr lang="en-US" dirty="0" smtClean="0"/>
              <a:t>, VPN, DHCP</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NAP Extensions</a:t>
            </a:r>
            <a:endParaRPr lang="en-US" dirty="0"/>
          </a:p>
        </p:txBody>
      </p:sp>
      <p:sp>
        <p:nvSpPr>
          <p:cNvPr id="3" name="Content Placeholder 2"/>
          <p:cNvSpPr>
            <a:spLocks noGrp="1"/>
          </p:cNvSpPr>
          <p:nvPr>
            <p:ph type="body" idx="1"/>
          </p:nvPr>
        </p:nvSpPr>
        <p:spPr>
          <a:xfrm>
            <a:off x="382588" y="1414464"/>
            <a:ext cx="8380412" cy="3709734"/>
          </a:xfrm>
        </p:spPr>
        <p:txBody>
          <a:bodyPr/>
          <a:lstStyle/>
          <a:p>
            <a:r>
              <a:rPr lang="en-US" dirty="0" smtClean="0"/>
              <a:t>Published APIs for customizing</a:t>
            </a:r>
          </a:p>
          <a:p>
            <a:pPr lvl="1"/>
            <a:r>
              <a:rPr lang="en-US" dirty="0" smtClean="0"/>
              <a:t>SHA</a:t>
            </a:r>
          </a:p>
          <a:p>
            <a:pPr lvl="1"/>
            <a:r>
              <a:rPr lang="en-US" dirty="0" smtClean="0"/>
              <a:t>SHV</a:t>
            </a:r>
          </a:p>
          <a:p>
            <a:pPr lvl="1"/>
            <a:r>
              <a:rPr lang="en-US" dirty="0" smtClean="0"/>
              <a:t>EC</a:t>
            </a:r>
          </a:p>
          <a:p>
            <a:pPr lvl="1"/>
            <a:r>
              <a:rPr lang="en-US" dirty="0" smtClean="0"/>
              <a:t>Cert-Relying Party (For out-of-band mode deployments)</a:t>
            </a:r>
          </a:p>
          <a:p>
            <a:r>
              <a:rPr lang="en-US" dirty="0" smtClean="0"/>
              <a:t>MSDN Resources under “NAP Reference”</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EAP Extensibility</a:t>
            </a:r>
            <a:endParaRPr lang="en-US" dirty="0"/>
          </a:p>
        </p:txBody>
      </p:sp>
      <p:sp>
        <p:nvSpPr>
          <p:cNvPr id="3" name="Content Placeholder 2"/>
          <p:cNvSpPr>
            <a:spLocks noGrp="1"/>
          </p:cNvSpPr>
          <p:nvPr>
            <p:ph type="body" idx="1"/>
          </p:nvPr>
        </p:nvSpPr>
        <p:spPr>
          <a:xfrm>
            <a:off x="382588" y="1414464"/>
            <a:ext cx="8380412" cy="4099584"/>
          </a:xfrm>
        </p:spPr>
        <p:txBody>
          <a:bodyPr/>
          <a:lstStyle/>
          <a:p>
            <a:r>
              <a:rPr lang="en-US" dirty="0" smtClean="0"/>
              <a:t>EAPHost API</a:t>
            </a:r>
          </a:p>
          <a:p>
            <a:pPr lvl="1"/>
            <a:r>
              <a:rPr lang="en-US" dirty="0" smtClean="0"/>
              <a:t>Supplicants (UI and transport)</a:t>
            </a:r>
          </a:p>
          <a:p>
            <a:pPr lvl="1"/>
            <a:r>
              <a:rPr lang="en-US" dirty="0" smtClean="0"/>
              <a:t>EAP Methods (algorithms and mechanisms)</a:t>
            </a:r>
          </a:p>
          <a:p>
            <a:pPr lvl="2"/>
            <a:r>
              <a:rPr lang="en-US" dirty="0" smtClean="0"/>
              <a:t>Peer side (client)</a:t>
            </a:r>
          </a:p>
          <a:p>
            <a:pPr lvl="2"/>
            <a:r>
              <a:rPr lang="en-US" dirty="0" smtClean="0"/>
              <a:t>Authenticator (server)</a:t>
            </a:r>
          </a:p>
          <a:p>
            <a:r>
              <a:rPr lang="en-US" dirty="0" smtClean="0"/>
              <a:t>Built-in components for EAP State machine, message validations, and method implementations</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 name="Rectangle 108"/>
          <p:cNvSpPr/>
          <p:nvPr/>
        </p:nvSpPr>
        <p:spPr bwMode="auto">
          <a:xfrm>
            <a:off x="152400" y="1419225"/>
            <a:ext cx="8839200"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2" name="Title 1"/>
          <p:cNvSpPr>
            <a:spLocks noGrp="1"/>
          </p:cNvSpPr>
          <p:nvPr>
            <p:ph type="title"/>
          </p:nvPr>
        </p:nvSpPr>
        <p:spPr/>
        <p:txBody>
          <a:bodyPr/>
          <a:lstStyle/>
          <a:p>
            <a:r>
              <a:rPr lang="en-US" dirty="0" smtClean="0"/>
              <a:t>NAP Partners</a:t>
            </a:r>
            <a:endParaRPr lang="en-US" dirty="0"/>
          </a:p>
        </p:txBody>
      </p:sp>
      <p:pic>
        <p:nvPicPr>
          <p:cNvPr id="115" name="Picture 2"/>
          <p:cNvPicPr>
            <a:picLocks noChangeAspect="1" noChangeArrowheads="1"/>
          </p:cNvPicPr>
          <p:nvPr/>
        </p:nvPicPr>
        <p:blipFill>
          <a:blip r:embed="rId3"/>
          <a:srcRect/>
          <a:stretch>
            <a:fillRect/>
          </a:stretch>
        </p:blipFill>
        <p:spPr bwMode="auto">
          <a:xfrm>
            <a:off x="1078736" y="1399648"/>
            <a:ext cx="6954396" cy="5229751"/>
          </a:xfrm>
          <a:prstGeom prst="rect">
            <a:avLst/>
          </a:prstGeom>
          <a:noFill/>
          <a:ln w="9525">
            <a:noFill/>
            <a:miter lim="800000"/>
            <a:headEnd/>
            <a:tailEnd/>
          </a:ln>
          <a:effectLst>
            <a:outerShdw blurRad="635000" sx="102000" sy="102000" algn="ctr" rotWithShape="0">
              <a:prstClr val="black"/>
            </a:outerShdw>
          </a:effectLst>
        </p:spPr>
      </p:pic>
      <p:sp>
        <p:nvSpPr>
          <p:cNvPr id="5" name="Rectangle 4"/>
          <p:cNvSpPr/>
          <p:nvPr/>
        </p:nvSpPr>
        <p:spPr bwMode="auto">
          <a:xfrm>
            <a:off x="7543800" y="6510130"/>
            <a:ext cx="457200" cy="11926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00244_WinHec_Template_Fad.png"/>
          <p:cNvPicPr>
            <a:picLocks noChangeAspect="1"/>
          </p:cNvPicPr>
          <p:nvPr/>
        </p:nvPicPr>
        <p:blipFill>
          <a:blip r:embed="rId3"/>
          <a:stretch>
            <a:fillRect/>
          </a:stretch>
        </p:blipFill>
        <p:spPr>
          <a:xfrm>
            <a:off x="3655221" y="1935428"/>
            <a:ext cx="4765147" cy="2238375"/>
          </a:xfrm>
          <a:prstGeom prst="rect">
            <a:avLst/>
          </a:prstGeom>
        </p:spPr>
      </p:pic>
      <p:sp>
        <p:nvSpPr>
          <p:cNvPr id="4" name="Title 3"/>
          <p:cNvSpPr>
            <a:spLocks noGrp="1"/>
          </p:cNvSpPr>
          <p:nvPr>
            <p:ph type="ctrTitle"/>
          </p:nvPr>
        </p:nvSpPr>
        <p:spPr>
          <a:xfrm>
            <a:off x="727607" y="2354792"/>
            <a:ext cx="7692761" cy="761747"/>
          </a:xfrm>
        </p:spPr>
        <p:txBody>
          <a:bodyPr/>
          <a:lstStyle/>
          <a:p>
            <a:r>
              <a:rPr lang="en-US" dirty="0" smtClean="0"/>
              <a:t>NAP 802.1x Enforcement</a:t>
            </a:r>
            <a:endParaRPr lang="en-US" dirty="0"/>
          </a:p>
        </p:txBody>
      </p:sp>
      <p:sp>
        <p:nvSpPr>
          <p:cNvPr id="5" name="Subtitle 4"/>
          <p:cNvSpPr>
            <a:spLocks noGrp="1"/>
          </p:cNvSpPr>
          <p:nvPr>
            <p:ph type="subTitle" idx="1"/>
          </p:nvPr>
        </p:nvSpPr>
        <p:spPr>
          <a:xfrm>
            <a:off x="727607" y="4340491"/>
            <a:ext cx="7692761" cy="1412694"/>
          </a:xfrm>
        </p:spPr>
        <p:txBody>
          <a:bodyPr/>
          <a:lstStyle/>
          <a:p>
            <a:r>
              <a:rPr lang="en-US" dirty="0" smtClean="0"/>
              <a:t>Lambert Green</a:t>
            </a:r>
          </a:p>
          <a:p>
            <a:r>
              <a:rPr lang="en-US" dirty="0" smtClean="0"/>
              <a:t>Test Lead</a:t>
            </a:r>
          </a:p>
          <a:p>
            <a:r>
              <a:rPr lang="en-US" dirty="0" smtClean="0"/>
              <a:t>Enterprise Networking Group</a:t>
            </a:r>
            <a:endParaRPr lang="en-US" dirty="0"/>
          </a:p>
        </p:txBody>
      </p:sp>
      <p:sp>
        <p:nvSpPr>
          <p:cNvPr id="6" name="TextBox 5"/>
          <p:cNvSpPr txBox="1"/>
          <p:nvPr/>
        </p:nvSpPr>
        <p:spPr>
          <a:xfrm>
            <a:off x="1370542" y="644759"/>
            <a:ext cx="6203157" cy="1538883"/>
          </a:xfrm>
          <a:prstGeom prst="rect">
            <a:avLst/>
          </a:prstGeom>
          <a:noFill/>
        </p:spPr>
        <p:txBody>
          <a:bodyPr wrap="squar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10000" b="1" spc="-642" dirty="0">
                <a:ln w="11430"/>
                <a:solidFill>
                  <a:schemeClr val="tx2"/>
                </a:solidFill>
                <a:effectLst>
                  <a:outerShdw blurRad="50800" dist="39000" dir="5460000" algn="tl">
                    <a:srgbClr val="000000">
                      <a:alpha val="38000"/>
                    </a:srgbClr>
                  </a:outerShdw>
                </a:effectLst>
                <a:latin typeface="Segoe" pitchFamily="34" charset="0"/>
              </a:rPr>
              <a:t>demo</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a:p>
        </p:txBody>
      </p:sp>
      <p:sp>
        <p:nvSpPr>
          <p:cNvPr id="243715" name="Rectangle 3"/>
          <p:cNvSpPr>
            <a:spLocks noGrp="1" noChangeArrowheads="1"/>
          </p:cNvSpPr>
          <p:nvPr>
            <p:ph type="body" idx="1"/>
          </p:nvPr>
        </p:nvSpPr>
        <p:spPr>
          <a:xfrm>
            <a:off x="382588" y="1414464"/>
            <a:ext cx="8380412" cy="4025717"/>
          </a:xfrm>
        </p:spPr>
        <p:txBody>
          <a:bodyPr/>
          <a:lstStyle/>
          <a:p>
            <a:r>
              <a:rPr lang="en-US" dirty="0" smtClean="0"/>
              <a:t>Leverage NAP into deployments</a:t>
            </a:r>
          </a:p>
          <a:p>
            <a:pPr lvl="1"/>
            <a:r>
              <a:rPr lang="en-US" dirty="0" smtClean="0"/>
              <a:t>Value:  Reduction of non-compliance related risks</a:t>
            </a:r>
          </a:p>
          <a:p>
            <a:r>
              <a:rPr lang="en-US" dirty="0" smtClean="0"/>
              <a:t>Extend NAP to deliver value to </a:t>
            </a:r>
            <a:br>
              <a:rPr lang="en-US" dirty="0" smtClean="0"/>
            </a:br>
            <a:r>
              <a:rPr lang="en-US" dirty="0" smtClean="0"/>
              <a:t>the customer</a:t>
            </a:r>
          </a:p>
          <a:p>
            <a:pPr lvl="1"/>
            <a:r>
              <a:rPr lang="en-US" dirty="0" smtClean="0"/>
              <a:t>On the client, switch and servers</a:t>
            </a:r>
          </a:p>
          <a:p>
            <a:pPr lvl="1"/>
            <a:r>
              <a:rPr lang="en-US" dirty="0" smtClean="0"/>
              <a:t>Use EAPHost extensibility to build your supplicants, EAP Methods</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3812644" y="5245398"/>
            <a:ext cx="3810000" cy="457200"/>
          </a:xfrm>
          <a:prstGeom prst="roundRect">
            <a:avLst>
              <a:gd name="adj" fmla="val 9033"/>
            </a:avLst>
          </a:prstGeom>
          <a:solidFill>
            <a:schemeClr val="bg2"/>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2690" name="Rectangle 2"/>
          <p:cNvSpPr>
            <a:spLocks noGrp="1" noChangeArrowheads="1"/>
          </p:cNvSpPr>
          <p:nvPr>
            <p:ph type="title"/>
          </p:nvPr>
        </p:nvSpPr>
        <p:spPr/>
        <p:txBody>
          <a:bodyPr/>
          <a:lstStyle/>
          <a:p>
            <a:r>
              <a:rPr lang="en-US" smtClean="0"/>
              <a:t>Additional Resources</a:t>
            </a:r>
            <a:endParaRPr lang="en-US"/>
          </a:p>
        </p:txBody>
      </p:sp>
      <p:sp>
        <p:nvSpPr>
          <p:cNvPr id="242691" name="Rectangle 3"/>
          <p:cNvSpPr>
            <a:spLocks noGrp="1" noChangeArrowheads="1"/>
          </p:cNvSpPr>
          <p:nvPr>
            <p:ph type="body" idx="1"/>
          </p:nvPr>
        </p:nvSpPr>
        <p:spPr>
          <a:xfrm>
            <a:off x="382588" y="1414464"/>
            <a:ext cx="8380412" cy="4319131"/>
          </a:xfrm>
        </p:spPr>
        <p:txBody>
          <a:bodyPr/>
          <a:lstStyle/>
          <a:p>
            <a:r>
              <a:rPr lang="en-US" sz="3200" dirty="0" smtClean="0"/>
              <a:t>Web Resources</a:t>
            </a:r>
          </a:p>
          <a:p>
            <a:pPr lvl="1"/>
            <a:r>
              <a:rPr lang="en-US" sz="2800" dirty="0" smtClean="0"/>
              <a:t>NAP Specs, whitepapers, step-by-step guides: </a:t>
            </a:r>
            <a:r>
              <a:rPr lang="en-US" sz="2800" dirty="0" smtClean="0">
                <a:hlinkClick r:id="rId3"/>
              </a:rPr>
              <a:t>http://www.microsoft.com/nap</a:t>
            </a:r>
            <a:endParaRPr lang="en-US" sz="2800" dirty="0" smtClean="0"/>
          </a:p>
          <a:p>
            <a:pPr lvl="1"/>
            <a:r>
              <a:rPr lang="en-US" sz="2800" dirty="0" smtClean="0"/>
              <a:t>NAP API: </a:t>
            </a:r>
            <a:r>
              <a:rPr lang="en-US" sz="2800" dirty="0" smtClean="0">
                <a:hlinkClick r:id="rId4"/>
              </a:rPr>
              <a:t>http://msdn2.microsoft.com/en-us/library/aa369705.aspx</a:t>
            </a:r>
            <a:r>
              <a:rPr lang="en-US" sz="2800" dirty="0" smtClean="0"/>
              <a:t> </a:t>
            </a:r>
          </a:p>
          <a:p>
            <a:pPr lvl="1"/>
            <a:r>
              <a:rPr lang="en-US" sz="2800" dirty="0" smtClean="0"/>
              <a:t>NAP Blog: </a:t>
            </a:r>
            <a:r>
              <a:rPr lang="en-US" sz="2800" dirty="0" smtClean="0">
                <a:hlinkClick r:id="rId5"/>
              </a:rPr>
              <a:t>http://blogs.technet.com/nap</a:t>
            </a:r>
            <a:r>
              <a:rPr lang="en-US" sz="2800" dirty="0" smtClean="0"/>
              <a:t> </a:t>
            </a:r>
          </a:p>
          <a:p>
            <a:pPr lvl="1"/>
            <a:r>
              <a:rPr lang="en-US" sz="2800" dirty="0" smtClean="0"/>
              <a:t>EAPHost API: </a:t>
            </a:r>
            <a:r>
              <a:rPr lang="en-US" sz="2800" dirty="0" smtClean="0">
                <a:hlinkClick r:id="rId6"/>
              </a:rPr>
              <a:t>http://msdn2.microsoft.com/en-us/library/aa363701.aspx</a:t>
            </a:r>
            <a:r>
              <a:rPr lang="en-US" sz="2800" dirty="0" smtClean="0"/>
              <a:t> </a:t>
            </a:r>
          </a:p>
          <a:p>
            <a:r>
              <a:rPr lang="en-US" sz="3200" dirty="0" smtClean="0"/>
              <a:t>E-mail contacts</a:t>
            </a:r>
          </a:p>
        </p:txBody>
      </p:sp>
      <p:sp>
        <p:nvSpPr>
          <p:cNvPr id="5" name="Rectangle 4"/>
          <p:cNvSpPr/>
          <p:nvPr/>
        </p:nvSpPr>
        <p:spPr bwMode="auto">
          <a:xfrm>
            <a:off x="3774544" y="5321598"/>
            <a:ext cx="3886200" cy="304800"/>
          </a:xfrm>
          <a:prstGeom prst="rect">
            <a:avLst/>
          </a:prstGeom>
          <a:no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solidFill>
                  <a:schemeClr val="tx1"/>
                </a:solidFill>
                <a:effectLst>
                  <a:outerShdw blurRad="38100" dist="38100" dir="2700000" algn="tl">
                    <a:srgbClr val="000000">
                      <a:alpha val="43137"/>
                    </a:srgbClr>
                  </a:outerShdw>
                </a:effectLst>
                <a:latin typeface="Segoe" pitchFamily="34" charset="0"/>
                <a:hlinkClick r:id="rId7"/>
              </a:rPr>
              <a:t>Asknap</a:t>
            </a:r>
            <a:r>
              <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hlinkClick r:id="rId7"/>
              </a:rPr>
              <a:t> @ microsoft.com</a:t>
            </a: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26691"/>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Agenda</a:t>
            </a:r>
            <a:br>
              <a:rPr lang="en-US" smtClean="0"/>
            </a:br>
            <a:endParaRPr lang="en-US"/>
          </a:p>
        </p:txBody>
      </p:sp>
      <p:sp>
        <p:nvSpPr>
          <p:cNvPr id="9229" name="Rectangle 13"/>
          <p:cNvSpPr>
            <a:spLocks noGrp="1" noChangeArrowheads="1"/>
          </p:cNvSpPr>
          <p:nvPr>
            <p:ph type="body" idx="1"/>
          </p:nvPr>
        </p:nvSpPr>
        <p:spPr>
          <a:xfrm>
            <a:off x="382588" y="1414464"/>
            <a:ext cx="8380412" cy="4122667"/>
          </a:xfrm>
        </p:spPr>
        <p:txBody>
          <a:bodyPr/>
          <a:lstStyle/>
          <a:p>
            <a:r>
              <a:rPr lang="en-US" dirty="0" smtClean="0"/>
              <a:t>Problem space</a:t>
            </a:r>
          </a:p>
          <a:p>
            <a:r>
              <a:rPr lang="en-US" dirty="0" smtClean="0"/>
              <a:t>NAP solution</a:t>
            </a:r>
          </a:p>
          <a:p>
            <a:r>
              <a:rPr lang="en-US" dirty="0" smtClean="0"/>
              <a:t>Scenario walk-through</a:t>
            </a:r>
          </a:p>
          <a:p>
            <a:r>
              <a:rPr lang="en-US" dirty="0" smtClean="0"/>
              <a:t>Platform architecture</a:t>
            </a:r>
          </a:p>
          <a:p>
            <a:r>
              <a:rPr lang="en-US" dirty="0" smtClean="0"/>
              <a:t>APIs and protocols</a:t>
            </a:r>
          </a:p>
          <a:p>
            <a:r>
              <a:rPr lang="en-US" dirty="0" smtClean="0"/>
              <a:t>Demo</a:t>
            </a:r>
          </a:p>
          <a:p>
            <a:r>
              <a:rPr lang="en-US" dirty="0" smtClean="0"/>
              <a:t>Call to Action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bwMode="auto">
          <a:xfrm>
            <a:off x="4267200" y="1419225"/>
            <a:ext cx="4876800"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45" name="Cloud 44"/>
          <p:cNvSpPr/>
          <p:nvPr/>
        </p:nvSpPr>
        <p:spPr bwMode="auto">
          <a:xfrm>
            <a:off x="3998248" y="1332574"/>
            <a:ext cx="4732853" cy="5211762"/>
          </a:xfrm>
          <a:prstGeom prst="cloud">
            <a:avLst/>
          </a:prstGeom>
          <a:gradFill flip="none" rotWithShape="1">
            <a:gsLst>
              <a:gs pos="20000">
                <a:srgbClr val="00B0F0"/>
              </a:gs>
              <a:gs pos="40000">
                <a:schemeClr val="tx1"/>
              </a:gs>
              <a:gs pos="100000">
                <a:srgbClr val="00B0F0"/>
              </a:gs>
            </a:gsLst>
            <a:path path="circle">
              <a:fillToRect r="100000" b="100000"/>
            </a:path>
            <a:tileRect l="-100000" t="-100000"/>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w="152400" h="50800" prst="softRound"/>
          </a:sp3d>
        </p:spPr>
        <p:txBody>
          <a:bodyPr vert="horz" wrap="square" lIns="91440" tIns="45720" rIns="91440" bIns="45720" numCol="1" rtlCol="0" anchor="ctr" anchorCtr="0" compatLnSpc="1">
            <a:prstTxWarp prst="textNoShape">
              <a:avLst/>
            </a:prstTxWarp>
          </a:bodyPr>
          <a:lstStyle/>
          <a:p>
            <a:pPr marR="0" indent="0" algn="r" defTabSz="1096963">
              <a:lnSpc>
                <a:spcPct val="100000"/>
              </a:lnSpc>
              <a:spcBef>
                <a:spcPct val="0"/>
              </a:spcBef>
              <a:buClrTx/>
              <a:buSzTx/>
              <a:buFontTx/>
              <a:buNone/>
              <a:tabLst/>
              <a:defRPr/>
            </a:pPr>
            <a:endParaRPr lang="en-US" sz="2400" dirty="0" smtClean="0">
              <a:solidFill>
                <a:schemeClr val="tx1"/>
              </a:solidFill>
              <a:latin typeface="Segoe" pitchFamily="34" charset="0"/>
            </a:endParaRPr>
          </a:p>
        </p:txBody>
      </p:sp>
      <p:sp>
        <p:nvSpPr>
          <p:cNvPr id="2" name="Title 1"/>
          <p:cNvSpPr>
            <a:spLocks noGrp="1"/>
          </p:cNvSpPr>
          <p:nvPr>
            <p:ph type="title"/>
          </p:nvPr>
        </p:nvSpPr>
        <p:spPr>
          <a:xfrm>
            <a:off x="382588" y="228600"/>
            <a:ext cx="8761412" cy="609398"/>
          </a:xfrm>
        </p:spPr>
        <p:txBody>
          <a:bodyPr/>
          <a:lstStyle/>
          <a:p>
            <a:r>
              <a:rPr lang="en-US" sz="4400" dirty="0" smtClean="0"/>
              <a:t>Risks Of A Highly-Connected World</a:t>
            </a:r>
            <a:endParaRPr lang="en-US" sz="4400" dirty="0"/>
          </a:p>
        </p:txBody>
      </p:sp>
      <p:sp>
        <p:nvSpPr>
          <p:cNvPr id="3" name="Content Placeholder 2"/>
          <p:cNvSpPr>
            <a:spLocks noGrp="1"/>
          </p:cNvSpPr>
          <p:nvPr>
            <p:ph type="body" idx="1"/>
          </p:nvPr>
        </p:nvSpPr>
        <p:spPr>
          <a:xfrm>
            <a:off x="382588" y="1414464"/>
            <a:ext cx="3808412" cy="4910136"/>
          </a:xfrm>
        </p:spPr>
        <p:txBody>
          <a:bodyPr/>
          <a:lstStyle/>
          <a:p>
            <a:r>
              <a:rPr lang="en-US" sz="3200" dirty="0" smtClean="0"/>
              <a:t>Many devices crossing enterprise boundaries on a regular basis</a:t>
            </a:r>
          </a:p>
          <a:p>
            <a:r>
              <a:rPr lang="en-US" sz="3200" dirty="0" smtClean="0"/>
              <a:t>Compromised devices can result in lost productivity</a:t>
            </a:r>
          </a:p>
          <a:p>
            <a:r>
              <a:rPr lang="en-US" sz="3200" dirty="0" smtClean="0"/>
              <a:t>How to define and enforce compliance requirements?</a:t>
            </a:r>
          </a:p>
        </p:txBody>
      </p:sp>
      <p:sp>
        <p:nvSpPr>
          <p:cNvPr id="5" name="TextBox 4"/>
          <p:cNvSpPr txBox="1">
            <a:spLocks noChangeArrowheads="1"/>
          </p:cNvSpPr>
          <p:nvPr/>
        </p:nvSpPr>
        <p:spPr bwMode="auto">
          <a:xfrm>
            <a:off x="5442728" y="1829215"/>
            <a:ext cx="1738312" cy="250581"/>
          </a:xfrm>
          <a:prstGeom prst="rect">
            <a:avLst/>
          </a:prstGeom>
          <a:noFill/>
          <a:ln w="9525" cap="flat" cmpd="sng" algn="ctr">
            <a:noFill/>
            <a:prstDash val="solid"/>
            <a:miter lim="800000"/>
            <a:headEnd type="none" w="med" len="med"/>
            <a:tailEnd type="none" w="med" len="med"/>
          </a:ln>
          <a:effectLst/>
        </p:spPr>
        <p:txBody>
          <a:bodyPr>
            <a:spAutoFit/>
          </a:bodyPr>
          <a:lstStyle/>
          <a:p>
            <a:pPr algn="ctr" eaLnBrk="0" hangingPunct="0">
              <a:lnSpc>
                <a:spcPct val="70000"/>
              </a:lnSpc>
              <a:spcBef>
                <a:spcPct val="50000"/>
              </a:spcBef>
            </a:pPr>
            <a:r>
              <a:rPr lang="en-US" sz="1400" dirty="0">
                <a:solidFill>
                  <a:schemeClr val="bg2"/>
                </a:solidFill>
                <a:effectLst>
                  <a:outerShdw blurRad="38100" dist="38100" dir="2700000" algn="tl">
                    <a:srgbClr val="000000">
                      <a:alpha val="43137"/>
                    </a:srgbClr>
                  </a:outerShdw>
                </a:effectLst>
                <a:latin typeface="+mj-lt"/>
              </a:rPr>
              <a:t>Internet</a:t>
            </a:r>
          </a:p>
        </p:txBody>
      </p:sp>
      <p:sp>
        <p:nvSpPr>
          <p:cNvPr id="6" name="Oval 257027"/>
          <p:cNvSpPr>
            <a:spLocks noChangeArrowheads="1"/>
          </p:cNvSpPr>
          <p:nvPr/>
        </p:nvSpPr>
        <p:spPr bwMode="auto">
          <a:xfrm>
            <a:off x="5562600" y="2161961"/>
            <a:ext cx="3143250" cy="3328988"/>
          </a:xfrm>
          <a:prstGeom prst="ellipse">
            <a:avLst/>
          </a:prstGeom>
          <a:gradFill>
            <a:gsLst>
              <a:gs pos="22000">
                <a:schemeClr val="bg1"/>
              </a:gs>
              <a:gs pos="73000">
                <a:schemeClr val="bg1">
                  <a:lumMod val="75000"/>
                </a:schemeClr>
              </a:gs>
              <a:gs pos="90000">
                <a:schemeClr val="bg1">
                  <a:lumMod val="50000"/>
                </a:schemeClr>
              </a:gs>
            </a:gsLst>
            <a:lin ang="5400000" scaled="0"/>
          </a:gradFill>
          <a:ln w="28575">
            <a:solidFill>
              <a:schemeClr val="accent5"/>
            </a:solidFill>
            <a:headEnd type="none" w="med" len="med"/>
            <a:tailEnd type="none" w="med" len="med"/>
          </a:ln>
          <a:effectLst>
            <a:glow rad="70000">
              <a:schemeClr val="accent2">
                <a:tint val="30000"/>
                <a:shade val="95000"/>
                <a:satMod val="300000"/>
                <a:alpha val="50000"/>
              </a:schemeClr>
            </a:glow>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effectLst>
                <a:outerShdw blurRad="38100" dist="38100" dir="2700000" algn="tl">
                  <a:srgbClr val="000000">
                    <a:alpha val="43137"/>
                  </a:srgbClr>
                </a:outerShdw>
              </a:effectLst>
              <a:latin typeface="Segoe" pitchFamily="34" charset="0"/>
            </a:endParaRPr>
          </a:p>
        </p:txBody>
      </p:sp>
      <p:sp>
        <p:nvSpPr>
          <p:cNvPr id="7" name="Oval 257028"/>
          <p:cNvSpPr>
            <a:spLocks noChangeArrowheads="1"/>
          </p:cNvSpPr>
          <p:nvPr/>
        </p:nvSpPr>
        <p:spPr bwMode="auto">
          <a:xfrm>
            <a:off x="6684963" y="2715999"/>
            <a:ext cx="2051050" cy="1979612"/>
          </a:xfrm>
          <a:prstGeom prst="ellipse">
            <a:avLst/>
          </a:prstGeom>
          <a:gradFill>
            <a:gsLst>
              <a:gs pos="22000">
                <a:schemeClr val="bg1"/>
              </a:gs>
              <a:gs pos="73000">
                <a:schemeClr val="bg1">
                  <a:lumMod val="75000"/>
                </a:schemeClr>
              </a:gs>
              <a:gs pos="90000">
                <a:schemeClr val="bg1">
                  <a:lumMod val="50000"/>
                </a:schemeClr>
              </a:gs>
            </a:gsLst>
            <a:lin ang="5400000" scaled="0"/>
          </a:gradFill>
          <a:ln w="28575">
            <a:solidFill>
              <a:schemeClr val="accent5"/>
            </a:solidFill>
            <a:headEnd type="none" w="med" len="med"/>
            <a:tailEnd type="none" w="med" len="med"/>
          </a:ln>
          <a:effectLst>
            <a:glow rad="70000">
              <a:schemeClr val="accent2">
                <a:tint val="30000"/>
                <a:shade val="95000"/>
                <a:satMod val="300000"/>
                <a:alpha val="50000"/>
              </a:schemeClr>
            </a:glow>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effectLst>
                <a:outerShdw blurRad="38100" dist="38100" dir="2700000" algn="tl">
                  <a:srgbClr val="000000">
                    <a:alpha val="43137"/>
                  </a:srgbClr>
                </a:outerShdw>
              </a:effectLst>
              <a:latin typeface="Segoe" pitchFamily="34" charset="0"/>
            </a:endParaRPr>
          </a:p>
        </p:txBody>
      </p:sp>
      <p:sp>
        <p:nvSpPr>
          <p:cNvPr id="8" name="TextBox 7"/>
          <p:cNvSpPr txBox="1">
            <a:spLocks noChangeArrowheads="1"/>
          </p:cNvSpPr>
          <p:nvPr/>
        </p:nvSpPr>
        <p:spPr bwMode="auto">
          <a:xfrm>
            <a:off x="7218363" y="2808074"/>
            <a:ext cx="1262062" cy="304800"/>
          </a:xfrm>
          <a:prstGeom prst="rect">
            <a:avLst/>
          </a:prstGeom>
          <a:noFill/>
          <a:ln w="9525" cap="flat" cmpd="sng" algn="ctr">
            <a:noFill/>
            <a:prstDash val="solid"/>
            <a:miter lim="800000"/>
            <a:headEnd type="none" w="med" len="med"/>
            <a:tailEnd type="none" w="med" len="med"/>
          </a:ln>
          <a:effectLst/>
        </p:spPr>
        <p:txBody>
          <a:bodyPr>
            <a:spAutoFit/>
          </a:bodyPr>
          <a:lstStyle/>
          <a:p>
            <a:pPr algn="ctr" eaLnBrk="0" hangingPunct="0">
              <a:spcBef>
                <a:spcPct val="50000"/>
              </a:spcBef>
            </a:pPr>
            <a:r>
              <a:rPr lang="en-US" sz="1400">
                <a:solidFill>
                  <a:schemeClr val="tx2"/>
                </a:solidFill>
                <a:effectLst>
                  <a:outerShdw blurRad="38100" dist="38100" dir="2700000" algn="tl">
                    <a:srgbClr val="000000"/>
                  </a:outerShdw>
                </a:effectLst>
                <a:latin typeface="+mj-lt"/>
              </a:rPr>
              <a:t>Intranet</a:t>
            </a:r>
          </a:p>
        </p:txBody>
      </p:sp>
      <p:graphicFrame>
        <p:nvGraphicFramePr>
          <p:cNvPr id="9" name="Object 7"/>
          <p:cNvGraphicFramePr>
            <a:graphicFrameLocks noChangeAspect="1"/>
          </p:cNvGraphicFramePr>
          <p:nvPr/>
        </p:nvGraphicFramePr>
        <p:xfrm>
          <a:off x="5541963" y="5465549"/>
          <a:ext cx="409575" cy="590550"/>
        </p:xfrm>
        <a:graphic>
          <a:graphicData uri="http://schemas.openxmlformats.org/presentationml/2006/ole">
            <p:oleObj spid="_x0000_s1026" name="Visio" r:id="rId4" imgW="504275" imgH="729166" progId="">
              <p:embed/>
            </p:oleObj>
          </a:graphicData>
        </a:graphic>
      </p:graphicFrame>
      <p:graphicFrame>
        <p:nvGraphicFramePr>
          <p:cNvPr id="10" name="Object 8"/>
          <p:cNvGraphicFramePr>
            <a:graphicFrameLocks noChangeAspect="1"/>
          </p:cNvGraphicFramePr>
          <p:nvPr/>
        </p:nvGraphicFramePr>
        <p:xfrm>
          <a:off x="6227763" y="4551149"/>
          <a:ext cx="342900" cy="449262"/>
        </p:xfrm>
        <a:graphic>
          <a:graphicData uri="http://schemas.openxmlformats.org/presentationml/2006/ole">
            <p:oleObj spid="_x0000_s1027" name="Visio" r:id="rId5" imgW="733213" imgH="961907" progId="">
              <p:embed/>
            </p:oleObj>
          </a:graphicData>
        </a:graphic>
      </p:graphicFrame>
      <p:graphicFrame>
        <p:nvGraphicFramePr>
          <p:cNvPr id="11" name="Object 9"/>
          <p:cNvGraphicFramePr>
            <a:graphicFrameLocks noChangeAspect="1"/>
          </p:cNvGraphicFramePr>
          <p:nvPr/>
        </p:nvGraphicFramePr>
        <p:xfrm>
          <a:off x="7091363" y="3365286"/>
          <a:ext cx="444500" cy="409575"/>
        </p:xfrm>
        <a:graphic>
          <a:graphicData uri="http://schemas.openxmlformats.org/presentationml/2006/ole">
            <p:oleObj spid="_x0000_s1028" name="Visio" r:id="rId6" imgW="1043093" imgH="961907" progId="">
              <p:embed/>
            </p:oleObj>
          </a:graphicData>
        </a:graphic>
      </p:graphicFrame>
      <p:graphicFrame>
        <p:nvGraphicFramePr>
          <p:cNvPr id="12" name="Object 10"/>
          <p:cNvGraphicFramePr>
            <a:graphicFrameLocks noChangeAspect="1"/>
          </p:cNvGraphicFramePr>
          <p:nvPr/>
        </p:nvGraphicFramePr>
        <p:xfrm>
          <a:off x="8208963" y="3484349"/>
          <a:ext cx="342900" cy="449262"/>
        </p:xfrm>
        <a:graphic>
          <a:graphicData uri="http://schemas.openxmlformats.org/presentationml/2006/ole">
            <p:oleObj spid="_x0000_s1029" name="Visio" r:id="rId7" imgW="733213" imgH="961907" progId="">
              <p:embed/>
            </p:oleObj>
          </a:graphicData>
        </a:graphic>
      </p:graphicFrame>
      <p:graphicFrame>
        <p:nvGraphicFramePr>
          <p:cNvPr id="13" name="Object 11"/>
          <p:cNvGraphicFramePr>
            <a:graphicFrameLocks noChangeAspect="1"/>
          </p:cNvGraphicFramePr>
          <p:nvPr/>
        </p:nvGraphicFramePr>
        <p:xfrm>
          <a:off x="4889500" y="2428661"/>
          <a:ext cx="488950" cy="454025"/>
        </p:xfrm>
        <a:graphic>
          <a:graphicData uri="http://schemas.openxmlformats.org/presentationml/2006/ole">
            <p:oleObj spid="_x0000_s1030" name="Visio" r:id="rId8" imgW="1003131" imgH="930628" progId="">
              <p:embed/>
            </p:oleObj>
          </a:graphicData>
        </a:graphic>
      </p:graphicFrame>
      <p:sp>
        <p:nvSpPr>
          <p:cNvPr id="14" name="TextBox 13"/>
          <p:cNvSpPr txBox="1">
            <a:spLocks noChangeArrowheads="1"/>
          </p:cNvSpPr>
          <p:nvPr/>
        </p:nvSpPr>
        <p:spPr bwMode="auto">
          <a:xfrm>
            <a:off x="5780749" y="5519524"/>
            <a:ext cx="1144587" cy="457200"/>
          </a:xfrm>
          <a:prstGeom prst="rect">
            <a:avLst/>
          </a:prstGeom>
          <a:noFill/>
          <a:ln w="9525" cap="flat" cmpd="sng" algn="ctr">
            <a:noFill/>
            <a:prstDash val="solid"/>
            <a:miter lim="800000"/>
            <a:headEnd type="none" w="med" len="med"/>
            <a:tailEnd type="none" w="med" len="med"/>
          </a:ln>
          <a:effectLst/>
        </p:spPr>
        <p:txBody>
          <a:bodyPr>
            <a:spAutoFit/>
          </a:bodyPr>
          <a:lstStyle/>
          <a:p>
            <a:pPr algn="ctr" eaLnBrk="0" hangingPunct="0">
              <a:spcBef>
                <a:spcPct val="50000"/>
              </a:spcBef>
            </a:pPr>
            <a:r>
              <a:rPr lang="en-US" sz="1200" b="0">
                <a:solidFill>
                  <a:schemeClr val="bg2"/>
                </a:solidFill>
                <a:effectLst>
                  <a:outerShdw blurRad="38100" dist="38100" dir="2700000" algn="tl">
                    <a:srgbClr val="000000">
                      <a:alpha val="43137"/>
                    </a:srgbClr>
                  </a:outerShdw>
                </a:effectLst>
                <a:latin typeface="+mj-lt"/>
              </a:rPr>
              <a:t>Remote Employees</a:t>
            </a:r>
          </a:p>
        </p:txBody>
      </p:sp>
      <p:sp>
        <p:nvSpPr>
          <p:cNvPr id="15" name="TextBox 14"/>
          <p:cNvSpPr txBox="1">
            <a:spLocks noChangeArrowheads="1"/>
          </p:cNvSpPr>
          <p:nvPr/>
        </p:nvSpPr>
        <p:spPr bwMode="auto">
          <a:xfrm>
            <a:off x="6380163" y="4855949"/>
            <a:ext cx="1392237" cy="457200"/>
          </a:xfrm>
          <a:prstGeom prst="rect">
            <a:avLst/>
          </a:prstGeom>
          <a:noFill/>
          <a:ln w="9525" cap="flat" cmpd="sng" algn="ctr">
            <a:noFill/>
            <a:prstDash val="solid"/>
            <a:miter lim="800000"/>
            <a:headEnd type="none" w="med" len="med"/>
            <a:tailEnd type="none" w="med" len="med"/>
          </a:ln>
          <a:effectLst>
            <a:outerShdw blurRad="63500" sx="102000" sy="102000" algn="ctr" rotWithShape="0">
              <a:prstClr val="black">
                <a:alpha val="40000"/>
              </a:prstClr>
            </a:outerShdw>
          </a:effectLst>
        </p:spPr>
        <p:txBody>
          <a:bodyPr>
            <a:spAutoFit/>
          </a:bodyPr>
          <a:lstStyle/>
          <a:p>
            <a:pPr algn="ctr" eaLnBrk="0" hangingPunct="0">
              <a:spcBef>
                <a:spcPct val="50000"/>
              </a:spcBef>
            </a:pPr>
            <a:r>
              <a:rPr lang="en-US" sz="1200" b="0" dirty="0">
                <a:effectLst>
                  <a:outerShdw blurRad="38100" dist="38100" dir="2700000" algn="tl">
                    <a:srgbClr val="000000"/>
                  </a:outerShdw>
                </a:effectLst>
                <a:latin typeface="+mj-lt"/>
              </a:rPr>
              <a:t>Remote Access Gateway</a:t>
            </a:r>
          </a:p>
        </p:txBody>
      </p:sp>
      <p:sp>
        <p:nvSpPr>
          <p:cNvPr id="16" name="Straight Connector 257037"/>
          <p:cNvSpPr>
            <a:spLocks noChangeShapeType="1"/>
          </p:cNvSpPr>
          <p:nvPr/>
        </p:nvSpPr>
        <p:spPr bwMode="auto">
          <a:xfrm flipV="1">
            <a:off x="6608763" y="4424149"/>
            <a:ext cx="733425" cy="355600"/>
          </a:xfrm>
          <a:prstGeom prst="line">
            <a:avLst/>
          </a:prstGeom>
          <a:noFill/>
          <a:ln w="28575" algn="ctr">
            <a:solidFill>
              <a:schemeClr val="tx1"/>
            </a:solidFill>
            <a:round/>
            <a:headEnd type="triangle" w="med" len="med"/>
            <a:tailEnd type="triangle" w="med" len="med"/>
          </a:ln>
          <a:effectLst>
            <a:glow rad="101600">
              <a:schemeClr val="accent6">
                <a:satMod val="175000"/>
                <a:alpha val="40000"/>
              </a:schemeClr>
            </a:glow>
          </a:effectLst>
        </p:spPr>
        <p:txBody>
          <a:bodyPr/>
          <a:lstStyle/>
          <a:p>
            <a:endParaRPr lang="en-US"/>
          </a:p>
        </p:txBody>
      </p:sp>
      <p:sp>
        <p:nvSpPr>
          <p:cNvPr id="17" name="Straight Connector 257038"/>
          <p:cNvSpPr>
            <a:spLocks noChangeShapeType="1"/>
          </p:cNvSpPr>
          <p:nvPr/>
        </p:nvSpPr>
        <p:spPr bwMode="auto">
          <a:xfrm flipV="1">
            <a:off x="5922963" y="5084549"/>
            <a:ext cx="304800" cy="457200"/>
          </a:xfrm>
          <a:prstGeom prst="line">
            <a:avLst/>
          </a:prstGeom>
          <a:noFill/>
          <a:ln w="28575" algn="ctr">
            <a:solidFill>
              <a:schemeClr val="tx1"/>
            </a:solidFill>
            <a:round/>
            <a:headEnd type="triangle" w="med" len="med"/>
            <a:tailEnd type="triangle" w="med" len="med"/>
          </a:ln>
          <a:effectLst>
            <a:glow rad="101600">
              <a:schemeClr val="accent6">
                <a:satMod val="175000"/>
                <a:alpha val="40000"/>
              </a:schemeClr>
            </a:glow>
          </a:effectLst>
        </p:spPr>
        <p:txBody>
          <a:bodyPr/>
          <a:lstStyle/>
          <a:p>
            <a:endParaRPr lang="en-US"/>
          </a:p>
        </p:txBody>
      </p:sp>
      <p:graphicFrame>
        <p:nvGraphicFramePr>
          <p:cNvPr id="18" name="Object 16"/>
          <p:cNvGraphicFramePr>
            <a:graphicFrameLocks noChangeAspect="1"/>
          </p:cNvGraphicFramePr>
          <p:nvPr/>
        </p:nvGraphicFramePr>
        <p:xfrm>
          <a:off x="6477000" y="2719174"/>
          <a:ext cx="342900" cy="449262"/>
        </p:xfrm>
        <a:graphic>
          <a:graphicData uri="http://schemas.openxmlformats.org/presentationml/2006/ole">
            <p:oleObj spid="_x0000_s1031" name="Visio" r:id="rId9" imgW="733213" imgH="961907" progId="">
              <p:embed/>
            </p:oleObj>
          </a:graphicData>
        </a:graphic>
      </p:graphicFrame>
      <p:sp>
        <p:nvSpPr>
          <p:cNvPr id="19" name="TextBox 18"/>
          <p:cNvSpPr txBox="1">
            <a:spLocks noChangeArrowheads="1"/>
          </p:cNvSpPr>
          <p:nvPr/>
        </p:nvSpPr>
        <p:spPr bwMode="auto">
          <a:xfrm>
            <a:off x="5224761" y="3119224"/>
            <a:ext cx="2260600" cy="274637"/>
          </a:xfrm>
          <a:prstGeom prst="rect">
            <a:avLst/>
          </a:prstGeom>
          <a:noFill/>
          <a:ln w="9525" cap="flat" cmpd="sng" algn="ctr">
            <a:noFill/>
            <a:prstDash val="solid"/>
            <a:miter lim="800000"/>
            <a:headEnd type="none" w="med" len="med"/>
            <a:tailEnd type="none" w="med" len="med"/>
          </a:ln>
          <a:effectLst/>
        </p:spPr>
        <p:txBody>
          <a:bodyPr>
            <a:spAutoFit/>
          </a:bodyPr>
          <a:lstStyle/>
          <a:p>
            <a:pPr eaLnBrk="0" hangingPunct="0">
              <a:spcBef>
                <a:spcPct val="50000"/>
              </a:spcBef>
            </a:pPr>
            <a:r>
              <a:rPr lang="en-US" sz="1200" b="0" dirty="0">
                <a:effectLst>
                  <a:outerShdw blurRad="38100" dist="38100" dir="2700000" algn="tl">
                    <a:srgbClr val="000000"/>
                  </a:outerShdw>
                </a:effectLst>
                <a:latin typeface="+mj-lt"/>
              </a:rPr>
              <a:t>Web Server</a:t>
            </a:r>
          </a:p>
        </p:txBody>
      </p:sp>
      <p:sp>
        <p:nvSpPr>
          <p:cNvPr id="20" name="TextBox 19"/>
          <p:cNvSpPr txBox="1">
            <a:spLocks noChangeArrowheads="1"/>
          </p:cNvSpPr>
          <p:nvPr/>
        </p:nvSpPr>
        <p:spPr bwMode="auto">
          <a:xfrm>
            <a:off x="4540911" y="2869986"/>
            <a:ext cx="1144588" cy="274638"/>
          </a:xfrm>
          <a:prstGeom prst="rect">
            <a:avLst/>
          </a:prstGeom>
          <a:noFill/>
          <a:ln w="9525" cap="flat" cmpd="sng" algn="ctr">
            <a:noFill/>
            <a:prstDash val="solid"/>
            <a:miter lim="800000"/>
            <a:headEnd type="none" w="med" len="med"/>
            <a:tailEnd type="none" w="med" len="med"/>
          </a:ln>
          <a:effectLst/>
        </p:spPr>
        <p:txBody>
          <a:bodyPr>
            <a:spAutoFit/>
          </a:bodyPr>
          <a:lstStyle/>
          <a:p>
            <a:pPr algn="ctr" eaLnBrk="0" hangingPunct="0">
              <a:spcBef>
                <a:spcPct val="50000"/>
              </a:spcBef>
            </a:pPr>
            <a:r>
              <a:rPr lang="en-US" sz="1200" b="0">
                <a:solidFill>
                  <a:schemeClr val="bg2"/>
                </a:solidFill>
                <a:effectLst>
                  <a:outerShdw blurRad="38100" dist="38100" dir="2700000" algn="tl">
                    <a:srgbClr val="000000">
                      <a:alpha val="43137"/>
                    </a:srgbClr>
                  </a:outerShdw>
                </a:effectLst>
                <a:latin typeface="+mj-lt"/>
              </a:rPr>
              <a:t>Customers</a:t>
            </a:r>
          </a:p>
        </p:txBody>
      </p:sp>
      <p:sp>
        <p:nvSpPr>
          <p:cNvPr id="21" name="Straight Connector 257042"/>
          <p:cNvSpPr>
            <a:spLocks noChangeShapeType="1"/>
          </p:cNvSpPr>
          <p:nvPr/>
        </p:nvSpPr>
        <p:spPr bwMode="auto">
          <a:xfrm>
            <a:off x="5394325" y="2720761"/>
            <a:ext cx="1020763" cy="225425"/>
          </a:xfrm>
          <a:prstGeom prst="line">
            <a:avLst/>
          </a:prstGeom>
          <a:noFill/>
          <a:ln w="28575" algn="ctr">
            <a:solidFill>
              <a:schemeClr val="tx1"/>
            </a:solidFill>
            <a:round/>
            <a:headEnd type="triangle" w="med" len="med"/>
            <a:tailEnd type="triangle" w="med" len="med"/>
          </a:ln>
          <a:effectLst>
            <a:glow rad="63500">
              <a:schemeClr val="accent1">
                <a:satMod val="175000"/>
                <a:alpha val="40000"/>
              </a:schemeClr>
            </a:glow>
          </a:effectLst>
        </p:spPr>
        <p:txBody>
          <a:bodyPr/>
          <a:lstStyle/>
          <a:p>
            <a:endParaRPr lang="en-US"/>
          </a:p>
        </p:txBody>
      </p:sp>
      <p:sp>
        <p:nvSpPr>
          <p:cNvPr id="22" name="TextBox 21"/>
          <p:cNvSpPr txBox="1">
            <a:spLocks noChangeArrowheads="1"/>
          </p:cNvSpPr>
          <p:nvPr/>
        </p:nvSpPr>
        <p:spPr bwMode="auto">
          <a:xfrm>
            <a:off x="6295099" y="2265149"/>
            <a:ext cx="1685925" cy="304800"/>
          </a:xfrm>
          <a:prstGeom prst="rect">
            <a:avLst/>
          </a:prstGeom>
          <a:noFill/>
          <a:ln w="9525" cap="flat" cmpd="sng" algn="ctr">
            <a:noFill/>
            <a:prstDash val="solid"/>
            <a:miter lim="800000"/>
            <a:headEnd type="none" w="med" len="med"/>
            <a:tailEnd type="none" w="med" len="med"/>
          </a:ln>
          <a:effectLst/>
        </p:spPr>
        <p:txBody>
          <a:bodyPr>
            <a:spAutoFit/>
          </a:bodyPr>
          <a:lstStyle/>
          <a:p>
            <a:pPr algn="ctr" eaLnBrk="0" hangingPunct="0">
              <a:spcBef>
                <a:spcPct val="50000"/>
              </a:spcBef>
            </a:pPr>
            <a:r>
              <a:rPr lang="en-US" sz="1400">
                <a:solidFill>
                  <a:schemeClr val="tx2"/>
                </a:solidFill>
                <a:effectLst>
                  <a:outerShdw blurRad="38100" dist="38100" dir="2700000" algn="tl">
                    <a:srgbClr val="000000"/>
                  </a:outerShdw>
                </a:effectLst>
                <a:latin typeface="+mj-lt"/>
              </a:rPr>
              <a:t>Perimeter</a:t>
            </a:r>
          </a:p>
        </p:txBody>
      </p:sp>
      <p:sp>
        <p:nvSpPr>
          <p:cNvPr id="23" name="Straight Connector 257044"/>
          <p:cNvSpPr>
            <a:spLocks noChangeShapeType="1"/>
          </p:cNvSpPr>
          <p:nvPr/>
        </p:nvSpPr>
        <p:spPr bwMode="auto">
          <a:xfrm>
            <a:off x="5214938" y="3789149"/>
            <a:ext cx="631825" cy="0"/>
          </a:xfrm>
          <a:prstGeom prst="line">
            <a:avLst/>
          </a:prstGeom>
          <a:noFill/>
          <a:ln w="28575" algn="ctr">
            <a:solidFill>
              <a:schemeClr val="accent2"/>
            </a:solidFill>
            <a:round/>
            <a:headEnd type="triangle" w="med" len="med"/>
            <a:tailEnd/>
          </a:ln>
          <a:effectLst>
            <a:glow rad="101600">
              <a:schemeClr val="accent2">
                <a:satMod val="175000"/>
                <a:alpha val="40000"/>
              </a:schemeClr>
            </a:glow>
          </a:effectLst>
        </p:spPr>
        <p:txBody>
          <a:bodyPr/>
          <a:lstStyle/>
          <a:p>
            <a:endParaRPr lang="en-US"/>
          </a:p>
        </p:txBody>
      </p:sp>
      <p:sp>
        <p:nvSpPr>
          <p:cNvPr id="24" name="Straight Connector 257045"/>
          <p:cNvSpPr>
            <a:spLocks noChangeShapeType="1"/>
          </p:cNvSpPr>
          <p:nvPr/>
        </p:nvSpPr>
        <p:spPr bwMode="auto">
          <a:xfrm flipV="1">
            <a:off x="6380163" y="3930436"/>
            <a:ext cx="1143000" cy="11113"/>
          </a:xfrm>
          <a:prstGeom prst="line">
            <a:avLst/>
          </a:prstGeom>
          <a:noFill/>
          <a:ln w="28575" algn="ctr">
            <a:solidFill>
              <a:schemeClr val="accent2"/>
            </a:solidFill>
            <a:round/>
            <a:headEnd type="triangle" w="med" len="med"/>
            <a:tailEnd/>
          </a:ln>
          <a:effectLst>
            <a:glow rad="101600">
              <a:schemeClr val="accent2">
                <a:satMod val="175000"/>
                <a:alpha val="40000"/>
              </a:schemeClr>
            </a:glow>
          </a:effectLst>
        </p:spPr>
        <p:txBody>
          <a:bodyPr/>
          <a:lstStyle/>
          <a:p>
            <a:endParaRPr lang="en-US"/>
          </a:p>
        </p:txBody>
      </p:sp>
      <p:sp>
        <p:nvSpPr>
          <p:cNvPr id="25" name="Straight Connector 257046"/>
          <p:cNvSpPr>
            <a:spLocks noChangeShapeType="1"/>
          </p:cNvSpPr>
          <p:nvPr/>
        </p:nvSpPr>
        <p:spPr bwMode="auto">
          <a:xfrm>
            <a:off x="5240338" y="4170149"/>
            <a:ext cx="1978025" cy="0"/>
          </a:xfrm>
          <a:prstGeom prst="line">
            <a:avLst/>
          </a:prstGeom>
          <a:noFill/>
          <a:ln w="28575" algn="ctr">
            <a:solidFill>
              <a:srgbClr val="FF0000"/>
            </a:solidFill>
            <a:prstDash val="sysDot"/>
            <a:round/>
            <a:headEnd/>
            <a:tailEnd type="triangle" w="med" len="med"/>
          </a:ln>
          <a:effectLst>
            <a:glow rad="101600">
              <a:schemeClr val="accent3">
                <a:satMod val="175000"/>
                <a:alpha val="40000"/>
              </a:schemeClr>
            </a:glow>
          </a:effectLst>
        </p:spPr>
        <p:txBody>
          <a:bodyPr/>
          <a:lstStyle/>
          <a:p>
            <a:endParaRPr lang="en-US"/>
          </a:p>
        </p:txBody>
      </p:sp>
      <p:sp>
        <p:nvSpPr>
          <p:cNvPr id="26" name="TextBox 25"/>
          <p:cNvSpPr txBox="1">
            <a:spLocks noChangeArrowheads="1"/>
          </p:cNvSpPr>
          <p:nvPr/>
        </p:nvSpPr>
        <p:spPr bwMode="auto">
          <a:xfrm>
            <a:off x="5475288" y="3941549"/>
            <a:ext cx="290512" cy="457200"/>
          </a:xfrm>
          <a:prstGeom prst="rect">
            <a:avLst/>
          </a:prstGeom>
          <a:noFill/>
          <a:ln w="9525" cap="flat" cmpd="sng" algn="ctr">
            <a:noFill/>
            <a:prstDash val="solid"/>
            <a:miter lim="800000"/>
            <a:headEnd type="none" w="med" len="med"/>
            <a:tailEnd type="none" w="med" len="med"/>
          </a:ln>
          <a:effectLst/>
        </p:spPr>
        <p:txBody>
          <a:bodyPr>
            <a:spAutoFit/>
          </a:bodyPr>
          <a:lstStyle/>
          <a:p>
            <a:pPr eaLnBrk="0" hangingPunct="0">
              <a:spcBef>
                <a:spcPct val="50000"/>
              </a:spcBef>
            </a:pPr>
            <a:r>
              <a:rPr lang="en-US" sz="2400">
                <a:effectLst>
                  <a:outerShdw blurRad="38100" dist="38100" dir="2700000" algn="tl">
                    <a:srgbClr val="000000"/>
                  </a:outerShdw>
                </a:effectLst>
              </a:rPr>
              <a:t>X</a:t>
            </a:r>
          </a:p>
        </p:txBody>
      </p:sp>
      <p:graphicFrame>
        <p:nvGraphicFramePr>
          <p:cNvPr id="27" name="Object 25"/>
          <p:cNvGraphicFramePr>
            <a:graphicFrameLocks noChangeAspect="1"/>
          </p:cNvGraphicFramePr>
          <p:nvPr/>
        </p:nvGraphicFramePr>
        <p:xfrm>
          <a:off x="7548563" y="3649449"/>
          <a:ext cx="342900" cy="449262"/>
        </p:xfrm>
        <a:graphic>
          <a:graphicData uri="http://schemas.openxmlformats.org/presentationml/2006/ole">
            <p:oleObj spid="_x0000_s1032" name="Visio" r:id="rId10" imgW="733213" imgH="961907" progId="">
              <p:embed/>
            </p:oleObj>
          </a:graphicData>
        </a:graphic>
      </p:graphicFrame>
      <p:sp>
        <p:nvSpPr>
          <p:cNvPr id="28" name="TextBox 27"/>
          <p:cNvSpPr txBox="1">
            <a:spLocks noChangeArrowheads="1"/>
          </p:cNvSpPr>
          <p:nvPr/>
        </p:nvSpPr>
        <p:spPr bwMode="auto">
          <a:xfrm>
            <a:off x="7312025" y="4047911"/>
            <a:ext cx="1144588" cy="457200"/>
          </a:xfrm>
          <a:prstGeom prst="rect">
            <a:avLst/>
          </a:prstGeom>
          <a:noFill/>
          <a:ln w="9525" cap="flat" cmpd="sng" algn="ctr">
            <a:noFill/>
            <a:prstDash val="solid"/>
            <a:miter lim="800000"/>
            <a:headEnd type="none" w="med" len="med"/>
            <a:tailEnd type="none" w="med" len="med"/>
          </a:ln>
          <a:effectLst/>
        </p:spPr>
        <p:txBody>
          <a:bodyPr>
            <a:spAutoFit/>
          </a:bodyPr>
          <a:lstStyle/>
          <a:p>
            <a:pPr algn="ctr" eaLnBrk="0" hangingPunct="0">
              <a:spcBef>
                <a:spcPct val="50000"/>
              </a:spcBef>
            </a:pPr>
            <a:r>
              <a:rPr lang="en-US" sz="1200" b="0" dirty="0">
                <a:effectLst>
                  <a:outerShdw blurRad="38100" dist="38100" dir="2700000" algn="tl">
                    <a:srgbClr val="000000"/>
                  </a:outerShdw>
                </a:effectLst>
                <a:latin typeface="+mj-lt"/>
              </a:rPr>
              <a:t>Infrastructure Servers</a:t>
            </a:r>
          </a:p>
        </p:txBody>
      </p:sp>
      <p:graphicFrame>
        <p:nvGraphicFramePr>
          <p:cNvPr id="29" name="Object 27"/>
          <p:cNvGraphicFramePr>
            <a:graphicFrameLocks noChangeAspect="1"/>
          </p:cNvGraphicFramePr>
          <p:nvPr/>
        </p:nvGraphicFramePr>
        <p:xfrm>
          <a:off x="7654925" y="3727236"/>
          <a:ext cx="284163" cy="371475"/>
        </p:xfrm>
        <a:graphic>
          <a:graphicData uri="http://schemas.openxmlformats.org/presentationml/2006/ole">
            <p:oleObj spid="_x0000_s1033" name="Visio" r:id="rId11" imgW="733213" imgH="961907" progId="">
              <p:embed/>
            </p:oleObj>
          </a:graphicData>
        </a:graphic>
      </p:graphicFrame>
      <p:graphicFrame>
        <p:nvGraphicFramePr>
          <p:cNvPr id="30" name="Object 28"/>
          <p:cNvGraphicFramePr>
            <a:graphicFrameLocks noChangeAspect="1"/>
          </p:cNvGraphicFramePr>
          <p:nvPr/>
        </p:nvGraphicFramePr>
        <p:xfrm>
          <a:off x="7751763" y="3789149"/>
          <a:ext cx="236537" cy="309562"/>
        </p:xfrm>
        <a:graphic>
          <a:graphicData uri="http://schemas.openxmlformats.org/presentationml/2006/ole">
            <p:oleObj spid="_x0000_s1034" name="Visio" r:id="rId12" imgW="733213" imgH="961907" progId="">
              <p:embed/>
            </p:oleObj>
          </a:graphicData>
        </a:graphic>
      </p:graphicFrame>
      <p:sp>
        <p:nvSpPr>
          <p:cNvPr id="31" name="Straight Connector 257052"/>
          <p:cNvSpPr>
            <a:spLocks noChangeShapeType="1"/>
          </p:cNvSpPr>
          <p:nvPr/>
        </p:nvSpPr>
        <p:spPr bwMode="auto">
          <a:xfrm flipV="1">
            <a:off x="5618163" y="5008349"/>
            <a:ext cx="533400" cy="287337"/>
          </a:xfrm>
          <a:prstGeom prst="line">
            <a:avLst/>
          </a:prstGeom>
          <a:noFill/>
          <a:ln w="28575" algn="ctr">
            <a:solidFill>
              <a:schemeClr val="tx1"/>
            </a:solidFill>
            <a:round/>
            <a:headEnd type="triangle" w="med" len="med"/>
            <a:tailEnd type="triangle" w="med" len="med"/>
          </a:ln>
          <a:effectLst>
            <a:glow rad="101600">
              <a:schemeClr val="accent6">
                <a:satMod val="175000"/>
                <a:alpha val="40000"/>
              </a:schemeClr>
            </a:glow>
          </a:effectLst>
        </p:spPr>
        <p:txBody>
          <a:bodyPr/>
          <a:lstStyle/>
          <a:p>
            <a:endParaRPr lang="en-US"/>
          </a:p>
        </p:txBody>
      </p:sp>
      <p:graphicFrame>
        <p:nvGraphicFramePr>
          <p:cNvPr id="32" name="Object 30"/>
          <p:cNvGraphicFramePr>
            <a:graphicFrameLocks noChangeAspect="1"/>
          </p:cNvGraphicFramePr>
          <p:nvPr/>
        </p:nvGraphicFramePr>
        <p:xfrm>
          <a:off x="4654550" y="3712949"/>
          <a:ext cx="488950" cy="454025"/>
        </p:xfrm>
        <a:graphic>
          <a:graphicData uri="http://schemas.openxmlformats.org/presentationml/2006/ole">
            <p:oleObj spid="_x0000_s1035" name="Visio" r:id="rId13" imgW="1003131" imgH="930628" progId="">
              <p:embed/>
            </p:oleObj>
          </a:graphicData>
        </a:graphic>
      </p:graphicFrame>
      <p:graphicFrame>
        <p:nvGraphicFramePr>
          <p:cNvPr id="33" name="Object 31"/>
          <p:cNvGraphicFramePr>
            <a:graphicFrameLocks noChangeAspect="1"/>
          </p:cNvGraphicFramePr>
          <p:nvPr/>
        </p:nvGraphicFramePr>
        <p:xfrm>
          <a:off x="4965700" y="5222661"/>
          <a:ext cx="488950" cy="454025"/>
        </p:xfrm>
        <a:graphic>
          <a:graphicData uri="http://schemas.openxmlformats.org/presentationml/2006/ole">
            <p:oleObj spid="_x0000_s1036" name="Visio" r:id="rId14" imgW="1003131" imgH="930628" progId="">
              <p:embed/>
            </p:oleObj>
          </a:graphicData>
        </a:graphic>
      </p:graphicFrame>
      <p:graphicFrame>
        <p:nvGraphicFramePr>
          <p:cNvPr id="34" name="Object 32"/>
          <p:cNvGraphicFramePr>
            <a:graphicFrameLocks noChangeAspect="1"/>
          </p:cNvGraphicFramePr>
          <p:nvPr/>
        </p:nvGraphicFramePr>
        <p:xfrm>
          <a:off x="5922963" y="3560549"/>
          <a:ext cx="407987" cy="533400"/>
        </p:xfrm>
        <a:graphic>
          <a:graphicData uri="http://schemas.openxmlformats.org/presentationml/2006/ole">
            <p:oleObj spid="_x0000_s1037" name="Visio" r:id="rId15" imgW="733213" imgH="961907" progId="">
              <p:embed/>
            </p:oleObj>
          </a:graphicData>
        </a:graphic>
      </p:graphicFrame>
      <p:sp>
        <p:nvSpPr>
          <p:cNvPr id="35" name="TextBox 34"/>
          <p:cNvSpPr txBox="1">
            <a:spLocks noChangeArrowheads="1"/>
          </p:cNvSpPr>
          <p:nvPr/>
        </p:nvSpPr>
        <p:spPr bwMode="auto">
          <a:xfrm>
            <a:off x="5761699" y="4148883"/>
            <a:ext cx="965200" cy="457200"/>
          </a:xfrm>
          <a:prstGeom prst="rect">
            <a:avLst/>
          </a:prstGeom>
          <a:noFill/>
          <a:ln w="9525" cap="flat" cmpd="sng" algn="ctr">
            <a:noFill/>
            <a:prstDash val="solid"/>
            <a:miter lim="800000"/>
            <a:headEnd type="none" w="med" len="med"/>
            <a:tailEnd type="none" w="med" len="med"/>
          </a:ln>
          <a:effectLst/>
        </p:spPr>
        <p:txBody>
          <a:bodyPr>
            <a:spAutoFit/>
          </a:bodyPr>
          <a:lstStyle/>
          <a:p>
            <a:pPr algn="ctr" eaLnBrk="0" hangingPunct="0">
              <a:spcBef>
                <a:spcPct val="50000"/>
              </a:spcBef>
            </a:pPr>
            <a:r>
              <a:rPr lang="en-US" sz="1200" b="0" dirty="0">
                <a:effectLst>
                  <a:outerShdw blurRad="38100" dist="38100" dir="2700000" algn="tl">
                    <a:srgbClr val="000000"/>
                  </a:outerShdw>
                </a:effectLst>
                <a:latin typeface="+mj-lt"/>
              </a:rPr>
              <a:t>Extranet Server</a:t>
            </a:r>
          </a:p>
        </p:txBody>
      </p:sp>
      <p:sp>
        <p:nvSpPr>
          <p:cNvPr id="36" name="TextBox 35"/>
          <p:cNvSpPr txBox="1">
            <a:spLocks noChangeArrowheads="1"/>
          </p:cNvSpPr>
          <p:nvPr/>
        </p:nvSpPr>
        <p:spPr bwMode="auto">
          <a:xfrm>
            <a:off x="4369461" y="4171736"/>
            <a:ext cx="1144588" cy="457200"/>
          </a:xfrm>
          <a:prstGeom prst="rect">
            <a:avLst/>
          </a:prstGeom>
          <a:noFill/>
          <a:ln w="9525" cap="flat" cmpd="sng" algn="ctr">
            <a:noFill/>
            <a:prstDash val="solid"/>
            <a:miter lim="800000"/>
            <a:headEnd type="none" w="med" len="med"/>
            <a:tailEnd type="none" w="med" len="med"/>
          </a:ln>
          <a:effectLst/>
        </p:spPr>
        <p:txBody>
          <a:bodyPr>
            <a:spAutoFit/>
          </a:bodyPr>
          <a:lstStyle/>
          <a:p>
            <a:pPr algn="ctr" eaLnBrk="0" hangingPunct="0">
              <a:spcBef>
                <a:spcPct val="50000"/>
              </a:spcBef>
            </a:pPr>
            <a:r>
              <a:rPr lang="en-US" sz="1200" b="0">
                <a:solidFill>
                  <a:schemeClr val="bg2"/>
                </a:solidFill>
                <a:effectLst>
                  <a:outerShdw blurRad="38100" dist="38100" dir="2700000" algn="tl">
                    <a:srgbClr val="000000">
                      <a:alpha val="43137"/>
                    </a:srgbClr>
                  </a:outerShdw>
                </a:effectLst>
                <a:latin typeface="+mj-lt"/>
              </a:rPr>
              <a:t>Business Partners</a:t>
            </a:r>
          </a:p>
        </p:txBody>
      </p:sp>
      <p:sp>
        <p:nvSpPr>
          <p:cNvPr id="37" name="Straight Connector 257058"/>
          <p:cNvSpPr>
            <a:spLocks noChangeShapeType="1"/>
          </p:cNvSpPr>
          <p:nvPr/>
        </p:nvSpPr>
        <p:spPr bwMode="auto">
          <a:xfrm flipH="1">
            <a:off x="5221288" y="3941549"/>
            <a:ext cx="669925" cy="0"/>
          </a:xfrm>
          <a:prstGeom prst="line">
            <a:avLst/>
          </a:prstGeom>
          <a:noFill/>
          <a:ln w="28575" algn="ctr">
            <a:solidFill>
              <a:schemeClr val="accent2"/>
            </a:solidFill>
            <a:round/>
            <a:headEnd type="triangle" w="med" len="med"/>
            <a:tailEnd/>
          </a:ln>
          <a:effectLst>
            <a:glow rad="101600">
              <a:schemeClr val="accent2">
                <a:satMod val="175000"/>
                <a:alpha val="40000"/>
              </a:schemeClr>
            </a:glow>
          </a:effectLst>
        </p:spPr>
        <p:txBody>
          <a:bodyPr/>
          <a:lstStyle/>
          <a:p>
            <a:endParaRPr lang="en-US"/>
          </a:p>
        </p:txBody>
      </p:sp>
      <p:graphicFrame>
        <p:nvGraphicFramePr>
          <p:cNvPr id="38" name="Object 36"/>
          <p:cNvGraphicFramePr>
            <a:graphicFrameLocks noChangeAspect="1"/>
          </p:cNvGraphicFramePr>
          <p:nvPr/>
        </p:nvGraphicFramePr>
        <p:xfrm>
          <a:off x="7426325" y="3074774"/>
          <a:ext cx="444500" cy="409575"/>
        </p:xfrm>
        <a:graphic>
          <a:graphicData uri="http://schemas.openxmlformats.org/presentationml/2006/ole">
            <p:oleObj spid="_x0000_s1038" name="Visio" r:id="rId16" imgW="1043093" imgH="961907" progId="">
              <p:embed/>
            </p:oleObj>
          </a:graphicData>
        </a:graphic>
      </p:graphicFrame>
      <p:graphicFrame>
        <p:nvGraphicFramePr>
          <p:cNvPr id="39" name="Object 37"/>
          <p:cNvGraphicFramePr>
            <a:graphicFrameLocks noChangeAspect="1"/>
          </p:cNvGraphicFramePr>
          <p:nvPr/>
        </p:nvGraphicFramePr>
        <p:xfrm>
          <a:off x="7923213" y="3139861"/>
          <a:ext cx="342900" cy="449263"/>
        </p:xfrm>
        <a:graphic>
          <a:graphicData uri="http://schemas.openxmlformats.org/presentationml/2006/ole">
            <p:oleObj spid="_x0000_s1039" name="Visio" r:id="rId17" imgW="733213" imgH="961907" progId="">
              <p:embed/>
            </p:oleObj>
          </a:graphicData>
        </a:graphic>
      </p:graphicFrame>
      <p:graphicFrame>
        <p:nvGraphicFramePr>
          <p:cNvPr id="40" name="Object 38"/>
          <p:cNvGraphicFramePr>
            <a:graphicFrameLocks noChangeAspect="1"/>
          </p:cNvGraphicFramePr>
          <p:nvPr/>
        </p:nvGraphicFramePr>
        <p:xfrm>
          <a:off x="7029450" y="2996986"/>
          <a:ext cx="314325" cy="290513"/>
        </p:xfrm>
        <a:graphic>
          <a:graphicData uri="http://schemas.openxmlformats.org/presentationml/2006/ole">
            <p:oleObj spid="_x0000_s1040" name="Visio" r:id="rId18" imgW="1003131" imgH="930628" progId="">
              <p:embed/>
            </p:oleObj>
          </a:graphicData>
        </a:graphic>
      </p:graphicFrame>
      <p:graphicFrame>
        <p:nvGraphicFramePr>
          <p:cNvPr id="41" name="Object 39"/>
          <p:cNvGraphicFramePr>
            <a:graphicFrameLocks noChangeAspect="1"/>
          </p:cNvGraphicFramePr>
          <p:nvPr/>
        </p:nvGraphicFramePr>
        <p:xfrm>
          <a:off x="6743700" y="3484349"/>
          <a:ext cx="314325" cy="290512"/>
        </p:xfrm>
        <a:graphic>
          <a:graphicData uri="http://schemas.openxmlformats.org/presentationml/2006/ole">
            <p:oleObj spid="_x0000_s1041" name="Visio" r:id="rId19" imgW="1003131" imgH="930628" progId="">
              <p:embed/>
            </p:oleObj>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NAP Solution</a:t>
            </a:r>
            <a:endParaRPr lang="en-US" dirty="0"/>
          </a:p>
        </p:txBody>
      </p:sp>
      <p:sp>
        <p:nvSpPr>
          <p:cNvPr id="3" name="Content Placeholder 2"/>
          <p:cNvSpPr>
            <a:spLocks noGrp="1"/>
          </p:cNvSpPr>
          <p:nvPr>
            <p:ph type="body" idx="1"/>
          </p:nvPr>
        </p:nvSpPr>
        <p:spPr>
          <a:xfrm>
            <a:off x="382588" y="1414464"/>
            <a:ext cx="8380412" cy="5211170"/>
          </a:xfrm>
        </p:spPr>
        <p:txBody>
          <a:bodyPr/>
          <a:lstStyle/>
          <a:p>
            <a:r>
              <a:rPr lang="en-US" sz="2800" dirty="0" smtClean="0">
                <a:solidFill>
                  <a:schemeClr val="accent1"/>
                </a:solidFill>
              </a:rPr>
              <a:t>Policy Validation</a:t>
            </a:r>
          </a:p>
          <a:p>
            <a:pPr lvl="1"/>
            <a:r>
              <a:rPr lang="en-US" sz="2400" dirty="0" smtClean="0"/>
              <a:t>Are computers “healthy” – compliant with company’s  security policies</a:t>
            </a:r>
          </a:p>
          <a:p>
            <a:r>
              <a:rPr lang="en-US" sz="2800" dirty="0" smtClean="0">
                <a:solidFill>
                  <a:schemeClr val="accent1"/>
                </a:solidFill>
              </a:rPr>
              <a:t>Network Restriction</a:t>
            </a:r>
          </a:p>
          <a:p>
            <a:pPr lvl="1"/>
            <a:r>
              <a:rPr lang="en-US" sz="2400" dirty="0" smtClean="0"/>
              <a:t>Restrict network access based on their compliance</a:t>
            </a:r>
          </a:p>
          <a:p>
            <a:r>
              <a:rPr lang="en-US" sz="2800" dirty="0" smtClean="0">
                <a:solidFill>
                  <a:schemeClr val="accent1"/>
                </a:solidFill>
              </a:rPr>
              <a:t>Remediation</a:t>
            </a:r>
          </a:p>
          <a:p>
            <a:pPr lvl="1"/>
            <a:r>
              <a:rPr lang="en-US" sz="2400" dirty="0" smtClean="0"/>
              <a:t>Provides necessary updates to become compliant</a:t>
            </a:r>
          </a:p>
          <a:p>
            <a:pPr lvl="1"/>
            <a:r>
              <a:rPr lang="en-US" sz="2400" dirty="0" smtClean="0"/>
              <a:t>Once compliant, the network restrictions are removed</a:t>
            </a:r>
          </a:p>
          <a:p>
            <a:r>
              <a:rPr lang="en-US" sz="2800" dirty="0" smtClean="0">
                <a:solidFill>
                  <a:schemeClr val="accent1"/>
                </a:solidFill>
              </a:rPr>
              <a:t>Ongoing Compliance</a:t>
            </a:r>
          </a:p>
          <a:p>
            <a:pPr lvl="1"/>
            <a:r>
              <a:rPr lang="en-US" sz="2400" dirty="0" smtClean="0"/>
              <a:t>Changes in computers’ compliance to dynamically result in network restrictions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63196"/>
          <p:cNvSpPr>
            <a:spLocks noEditPoints="1" noChangeArrowheads="1"/>
          </p:cNvSpPr>
          <p:nvPr/>
        </p:nvSpPr>
        <p:spPr bwMode="auto">
          <a:xfrm rot="5400000">
            <a:off x="405473" y="1691069"/>
            <a:ext cx="4845050" cy="4822825"/>
          </a:xfrm>
          <a:custGeom>
            <a:avLst/>
            <a:gdLst>
              <a:gd name="T0" fmla="*/ 1094852 w 21600"/>
              <a:gd name="T1" fmla="*/ 0 h 21600"/>
              <a:gd name="T2" fmla="*/ 0 w 21600"/>
              <a:gd name="T3" fmla="*/ 2411413 h 21600"/>
              <a:gd name="T4" fmla="*/ 2551113 w 21600"/>
              <a:gd name="T5" fmla="*/ 4822825 h 21600"/>
              <a:gd name="T6" fmla="*/ 5102225 w 21600"/>
              <a:gd name="T7" fmla="*/ 2412082 h 21600"/>
              <a:gd name="T8" fmla="*/ 0 60000 65536"/>
              <a:gd name="T9" fmla="*/ 0 60000 65536"/>
              <a:gd name="T10" fmla="*/ 0 60000 65536"/>
              <a:gd name="T11" fmla="*/ 0 60000 65536"/>
              <a:gd name="T12" fmla="*/ 0 w 21600"/>
              <a:gd name="T13" fmla="*/ 5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5"/>
                </a:lnTo>
                <a:lnTo>
                  <a:pt x="9270" y="5"/>
                </a:lnTo>
                <a:lnTo>
                  <a:pt x="9270" y="0"/>
                </a:lnTo>
                <a:close/>
              </a:path>
            </a:pathLst>
          </a:custGeom>
          <a:solidFill>
            <a:schemeClr val="bg2">
              <a:alpha val="34902"/>
            </a:schemeClr>
          </a:solidFill>
          <a:ln w="19050" algn="ctr">
            <a:solidFill>
              <a:srgbClr val="00FF99"/>
            </a:solidFill>
            <a:prstDash val="dash"/>
            <a:miter lim="800000"/>
            <a:headEnd/>
            <a:tailEnd/>
          </a:ln>
          <a:effectLst>
            <a:glow rad="63500">
              <a:schemeClr val="accent4">
                <a:satMod val="175000"/>
                <a:alpha val="40000"/>
              </a:schemeClr>
            </a:glow>
            <a:outerShdw blurRad="635000" sx="102000" sy="102000" algn="ctr" rotWithShape="0">
              <a:prstClr val="black">
                <a:alpha val="98000"/>
              </a:prstClr>
            </a:outerShdw>
          </a:effectLst>
        </p:spPr>
        <p:txBody>
          <a:bodyPr/>
          <a:lstStyle/>
          <a:p>
            <a:pPr algn="l"/>
            <a:endParaRPr lang="en-US" b="0">
              <a:solidFill>
                <a:srgbClr val="000000"/>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dirty="0" smtClean="0"/>
              <a:t>NAP Walk-Through</a:t>
            </a:r>
            <a:endParaRPr lang="en-US" dirty="0"/>
          </a:p>
        </p:txBody>
      </p:sp>
      <p:graphicFrame>
        <p:nvGraphicFramePr>
          <p:cNvPr id="42" name="Object 46"/>
          <p:cNvGraphicFramePr>
            <a:graphicFrameLocks noChangeAspect="1"/>
          </p:cNvGraphicFramePr>
          <p:nvPr>
            <p:ph idx="4294967295"/>
          </p:nvPr>
        </p:nvGraphicFramePr>
        <p:xfrm>
          <a:off x="0" y="4422775"/>
          <a:ext cx="838200" cy="873125"/>
        </p:xfrm>
        <a:graphic>
          <a:graphicData uri="http://schemas.openxmlformats.org/presentationml/2006/ole">
            <p:oleObj spid="_x0000_s30722" name="Visio" r:id="rId4" imgW="757954" imgH="789204" progId="">
              <p:embed/>
            </p:oleObj>
          </a:graphicData>
        </a:graphic>
      </p:graphicFrame>
      <p:sp>
        <p:nvSpPr>
          <p:cNvPr id="4" name="TextBox 3"/>
          <p:cNvSpPr txBox="1">
            <a:spLocks noChangeArrowheads="1"/>
          </p:cNvSpPr>
          <p:nvPr/>
        </p:nvSpPr>
        <p:spPr bwMode="auto">
          <a:xfrm>
            <a:off x="2473986" y="4097720"/>
            <a:ext cx="1758950" cy="1069975"/>
          </a:xfrm>
          <a:prstGeom prst="rect">
            <a:avLst/>
          </a:prstGeom>
          <a:noFill/>
          <a:ln w="9525" cap="flat" cmpd="sng" algn="ctr">
            <a:noFill/>
            <a:prstDash val="solid"/>
            <a:miter lim="800000"/>
            <a:headEnd type="none" w="med" len="med"/>
            <a:tailEnd type="none" w="med" len="med"/>
          </a:ln>
          <a:effectLst/>
        </p:spPr>
        <p:txBody>
          <a:bodyPr lIns="91430" tIns="45715" rIns="91430" bIns="45715">
            <a:spAutoFit/>
          </a:bodyPr>
          <a:lstStyle/>
          <a:p>
            <a:pPr eaLnBrk="0" hangingPunct="0"/>
            <a:r>
              <a:rPr lang="en-US" sz="1600" b="0" dirty="0">
                <a:effectLst>
                  <a:outerShdw blurRad="38100" dist="38100" dir="2700000" algn="tl">
                    <a:srgbClr val="000000">
                      <a:alpha val="43137"/>
                    </a:srgbClr>
                  </a:outerShdw>
                </a:effectLst>
              </a:rPr>
              <a:t>Requesting access. Here’s my new </a:t>
            </a:r>
            <a:br>
              <a:rPr lang="en-US" sz="1600" b="0" dirty="0">
                <a:effectLst>
                  <a:outerShdw blurRad="38100" dist="38100" dir="2700000" algn="tl">
                    <a:srgbClr val="000000">
                      <a:alpha val="43137"/>
                    </a:srgbClr>
                  </a:outerShdw>
                </a:effectLst>
              </a:rPr>
            </a:br>
            <a:r>
              <a:rPr lang="en-US" sz="1600" b="0" dirty="0">
                <a:effectLst>
                  <a:outerShdw blurRad="38100" dist="38100" dir="2700000" algn="tl">
                    <a:srgbClr val="000000">
                      <a:alpha val="43137"/>
                    </a:srgbClr>
                  </a:outerShdw>
                </a:effectLst>
              </a:rPr>
              <a:t>health status</a:t>
            </a:r>
          </a:p>
        </p:txBody>
      </p:sp>
      <p:sp>
        <p:nvSpPr>
          <p:cNvPr id="5" name="Straight Connector 4"/>
          <p:cNvSpPr>
            <a:spLocks noChangeShapeType="1"/>
          </p:cNvSpPr>
          <p:nvPr/>
        </p:nvSpPr>
        <p:spPr bwMode="auto">
          <a:xfrm rot="16200000">
            <a:off x="1098577" y="3904997"/>
            <a:ext cx="5257800" cy="45719"/>
          </a:xfrm>
          <a:prstGeom prst="line">
            <a:avLst/>
          </a:prstGeom>
          <a:noFill/>
          <a:ln w="38100" algn="ctr">
            <a:solidFill>
              <a:srgbClr val="FAA906">
                <a:alpha val="74901"/>
              </a:srgbClr>
            </a:solidFill>
            <a:round/>
            <a:headEnd/>
            <a:tailEnd/>
          </a:ln>
          <a:effectLst>
            <a:glow rad="101600">
              <a:schemeClr val="accent5">
                <a:satMod val="175000"/>
                <a:alpha val="40000"/>
              </a:schemeClr>
            </a:glow>
          </a:effectLst>
        </p:spPr>
        <p:txBody>
          <a:bodyPr/>
          <a:lstStyle/>
          <a:p>
            <a:endParaRPr lang="en-US">
              <a:effectLst>
                <a:outerShdw blurRad="38100" dist="38100" dir="2700000" algn="tl">
                  <a:srgbClr val="000000">
                    <a:alpha val="43137"/>
                  </a:srgbClr>
                </a:outerShdw>
              </a:effectLst>
            </a:endParaRPr>
          </a:p>
        </p:txBody>
      </p:sp>
      <p:pic>
        <p:nvPicPr>
          <p:cNvPr id="6" name="Rectangle 263172"/>
          <p:cNvPicPr>
            <a:picLocks noChangeAspect="1" noChangeArrowheads="1"/>
          </p:cNvPicPr>
          <p:nvPr/>
        </p:nvPicPr>
        <p:blipFill>
          <a:blip r:embed="rId5"/>
          <a:srcRect/>
          <a:stretch>
            <a:fillRect/>
          </a:stretch>
        </p:blipFill>
        <p:spPr bwMode="auto">
          <a:xfrm>
            <a:off x="7687336" y="4010407"/>
            <a:ext cx="635000" cy="92392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Rectangle 6"/>
          <p:cNvSpPr>
            <a:spLocks noChangeArrowheads="1"/>
          </p:cNvSpPr>
          <p:nvPr/>
        </p:nvSpPr>
        <p:spPr bwMode="auto">
          <a:xfrm>
            <a:off x="7534936" y="5108957"/>
            <a:ext cx="1444625" cy="336550"/>
          </a:xfrm>
          <a:prstGeom prst="rect">
            <a:avLst/>
          </a:prstGeom>
          <a:noFill/>
          <a:ln w="9525" cap="flat" cmpd="sng" algn="ctr">
            <a:noFill/>
            <a:prstDash val="solid"/>
            <a:miter lim="800000"/>
            <a:headEnd type="none" w="med" len="med"/>
            <a:tailEnd type="none" w="med" len="med"/>
          </a:ln>
          <a:effectLst/>
        </p:spPr>
        <p:txBody>
          <a:bodyPr wrap="none" anchor="ctr"/>
          <a:lstStyle/>
          <a:p>
            <a:r>
              <a:rPr lang="en-US" sz="1600" b="0" dirty="0">
                <a:effectLst>
                  <a:outerShdw blurRad="38100" dist="38100" dir="2700000" algn="tl">
                    <a:srgbClr val="000000">
                      <a:alpha val="43137"/>
                    </a:srgbClr>
                  </a:outerShdw>
                </a:effectLst>
              </a:rPr>
              <a:t>Microsoft</a:t>
            </a:r>
          </a:p>
          <a:p>
            <a:r>
              <a:rPr lang="en-US" sz="1600" b="0" dirty="0">
                <a:effectLst>
                  <a:outerShdw blurRad="38100" dist="38100" dir="2700000" algn="tl">
                    <a:srgbClr val="000000">
                      <a:alpha val="43137"/>
                    </a:srgbClr>
                  </a:outerShdw>
                </a:effectLst>
              </a:rPr>
              <a:t>network</a:t>
            </a:r>
          </a:p>
          <a:p>
            <a:r>
              <a:rPr lang="en-US" sz="1600" b="0" dirty="0">
                <a:effectLst>
                  <a:outerShdw blurRad="38100" dist="38100" dir="2700000" algn="tl">
                    <a:srgbClr val="000000">
                      <a:alpha val="43137"/>
                    </a:srgbClr>
                  </a:outerShdw>
                </a:effectLst>
              </a:rPr>
              <a:t>policy server</a:t>
            </a:r>
          </a:p>
        </p:txBody>
      </p:sp>
      <p:pic>
        <p:nvPicPr>
          <p:cNvPr id="8" name="Rectangle 263174"/>
          <p:cNvPicPr>
            <a:picLocks noChangeAspect="1" noChangeArrowheads="1"/>
          </p:cNvPicPr>
          <p:nvPr/>
        </p:nvPicPr>
        <p:blipFill>
          <a:blip r:embed="rId6" cstate="print"/>
          <a:srcRect/>
          <a:stretch>
            <a:fillRect/>
          </a:stretch>
        </p:blipFill>
        <p:spPr bwMode="auto">
          <a:xfrm>
            <a:off x="646774" y="5070857"/>
            <a:ext cx="784225" cy="57626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Rectangle 8"/>
          <p:cNvSpPr>
            <a:spLocks noChangeArrowheads="1"/>
          </p:cNvSpPr>
          <p:nvPr/>
        </p:nvSpPr>
        <p:spPr bwMode="auto">
          <a:xfrm>
            <a:off x="694399" y="5707445"/>
            <a:ext cx="511175" cy="334962"/>
          </a:xfrm>
          <a:prstGeom prst="rect">
            <a:avLst/>
          </a:prstGeom>
          <a:noFill/>
          <a:ln w="9525" cap="flat" cmpd="sng" algn="ctr">
            <a:noFill/>
            <a:prstDash val="solid"/>
            <a:miter lim="800000"/>
            <a:headEnd type="none" w="med" len="med"/>
            <a:tailEnd type="none" w="med" len="med"/>
          </a:ln>
          <a:effectLst/>
        </p:spPr>
        <p:txBody>
          <a:bodyPr wrap="none" anchor="ctr"/>
          <a:lstStyle/>
          <a:p>
            <a:pPr algn="l"/>
            <a:r>
              <a:rPr lang="en-US" sz="1600" b="0">
                <a:effectLst>
                  <a:outerShdw blurRad="38100" dist="38100" dir="2700000" algn="tl">
                    <a:srgbClr val="000000">
                      <a:alpha val="43137"/>
                    </a:srgbClr>
                  </a:outerShdw>
                </a:effectLst>
              </a:rPr>
              <a:t>Client</a:t>
            </a:r>
          </a:p>
        </p:txBody>
      </p:sp>
      <p:sp>
        <p:nvSpPr>
          <p:cNvPr id="10" name="Rectangle 9"/>
          <p:cNvSpPr>
            <a:spLocks noChangeArrowheads="1"/>
          </p:cNvSpPr>
          <p:nvPr/>
        </p:nvSpPr>
        <p:spPr bwMode="auto">
          <a:xfrm>
            <a:off x="3990049" y="5185157"/>
            <a:ext cx="738187" cy="1144587"/>
          </a:xfrm>
          <a:prstGeom prst="rect">
            <a:avLst/>
          </a:prstGeom>
          <a:noFill/>
          <a:ln w="9525" cap="flat" cmpd="sng" algn="ctr">
            <a:noFill/>
            <a:prstDash val="solid"/>
            <a:miter lim="800000"/>
            <a:headEnd type="none" w="med" len="med"/>
            <a:tailEnd type="none" w="med" len="med"/>
          </a:ln>
          <a:effectLst/>
        </p:spPr>
        <p:txBody>
          <a:bodyPr wrap="none" anchor="ctr"/>
          <a:lstStyle/>
          <a:p>
            <a:r>
              <a:rPr lang="en-US" sz="1600" b="0">
                <a:effectLst>
                  <a:outerShdw blurRad="38100" dist="38100" dir="2700000" algn="tl">
                    <a:srgbClr val="000000">
                      <a:alpha val="43137"/>
                    </a:srgbClr>
                  </a:outerShdw>
                </a:effectLst>
              </a:rPr>
              <a:t>802.1x</a:t>
            </a:r>
          </a:p>
          <a:p>
            <a:r>
              <a:rPr lang="en-US" sz="1600" b="0">
                <a:effectLst>
                  <a:outerShdw blurRad="38100" dist="38100" dir="2700000" algn="tl">
                    <a:srgbClr val="000000">
                      <a:alpha val="43137"/>
                    </a:srgbClr>
                  </a:outerShdw>
                </a:effectLst>
              </a:rPr>
              <a:t>Switch </a:t>
            </a:r>
          </a:p>
          <a:p>
            <a:r>
              <a:rPr lang="en-US" sz="1600" b="0">
                <a:effectLst>
                  <a:outerShdw blurRad="38100" dist="38100" dir="2700000" algn="tl">
                    <a:srgbClr val="000000">
                      <a:alpha val="43137"/>
                    </a:srgbClr>
                  </a:outerShdw>
                </a:effectLst>
              </a:rPr>
              <a:t>/ AP</a:t>
            </a:r>
            <a:endParaRPr lang="en-US" sz="1400" b="0">
              <a:effectLst>
                <a:outerShdw blurRad="38100" dist="38100" dir="2700000" algn="tl">
                  <a:srgbClr val="000000">
                    <a:alpha val="43137"/>
                  </a:srgbClr>
                </a:outerShdw>
              </a:effectLst>
            </a:endParaRPr>
          </a:p>
        </p:txBody>
      </p:sp>
      <p:grpSp>
        <p:nvGrpSpPr>
          <p:cNvPr id="11" name="Group 10"/>
          <p:cNvGrpSpPr>
            <a:grpSpLocks/>
          </p:cNvGrpSpPr>
          <p:nvPr/>
        </p:nvGrpSpPr>
        <p:grpSpPr bwMode="auto">
          <a:xfrm>
            <a:off x="4078949" y="2341945"/>
            <a:ext cx="581025" cy="687387"/>
            <a:chOff x="3703" y="1281"/>
            <a:chExt cx="366" cy="433"/>
          </a:xfrm>
          <a:effectLst>
            <a:outerShdw blurRad="63500" sx="102000" sy="102000" algn="ctr" rotWithShape="0">
              <a:prstClr val="black">
                <a:alpha val="40000"/>
              </a:prstClr>
            </a:outerShdw>
          </a:effectLst>
        </p:grpSpPr>
        <p:pic>
          <p:nvPicPr>
            <p:cNvPr id="12" name="Rectangle 263178"/>
            <p:cNvPicPr>
              <a:picLocks noChangeAspect="1" noChangeArrowheads="1"/>
            </p:cNvPicPr>
            <p:nvPr/>
          </p:nvPicPr>
          <p:blipFill>
            <a:blip r:embed="rId7" cstate="print"/>
            <a:srcRect/>
            <a:stretch>
              <a:fillRect/>
            </a:stretch>
          </p:blipFill>
          <p:spPr bwMode="auto">
            <a:xfrm>
              <a:off x="3842" y="1332"/>
              <a:ext cx="227" cy="382"/>
            </a:xfrm>
            <a:prstGeom prst="rect">
              <a:avLst/>
            </a:prstGeom>
            <a:noFill/>
            <a:ln w="9525">
              <a:noFill/>
              <a:miter lim="800000"/>
              <a:headEnd/>
              <a:tailEnd/>
            </a:ln>
          </p:spPr>
        </p:pic>
        <p:pic>
          <p:nvPicPr>
            <p:cNvPr id="13" name="Rectangle 263179"/>
            <p:cNvPicPr>
              <a:picLocks noChangeAspect="1" noChangeArrowheads="1"/>
            </p:cNvPicPr>
            <p:nvPr/>
          </p:nvPicPr>
          <p:blipFill>
            <a:blip r:embed="rId8" cstate="print"/>
            <a:srcRect/>
            <a:stretch>
              <a:fillRect/>
            </a:stretch>
          </p:blipFill>
          <p:spPr bwMode="auto">
            <a:xfrm>
              <a:off x="3703" y="1281"/>
              <a:ext cx="249" cy="421"/>
            </a:xfrm>
            <a:prstGeom prst="rect">
              <a:avLst/>
            </a:prstGeom>
            <a:noFill/>
            <a:ln w="9525">
              <a:noFill/>
              <a:miter lim="800000"/>
              <a:headEnd/>
              <a:tailEnd/>
            </a:ln>
          </p:spPr>
        </p:pic>
      </p:grpSp>
      <p:sp>
        <p:nvSpPr>
          <p:cNvPr id="14" name="Rectangle 13"/>
          <p:cNvSpPr>
            <a:spLocks noChangeArrowheads="1"/>
          </p:cNvSpPr>
          <p:nvPr/>
        </p:nvSpPr>
        <p:spPr bwMode="auto">
          <a:xfrm>
            <a:off x="3705886" y="1822832"/>
            <a:ext cx="1531938" cy="347663"/>
          </a:xfrm>
          <a:prstGeom prst="rect">
            <a:avLst/>
          </a:prstGeom>
          <a:noFill/>
          <a:ln w="9525" cap="flat" cmpd="sng" algn="ctr">
            <a:noFill/>
            <a:prstDash val="solid"/>
            <a:miter lim="800000"/>
            <a:headEnd type="none" w="med" len="med"/>
            <a:tailEnd type="none" w="med" len="med"/>
          </a:ln>
          <a:effectLst/>
        </p:spPr>
        <p:txBody>
          <a:bodyPr wrap="none" anchor="ctr"/>
          <a:lstStyle/>
          <a:p>
            <a:r>
              <a:rPr lang="en-US" sz="1600" b="0">
                <a:effectLst>
                  <a:outerShdw blurRad="38100" dist="38100" dir="2700000" algn="tl">
                    <a:srgbClr val="000000">
                      <a:alpha val="43137"/>
                    </a:srgbClr>
                  </a:outerShdw>
                </a:effectLst>
              </a:rPr>
              <a:t>Remediation </a:t>
            </a:r>
          </a:p>
          <a:p>
            <a:r>
              <a:rPr lang="en-US" sz="1600" b="0">
                <a:effectLst>
                  <a:outerShdw blurRad="38100" dist="38100" dir="2700000" algn="tl">
                    <a:srgbClr val="000000">
                      <a:alpha val="43137"/>
                    </a:srgbClr>
                  </a:outerShdw>
                </a:effectLst>
              </a:rPr>
              <a:t>servers </a:t>
            </a:r>
          </a:p>
        </p:txBody>
      </p:sp>
      <p:sp>
        <p:nvSpPr>
          <p:cNvPr id="15" name="Straight Connector 14"/>
          <p:cNvSpPr>
            <a:spLocks noChangeShapeType="1"/>
          </p:cNvSpPr>
          <p:nvPr/>
        </p:nvSpPr>
        <p:spPr bwMode="auto">
          <a:xfrm>
            <a:off x="1838986" y="5093082"/>
            <a:ext cx="1554163" cy="0"/>
          </a:xfrm>
          <a:prstGeom prst="line">
            <a:avLst/>
          </a:prstGeom>
          <a:noFill/>
          <a:ln w="12700" algn="ctr">
            <a:solidFill>
              <a:srgbClr val="DDDDDD"/>
            </a:solidFill>
            <a:round/>
            <a:headEnd/>
            <a:tailEnd type="arrow" w="med" len="med"/>
          </a:ln>
          <a:effectLst>
            <a:glow rad="63500">
              <a:schemeClr val="accent1">
                <a:satMod val="175000"/>
                <a:alpha val="40000"/>
              </a:schemeClr>
            </a:glow>
          </a:effectLst>
        </p:spPr>
        <p:txBody>
          <a:bodyPr anchor="ctr"/>
          <a:lstStyle/>
          <a:p>
            <a:endParaRPr lang="en-US">
              <a:effectLst>
                <a:outerShdw blurRad="38100" dist="38100" dir="2700000" algn="tl">
                  <a:srgbClr val="000000">
                    <a:alpha val="43137"/>
                  </a:srgbClr>
                </a:outerShdw>
              </a:effectLst>
            </a:endParaRPr>
          </a:p>
        </p:txBody>
      </p:sp>
      <p:sp>
        <p:nvSpPr>
          <p:cNvPr id="16" name="Straight Connector 15"/>
          <p:cNvSpPr>
            <a:spLocks noChangeShapeType="1"/>
          </p:cNvSpPr>
          <p:nvPr/>
        </p:nvSpPr>
        <p:spPr bwMode="auto">
          <a:xfrm>
            <a:off x="5348949" y="4699382"/>
            <a:ext cx="1685925" cy="0"/>
          </a:xfrm>
          <a:prstGeom prst="line">
            <a:avLst/>
          </a:prstGeom>
          <a:noFill/>
          <a:ln w="12700" algn="ctr">
            <a:solidFill>
              <a:srgbClr val="DDDDDD"/>
            </a:solidFill>
            <a:round/>
            <a:headEnd/>
            <a:tailEnd type="arrow" w="med" len="med"/>
          </a:ln>
          <a:effectLst>
            <a:glow rad="63500">
              <a:schemeClr val="accent1">
                <a:satMod val="175000"/>
                <a:alpha val="40000"/>
              </a:schemeClr>
            </a:glow>
          </a:effectLst>
        </p:spPr>
        <p:txBody>
          <a:bodyPr anchor="ctr"/>
          <a:lstStyle/>
          <a:p>
            <a:endParaRPr lang="en-US">
              <a:effectLst>
                <a:outerShdw blurRad="38100" dist="38100" dir="2700000" algn="tl">
                  <a:srgbClr val="000000">
                    <a:alpha val="43137"/>
                  </a:srgbClr>
                </a:outerShdw>
              </a:effectLst>
            </a:endParaRPr>
          </a:p>
        </p:txBody>
      </p:sp>
      <p:sp>
        <p:nvSpPr>
          <p:cNvPr id="17" name="Straight Connector 16"/>
          <p:cNvSpPr>
            <a:spLocks noChangeShapeType="1"/>
          </p:cNvSpPr>
          <p:nvPr/>
        </p:nvSpPr>
        <p:spPr bwMode="auto">
          <a:xfrm>
            <a:off x="5348949" y="4813682"/>
            <a:ext cx="1685925" cy="0"/>
          </a:xfrm>
          <a:prstGeom prst="line">
            <a:avLst/>
          </a:prstGeom>
          <a:noFill/>
          <a:ln w="12700" algn="ctr">
            <a:solidFill>
              <a:srgbClr val="DDDDDD"/>
            </a:solidFill>
            <a:round/>
            <a:headEnd type="arrow" w="med" len="med"/>
            <a:tailEnd/>
          </a:ln>
          <a:effectLst>
            <a:glow rad="63500">
              <a:schemeClr val="accent1">
                <a:satMod val="175000"/>
                <a:alpha val="40000"/>
              </a:schemeClr>
            </a:glow>
          </a:effectLst>
        </p:spPr>
        <p:txBody>
          <a:bodyPr anchor="ctr"/>
          <a:lstStyle/>
          <a:p>
            <a:endParaRPr lang="en-US">
              <a:effectLst>
                <a:outerShdw blurRad="38100" dist="38100" dir="2700000" algn="tl">
                  <a:srgbClr val="000000">
                    <a:alpha val="43137"/>
                  </a:srgbClr>
                </a:outerShdw>
              </a:effectLst>
            </a:endParaRPr>
          </a:p>
        </p:txBody>
      </p:sp>
      <p:sp>
        <p:nvSpPr>
          <p:cNvPr id="18" name="Straight Connector 17"/>
          <p:cNvSpPr>
            <a:spLocks noChangeShapeType="1"/>
          </p:cNvSpPr>
          <p:nvPr/>
        </p:nvSpPr>
        <p:spPr bwMode="auto">
          <a:xfrm>
            <a:off x="1821524" y="5237545"/>
            <a:ext cx="1554162" cy="0"/>
          </a:xfrm>
          <a:prstGeom prst="line">
            <a:avLst/>
          </a:prstGeom>
          <a:noFill/>
          <a:ln w="12700" algn="ctr">
            <a:solidFill>
              <a:srgbClr val="DDDDDD"/>
            </a:solidFill>
            <a:round/>
            <a:headEnd type="arrow" w="med" len="med"/>
            <a:tailEnd/>
          </a:ln>
          <a:effectLst>
            <a:glow rad="63500">
              <a:schemeClr val="accent1">
                <a:satMod val="175000"/>
                <a:alpha val="40000"/>
              </a:schemeClr>
            </a:glow>
          </a:effectLst>
        </p:spPr>
        <p:txBody>
          <a:bodyPr anchor="ctr"/>
          <a:lstStyle/>
          <a:p>
            <a:endParaRPr lang="en-US">
              <a:effectLst>
                <a:outerShdw blurRad="38100" dist="38100" dir="2700000" algn="tl">
                  <a:srgbClr val="000000">
                    <a:alpha val="43137"/>
                  </a:srgbClr>
                </a:outerShdw>
              </a:effectLst>
            </a:endParaRPr>
          </a:p>
        </p:txBody>
      </p:sp>
      <p:sp>
        <p:nvSpPr>
          <p:cNvPr id="19" name="TextBox 18"/>
          <p:cNvSpPr txBox="1">
            <a:spLocks noChangeArrowheads="1"/>
          </p:cNvSpPr>
          <p:nvPr/>
        </p:nvSpPr>
        <p:spPr bwMode="auto">
          <a:xfrm>
            <a:off x="684874" y="4081845"/>
            <a:ext cx="2724150" cy="825500"/>
          </a:xfrm>
          <a:prstGeom prst="rect">
            <a:avLst/>
          </a:prstGeom>
          <a:noFill/>
          <a:ln w="9525" cap="flat" cmpd="sng" algn="ctr">
            <a:noFill/>
            <a:prstDash val="solid"/>
            <a:miter lim="800000"/>
            <a:headEnd type="none" w="med" len="med"/>
            <a:tailEnd type="none" w="med" len="med"/>
          </a:ln>
          <a:effectLst/>
        </p:spPr>
        <p:txBody>
          <a:bodyPr lIns="91430" tIns="45715" rIns="91430" bIns="45715">
            <a:spAutoFit/>
          </a:bodyPr>
          <a:lstStyle/>
          <a:p>
            <a:pPr algn="l" eaLnBrk="0" hangingPunct="0"/>
            <a:r>
              <a:rPr lang="en-US" sz="1600" b="0" dirty="0">
                <a:effectLst>
                  <a:outerShdw blurRad="38100" dist="38100" dir="2700000" algn="tl">
                    <a:srgbClr val="000000">
                      <a:alpha val="43137"/>
                    </a:srgbClr>
                  </a:outerShdw>
                </a:effectLst>
              </a:rPr>
              <a:t>May I have access?</a:t>
            </a:r>
          </a:p>
          <a:p>
            <a:pPr algn="l" eaLnBrk="0" hangingPunct="0"/>
            <a:r>
              <a:rPr lang="en-US" sz="1600" b="0" dirty="0">
                <a:effectLst>
                  <a:outerShdw blurRad="38100" dist="38100" dir="2700000" algn="tl">
                    <a:srgbClr val="000000">
                      <a:alpha val="43137"/>
                    </a:srgbClr>
                  </a:outerShdw>
                </a:effectLst>
              </a:rPr>
              <a:t>Here’s my current </a:t>
            </a:r>
          </a:p>
          <a:p>
            <a:pPr algn="l" eaLnBrk="0" hangingPunct="0"/>
            <a:r>
              <a:rPr lang="en-US" sz="1600" b="0" dirty="0">
                <a:effectLst>
                  <a:outerShdw blurRad="38100" dist="38100" dir="2700000" algn="tl">
                    <a:srgbClr val="000000">
                      <a:alpha val="43137"/>
                    </a:srgbClr>
                  </a:outerShdw>
                </a:effectLst>
              </a:rPr>
              <a:t>health status</a:t>
            </a:r>
          </a:p>
        </p:txBody>
      </p:sp>
      <p:sp>
        <p:nvSpPr>
          <p:cNvPr id="20" name="TextBox 19"/>
          <p:cNvSpPr txBox="1">
            <a:spLocks noChangeArrowheads="1"/>
          </p:cNvSpPr>
          <p:nvPr/>
        </p:nvSpPr>
        <p:spPr bwMode="auto">
          <a:xfrm>
            <a:off x="5294974" y="3872295"/>
            <a:ext cx="2276475" cy="825500"/>
          </a:xfrm>
          <a:prstGeom prst="rect">
            <a:avLst/>
          </a:prstGeom>
          <a:noFill/>
          <a:ln w="9525" cap="flat" cmpd="sng" algn="ctr">
            <a:noFill/>
            <a:prstDash val="solid"/>
            <a:miter lim="800000"/>
            <a:headEnd type="none" w="med" len="med"/>
            <a:tailEnd type="none" w="med" len="med"/>
          </a:ln>
          <a:effectLst/>
        </p:spPr>
        <p:txBody>
          <a:bodyPr lIns="91430" tIns="45715" rIns="91430" bIns="45715">
            <a:spAutoFit/>
          </a:bodyPr>
          <a:lstStyle/>
          <a:p>
            <a:pPr algn="l" eaLnBrk="0" hangingPunct="0"/>
            <a:r>
              <a:rPr lang="en-US" sz="1600" b="0" dirty="0">
                <a:effectLst>
                  <a:outerShdw blurRad="38100" dist="38100" dir="2700000" algn="tl">
                    <a:srgbClr val="000000">
                      <a:alpha val="43137"/>
                    </a:srgbClr>
                  </a:outerShdw>
                </a:effectLst>
              </a:rPr>
              <a:t>Should this client be restricted based</a:t>
            </a:r>
          </a:p>
          <a:p>
            <a:pPr algn="l" eaLnBrk="0" hangingPunct="0"/>
            <a:r>
              <a:rPr lang="en-US" sz="1600" b="0" dirty="0">
                <a:effectLst>
                  <a:outerShdw blurRad="38100" dist="38100" dir="2700000" algn="tl">
                    <a:srgbClr val="000000">
                      <a:alpha val="43137"/>
                    </a:srgbClr>
                  </a:outerShdw>
                </a:effectLst>
              </a:rPr>
              <a:t>on its health? </a:t>
            </a:r>
          </a:p>
        </p:txBody>
      </p:sp>
      <p:sp>
        <p:nvSpPr>
          <p:cNvPr id="21" name="TextBox 20"/>
          <p:cNvSpPr txBox="1">
            <a:spLocks noChangeArrowheads="1"/>
          </p:cNvSpPr>
          <p:nvPr/>
        </p:nvSpPr>
        <p:spPr bwMode="auto">
          <a:xfrm>
            <a:off x="5248936" y="3203957"/>
            <a:ext cx="2489200" cy="581025"/>
          </a:xfrm>
          <a:prstGeom prst="rect">
            <a:avLst/>
          </a:prstGeom>
          <a:noFill/>
          <a:ln w="9525" cap="flat" cmpd="sng" algn="ctr">
            <a:noFill/>
            <a:prstDash val="solid"/>
            <a:miter lim="800000"/>
            <a:headEnd type="none" w="med" len="med"/>
            <a:tailEnd type="none" w="med" len="med"/>
          </a:ln>
          <a:effectLst/>
        </p:spPr>
        <p:txBody>
          <a:bodyPr lIns="91430" tIns="45715" rIns="91430" bIns="45715">
            <a:spAutoFit/>
          </a:bodyPr>
          <a:lstStyle/>
          <a:p>
            <a:pPr algn="r" eaLnBrk="0" hangingPunct="0"/>
            <a:r>
              <a:rPr lang="en-US" sz="1600" b="0" dirty="0">
                <a:effectLst>
                  <a:outerShdw blurRad="38100" dist="38100" dir="2700000" algn="tl">
                    <a:srgbClr val="000000">
                      <a:alpha val="43137"/>
                    </a:srgbClr>
                  </a:outerShdw>
                </a:effectLst>
              </a:rPr>
              <a:t>Ongoing policy updates to NPS Policy Server </a:t>
            </a:r>
          </a:p>
        </p:txBody>
      </p:sp>
      <p:sp>
        <p:nvSpPr>
          <p:cNvPr id="22" name="TextBox 21"/>
          <p:cNvSpPr txBox="1">
            <a:spLocks noChangeArrowheads="1"/>
          </p:cNvSpPr>
          <p:nvPr/>
        </p:nvSpPr>
        <p:spPr bwMode="auto">
          <a:xfrm>
            <a:off x="1746911" y="5255007"/>
            <a:ext cx="2478088" cy="825500"/>
          </a:xfrm>
          <a:prstGeom prst="rect">
            <a:avLst/>
          </a:prstGeom>
          <a:noFill/>
          <a:ln w="9525" cap="flat" cmpd="sng" algn="ctr">
            <a:noFill/>
            <a:prstDash val="solid"/>
            <a:miter lim="800000"/>
            <a:headEnd type="none" w="med" len="med"/>
            <a:tailEnd type="none" w="med" len="med"/>
          </a:ln>
          <a:effectLst/>
        </p:spPr>
        <p:txBody>
          <a:bodyPr lIns="91430" tIns="45715" rIns="91430" bIns="45715">
            <a:spAutoFit/>
          </a:bodyPr>
          <a:lstStyle/>
          <a:p>
            <a:pPr algn="l" eaLnBrk="0" hangingPunct="0"/>
            <a:r>
              <a:rPr lang="en-US" sz="1600" b="0">
                <a:effectLst>
                  <a:outerShdw blurRad="38100" dist="38100" dir="2700000" algn="tl">
                    <a:srgbClr val="000000">
                      <a:alpha val="43137"/>
                    </a:srgbClr>
                  </a:outerShdw>
                </a:effectLst>
              </a:rPr>
              <a:t>You are given </a:t>
            </a:r>
            <a:br>
              <a:rPr lang="en-US" sz="1600" b="0">
                <a:effectLst>
                  <a:outerShdw blurRad="38100" dist="38100" dir="2700000" algn="tl">
                    <a:srgbClr val="000000">
                      <a:alpha val="43137"/>
                    </a:srgbClr>
                  </a:outerShdw>
                </a:effectLst>
              </a:rPr>
            </a:br>
            <a:r>
              <a:rPr lang="en-US" sz="1600" b="0">
                <a:effectLst>
                  <a:outerShdw blurRad="38100" dist="38100" dir="2700000" algn="tl">
                    <a:srgbClr val="000000">
                      <a:alpha val="43137"/>
                    </a:srgbClr>
                  </a:outerShdw>
                </a:effectLst>
              </a:rPr>
              <a:t>restricted access</a:t>
            </a:r>
          </a:p>
          <a:p>
            <a:pPr algn="l" eaLnBrk="0" hangingPunct="0"/>
            <a:r>
              <a:rPr lang="en-US" sz="1600" b="0">
                <a:effectLst>
                  <a:outerShdw blurRad="38100" dist="38100" dir="2700000" algn="tl">
                    <a:srgbClr val="000000">
                      <a:alpha val="43137"/>
                    </a:srgbClr>
                  </a:outerShdw>
                </a:effectLst>
              </a:rPr>
              <a:t>until fix-up</a:t>
            </a:r>
          </a:p>
        </p:txBody>
      </p:sp>
      <p:sp>
        <p:nvSpPr>
          <p:cNvPr id="23" name="TextBox 22"/>
          <p:cNvSpPr txBox="1">
            <a:spLocks noChangeArrowheads="1"/>
          </p:cNvSpPr>
          <p:nvPr/>
        </p:nvSpPr>
        <p:spPr bwMode="auto">
          <a:xfrm>
            <a:off x="1049999" y="3108707"/>
            <a:ext cx="1743075" cy="581025"/>
          </a:xfrm>
          <a:prstGeom prst="rect">
            <a:avLst/>
          </a:prstGeom>
          <a:noFill/>
          <a:ln w="9525" cap="flat" cmpd="sng" algn="ctr">
            <a:noFill/>
            <a:prstDash val="solid"/>
            <a:miter lim="800000"/>
            <a:headEnd type="none" w="med" len="med"/>
            <a:tailEnd type="none" w="med" len="med"/>
          </a:ln>
          <a:effectLst/>
        </p:spPr>
        <p:txBody>
          <a:bodyPr lIns="91430" tIns="45715" rIns="91430" bIns="45715">
            <a:spAutoFit/>
          </a:bodyPr>
          <a:lstStyle/>
          <a:p>
            <a:pPr algn="l" eaLnBrk="0" hangingPunct="0"/>
            <a:r>
              <a:rPr lang="en-US" sz="1600" b="0">
                <a:effectLst>
                  <a:outerShdw blurRad="38100" dist="38100" dir="2700000" algn="tl">
                    <a:srgbClr val="000000">
                      <a:alpha val="43137"/>
                    </a:srgbClr>
                  </a:outerShdw>
                </a:effectLst>
              </a:rPr>
              <a:t>Can I have updates?</a:t>
            </a:r>
          </a:p>
        </p:txBody>
      </p:sp>
      <p:sp>
        <p:nvSpPr>
          <p:cNvPr id="24" name="TextBox 23"/>
          <p:cNvSpPr txBox="1">
            <a:spLocks noChangeArrowheads="1"/>
          </p:cNvSpPr>
          <p:nvPr/>
        </p:nvSpPr>
        <p:spPr bwMode="auto">
          <a:xfrm>
            <a:off x="2034249" y="2559432"/>
            <a:ext cx="1790700" cy="336550"/>
          </a:xfrm>
          <a:prstGeom prst="rect">
            <a:avLst/>
          </a:prstGeom>
          <a:noFill/>
          <a:ln w="9525" cap="flat" cmpd="sng" algn="ctr">
            <a:noFill/>
            <a:prstDash val="solid"/>
            <a:miter lim="800000"/>
            <a:headEnd type="none" w="med" len="med"/>
            <a:tailEnd type="none" w="med" len="med"/>
          </a:ln>
          <a:effectLst/>
        </p:spPr>
        <p:txBody>
          <a:bodyPr lIns="91430" tIns="45715" rIns="91430" bIns="45715">
            <a:spAutoFit/>
          </a:bodyPr>
          <a:lstStyle/>
          <a:p>
            <a:pPr algn="l" eaLnBrk="0" hangingPunct="0"/>
            <a:r>
              <a:rPr lang="en-US" sz="1600" b="0">
                <a:effectLst>
                  <a:outerShdw blurRad="38100" dist="38100" dir="2700000" algn="tl">
                    <a:srgbClr val="000000">
                      <a:alpha val="43137"/>
                    </a:srgbClr>
                  </a:outerShdw>
                </a:effectLst>
              </a:rPr>
              <a:t>Here you go</a:t>
            </a:r>
          </a:p>
        </p:txBody>
      </p:sp>
      <p:sp>
        <p:nvSpPr>
          <p:cNvPr id="25" name="TextBox 24"/>
          <p:cNvSpPr txBox="1">
            <a:spLocks noChangeArrowheads="1"/>
          </p:cNvSpPr>
          <p:nvPr/>
        </p:nvSpPr>
        <p:spPr bwMode="auto">
          <a:xfrm>
            <a:off x="5275924" y="4877182"/>
            <a:ext cx="2092325" cy="1077208"/>
          </a:xfrm>
          <a:prstGeom prst="rect">
            <a:avLst/>
          </a:prstGeom>
          <a:noFill/>
          <a:ln w="9525" cap="flat" cmpd="sng" algn="ctr">
            <a:noFill/>
            <a:prstDash val="solid"/>
            <a:miter lim="800000"/>
            <a:headEnd type="none" w="med" len="med"/>
            <a:tailEnd type="none" w="med" len="med"/>
          </a:ln>
          <a:effectLst/>
        </p:spPr>
        <p:txBody>
          <a:bodyPr lIns="91430" tIns="45715" rIns="91430" bIns="45715">
            <a:spAutoFit/>
          </a:bodyPr>
          <a:lstStyle/>
          <a:p>
            <a:pPr algn="l" eaLnBrk="0" hangingPunct="0"/>
            <a:r>
              <a:rPr lang="en-US" sz="1600" b="0" dirty="0">
                <a:effectLst>
                  <a:outerShdw blurRad="38100" dist="38100" dir="2700000" algn="tl">
                    <a:srgbClr val="000000">
                      <a:alpha val="43137"/>
                    </a:srgbClr>
                  </a:outerShdw>
                </a:effectLst>
              </a:rPr>
              <a:t>According to policy, the client is not up to date.  </a:t>
            </a:r>
            <a:r>
              <a:rPr lang="en-US" sz="1600" b="0" dirty="0" smtClean="0">
                <a:effectLst>
                  <a:outerShdw blurRad="38100" dist="38100" dir="2700000" algn="tl">
                    <a:srgbClr val="000000">
                      <a:alpha val="43137"/>
                    </a:srgbClr>
                  </a:outerShdw>
                </a:effectLst>
              </a:rPr>
              <a:t>Restrict </a:t>
            </a:r>
            <a:r>
              <a:rPr lang="en-US" sz="1600" b="0" dirty="0">
                <a:effectLst>
                  <a:outerShdw blurRad="38100" dist="38100" dir="2700000" algn="tl">
                    <a:srgbClr val="000000">
                      <a:alpha val="43137"/>
                    </a:srgbClr>
                  </a:outerShdw>
                </a:effectLst>
              </a:rPr>
              <a:t>client, request it to update</a:t>
            </a:r>
          </a:p>
        </p:txBody>
      </p:sp>
      <p:sp>
        <p:nvSpPr>
          <p:cNvPr id="26" name="TextBox 25"/>
          <p:cNvSpPr txBox="1">
            <a:spLocks noChangeArrowheads="1"/>
          </p:cNvSpPr>
          <p:nvPr/>
        </p:nvSpPr>
        <p:spPr bwMode="auto">
          <a:xfrm>
            <a:off x="3801136" y="1298957"/>
            <a:ext cx="1916935" cy="338554"/>
          </a:xfrm>
          <a:prstGeom prst="rect">
            <a:avLst/>
          </a:prstGeom>
          <a:noFill/>
          <a:ln w="12700" cap="flat" cmpd="sng" algn="ctr">
            <a:noFill/>
            <a:prstDash val="solid"/>
            <a:miter lim="800000"/>
            <a:headEnd type="none" w="med" len="med"/>
            <a:tailEnd type="none" w="med" len="med"/>
          </a:ln>
          <a:effectLst/>
        </p:spPr>
        <p:txBody>
          <a:bodyPr wrap="none">
            <a:spAutoFit/>
          </a:bodyPr>
          <a:lstStyle/>
          <a:p>
            <a:pPr algn="l"/>
            <a:r>
              <a:rPr lang="en-US" sz="1600" b="0" dirty="0">
                <a:solidFill>
                  <a:schemeClr val="accent6"/>
                </a:solidFill>
                <a:effectLst>
                  <a:outerShdw blurRad="38100" dist="38100" dir="2700000" algn="tl">
                    <a:srgbClr val="000000">
                      <a:alpha val="43137"/>
                    </a:srgbClr>
                  </a:outerShdw>
                </a:effectLst>
              </a:rPr>
              <a:t>Corporate Network</a:t>
            </a:r>
          </a:p>
        </p:txBody>
      </p:sp>
      <p:sp>
        <p:nvSpPr>
          <p:cNvPr id="27" name="TextBox 26"/>
          <p:cNvSpPr txBox="1">
            <a:spLocks noChangeArrowheads="1"/>
          </p:cNvSpPr>
          <p:nvPr/>
        </p:nvSpPr>
        <p:spPr bwMode="auto">
          <a:xfrm>
            <a:off x="524536" y="1679957"/>
            <a:ext cx="1900238" cy="336550"/>
          </a:xfrm>
          <a:prstGeom prst="rect">
            <a:avLst/>
          </a:prstGeom>
          <a:noFill/>
          <a:ln w="12700" cap="flat" cmpd="sng" algn="ctr">
            <a:noFill/>
            <a:prstDash val="solid"/>
            <a:miter lim="800000"/>
            <a:headEnd type="none" w="med" len="med"/>
            <a:tailEnd type="none" w="med" len="med"/>
          </a:ln>
          <a:effectLst/>
        </p:spPr>
        <p:txBody>
          <a:bodyPr wrap="none">
            <a:spAutoFit/>
          </a:bodyPr>
          <a:lstStyle/>
          <a:p>
            <a:pPr algn="l"/>
            <a:r>
              <a:rPr lang="en-US" sz="1600" b="0" dirty="0">
                <a:solidFill>
                  <a:schemeClr val="accent3"/>
                </a:solidFill>
                <a:effectLst>
                  <a:outerShdw blurRad="38100" dist="38100" dir="2700000" algn="tl">
                    <a:srgbClr val="000000">
                      <a:alpha val="43137"/>
                    </a:srgbClr>
                  </a:outerShdw>
                </a:effectLst>
              </a:rPr>
              <a:t>Restricted Network</a:t>
            </a:r>
          </a:p>
        </p:txBody>
      </p:sp>
      <p:sp>
        <p:nvSpPr>
          <p:cNvPr id="28" name="Rectangle 27"/>
          <p:cNvSpPr>
            <a:spLocks noChangeArrowheads="1"/>
          </p:cNvSpPr>
          <p:nvPr/>
        </p:nvSpPr>
        <p:spPr bwMode="auto">
          <a:xfrm>
            <a:off x="4937786" y="5842382"/>
            <a:ext cx="3552825" cy="361950"/>
          </a:xfrm>
          <a:prstGeom prst="rect">
            <a:avLst/>
          </a:prstGeom>
          <a:noFill/>
          <a:ln w="12700" cap="flat" cmpd="sng" algn="ctr">
            <a:noFill/>
            <a:prstDash val="solid"/>
            <a:miter lim="800000"/>
            <a:headEnd type="none" w="med" len="med"/>
            <a:tailEnd type="none" w="med" len="med"/>
          </a:ln>
          <a:effectLst/>
        </p:spPr>
        <p:txBody>
          <a:bodyPr wrap="none" anchor="ctr"/>
          <a:lstStyle/>
          <a:p>
            <a:pPr algn="l"/>
            <a:r>
              <a:rPr lang="en-US" sz="1600" b="0" dirty="0">
                <a:effectLst>
                  <a:outerShdw blurRad="38100" dist="38100" dir="2700000" algn="tl">
                    <a:srgbClr val="000000">
                      <a:alpha val="43137"/>
                    </a:srgbClr>
                  </a:outerShdw>
                </a:effectLst>
              </a:rPr>
              <a:t>Client is granted access to full intranet </a:t>
            </a:r>
          </a:p>
        </p:txBody>
      </p:sp>
      <p:grpSp>
        <p:nvGrpSpPr>
          <p:cNvPr id="30" name="Group 30"/>
          <p:cNvGrpSpPr>
            <a:grpSpLocks/>
          </p:cNvGrpSpPr>
          <p:nvPr/>
        </p:nvGrpSpPr>
        <p:grpSpPr bwMode="auto">
          <a:xfrm>
            <a:off x="7374599" y="1821245"/>
            <a:ext cx="1168400" cy="1227137"/>
            <a:chOff x="4678" y="953"/>
            <a:chExt cx="736" cy="773"/>
          </a:xfrm>
          <a:effectLst>
            <a:outerShdw blurRad="50800" dist="38100" dir="2700000" algn="tl" rotWithShape="0">
              <a:prstClr val="black">
                <a:alpha val="40000"/>
              </a:prstClr>
            </a:outerShdw>
          </a:effectLst>
        </p:grpSpPr>
        <p:sp>
          <p:nvSpPr>
            <p:cNvPr id="31" name="Rectangle 30"/>
            <p:cNvSpPr>
              <a:spLocks noChangeArrowheads="1"/>
            </p:cNvSpPr>
            <p:nvPr/>
          </p:nvSpPr>
          <p:spPr bwMode="auto">
            <a:xfrm>
              <a:off x="4678" y="953"/>
              <a:ext cx="736" cy="220"/>
            </a:xfrm>
            <a:prstGeom prst="rect">
              <a:avLst/>
            </a:prstGeom>
            <a:noFill/>
            <a:ln w="9525" cap="flat" cmpd="sng" algn="ctr">
              <a:noFill/>
              <a:prstDash val="solid"/>
              <a:miter lim="800000"/>
              <a:headEnd type="none" w="med" len="med"/>
              <a:tailEnd type="none" w="med" len="med"/>
            </a:ln>
            <a:effectLst/>
          </p:spPr>
          <p:txBody>
            <a:bodyPr wrap="none" anchor="ctr"/>
            <a:lstStyle/>
            <a:p>
              <a:r>
                <a:rPr lang="en-US" sz="1600" b="0" dirty="0">
                  <a:effectLst>
                    <a:outerShdw blurRad="38100" dist="38100" dir="2700000" algn="tl">
                      <a:srgbClr val="000000">
                        <a:alpha val="43137"/>
                      </a:srgbClr>
                    </a:outerShdw>
                  </a:effectLst>
                </a:rPr>
                <a:t>System health </a:t>
              </a:r>
            </a:p>
            <a:p>
              <a:r>
                <a:rPr lang="en-US" sz="1600" b="0" dirty="0">
                  <a:effectLst>
                    <a:outerShdw blurRad="38100" dist="38100" dir="2700000" algn="tl">
                      <a:srgbClr val="000000">
                        <a:alpha val="43137"/>
                      </a:srgbClr>
                    </a:outerShdw>
                  </a:effectLst>
                </a:rPr>
                <a:t>servers </a:t>
              </a:r>
            </a:p>
          </p:txBody>
        </p:sp>
        <p:grpSp>
          <p:nvGrpSpPr>
            <p:cNvPr id="32" name="Group 32"/>
            <p:cNvGrpSpPr>
              <a:grpSpLocks/>
            </p:cNvGrpSpPr>
            <p:nvPr/>
          </p:nvGrpSpPr>
          <p:grpSpPr bwMode="auto">
            <a:xfrm>
              <a:off x="4853" y="1293"/>
              <a:ext cx="366" cy="433"/>
              <a:chOff x="4789" y="1293"/>
              <a:chExt cx="366" cy="433"/>
            </a:xfrm>
          </p:grpSpPr>
          <p:pic>
            <p:nvPicPr>
              <p:cNvPr id="33" name="Rectangle 263200"/>
              <p:cNvPicPr>
                <a:picLocks noChangeAspect="1" noChangeArrowheads="1"/>
              </p:cNvPicPr>
              <p:nvPr/>
            </p:nvPicPr>
            <p:blipFill>
              <a:blip r:embed="rId7" cstate="print"/>
              <a:srcRect/>
              <a:stretch>
                <a:fillRect/>
              </a:stretch>
            </p:blipFill>
            <p:spPr bwMode="auto">
              <a:xfrm>
                <a:off x="4928" y="1344"/>
                <a:ext cx="227" cy="382"/>
              </a:xfrm>
              <a:prstGeom prst="rect">
                <a:avLst/>
              </a:prstGeom>
              <a:noFill/>
              <a:ln w="9525">
                <a:noFill/>
                <a:miter lim="800000"/>
                <a:headEnd/>
                <a:tailEnd/>
              </a:ln>
            </p:spPr>
          </p:pic>
          <p:pic>
            <p:nvPicPr>
              <p:cNvPr id="34" name="Rectangle 263201"/>
              <p:cNvPicPr>
                <a:picLocks noChangeAspect="1" noChangeArrowheads="1"/>
              </p:cNvPicPr>
              <p:nvPr/>
            </p:nvPicPr>
            <p:blipFill>
              <a:blip r:embed="rId8" cstate="print"/>
              <a:srcRect/>
              <a:stretch>
                <a:fillRect/>
              </a:stretch>
            </p:blipFill>
            <p:spPr bwMode="auto">
              <a:xfrm>
                <a:off x="4789" y="1293"/>
                <a:ext cx="249" cy="421"/>
              </a:xfrm>
              <a:prstGeom prst="rect">
                <a:avLst/>
              </a:prstGeom>
              <a:noFill/>
              <a:ln w="9525">
                <a:noFill/>
                <a:miter lim="800000"/>
                <a:headEnd/>
                <a:tailEnd/>
              </a:ln>
            </p:spPr>
          </p:pic>
        </p:grpSp>
      </p:grpSp>
      <p:grpSp>
        <p:nvGrpSpPr>
          <p:cNvPr id="35" name="Group 35"/>
          <p:cNvGrpSpPr>
            <a:grpSpLocks/>
          </p:cNvGrpSpPr>
          <p:nvPr/>
        </p:nvGrpSpPr>
        <p:grpSpPr bwMode="auto">
          <a:xfrm>
            <a:off x="7839736" y="3127757"/>
            <a:ext cx="304800" cy="889000"/>
            <a:chOff x="5056" y="1904"/>
            <a:chExt cx="192" cy="560"/>
          </a:xfrm>
          <a:effectLst>
            <a:glow rad="63500">
              <a:schemeClr val="accent1">
                <a:satMod val="175000"/>
                <a:alpha val="40000"/>
              </a:schemeClr>
            </a:glow>
          </a:effectLst>
        </p:grpSpPr>
        <p:sp>
          <p:nvSpPr>
            <p:cNvPr id="36" name="Straight Connector 263203"/>
            <p:cNvSpPr>
              <a:spLocks noChangeShapeType="1"/>
            </p:cNvSpPr>
            <p:nvPr/>
          </p:nvSpPr>
          <p:spPr bwMode="auto">
            <a:xfrm flipH="1">
              <a:off x="5056" y="1904"/>
              <a:ext cx="48" cy="560"/>
            </a:xfrm>
            <a:prstGeom prst="line">
              <a:avLst/>
            </a:prstGeom>
            <a:noFill/>
            <a:ln w="15875" algn="ctr">
              <a:solidFill>
                <a:srgbClr val="DDDDDD"/>
              </a:solidFill>
              <a:prstDash val="dash"/>
              <a:round/>
              <a:headEnd/>
              <a:tailEnd type="arrow" w="med" len="med"/>
            </a:ln>
          </p:spPr>
          <p:txBody>
            <a:bodyPr wrap="none" anchor="ctr"/>
            <a:lstStyle/>
            <a:p>
              <a:endParaRPr lang="en-US">
                <a:effectLst>
                  <a:outerShdw blurRad="38100" dist="38100" dir="2700000" algn="tl">
                    <a:srgbClr val="000000">
                      <a:alpha val="43137"/>
                    </a:srgbClr>
                  </a:outerShdw>
                </a:effectLst>
              </a:endParaRPr>
            </a:p>
          </p:txBody>
        </p:sp>
        <p:sp>
          <p:nvSpPr>
            <p:cNvPr id="37" name="Straight Connector 263204"/>
            <p:cNvSpPr>
              <a:spLocks noChangeShapeType="1"/>
            </p:cNvSpPr>
            <p:nvPr/>
          </p:nvSpPr>
          <p:spPr bwMode="auto">
            <a:xfrm>
              <a:off x="5184" y="1912"/>
              <a:ext cx="64" cy="552"/>
            </a:xfrm>
            <a:prstGeom prst="line">
              <a:avLst/>
            </a:prstGeom>
            <a:noFill/>
            <a:ln w="15875" algn="ctr">
              <a:solidFill>
                <a:srgbClr val="DDDDDD"/>
              </a:solidFill>
              <a:prstDash val="dash"/>
              <a:round/>
              <a:headEnd/>
              <a:tailEnd type="arrow" w="med" len="med"/>
            </a:ln>
          </p:spPr>
          <p:txBody>
            <a:bodyPr wrap="none" anchor="ctr"/>
            <a:lstStyle/>
            <a:p>
              <a:endParaRPr lang="en-US">
                <a:effectLst>
                  <a:outerShdw blurRad="38100" dist="38100" dir="2700000" algn="tl">
                    <a:srgbClr val="000000">
                      <a:alpha val="43137"/>
                    </a:srgbClr>
                  </a:outerShdw>
                </a:effectLst>
              </a:endParaRPr>
            </a:p>
          </p:txBody>
        </p:sp>
        <p:sp>
          <p:nvSpPr>
            <p:cNvPr id="38" name="Straight Connector 263205"/>
            <p:cNvSpPr>
              <a:spLocks noChangeShapeType="1"/>
            </p:cNvSpPr>
            <p:nvPr/>
          </p:nvSpPr>
          <p:spPr bwMode="auto">
            <a:xfrm>
              <a:off x="5144" y="1920"/>
              <a:ext cx="0" cy="528"/>
            </a:xfrm>
            <a:prstGeom prst="line">
              <a:avLst/>
            </a:prstGeom>
            <a:noFill/>
            <a:ln w="15875" algn="ctr">
              <a:solidFill>
                <a:srgbClr val="DDDDDD"/>
              </a:solidFill>
              <a:prstDash val="dash"/>
              <a:round/>
              <a:headEnd/>
              <a:tailEnd type="arrow" w="med" len="med"/>
            </a:ln>
          </p:spPr>
          <p:txBody>
            <a:bodyPr wrap="none" anchor="ctr"/>
            <a:lstStyle/>
            <a:p>
              <a:endParaRPr lang="en-US">
                <a:effectLst>
                  <a:outerShdw blurRad="38100" dist="38100" dir="2700000" algn="tl">
                    <a:srgbClr val="000000">
                      <a:alpha val="43137"/>
                    </a:srgbClr>
                  </a:outerShdw>
                </a:effectLst>
              </a:endParaRPr>
            </a:p>
          </p:txBody>
        </p:sp>
      </p:grpSp>
      <p:sp>
        <p:nvSpPr>
          <p:cNvPr id="39" name="TextBox 38"/>
          <p:cNvSpPr txBox="1">
            <a:spLocks noChangeArrowheads="1"/>
          </p:cNvSpPr>
          <p:nvPr/>
        </p:nvSpPr>
        <p:spPr bwMode="auto">
          <a:xfrm>
            <a:off x="5275924" y="4877182"/>
            <a:ext cx="2079625" cy="1314450"/>
          </a:xfrm>
          <a:prstGeom prst="rect">
            <a:avLst/>
          </a:prstGeom>
          <a:noFill/>
          <a:ln w="9525" cap="flat" cmpd="sng" algn="ctr">
            <a:noFill/>
            <a:prstDash val="solid"/>
            <a:miter lim="800000"/>
            <a:headEnd type="none" w="med" len="med"/>
            <a:tailEnd type="none" w="med" len="med"/>
          </a:ln>
          <a:effectLst/>
        </p:spPr>
        <p:txBody>
          <a:bodyPr lIns="91430" tIns="45715" rIns="91430" bIns="45715">
            <a:spAutoFit/>
          </a:bodyPr>
          <a:lstStyle/>
          <a:p>
            <a:pPr algn="l" eaLnBrk="0" hangingPunct="0"/>
            <a:r>
              <a:rPr lang="en-US" sz="1600" b="0" dirty="0">
                <a:effectLst>
                  <a:outerShdw blurRad="38100" dist="38100" dir="2700000" algn="tl">
                    <a:srgbClr val="000000">
                      <a:alpha val="43137"/>
                    </a:srgbClr>
                  </a:outerShdw>
                </a:effectLst>
              </a:rPr>
              <a:t>According to policy, the client is up to date  </a:t>
            </a:r>
          </a:p>
          <a:p>
            <a:pPr algn="l" eaLnBrk="0" hangingPunct="0"/>
            <a:endParaRPr lang="en-US" sz="1600" b="0" dirty="0">
              <a:effectLst>
                <a:outerShdw blurRad="38100" dist="38100" dir="2700000" algn="tl">
                  <a:srgbClr val="000000">
                    <a:alpha val="43137"/>
                  </a:srgbClr>
                </a:outerShdw>
              </a:effectLst>
            </a:endParaRPr>
          </a:p>
          <a:p>
            <a:pPr algn="l" eaLnBrk="0" hangingPunct="0"/>
            <a:r>
              <a:rPr lang="en-US" sz="1600" b="0" dirty="0">
                <a:effectLst>
                  <a:outerShdw blurRad="38100" dist="38100" dir="2700000" algn="tl">
                    <a:srgbClr val="000000">
                      <a:alpha val="43137"/>
                    </a:srgbClr>
                  </a:outerShdw>
                </a:effectLst>
              </a:rPr>
              <a:t>Grant access</a:t>
            </a:r>
          </a:p>
        </p:txBody>
      </p:sp>
      <p:sp>
        <p:nvSpPr>
          <p:cNvPr id="40" name="Straight Connector 39"/>
          <p:cNvSpPr>
            <a:spLocks noChangeShapeType="1"/>
          </p:cNvSpPr>
          <p:nvPr/>
        </p:nvSpPr>
        <p:spPr bwMode="auto">
          <a:xfrm flipV="1">
            <a:off x="1818349" y="2748345"/>
            <a:ext cx="1498600" cy="1209675"/>
          </a:xfrm>
          <a:prstGeom prst="line">
            <a:avLst/>
          </a:prstGeom>
          <a:noFill/>
          <a:ln w="12700" algn="ctr">
            <a:solidFill>
              <a:schemeClr val="tx1"/>
            </a:solidFill>
            <a:round/>
            <a:headEnd/>
            <a:tailEnd type="triangle" w="med" len="med"/>
          </a:ln>
          <a:effectLst>
            <a:glow rad="63500">
              <a:schemeClr val="accent1">
                <a:satMod val="175000"/>
                <a:alpha val="40000"/>
              </a:schemeClr>
            </a:glow>
          </a:effectLst>
        </p:spPr>
        <p:txBody>
          <a:bodyPr anchor="ctr"/>
          <a:lstStyle/>
          <a:p>
            <a:endParaRPr lang="en-US">
              <a:effectLst>
                <a:outerShdw blurRad="38100" dist="38100" dir="2700000" algn="tl">
                  <a:srgbClr val="000000">
                    <a:alpha val="43137"/>
                  </a:srgbClr>
                </a:outerShdw>
              </a:effectLst>
            </a:endParaRPr>
          </a:p>
        </p:txBody>
      </p:sp>
      <p:sp>
        <p:nvSpPr>
          <p:cNvPr id="41" name="Straight Connector 40"/>
          <p:cNvSpPr>
            <a:spLocks noChangeShapeType="1"/>
          </p:cNvSpPr>
          <p:nvPr/>
        </p:nvSpPr>
        <p:spPr bwMode="auto">
          <a:xfrm flipH="1">
            <a:off x="2010436" y="2945195"/>
            <a:ext cx="1355725" cy="1143000"/>
          </a:xfrm>
          <a:prstGeom prst="line">
            <a:avLst/>
          </a:prstGeom>
          <a:noFill/>
          <a:ln w="12700" algn="ctr">
            <a:solidFill>
              <a:schemeClr val="tx1"/>
            </a:solidFill>
            <a:round/>
            <a:headEnd/>
            <a:tailEnd type="triangle" w="med" len="med"/>
          </a:ln>
          <a:effectLst>
            <a:glow rad="63500">
              <a:schemeClr val="accent1">
                <a:satMod val="175000"/>
                <a:alpha val="40000"/>
              </a:schemeClr>
            </a:glow>
          </a:effectLst>
        </p:spPr>
        <p:txBody>
          <a:bodyPr anchor="ctr"/>
          <a:lstStyle/>
          <a:p>
            <a:endParaRPr lang="en-US">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1"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up)">
                                      <p:cBhvr>
                                        <p:cTn id="10" dur="500"/>
                                        <p:tgtEl>
                                          <p:spTgt spid="35"/>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up)">
                                      <p:cBhvr>
                                        <p:cTn id="14" dur="500"/>
                                        <p:tgtEl>
                                          <p:spTgt spid="35"/>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up)">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0" nodeType="clickEffect">
                                  <p:stCondLst>
                                    <p:cond delay="0"/>
                                  </p:stCondLst>
                                  <p:childTnLst>
                                    <p:animEffect transition="out" filter="dissolve">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par>
                                <p:cTn id="24" presetID="9" presetClass="emph" presetSubtype="0" nodeType="withEffect">
                                  <p:stCondLst>
                                    <p:cond delay="0"/>
                                  </p:stCondLst>
                                  <p:childTnLst>
                                    <p:set>
                                      <p:cBhvr rctx="PPT">
                                        <p:cTn id="25" dur="indefinite"/>
                                        <p:tgtEl>
                                          <p:spTgt spid="35"/>
                                        </p:tgtEl>
                                        <p:attrNameLst>
                                          <p:attrName>style.opacity</p:attrName>
                                        </p:attrNameLst>
                                      </p:cBhvr>
                                      <p:to>
                                        <p:strVal val="0.5"/>
                                      </p:to>
                                    </p:set>
                                    <p:animEffect filter="image" prLst="opacity: 0.5">
                                      <p:cBhvr rctx="IE">
                                        <p:cTn id="26" dur="indefinite"/>
                                        <p:tgtEl>
                                          <p:spTgt spid="3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par>
                                <p:cTn id="41" presetID="9" presetClass="exit" presetSubtype="0" fill="hold" grpId="1" nodeType="withEffect">
                                  <p:stCondLst>
                                    <p:cond delay="0"/>
                                  </p:stCondLst>
                                  <p:childTnLst>
                                    <p:animEffect transition="out" filter="dissolve">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par>
                                <p:cTn id="44" presetID="9" presetClass="exit" presetSubtype="0" fill="hold" grpId="1" nodeType="withEffect">
                                  <p:stCondLst>
                                    <p:cond delay="0"/>
                                  </p:stCondLst>
                                  <p:childTnLst>
                                    <p:animEffect transition="out" filter="dissolv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right)">
                                      <p:cBhvr>
                                        <p:cTn id="51" dur="500"/>
                                        <p:tgtEl>
                                          <p:spTgt spid="17"/>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right)">
                                      <p:cBhvr>
                                        <p:cTn id="54" dur="500"/>
                                        <p:tgtEl>
                                          <p:spTgt spid="25"/>
                                        </p:tgtEl>
                                      </p:cBhvr>
                                    </p:animEffect>
                                  </p:childTnLst>
                                </p:cTn>
                              </p:par>
                              <p:par>
                                <p:cTn id="55" presetID="9" presetClass="exit" presetSubtype="0" fill="hold" grpId="1" nodeType="withEffect">
                                  <p:stCondLst>
                                    <p:cond delay="0"/>
                                  </p:stCondLst>
                                  <p:childTnLst>
                                    <p:animEffect transition="out" filter="dissolv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par>
                                <p:cTn id="58" presetID="9" presetClass="exit" presetSubtype="0" fill="hold" grpId="1" nodeType="withEffect">
                                  <p:stCondLst>
                                    <p:cond delay="0"/>
                                  </p:stCondLst>
                                  <p:childTnLst>
                                    <p:animEffect transition="out" filter="dissolve">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right)">
                                      <p:cBhvr>
                                        <p:cTn id="65" dur="500"/>
                                        <p:tgtEl>
                                          <p:spTgt spid="18"/>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right)">
                                      <p:cBhvr>
                                        <p:cTn id="68" dur="500"/>
                                        <p:tgtEl>
                                          <p:spTgt spid="22"/>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down)">
                                      <p:cBhvr>
                                        <p:cTn id="75" dur="1000"/>
                                        <p:tgtEl>
                                          <p:spTgt spid="29"/>
                                        </p:tgtEl>
                                      </p:cBhvr>
                                    </p:animEffect>
                                  </p:childTnLst>
                                </p:cTn>
                              </p:par>
                            </p:childTnLst>
                          </p:cTn>
                        </p:par>
                        <p:par>
                          <p:cTn id="76" fill="hold">
                            <p:stCondLst>
                              <p:cond delay="1500"/>
                            </p:stCondLst>
                            <p:childTnLst>
                              <p:par>
                                <p:cTn id="77" presetID="24" presetClass="emph" presetSubtype="0" fill="hold" grpId="0" nodeType="afterEffect">
                                  <p:stCondLst>
                                    <p:cond delay="0"/>
                                  </p:stCondLst>
                                  <p:childTnLst>
                                    <p:animClr clrSpc="hsl" dir="cw">
                                      <p:cBhvr override="childStyle">
                                        <p:cTn id="78" dur="500" fill="hold"/>
                                        <p:tgtEl>
                                          <p:spTgt spid="26"/>
                                        </p:tgtEl>
                                        <p:attrNameLst>
                                          <p:attrName>style.color</p:attrName>
                                        </p:attrNameLst>
                                      </p:cBhvr>
                                      <p:by>
                                        <p:hsl h="0" s="-12549" l="-25098"/>
                                      </p:by>
                                    </p:animClr>
                                    <p:animClr clrSpc="hsl" dir="cw">
                                      <p:cBhvr>
                                        <p:cTn id="79" dur="500" fill="hold"/>
                                        <p:tgtEl>
                                          <p:spTgt spid="26"/>
                                        </p:tgtEl>
                                        <p:attrNameLst>
                                          <p:attrName>fillcolor</p:attrName>
                                        </p:attrNameLst>
                                      </p:cBhvr>
                                      <p:by>
                                        <p:hsl h="0" s="-12549" l="-25098"/>
                                      </p:by>
                                    </p:animClr>
                                    <p:animClr clrSpc="hsl" dir="cw">
                                      <p:cBhvr>
                                        <p:cTn id="80" dur="500" fill="hold"/>
                                        <p:tgtEl>
                                          <p:spTgt spid="26"/>
                                        </p:tgtEl>
                                        <p:attrNameLst>
                                          <p:attrName>stroke.color</p:attrName>
                                        </p:attrNameLst>
                                      </p:cBhvr>
                                      <p:by>
                                        <p:hsl h="0" s="-12549" l="-25098"/>
                                      </p:by>
                                    </p:animClr>
                                    <p:set>
                                      <p:cBhvr>
                                        <p:cTn id="81" dur="500" fill="hold"/>
                                        <p:tgtEl>
                                          <p:spTgt spid="26"/>
                                        </p:tgtEl>
                                        <p:attrNameLst>
                                          <p:attrName>fill.type</p:attrName>
                                        </p:attrNameLst>
                                      </p:cBhvr>
                                      <p:to>
                                        <p:strVal val="solid"/>
                                      </p:to>
                                    </p:set>
                                  </p:childTnLst>
                                </p:cTn>
                              </p:par>
                              <p:par>
                                <p:cTn id="82" presetID="9" presetClass="exit" presetSubtype="0" fill="hold" grpId="1" nodeType="withEffect">
                                  <p:stCondLst>
                                    <p:cond delay="0"/>
                                  </p:stCondLst>
                                  <p:childTnLst>
                                    <p:animEffect transition="out" filter="dissolve">
                                      <p:cBhvr>
                                        <p:cTn id="83" dur="500"/>
                                        <p:tgtEl>
                                          <p:spTgt spid="17"/>
                                        </p:tgtEl>
                                      </p:cBhvr>
                                    </p:animEffect>
                                    <p:set>
                                      <p:cBhvr>
                                        <p:cTn id="84" dur="1" fill="hold">
                                          <p:stCondLst>
                                            <p:cond delay="499"/>
                                          </p:stCondLst>
                                        </p:cTn>
                                        <p:tgtEl>
                                          <p:spTgt spid="17"/>
                                        </p:tgtEl>
                                        <p:attrNameLst>
                                          <p:attrName>style.visibility</p:attrName>
                                        </p:attrNameLst>
                                      </p:cBhvr>
                                      <p:to>
                                        <p:strVal val="hidden"/>
                                      </p:to>
                                    </p:set>
                                  </p:childTnLst>
                                </p:cTn>
                              </p:par>
                              <p:par>
                                <p:cTn id="85" presetID="9" presetClass="exit" presetSubtype="0" fill="hold" grpId="1" nodeType="withEffect">
                                  <p:stCondLst>
                                    <p:cond delay="0"/>
                                  </p:stCondLst>
                                  <p:childTnLst>
                                    <p:animEffect transition="out" filter="dissolve">
                                      <p:cBhvr>
                                        <p:cTn id="86" dur="500"/>
                                        <p:tgtEl>
                                          <p:spTgt spid="25"/>
                                        </p:tgtEl>
                                      </p:cBhvr>
                                    </p:animEffect>
                                    <p:set>
                                      <p:cBhvr>
                                        <p:cTn id="87" dur="1" fill="hold">
                                          <p:stCondLst>
                                            <p:cond delay="499"/>
                                          </p:stCondLst>
                                        </p:cTn>
                                        <p:tgtEl>
                                          <p:spTgt spid="25"/>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ipe(left)">
                                      <p:cBhvr>
                                        <p:cTn id="95" dur="500"/>
                                        <p:tgtEl>
                                          <p:spTgt spid="23"/>
                                        </p:tgtEl>
                                      </p:cBhvr>
                                    </p:animEffect>
                                  </p:childTnLst>
                                </p:cTn>
                              </p:par>
                              <p:par>
                                <p:cTn id="96" presetID="9" presetClass="exit" presetSubtype="0" fill="hold" grpId="1" nodeType="withEffect">
                                  <p:stCondLst>
                                    <p:cond delay="0"/>
                                  </p:stCondLst>
                                  <p:childTnLst>
                                    <p:animEffect transition="out" filter="dissolve">
                                      <p:cBhvr>
                                        <p:cTn id="97" dur="500"/>
                                        <p:tgtEl>
                                          <p:spTgt spid="18"/>
                                        </p:tgtEl>
                                      </p:cBhvr>
                                    </p:animEffect>
                                    <p:set>
                                      <p:cBhvr>
                                        <p:cTn id="98" dur="1" fill="hold">
                                          <p:stCondLst>
                                            <p:cond delay="499"/>
                                          </p:stCondLst>
                                        </p:cTn>
                                        <p:tgtEl>
                                          <p:spTgt spid="18"/>
                                        </p:tgtEl>
                                        <p:attrNameLst>
                                          <p:attrName>style.visibility</p:attrName>
                                        </p:attrNameLst>
                                      </p:cBhvr>
                                      <p:to>
                                        <p:strVal val="hidden"/>
                                      </p:to>
                                    </p:set>
                                  </p:childTnLst>
                                </p:cTn>
                              </p:par>
                              <p:par>
                                <p:cTn id="99" presetID="9" presetClass="exit" presetSubtype="0" fill="hold" grpId="1" nodeType="withEffect">
                                  <p:stCondLst>
                                    <p:cond delay="0"/>
                                  </p:stCondLst>
                                  <p:childTnLst>
                                    <p:animEffect transition="out" filter="dissolve">
                                      <p:cBhvr>
                                        <p:cTn id="100" dur="500"/>
                                        <p:tgtEl>
                                          <p:spTgt spid="22"/>
                                        </p:tgtEl>
                                      </p:cBhvr>
                                    </p:animEffect>
                                    <p:set>
                                      <p:cBhvr>
                                        <p:cTn id="101" dur="1" fill="hold">
                                          <p:stCondLst>
                                            <p:cond delay="499"/>
                                          </p:stCondLst>
                                        </p:cTn>
                                        <p:tgtEl>
                                          <p:spTgt spid="22"/>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wipe(up)">
                                      <p:cBhvr>
                                        <p:cTn id="106" dur="500"/>
                                        <p:tgtEl>
                                          <p:spTgt spid="41"/>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wipe(right)">
                                      <p:cBhvr>
                                        <p:cTn id="109" dur="500"/>
                                        <p:tgtEl>
                                          <p:spTgt spid="24"/>
                                        </p:tgtEl>
                                      </p:cBhvr>
                                    </p:animEffect>
                                  </p:childTnLst>
                                </p:cTn>
                              </p:par>
                              <p:par>
                                <p:cTn id="110" presetID="10" presetClass="exit" presetSubtype="0" fill="hold" grpId="1" nodeType="withEffect">
                                  <p:stCondLst>
                                    <p:cond delay="0"/>
                                  </p:stCondLst>
                                  <p:childTnLst>
                                    <p:animEffect transition="out" filter="fade">
                                      <p:cBhvr>
                                        <p:cTn id="111" dur="500"/>
                                        <p:tgtEl>
                                          <p:spTgt spid="40"/>
                                        </p:tgtEl>
                                      </p:cBhvr>
                                    </p:animEffect>
                                    <p:set>
                                      <p:cBhvr>
                                        <p:cTn id="112" dur="1" fill="hold">
                                          <p:stCondLst>
                                            <p:cond delay="499"/>
                                          </p:stCondLst>
                                        </p:cTn>
                                        <p:tgtEl>
                                          <p:spTgt spid="40"/>
                                        </p:tgtEl>
                                        <p:attrNameLst>
                                          <p:attrName>style.visibility</p:attrName>
                                        </p:attrNameLst>
                                      </p:cBhvr>
                                      <p:to>
                                        <p:strVal val="hidden"/>
                                      </p:to>
                                    </p:set>
                                  </p:childTnLst>
                                </p:cTn>
                              </p:par>
                              <p:par>
                                <p:cTn id="113" presetID="9" presetClass="exit" presetSubtype="0" fill="hold" grpId="1" nodeType="withEffect">
                                  <p:stCondLst>
                                    <p:cond delay="0"/>
                                  </p:stCondLst>
                                  <p:childTnLst>
                                    <p:animEffect transition="out" filter="dissolve">
                                      <p:cBhvr>
                                        <p:cTn id="114" dur="500"/>
                                        <p:tgtEl>
                                          <p:spTgt spid="23"/>
                                        </p:tgtEl>
                                      </p:cBhvr>
                                    </p:animEffect>
                                    <p:set>
                                      <p:cBhvr>
                                        <p:cTn id="115" dur="1" fill="hold">
                                          <p:stCondLst>
                                            <p:cond delay="499"/>
                                          </p:stCondLst>
                                        </p:cTn>
                                        <p:tgtEl>
                                          <p:spTgt spid="23"/>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2" nodeType="clickEffect">
                                  <p:stCondLst>
                                    <p:cond delay="0"/>
                                  </p:stCondLst>
                                  <p:childTnLst>
                                    <p:set>
                                      <p:cBhvr>
                                        <p:cTn id="119" dur="1" fill="hold">
                                          <p:stCondLst>
                                            <p:cond delay="0"/>
                                          </p:stCondLst>
                                        </p:cTn>
                                        <p:tgtEl>
                                          <p:spTgt spid="15"/>
                                        </p:tgtEl>
                                        <p:attrNameLst>
                                          <p:attrName>style.visibility</p:attrName>
                                        </p:attrNameLst>
                                      </p:cBhvr>
                                      <p:to>
                                        <p:strVal val="visible"/>
                                      </p:to>
                                    </p:set>
                                    <p:animEffect transition="in" filter="wipe(left)">
                                      <p:cBhvr>
                                        <p:cTn id="120" dur="500"/>
                                        <p:tgtEl>
                                          <p:spTgt spid="15"/>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4"/>
                                        </p:tgtEl>
                                        <p:attrNameLst>
                                          <p:attrName>style.visibility</p:attrName>
                                        </p:attrNameLst>
                                      </p:cBhvr>
                                      <p:to>
                                        <p:strVal val="visible"/>
                                      </p:to>
                                    </p:set>
                                    <p:animEffect transition="in" filter="wipe(left)">
                                      <p:cBhvr>
                                        <p:cTn id="123" dur="500"/>
                                        <p:tgtEl>
                                          <p:spTgt spid="4"/>
                                        </p:tgtEl>
                                      </p:cBhvr>
                                    </p:animEffect>
                                  </p:childTnLst>
                                </p:cTn>
                              </p:par>
                              <p:par>
                                <p:cTn id="124" presetID="10" presetClass="exit" presetSubtype="0" fill="hold" grpId="1" nodeType="withEffect">
                                  <p:stCondLst>
                                    <p:cond delay="0"/>
                                  </p:stCondLst>
                                  <p:childTnLst>
                                    <p:animEffect transition="out" filter="fade">
                                      <p:cBhvr>
                                        <p:cTn id="125" dur="500"/>
                                        <p:tgtEl>
                                          <p:spTgt spid="41"/>
                                        </p:tgtEl>
                                      </p:cBhvr>
                                    </p:animEffect>
                                    <p:set>
                                      <p:cBhvr>
                                        <p:cTn id="126" dur="1" fill="hold">
                                          <p:stCondLst>
                                            <p:cond delay="499"/>
                                          </p:stCondLst>
                                        </p:cTn>
                                        <p:tgtEl>
                                          <p:spTgt spid="41"/>
                                        </p:tgtEl>
                                        <p:attrNameLst>
                                          <p:attrName>style.visibility</p:attrName>
                                        </p:attrNameLst>
                                      </p:cBhvr>
                                      <p:to>
                                        <p:strVal val="hidden"/>
                                      </p:to>
                                    </p:set>
                                  </p:childTnLst>
                                </p:cTn>
                              </p:par>
                              <p:par>
                                <p:cTn id="127" presetID="9" presetClass="exit" presetSubtype="0" fill="hold" grpId="1" nodeType="withEffect">
                                  <p:stCondLst>
                                    <p:cond delay="0"/>
                                  </p:stCondLst>
                                  <p:childTnLst>
                                    <p:animEffect transition="out" filter="dissolve">
                                      <p:cBhvr>
                                        <p:cTn id="128" dur="500"/>
                                        <p:tgtEl>
                                          <p:spTgt spid="24"/>
                                        </p:tgtEl>
                                      </p:cBhvr>
                                    </p:animEffect>
                                    <p:set>
                                      <p:cBhvr>
                                        <p:cTn id="129" dur="1" fill="hold">
                                          <p:stCondLst>
                                            <p:cond delay="499"/>
                                          </p:stCondLst>
                                        </p:cTn>
                                        <p:tgtEl>
                                          <p:spTgt spid="24"/>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2" nodeType="clickEffect">
                                  <p:stCondLst>
                                    <p:cond delay="0"/>
                                  </p:stCondLst>
                                  <p:childTnLst>
                                    <p:set>
                                      <p:cBhvr>
                                        <p:cTn id="133" dur="1" fill="hold">
                                          <p:stCondLst>
                                            <p:cond delay="0"/>
                                          </p:stCondLst>
                                        </p:cTn>
                                        <p:tgtEl>
                                          <p:spTgt spid="16"/>
                                        </p:tgtEl>
                                        <p:attrNameLst>
                                          <p:attrName>style.visibility</p:attrName>
                                        </p:attrNameLst>
                                      </p:cBhvr>
                                      <p:to>
                                        <p:strVal val="visible"/>
                                      </p:to>
                                    </p:set>
                                    <p:animEffect transition="in" filter="wipe(left)">
                                      <p:cBhvr>
                                        <p:cTn id="134" dur="500"/>
                                        <p:tgtEl>
                                          <p:spTgt spid="16"/>
                                        </p:tgtEl>
                                      </p:cBhvr>
                                    </p:animEffect>
                                  </p:childTnLst>
                                </p:cTn>
                              </p:par>
                              <p:par>
                                <p:cTn id="135" presetID="22" presetClass="entr" presetSubtype="8" fill="hold" grpId="2" nodeType="withEffect">
                                  <p:stCondLst>
                                    <p:cond delay="0"/>
                                  </p:stCondLst>
                                  <p:childTnLst>
                                    <p:set>
                                      <p:cBhvr>
                                        <p:cTn id="136" dur="1" fill="hold">
                                          <p:stCondLst>
                                            <p:cond delay="0"/>
                                          </p:stCondLst>
                                        </p:cTn>
                                        <p:tgtEl>
                                          <p:spTgt spid="20"/>
                                        </p:tgtEl>
                                        <p:attrNameLst>
                                          <p:attrName>style.visibility</p:attrName>
                                        </p:attrNameLst>
                                      </p:cBhvr>
                                      <p:to>
                                        <p:strVal val="visible"/>
                                      </p:to>
                                    </p:set>
                                    <p:animEffect transition="in" filter="wipe(left)">
                                      <p:cBhvr>
                                        <p:cTn id="137" dur="500"/>
                                        <p:tgtEl>
                                          <p:spTgt spid="20"/>
                                        </p:tgtEl>
                                      </p:cBhvr>
                                    </p:animEffect>
                                  </p:childTnLst>
                                </p:cTn>
                              </p:par>
                              <p:par>
                                <p:cTn id="138" presetID="9" presetClass="exit" presetSubtype="0" fill="hold" grpId="1" nodeType="withEffect">
                                  <p:stCondLst>
                                    <p:cond delay="0"/>
                                  </p:stCondLst>
                                  <p:childTnLst>
                                    <p:animEffect transition="out" filter="dissolve">
                                      <p:cBhvr>
                                        <p:cTn id="139" dur="500"/>
                                        <p:tgtEl>
                                          <p:spTgt spid="4"/>
                                        </p:tgtEl>
                                      </p:cBhvr>
                                    </p:animEffect>
                                    <p:set>
                                      <p:cBhvr>
                                        <p:cTn id="140" dur="1" fill="hold">
                                          <p:stCondLst>
                                            <p:cond delay="499"/>
                                          </p:stCondLst>
                                        </p:cTn>
                                        <p:tgtEl>
                                          <p:spTgt spid="4"/>
                                        </p:tgtEl>
                                        <p:attrNameLst>
                                          <p:attrName>style.visibility</p:attrName>
                                        </p:attrNameLst>
                                      </p:cBhvr>
                                      <p:to>
                                        <p:strVal val="hidden"/>
                                      </p:to>
                                    </p:set>
                                  </p:childTnLst>
                                </p:cTn>
                              </p:par>
                              <p:par>
                                <p:cTn id="141" presetID="9" presetClass="exit" presetSubtype="0" fill="hold" grpId="3" nodeType="withEffect">
                                  <p:stCondLst>
                                    <p:cond delay="0"/>
                                  </p:stCondLst>
                                  <p:childTnLst>
                                    <p:animEffect transition="out" filter="dissolve">
                                      <p:cBhvr>
                                        <p:cTn id="142" dur="500"/>
                                        <p:tgtEl>
                                          <p:spTgt spid="15"/>
                                        </p:tgtEl>
                                      </p:cBhvr>
                                    </p:animEffect>
                                    <p:set>
                                      <p:cBhvr>
                                        <p:cTn id="143" dur="1" fill="hold">
                                          <p:stCondLst>
                                            <p:cond delay="499"/>
                                          </p:stCondLst>
                                        </p:cTn>
                                        <p:tgtEl>
                                          <p:spTgt spid="15"/>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22" presetClass="entr" presetSubtype="2" fill="hold" grpId="2" nodeType="clickEffect">
                                  <p:stCondLst>
                                    <p:cond delay="0"/>
                                  </p:stCondLst>
                                  <p:childTnLst>
                                    <p:set>
                                      <p:cBhvr>
                                        <p:cTn id="147" dur="1" fill="hold">
                                          <p:stCondLst>
                                            <p:cond delay="0"/>
                                          </p:stCondLst>
                                        </p:cTn>
                                        <p:tgtEl>
                                          <p:spTgt spid="17"/>
                                        </p:tgtEl>
                                        <p:attrNameLst>
                                          <p:attrName>style.visibility</p:attrName>
                                        </p:attrNameLst>
                                      </p:cBhvr>
                                      <p:to>
                                        <p:strVal val="visible"/>
                                      </p:to>
                                    </p:set>
                                    <p:animEffect transition="in" filter="wipe(right)">
                                      <p:cBhvr>
                                        <p:cTn id="148" dur="500"/>
                                        <p:tgtEl>
                                          <p:spTgt spid="17"/>
                                        </p:tgtEl>
                                      </p:cBhvr>
                                    </p:animEffect>
                                  </p:childTnLst>
                                </p:cTn>
                              </p:par>
                              <p:par>
                                <p:cTn id="149" presetID="22" presetClass="entr" presetSubtype="2" fill="hold" grpId="0" nodeType="withEffect">
                                  <p:stCondLst>
                                    <p:cond delay="0"/>
                                  </p:stCondLst>
                                  <p:childTnLst>
                                    <p:set>
                                      <p:cBhvr>
                                        <p:cTn id="150" dur="1" fill="hold">
                                          <p:stCondLst>
                                            <p:cond delay="0"/>
                                          </p:stCondLst>
                                        </p:cTn>
                                        <p:tgtEl>
                                          <p:spTgt spid="39"/>
                                        </p:tgtEl>
                                        <p:attrNameLst>
                                          <p:attrName>style.visibility</p:attrName>
                                        </p:attrNameLst>
                                      </p:cBhvr>
                                      <p:to>
                                        <p:strVal val="visible"/>
                                      </p:to>
                                    </p:set>
                                    <p:animEffect transition="in" filter="wipe(right)">
                                      <p:cBhvr>
                                        <p:cTn id="151" dur="500"/>
                                        <p:tgtEl>
                                          <p:spTgt spid="39"/>
                                        </p:tgtEl>
                                      </p:cBhvr>
                                    </p:animEffect>
                                  </p:childTnLst>
                                </p:cTn>
                              </p:par>
                              <p:par>
                                <p:cTn id="152" presetID="9" presetClass="exit" presetSubtype="0" fill="hold" grpId="3" nodeType="withEffect">
                                  <p:stCondLst>
                                    <p:cond delay="0"/>
                                  </p:stCondLst>
                                  <p:childTnLst>
                                    <p:animEffect transition="out" filter="dissolve">
                                      <p:cBhvr>
                                        <p:cTn id="153" dur="500"/>
                                        <p:tgtEl>
                                          <p:spTgt spid="20"/>
                                        </p:tgtEl>
                                      </p:cBhvr>
                                    </p:animEffect>
                                    <p:set>
                                      <p:cBhvr>
                                        <p:cTn id="154" dur="1" fill="hold">
                                          <p:stCondLst>
                                            <p:cond delay="499"/>
                                          </p:stCondLst>
                                        </p:cTn>
                                        <p:tgtEl>
                                          <p:spTgt spid="20"/>
                                        </p:tgtEl>
                                        <p:attrNameLst>
                                          <p:attrName>style.visibility</p:attrName>
                                        </p:attrNameLst>
                                      </p:cBhvr>
                                      <p:to>
                                        <p:strVal val="hidden"/>
                                      </p:to>
                                    </p:set>
                                  </p:childTnLst>
                                </p:cTn>
                              </p:par>
                              <p:par>
                                <p:cTn id="155" presetID="9" presetClass="exit" presetSubtype="0" fill="hold" grpId="3" nodeType="withEffect">
                                  <p:stCondLst>
                                    <p:cond delay="0"/>
                                  </p:stCondLst>
                                  <p:childTnLst>
                                    <p:animEffect transition="out" filter="dissolve">
                                      <p:cBhvr>
                                        <p:cTn id="156" dur="500"/>
                                        <p:tgtEl>
                                          <p:spTgt spid="16"/>
                                        </p:tgtEl>
                                      </p:cBhvr>
                                    </p:animEffect>
                                    <p:set>
                                      <p:cBhvr>
                                        <p:cTn id="157" dur="1" fill="hold">
                                          <p:stCondLst>
                                            <p:cond delay="499"/>
                                          </p:stCondLst>
                                        </p:cTn>
                                        <p:tgtEl>
                                          <p:spTgt spid="16"/>
                                        </p:tgtEl>
                                        <p:attrNameLst>
                                          <p:attrName>style.visibility</p:attrName>
                                        </p:attrNameLst>
                                      </p:cBhvr>
                                      <p:to>
                                        <p:strVal val="hidden"/>
                                      </p:to>
                                    </p:set>
                                  </p:childTnLst>
                                </p:cTn>
                              </p:par>
                            </p:childTnLst>
                          </p:cTn>
                        </p:par>
                        <p:par>
                          <p:cTn id="158" fill="hold">
                            <p:stCondLst>
                              <p:cond delay="500"/>
                            </p:stCondLst>
                            <p:childTnLst>
                              <p:par>
                                <p:cTn id="159" presetID="9" presetClass="exit" presetSubtype="0" fill="hold" grpId="1" nodeType="afterEffect">
                                  <p:stCondLst>
                                    <p:cond delay="0"/>
                                  </p:stCondLst>
                                  <p:childTnLst>
                                    <p:animEffect transition="out" filter="dissolve">
                                      <p:cBhvr>
                                        <p:cTn id="160" dur="500"/>
                                        <p:tgtEl>
                                          <p:spTgt spid="29"/>
                                        </p:tgtEl>
                                      </p:cBhvr>
                                    </p:animEffect>
                                    <p:set>
                                      <p:cBhvr>
                                        <p:cTn id="161" dur="1" fill="hold">
                                          <p:stCondLst>
                                            <p:cond delay="499"/>
                                          </p:stCondLst>
                                        </p:cTn>
                                        <p:tgtEl>
                                          <p:spTgt spid="29"/>
                                        </p:tgtEl>
                                        <p:attrNameLst>
                                          <p:attrName>style.visibility</p:attrName>
                                        </p:attrNameLst>
                                      </p:cBhvr>
                                      <p:to>
                                        <p:strVal val="hidden"/>
                                      </p:to>
                                    </p:set>
                                  </p:childTnLst>
                                </p:cTn>
                              </p:par>
                              <p:par>
                                <p:cTn id="162" presetID="9" presetClass="exit" presetSubtype="0" fill="hold" grpId="1" nodeType="withEffect">
                                  <p:stCondLst>
                                    <p:cond delay="0"/>
                                  </p:stCondLst>
                                  <p:childTnLst>
                                    <p:animEffect transition="out" filter="dissolve">
                                      <p:cBhvr>
                                        <p:cTn id="163" dur="500"/>
                                        <p:tgtEl>
                                          <p:spTgt spid="27"/>
                                        </p:tgtEl>
                                      </p:cBhvr>
                                    </p:animEffect>
                                    <p:set>
                                      <p:cBhvr>
                                        <p:cTn id="164" dur="1" fill="hold">
                                          <p:stCondLst>
                                            <p:cond delay="499"/>
                                          </p:stCondLst>
                                        </p:cTn>
                                        <p:tgtEl>
                                          <p:spTgt spid="27"/>
                                        </p:tgtEl>
                                        <p:attrNameLst>
                                          <p:attrName>style.visibility</p:attrName>
                                        </p:attrNameLst>
                                      </p:cBhvr>
                                      <p:to>
                                        <p:strVal val="hidden"/>
                                      </p:to>
                                    </p:set>
                                  </p:childTnLst>
                                </p:cTn>
                              </p:par>
                              <p:par>
                                <p:cTn id="165" presetID="30" presetClass="emph" presetSubtype="0" fill="hold" grpId="1" nodeType="withEffect">
                                  <p:stCondLst>
                                    <p:cond delay="0"/>
                                  </p:stCondLst>
                                  <p:childTnLst>
                                    <p:animClr clrSpc="hsl" dir="cw">
                                      <p:cBhvr override="childStyle">
                                        <p:cTn id="166" dur="500" fill="hold"/>
                                        <p:tgtEl>
                                          <p:spTgt spid="26"/>
                                        </p:tgtEl>
                                        <p:attrNameLst>
                                          <p:attrName>style.color</p:attrName>
                                        </p:attrNameLst>
                                      </p:cBhvr>
                                      <p:by>
                                        <p:hsl h="0" s="12549" l="25098"/>
                                      </p:by>
                                    </p:animClr>
                                    <p:animClr clrSpc="hsl" dir="cw">
                                      <p:cBhvr>
                                        <p:cTn id="167" dur="500" fill="hold"/>
                                        <p:tgtEl>
                                          <p:spTgt spid="26"/>
                                        </p:tgtEl>
                                        <p:attrNameLst>
                                          <p:attrName>fillcolor</p:attrName>
                                        </p:attrNameLst>
                                      </p:cBhvr>
                                      <p:by>
                                        <p:hsl h="0" s="12549" l="25098"/>
                                      </p:by>
                                    </p:animClr>
                                    <p:animClr clrSpc="hsl" dir="cw">
                                      <p:cBhvr>
                                        <p:cTn id="168" dur="500" fill="hold"/>
                                        <p:tgtEl>
                                          <p:spTgt spid="26"/>
                                        </p:tgtEl>
                                        <p:attrNameLst>
                                          <p:attrName>stroke.color</p:attrName>
                                        </p:attrNameLst>
                                      </p:cBhvr>
                                      <p:by>
                                        <p:hsl h="0" s="12549" l="25098"/>
                                      </p:by>
                                    </p:animClr>
                                    <p:set>
                                      <p:cBhvr>
                                        <p:cTn id="169" dur="500" fill="hold"/>
                                        <p:tgtEl>
                                          <p:spTgt spid="26"/>
                                        </p:tgtEl>
                                        <p:attrNameLst>
                                          <p:attrName>fill.type</p:attrName>
                                        </p:attrNameLst>
                                      </p:cBhvr>
                                      <p:to>
                                        <p:strVal val="solid"/>
                                      </p:to>
                                    </p:set>
                                  </p:childTnLst>
                                </p:cTn>
                              </p:par>
                            </p:childTnLst>
                          </p:cTn>
                        </p:par>
                        <p:par>
                          <p:cTn id="170" fill="hold">
                            <p:stCondLst>
                              <p:cond delay="1000"/>
                            </p:stCondLst>
                            <p:childTnLst>
                              <p:par>
                                <p:cTn id="171" presetID="35" presetClass="path" presetSubtype="0" accel="50000" decel="50000" fill="hold" grpId="0" nodeType="afterEffect">
                                  <p:stCondLst>
                                    <p:cond delay="0"/>
                                  </p:stCondLst>
                                  <p:childTnLst>
                                    <p:animMotion origin="layout" path="M 8.33333E-7 2.96296E-6 L -0.12292 2.96296E-6 " pathEditMode="relative" rAng="0" ptsTypes="AA">
                                      <p:cBhvr>
                                        <p:cTn id="172" dur="2000" fill="hold"/>
                                        <p:tgtEl>
                                          <p:spTgt spid="5"/>
                                        </p:tgtEl>
                                        <p:attrNameLst>
                                          <p:attrName>ppt_x</p:attrName>
                                          <p:attrName>ppt_y</p:attrName>
                                        </p:attrNameLst>
                                      </p:cBhvr>
                                      <p:rCtr x="-61" y="0"/>
                                    </p:animMotion>
                                  </p:childTnLst>
                                </p:cTn>
                              </p:par>
                              <p:par>
                                <p:cTn id="173" presetID="35" presetClass="path" presetSubtype="0" accel="50000" decel="50000" fill="hold" grpId="2" nodeType="withEffect">
                                  <p:stCondLst>
                                    <p:cond delay="0"/>
                                  </p:stCondLst>
                                  <p:childTnLst>
                                    <p:animMotion origin="layout" path="M 1.94444E-6 -4.07407E-6 L -0.11979 -4.07407E-6 " pathEditMode="relative" rAng="0" ptsTypes="AA">
                                      <p:cBhvr>
                                        <p:cTn id="174" dur="2000" fill="hold"/>
                                        <p:tgtEl>
                                          <p:spTgt spid="26"/>
                                        </p:tgtEl>
                                        <p:attrNameLst>
                                          <p:attrName>ppt_x</p:attrName>
                                          <p:attrName>ppt_y</p:attrName>
                                        </p:attrNameLst>
                                      </p:cBhvr>
                                      <p:rCtr x="-60" y="0"/>
                                    </p:animMotion>
                                  </p:childTnLst>
                                </p:cTn>
                              </p:par>
                            </p:childTnLst>
                          </p:cTn>
                        </p:par>
                        <p:par>
                          <p:cTn id="175" fill="hold">
                            <p:stCondLst>
                              <p:cond delay="3000"/>
                            </p:stCondLst>
                            <p:childTnLst>
                              <p:par>
                                <p:cTn id="176" presetID="63" presetClass="path" presetSubtype="0" accel="50000" decel="50000" fill="hold" nodeType="afterEffect">
                                  <p:stCondLst>
                                    <p:cond delay="0"/>
                                  </p:stCondLst>
                                  <p:childTnLst>
                                    <p:animMotion origin="layout" path="M 4.44444E-6 1.48148E-6 L 0.24618 1.48148E-6 " pathEditMode="relative" rAng="0" ptsTypes="AA">
                                      <p:cBhvr>
                                        <p:cTn id="177" dur="2000" fill="hold"/>
                                        <p:tgtEl>
                                          <p:spTgt spid="8"/>
                                        </p:tgtEl>
                                        <p:attrNameLst>
                                          <p:attrName>ppt_x</p:attrName>
                                          <p:attrName>ppt_y</p:attrName>
                                        </p:attrNameLst>
                                      </p:cBhvr>
                                      <p:rCtr x="123" y="0"/>
                                    </p:animMotion>
                                  </p:childTnLst>
                                </p:cTn>
                              </p:par>
                              <p:par>
                                <p:cTn id="178" presetID="63" presetClass="path" presetSubtype="0" accel="50000" decel="50000" fill="hold" grpId="0" nodeType="withEffect">
                                  <p:stCondLst>
                                    <p:cond delay="0"/>
                                  </p:stCondLst>
                                  <p:childTnLst>
                                    <p:animMotion origin="layout" path="M 1.11111E-6 -2.96296E-6 L 0.2316 -2.96296E-6 " pathEditMode="relative" rAng="0" ptsTypes="AA">
                                      <p:cBhvr>
                                        <p:cTn id="179" dur="2000" fill="hold"/>
                                        <p:tgtEl>
                                          <p:spTgt spid="9"/>
                                        </p:tgtEl>
                                        <p:attrNameLst>
                                          <p:attrName>ppt_x</p:attrName>
                                          <p:attrName>ppt_y</p:attrName>
                                        </p:attrNameLst>
                                      </p:cBhvr>
                                      <p:rCtr x="116" y="0"/>
                                    </p:animMotion>
                                  </p:childTnLst>
                                </p:cTn>
                              </p:par>
                              <p:par>
                                <p:cTn id="180" presetID="30" presetClass="emph" presetSubtype="0" fill="hold" grpId="0" nodeType="withEffect">
                                  <p:stCondLst>
                                    <p:cond delay="0"/>
                                  </p:stCondLst>
                                  <p:childTnLst>
                                    <p:animClr clrSpc="hsl" dir="cw">
                                      <p:cBhvr override="childStyle">
                                        <p:cTn id="181" dur="500" fill="hold"/>
                                        <p:tgtEl>
                                          <p:spTgt spid="10"/>
                                        </p:tgtEl>
                                        <p:attrNameLst>
                                          <p:attrName>style.color</p:attrName>
                                        </p:attrNameLst>
                                      </p:cBhvr>
                                      <p:by>
                                        <p:hsl h="0" s="12549" l="25098"/>
                                      </p:by>
                                    </p:animClr>
                                    <p:animClr clrSpc="hsl" dir="cw">
                                      <p:cBhvr>
                                        <p:cTn id="182" dur="500" fill="hold"/>
                                        <p:tgtEl>
                                          <p:spTgt spid="10"/>
                                        </p:tgtEl>
                                        <p:attrNameLst>
                                          <p:attrName>fillcolor</p:attrName>
                                        </p:attrNameLst>
                                      </p:cBhvr>
                                      <p:by>
                                        <p:hsl h="0" s="12549" l="25098"/>
                                      </p:by>
                                    </p:animClr>
                                    <p:animClr clrSpc="hsl" dir="cw">
                                      <p:cBhvr>
                                        <p:cTn id="183" dur="500" fill="hold"/>
                                        <p:tgtEl>
                                          <p:spTgt spid="10"/>
                                        </p:tgtEl>
                                        <p:attrNameLst>
                                          <p:attrName>stroke.color</p:attrName>
                                        </p:attrNameLst>
                                      </p:cBhvr>
                                      <p:by>
                                        <p:hsl h="0" s="12549" l="25098"/>
                                      </p:by>
                                    </p:animClr>
                                    <p:set>
                                      <p:cBhvr>
                                        <p:cTn id="184" dur="500" fill="hold"/>
                                        <p:tgtEl>
                                          <p:spTgt spid="10"/>
                                        </p:tgtEl>
                                        <p:attrNameLst>
                                          <p:attrName>fill.type</p:attrName>
                                        </p:attrNameLst>
                                      </p:cBhvr>
                                      <p:to>
                                        <p:strVal val="solid"/>
                                      </p:to>
                                    </p:set>
                                  </p:childTnLst>
                                </p:cTn>
                              </p:par>
                              <p:par>
                                <p:cTn id="185" presetID="30" presetClass="emph" presetSubtype="0" fill="hold" nodeType="withEffect">
                                  <p:stCondLst>
                                    <p:cond delay="0"/>
                                  </p:stCondLst>
                                  <p:childTnLst>
                                    <p:animClr clrSpc="hsl" dir="cw">
                                      <p:cBhvr override="childStyle">
                                        <p:cTn id="186" dur="500" fill="hold"/>
                                        <p:tgtEl>
                                          <p:spTgt spid="6"/>
                                        </p:tgtEl>
                                        <p:attrNameLst>
                                          <p:attrName>style.color</p:attrName>
                                        </p:attrNameLst>
                                      </p:cBhvr>
                                      <p:by>
                                        <p:hsl h="0" s="12549" l="25098"/>
                                      </p:by>
                                    </p:animClr>
                                    <p:animClr clrSpc="hsl" dir="cw">
                                      <p:cBhvr>
                                        <p:cTn id="187" dur="500" fill="hold"/>
                                        <p:tgtEl>
                                          <p:spTgt spid="6"/>
                                        </p:tgtEl>
                                        <p:attrNameLst>
                                          <p:attrName>fillcolor</p:attrName>
                                        </p:attrNameLst>
                                      </p:cBhvr>
                                      <p:by>
                                        <p:hsl h="0" s="12549" l="25098"/>
                                      </p:by>
                                    </p:animClr>
                                    <p:animClr clrSpc="hsl" dir="cw">
                                      <p:cBhvr>
                                        <p:cTn id="188" dur="500" fill="hold"/>
                                        <p:tgtEl>
                                          <p:spTgt spid="6"/>
                                        </p:tgtEl>
                                        <p:attrNameLst>
                                          <p:attrName>stroke.color</p:attrName>
                                        </p:attrNameLst>
                                      </p:cBhvr>
                                      <p:by>
                                        <p:hsl h="0" s="12549" l="25098"/>
                                      </p:by>
                                    </p:animClr>
                                    <p:set>
                                      <p:cBhvr>
                                        <p:cTn id="189" dur="500" fill="hold"/>
                                        <p:tgtEl>
                                          <p:spTgt spid="6"/>
                                        </p:tgtEl>
                                        <p:attrNameLst>
                                          <p:attrName>fill.type</p:attrName>
                                        </p:attrNameLst>
                                      </p:cBhvr>
                                      <p:to>
                                        <p:strVal val="solid"/>
                                      </p:to>
                                    </p:set>
                                  </p:childTnLst>
                                </p:cTn>
                              </p:par>
                              <p:par>
                                <p:cTn id="190" presetID="30" presetClass="emph" presetSubtype="0" fill="hold" grpId="0" nodeType="withEffect">
                                  <p:stCondLst>
                                    <p:cond delay="0"/>
                                  </p:stCondLst>
                                  <p:childTnLst>
                                    <p:animClr clrSpc="hsl" dir="cw">
                                      <p:cBhvr override="childStyle">
                                        <p:cTn id="191" dur="500" fill="hold"/>
                                        <p:tgtEl>
                                          <p:spTgt spid="7"/>
                                        </p:tgtEl>
                                        <p:attrNameLst>
                                          <p:attrName>style.color</p:attrName>
                                        </p:attrNameLst>
                                      </p:cBhvr>
                                      <p:by>
                                        <p:hsl h="0" s="12549" l="25098"/>
                                      </p:by>
                                    </p:animClr>
                                    <p:animClr clrSpc="hsl" dir="cw">
                                      <p:cBhvr>
                                        <p:cTn id="192" dur="500" fill="hold"/>
                                        <p:tgtEl>
                                          <p:spTgt spid="7"/>
                                        </p:tgtEl>
                                        <p:attrNameLst>
                                          <p:attrName>fillcolor</p:attrName>
                                        </p:attrNameLst>
                                      </p:cBhvr>
                                      <p:by>
                                        <p:hsl h="0" s="12549" l="25098"/>
                                      </p:by>
                                    </p:animClr>
                                    <p:animClr clrSpc="hsl" dir="cw">
                                      <p:cBhvr>
                                        <p:cTn id="193" dur="500" fill="hold"/>
                                        <p:tgtEl>
                                          <p:spTgt spid="7"/>
                                        </p:tgtEl>
                                        <p:attrNameLst>
                                          <p:attrName>stroke.color</p:attrName>
                                        </p:attrNameLst>
                                      </p:cBhvr>
                                      <p:by>
                                        <p:hsl h="0" s="12549" l="25098"/>
                                      </p:by>
                                    </p:animClr>
                                    <p:set>
                                      <p:cBhvr>
                                        <p:cTn id="194" dur="500" fill="hold"/>
                                        <p:tgtEl>
                                          <p:spTgt spid="7"/>
                                        </p:tgtEl>
                                        <p:attrNameLst>
                                          <p:attrName>fill.type</p:attrName>
                                        </p:attrNameLst>
                                      </p:cBhvr>
                                      <p:to>
                                        <p:strVal val="solid"/>
                                      </p:to>
                                    </p:set>
                                  </p:childTnLst>
                                </p:cTn>
                              </p:par>
                            </p:childTnLst>
                          </p:cTn>
                        </p:par>
                        <p:par>
                          <p:cTn id="195" fill="hold">
                            <p:stCondLst>
                              <p:cond delay="5000"/>
                            </p:stCondLst>
                            <p:childTnLst>
                              <p:par>
                                <p:cTn id="196" presetID="9" presetClass="exit" presetSubtype="0" fill="hold" grpId="3" nodeType="afterEffect">
                                  <p:stCondLst>
                                    <p:cond delay="0"/>
                                  </p:stCondLst>
                                  <p:childTnLst>
                                    <p:animEffect transition="out" filter="dissolve">
                                      <p:cBhvr>
                                        <p:cTn id="197" dur="500"/>
                                        <p:tgtEl>
                                          <p:spTgt spid="17"/>
                                        </p:tgtEl>
                                      </p:cBhvr>
                                    </p:animEffect>
                                    <p:set>
                                      <p:cBhvr>
                                        <p:cTn id="198" dur="1" fill="hold">
                                          <p:stCondLst>
                                            <p:cond delay="499"/>
                                          </p:stCondLst>
                                        </p:cTn>
                                        <p:tgtEl>
                                          <p:spTgt spid="17"/>
                                        </p:tgtEl>
                                        <p:attrNameLst>
                                          <p:attrName>style.visibility</p:attrName>
                                        </p:attrNameLst>
                                      </p:cBhvr>
                                      <p:to>
                                        <p:strVal val="hidden"/>
                                      </p:to>
                                    </p:set>
                                  </p:childTnLst>
                                </p:cTn>
                              </p:par>
                              <p:par>
                                <p:cTn id="199" presetID="9" presetClass="exit" presetSubtype="0" fill="hold" grpId="1" nodeType="withEffect">
                                  <p:stCondLst>
                                    <p:cond delay="0"/>
                                  </p:stCondLst>
                                  <p:childTnLst>
                                    <p:animEffect transition="out" filter="dissolve">
                                      <p:cBhvr>
                                        <p:cTn id="200" dur="500"/>
                                        <p:tgtEl>
                                          <p:spTgt spid="39"/>
                                        </p:tgtEl>
                                      </p:cBhvr>
                                    </p:animEffect>
                                    <p:set>
                                      <p:cBhvr>
                                        <p:cTn id="201" dur="1" fill="hold">
                                          <p:stCondLst>
                                            <p:cond delay="499"/>
                                          </p:stCondLst>
                                        </p:cTn>
                                        <p:tgtEl>
                                          <p:spTgt spid="39"/>
                                        </p:tgtEl>
                                        <p:attrNameLst>
                                          <p:attrName>style.visibility</p:attrName>
                                        </p:attrNameLst>
                                      </p:cBhvr>
                                      <p:to>
                                        <p:strVal val="hidden"/>
                                      </p:to>
                                    </p:set>
                                  </p:childTnLst>
                                </p:cTn>
                              </p:par>
                            </p:childTnLst>
                          </p:cTn>
                        </p:par>
                        <p:par>
                          <p:cTn id="202" fill="hold">
                            <p:stCondLst>
                              <p:cond delay="5500"/>
                            </p:stCondLst>
                            <p:childTnLst>
                              <p:par>
                                <p:cTn id="203" presetID="10" presetClass="entr" presetSubtype="0" fill="hold" grpId="0" nodeType="afterEffect">
                                  <p:stCondLst>
                                    <p:cond delay="0"/>
                                  </p:stCondLst>
                                  <p:childTnLst>
                                    <p:set>
                                      <p:cBhvr>
                                        <p:cTn id="204" dur="1" fill="hold">
                                          <p:stCondLst>
                                            <p:cond delay="0"/>
                                          </p:stCondLst>
                                        </p:cTn>
                                        <p:tgtEl>
                                          <p:spTgt spid="28"/>
                                        </p:tgtEl>
                                        <p:attrNameLst>
                                          <p:attrName>style.visibility</p:attrName>
                                        </p:attrNameLst>
                                      </p:cBhvr>
                                      <p:to>
                                        <p:strVal val="visible"/>
                                      </p:to>
                                    </p:set>
                                    <p:animEffect transition="in" filter="fade">
                                      <p:cBhvr>
                                        <p:cTn id="205" dur="500"/>
                                        <p:tgtEl>
                                          <p:spTgt spid="28"/>
                                        </p:tgtEl>
                                      </p:cBhvr>
                                    </p:animEffect>
                                  </p:childTnLst>
                                </p:cTn>
                              </p:par>
                              <p:par>
                                <p:cTn id="206" presetID="9" presetClass="exit" presetSubtype="0" fill="hold" grpId="2" nodeType="withEffect">
                                  <p:stCondLst>
                                    <p:cond delay="0"/>
                                  </p:stCondLst>
                                  <p:childTnLst>
                                    <p:animEffect transition="out" filter="dissolve">
                                      <p:cBhvr>
                                        <p:cTn id="207" dur="500"/>
                                        <p:tgtEl>
                                          <p:spTgt spid="39"/>
                                        </p:tgtEl>
                                      </p:cBhvr>
                                    </p:animEffect>
                                    <p:set>
                                      <p:cBhvr>
                                        <p:cTn id="208" dur="1" fill="hold">
                                          <p:stCondLst>
                                            <p:cond delay="499"/>
                                          </p:stCondLst>
                                        </p:cTn>
                                        <p:tgtEl>
                                          <p:spTgt spid="39"/>
                                        </p:tgtEl>
                                        <p:attrNameLst>
                                          <p:attrName>style.visibility</p:attrName>
                                        </p:attrNameLst>
                                      </p:cBhvr>
                                      <p:to>
                                        <p:strVal val="hidden"/>
                                      </p:to>
                                    </p:set>
                                  </p:childTnLst>
                                </p:cTn>
                              </p:par>
                              <p:par>
                                <p:cTn id="209" presetID="9" presetClass="exit" presetSubtype="0" fill="hold" grpId="4" nodeType="withEffect">
                                  <p:stCondLst>
                                    <p:cond delay="0"/>
                                  </p:stCondLst>
                                  <p:childTnLst>
                                    <p:animEffect transition="out" filter="dissolve">
                                      <p:cBhvr>
                                        <p:cTn id="210" dur="500"/>
                                        <p:tgtEl>
                                          <p:spTgt spid="17"/>
                                        </p:tgtEl>
                                      </p:cBhvr>
                                    </p:animEffect>
                                    <p:set>
                                      <p:cBhvr>
                                        <p:cTn id="211"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4" grpId="0"/>
      <p:bldP spid="4" grpId="1"/>
      <p:bldP spid="5" grpId="0" animBg="1"/>
      <p:bldP spid="7" grpId="0"/>
      <p:bldP spid="9" grpId="0"/>
      <p:bldP spid="10" grpId="0"/>
      <p:bldP spid="15" grpId="0" animBg="1"/>
      <p:bldP spid="15" grpId="1" animBg="1"/>
      <p:bldP spid="15" grpId="2" animBg="1"/>
      <p:bldP spid="15" grpId="3" animBg="1"/>
      <p:bldP spid="16" grpId="0" animBg="1"/>
      <p:bldP spid="16" grpId="1" animBg="1"/>
      <p:bldP spid="16" grpId="2" animBg="1"/>
      <p:bldP spid="16" grpId="3" animBg="1"/>
      <p:bldP spid="17" grpId="0" animBg="1"/>
      <p:bldP spid="17" grpId="1" animBg="1"/>
      <p:bldP spid="17" grpId="2" animBg="1"/>
      <p:bldP spid="17" grpId="3" animBg="1"/>
      <p:bldP spid="17" grpId="4" animBg="1"/>
      <p:bldP spid="18" grpId="0" animBg="1"/>
      <p:bldP spid="18" grpId="1" animBg="1"/>
      <p:bldP spid="19" grpId="0"/>
      <p:bldP spid="19" grpId="1"/>
      <p:bldP spid="20" grpId="0"/>
      <p:bldP spid="20" grpId="1"/>
      <p:bldP spid="20" grpId="2"/>
      <p:bldP spid="20" grpId="3"/>
      <p:bldP spid="21" grpId="0"/>
      <p:bldP spid="21" grpId="1"/>
      <p:bldP spid="22" grpId="0"/>
      <p:bldP spid="22" grpId="1"/>
      <p:bldP spid="23" grpId="0"/>
      <p:bldP spid="23" grpId="1"/>
      <p:bldP spid="24" grpId="0"/>
      <p:bldP spid="24" grpId="1"/>
      <p:bldP spid="25" grpId="0"/>
      <p:bldP spid="25" grpId="1"/>
      <p:bldP spid="26" grpId="0"/>
      <p:bldP spid="26" grpId="1"/>
      <p:bldP spid="26" grpId="2"/>
      <p:bldP spid="27" grpId="0"/>
      <p:bldP spid="27" grpId="1"/>
      <p:bldP spid="28" grpId="0"/>
      <p:bldP spid="39" grpId="0"/>
      <p:bldP spid="39" grpId="1"/>
      <p:bldP spid="39" grpId="2"/>
      <p:bldP spid="40" grpId="0" animBg="1"/>
      <p:bldP spid="40" grpId="1" animBg="1"/>
      <p:bldP spid="41" grpId="0" animBg="1"/>
      <p:bldP spid="4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bwMode="auto">
          <a:xfrm>
            <a:off x="152400" y="1419225"/>
            <a:ext cx="8839200"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46" name="Rounded Rectangle 259078"/>
          <p:cNvSpPr>
            <a:spLocks noChangeArrowheads="1"/>
          </p:cNvSpPr>
          <p:nvPr/>
        </p:nvSpPr>
        <p:spPr bwMode="auto">
          <a:xfrm>
            <a:off x="838200" y="2784464"/>
            <a:ext cx="2209799" cy="2590800"/>
          </a:xfrm>
          <a:prstGeom prst="roundRect">
            <a:avLst>
              <a:gd name="adj" fmla="val 6208"/>
            </a:avLst>
          </a:prstGeom>
          <a:gradFill>
            <a:gsLst>
              <a:gs pos="22000">
                <a:schemeClr val="bg1"/>
              </a:gs>
              <a:gs pos="73000">
                <a:schemeClr val="bg1">
                  <a:lumMod val="75000"/>
                </a:schemeClr>
              </a:gs>
              <a:gs pos="90000">
                <a:schemeClr val="bg1">
                  <a:lumMod val="50000"/>
                </a:schemeClr>
              </a:gs>
            </a:gsLst>
            <a:lin ang="5400000" scaled="0"/>
          </a:gradFill>
          <a:ln>
            <a:solidFill>
              <a:schemeClr val="bg1">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effectLst>
                <a:outerShdw blurRad="38100" dist="38100" dir="2700000" algn="tl">
                  <a:srgbClr val="000000">
                    <a:alpha val="43137"/>
                  </a:srgbClr>
                </a:outerShdw>
              </a:effectLst>
              <a:latin typeface="Segoe" pitchFamily="34" charset="0"/>
            </a:endParaRPr>
          </a:p>
        </p:txBody>
      </p:sp>
      <p:sp>
        <p:nvSpPr>
          <p:cNvPr id="63" name="Flowchart: Alternate Process 259128"/>
          <p:cNvSpPr>
            <a:spLocks noChangeArrowheads="1"/>
          </p:cNvSpPr>
          <p:nvPr/>
        </p:nvSpPr>
        <p:spPr bwMode="auto">
          <a:xfrm>
            <a:off x="906779" y="4572000"/>
            <a:ext cx="2072641" cy="762000"/>
          </a:xfrm>
          <a:prstGeom prst="flowChartAlternateProcess">
            <a:avLst/>
          </a:prstGeom>
          <a:ln>
            <a:headEnd type="none" w="med" len="med"/>
            <a:tailEnd type="none" w="med" len="med"/>
          </a:ln>
          <a:effectLst>
            <a:glow rad="70000">
              <a:schemeClr val="accent1">
                <a:tint val="30000"/>
                <a:shade val="95000"/>
                <a:satMod val="300000"/>
                <a:alpha val="50000"/>
              </a:schemeClr>
            </a:glow>
            <a:outerShdw blurRad="635000" sx="102000" sy="102000" algn="ctr" rotWithShape="0">
              <a:prstClr val="black">
                <a:alpha val="71000"/>
              </a:prstClr>
            </a:outerShdw>
          </a:effectLst>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rgbClr val="000000"/>
                </a:solidFill>
                <a:latin typeface="+mj-lt"/>
              </a:rPr>
              <a:t>Enforcement Clients (EC)</a:t>
            </a:r>
          </a:p>
          <a:p>
            <a:pPr algn="ctr" defTabSz="914063"/>
            <a:endParaRPr lang="en-US" sz="1200" dirty="0" smtClean="0">
              <a:solidFill>
                <a:srgbClr val="000000"/>
              </a:solidFill>
              <a:latin typeface="+mj-lt"/>
            </a:endParaRPr>
          </a:p>
          <a:p>
            <a:pPr algn="ctr" defTabSz="914063"/>
            <a:endParaRPr lang="en-US" sz="1200" dirty="0" smtClean="0">
              <a:solidFill>
                <a:srgbClr val="000000"/>
              </a:solidFill>
              <a:latin typeface="+mj-lt"/>
            </a:endParaRPr>
          </a:p>
          <a:p>
            <a:pPr algn="ctr" defTabSz="914063"/>
            <a:endParaRPr lang="en-US" sz="1200" dirty="0">
              <a:solidFill>
                <a:srgbClr val="000000"/>
              </a:solidFill>
              <a:latin typeface="+mj-lt"/>
            </a:endParaRPr>
          </a:p>
        </p:txBody>
      </p:sp>
      <p:sp>
        <p:nvSpPr>
          <p:cNvPr id="2" name="Title 1"/>
          <p:cNvSpPr>
            <a:spLocks noGrp="1"/>
          </p:cNvSpPr>
          <p:nvPr>
            <p:ph type="title"/>
          </p:nvPr>
        </p:nvSpPr>
        <p:spPr>
          <a:xfrm>
            <a:off x="381000" y="152400"/>
            <a:ext cx="8380412" cy="692498"/>
          </a:xfrm>
        </p:spPr>
        <p:txBody>
          <a:bodyPr/>
          <a:lstStyle/>
          <a:p>
            <a:r>
              <a:rPr lang="en-US" smtClean="0"/>
              <a:t>NAP Architecture</a:t>
            </a:r>
            <a:endParaRPr lang="en-US" dirty="0"/>
          </a:p>
        </p:txBody>
      </p:sp>
      <p:sp>
        <p:nvSpPr>
          <p:cNvPr id="45" name="Rounded Rectangle 259077"/>
          <p:cNvSpPr>
            <a:spLocks noChangeArrowheads="1"/>
          </p:cNvSpPr>
          <p:nvPr/>
        </p:nvSpPr>
        <p:spPr bwMode="auto">
          <a:xfrm>
            <a:off x="5905500" y="2784464"/>
            <a:ext cx="2514600" cy="2362200"/>
          </a:xfrm>
          <a:prstGeom prst="roundRect">
            <a:avLst>
              <a:gd name="adj" fmla="val 6208"/>
            </a:avLst>
          </a:prstGeom>
          <a:gradFill>
            <a:gsLst>
              <a:gs pos="22000">
                <a:schemeClr val="bg1"/>
              </a:gs>
              <a:gs pos="73000">
                <a:schemeClr val="bg1">
                  <a:lumMod val="75000"/>
                </a:schemeClr>
              </a:gs>
              <a:gs pos="90000">
                <a:schemeClr val="bg1">
                  <a:lumMod val="50000"/>
                </a:schemeClr>
              </a:gs>
            </a:gsLst>
            <a:lin ang="5400000" scaled="0"/>
          </a:gradFill>
          <a:ln>
            <a:solidFill>
              <a:schemeClr val="bg1">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effectLst>
                <a:outerShdw blurRad="38100" dist="38100" dir="2700000" algn="tl">
                  <a:srgbClr val="000000">
                    <a:alpha val="43137"/>
                  </a:srgbClr>
                </a:outerShdw>
              </a:effectLst>
              <a:latin typeface="Segoe" pitchFamily="34" charset="0"/>
            </a:endParaRPr>
          </a:p>
        </p:txBody>
      </p:sp>
      <p:pic>
        <p:nvPicPr>
          <p:cNvPr id="47" name="Rectangle 259079"/>
          <p:cNvPicPr>
            <a:picLocks noChangeAspect="1" noChangeArrowheads="1"/>
          </p:cNvPicPr>
          <p:nvPr/>
        </p:nvPicPr>
        <p:blipFill>
          <a:blip r:embed="rId4" cstate="print"/>
          <a:srcRect/>
          <a:stretch>
            <a:fillRect/>
          </a:stretch>
        </p:blipFill>
        <p:spPr bwMode="auto">
          <a:xfrm>
            <a:off x="7977965" y="2514600"/>
            <a:ext cx="533400" cy="650863"/>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48" name="Rectangle 47"/>
          <p:cNvSpPr>
            <a:spLocks noChangeArrowheads="1"/>
          </p:cNvSpPr>
          <p:nvPr/>
        </p:nvSpPr>
        <p:spPr bwMode="auto">
          <a:xfrm>
            <a:off x="6248400" y="2853068"/>
            <a:ext cx="1828800" cy="533400"/>
          </a:xfrm>
          <a:prstGeom prst="rect">
            <a:avLst/>
          </a:prstGeom>
          <a:noFill/>
          <a:ln w="9525" cap="flat" cmpd="sng" algn="ctr">
            <a:noFill/>
            <a:prstDash val="solid"/>
            <a:miter lim="800000"/>
            <a:headEnd type="none" w="med" len="med"/>
            <a:tailEnd type="none" w="med" len="med"/>
          </a:ln>
          <a:effectLst/>
        </p:spPr>
        <p:txBody>
          <a:bodyPr wrap="none" anchor="ctr"/>
          <a:lstStyle/>
          <a:p>
            <a:pPr algn="ctr"/>
            <a:r>
              <a:rPr lang="en-US" sz="2000" dirty="0" smtClean="0">
                <a:effectLst>
                  <a:outerShdw blurRad="38100" dist="38100" dir="2700000" algn="tl">
                    <a:srgbClr val="000000">
                      <a:alpha val="43137"/>
                    </a:srgbClr>
                  </a:outerShdw>
                </a:effectLst>
              </a:rPr>
              <a:t>Network Policy</a:t>
            </a:r>
          </a:p>
          <a:p>
            <a:pPr algn="ctr"/>
            <a:r>
              <a:rPr lang="en-US" sz="2000" dirty="0" smtClean="0">
                <a:effectLst>
                  <a:outerShdw blurRad="38100" dist="38100" dir="2700000" algn="tl">
                    <a:srgbClr val="000000">
                      <a:alpha val="43137"/>
                    </a:srgbClr>
                  </a:outerShdw>
                </a:effectLst>
              </a:rPr>
              <a:t> Server</a:t>
            </a:r>
            <a:endParaRPr lang="en-US" sz="2000" dirty="0">
              <a:effectLst>
                <a:outerShdw blurRad="38100" dist="38100" dir="2700000" algn="tl">
                  <a:srgbClr val="000000">
                    <a:alpha val="43137"/>
                  </a:srgbClr>
                </a:outerShdw>
              </a:effectLst>
            </a:endParaRPr>
          </a:p>
        </p:txBody>
      </p:sp>
      <p:sp>
        <p:nvSpPr>
          <p:cNvPr id="49" name="Flowchart: Alternate Process 259081"/>
          <p:cNvSpPr>
            <a:spLocks noChangeArrowheads="1"/>
          </p:cNvSpPr>
          <p:nvPr/>
        </p:nvSpPr>
        <p:spPr bwMode="auto">
          <a:xfrm>
            <a:off x="6202680" y="4419600"/>
            <a:ext cx="1920240" cy="574663"/>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bg2"/>
                </a:solidFill>
                <a:latin typeface="Segoe" pitchFamily="34" charset="0"/>
              </a:rPr>
              <a:t>NAP Server</a:t>
            </a:r>
          </a:p>
        </p:txBody>
      </p:sp>
      <p:pic>
        <p:nvPicPr>
          <p:cNvPr id="50" name="Rectangle 259082"/>
          <p:cNvPicPr>
            <a:picLocks noChangeAspect="1" noChangeArrowheads="1"/>
          </p:cNvPicPr>
          <p:nvPr/>
        </p:nvPicPr>
        <p:blipFill>
          <a:blip r:embed="rId5" cstate="print"/>
          <a:srcRect/>
          <a:stretch>
            <a:fillRect/>
          </a:stretch>
        </p:blipFill>
        <p:spPr bwMode="auto">
          <a:xfrm>
            <a:off x="609599" y="2555863"/>
            <a:ext cx="761999" cy="53042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51" name="Rectangle 50"/>
          <p:cNvSpPr>
            <a:spLocks noChangeArrowheads="1"/>
          </p:cNvSpPr>
          <p:nvPr/>
        </p:nvSpPr>
        <p:spPr bwMode="auto">
          <a:xfrm>
            <a:off x="1239837" y="2819400"/>
            <a:ext cx="1406525" cy="505697"/>
          </a:xfrm>
          <a:prstGeom prst="rect">
            <a:avLst/>
          </a:prstGeom>
          <a:noFill/>
          <a:ln w="9525" cap="flat" cmpd="sng" algn="ctr">
            <a:noFill/>
            <a:prstDash val="solid"/>
            <a:miter lim="800000"/>
            <a:headEnd type="none" w="med" len="med"/>
            <a:tailEnd type="none" w="med" len="med"/>
          </a:ln>
          <a:effectLst/>
        </p:spPr>
        <p:txBody>
          <a:bodyPr wrap="none" anchor="ctr"/>
          <a:lstStyle/>
          <a:p>
            <a:pPr algn="ctr"/>
            <a:r>
              <a:rPr lang="en-US" sz="2000" dirty="0" smtClean="0">
                <a:effectLst>
                  <a:outerShdw blurRad="38100" dist="38100" dir="2700000" algn="tl">
                    <a:srgbClr val="000000">
                      <a:alpha val="43137"/>
                    </a:srgbClr>
                  </a:outerShdw>
                </a:effectLst>
              </a:rPr>
              <a:t>NAP Client</a:t>
            </a:r>
            <a:endParaRPr lang="en-US" sz="2000" dirty="0">
              <a:effectLst>
                <a:outerShdw blurRad="38100" dist="38100" dir="2700000" algn="tl">
                  <a:srgbClr val="000000">
                    <a:alpha val="43137"/>
                  </a:srgbClr>
                </a:outerShdw>
              </a:effectLst>
            </a:endParaRPr>
          </a:p>
        </p:txBody>
      </p:sp>
      <p:sp>
        <p:nvSpPr>
          <p:cNvPr id="52" name="Flowchart: Alternate Process 259084"/>
          <p:cNvSpPr>
            <a:spLocks noChangeArrowheads="1"/>
          </p:cNvSpPr>
          <p:nvPr/>
        </p:nvSpPr>
        <p:spPr bwMode="auto">
          <a:xfrm>
            <a:off x="1120139" y="4038600"/>
            <a:ext cx="1645920" cy="4572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a:solidFill>
                  <a:schemeClr val="bg2"/>
                </a:solidFill>
                <a:latin typeface="Segoe" pitchFamily="34" charset="0"/>
              </a:rPr>
              <a:t>NAP Agent </a:t>
            </a:r>
          </a:p>
        </p:txBody>
      </p:sp>
      <p:sp>
        <p:nvSpPr>
          <p:cNvPr id="56" name="Rectangle 55"/>
          <p:cNvSpPr>
            <a:spLocks noChangeArrowheads="1"/>
          </p:cNvSpPr>
          <p:nvPr/>
        </p:nvSpPr>
        <p:spPr bwMode="auto">
          <a:xfrm>
            <a:off x="3124200" y="4419600"/>
            <a:ext cx="990601" cy="346063"/>
          </a:xfrm>
          <a:prstGeom prst="rect">
            <a:avLst/>
          </a:prstGeom>
          <a:noFill/>
          <a:ln w="12700" cap="flat" cmpd="sng" algn="ctr">
            <a:noFill/>
            <a:prstDash val="solid"/>
            <a:miter lim="800000"/>
            <a:headEnd type="none" w="med" len="med"/>
            <a:tailEnd type="none" w="med" len="med"/>
          </a:ln>
          <a:effectLst/>
        </p:spPr>
        <p:txBody>
          <a:bodyPr wrap="none" anchor="ctr"/>
          <a:lstStyle/>
          <a:p>
            <a:pPr algn="ctr"/>
            <a:r>
              <a:rPr lang="en-US" sz="1200" dirty="0">
                <a:solidFill>
                  <a:schemeClr val="accent1"/>
                </a:solidFill>
                <a:effectLst>
                  <a:outerShdw blurRad="38100" dist="38100" dir="2700000" algn="tl">
                    <a:srgbClr val="000000">
                      <a:alpha val="43137"/>
                    </a:srgbClr>
                  </a:outerShdw>
                </a:effectLst>
                <a:latin typeface="+mj-lt"/>
              </a:rPr>
              <a:t>Health</a:t>
            </a:r>
          </a:p>
          <a:p>
            <a:pPr algn="ctr"/>
            <a:r>
              <a:rPr lang="en-US" sz="1200" dirty="0" smtClean="0">
                <a:solidFill>
                  <a:schemeClr val="accent1"/>
                </a:solidFill>
                <a:effectLst>
                  <a:outerShdw blurRad="38100" dist="38100" dir="2700000" algn="tl">
                    <a:srgbClr val="000000">
                      <a:alpha val="43137"/>
                    </a:srgbClr>
                  </a:outerShdw>
                </a:effectLst>
                <a:latin typeface="+mj-lt"/>
              </a:rPr>
              <a:t>Data</a:t>
            </a:r>
            <a:endParaRPr lang="en-US" sz="1200" dirty="0">
              <a:solidFill>
                <a:schemeClr val="accent1"/>
              </a:solidFill>
              <a:effectLst>
                <a:outerShdw blurRad="38100" dist="38100" dir="2700000" algn="tl">
                  <a:srgbClr val="000000">
                    <a:alpha val="43137"/>
                  </a:srgbClr>
                </a:outerShdw>
              </a:effectLst>
              <a:latin typeface="+mj-lt"/>
            </a:endParaRPr>
          </a:p>
        </p:txBody>
      </p:sp>
      <p:sp>
        <p:nvSpPr>
          <p:cNvPr id="57" name="Straight Connector 259091"/>
          <p:cNvSpPr>
            <a:spLocks noChangeShapeType="1"/>
          </p:cNvSpPr>
          <p:nvPr/>
        </p:nvSpPr>
        <p:spPr bwMode="auto">
          <a:xfrm>
            <a:off x="3124200" y="4876800"/>
            <a:ext cx="914400" cy="0"/>
          </a:xfrm>
          <a:prstGeom prst="line">
            <a:avLst/>
          </a:prstGeom>
          <a:noFill/>
          <a:ln w="19050" algn="ctr">
            <a:solidFill>
              <a:schemeClr val="tx1"/>
            </a:solidFill>
            <a:round/>
            <a:headEnd type="arrow"/>
            <a:tailEnd type="arrow" w="med" len="med"/>
          </a:ln>
          <a:effectLst>
            <a:glow rad="63500">
              <a:schemeClr val="accent1">
                <a:satMod val="175000"/>
                <a:alpha val="40000"/>
              </a:schemeClr>
            </a:glow>
          </a:effectLst>
        </p:spPr>
        <p:txBody>
          <a:bodyPr anchor="ctr"/>
          <a:lstStyle/>
          <a:p>
            <a:endParaRPr lang="en-US"/>
          </a:p>
        </p:txBody>
      </p:sp>
      <p:sp>
        <p:nvSpPr>
          <p:cNvPr id="58" name="Rectangle 57"/>
          <p:cNvSpPr>
            <a:spLocks noChangeArrowheads="1"/>
          </p:cNvSpPr>
          <p:nvPr/>
        </p:nvSpPr>
        <p:spPr bwMode="auto">
          <a:xfrm>
            <a:off x="4876799" y="4199161"/>
            <a:ext cx="1139825" cy="566502"/>
          </a:xfrm>
          <a:prstGeom prst="rect">
            <a:avLst/>
          </a:prstGeom>
          <a:noFill/>
          <a:ln w="12700" cap="flat" cmpd="sng" algn="ctr">
            <a:noFill/>
            <a:prstDash val="solid"/>
            <a:miter lim="800000"/>
            <a:headEnd type="none" w="med" len="med"/>
            <a:tailEnd type="none" w="med" len="med"/>
          </a:ln>
          <a:effectLst/>
        </p:spPr>
        <p:txBody>
          <a:bodyPr wrap="none" anchor="ctr"/>
          <a:lstStyle/>
          <a:p>
            <a:pPr algn="ctr"/>
            <a:r>
              <a:rPr lang="en-US" sz="1200" dirty="0">
                <a:solidFill>
                  <a:schemeClr val="accent1"/>
                </a:solidFill>
                <a:effectLst>
                  <a:outerShdw blurRad="38100" dist="38100" dir="2700000" algn="tl">
                    <a:srgbClr val="000000">
                      <a:alpha val="43137"/>
                    </a:srgbClr>
                  </a:outerShdw>
                </a:effectLst>
                <a:latin typeface="+mj-lt"/>
              </a:rPr>
              <a:t>Network</a:t>
            </a:r>
          </a:p>
          <a:p>
            <a:pPr algn="ctr"/>
            <a:r>
              <a:rPr lang="en-US" sz="1200" dirty="0">
                <a:solidFill>
                  <a:schemeClr val="accent1"/>
                </a:solidFill>
                <a:effectLst>
                  <a:outerShdw blurRad="38100" dist="38100" dir="2700000" algn="tl">
                    <a:srgbClr val="000000">
                      <a:alpha val="43137"/>
                    </a:srgbClr>
                  </a:outerShdw>
                </a:effectLst>
                <a:latin typeface="+mj-lt"/>
              </a:rPr>
              <a:t>Access</a:t>
            </a:r>
          </a:p>
          <a:p>
            <a:pPr algn="ctr"/>
            <a:r>
              <a:rPr lang="en-US" sz="1200" dirty="0" smtClean="0">
                <a:solidFill>
                  <a:schemeClr val="accent1"/>
                </a:solidFill>
                <a:effectLst>
                  <a:outerShdw blurRad="38100" dist="38100" dir="2700000" algn="tl">
                    <a:srgbClr val="000000">
                      <a:alpha val="43137"/>
                    </a:srgbClr>
                  </a:outerShdw>
                </a:effectLst>
                <a:latin typeface="+mj-lt"/>
              </a:rPr>
              <a:t>Messages</a:t>
            </a:r>
            <a:endParaRPr lang="en-US" sz="1200" dirty="0">
              <a:solidFill>
                <a:schemeClr val="accent1"/>
              </a:solidFill>
              <a:effectLst>
                <a:outerShdw blurRad="38100" dist="38100" dir="2700000" algn="tl">
                  <a:srgbClr val="000000">
                    <a:alpha val="43137"/>
                  </a:srgbClr>
                </a:outerShdw>
              </a:effectLst>
              <a:latin typeface="+mj-lt"/>
            </a:endParaRPr>
          </a:p>
        </p:txBody>
      </p:sp>
      <p:sp>
        <p:nvSpPr>
          <p:cNvPr id="70" name="Rectangle 69"/>
          <p:cNvSpPr>
            <a:spLocks noChangeArrowheads="1"/>
          </p:cNvSpPr>
          <p:nvPr/>
        </p:nvSpPr>
        <p:spPr bwMode="auto">
          <a:xfrm>
            <a:off x="3429000" y="5410200"/>
            <a:ext cx="2286000" cy="685800"/>
          </a:xfrm>
          <a:prstGeom prst="rect">
            <a:avLst/>
          </a:prstGeom>
          <a:noFill/>
          <a:ln w="12700" cap="flat" cmpd="sng" algn="ctr">
            <a:noFill/>
            <a:prstDash val="solid"/>
            <a:miter lim="800000"/>
            <a:headEnd type="none" w="med" len="med"/>
            <a:tailEnd type="none" w="med" len="med"/>
          </a:ln>
          <a:effectLst/>
        </p:spPr>
        <p:txBody>
          <a:bodyPr wrap="none" anchor="ctr"/>
          <a:lstStyle/>
          <a:p>
            <a:pPr algn="ctr"/>
            <a:r>
              <a:rPr lang="en-US" sz="1400" dirty="0" smtClean="0">
                <a:effectLst>
                  <a:outerShdw blurRad="38100" dist="38100" dir="2700000" algn="tl">
                    <a:srgbClr val="000000">
                      <a:alpha val="43137"/>
                    </a:srgbClr>
                  </a:outerShdw>
                </a:effectLst>
                <a:latin typeface="+mj-lt"/>
              </a:rPr>
              <a:t>Network </a:t>
            </a:r>
            <a:r>
              <a:rPr lang="en-US" sz="1400" dirty="0">
                <a:effectLst>
                  <a:outerShdw blurRad="38100" dist="38100" dir="2700000" algn="tl">
                    <a:srgbClr val="000000">
                      <a:alpha val="43137"/>
                    </a:srgbClr>
                  </a:outerShdw>
                </a:effectLst>
                <a:latin typeface="+mj-lt"/>
              </a:rPr>
              <a:t>Access Devices </a:t>
            </a:r>
          </a:p>
          <a:p>
            <a:pPr algn="ctr"/>
            <a:r>
              <a:rPr lang="en-US" sz="1400" dirty="0" smtClean="0">
                <a:effectLst>
                  <a:outerShdw blurRad="38100" dist="38100" dir="2700000" algn="tl">
                    <a:srgbClr val="000000">
                      <a:alpha val="43137"/>
                    </a:srgbClr>
                  </a:outerShdw>
                </a:effectLst>
                <a:latin typeface="+mj-lt"/>
              </a:rPr>
              <a:t>and Servers</a:t>
            </a:r>
            <a:endParaRPr lang="en-US" sz="1400" dirty="0">
              <a:effectLst>
                <a:outerShdw blurRad="38100" dist="38100" dir="2700000" algn="tl">
                  <a:srgbClr val="000000">
                    <a:alpha val="43137"/>
                  </a:srgbClr>
                </a:outerShdw>
              </a:effectLst>
              <a:latin typeface="+mj-lt"/>
            </a:endParaRPr>
          </a:p>
        </p:txBody>
      </p:sp>
      <p:grpSp>
        <p:nvGrpSpPr>
          <p:cNvPr id="3" name="Group 60"/>
          <p:cNvGrpSpPr>
            <a:grpSpLocks/>
          </p:cNvGrpSpPr>
          <p:nvPr/>
        </p:nvGrpSpPr>
        <p:grpSpPr bwMode="auto">
          <a:xfrm>
            <a:off x="4202112" y="4267200"/>
            <a:ext cx="671513" cy="1345629"/>
            <a:chOff x="2653" y="1311"/>
            <a:chExt cx="423" cy="905"/>
          </a:xfrm>
        </p:grpSpPr>
        <p:sp>
          <p:nvSpPr>
            <p:cNvPr id="78" name="Flowchart: Alternate Process 259086"/>
            <p:cNvSpPr>
              <a:spLocks noChangeArrowheads="1"/>
            </p:cNvSpPr>
            <p:nvPr/>
          </p:nvSpPr>
          <p:spPr bwMode="auto">
            <a:xfrm>
              <a:off x="2653" y="1311"/>
              <a:ext cx="423" cy="792"/>
            </a:xfrm>
            <a:prstGeom prst="flowChartAlternateProcess">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64000"/>
                </a:prstClr>
              </a:outerShdw>
            </a:effectLst>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effectLst>
                  <a:outerShdw blurRad="38100" dist="38100" dir="2700000" algn="tl">
                    <a:srgbClr val="000000">
                      <a:alpha val="43137"/>
                    </a:srgbClr>
                  </a:outerShdw>
                </a:effectLst>
                <a:latin typeface="Segoe" pitchFamily="34" charset="0"/>
              </a:endParaRPr>
            </a:p>
          </p:txBody>
        </p:sp>
        <p:pic>
          <p:nvPicPr>
            <p:cNvPr id="79" name="Rectangle 259085"/>
            <p:cNvPicPr>
              <a:picLocks noChangeAspect="1" noChangeArrowheads="1"/>
            </p:cNvPicPr>
            <p:nvPr/>
          </p:nvPicPr>
          <p:blipFill>
            <a:blip r:embed="rId6" cstate="print"/>
            <a:srcRect/>
            <a:stretch>
              <a:fillRect/>
            </a:stretch>
          </p:blipFill>
          <p:spPr bwMode="auto">
            <a:xfrm>
              <a:off x="2761" y="1430"/>
              <a:ext cx="208" cy="293"/>
            </a:xfrm>
            <a:prstGeom prst="rect">
              <a:avLst/>
            </a:prstGeom>
            <a:noFill/>
            <a:ln w="9525">
              <a:noFill/>
              <a:miter lim="800000"/>
              <a:headEnd/>
              <a:tailEnd/>
            </a:ln>
            <a:effectLst>
              <a:outerShdw blurRad="63500" sx="102000" sy="102000" algn="ctr" rotWithShape="0">
                <a:prstClr val="black">
                  <a:alpha val="40000"/>
                </a:prstClr>
              </a:outerShdw>
            </a:effectLst>
          </p:spPr>
        </p:pic>
        <p:graphicFrame>
          <p:nvGraphicFramePr>
            <p:cNvPr id="80" name="Object 58"/>
            <p:cNvGraphicFramePr>
              <a:graphicFrameLocks noChangeAspect="1"/>
            </p:cNvGraphicFramePr>
            <p:nvPr/>
          </p:nvGraphicFramePr>
          <p:xfrm>
            <a:off x="2654" y="1777"/>
            <a:ext cx="421" cy="439"/>
          </p:xfrm>
          <a:graphic>
            <a:graphicData uri="http://schemas.openxmlformats.org/presentationml/2006/ole">
              <p:oleObj spid="_x0000_s37890" name="Visio" r:id="rId7" imgW="757954" imgH="789204" progId="">
                <p:embed/>
              </p:oleObj>
            </a:graphicData>
          </a:graphic>
        </p:graphicFrame>
      </p:grpSp>
      <p:sp>
        <p:nvSpPr>
          <p:cNvPr id="87" name="Straight Connector 259091"/>
          <p:cNvSpPr>
            <a:spLocks noChangeShapeType="1"/>
          </p:cNvSpPr>
          <p:nvPr/>
        </p:nvSpPr>
        <p:spPr bwMode="auto">
          <a:xfrm>
            <a:off x="4953000" y="4876800"/>
            <a:ext cx="914400" cy="0"/>
          </a:xfrm>
          <a:prstGeom prst="line">
            <a:avLst/>
          </a:prstGeom>
          <a:noFill/>
          <a:ln w="19050" algn="ctr">
            <a:solidFill>
              <a:schemeClr val="tx1"/>
            </a:solidFill>
            <a:round/>
            <a:headEnd type="arrow"/>
            <a:tailEnd type="arrow" w="med" len="med"/>
          </a:ln>
          <a:effectLst>
            <a:glow rad="63500">
              <a:schemeClr val="accent1">
                <a:satMod val="175000"/>
                <a:alpha val="40000"/>
              </a:schemeClr>
            </a:glow>
          </a:effectLst>
        </p:spPr>
        <p:txBody>
          <a:bodyPr anchor="ctr"/>
          <a:lstStyle/>
          <a:p>
            <a:endParaRPr lang="en-US"/>
          </a:p>
        </p:txBody>
      </p:sp>
      <p:sp>
        <p:nvSpPr>
          <p:cNvPr id="24" name="Flowchart: Alternate Process 316423"/>
          <p:cNvSpPr>
            <a:spLocks noChangeArrowheads="1"/>
          </p:cNvSpPr>
          <p:nvPr/>
        </p:nvSpPr>
        <p:spPr bwMode="auto">
          <a:xfrm>
            <a:off x="1562099" y="1779588"/>
            <a:ext cx="762000" cy="582612"/>
          </a:xfrm>
          <a:prstGeom prst="flowChartAlternateProcess">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effectLst>
                <a:outerShdw blurRad="38100" dist="38100" dir="2700000" algn="tl">
                  <a:srgbClr val="000000">
                    <a:alpha val="43137"/>
                  </a:srgbClr>
                </a:outerShdw>
              </a:effectLst>
              <a:latin typeface="Segoe" pitchFamily="34" charset="0"/>
            </a:endParaRPr>
          </a:p>
        </p:txBody>
      </p:sp>
      <p:grpSp>
        <p:nvGrpSpPr>
          <p:cNvPr id="25" name="Group 29"/>
          <p:cNvGrpSpPr>
            <a:grpSpLocks/>
          </p:cNvGrpSpPr>
          <p:nvPr/>
        </p:nvGrpSpPr>
        <p:grpSpPr bwMode="auto">
          <a:xfrm>
            <a:off x="1730721" y="1832553"/>
            <a:ext cx="424756" cy="476683"/>
            <a:chOff x="436" y="1586"/>
            <a:chExt cx="401" cy="415"/>
          </a:xfrm>
          <a:effectLst>
            <a:outerShdw blurRad="63500" sx="102000" sy="102000" algn="ctr" rotWithShape="0">
              <a:prstClr val="black">
                <a:alpha val="40000"/>
              </a:prstClr>
            </a:outerShdw>
          </a:effectLst>
        </p:grpSpPr>
        <p:pic>
          <p:nvPicPr>
            <p:cNvPr id="27" name="Rectangle 316445"/>
            <p:cNvPicPr>
              <a:picLocks noChangeAspect="1" noChangeArrowheads="1"/>
            </p:cNvPicPr>
            <p:nvPr/>
          </p:nvPicPr>
          <p:blipFill>
            <a:blip r:embed="rId8" cstate="print"/>
            <a:srcRect/>
            <a:stretch>
              <a:fillRect/>
            </a:stretch>
          </p:blipFill>
          <p:spPr bwMode="auto">
            <a:xfrm>
              <a:off x="589" y="1635"/>
              <a:ext cx="248" cy="366"/>
            </a:xfrm>
            <a:prstGeom prst="rect">
              <a:avLst/>
            </a:prstGeom>
            <a:noFill/>
            <a:ln w="9525">
              <a:noFill/>
              <a:miter lim="800000"/>
              <a:headEnd/>
              <a:tailEnd/>
            </a:ln>
          </p:spPr>
        </p:pic>
        <p:pic>
          <p:nvPicPr>
            <p:cNvPr id="28" name="Rectangle 316446"/>
            <p:cNvPicPr>
              <a:picLocks noChangeAspect="1" noChangeArrowheads="1"/>
            </p:cNvPicPr>
            <p:nvPr/>
          </p:nvPicPr>
          <p:blipFill>
            <a:blip r:embed="rId9" cstate="print"/>
            <a:srcRect/>
            <a:stretch>
              <a:fillRect/>
            </a:stretch>
          </p:blipFill>
          <p:spPr bwMode="auto">
            <a:xfrm>
              <a:off x="436" y="1586"/>
              <a:ext cx="274" cy="403"/>
            </a:xfrm>
            <a:prstGeom prst="rect">
              <a:avLst/>
            </a:prstGeom>
            <a:noFill/>
            <a:ln w="9525">
              <a:noFill/>
              <a:miter lim="800000"/>
              <a:headEnd/>
              <a:tailEnd/>
            </a:ln>
          </p:spPr>
        </p:pic>
      </p:grpSp>
      <p:sp>
        <p:nvSpPr>
          <p:cNvPr id="29" name="Straight Connector 316455"/>
          <p:cNvSpPr>
            <a:spLocks noChangeShapeType="1"/>
          </p:cNvSpPr>
          <p:nvPr/>
        </p:nvSpPr>
        <p:spPr bwMode="auto">
          <a:xfrm flipH="1">
            <a:off x="1943099" y="2438400"/>
            <a:ext cx="0" cy="274320"/>
          </a:xfrm>
          <a:prstGeom prst="line">
            <a:avLst/>
          </a:prstGeom>
          <a:noFill/>
          <a:ln w="19050" algn="ctr">
            <a:solidFill>
              <a:schemeClr val="tx1"/>
            </a:solidFill>
            <a:round/>
            <a:headEnd type="arrow"/>
            <a:tailEnd type="arrow" w="med" len="med"/>
          </a:ln>
          <a:effectLst>
            <a:glow rad="63500">
              <a:schemeClr val="accent1">
                <a:satMod val="175000"/>
                <a:alpha val="40000"/>
              </a:schemeClr>
            </a:glow>
          </a:effectLst>
        </p:spPr>
        <p:txBody>
          <a:bodyPr anchor="ctr"/>
          <a:lstStyle/>
          <a:p>
            <a:endParaRPr lang="en-US"/>
          </a:p>
        </p:txBody>
      </p:sp>
      <p:sp>
        <p:nvSpPr>
          <p:cNvPr id="30" name="Rectangle 29"/>
          <p:cNvSpPr>
            <a:spLocks noChangeArrowheads="1"/>
          </p:cNvSpPr>
          <p:nvPr/>
        </p:nvSpPr>
        <p:spPr bwMode="auto">
          <a:xfrm>
            <a:off x="2066925" y="2362200"/>
            <a:ext cx="1209675" cy="422275"/>
          </a:xfrm>
          <a:prstGeom prst="rect">
            <a:avLst/>
          </a:prstGeom>
          <a:noFill/>
          <a:ln w="12700" cap="flat" cmpd="sng" algn="ctr">
            <a:noFill/>
            <a:prstDash val="solid"/>
            <a:miter lim="800000"/>
            <a:headEnd type="none" w="med" len="med"/>
            <a:tailEnd type="none" w="med" len="med"/>
          </a:ln>
          <a:effectLst/>
        </p:spPr>
        <p:txBody>
          <a:bodyPr wrap="none" anchor="ctr"/>
          <a:lstStyle/>
          <a:p>
            <a:pPr algn="ctr"/>
            <a:r>
              <a:rPr lang="en-US" sz="1200" dirty="0" smtClean="0">
                <a:solidFill>
                  <a:schemeClr val="accent1"/>
                </a:solidFill>
                <a:effectLst>
                  <a:outerShdw blurRad="38100" dist="38100" dir="2700000" algn="tl">
                    <a:srgbClr val="000000">
                      <a:alpha val="43137"/>
                    </a:srgbClr>
                  </a:outerShdw>
                </a:effectLst>
                <a:latin typeface="+mj-lt"/>
              </a:rPr>
              <a:t>Updates</a:t>
            </a:r>
            <a:endParaRPr lang="en-US" sz="1200" dirty="0">
              <a:solidFill>
                <a:schemeClr val="accent1"/>
              </a:solidFill>
              <a:effectLst>
                <a:outerShdw blurRad="38100" dist="38100" dir="2700000" algn="tl">
                  <a:srgbClr val="000000">
                    <a:alpha val="43137"/>
                  </a:srgbClr>
                </a:outerShdw>
              </a:effectLst>
              <a:latin typeface="+mj-lt"/>
            </a:endParaRPr>
          </a:p>
        </p:txBody>
      </p:sp>
      <p:sp>
        <p:nvSpPr>
          <p:cNvPr id="32" name="Rectangle 31"/>
          <p:cNvSpPr>
            <a:spLocks noChangeArrowheads="1"/>
          </p:cNvSpPr>
          <p:nvPr/>
        </p:nvSpPr>
        <p:spPr bwMode="auto">
          <a:xfrm>
            <a:off x="1066799" y="1447800"/>
            <a:ext cx="1752600" cy="304800"/>
          </a:xfrm>
          <a:prstGeom prst="rect">
            <a:avLst/>
          </a:prstGeom>
          <a:noFill/>
          <a:ln w="12700" cap="flat" cmpd="sng" algn="ctr">
            <a:noFill/>
            <a:prstDash val="solid"/>
            <a:miter lim="800000"/>
            <a:headEnd type="none" w="med" len="med"/>
            <a:tailEnd type="none" w="med" len="med"/>
          </a:ln>
          <a:effectLst/>
        </p:spPr>
        <p:txBody>
          <a:bodyPr wrap="none" anchor="ctr"/>
          <a:lstStyle/>
          <a:p>
            <a:pPr algn="ctr"/>
            <a:r>
              <a:rPr lang="en-US" sz="1400" dirty="0" smtClean="0">
                <a:effectLst>
                  <a:outerShdw blurRad="38100" dist="38100" dir="2700000" algn="tl">
                    <a:srgbClr val="000000">
                      <a:alpha val="43137"/>
                    </a:srgbClr>
                  </a:outerShdw>
                </a:effectLst>
                <a:latin typeface="+mj-lt"/>
              </a:rPr>
              <a:t>Remediation Servers</a:t>
            </a:r>
            <a:endParaRPr lang="en-US" sz="1400" dirty="0">
              <a:effectLst>
                <a:outerShdw blurRad="38100" dist="38100" dir="2700000" algn="tl">
                  <a:srgbClr val="000000">
                    <a:alpha val="43137"/>
                  </a:srgbClr>
                </a:outerShdw>
              </a:effectLst>
              <a:latin typeface="+mj-lt"/>
            </a:endParaRPr>
          </a:p>
        </p:txBody>
      </p:sp>
      <p:sp>
        <p:nvSpPr>
          <p:cNvPr id="33" name="Flowchart: Alternate Process 316423"/>
          <p:cNvSpPr>
            <a:spLocks noChangeArrowheads="1"/>
          </p:cNvSpPr>
          <p:nvPr/>
        </p:nvSpPr>
        <p:spPr bwMode="auto">
          <a:xfrm>
            <a:off x="6781800" y="1779588"/>
            <a:ext cx="762000" cy="582612"/>
          </a:xfrm>
          <a:prstGeom prst="flowChartAlternateProcess">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effectLst>
                <a:outerShdw blurRad="38100" dist="38100" dir="2700000" algn="tl">
                  <a:srgbClr val="000000">
                    <a:alpha val="43137"/>
                  </a:srgbClr>
                </a:outerShdw>
              </a:effectLst>
              <a:latin typeface="Segoe" pitchFamily="34" charset="0"/>
            </a:endParaRPr>
          </a:p>
        </p:txBody>
      </p:sp>
      <p:grpSp>
        <p:nvGrpSpPr>
          <p:cNvPr id="34" name="Group 29"/>
          <p:cNvGrpSpPr>
            <a:grpSpLocks/>
          </p:cNvGrpSpPr>
          <p:nvPr/>
        </p:nvGrpSpPr>
        <p:grpSpPr bwMode="auto">
          <a:xfrm>
            <a:off x="6950422" y="1832553"/>
            <a:ext cx="424756" cy="476683"/>
            <a:chOff x="436" y="1586"/>
            <a:chExt cx="401" cy="415"/>
          </a:xfrm>
          <a:effectLst>
            <a:outerShdw blurRad="63500" sx="102000" sy="102000" algn="ctr" rotWithShape="0">
              <a:prstClr val="black">
                <a:alpha val="40000"/>
              </a:prstClr>
            </a:outerShdw>
          </a:effectLst>
        </p:grpSpPr>
        <p:pic>
          <p:nvPicPr>
            <p:cNvPr id="35" name="Rectangle 316445"/>
            <p:cNvPicPr>
              <a:picLocks noChangeAspect="1" noChangeArrowheads="1"/>
            </p:cNvPicPr>
            <p:nvPr/>
          </p:nvPicPr>
          <p:blipFill>
            <a:blip r:embed="rId8" cstate="print"/>
            <a:srcRect/>
            <a:stretch>
              <a:fillRect/>
            </a:stretch>
          </p:blipFill>
          <p:spPr bwMode="auto">
            <a:xfrm>
              <a:off x="589" y="1635"/>
              <a:ext cx="248" cy="366"/>
            </a:xfrm>
            <a:prstGeom prst="rect">
              <a:avLst/>
            </a:prstGeom>
            <a:noFill/>
            <a:ln w="9525">
              <a:noFill/>
              <a:miter lim="800000"/>
              <a:headEnd/>
              <a:tailEnd/>
            </a:ln>
          </p:spPr>
        </p:pic>
        <p:pic>
          <p:nvPicPr>
            <p:cNvPr id="36" name="Rectangle 316446"/>
            <p:cNvPicPr>
              <a:picLocks noChangeAspect="1" noChangeArrowheads="1"/>
            </p:cNvPicPr>
            <p:nvPr/>
          </p:nvPicPr>
          <p:blipFill>
            <a:blip r:embed="rId9" cstate="print"/>
            <a:srcRect/>
            <a:stretch>
              <a:fillRect/>
            </a:stretch>
          </p:blipFill>
          <p:spPr bwMode="auto">
            <a:xfrm>
              <a:off x="436" y="1586"/>
              <a:ext cx="274" cy="403"/>
            </a:xfrm>
            <a:prstGeom prst="rect">
              <a:avLst/>
            </a:prstGeom>
            <a:noFill/>
            <a:ln w="9525">
              <a:noFill/>
              <a:miter lim="800000"/>
              <a:headEnd/>
              <a:tailEnd/>
            </a:ln>
          </p:spPr>
        </p:pic>
      </p:grpSp>
      <p:sp>
        <p:nvSpPr>
          <p:cNvPr id="37" name="Straight Connector 316455"/>
          <p:cNvSpPr>
            <a:spLocks noChangeShapeType="1"/>
          </p:cNvSpPr>
          <p:nvPr/>
        </p:nvSpPr>
        <p:spPr bwMode="auto">
          <a:xfrm flipH="1">
            <a:off x="7162800" y="2411412"/>
            <a:ext cx="0" cy="274320"/>
          </a:xfrm>
          <a:prstGeom prst="line">
            <a:avLst/>
          </a:prstGeom>
          <a:noFill/>
          <a:ln w="19050" algn="ctr">
            <a:solidFill>
              <a:schemeClr val="tx1"/>
            </a:solidFill>
            <a:round/>
            <a:headEnd type="arrow"/>
            <a:tailEnd type="arrow" w="med" len="med"/>
          </a:ln>
          <a:effectLst>
            <a:glow rad="63500">
              <a:schemeClr val="accent1">
                <a:satMod val="175000"/>
                <a:alpha val="40000"/>
              </a:schemeClr>
            </a:glow>
          </a:effectLst>
        </p:spPr>
        <p:txBody>
          <a:bodyPr anchor="ctr"/>
          <a:lstStyle/>
          <a:p>
            <a:pPr algn="ctr"/>
            <a:endParaRPr lang="en-US"/>
          </a:p>
        </p:txBody>
      </p:sp>
      <p:sp>
        <p:nvSpPr>
          <p:cNvPr id="38" name="Rectangle 37"/>
          <p:cNvSpPr>
            <a:spLocks noChangeArrowheads="1"/>
          </p:cNvSpPr>
          <p:nvPr/>
        </p:nvSpPr>
        <p:spPr bwMode="auto">
          <a:xfrm>
            <a:off x="5830874" y="2362200"/>
            <a:ext cx="1209675" cy="422275"/>
          </a:xfrm>
          <a:prstGeom prst="rect">
            <a:avLst/>
          </a:prstGeom>
          <a:noFill/>
          <a:ln w="12700" cap="flat" cmpd="sng" algn="ctr">
            <a:noFill/>
            <a:prstDash val="solid"/>
            <a:miter lim="800000"/>
            <a:headEnd type="none" w="med" len="med"/>
            <a:tailEnd type="none" w="med" len="med"/>
          </a:ln>
          <a:effectLst/>
        </p:spPr>
        <p:txBody>
          <a:bodyPr wrap="none" anchor="ctr"/>
          <a:lstStyle/>
          <a:p>
            <a:pPr algn="ctr"/>
            <a:r>
              <a:rPr lang="en-US" sz="1200" dirty="0" smtClean="0">
                <a:solidFill>
                  <a:schemeClr val="accent1"/>
                </a:solidFill>
                <a:effectLst>
                  <a:outerShdw blurRad="38100" dist="38100" dir="2700000" algn="tl">
                    <a:srgbClr val="000000">
                      <a:alpha val="43137"/>
                    </a:srgbClr>
                  </a:outerShdw>
                </a:effectLst>
                <a:latin typeface="+mj-lt"/>
              </a:rPr>
              <a:t>Health Policy</a:t>
            </a:r>
            <a:endParaRPr lang="en-US" sz="1200" dirty="0">
              <a:solidFill>
                <a:schemeClr val="accent1"/>
              </a:solidFill>
              <a:effectLst>
                <a:outerShdw blurRad="38100" dist="38100" dir="2700000" algn="tl">
                  <a:srgbClr val="000000">
                    <a:alpha val="43137"/>
                  </a:srgbClr>
                </a:outerShdw>
              </a:effectLst>
              <a:latin typeface="+mj-lt"/>
            </a:endParaRPr>
          </a:p>
        </p:txBody>
      </p:sp>
      <p:sp>
        <p:nvSpPr>
          <p:cNvPr id="39" name="Rectangle 38"/>
          <p:cNvSpPr>
            <a:spLocks noChangeArrowheads="1"/>
          </p:cNvSpPr>
          <p:nvPr/>
        </p:nvSpPr>
        <p:spPr bwMode="auto">
          <a:xfrm>
            <a:off x="6286500" y="1447800"/>
            <a:ext cx="1752600" cy="304800"/>
          </a:xfrm>
          <a:prstGeom prst="rect">
            <a:avLst/>
          </a:prstGeom>
          <a:noFill/>
          <a:ln w="12700" cap="flat" cmpd="sng" algn="ctr">
            <a:noFill/>
            <a:prstDash val="solid"/>
            <a:miter lim="800000"/>
            <a:headEnd type="none" w="med" len="med"/>
            <a:tailEnd type="none" w="med" len="med"/>
          </a:ln>
          <a:effectLst/>
        </p:spPr>
        <p:txBody>
          <a:bodyPr wrap="none" anchor="ctr"/>
          <a:lstStyle/>
          <a:p>
            <a:pPr algn="ctr"/>
            <a:r>
              <a:rPr lang="en-US" sz="1400" dirty="0" smtClean="0">
                <a:effectLst>
                  <a:outerShdw blurRad="38100" dist="38100" dir="2700000" algn="tl">
                    <a:srgbClr val="000000">
                      <a:alpha val="43137"/>
                    </a:srgbClr>
                  </a:outerShdw>
                </a:effectLst>
                <a:latin typeface="+mj-lt"/>
              </a:rPr>
              <a:t>System Health Servers</a:t>
            </a:r>
            <a:endParaRPr lang="en-US" sz="1400" dirty="0">
              <a:effectLst>
                <a:outerShdw blurRad="38100" dist="38100" dir="2700000" algn="tl">
                  <a:srgbClr val="000000">
                    <a:alpha val="43137"/>
                  </a:srgbClr>
                </a:outerShdw>
              </a:effectLst>
              <a:latin typeface="+mj-lt"/>
            </a:endParaRPr>
          </a:p>
        </p:txBody>
      </p:sp>
      <p:grpSp>
        <p:nvGrpSpPr>
          <p:cNvPr id="73" name="Group 72"/>
          <p:cNvGrpSpPr/>
          <p:nvPr/>
        </p:nvGrpSpPr>
        <p:grpSpPr>
          <a:xfrm>
            <a:off x="6019800" y="3505200"/>
            <a:ext cx="2286000" cy="644537"/>
            <a:chOff x="6019800" y="3505200"/>
            <a:chExt cx="2286000" cy="644537"/>
          </a:xfrm>
        </p:grpSpPr>
        <p:sp>
          <p:nvSpPr>
            <p:cNvPr id="76" name="Flowchart: Alternate Process 259128"/>
            <p:cNvSpPr>
              <a:spLocks noChangeArrowheads="1"/>
            </p:cNvSpPr>
            <p:nvPr/>
          </p:nvSpPr>
          <p:spPr bwMode="auto">
            <a:xfrm>
              <a:off x="6019800" y="3505200"/>
              <a:ext cx="2286000" cy="644537"/>
            </a:xfrm>
            <a:prstGeom prst="flowChartAlternateProcess">
              <a:avLst/>
            </a:prstGeom>
            <a:ln>
              <a:headEnd type="none" w="med" len="med"/>
              <a:tailEnd type="none" w="med" len="med"/>
            </a:ln>
            <a:effectLst>
              <a:glow rad="70000">
                <a:schemeClr val="accent1">
                  <a:tint val="30000"/>
                  <a:shade val="95000"/>
                  <a:satMod val="300000"/>
                  <a:alpha val="50000"/>
                </a:schemeClr>
              </a:glow>
              <a:outerShdw blurRad="635000" sx="102000" sy="102000" algn="ctr" rotWithShape="0">
                <a:prstClr val="black">
                  <a:alpha val="71000"/>
                </a:prstClr>
              </a:outerShdw>
            </a:effectLst>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a:solidFill>
                    <a:srgbClr val="000000"/>
                  </a:solidFill>
                  <a:latin typeface="+mj-lt"/>
                </a:rPr>
                <a:t>System Health </a:t>
              </a:r>
              <a:r>
                <a:rPr lang="en-US" sz="1100" dirty="0" smtClean="0">
                  <a:solidFill>
                    <a:srgbClr val="000000"/>
                  </a:solidFill>
                  <a:latin typeface="+mj-lt"/>
                </a:rPr>
                <a:t>Validators (SHV)</a:t>
              </a:r>
            </a:p>
            <a:p>
              <a:pPr algn="ctr" defTabSz="914063"/>
              <a:endParaRPr lang="en-US" sz="1100" dirty="0" smtClean="0">
                <a:solidFill>
                  <a:srgbClr val="000000"/>
                </a:solidFill>
                <a:latin typeface="+mj-lt"/>
              </a:endParaRPr>
            </a:p>
            <a:p>
              <a:pPr algn="ctr" defTabSz="914063"/>
              <a:endParaRPr lang="en-US" sz="1100" dirty="0">
                <a:solidFill>
                  <a:srgbClr val="000000"/>
                </a:solidFill>
                <a:latin typeface="+mj-lt"/>
              </a:endParaRPr>
            </a:p>
          </p:txBody>
        </p:sp>
        <p:sp>
          <p:nvSpPr>
            <p:cNvPr id="44" name="Flowchart: Alternate Process 259084"/>
            <p:cNvSpPr>
              <a:spLocks noChangeArrowheads="1"/>
            </p:cNvSpPr>
            <p:nvPr/>
          </p:nvSpPr>
          <p:spPr bwMode="auto">
            <a:xfrm>
              <a:off x="6187442" y="3844938"/>
              <a:ext cx="685800" cy="2286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dirty="0" smtClean="0">
                  <a:solidFill>
                    <a:schemeClr val="bg2"/>
                  </a:solidFill>
                  <a:latin typeface="+mj-lt"/>
                </a:rPr>
                <a:t>MS-SHV</a:t>
              </a:r>
              <a:endParaRPr lang="en-US" sz="1000" dirty="0">
                <a:solidFill>
                  <a:schemeClr val="bg2"/>
                </a:solidFill>
                <a:latin typeface="+mj-lt"/>
              </a:endParaRPr>
            </a:p>
          </p:txBody>
        </p:sp>
        <p:sp>
          <p:nvSpPr>
            <p:cNvPr id="54" name="Flowchart: Alternate Process 259106"/>
            <p:cNvSpPr>
              <a:spLocks noChangeArrowheads="1"/>
            </p:cNvSpPr>
            <p:nvPr/>
          </p:nvSpPr>
          <p:spPr bwMode="auto">
            <a:xfrm>
              <a:off x="7635242" y="3844938"/>
              <a:ext cx="609600" cy="228600"/>
            </a:xfrm>
            <a:prstGeom prst="flowChartAlternateProcess">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smtClean="0">
                  <a:solidFill>
                    <a:schemeClr val="bg2"/>
                  </a:solidFill>
                  <a:latin typeface="+mj-lt"/>
                </a:rPr>
                <a:t>SHV-2</a:t>
              </a:r>
            </a:p>
          </p:txBody>
        </p:sp>
        <p:sp>
          <p:nvSpPr>
            <p:cNvPr id="55" name="Flowchart: Alternate Process 259106"/>
            <p:cNvSpPr>
              <a:spLocks noChangeArrowheads="1"/>
            </p:cNvSpPr>
            <p:nvPr/>
          </p:nvSpPr>
          <p:spPr bwMode="auto">
            <a:xfrm>
              <a:off x="6949442" y="3844938"/>
              <a:ext cx="609600" cy="228600"/>
            </a:xfrm>
            <a:prstGeom prst="flowChartAlternateProcess">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smtClean="0">
                  <a:solidFill>
                    <a:schemeClr val="bg2"/>
                  </a:solidFill>
                  <a:latin typeface="+mj-lt"/>
                </a:rPr>
                <a:t>SHV-1</a:t>
              </a:r>
            </a:p>
          </p:txBody>
        </p:sp>
      </p:grpSp>
      <p:grpSp>
        <p:nvGrpSpPr>
          <p:cNvPr id="72" name="Group 71"/>
          <p:cNvGrpSpPr/>
          <p:nvPr/>
        </p:nvGrpSpPr>
        <p:grpSpPr>
          <a:xfrm>
            <a:off x="906779" y="3317862"/>
            <a:ext cx="2072641" cy="644537"/>
            <a:chOff x="899158" y="3317862"/>
            <a:chExt cx="2072641" cy="644537"/>
          </a:xfrm>
        </p:grpSpPr>
        <p:sp>
          <p:nvSpPr>
            <p:cNvPr id="59" name="Flowchart: Alternate Process 259128"/>
            <p:cNvSpPr>
              <a:spLocks noChangeArrowheads="1"/>
            </p:cNvSpPr>
            <p:nvPr/>
          </p:nvSpPr>
          <p:spPr bwMode="auto">
            <a:xfrm>
              <a:off x="899158" y="3317862"/>
              <a:ext cx="2072641" cy="644537"/>
            </a:xfrm>
            <a:prstGeom prst="flowChartAlternateProcess">
              <a:avLst/>
            </a:prstGeom>
            <a:ln>
              <a:headEnd type="none" w="med" len="med"/>
              <a:tailEnd type="none" w="med" len="med"/>
            </a:ln>
            <a:effectLst>
              <a:glow rad="70000">
                <a:schemeClr val="accent1">
                  <a:tint val="30000"/>
                  <a:shade val="95000"/>
                  <a:satMod val="300000"/>
                  <a:alpha val="50000"/>
                </a:schemeClr>
              </a:glow>
              <a:outerShdw blurRad="635000" sx="102000" sy="102000" algn="ctr" rotWithShape="0">
                <a:prstClr val="black">
                  <a:alpha val="71000"/>
                </a:prstClr>
              </a:outerShdw>
            </a:effectLst>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a:solidFill>
                    <a:srgbClr val="000000"/>
                  </a:solidFill>
                  <a:latin typeface="+mj-lt"/>
                </a:rPr>
                <a:t>System Health </a:t>
              </a:r>
              <a:r>
                <a:rPr lang="en-US" sz="1100" dirty="0" smtClean="0">
                  <a:solidFill>
                    <a:srgbClr val="000000"/>
                  </a:solidFill>
                  <a:latin typeface="+mj-lt"/>
                </a:rPr>
                <a:t>Agents (SHA)</a:t>
              </a:r>
            </a:p>
            <a:p>
              <a:pPr algn="ctr" defTabSz="914063"/>
              <a:endParaRPr lang="en-US" sz="1100" dirty="0" smtClean="0">
                <a:solidFill>
                  <a:srgbClr val="000000"/>
                </a:solidFill>
                <a:latin typeface="+mj-lt"/>
              </a:endParaRPr>
            </a:p>
            <a:p>
              <a:pPr algn="ctr" defTabSz="914063"/>
              <a:endParaRPr lang="en-US" sz="1100" dirty="0">
                <a:solidFill>
                  <a:srgbClr val="000000"/>
                </a:solidFill>
                <a:latin typeface="+mj-lt"/>
              </a:endParaRPr>
            </a:p>
          </p:txBody>
        </p:sp>
        <p:sp>
          <p:nvSpPr>
            <p:cNvPr id="60" name="Flowchart: Alternate Process 259084"/>
            <p:cNvSpPr>
              <a:spLocks noChangeArrowheads="1"/>
            </p:cNvSpPr>
            <p:nvPr/>
          </p:nvSpPr>
          <p:spPr bwMode="auto">
            <a:xfrm>
              <a:off x="925033" y="3657600"/>
              <a:ext cx="685800" cy="2286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dirty="0" smtClean="0">
                  <a:solidFill>
                    <a:schemeClr val="bg2"/>
                  </a:solidFill>
                  <a:latin typeface="+mj-lt"/>
                </a:rPr>
                <a:t>MS-SHA</a:t>
              </a:r>
              <a:endParaRPr lang="en-US" sz="1000" dirty="0">
                <a:solidFill>
                  <a:schemeClr val="bg2"/>
                </a:solidFill>
                <a:latin typeface="+mj-lt"/>
              </a:endParaRPr>
            </a:p>
          </p:txBody>
        </p:sp>
        <p:sp>
          <p:nvSpPr>
            <p:cNvPr id="61" name="Flowchart: Alternate Process 259106"/>
            <p:cNvSpPr>
              <a:spLocks noChangeArrowheads="1"/>
            </p:cNvSpPr>
            <p:nvPr/>
          </p:nvSpPr>
          <p:spPr bwMode="auto">
            <a:xfrm>
              <a:off x="2330301" y="3657600"/>
              <a:ext cx="609600" cy="228600"/>
            </a:xfrm>
            <a:prstGeom prst="flowChartAlternateProcess">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smtClean="0">
                  <a:solidFill>
                    <a:schemeClr val="bg2"/>
                  </a:solidFill>
                  <a:latin typeface="+mj-lt"/>
                </a:rPr>
                <a:t>SHA-2</a:t>
              </a:r>
            </a:p>
          </p:txBody>
        </p:sp>
        <p:sp>
          <p:nvSpPr>
            <p:cNvPr id="62" name="Flowchart: Alternate Process 259106"/>
            <p:cNvSpPr>
              <a:spLocks noChangeArrowheads="1"/>
            </p:cNvSpPr>
            <p:nvPr/>
          </p:nvSpPr>
          <p:spPr bwMode="auto">
            <a:xfrm>
              <a:off x="1676400" y="3657600"/>
              <a:ext cx="609600" cy="228600"/>
            </a:xfrm>
            <a:prstGeom prst="flowChartAlternateProcess">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smtClean="0">
                  <a:solidFill>
                    <a:schemeClr val="bg2"/>
                  </a:solidFill>
                  <a:latin typeface="+mj-lt"/>
                </a:rPr>
                <a:t>SHA-1</a:t>
              </a:r>
            </a:p>
          </p:txBody>
        </p:sp>
      </p:grpSp>
      <p:sp>
        <p:nvSpPr>
          <p:cNvPr id="64" name="Flowchart: Alternate Process 259084"/>
          <p:cNvSpPr>
            <a:spLocks noChangeArrowheads="1"/>
          </p:cNvSpPr>
          <p:nvPr/>
        </p:nvSpPr>
        <p:spPr bwMode="auto">
          <a:xfrm>
            <a:off x="946299" y="5105400"/>
            <a:ext cx="609600" cy="1524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dirty="0" smtClean="0">
                <a:solidFill>
                  <a:schemeClr val="bg2"/>
                </a:solidFill>
                <a:latin typeface="+mj-lt"/>
              </a:rPr>
              <a:t>802.1x</a:t>
            </a:r>
            <a:endParaRPr lang="en-US" sz="900" dirty="0">
              <a:solidFill>
                <a:schemeClr val="bg2"/>
              </a:solidFill>
              <a:latin typeface="+mj-lt"/>
            </a:endParaRPr>
          </a:p>
        </p:txBody>
      </p:sp>
      <p:sp>
        <p:nvSpPr>
          <p:cNvPr id="67" name="Flowchart: Alternate Process 259084"/>
          <p:cNvSpPr>
            <a:spLocks noChangeArrowheads="1"/>
          </p:cNvSpPr>
          <p:nvPr/>
        </p:nvSpPr>
        <p:spPr bwMode="auto">
          <a:xfrm>
            <a:off x="1066800" y="4800600"/>
            <a:ext cx="457200" cy="2286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dirty="0" smtClean="0">
                <a:solidFill>
                  <a:schemeClr val="bg2"/>
                </a:solidFill>
                <a:latin typeface="+mj-lt"/>
              </a:rPr>
              <a:t>VPN</a:t>
            </a:r>
            <a:endParaRPr lang="en-US" sz="900" dirty="0">
              <a:solidFill>
                <a:schemeClr val="bg2"/>
              </a:solidFill>
              <a:latin typeface="+mj-lt"/>
            </a:endParaRPr>
          </a:p>
        </p:txBody>
      </p:sp>
      <p:sp>
        <p:nvSpPr>
          <p:cNvPr id="68" name="Flowchart: Alternate Process 259084"/>
          <p:cNvSpPr>
            <a:spLocks noChangeArrowheads="1"/>
          </p:cNvSpPr>
          <p:nvPr/>
        </p:nvSpPr>
        <p:spPr bwMode="auto">
          <a:xfrm>
            <a:off x="1638299" y="5029200"/>
            <a:ext cx="609600" cy="2286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dirty="0" smtClean="0">
                <a:solidFill>
                  <a:schemeClr val="bg2"/>
                </a:solidFill>
                <a:latin typeface="+mj-lt"/>
              </a:rPr>
              <a:t>IPSec</a:t>
            </a:r>
            <a:endParaRPr lang="en-US" sz="900" dirty="0">
              <a:solidFill>
                <a:schemeClr val="bg2"/>
              </a:solidFill>
              <a:latin typeface="+mj-lt"/>
            </a:endParaRPr>
          </a:p>
        </p:txBody>
      </p:sp>
      <p:sp>
        <p:nvSpPr>
          <p:cNvPr id="69" name="Flowchart: Alternate Process 259084"/>
          <p:cNvSpPr>
            <a:spLocks noChangeArrowheads="1"/>
          </p:cNvSpPr>
          <p:nvPr/>
        </p:nvSpPr>
        <p:spPr bwMode="auto">
          <a:xfrm>
            <a:off x="1676399" y="4800600"/>
            <a:ext cx="533400" cy="1524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dirty="0" smtClean="0">
                <a:solidFill>
                  <a:schemeClr val="bg2"/>
                </a:solidFill>
                <a:latin typeface="+mj-lt"/>
              </a:rPr>
              <a:t>DHCP</a:t>
            </a:r>
            <a:endParaRPr lang="en-US" sz="900" dirty="0">
              <a:solidFill>
                <a:schemeClr val="bg2"/>
              </a:solidFill>
              <a:latin typeface="+mj-lt"/>
            </a:endParaRPr>
          </a:p>
        </p:txBody>
      </p:sp>
      <p:sp>
        <p:nvSpPr>
          <p:cNvPr id="53" name="Flowchart: Alternate Process 259086"/>
          <p:cNvSpPr>
            <a:spLocks noChangeArrowheads="1"/>
          </p:cNvSpPr>
          <p:nvPr/>
        </p:nvSpPr>
        <p:spPr bwMode="auto">
          <a:xfrm>
            <a:off x="2362200" y="4800600"/>
            <a:ext cx="533400" cy="228600"/>
          </a:xfrm>
          <a:prstGeom prst="flowChartAlternateProcess">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64000"/>
              </a:prstClr>
            </a:outerShdw>
          </a:effectLst>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smtClean="0">
                <a:solidFill>
                  <a:schemeClr val="bg2"/>
                </a:solidFill>
              </a:rPr>
              <a:t>EC-x</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bwMode="auto">
          <a:xfrm>
            <a:off x="5715000" y="1419225"/>
            <a:ext cx="3429000"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2" name="Title 1"/>
          <p:cNvSpPr>
            <a:spLocks noGrp="1"/>
          </p:cNvSpPr>
          <p:nvPr>
            <p:ph type="title"/>
          </p:nvPr>
        </p:nvSpPr>
        <p:spPr/>
        <p:txBody>
          <a:bodyPr/>
          <a:lstStyle/>
          <a:p>
            <a:r>
              <a:rPr lang="en-US" smtClean="0"/>
              <a:t>System Health Agents</a:t>
            </a:r>
            <a:endParaRPr lang="en-US" dirty="0"/>
          </a:p>
        </p:txBody>
      </p:sp>
      <p:sp>
        <p:nvSpPr>
          <p:cNvPr id="88" name="Content Placeholder 2"/>
          <p:cNvSpPr>
            <a:spLocks noGrp="1"/>
          </p:cNvSpPr>
          <p:nvPr>
            <p:ph type="body" idx="1"/>
          </p:nvPr>
        </p:nvSpPr>
        <p:spPr>
          <a:xfrm>
            <a:off x="382588" y="1414464"/>
            <a:ext cx="5256212" cy="4949047"/>
          </a:xfrm>
        </p:spPr>
        <p:txBody>
          <a:bodyPr/>
          <a:lstStyle/>
          <a:p>
            <a:pPr>
              <a:spcBef>
                <a:spcPts val="600"/>
              </a:spcBef>
            </a:pPr>
            <a:r>
              <a:rPr lang="en-US" sz="3200" dirty="0" smtClean="0"/>
              <a:t>Provide Statements of Health</a:t>
            </a:r>
          </a:p>
          <a:p>
            <a:pPr lvl="1">
              <a:spcBef>
                <a:spcPts val="600"/>
              </a:spcBef>
            </a:pPr>
            <a:r>
              <a:rPr lang="en-US" sz="2800" dirty="0" smtClean="0"/>
              <a:t>Monitor and notify health changes</a:t>
            </a:r>
          </a:p>
          <a:p>
            <a:pPr>
              <a:spcBef>
                <a:spcPts val="600"/>
              </a:spcBef>
            </a:pPr>
            <a:r>
              <a:rPr lang="en-US" sz="3200" dirty="0" smtClean="0"/>
              <a:t>Process server responses</a:t>
            </a:r>
          </a:p>
          <a:p>
            <a:pPr lvl="1">
              <a:spcBef>
                <a:spcPts val="600"/>
              </a:spcBef>
            </a:pPr>
            <a:r>
              <a:rPr lang="en-US" sz="2800" dirty="0" smtClean="0"/>
              <a:t>Indicate remediation steps and/or auto-remediate</a:t>
            </a:r>
          </a:p>
          <a:p>
            <a:pPr lvl="1">
              <a:spcBef>
                <a:spcPts val="600"/>
              </a:spcBef>
            </a:pPr>
            <a:r>
              <a:rPr lang="en-US" sz="2800" dirty="0" smtClean="0"/>
              <a:t>Report remediation status</a:t>
            </a:r>
          </a:p>
          <a:p>
            <a:pPr>
              <a:spcBef>
                <a:spcPts val="600"/>
              </a:spcBef>
            </a:pPr>
            <a:r>
              <a:rPr lang="en-US" sz="3200" dirty="0" smtClean="0"/>
              <a:t>Examples</a:t>
            </a:r>
          </a:p>
          <a:p>
            <a:pPr lvl="1">
              <a:spcBef>
                <a:spcPts val="600"/>
              </a:spcBef>
            </a:pPr>
            <a:r>
              <a:rPr lang="en-US" sz="2800" smtClean="0"/>
              <a:t>Windows Updates</a:t>
            </a:r>
            <a:r>
              <a:rPr lang="en-US" sz="2800" dirty="0" smtClean="0"/>
              <a:t>, Firewall, </a:t>
            </a:r>
            <a:br>
              <a:rPr lang="en-US" sz="2800" dirty="0" smtClean="0"/>
            </a:br>
            <a:r>
              <a:rPr lang="en-US" sz="2800" dirty="0" smtClean="0"/>
              <a:t>Anti-virus, etc.</a:t>
            </a:r>
          </a:p>
        </p:txBody>
      </p:sp>
      <p:sp>
        <p:nvSpPr>
          <p:cNvPr id="39" name="Rounded Rectangle 259078"/>
          <p:cNvSpPr>
            <a:spLocks noChangeArrowheads="1"/>
          </p:cNvSpPr>
          <p:nvPr/>
        </p:nvSpPr>
        <p:spPr bwMode="auto">
          <a:xfrm>
            <a:off x="6232441" y="2784464"/>
            <a:ext cx="2209799" cy="2590800"/>
          </a:xfrm>
          <a:prstGeom prst="roundRect">
            <a:avLst>
              <a:gd name="adj" fmla="val 6208"/>
            </a:avLst>
          </a:prstGeom>
          <a:gradFill>
            <a:gsLst>
              <a:gs pos="22000">
                <a:schemeClr val="bg1"/>
              </a:gs>
              <a:gs pos="73000">
                <a:schemeClr val="bg1">
                  <a:lumMod val="75000"/>
                </a:schemeClr>
              </a:gs>
              <a:gs pos="90000">
                <a:schemeClr val="bg1">
                  <a:lumMod val="50000"/>
                </a:schemeClr>
              </a:gs>
            </a:gsLst>
            <a:lin ang="5400000" scaled="0"/>
          </a:gradFill>
          <a:ln>
            <a:solidFill>
              <a:schemeClr val="bg1">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effectLst>
                <a:outerShdw blurRad="38100" dist="38100" dir="2700000" algn="tl">
                  <a:srgbClr val="000000">
                    <a:alpha val="43137"/>
                  </a:srgbClr>
                </a:outerShdw>
              </a:effectLst>
              <a:latin typeface="Segoe" pitchFamily="34" charset="0"/>
            </a:endParaRPr>
          </a:p>
        </p:txBody>
      </p:sp>
      <p:sp>
        <p:nvSpPr>
          <p:cNvPr id="40" name="Flowchart: Alternate Process 259128"/>
          <p:cNvSpPr>
            <a:spLocks noChangeArrowheads="1"/>
          </p:cNvSpPr>
          <p:nvPr/>
        </p:nvSpPr>
        <p:spPr bwMode="auto">
          <a:xfrm>
            <a:off x="6301020" y="4572000"/>
            <a:ext cx="2072641" cy="762000"/>
          </a:xfrm>
          <a:prstGeom prst="flowChartAlternateProcess">
            <a:avLst/>
          </a:prstGeom>
          <a:ln>
            <a:headEnd type="none" w="med" len="med"/>
            <a:tailEnd type="none" w="med" len="med"/>
          </a:ln>
          <a:effectLst>
            <a:glow rad="70000">
              <a:schemeClr val="accent1">
                <a:tint val="30000"/>
                <a:shade val="95000"/>
                <a:satMod val="300000"/>
                <a:alpha val="50000"/>
              </a:schemeClr>
            </a:glow>
            <a:outerShdw blurRad="635000" sx="102000" sy="102000" algn="ctr" rotWithShape="0">
              <a:prstClr val="black">
                <a:alpha val="71000"/>
              </a:prstClr>
            </a:outerShdw>
          </a:effectLst>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smtClean="0">
                <a:solidFill>
                  <a:srgbClr val="000000"/>
                </a:solidFill>
                <a:latin typeface="+mj-lt"/>
              </a:rPr>
              <a:t>Enforcement Clients</a:t>
            </a:r>
          </a:p>
          <a:p>
            <a:pPr algn="ctr" defTabSz="914063"/>
            <a:endParaRPr lang="en-US" sz="1200" dirty="0" smtClean="0">
              <a:solidFill>
                <a:srgbClr val="000000"/>
              </a:solidFill>
              <a:latin typeface="+mj-lt"/>
            </a:endParaRPr>
          </a:p>
          <a:p>
            <a:pPr algn="ctr" defTabSz="914063"/>
            <a:endParaRPr lang="en-US" sz="1200" dirty="0" smtClean="0">
              <a:solidFill>
                <a:srgbClr val="000000"/>
              </a:solidFill>
              <a:latin typeface="+mj-lt"/>
            </a:endParaRPr>
          </a:p>
          <a:p>
            <a:pPr algn="ctr" defTabSz="914063"/>
            <a:endParaRPr lang="en-US" sz="1200" dirty="0">
              <a:solidFill>
                <a:srgbClr val="000000"/>
              </a:solidFill>
              <a:latin typeface="+mj-lt"/>
            </a:endParaRPr>
          </a:p>
        </p:txBody>
      </p:sp>
      <p:pic>
        <p:nvPicPr>
          <p:cNvPr id="41" name="Rectangle 259082"/>
          <p:cNvPicPr>
            <a:picLocks noChangeAspect="1" noChangeArrowheads="1"/>
          </p:cNvPicPr>
          <p:nvPr/>
        </p:nvPicPr>
        <p:blipFill>
          <a:blip r:embed="rId3" cstate="print"/>
          <a:srcRect/>
          <a:stretch>
            <a:fillRect/>
          </a:stretch>
        </p:blipFill>
        <p:spPr bwMode="auto">
          <a:xfrm>
            <a:off x="6003840" y="2555863"/>
            <a:ext cx="761999" cy="53042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42" name="Rectangle 41"/>
          <p:cNvSpPr>
            <a:spLocks noChangeArrowheads="1"/>
          </p:cNvSpPr>
          <p:nvPr/>
        </p:nvSpPr>
        <p:spPr bwMode="auto">
          <a:xfrm>
            <a:off x="6634078" y="2819400"/>
            <a:ext cx="1406525" cy="505697"/>
          </a:xfrm>
          <a:prstGeom prst="rect">
            <a:avLst/>
          </a:prstGeom>
          <a:noFill/>
          <a:ln w="9525" cap="flat" cmpd="sng" algn="ctr">
            <a:noFill/>
            <a:prstDash val="solid"/>
            <a:miter lim="800000"/>
            <a:headEnd type="none" w="med" len="med"/>
            <a:tailEnd type="none" w="med" len="med"/>
          </a:ln>
          <a:effectLst/>
        </p:spPr>
        <p:txBody>
          <a:bodyPr wrap="none" anchor="ctr"/>
          <a:lstStyle/>
          <a:p>
            <a:pPr algn="ctr"/>
            <a:r>
              <a:rPr lang="en-US" sz="2000" dirty="0" smtClean="0">
                <a:effectLst>
                  <a:outerShdw blurRad="38100" dist="38100" dir="2700000" algn="tl">
                    <a:srgbClr val="000000">
                      <a:alpha val="43137"/>
                    </a:srgbClr>
                  </a:outerShdw>
                </a:effectLst>
              </a:rPr>
              <a:t>NAP Client</a:t>
            </a:r>
            <a:endParaRPr lang="en-US" sz="2000" dirty="0">
              <a:effectLst>
                <a:outerShdw blurRad="38100" dist="38100" dir="2700000" algn="tl">
                  <a:srgbClr val="000000">
                    <a:alpha val="43137"/>
                  </a:srgbClr>
                </a:outerShdw>
              </a:effectLst>
            </a:endParaRPr>
          </a:p>
        </p:txBody>
      </p:sp>
      <p:sp>
        <p:nvSpPr>
          <p:cNvPr id="43" name="Flowchart: Alternate Process 259084"/>
          <p:cNvSpPr>
            <a:spLocks noChangeArrowheads="1"/>
          </p:cNvSpPr>
          <p:nvPr/>
        </p:nvSpPr>
        <p:spPr bwMode="auto">
          <a:xfrm>
            <a:off x="6514380" y="4038600"/>
            <a:ext cx="1645920" cy="4572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a:solidFill>
                  <a:schemeClr val="bg2"/>
                </a:solidFill>
                <a:latin typeface="Segoe" pitchFamily="34" charset="0"/>
              </a:rPr>
              <a:t>NAP Agent </a:t>
            </a:r>
          </a:p>
        </p:txBody>
      </p:sp>
      <p:sp>
        <p:nvSpPr>
          <p:cNvPr id="44" name="Flowchart: Alternate Process 316423"/>
          <p:cNvSpPr>
            <a:spLocks noChangeArrowheads="1"/>
          </p:cNvSpPr>
          <p:nvPr/>
        </p:nvSpPr>
        <p:spPr bwMode="auto">
          <a:xfrm>
            <a:off x="6956340" y="1779588"/>
            <a:ext cx="762000" cy="582612"/>
          </a:xfrm>
          <a:prstGeom prst="flowChartAlternateProcess">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effectLst>
                <a:outerShdw blurRad="38100" dist="38100" dir="2700000" algn="tl">
                  <a:srgbClr val="000000">
                    <a:alpha val="43137"/>
                  </a:srgbClr>
                </a:outerShdw>
              </a:effectLst>
              <a:latin typeface="Segoe" pitchFamily="34" charset="0"/>
            </a:endParaRPr>
          </a:p>
        </p:txBody>
      </p:sp>
      <p:grpSp>
        <p:nvGrpSpPr>
          <p:cNvPr id="45" name="Group 29"/>
          <p:cNvGrpSpPr>
            <a:grpSpLocks/>
          </p:cNvGrpSpPr>
          <p:nvPr/>
        </p:nvGrpSpPr>
        <p:grpSpPr bwMode="auto">
          <a:xfrm>
            <a:off x="7124962" y="1832553"/>
            <a:ext cx="424756" cy="476683"/>
            <a:chOff x="436" y="1586"/>
            <a:chExt cx="401" cy="415"/>
          </a:xfrm>
          <a:effectLst>
            <a:outerShdw blurRad="63500" sx="102000" sy="102000" algn="ctr" rotWithShape="0">
              <a:prstClr val="black">
                <a:alpha val="40000"/>
              </a:prstClr>
            </a:outerShdw>
          </a:effectLst>
        </p:grpSpPr>
        <p:pic>
          <p:nvPicPr>
            <p:cNvPr id="46" name="Rectangle 316445"/>
            <p:cNvPicPr>
              <a:picLocks noChangeAspect="1" noChangeArrowheads="1"/>
            </p:cNvPicPr>
            <p:nvPr/>
          </p:nvPicPr>
          <p:blipFill>
            <a:blip r:embed="rId4" cstate="print"/>
            <a:srcRect/>
            <a:stretch>
              <a:fillRect/>
            </a:stretch>
          </p:blipFill>
          <p:spPr bwMode="auto">
            <a:xfrm>
              <a:off x="589" y="1635"/>
              <a:ext cx="248" cy="366"/>
            </a:xfrm>
            <a:prstGeom prst="rect">
              <a:avLst/>
            </a:prstGeom>
            <a:noFill/>
            <a:ln w="9525">
              <a:noFill/>
              <a:miter lim="800000"/>
              <a:headEnd/>
              <a:tailEnd/>
            </a:ln>
          </p:spPr>
        </p:pic>
        <p:pic>
          <p:nvPicPr>
            <p:cNvPr id="47" name="Rectangle 316446"/>
            <p:cNvPicPr>
              <a:picLocks noChangeAspect="1" noChangeArrowheads="1"/>
            </p:cNvPicPr>
            <p:nvPr/>
          </p:nvPicPr>
          <p:blipFill>
            <a:blip r:embed="rId5" cstate="print"/>
            <a:srcRect/>
            <a:stretch>
              <a:fillRect/>
            </a:stretch>
          </p:blipFill>
          <p:spPr bwMode="auto">
            <a:xfrm>
              <a:off x="436" y="1586"/>
              <a:ext cx="274" cy="403"/>
            </a:xfrm>
            <a:prstGeom prst="rect">
              <a:avLst/>
            </a:prstGeom>
            <a:noFill/>
            <a:ln w="9525">
              <a:noFill/>
              <a:miter lim="800000"/>
              <a:headEnd/>
              <a:tailEnd/>
            </a:ln>
          </p:spPr>
        </p:pic>
      </p:grpSp>
      <p:sp>
        <p:nvSpPr>
          <p:cNvPr id="48" name="Straight Connector 316455"/>
          <p:cNvSpPr>
            <a:spLocks noChangeShapeType="1"/>
          </p:cNvSpPr>
          <p:nvPr/>
        </p:nvSpPr>
        <p:spPr bwMode="auto">
          <a:xfrm flipH="1">
            <a:off x="7337340" y="2438400"/>
            <a:ext cx="0" cy="274320"/>
          </a:xfrm>
          <a:prstGeom prst="line">
            <a:avLst/>
          </a:prstGeom>
          <a:noFill/>
          <a:ln w="19050" algn="ctr">
            <a:solidFill>
              <a:schemeClr val="tx1"/>
            </a:solidFill>
            <a:round/>
            <a:headEnd type="arrow"/>
            <a:tailEnd type="arrow" w="med" len="med"/>
          </a:ln>
          <a:effectLst>
            <a:glow rad="63500">
              <a:schemeClr val="accent1">
                <a:satMod val="175000"/>
                <a:alpha val="40000"/>
              </a:schemeClr>
            </a:glow>
          </a:effectLst>
        </p:spPr>
        <p:txBody>
          <a:bodyPr anchor="ctr"/>
          <a:lstStyle/>
          <a:p>
            <a:endParaRPr lang="en-US"/>
          </a:p>
        </p:txBody>
      </p:sp>
      <p:sp>
        <p:nvSpPr>
          <p:cNvPr id="49" name="Rectangle 48"/>
          <p:cNvSpPr>
            <a:spLocks noChangeArrowheads="1"/>
          </p:cNvSpPr>
          <p:nvPr/>
        </p:nvSpPr>
        <p:spPr bwMode="auto">
          <a:xfrm>
            <a:off x="7461166" y="2362200"/>
            <a:ext cx="1209675" cy="422275"/>
          </a:xfrm>
          <a:prstGeom prst="rect">
            <a:avLst/>
          </a:prstGeom>
          <a:noFill/>
          <a:ln w="12700" cap="flat" cmpd="sng" algn="ctr">
            <a:noFill/>
            <a:prstDash val="solid"/>
            <a:miter lim="800000"/>
            <a:headEnd type="none" w="med" len="med"/>
            <a:tailEnd type="none" w="med" len="med"/>
          </a:ln>
          <a:effectLst/>
        </p:spPr>
        <p:txBody>
          <a:bodyPr wrap="none" anchor="ctr"/>
          <a:lstStyle/>
          <a:p>
            <a:pPr algn="ctr"/>
            <a:r>
              <a:rPr lang="en-US" sz="1200" dirty="0" smtClean="0">
                <a:solidFill>
                  <a:schemeClr val="accent1"/>
                </a:solidFill>
                <a:effectLst>
                  <a:outerShdw blurRad="38100" dist="38100" dir="2700000" algn="tl">
                    <a:srgbClr val="000000">
                      <a:alpha val="43137"/>
                    </a:srgbClr>
                  </a:outerShdw>
                </a:effectLst>
                <a:latin typeface="+mj-lt"/>
              </a:rPr>
              <a:t>Updates</a:t>
            </a:r>
            <a:endParaRPr lang="en-US" sz="1200" dirty="0">
              <a:solidFill>
                <a:schemeClr val="accent1"/>
              </a:solidFill>
              <a:effectLst>
                <a:outerShdw blurRad="38100" dist="38100" dir="2700000" algn="tl">
                  <a:srgbClr val="000000">
                    <a:alpha val="43137"/>
                  </a:srgbClr>
                </a:outerShdw>
              </a:effectLst>
              <a:latin typeface="+mj-lt"/>
            </a:endParaRPr>
          </a:p>
        </p:txBody>
      </p:sp>
      <p:sp>
        <p:nvSpPr>
          <p:cNvPr id="50" name="Rectangle 49"/>
          <p:cNvSpPr>
            <a:spLocks noChangeArrowheads="1"/>
          </p:cNvSpPr>
          <p:nvPr/>
        </p:nvSpPr>
        <p:spPr bwMode="auto">
          <a:xfrm>
            <a:off x="6461040" y="1447800"/>
            <a:ext cx="1752600" cy="304800"/>
          </a:xfrm>
          <a:prstGeom prst="rect">
            <a:avLst/>
          </a:prstGeom>
          <a:noFill/>
          <a:ln w="12700" cap="flat" cmpd="sng" algn="ctr">
            <a:noFill/>
            <a:prstDash val="solid"/>
            <a:miter lim="800000"/>
            <a:headEnd type="none" w="med" len="med"/>
            <a:tailEnd type="none" w="med" len="med"/>
          </a:ln>
          <a:effectLst/>
        </p:spPr>
        <p:txBody>
          <a:bodyPr wrap="none" anchor="ctr"/>
          <a:lstStyle/>
          <a:p>
            <a:pPr algn="ctr"/>
            <a:r>
              <a:rPr lang="en-US" sz="1400" dirty="0" smtClean="0">
                <a:effectLst>
                  <a:outerShdw blurRad="38100" dist="38100" dir="2700000" algn="tl">
                    <a:srgbClr val="000000">
                      <a:alpha val="43137"/>
                    </a:srgbClr>
                  </a:outerShdw>
                </a:effectLst>
                <a:latin typeface="+mj-lt"/>
              </a:rPr>
              <a:t>Remediation Servers</a:t>
            </a:r>
            <a:endParaRPr lang="en-US" sz="1400" dirty="0">
              <a:effectLst>
                <a:outerShdw blurRad="38100" dist="38100" dir="2700000" algn="tl">
                  <a:srgbClr val="000000">
                    <a:alpha val="43137"/>
                  </a:srgbClr>
                </a:outerShdw>
              </a:effectLst>
              <a:latin typeface="+mj-lt"/>
            </a:endParaRPr>
          </a:p>
        </p:txBody>
      </p:sp>
      <p:grpSp>
        <p:nvGrpSpPr>
          <p:cNvPr id="51" name="Group 50"/>
          <p:cNvGrpSpPr/>
          <p:nvPr/>
        </p:nvGrpSpPr>
        <p:grpSpPr>
          <a:xfrm>
            <a:off x="6301020" y="3317862"/>
            <a:ext cx="2072641" cy="644537"/>
            <a:chOff x="899158" y="3317862"/>
            <a:chExt cx="2072641" cy="644537"/>
          </a:xfrm>
        </p:grpSpPr>
        <p:sp>
          <p:nvSpPr>
            <p:cNvPr id="52" name="Flowchart: Alternate Process 259128"/>
            <p:cNvSpPr>
              <a:spLocks noChangeArrowheads="1"/>
            </p:cNvSpPr>
            <p:nvPr/>
          </p:nvSpPr>
          <p:spPr bwMode="auto">
            <a:xfrm>
              <a:off x="899158" y="3317862"/>
              <a:ext cx="2072641" cy="644537"/>
            </a:xfrm>
            <a:prstGeom prst="flowChartAlternateProcess">
              <a:avLst/>
            </a:prstGeom>
            <a:ln w="28575">
              <a:solidFill>
                <a:srgbClr val="FF0000"/>
              </a:solidFill>
              <a:headEnd type="none" w="med" len="med"/>
              <a:tailEnd type="none" w="med" len="med"/>
            </a:ln>
            <a:effectLst>
              <a:glow rad="101600">
                <a:schemeClr val="accent3">
                  <a:satMod val="175000"/>
                  <a:alpha val="40000"/>
                </a:schemeClr>
              </a:glow>
              <a:outerShdw blurRad="635000" sx="102000" sy="102000" algn="ctr" rotWithShape="0">
                <a:prstClr val="black">
                  <a:alpha val="71000"/>
                </a:prstClr>
              </a:outerShdw>
            </a:effectLst>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a:solidFill>
                    <a:srgbClr val="000000"/>
                  </a:solidFill>
                  <a:latin typeface="+mj-lt"/>
                </a:rPr>
                <a:t>System Health </a:t>
              </a:r>
              <a:r>
                <a:rPr lang="en-US" sz="1100" dirty="0" smtClean="0">
                  <a:solidFill>
                    <a:srgbClr val="000000"/>
                  </a:solidFill>
                  <a:latin typeface="+mj-lt"/>
                </a:rPr>
                <a:t>Agents</a:t>
              </a:r>
            </a:p>
            <a:p>
              <a:pPr algn="ctr" defTabSz="914063"/>
              <a:endParaRPr lang="en-US" sz="1100" dirty="0" smtClean="0">
                <a:solidFill>
                  <a:srgbClr val="000000"/>
                </a:solidFill>
                <a:latin typeface="+mj-lt"/>
              </a:endParaRPr>
            </a:p>
            <a:p>
              <a:pPr algn="ctr" defTabSz="914063"/>
              <a:endParaRPr lang="en-US" sz="1100" dirty="0">
                <a:solidFill>
                  <a:srgbClr val="000000"/>
                </a:solidFill>
                <a:latin typeface="+mj-lt"/>
              </a:endParaRPr>
            </a:p>
          </p:txBody>
        </p:sp>
        <p:sp>
          <p:nvSpPr>
            <p:cNvPr id="53" name="Flowchart: Alternate Process 259084"/>
            <p:cNvSpPr>
              <a:spLocks noChangeArrowheads="1"/>
            </p:cNvSpPr>
            <p:nvPr/>
          </p:nvSpPr>
          <p:spPr bwMode="auto">
            <a:xfrm>
              <a:off x="925033" y="3657600"/>
              <a:ext cx="685800" cy="2286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dirty="0" smtClean="0">
                  <a:solidFill>
                    <a:schemeClr val="bg2"/>
                  </a:solidFill>
                  <a:latin typeface="+mj-lt"/>
                </a:rPr>
                <a:t>MS-SHA</a:t>
              </a:r>
              <a:endParaRPr lang="en-US" sz="1000" dirty="0">
                <a:solidFill>
                  <a:schemeClr val="bg2"/>
                </a:solidFill>
                <a:latin typeface="+mj-lt"/>
              </a:endParaRPr>
            </a:p>
          </p:txBody>
        </p:sp>
        <p:sp>
          <p:nvSpPr>
            <p:cNvPr id="54" name="Flowchart: Alternate Process 259106"/>
            <p:cNvSpPr>
              <a:spLocks noChangeArrowheads="1"/>
            </p:cNvSpPr>
            <p:nvPr/>
          </p:nvSpPr>
          <p:spPr bwMode="auto">
            <a:xfrm>
              <a:off x="2330301" y="3657600"/>
              <a:ext cx="609600" cy="228600"/>
            </a:xfrm>
            <a:prstGeom prst="flowChartAlternateProcess">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smtClean="0">
                  <a:solidFill>
                    <a:schemeClr val="bg2"/>
                  </a:solidFill>
                  <a:latin typeface="+mj-lt"/>
                </a:rPr>
                <a:t>SHA-2</a:t>
              </a:r>
            </a:p>
          </p:txBody>
        </p:sp>
        <p:sp>
          <p:nvSpPr>
            <p:cNvPr id="55" name="Flowchart: Alternate Process 259106"/>
            <p:cNvSpPr>
              <a:spLocks noChangeArrowheads="1"/>
            </p:cNvSpPr>
            <p:nvPr/>
          </p:nvSpPr>
          <p:spPr bwMode="auto">
            <a:xfrm>
              <a:off x="1676400" y="3657600"/>
              <a:ext cx="609600" cy="228600"/>
            </a:xfrm>
            <a:prstGeom prst="flowChartAlternateProcess">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smtClean="0">
                  <a:solidFill>
                    <a:schemeClr val="bg2"/>
                  </a:solidFill>
                  <a:latin typeface="+mj-lt"/>
                </a:rPr>
                <a:t>SHA-1</a:t>
              </a:r>
            </a:p>
          </p:txBody>
        </p:sp>
      </p:grpSp>
      <p:sp>
        <p:nvSpPr>
          <p:cNvPr id="56" name="Flowchart: Alternate Process 259084"/>
          <p:cNvSpPr>
            <a:spLocks noChangeArrowheads="1"/>
          </p:cNvSpPr>
          <p:nvPr/>
        </p:nvSpPr>
        <p:spPr bwMode="auto">
          <a:xfrm>
            <a:off x="6340540" y="5105400"/>
            <a:ext cx="609600" cy="1524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dirty="0" smtClean="0">
                <a:solidFill>
                  <a:schemeClr val="bg2"/>
                </a:solidFill>
                <a:latin typeface="+mj-lt"/>
              </a:rPr>
              <a:t>802.1x</a:t>
            </a:r>
            <a:endParaRPr lang="en-US" sz="900" dirty="0">
              <a:solidFill>
                <a:schemeClr val="bg2"/>
              </a:solidFill>
              <a:latin typeface="+mj-lt"/>
            </a:endParaRPr>
          </a:p>
        </p:txBody>
      </p:sp>
      <p:sp>
        <p:nvSpPr>
          <p:cNvPr id="58" name="Flowchart: Alternate Process 259084"/>
          <p:cNvSpPr>
            <a:spLocks noChangeArrowheads="1"/>
          </p:cNvSpPr>
          <p:nvPr/>
        </p:nvSpPr>
        <p:spPr bwMode="auto">
          <a:xfrm>
            <a:off x="6461041" y="4800600"/>
            <a:ext cx="457200" cy="2286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dirty="0" smtClean="0">
                <a:solidFill>
                  <a:schemeClr val="bg2"/>
                </a:solidFill>
                <a:latin typeface="+mj-lt"/>
              </a:rPr>
              <a:t>VPN</a:t>
            </a:r>
            <a:endParaRPr lang="en-US" sz="900" dirty="0">
              <a:solidFill>
                <a:schemeClr val="bg2"/>
              </a:solidFill>
              <a:latin typeface="+mj-lt"/>
            </a:endParaRPr>
          </a:p>
        </p:txBody>
      </p:sp>
      <p:sp>
        <p:nvSpPr>
          <p:cNvPr id="59" name="Flowchart: Alternate Process 259084"/>
          <p:cNvSpPr>
            <a:spLocks noChangeArrowheads="1"/>
          </p:cNvSpPr>
          <p:nvPr/>
        </p:nvSpPr>
        <p:spPr bwMode="auto">
          <a:xfrm>
            <a:off x="7032540" y="5029200"/>
            <a:ext cx="609600" cy="2286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dirty="0" smtClean="0">
                <a:solidFill>
                  <a:schemeClr val="bg2"/>
                </a:solidFill>
                <a:latin typeface="+mj-lt"/>
              </a:rPr>
              <a:t>IPSec</a:t>
            </a:r>
            <a:endParaRPr lang="en-US" sz="900" dirty="0">
              <a:solidFill>
                <a:schemeClr val="bg2"/>
              </a:solidFill>
              <a:latin typeface="+mj-lt"/>
            </a:endParaRPr>
          </a:p>
        </p:txBody>
      </p:sp>
      <p:sp>
        <p:nvSpPr>
          <p:cNvPr id="60" name="Flowchart: Alternate Process 259084"/>
          <p:cNvSpPr>
            <a:spLocks noChangeArrowheads="1"/>
          </p:cNvSpPr>
          <p:nvPr/>
        </p:nvSpPr>
        <p:spPr bwMode="auto">
          <a:xfrm>
            <a:off x="7070640" y="4800600"/>
            <a:ext cx="533400" cy="1524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dirty="0" smtClean="0">
                <a:solidFill>
                  <a:schemeClr val="bg2"/>
                </a:solidFill>
                <a:latin typeface="+mj-lt"/>
              </a:rPr>
              <a:t>DHCP</a:t>
            </a:r>
            <a:endParaRPr lang="en-US" sz="900" dirty="0">
              <a:solidFill>
                <a:schemeClr val="bg2"/>
              </a:solidFill>
              <a:latin typeface="+mj-lt"/>
            </a:endParaRPr>
          </a:p>
        </p:txBody>
      </p:sp>
      <p:sp>
        <p:nvSpPr>
          <p:cNvPr id="27" name="Flowchart: Alternate Process 259086"/>
          <p:cNvSpPr>
            <a:spLocks noChangeArrowheads="1"/>
          </p:cNvSpPr>
          <p:nvPr/>
        </p:nvSpPr>
        <p:spPr bwMode="auto">
          <a:xfrm>
            <a:off x="7772400" y="4800600"/>
            <a:ext cx="533400" cy="228600"/>
          </a:xfrm>
          <a:prstGeom prst="flowChartAlternateProcess">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64000"/>
              </a:prstClr>
            </a:outerShdw>
          </a:effectLst>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smtClean="0">
                <a:solidFill>
                  <a:schemeClr val="bg2"/>
                </a:solidFill>
              </a:rPr>
              <a:t>EC-x</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bwMode="auto">
          <a:xfrm>
            <a:off x="5715000" y="1419225"/>
            <a:ext cx="3429000"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2" name="Title 1"/>
          <p:cNvSpPr>
            <a:spLocks noGrp="1"/>
          </p:cNvSpPr>
          <p:nvPr>
            <p:ph type="title"/>
          </p:nvPr>
        </p:nvSpPr>
        <p:spPr/>
        <p:txBody>
          <a:bodyPr/>
          <a:lstStyle/>
          <a:p>
            <a:r>
              <a:rPr lang="en-US" smtClean="0"/>
              <a:t>System Health Validators</a:t>
            </a:r>
            <a:endParaRPr lang="en-US" dirty="0"/>
          </a:p>
        </p:txBody>
      </p:sp>
      <p:sp>
        <p:nvSpPr>
          <p:cNvPr id="88" name="Content Placeholder 2"/>
          <p:cNvSpPr>
            <a:spLocks noGrp="1"/>
          </p:cNvSpPr>
          <p:nvPr>
            <p:ph type="body" idx="1"/>
          </p:nvPr>
        </p:nvSpPr>
        <p:spPr>
          <a:xfrm>
            <a:off x="382588" y="1414464"/>
            <a:ext cx="4189412" cy="7453322"/>
          </a:xfrm>
        </p:spPr>
        <p:txBody>
          <a:bodyPr/>
          <a:lstStyle/>
          <a:p>
            <a:r>
              <a:rPr lang="en-US" dirty="0" smtClean="0"/>
              <a:t>Process Statements of Health</a:t>
            </a:r>
          </a:p>
          <a:p>
            <a:pPr lvl="1"/>
            <a:r>
              <a:rPr lang="en-US" dirty="0" smtClean="0"/>
              <a:t>Evaluate compliance based on health policy</a:t>
            </a:r>
          </a:p>
          <a:p>
            <a:r>
              <a:rPr lang="en-US" dirty="0" smtClean="0"/>
              <a:t>Provide health responses</a:t>
            </a:r>
          </a:p>
          <a:p>
            <a:pPr lvl="1"/>
            <a:r>
              <a:rPr lang="en-US" dirty="0" smtClean="0"/>
              <a:t>Indicate  health diagnosis and remediation steps to respective SHA</a:t>
            </a:r>
          </a:p>
          <a:p>
            <a:pPr lvl="1"/>
            <a:endParaRPr lang="en-US" dirty="0" smtClean="0"/>
          </a:p>
          <a:p>
            <a:endParaRPr lang="en-US" dirty="0" smtClean="0"/>
          </a:p>
          <a:p>
            <a:pPr lvl="1"/>
            <a:endParaRPr lang="en-US" dirty="0" smtClean="0"/>
          </a:p>
          <a:p>
            <a:pPr lvl="1"/>
            <a:endParaRPr lang="en-US" dirty="0" smtClean="0"/>
          </a:p>
        </p:txBody>
      </p:sp>
      <p:sp>
        <p:nvSpPr>
          <p:cNvPr id="22" name="Rounded Rectangle 259077"/>
          <p:cNvSpPr>
            <a:spLocks noChangeArrowheads="1"/>
          </p:cNvSpPr>
          <p:nvPr/>
        </p:nvSpPr>
        <p:spPr bwMode="auto">
          <a:xfrm>
            <a:off x="6068790" y="2784464"/>
            <a:ext cx="2514600" cy="2362200"/>
          </a:xfrm>
          <a:prstGeom prst="roundRect">
            <a:avLst>
              <a:gd name="adj" fmla="val 6208"/>
            </a:avLst>
          </a:prstGeom>
          <a:gradFill>
            <a:gsLst>
              <a:gs pos="22000">
                <a:schemeClr val="bg1"/>
              </a:gs>
              <a:gs pos="73000">
                <a:schemeClr val="bg1">
                  <a:lumMod val="75000"/>
                </a:schemeClr>
              </a:gs>
              <a:gs pos="90000">
                <a:schemeClr val="bg1">
                  <a:lumMod val="50000"/>
                </a:schemeClr>
              </a:gs>
            </a:gsLst>
            <a:lin ang="5400000" scaled="0"/>
          </a:gradFill>
          <a:ln>
            <a:solidFill>
              <a:schemeClr val="bg1">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effectLst>
                <a:outerShdw blurRad="38100" dist="38100" dir="2700000" algn="tl">
                  <a:srgbClr val="000000">
                    <a:alpha val="43137"/>
                  </a:srgbClr>
                </a:outerShdw>
              </a:effectLst>
              <a:latin typeface="Segoe" pitchFamily="34" charset="0"/>
            </a:endParaRPr>
          </a:p>
        </p:txBody>
      </p:sp>
      <p:pic>
        <p:nvPicPr>
          <p:cNvPr id="23" name="Rectangle 259079"/>
          <p:cNvPicPr>
            <a:picLocks noChangeAspect="1" noChangeArrowheads="1"/>
          </p:cNvPicPr>
          <p:nvPr/>
        </p:nvPicPr>
        <p:blipFill>
          <a:blip r:embed="rId3" cstate="print"/>
          <a:srcRect/>
          <a:stretch>
            <a:fillRect/>
          </a:stretch>
        </p:blipFill>
        <p:spPr bwMode="auto">
          <a:xfrm>
            <a:off x="8141255" y="2514600"/>
            <a:ext cx="533400" cy="650863"/>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24" name="Rectangle 23"/>
          <p:cNvSpPr>
            <a:spLocks noChangeArrowheads="1"/>
          </p:cNvSpPr>
          <p:nvPr/>
        </p:nvSpPr>
        <p:spPr bwMode="auto">
          <a:xfrm>
            <a:off x="6411690" y="2853068"/>
            <a:ext cx="1828800" cy="533400"/>
          </a:xfrm>
          <a:prstGeom prst="rect">
            <a:avLst/>
          </a:prstGeom>
          <a:noFill/>
          <a:ln w="9525" cap="flat" cmpd="sng" algn="ctr">
            <a:noFill/>
            <a:prstDash val="solid"/>
            <a:miter lim="800000"/>
            <a:headEnd type="none" w="med" len="med"/>
            <a:tailEnd type="none" w="med" len="med"/>
          </a:ln>
          <a:effectLst/>
        </p:spPr>
        <p:txBody>
          <a:bodyPr wrap="none" anchor="ctr"/>
          <a:lstStyle/>
          <a:p>
            <a:pPr algn="ctr"/>
            <a:r>
              <a:rPr lang="en-US" sz="2000" dirty="0" smtClean="0">
                <a:effectLst>
                  <a:outerShdw blurRad="38100" dist="38100" dir="2700000" algn="tl">
                    <a:srgbClr val="000000">
                      <a:alpha val="43137"/>
                    </a:srgbClr>
                  </a:outerShdw>
                </a:effectLst>
              </a:rPr>
              <a:t>Network Policy</a:t>
            </a:r>
          </a:p>
          <a:p>
            <a:pPr algn="ctr"/>
            <a:r>
              <a:rPr lang="en-US" sz="2000" dirty="0" smtClean="0">
                <a:effectLst>
                  <a:outerShdw blurRad="38100" dist="38100" dir="2700000" algn="tl">
                    <a:srgbClr val="000000">
                      <a:alpha val="43137"/>
                    </a:srgbClr>
                  </a:outerShdw>
                </a:effectLst>
              </a:rPr>
              <a:t> Server</a:t>
            </a:r>
            <a:endParaRPr lang="en-US" sz="2000" dirty="0">
              <a:effectLst>
                <a:outerShdw blurRad="38100" dist="38100" dir="2700000" algn="tl">
                  <a:srgbClr val="000000">
                    <a:alpha val="43137"/>
                  </a:srgbClr>
                </a:outerShdw>
              </a:effectLst>
            </a:endParaRPr>
          </a:p>
        </p:txBody>
      </p:sp>
      <p:sp>
        <p:nvSpPr>
          <p:cNvPr id="25" name="Flowchart: Alternate Process 259081"/>
          <p:cNvSpPr>
            <a:spLocks noChangeArrowheads="1"/>
          </p:cNvSpPr>
          <p:nvPr/>
        </p:nvSpPr>
        <p:spPr bwMode="auto">
          <a:xfrm>
            <a:off x="6365970" y="4419600"/>
            <a:ext cx="1920240" cy="574663"/>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bg2"/>
                </a:solidFill>
                <a:latin typeface="Segoe" pitchFamily="34" charset="0"/>
              </a:rPr>
              <a:t>NAP Server</a:t>
            </a:r>
          </a:p>
        </p:txBody>
      </p:sp>
      <p:sp>
        <p:nvSpPr>
          <p:cNvPr id="26" name="Flowchart: Alternate Process 316423"/>
          <p:cNvSpPr>
            <a:spLocks noChangeArrowheads="1"/>
          </p:cNvSpPr>
          <p:nvPr/>
        </p:nvSpPr>
        <p:spPr bwMode="auto">
          <a:xfrm>
            <a:off x="6945090" y="1779588"/>
            <a:ext cx="762000" cy="582612"/>
          </a:xfrm>
          <a:prstGeom prst="flowChartAlternateProcess">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effectLst>
                <a:outerShdw blurRad="38100" dist="38100" dir="2700000" algn="tl">
                  <a:srgbClr val="000000">
                    <a:alpha val="43137"/>
                  </a:srgbClr>
                </a:outerShdw>
              </a:effectLst>
              <a:latin typeface="Segoe" pitchFamily="34" charset="0"/>
            </a:endParaRPr>
          </a:p>
        </p:txBody>
      </p:sp>
      <p:grpSp>
        <p:nvGrpSpPr>
          <p:cNvPr id="27" name="Group 29"/>
          <p:cNvGrpSpPr>
            <a:grpSpLocks/>
          </p:cNvGrpSpPr>
          <p:nvPr/>
        </p:nvGrpSpPr>
        <p:grpSpPr bwMode="auto">
          <a:xfrm>
            <a:off x="7113712" y="1832553"/>
            <a:ext cx="424756" cy="476683"/>
            <a:chOff x="436" y="1586"/>
            <a:chExt cx="401" cy="415"/>
          </a:xfrm>
          <a:effectLst>
            <a:outerShdw blurRad="63500" sx="102000" sy="102000" algn="ctr" rotWithShape="0">
              <a:prstClr val="black">
                <a:alpha val="40000"/>
              </a:prstClr>
            </a:outerShdw>
          </a:effectLst>
        </p:grpSpPr>
        <p:pic>
          <p:nvPicPr>
            <p:cNvPr id="28" name="Rectangle 316445"/>
            <p:cNvPicPr>
              <a:picLocks noChangeAspect="1" noChangeArrowheads="1"/>
            </p:cNvPicPr>
            <p:nvPr/>
          </p:nvPicPr>
          <p:blipFill>
            <a:blip r:embed="rId4" cstate="print"/>
            <a:srcRect/>
            <a:stretch>
              <a:fillRect/>
            </a:stretch>
          </p:blipFill>
          <p:spPr bwMode="auto">
            <a:xfrm>
              <a:off x="589" y="1635"/>
              <a:ext cx="248" cy="366"/>
            </a:xfrm>
            <a:prstGeom prst="rect">
              <a:avLst/>
            </a:prstGeom>
            <a:noFill/>
            <a:ln w="9525">
              <a:noFill/>
              <a:miter lim="800000"/>
              <a:headEnd/>
              <a:tailEnd/>
            </a:ln>
          </p:spPr>
        </p:pic>
        <p:pic>
          <p:nvPicPr>
            <p:cNvPr id="44" name="Rectangle 316446"/>
            <p:cNvPicPr>
              <a:picLocks noChangeAspect="1" noChangeArrowheads="1"/>
            </p:cNvPicPr>
            <p:nvPr/>
          </p:nvPicPr>
          <p:blipFill>
            <a:blip r:embed="rId5" cstate="print"/>
            <a:srcRect/>
            <a:stretch>
              <a:fillRect/>
            </a:stretch>
          </p:blipFill>
          <p:spPr bwMode="auto">
            <a:xfrm>
              <a:off x="436" y="1586"/>
              <a:ext cx="274" cy="403"/>
            </a:xfrm>
            <a:prstGeom prst="rect">
              <a:avLst/>
            </a:prstGeom>
            <a:noFill/>
            <a:ln w="9525">
              <a:noFill/>
              <a:miter lim="800000"/>
              <a:headEnd/>
              <a:tailEnd/>
            </a:ln>
          </p:spPr>
        </p:pic>
      </p:grpSp>
      <p:sp>
        <p:nvSpPr>
          <p:cNvPr id="45" name="Straight Connector 316455"/>
          <p:cNvSpPr>
            <a:spLocks noChangeShapeType="1"/>
          </p:cNvSpPr>
          <p:nvPr/>
        </p:nvSpPr>
        <p:spPr bwMode="auto">
          <a:xfrm flipH="1">
            <a:off x="7326090" y="2411412"/>
            <a:ext cx="0" cy="274320"/>
          </a:xfrm>
          <a:prstGeom prst="line">
            <a:avLst/>
          </a:prstGeom>
          <a:noFill/>
          <a:ln w="19050" algn="ctr">
            <a:solidFill>
              <a:schemeClr val="tx1"/>
            </a:solidFill>
            <a:round/>
            <a:headEnd type="arrow"/>
            <a:tailEnd type="arrow" w="med" len="med"/>
          </a:ln>
          <a:effectLst>
            <a:glow rad="63500">
              <a:schemeClr val="accent1">
                <a:satMod val="175000"/>
                <a:alpha val="40000"/>
              </a:schemeClr>
            </a:glow>
          </a:effectLst>
        </p:spPr>
        <p:txBody>
          <a:bodyPr anchor="ctr"/>
          <a:lstStyle/>
          <a:p>
            <a:pPr algn="ctr"/>
            <a:endParaRPr lang="en-US"/>
          </a:p>
        </p:txBody>
      </p:sp>
      <p:sp>
        <p:nvSpPr>
          <p:cNvPr id="46" name="Rectangle 45"/>
          <p:cNvSpPr>
            <a:spLocks noChangeArrowheads="1"/>
          </p:cNvSpPr>
          <p:nvPr/>
        </p:nvSpPr>
        <p:spPr bwMode="auto">
          <a:xfrm>
            <a:off x="6449790" y="1447800"/>
            <a:ext cx="1752600" cy="304800"/>
          </a:xfrm>
          <a:prstGeom prst="rect">
            <a:avLst/>
          </a:prstGeom>
          <a:noFill/>
          <a:ln w="12700" cap="flat" cmpd="sng" algn="ctr">
            <a:noFill/>
            <a:prstDash val="solid"/>
            <a:miter lim="800000"/>
            <a:headEnd type="none" w="med" len="med"/>
            <a:tailEnd type="none" w="med" len="med"/>
          </a:ln>
          <a:effectLst/>
        </p:spPr>
        <p:txBody>
          <a:bodyPr wrap="none" anchor="ctr"/>
          <a:lstStyle/>
          <a:p>
            <a:pPr algn="ctr"/>
            <a:r>
              <a:rPr lang="en-US" sz="1400" dirty="0" smtClean="0">
                <a:effectLst>
                  <a:outerShdw blurRad="38100" dist="38100" dir="2700000" algn="tl">
                    <a:srgbClr val="000000">
                      <a:alpha val="43137"/>
                    </a:srgbClr>
                  </a:outerShdw>
                </a:effectLst>
                <a:latin typeface="+mj-lt"/>
              </a:rPr>
              <a:t>System Health Servers</a:t>
            </a:r>
            <a:endParaRPr lang="en-US" sz="1400" dirty="0">
              <a:effectLst>
                <a:outerShdw blurRad="38100" dist="38100" dir="2700000" algn="tl">
                  <a:srgbClr val="000000">
                    <a:alpha val="43137"/>
                  </a:srgbClr>
                </a:outerShdw>
              </a:effectLst>
              <a:latin typeface="+mj-lt"/>
            </a:endParaRPr>
          </a:p>
        </p:txBody>
      </p:sp>
      <p:grpSp>
        <p:nvGrpSpPr>
          <p:cNvPr id="47" name="Group 46"/>
          <p:cNvGrpSpPr/>
          <p:nvPr/>
        </p:nvGrpSpPr>
        <p:grpSpPr>
          <a:xfrm>
            <a:off x="6183090" y="3505200"/>
            <a:ext cx="2286000" cy="644537"/>
            <a:chOff x="6019800" y="3505200"/>
            <a:chExt cx="2286000" cy="644537"/>
          </a:xfrm>
        </p:grpSpPr>
        <p:sp>
          <p:nvSpPr>
            <p:cNvPr id="48" name="Flowchart: Alternate Process 259128"/>
            <p:cNvSpPr>
              <a:spLocks noChangeArrowheads="1"/>
            </p:cNvSpPr>
            <p:nvPr/>
          </p:nvSpPr>
          <p:spPr bwMode="auto">
            <a:xfrm>
              <a:off x="6019800" y="3505200"/>
              <a:ext cx="2286000" cy="644537"/>
            </a:xfrm>
            <a:prstGeom prst="flowChartAlternateProcess">
              <a:avLst/>
            </a:prstGeom>
            <a:ln w="19050">
              <a:solidFill>
                <a:srgbClr val="FF0000"/>
              </a:solidFill>
              <a:headEnd type="none" w="med" len="med"/>
              <a:tailEnd type="none" w="med" len="med"/>
            </a:ln>
            <a:effectLst>
              <a:glow rad="101600">
                <a:schemeClr val="accent3">
                  <a:satMod val="175000"/>
                  <a:alpha val="40000"/>
                </a:schemeClr>
              </a:glow>
              <a:outerShdw blurRad="635000" sx="102000" sy="102000" algn="ctr" rotWithShape="0">
                <a:prstClr val="black">
                  <a:alpha val="71000"/>
                </a:prstClr>
              </a:outerShdw>
            </a:effectLst>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a:solidFill>
                    <a:srgbClr val="000000"/>
                  </a:solidFill>
                  <a:latin typeface="+mj-lt"/>
                </a:rPr>
                <a:t>System Health </a:t>
              </a:r>
              <a:r>
                <a:rPr lang="en-US" sz="1100" dirty="0" smtClean="0">
                  <a:solidFill>
                    <a:srgbClr val="000000"/>
                  </a:solidFill>
                  <a:latin typeface="+mj-lt"/>
                </a:rPr>
                <a:t>Validators (SHV)</a:t>
              </a:r>
            </a:p>
            <a:p>
              <a:pPr algn="ctr" defTabSz="914063"/>
              <a:endParaRPr lang="en-US" sz="1100" dirty="0" smtClean="0">
                <a:solidFill>
                  <a:srgbClr val="000000"/>
                </a:solidFill>
                <a:latin typeface="+mj-lt"/>
              </a:endParaRPr>
            </a:p>
            <a:p>
              <a:pPr algn="ctr" defTabSz="914063"/>
              <a:endParaRPr lang="en-US" sz="1100" dirty="0">
                <a:solidFill>
                  <a:srgbClr val="000000"/>
                </a:solidFill>
                <a:latin typeface="+mj-lt"/>
              </a:endParaRPr>
            </a:p>
          </p:txBody>
        </p:sp>
        <p:sp>
          <p:nvSpPr>
            <p:cNvPr id="49" name="Flowchart: Alternate Process 259084"/>
            <p:cNvSpPr>
              <a:spLocks noChangeArrowheads="1"/>
            </p:cNvSpPr>
            <p:nvPr/>
          </p:nvSpPr>
          <p:spPr bwMode="auto">
            <a:xfrm>
              <a:off x="6100354" y="3844938"/>
              <a:ext cx="685800" cy="228600"/>
            </a:xfrm>
            <a:prstGeom prst="flowChartAlternateProcess">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dirty="0" smtClean="0">
                  <a:solidFill>
                    <a:schemeClr val="bg2"/>
                  </a:solidFill>
                  <a:latin typeface="+mj-lt"/>
                </a:rPr>
                <a:t>MS-SHV</a:t>
              </a:r>
              <a:endParaRPr lang="en-US" sz="1000" dirty="0">
                <a:solidFill>
                  <a:schemeClr val="bg2"/>
                </a:solidFill>
                <a:latin typeface="+mj-lt"/>
              </a:endParaRPr>
            </a:p>
          </p:txBody>
        </p:sp>
        <p:sp>
          <p:nvSpPr>
            <p:cNvPr id="50" name="Flowchart: Alternate Process 259106"/>
            <p:cNvSpPr>
              <a:spLocks noChangeArrowheads="1"/>
            </p:cNvSpPr>
            <p:nvPr/>
          </p:nvSpPr>
          <p:spPr bwMode="auto">
            <a:xfrm>
              <a:off x="7602584" y="3844938"/>
              <a:ext cx="609600" cy="228600"/>
            </a:xfrm>
            <a:prstGeom prst="flowChartAlternateProcess">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smtClean="0">
                  <a:solidFill>
                    <a:schemeClr val="bg2"/>
                  </a:solidFill>
                  <a:latin typeface="+mj-lt"/>
                </a:rPr>
                <a:t>SHV-2</a:t>
              </a:r>
            </a:p>
          </p:txBody>
        </p:sp>
        <p:sp>
          <p:nvSpPr>
            <p:cNvPr id="51" name="Flowchart: Alternate Process 259106"/>
            <p:cNvSpPr>
              <a:spLocks noChangeArrowheads="1"/>
            </p:cNvSpPr>
            <p:nvPr/>
          </p:nvSpPr>
          <p:spPr bwMode="auto">
            <a:xfrm>
              <a:off x="6889569" y="3844938"/>
              <a:ext cx="609600" cy="228600"/>
            </a:xfrm>
            <a:prstGeom prst="flowChartAlternateProcess">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100" dirty="0" smtClean="0">
                  <a:solidFill>
                    <a:schemeClr val="bg2"/>
                  </a:solidFill>
                  <a:latin typeface="+mj-lt"/>
                </a:rPr>
                <a:t>SHV-1</a:t>
              </a:r>
            </a:p>
          </p:txBody>
        </p:sp>
      </p:grpSp>
      <p:sp>
        <p:nvSpPr>
          <p:cNvPr id="53" name="Rectangle 52"/>
          <p:cNvSpPr>
            <a:spLocks noChangeArrowheads="1"/>
          </p:cNvSpPr>
          <p:nvPr/>
        </p:nvSpPr>
        <p:spPr bwMode="auto">
          <a:xfrm>
            <a:off x="5830874" y="2362200"/>
            <a:ext cx="1209675" cy="422275"/>
          </a:xfrm>
          <a:prstGeom prst="rect">
            <a:avLst/>
          </a:prstGeom>
          <a:noFill/>
          <a:ln w="12700" cap="flat" cmpd="sng" algn="ctr">
            <a:noFill/>
            <a:prstDash val="solid"/>
            <a:miter lim="800000"/>
            <a:headEnd type="none" w="med" len="med"/>
            <a:tailEnd type="none" w="med" len="med"/>
          </a:ln>
          <a:effectLst/>
        </p:spPr>
        <p:txBody>
          <a:bodyPr wrap="none" anchor="ctr"/>
          <a:lstStyle/>
          <a:p>
            <a:pPr algn="ctr"/>
            <a:r>
              <a:rPr lang="en-US" sz="1200" dirty="0" smtClean="0">
                <a:solidFill>
                  <a:schemeClr val="accent1"/>
                </a:solidFill>
                <a:effectLst>
                  <a:outerShdw blurRad="38100" dist="38100" dir="2700000" algn="tl">
                    <a:srgbClr val="000000">
                      <a:alpha val="43137"/>
                    </a:srgbClr>
                  </a:outerShdw>
                </a:effectLst>
                <a:latin typeface="+mj-lt"/>
              </a:rPr>
              <a:t>Health Policy</a:t>
            </a:r>
            <a:endParaRPr lang="en-US" sz="1200" dirty="0">
              <a:solidFill>
                <a:schemeClr val="accent1"/>
              </a:solidFill>
              <a:effectLst>
                <a:outerShdw blurRad="38100" dist="38100" dir="2700000" algn="tl">
                  <a:srgbClr val="000000">
                    <a:alpha val="43137"/>
                  </a:srgbClr>
                </a:outerShdw>
              </a:effectLst>
              <a:latin typeface="+mj-lt"/>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WEB Template</Template>
  <TotalTime>2379</TotalTime>
  <Words>1460</Words>
  <Application>Microsoft Office PowerPoint</Application>
  <PresentationFormat>On-screen Show (4:3)</PresentationFormat>
  <Paragraphs>394</Paragraphs>
  <Slides>29</Slides>
  <Notes>29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vt:lpstr>
      <vt:lpstr>Segoe</vt:lpstr>
      <vt:lpstr>Wingdings</vt:lpstr>
      <vt:lpstr>Segoe Semibold</vt:lpstr>
      <vt:lpstr>Calibri</vt:lpstr>
      <vt:lpstr>WinHec 2007 WEB Template</vt:lpstr>
      <vt:lpstr>Visio</vt:lpstr>
      <vt:lpstr>Network Access Protection  (NAP) Technologies</vt:lpstr>
      <vt:lpstr>Key Takeaways</vt:lpstr>
      <vt:lpstr>Agenda </vt:lpstr>
      <vt:lpstr>Risks Of A Highly-Connected World</vt:lpstr>
      <vt:lpstr>NAP Solution</vt:lpstr>
      <vt:lpstr>NAP Walk-Through</vt:lpstr>
      <vt:lpstr>NAP Architecture</vt:lpstr>
      <vt:lpstr>System Health Agents</vt:lpstr>
      <vt:lpstr>System Health Validators</vt:lpstr>
      <vt:lpstr>Enforcement Clients</vt:lpstr>
      <vt:lpstr>Microsoft NAP Agent</vt:lpstr>
      <vt:lpstr>Microsoft NAP Server Component</vt:lpstr>
      <vt:lpstr>Network Access Device/Server</vt:lpstr>
      <vt:lpstr>Microsoft Network Policy Server</vt:lpstr>
      <vt:lpstr>NAP - RADIUS VSAs</vt:lpstr>
      <vt:lpstr>NPS Configuration Example</vt:lpstr>
      <vt:lpstr>NAP 802.1x/EAP Enforcement</vt:lpstr>
      <vt:lpstr>In-Band And Out-Of-Band Modes</vt:lpstr>
      <vt:lpstr>NAP IPsec Enforcement</vt:lpstr>
      <vt:lpstr>Microsoft Health Registration Authority (HRA)</vt:lpstr>
      <vt:lpstr>Licensed Protocols</vt:lpstr>
      <vt:lpstr>Windows Out-Of-The-Box NAP</vt:lpstr>
      <vt:lpstr>NAP Extensions</vt:lpstr>
      <vt:lpstr>EAP Extensibility</vt:lpstr>
      <vt:lpstr>NAP Partners</vt:lpstr>
      <vt:lpstr>NAP 802.1x Enforcement</vt:lpstr>
      <vt:lpstr>Call To Action</vt:lpstr>
      <vt:lpstr>Additional Resources</vt:lpstr>
      <vt:lpstr>Slide 29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SVR-T343 Network Access Protection (NAP) Technologies</dc:title>
  <dc:subject>WinHEC 2007</dc:subject>
  <dc:creator>Sreenivas Addagatla/Lambert Green</dc:creator>
  <dc:description>Template: Bryan Lenning, Silver Fox Productions
Formatting: Steve Hein, Silver Fox Productions
Event Date: May 14-17, 2007
Event Location: Los Angeles, CA
Audience:</dc:description>
  <cp:lastModifiedBy>Microsoft Employee</cp:lastModifiedBy>
  <cp:revision>297</cp:revision>
  <dcterms:created xsi:type="dcterms:W3CDTF">2007-04-05T17:26:21Z</dcterms:created>
  <dcterms:modified xsi:type="dcterms:W3CDTF">2007-05-30T15:06:12Z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0x010100C08F00F2425C2844BA62C773C4850D8A</vt:lpwstr>
  </property>
</Properties>
</file>