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Default Extension="emf" ContentType="image/x-emf"/>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tags/tag2.xml" ContentType="application/vnd.openxmlformats-officedocument.presentationml.tags+xml"/>
  <Override PartName="/ppt/notesSlides/notesSlide18.xml" ContentType="application/vnd.openxmlformats-officedocument.presentationml.notesSlide+xml"/>
  <Default Extension="wmf" ContentType="image/x-wmf"/>
  <Override PartName="/ppt/notesSlides/notesSlide36.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05" r:id="rId1"/>
  </p:sldMasterIdLst>
  <p:notesMasterIdLst>
    <p:notesMasterId r:id="rId40"/>
  </p:notesMasterIdLst>
  <p:sldIdLst>
    <p:sldId id="258" r:id="rId2"/>
    <p:sldId id="259" r:id="rId3"/>
    <p:sldId id="260" r:id="rId4"/>
    <p:sldId id="344" r:id="rId5"/>
    <p:sldId id="371" r:id="rId6"/>
    <p:sldId id="385" r:id="rId7"/>
    <p:sldId id="382" r:id="rId8"/>
    <p:sldId id="345" r:id="rId9"/>
    <p:sldId id="292" r:id="rId10"/>
    <p:sldId id="293" r:id="rId11"/>
    <p:sldId id="383" r:id="rId12"/>
    <p:sldId id="329" r:id="rId13"/>
    <p:sldId id="325" r:id="rId14"/>
    <p:sldId id="355" r:id="rId15"/>
    <p:sldId id="331" r:id="rId16"/>
    <p:sldId id="374" r:id="rId17"/>
    <p:sldId id="375" r:id="rId18"/>
    <p:sldId id="376" r:id="rId19"/>
    <p:sldId id="377" r:id="rId20"/>
    <p:sldId id="378" r:id="rId21"/>
    <p:sldId id="380" r:id="rId22"/>
    <p:sldId id="379" r:id="rId23"/>
    <p:sldId id="381" r:id="rId24"/>
    <p:sldId id="335" r:id="rId25"/>
    <p:sldId id="364" r:id="rId26"/>
    <p:sldId id="392" r:id="rId27"/>
    <p:sldId id="390" r:id="rId28"/>
    <p:sldId id="338" r:id="rId29"/>
    <p:sldId id="339" r:id="rId30"/>
    <p:sldId id="387" r:id="rId31"/>
    <p:sldId id="388" r:id="rId32"/>
    <p:sldId id="391" r:id="rId33"/>
    <p:sldId id="311" r:id="rId34"/>
    <p:sldId id="304" r:id="rId35"/>
    <p:sldId id="271" r:id="rId36"/>
    <p:sldId id="393" r:id="rId37"/>
    <p:sldId id="323" r:id="rId38"/>
    <p:sldId id="273" r:id="rId39"/>
  </p:sldIdLst>
  <p:sldSz cx="10972800" cy="8229600" type="B4JIS"/>
  <p:notesSz cx="7010400" cy="9296400"/>
  <p:embeddedFontLst>
    <p:embeddedFont>
      <p:font typeface="Segoe" pitchFamily="34" charset="0"/>
      <p:regular r:id="rId41"/>
      <p:bold r:id="rId42"/>
      <p:italic r:id="rId43"/>
      <p:boldItalic r:id="rId44"/>
    </p:embeddedFont>
    <p:embeddedFont>
      <p:font typeface="Calibri" pitchFamily="34" charset="0"/>
      <p:regular r:id="rId45"/>
      <p:bold r:id="rId46"/>
      <p:italic r:id="rId47"/>
      <p:boldItalic r:id="rId48"/>
    </p:embeddedFont>
    <p:embeddedFont>
      <p:font typeface="Arial Black" pitchFamily="34" charset="0"/>
      <p:regular r:id="rId49"/>
    </p:embeddedFont>
    <p:embeddedFont>
      <p:font typeface="Segoe Semibold" pitchFamily="34" charset="0"/>
      <p:bold r:id="rId50"/>
      <p:boldItalic r:id="rId51"/>
    </p:embeddedFont>
  </p:embeddedFontLst>
  <p:custDataLst>
    <p:tags r:id="rId52"/>
  </p:custDataLst>
  <p:defaultTextStyle>
    <a:defPPr>
      <a:defRPr lang="en-US"/>
    </a:defPPr>
    <a:lvl1pPr algn="l" defTabSz="1096963" rtl="0" fontAlgn="base">
      <a:spcBef>
        <a:spcPct val="0"/>
      </a:spcBef>
      <a:spcAft>
        <a:spcPct val="0"/>
      </a:spcAft>
      <a:defRPr sz="2200" kern="1200">
        <a:solidFill>
          <a:schemeClr val="tx1"/>
        </a:solidFill>
        <a:latin typeface="Arial" charset="0"/>
        <a:ea typeface="+mn-ea"/>
        <a:cs typeface="+mn-cs"/>
      </a:defRPr>
    </a:lvl1pPr>
    <a:lvl2pPr marL="547688" indent="-90488" algn="l" defTabSz="1096963" rtl="0" fontAlgn="base">
      <a:spcBef>
        <a:spcPct val="0"/>
      </a:spcBef>
      <a:spcAft>
        <a:spcPct val="0"/>
      </a:spcAft>
      <a:defRPr sz="2200" kern="1200">
        <a:solidFill>
          <a:schemeClr val="tx1"/>
        </a:solidFill>
        <a:latin typeface="Arial" charset="0"/>
        <a:ea typeface="+mn-ea"/>
        <a:cs typeface="+mn-cs"/>
      </a:defRPr>
    </a:lvl2pPr>
    <a:lvl3pPr marL="1096963" indent="-182563" algn="l" defTabSz="1096963" rtl="0" fontAlgn="base">
      <a:spcBef>
        <a:spcPct val="0"/>
      </a:spcBef>
      <a:spcAft>
        <a:spcPct val="0"/>
      </a:spcAft>
      <a:defRPr sz="2200" kern="1200">
        <a:solidFill>
          <a:schemeClr val="tx1"/>
        </a:solidFill>
        <a:latin typeface="Arial" charset="0"/>
        <a:ea typeface="+mn-ea"/>
        <a:cs typeface="+mn-cs"/>
      </a:defRPr>
    </a:lvl3pPr>
    <a:lvl4pPr marL="1644650" indent="-273050" algn="l" defTabSz="1096963" rtl="0" fontAlgn="base">
      <a:spcBef>
        <a:spcPct val="0"/>
      </a:spcBef>
      <a:spcAft>
        <a:spcPct val="0"/>
      </a:spcAft>
      <a:defRPr sz="2200" kern="1200">
        <a:solidFill>
          <a:schemeClr val="tx1"/>
        </a:solidFill>
        <a:latin typeface="Arial" charset="0"/>
        <a:ea typeface="+mn-ea"/>
        <a:cs typeface="+mn-cs"/>
      </a:defRPr>
    </a:lvl4pPr>
    <a:lvl5pPr marL="2193925" indent="-365125" algn="l" defTabSz="1096963" rtl="0" fontAlgn="base">
      <a:spcBef>
        <a:spcPct val="0"/>
      </a:spcBef>
      <a:spcAft>
        <a:spcPct val="0"/>
      </a:spcAft>
      <a:defRPr sz="2200" kern="1200">
        <a:solidFill>
          <a:schemeClr val="tx1"/>
        </a:solidFill>
        <a:latin typeface="Arial" charset="0"/>
        <a:ea typeface="+mn-ea"/>
        <a:cs typeface="+mn-cs"/>
      </a:defRPr>
    </a:lvl5pPr>
    <a:lvl6pPr marL="2286000" algn="l" defTabSz="914400" rtl="0" eaLnBrk="1" latinLnBrk="0" hangingPunct="1">
      <a:defRPr sz="2200" kern="1200">
        <a:solidFill>
          <a:schemeClr val="tx1"/>
        </a:solidFill>
        <a:latin typeface="Arial" charset="0"/>
        <a:ea typeface="+mn-ea"/>
        <a:cs typeface="+mn-cs"/>
      </a:defRPr>
    </a:lvl6pPr>
    <a:lvl7pPr marL="2743200" algn="l" defTabSz="914400" rtl="0" eaLnBrk="1" latinLnBrk="0" hangingPunct="1">
      <a:defRPr sz="2200" kern="1200">
        <a:solidFill>
          <a:schemeClr val="tx1"/>
        </a:solidFill>
        <a:latin typeface="Arial" charset="0"/>
        <a:ea typeface="+mn-ea"/>
        <a:cs typeface="+mn-cs"/>
      </a:defRPr>
    </a:lvl7pPr>
    <a:lvl8pPr marL="3200400" algn="l" defTabSz="914400" rtl="0" eaLnBrk="1" latinLnBrk="0" hangingPunct="1">
      <a:defRPr sz="2200" kern="1200">
        <a:solidFill>
          <a:schemeClr val="tx1"/>
        </a:solidFill>
        <a:latin typeface="Arial" charset="0"/>
        <a:ea typeface="+mn-ea"/>
        <a:cs typeface="+mn-cs"/>
      </a:defRPr>
    </a:lvl8pPr>
    <a:lvl9pPr marL="3657600" algn="l" defTabSz="914400" rtl="0" eaLnBrk="1" latinLnBrk="0" hangingPunct="1">
      <a:defRPr sz="22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webPr encoding="windows-1252"/>
  <p:showPr showNarration="1" useTimings="0">
    <p:present/>
    <p:sldAll/>
    <p:penClr>
      <a:srgbClr val="FF0000"/>
    </p:penClr>
  </p:showPr>
  <p:clrMru>
    <a:srgbClr val="FFFFFF"/>
  </p:clrMru>
</p:presentationPr>
</file>

<file path=ppt/tableStyles.xml><?xml version="1.0" encoding="utf-8"?>
<a:tblStyleLst xmlns:a="http://schemas.openxmlformats.org/drawingml/2006/main" def="{5C22544A-7EE6-4342-B048-85BDC9FD1C3A}">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235" autoAdjust="0"/>
    <p:restoredTop sz="89461" autoAdjust="0"/>
  </p:normalViewPr>
  <p:slideViewPr>
    <p:cSldViewPr snapToGrid="0">
      <p:cViewPr varScale="1">
        <p:scale>
          <a:sx n="72" d="100"/>
          <a:sy n="72" d="100"/>
        </p:scale>
        <p:origin x="-474" y="-108"/>
      </p:cViewPr>
      <p:guideLst>
        <p:guide orient="horz" pos="2592"/>
        <p:guide orient="horz" pos="174"/>
        <p:guide orient="horz" pos="1066"/>
        <p:guide orient="horz" pos="1440"/>
        <p:guide orient="horz" pos="1786"/>
        <p:guide orient="horz" pos="5011"/>
        <p:guide pos="3456"/>
        <p:guide pos="288"/>
        <p:guide pos="6682"/>
        <p:guide pos="545"/>
        <p:guide pos="6911"/>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2.fntdata"/><Relationship Id="rId47" Type="http://schemas.openxmlformats.org/officeDocument/2006/relationships/font" Target="fonts/font7.fntdata"/><Relationship Id="rId50" Type="http://schemas.openxmlformats.org/officeDocument/2006/relationships/font" Target="fonts/font10.fntdata"/><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1.fntdata"/><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font" Target="fonts/font5.fntdata"/><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4.fntdata"/><Relationship Id="rId52"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3.fntdata"/><Relationship Id="rId48" Type="http://schemas.openxmlformats.org/officeDocument/2006/relationships/font" Target="fonts/font8.fntdata"/><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font" Target="fonts/font11.fntdata"/><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defTabSz="1097148"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3177" tIns="46589" rIns="93177" bIns="46589" rtlCol="0"/>
          <a:lstStyle>
            <a:lvl1pPr algn="r" defTabSz="1097148" fontAlgn="auto">
              <a:spcBef>
                <a:spcPts val="0"/>
              </a:spcBef>
              <a:spcAft>
                <a:spcPts val="0"/>
              </a:spcAft>
              <a:defRPr sz="1200" smtClean="0">
                <a:latin typeface="+mn-lt"/>
              </a:defRPr>
            </a:lvl1pPr>
          </a:lstStyle>
          <a:p>
            <a:pPr>
              <a:defRPr/>
            </a:pPr>
            <a:fld id="{3950F3E0-AB8F-4272-9128-32E81CE6B1B7}" type="datetimeFigureOut">
              <a:rPr lang="en-US"/>
              <a:pPr>
                <a:defRPr/>
              </a:pPr>
              <a:t>6/5/2007</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defTabSz="1097148"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3177" tIns="46589" rIns="93177" bIns="46589" rtlCol="0" anchor="b"/>
          <a:lstStyle>
            <a:lvl1pPr algn="r" defTabSz="1097148" fontAlgn="auto">
              <a:spcBef>
                <a:spcPts val="0"/>
              </a:spcBef>
              <a:spcAft>
                <a:spcPts val="0"/>
              </a:spcAft>
              <a:defRPr sz="1200" smtClean="0">
                <a:latin typeface="+mn-lt"/>
              </a:defRPr>
            </a:lvl1pPr>
          </a:lstStyle>
          <a:p>
            <a:pPr>
              <a:defRPr/>
            </a:pPr>
            <a:fld id="{2E6865EF-FCC8-4353-B377-3F88FB34F6BB}"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defTabSz="1096963" rtl="0" fontAlgn="base">
      <a:spcBef>
        <a:spcPct val="30000"/>
      </a:spcBef>
      <a:spcAft>
        <a:spcPct val="0"/>
      </a:spcAft>
      <a:defRPr sz="1400" kern="1200">
        <a:solidFill>
          <a:schemeClr val="tx1"/>
        </a:solidFill>
        <a:latin typeface="+mn-lt"/>
        <a:ea typeface="+mn-ea"/>
        <a:cs typeface="+mn-cs"/>
      </a:defRPr>
    </a:lvl1pPr>
    <a:lvl2pPr marL="547688" algn="l" defTabSz="1096963" rtl="0" fontAlgn="base">
      <a:spcBef>
        <a:spcPct val="30000"/>
      </a:spcBef>
      <a:spcAft>
        <a:spcPct val="0"/>
      </a:spcAft>
      <a:defRPr sz="1400" kern="1200">
        <a:solidFill>
          <a:schemeClr val="tx1"/>
        </a:solidFill>
        <a:latin typeface="+mn-lt"/>
        <a:ea typeface="+mn-ea"/>
        <a:cs typeface="+mn-cs"/>
      </a:defRPr>
    </a:lvl2pPr>
    <a:lvl3pPr marL="1096963" algn="l" defTabSz="1096963" rtl="0" fontAlgn="base">
      <a:spcBef>
        <a:spcPct val="30000"/>
      </a:spcBef>
      <a:spcAft>
        <a:spcPct val="0"/>
      </a:spcAft>
      <a:defRPr sz="1400" kern="1200">
        <a:solidFill>
          <a:schemeClr val="tx1"/>
        </a:solidFill>
        <a:latin typeface="+mn-lt"/>
        <a:ea typeface="+mn-ea"/>
        <a:cs typeface="+mn-cs"/>
      </a:defRPr>
    </a:lvl3pPr>
    <a:lvl4pPr marL="1644650" algn="l" defTabSz="1096963" rtl="0" fontAlgn="base">
      <a:spcBef>
        <a:spcPct val="30000"/>
      </a:spcBef>
      <a:spcAft>
        <a:spcPct val="0"/>
      </a:spcAft>
      <a:defRPr sz="1400" kern="1200">
        <a:solidFill>
          <a:schemeClr val="tx1"/>
        </a:solidFill>
        <a:latin typeface="+mn-lt"/>
        <a:ea typeface="+mn-ea"/>
        <a:cs typeface="+mn-cs"/>
      </a:defRPr>
    </a:lvl4pPr>
    <a:lvl5pPr marL="2193925" algn="l" defTabSz="1096963" rtl="0" fontAlgn="base">
      <a:spcBef>
        <a:spcPct val="30000"/>
      </a:spcBef>
      <a:spcAft>
        <a:spcPct val="0"/>
      </a:spcAft>
      <a:defRPr sz="1400" kern="1200">
        <a:solidFill>
          <a:schemeClr val="tx1"/>
        </a:solidFill>
        <a:latin typeface="+mn-lt"/>
        <a:ea typeface="+mn-ea"/>
        <a:cs typeface="+mn-cs"/>
      </a:defRPr>
    </a:lvl5pPr>
    <a:lvl6pPr marL="2742872" algn="l" defTabSz="1097148" rtl="0" eaLnBrk="1" latinLnBrk="0" hangingPunct="1">
      <a:defRPr sz="1400" kern="1200">
        <a:solidFill>
          <a:schemeClr val="tx1"/>
        </a:solidFill>
        <a:latin typeface="+mn-lt"/>
        <a:ea typeface="+mn-ea"/>
        <a:cs typeface="+mn-cs"/>
      </a:defRPr>
    </a:lvl6pPr>
    <a:lvl7pPr marL="3291444" algn="l" defTabSz="1097148" rtl="0" eaLnBrk="1" latinLnBrk="0" hangingPunct="1">
      <a:defRPr sz="1400" kern="1200">
        <a:solidFill>
          <a:schemeClr val="tx1"/>
        </a:solidFill>
        <a:latin typeface="+mn-lt"/>
        <a:ea typeface="+mn-ea"/>
        <a:cs typeface="+mn-cs"/>
      </a:defRPr>
    </a:lvl7pPr>
    <a:lvl8pPr marL="3840019" algn="l" defTabSz="1097148" rtl="0" eaLnBrk="1" latinLnBrk="0" hangingPunct="1">
      <a:defRPr sz="1400" kern="1200">
        <a:solidFill>
          <a:schemeClr val="tx1"/>
        </a:solidFill>
        <a:latin typeface="+mn-lt"/>
        <a:ea typeface="+mn-ea"/>
        <a:cs typeface="+mn-cs"/>
      </a:defRPr>
    </a:lvl8pPr>
    <a:lvl9pPr marL="4388594" algn="l" defTabSz="1097148"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6387"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defTabSz="1096963" fontAlgn="base">
              <a:spcBef>
                <a:spcPct val="0"/>
              </a:spcBef>
              <a:spcAft>
                <a:spcPct val="0"/>
              </a:spcAft>
            </a:pPr>
            <a:endParaRPr lang="en-US" smtClean="0"/>
          </a:p>
        </p:txBody>
      </p:sp>
      <p:sp>
        <p:nvSpPr>
          <p:cNvPr id="16388"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defTabSz="1096963" fontAlgn="base">
              <a:spcBef>
                <a:spcPct val="0"/>
              </a:spcBef>
              <a:spcAft>
                <a:spcPct val="0"/>
              </a:spcAft>
            </a:pPr>
            <a:fld id="{9D2C93E8-3AEF-4030-B423-2705652D138F}" type="datetime8">
              <a:rPr lang="en-US"/>
              <a:pPr defTabSz="1096963" fontAlgn="base">
                <a:spcBef>
                  <a:spcPct val="0"/>
                </a:spcBef>
                <a:spcAft>
                  <a:spcPct val="0"/>
                </a:spcAft>
              </a:pPr>
              <a:t>6/5/2007 1:28 PM</a:t>
            </a:fld>
            <a:endParaRPr lang="en-US"/>
          </a:p>
        </p:txBody>
      </p:sp>
      <p:sp>
        <p:nvSpPr>
          <p:cNvPr id="16389"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defTabSz="1096963" fontAlgn="base">
              <a:spcBef>
                <a:spcPct val="0"/>
              </a:spcBef>
              <a:spcAft>
                <a:spcPct val="0"/>
              </a:spcAft>
            </a:pPr>
            <a:r>
              <a:rPr lang="en-US" smtClean="0"/>
              <a:t>© 2006 Microsoft Corporation. All rights reserved. Microsoft, Windows, Windows Vista and other product names are or may be registered trademarks and/or trademarks in the U.S. and/or other countries.</a:t>
            </a:r>
          </a:p>
          <a:p>
            <a:pPr defTabSz="1096963" fontAlgn="base">
              <a:spcBef>
                <a:spcPct val="0"/>
              </a:spcBef>
              <a:spcAft>
                <a:spcPct val="0"/>
              </a:spcAft>
            </a:pPr>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p:txBody>
      </p:sp>
      <p:sp>
        <p:nvSpPr>
          <p:cNvPr id="16390"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1096963" fontAlgn="base">
              <a:spcBef>
                <a:spcPct val="0"/>
              </a:spcBef>
              <a:spcAft>
                <a:spcPct val="0"/>
              </a:spcAft>
            </a:pPr>
            <a:fld id="{F05E9D60-A2CB-47CE-9E46-E2D220D4143D}" type="slidenum">
              <a:rPr lang="en-US"/>
              <a:pPr defTabSz="1096963" fontAlgn="base">
                <a:spcBef>
                  <a:spcPct val="0"/>
                </a:spcBef>
                <a:spcAft>
                  <a:spcPct val="0"/>
                </a:spcAft>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Rectangle 2"/>
          <p:cNvSpPr>
            <a:spLocks noGrp="1" noRot="1" noChangeAspect="1" noChangeArrowheads="1" noTextEdit="1"/>
          </p:cNvSpPr>
          <p:nvPr>
            <p:ph type="sldImg"/>
          </p:nvPr>
        </p:nvSpPr>
        <p:spPr bwMode="auto">
          <a:xfrm>
            <a:off x="1181100" y="698500"/>
            <a:ext cx="4648200" cy="3486150"/>
          </a:xfrm>
          <a:noFill/>
          <a:ln>
            <a:solidFill>
              <a:srgbClr val="000000"/>
            </a:solidFill>
            <a:miter lim="800000"/>
            <a:headEnd/>
            <a:tailEnd/>
          </a:ln>
        </p:spPr>
      </p:sp>
      <p:sp>
        <p:nvSpPr>
          <p:cNvPr id="139266" name="Rectangle 3"/>
          <p:cNvSpPr>
            <a:spLocks noGrp="1" noChangeArrowheads="1"/>
          </p:cNvSpPr>
          <p:nvPr>
            <p:ph type="body" idx="1"/>
          </p:nvPr>
        </p:nvSpPr>
        <p:spPr bwMode="auto">
          <a:xfrm>
            <a:off x="701675" y="4416425"/>
            <a:ext cx="5607050" cy="4181475"/>
          </a:xfrm>
          <a:noFill/>
        </p:spPr>
        <p:txBody>
          <a:bodyPr wrap="square" numCol="1" anchor="t" anchorCtr="0" compatLnSpc="1">
            <a:prstTxWarp prst="textNoShape">
              <a:avLst/>
            </a:prstTxWarp>
          </a:bodyPr>
          <a:lstStyle/>
          <a:p>
            <a:pPr>
              <a:spcBef>
                <a:spcPct val="0"/>
              </a:spcBef>
            </a:pPr>
            <a:endParaRPr lang="en-US" smtClean="0">
              <a:solidFill>
                <a:srgbClr val="FF3300"/>
              </a:solidFill>
              <a:latin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Rectangle 3"/>
          <p:cNvSpPr txBox="1">
            <a:spLocks noGrp="1" noChangeArrowheads="1"/>
          </p:cNvSpPr>
          <p:nvPr/>
        </p:nvSpPr>
        <p:spPr bwMode="auto">
          <a:xfrm>
            <a:off x="3970338" y="0"/>
            <a:ext cx="3038475" cy="465138"/>
          </a:xfrm>
          <a:prstGeom prst="rect">
            <a:avLst/>
          </a:prstGeom>
          <a:noFill/>
          <a:ln w="9525">
            <a:noFill/>
            <a:miter lim="800000"/>
            <a:headEnd/>
            <a:tailEnd/>
          </a:ln>
        </p:spPr>
        <p:txBody>
          <a:bodyPr lIns="93177" tIns="46589" rIns="93177" bIns="46589"/>
          <a:lstStyle/>
          <a:p>
            <a:pPr algn="r"/>
            <a:fld id="{A389F5EE-C673-452D-B0AF-21997D2043EE}" type="datetime8">
              <a:rPr lang="en-US" sz="1200">
                <a:latin typeface="Calibri" pitchFamily="34" charset="0"/>
              </a:rPr>
              <a:pPr algn="r"/>
              <a:t>6/5/2007 1:28 PM</a:t>
            </a:fld>
            <a:endParaRPr lang="en-US" sz="1200">
              <a:latin typeface="Calibri" pitchFamily="34" charset="0"/>
            </a:endParaRPr>
          </a:p>
        </p:txBody>
      </p:sp>
      <p:sp>
        <p:nvSpPr>
          <p:cNvPr id="141314" name="Rectangle 6"/>
          <p:cNvSpPr txBox="1">
            <a:spLocks noGrp="1" noChangeArrowheads="1"/>
          </p:cNvSpPr>
          <p:nvPr/>
        </p:nvSpPr>
        <p:spPr bwMode="auto">
          <a:xfrm>
            <a:off x="0" y="8829675"/>
            <a:ext cx="3038475" cy="465138"/>
          </a:xfrm>
          <a:prstGeom prst="rect">
            <a:avLst/>
          </a:prstGeom>
          <a:noFill/>
          <a:ln w="9525">
            <a:noFill/>
            <a:miter lim="800000"/>
            <a:headEnd/>
            <a:tailEnd/>
          </a:ln>
        </p:spPr>
        <p:txBody>
          <a:bodyPr lIns="93177" tIns="46589" rIns="93177" bIns="46589" anchor="b"/>
          <a:lstStyle/>
          <a:p>
            <a:r>
              <a:rPr lang="en-US" sz="1200">
                <a:latin typeface="Calibri" pitchFamily="34" charset="0"/>
              </a:rPr>
              <a:t>© 2006 Microsoft Corporation. All rights reserved. Microsoft, Windows, Windows Vista and other product names are or may be registered trademarks and/or trademarks in the U.S. and/or other countries.</a:t>
            </a:r>
          </a:p>
          <a:p>
            <a:r>
              <a:rPr lang="en-US" sz="1200">
                <a:latin typeface="Calibr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1200">
                <a:latin typeface="Calibri" pitchFamily="34" charset="0"/>
              </a:rPr>
            </a:br>
            <a:r>
              <a:rPr lang="en-US" sz="1200">
                <a:latin typeface="Calibri" pitchFamily="34" charset="0"/>
              </a:rPr>
              <a:t>MICROSOFT MAKES NO WARRANTIES, EXPRESS, IMPLIED OR STATUTORY, AS TO THE INFORMATION IN THIS PRESENTATION.</a:t>
            </a:r>
          </a:p>
        </p:txBody>
      </p:sp>
      <p:sp>
        <p:nvSpPr>
          <p:cNvPr id="141315" name="Rectangle 7"/>
          <p:cNvSpPr txBox="1">
            <a:spLocks noGrp="1" noChangeArrowheads="1"/>
          </p:cNvSpPr>
          <p:nvPr/>
        </p:nvSpPr>
        <p:spPr bwMode="auto">
          <a:xfrm>
            <a:off x="3970338" y="8829675"/>
            <a:ext cx="3038475" cy="465138"/>
          </a:xfrm>
          <a:prstGeom prst="rect">
            <a:avLst/>
          </a:prstGeom>
          <a:noFill/>
          <a:ln w="9525">
            <a:noFill/>
            <a:miter lim="800000"/>
            <a:headEnd/>
            <a:tailEnd/>
          </a:ln>
        </p:spPr>
        <p:txBody>
          <a:bodyPr lIns="93177" tIns="46589" rIns="93177" bIns="46589" anchor="b"/>
          <a:lstStyle/>
          <a:p>
            <a:pPr algn="r"/>
            <a:fld id="{45A5E9C7-1146-43A0-AC3D-347D0B8DF419}" type="slidenum">
              <a:rPr lang="en-US" sz="1200">
                <a:latin typeface="Calibri" pitchFamily="34" charset="0"/>
              </a:rPr>
              <a:pPr algn="r"/>
              <a:t>11</a:t>
            </a:fld>
            <a:endParaRPr lang="en-US" sz="1200">
              <a:latin typeface="Calibri" pitchFamily="34" charset="0"/>
            </a:endParaRPr>
          </a:p>
        </p:txBody>
      </p:sp>
      <p:sp>
        <p:nvSpPr>
          <p:cNvPr id="141316" name="Rectangle 4"/>
          <p:cNvSpPr>
            <a:spLocks noGrp="1" noRot="1" noChangeAspect="1" noChangeArrowheads="1" noTextEdit="1"/>
          </p:cNvSpPr>
          <p:nvPr>
            <p:ph type="sldImg"/>
          </p:nvPr>
        </p:nvSpPr>
        <p:spPr bwMode="auto">
          <a:noFill/>
          <a:ln>
            <a:solidFill>
              <a:srgbClr val="000000"/>
            </a:solidFill>
            <a:miter lim="800000"/>
            <a:headEnd/>
            <a:tailEnd/>
          </a:ln>
        </p:spPr>
      </p:sp>
      <p:sp>
        <p:nvSpPr>
          <p:cNvPr id="141317" name="Rectangle 5"/>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Slide Image Placeholder 1"/>
          <p:cNvSpPr>
            <a:spLocks noGrp="1" noRot="1" noChangeAspect="1"/>
          </p:cNvSpPr>
          <p:nvPr>
            <p:ph type="sldImg"/>
          </p:nvPr>
        </p:nvSpPr>
        <p:spPr bwMode="auto">
          <a:noFill/>
          <a:ln>
            <a:solidFill>
              <a:srgbClr val="000000"/>
            </a:solidFill>
            <a:miter lim="800000"/>
            <a:headEnd/>
            <a:tailEnd/>
          </a:ln>
        </p:spPr>
      </p:sp>
      <p:sp>
        <p:nvSpPr>
          <p:cNvPr id="14336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433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1096963" fontAlgn="base">
              <a:spcBef>
                <a:spcPct val="0"/>
              </a:spcBef>
              <a:spcAft>
                <a:spcPct val="0"/>
              </a:spcAft>
            </a:pPr>
            <a:fld id="{E475AE2B-B7E9-4EAE-AC43-6574D6607FD5}" type="slidenum">
              <a:rPr lang="en-US"/>
              <a:pPr defTabSz="1096963" fontAlgn="base">
                <a:spcBef>
                  <a:spcPct val="0"/>
                </a:spcBef>
                <a:spcAft>
                  <a:spcPct val="0"/>
                </a:spcAft>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defTabSz="1096963" fontAlgn="base">
              <a:spcBef>
                <a:spcPct val="0"/>
              </a:spcBef>
              <a:spcAft>
                <a:spcPct val="0"/>
              </a:spcAft>
            </a:pPr>
            <a:fld id="{93E76006-3FC9-47A1-BE67-4A8EBA6567B0}" type="slidenum">
              <a:rPr lang="en-GB">
                <a:latin typeface="Segoe Semibold" pitchFamily="34" charset="0"/>
              </a:rPr>
              <a:pPr defTabSz="1096963" fontAlgn="base">
                <a:spcBef>
                  <a:spcPct val="0"/>
                </a:spcBef>
                <a:spcAft>
                  <a:spcPct val="0"/>
                </a:spcAft>
              </a:pPr>
              <a:t>13</a:t>
            </a:fld>
            <a:endParaRPr lang="en-GB">
              <a:latin typeface="Segoe Semibold" pitchFamily="34" charset="0"/>
            </a:endParaRPr>
          </a:p>
        </p:txBody>
      </p:sp>
      <p:sp>
        <p:nvSpPr>
          <p:cNvPr id="145410" name="Rectangle 2"/>
          <p:cNvSpPr>
            <a:spLocks noGrp="1" noRot="1" noChangeAspect="1" noChangeArrowheads="1" noTextEdit="1"/>
          </p:cNvSpPr>
          <p:nvPr>
            <p:ph type="sldImg"/>
          </p:nvPr>
        </p:nvSpPr>
        <p:spPr bwMode="auto">
          <a:noFill/>
          <a:ln>
            <a:solidFill>
              <a:srgbClr val="000000"/>
            </a:solidFill>
            <a:miter lim="800000"/>
            <a:headEnd/>
            <a:tailEnd/>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7" name="Rectangle 7"/>
          <p:cNvSpPr txBox="1">
            <a:spLocks noGrp="1" noChangeArrowheads="1"/>
          </p:cNvSpPr>
          <p:nvPr/>
        </p:nvSpPr>
        <p:spPr bwMode="auto">
          <a:xfrm>
            <a:off x="3970338" y="8829675"/>
            <a:ext cx="3038475" cy="465138"/>
          </a:xfrm>
          <a:prstGeom prst="rect">
            <a:avLst/>
          </a:prstGeom>
          <a:noFill/>
          <a:ln w="9525">
            <a:noFill/>
            <a:miter lim="800000"/>
            <a:headEnd/>
            <a:tailEnd/>
          </a:ln>
        </p:spPr>
        <p:txBody>
          <a:bodyPr lIns="93177" tIns="46589" rIns="93177" bIns="46589" anchor="b"/>
          <a:lstStyle/>
          <a:p>
            <a:pPr algn="r"/>
            <a:fld id="{AE9144EA-C39C-48C4-85B9-5B8AA2D28557}" type="slidenum">
              <a:rPr lang="en-GB" sz="1200">
                <a:latin typeface="Calibri" pitchFamily="34" charset="0"/>
              </a:rPr>
              <a:pPr algn="r"/>
              <a:t>14</a:t>
            </a:fld>
            <a:endParaRPr lang="en-GB" sz="1200">
              <a:latin typeface="Calibri" pitchFamily="34" charset="0"/>
            </a:endParaRPr>
          </a:p>
        </p:txBody>
      </p:sp>
      <p:sp>
        <p:nvSpPr>
          <p:cNvPr id="147458" name="Rectangle 2"/>
          <p:cNvSpPr>
            <a:spLocks noGrp="1" noRot="1" noChangeAspect="1" noChangeArrowheads="1" noTextEdit="1"/>
          </p:cNvSpPr>
          <p:nvPr>
            <p:ph type="sldImg"/>
          </p:nvPr>
        </p:nvSpPr>
        <p:spPr bwMode="auto">
          <a:xfrm>
            <a:off x="1184275" y="693738"/>
            <a:ext cx="4649788" cy="3487737"/>
          </a:xfrm>
          <a:noFill/>
          <a:ln>
            <a:solidFill>
              <a:srgbClr val="000000"/>
            </a:solidFill>
            <a:miter lim="800000"/>
            <a:headEnd/>
            <a:tailEnd/>
          </a:ln>
        </p:spPr>
      </p:sp>
      <p:sp>
        <p:nvSpPr>
          <p:cNvPr id="139268" name="Rectangle 3"/>
          <p:cNvSpPr>
            <a:spLocks noGrp="1" noChangeArrowheads="1"/>
          </p:cNvSpPr>
          <p:nvPr>
            <p:ph type="body" idx="1"/>
          </p:nvPr>
        </p:nvSpPr>
        <p:spPr>
          <a:xfrm>
            <a:off x="306388" y="4418013"/>
            <a:ext cx="6423025" cy="4184650"/>
          </a:xfrm>
          <a:ln/>
        </p:spPr>
        <p:txBody>
          <a:bodyPr>
            <a:normAutofit fontScale="92500" lnSpcReduction="10000"/>
          </a:bodyPr>
          <a:lstStyle/>
          <a:p>
            <a:pPr marL="232943" indent="-232943" defTabSz="1097148" fontAlgn="auto">
              <a:spcBef>
                <a:spcPts val="0"/>
              </a:spcBef>
              <a:spcAft>
                <a:spcPts val="0"/>
              </a:spcAft>
              <a:buFontTx/>
              <a:buAutoNum type="arabicPeriod"/>
              <a:defRPr/>
            </a:pPr>
            <a:endParaRPr lang="en-US" sz="1600" dirty="0" smtClean="0">
              <a:latin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5" name="Rectangle 3"/>
          <p:cNvSpPr txBox="1">
            <a:spLocks noGrp="1" noChangeArrowheads="1"/>
          </p:cNvSpPr>
          <p:nvPr/>
        </p:nvSpPr>
        <p:spPr bwMode="auto">
          <a:xfrm>
            <a:off x="3970338" y="0"/>
            <a:ext cx="3038475" cy="465138"/>
          </a:xfrm>
          <a:prstGeom prst="rect">
            <a:avLst/>
          </a:prstGeom>
          <a:noFill/>
          <a:ln w="9525">
            <a:noFill/>
            <a:miter lim="800000"/>
            <a:headEnd/>
            <a:tailEnd/>
          </a:ln>
        </p:spPr>
        <p:txBody>
          <a:bodyPr lIns="93177" tIns="46589" rIns="93177" bIns="46589"/>
          <a:lstStyle/>
          <a:p>
            <a:pPr algn="r"/>
            <a:fld id="{139841D2-F57D-419F-AEAA-AAC7FCCD4408}" type="datetime8">
              <a:rPr lang="en-US" sz="1200">
                <a:latin typeface="Calibri" pitchFamily="34" charset="0"/>
              </a:rPr>
              <a:pPr algn="r"/>
              <a:t>6/5/2007 1:28 PM</a:t>
            </a:fld>
            <a:endParaRPr lang="en-US" sz="1200">
              <a:latin typeface="Calibri" pitchFamily="34" charset="0"/>
            </a:endParaRPr>
          </a:p>
        </p:txBody>
      </p:sp>
      <p:sp>
        <p:nvSpPr>
          <p:cNvPr id="149506" name="Rectangle 6"/>
          <p:cNvSpPr txBox="1">
            <a:spLocks noGrp="1" noChangeArrowheads="1"/>
          </p:cNvSpPr>
          <p:nvPr/>
        </p:nvSpPr>
        <p:spPr bwMode="auto">
          <a:xfrm>
            <a:off x="0" y="8829675"/>
            <a:ext cx="3038475" cy="465138"/>
          </a:xfrm>
          <a:prstGeom prst="rect">
            <a:avLst/>
          </a:prstGeom>
          <a:noFill/>
          <a:ln w="9525">
            <a:noFill/>
            <a:miter lim="800000"/>
            <a:headEnd/>
            <a:tailEnd/>
          </a:ln>
        </p:spPr>
        <p:txBody>
          <a:bodyPr lIns="93177" tIns="46589" rIns="93177" bIns="46589" anchor="b"/>
          <a:lstStyle/>
          <a:p>
            <a:r>
              <a:rPr lang="en-US" sz="1200">
                <a:latin typeface="Calibri" pitchFamily="34" charset="0"/>
              </a:rPr>
              <a:t>© 2006 Microsoft Corporation. All rights reserved. Microsoft, Windows, Windows Vista and other product names are or may be registered trademarks and/or trademarks in the U.S. and/or other countries.</a:t>
            </a:r>
          </a:p>
          <a:p>
            <a:r>
              <a:rPr lang="en-US" sz="1200">
                <a:latin typeface="Calibr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1200">
                <a:latin typeface="Calibri" pitchFamily="34" charset="0"/>
              </a:rPr>
            </a:br>
            <a:r>
              <a:rPr lang="en-US" sz="1200">
                <a:latin typeface="Calibri" pitchFamily="34" charset="0"/>
              </a:rPr>
              <a:t>MICROSOFT MAKES NO WARRANTIES, EXPRESS, IMPLIED OR STATUTORY, AS TO THE INFORMATION IN THIS PRESENTATION.</a:t>
            </a:r>
          </a:p>
        </p:txBody>
      </p:sp>
      <p:sp>
        <p:nvSpPr>
          <p:cNvPr id="149507" name="Rectangle 7"/>
          <p:cNvSpPr txBox="1">
            <a:spLocks noGrp="1" noChangeArrowheads="1"/>
          </p:cNvSpPr>
          <p:nvPr/>
        </p:nvSpPr>
        <p:spPr bwMode="auto">
          <a:xfrm>
            <a:off x="3970338" y="8829675"/>
            <a:ext cx="3038475" cy="465138"/>
          </a:xfrm>
          <a:prstGeom prst="rect">
            <a:avLst/>
          </a:prstGeom>
          <a:noFill/>
          <a:ln w="9525">
            <a:noFill/>
            <a:miter lim="800000"/>
            <a:headEnd/>
            <a:tailEnd/>
          </a:ln>
        </p:spPr>
        <p:txBody>
          <a:bodyPr lIns="93177" tIns="46589" rIns="93177" bIns="46589" anchor="b"/>
          <a:lstStyle/>
          <a:p>
            <a:pPr algn="r"/>
            <a:fld id="{AE67EF44-A5BA-4A31-B03D-B3A2FD843B53}" type="slidenum">
              <a:rPr lang="en-US" sz="1200">
                <a:latin typeface="Calibri" pitchFamily="34" charset="0"/>
              </a:rPr>
              <a:pPr algn="r"/>
              <a:t>15</a:t>
            </a:fld>
            <a:endParaRPr lang="en-US" sz="1200">
              <a:latin typeface="Calibri" pitchFamily="34" charset="0"/>
            </a:endParaRPr>
          </a:p>
        </p:txBody>
      </p:sp>
      <p:sp>
        <p:nvSpPr>
          <p:cNvPr id="149508" name="Rectangle 4"/>
          <p:cNvSpPr>
            <a:spLocks noGrp="1" noRot="1" noChangeAspect="1" noChangeArrowheads="1" noTextEdit="1"/>
          </p:cNvSpPr>
          <p:nvPr>
            <p:ph type="sldImg"/>
          </p:nvPr>
        </p:nvSpPr>
        <p:spPr bwMode="auto">
          <a:noFill/>
          <a:ln>
            <a:solidFill>
              <a:srgbClr val="000000"/>
            </a:solidFill>
            <a:miter lim="800000"/>
            <a:headEnd/>
            <a:tailEnd/>
          </a:ln>
        </p:spPr>
      </p:sp>
      <p:sp>
        <p:nvSpPr>
          <p:cNvPr id="149509" name="Rectangle 5"/>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Slide Image Placeholder 1"/>
          <p:cNvSpPr>
            <a:spLocks noGrp="1" noRot="1" noChangeAspect="1"/>
          </p:cNvSpPr>
          <p:nvPr>
            <p:ph type="sldImg"/>
          </p:nvPr>
        </p:nvSpPr>
        <p:spPr bwMode="auto">
          <a:noFill/>
          <a:ln>
            <a:solidFill>
              <a:srgbClr val="000000"/>
            </a:solidFill>
            <a:miter lim="800000"/>
            <a:headEnd/>
            <a:tailEnd/>
          </a:ln>
        </p:spPr>
      </p:sp>
      <p:sp>
        <p:nvSpPr>
          <p:cNvPr id="15155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515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1096963" fontAlgn="base">
              <a:spcBef>
                <a:spcPct val="0"/>
              </a:spcBef>
              <a:spcAft>
                <a:spcPct val="0"/>
              </a:spcAft>
            </a:pPr>
            <a:fld id="{F9FB125A-8EAC-4C92-9AAE-B359C0AB2AC9}" type="slidenum">
              <a:rPr lang="en-US"/>
              <a:pPr defTabSz="1096963" fontAlgn="base">
                <a:spcBef>
                  <a:spcPct val="0"/>
                </a:spcBef>
                <a:spcAft>
                  <a:spcPct val="0"/>
                </a:spcAft>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1" name="Slide Image Placeholder 1"/>
          <p:cNvSpPr>
            <a:spLocks noGrp="1" noRot="1" noChangeAspect="1"/>
          </p:cNvSpPr>
          <p:nvPr>
            <p:ph type="sldImg"/>
          </p:nvPr>
        </p:nvSpPr>
        <p:spPr bwMode="auto">
          <a:noFill/>
          <a:ln>
            <a:solidFill>
              <a:srgbClr val="000000"/>
            </a:solidFill>
            <a:miter lim="800000"/>
            <a:headEnd/>
            <a:tailEnd/>
          </a:ln>
        </p:spPr>
      </p:sp>
      <p:sp>
        <p:nvSpPr>
          <p:cNvPr id="15360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5360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1096963" fontAlgn="base">
              <a:spcBef>
                <a:spcPct val="0"/>
              </a:spcBef>
              <a:spcAft>
                <a:spcPct val="0"/>
              </a:spcAft>
            </a:pPr>
            <a:fld id="{0D5DADE8-CF70-4629-83F6-8759325AFBC9}" type="slidenum">
              <a:rPr lang="en-US"/>
              <a:pPr defTabSz="1096963" fontAlgn="base">
                <a:spcBef>
                  <a:spcPct val="0"/>
                </a:spcBef>
                <a:spcAft>
                  <a:spcPct val="0"/>
                </a:spcAft>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9" name="Slide Image Placeholder 1"/>
          <p:cNvSpPr>
            <a:spLocks noGrp="1" noRot="1" noChangeAspect="1"/>
          </p:cNvSpPr>
          <p:nvPr>
            <p:ph type="sldImg"/>
          </p:nvPr>
        </p:nvSpPr>
        <p:spPr bwMode="auto">
          <a:noFill/>
          <a:ln>
            <a:solidFill>
              <a:srgbClr val="000000"/>
            </a:solidFill>
            <a:miter lim="800000"/>
            <a:headEnd/>
            <a:tailEnd/>
          </a:ln>
        </p:spPr>
      </p:sp>
      <p:sp>
        <p:nvSpPr>
          <p:cNvPr id="15565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556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1096963" fontAlgn="base">
              <a:spcBef>
                <a:spcPct val="0"/>
              </a:spcBef>
              <a:spcAft>
                <a:spcPct val="0"/>
              </a:spcAft>
            </a:pPr>
            <a:fld id="{5A402116-DC61-45D1-B461-CEEE20087150}" type="slidenum">
              <a:rPr lang="en-US"/>
              <a:pPr defTabSz="1096963" fontAlgn="base">
                <a:spcBef>
                  <a:spcPct val="0"/>
                </a:spcBef>
                <a:spcAft>
                  <a:spcPct val="0"/>
                </a:spcAft>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49" name="Slide Image Placeholder 1"/>
          <p:cNvSpPr>
            <a:spLocks noGrp="1" noRot="1" noChangeAspect="1"/>
          </p:cNvSpPr>
          <p:nvPr>
            <p:ph type="sldImg"/>
          </p:nvPr>
        </p:nvSpPr>
        <p:spPr bwMode="auto">
          <a:noFill/>
          <a:ln>
            <a:solidFill>
              <a:srgbClr val="000000"/>
            </a:solidFill>
            <a:miter lim="800000"/>
            <a:headEnd/>
            <a:tailEnd/>
          </a:ln>
        </p:spPr>
      </p:sp>
      <p:sp>
        <p:nvSpPr>
          <p:cNvPr id="20685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068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1096963" fontAlgn="base">
              <a:spcBef>
                <a:spcPct val="0"/>
              </a:spcBef>
              <a:spcAft>
                <a:spcPct val="0"/>
              </a:spcAft>
            </a:pPr>
            <a:fld id="{104043AD-957D-4CEF-AC95-F0B043666A45}" type="slidenum">
              <a:rPr lang="en-US"/>
              <a:pPr defTabSz="1096963" fontAlgn="base">
                <a:spcBef>
                  <a:spcPct val="0"/>
                </a:spcBef>
                <a:spcAft>
                  <a:spcPct val="0"/>
                </a:spcAft>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noTextEdit="1"/>
          </p:cNvSpPr>
          <p:nvPr>
            <p:ph type="sldImg"/>
          </p:nvPr>
        </p:nvSpPr>
        <p:spPr bwMode="auto">
          <a:noFill/>
          <a:ln>
            <a:solidFill>
              <a:srgbClr val="000000"/>
            </a:solidFill>
            <a:miter lim="800000"/>
            <a:headEnd/>
            <a:tailEnd/>
          </a:ln>
        </p:spPr>
      </p:sp>
      <p:sp>
        <p:nvSpPr>
          <p:cNvPr id="1843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8435" name="Header Placeholder 3"/>
          <p:cNvSpPr txBox="1">
            <a:spLocks noGrp="1"/>
          </p:cNvSpPr>
          <p:nvPr/>
        </p:nvSpPr>
        <p:spPr bwMode="auto">
          <a:xfrm>
            <a:off x="0" y="0"/>
            <a:ext cx="3038475" cy="465138"/>
          </a:xfrm>
          <a:prstGeom prst="rect">
            <a:avLst/>
          </a:prstGeom>
          <a:noFill/>
          <a:ln w="9525">
            <a:noFill/>
            <a:miter lim="800000"/>
            <a:headEnd/>
            <a:tailEnd/>
          </a:ln>
        </p:spPr>
        <p:txBody>
          <a:bodyPr lIns="93177" tIns="46589" rIns="93177" bIns="46589"/>
          <a:lstStyle/>
          <a:p>
            <a:endParaRPr lang="en-US" sz="1200">
              <a:latin typeface="Calibri" pitchFamily="34" charset="0"/>
            </a:endParaRPr>
          </a:p>
        </p:txBody>
      </p:sp>
      <p:sp>
        <p:nvSpPr>
          <p:cNvPr id="18436" name="Date Placeholder 4"/>
          <p:cNvSpPr txBox="1">
            <a:spLocks noGrp="1"/>
          </p:cNvSpPr>
          <p:nvPr/>
        </p:nvSpPr>
        <p:spPr bwMode="auto">
          <a:xfrm>
            <a:off x="3970338" y="0"/>
            <a:ext cx="3038475" cy="465138"/>
          </a:xfrm>
          <a:prstGeom prst="rect">
            <a:avLst/>
          </a:prstGeom>
          <a:noFill/>
          <a:ln w="9525">
            <a:noFill/>
            <a:miter lim="800000"/>
            <a:headEnd/>
            <a:tailEnd/>
          </a:ln>
        </p:spPr>
        <p:txBody>
          <a:bodyPr lIns="93177" tIns="46589" rIns="93177" bIns="46589"/>
          <a:lstStyle/>
          <a:p>
            <a:pPr algn="r"/>
            <a:fld id="{6426649A-4F87-4DFE-8003-9EE383F9BB26}" type="datetime8">
              <a:rPr lang="en-US" sz="1200">
                <a:latin typeface="Calibri" pitchFamily="34" charset="0"/>
              </a:rPr>
              <a:pPr algn="r"/>
              <a:t>6/5/2007 1:28 PM</a:t>
            </a:fld>
            <a:endParaRPr lang="en-US" sz="1200">
              <a:latin typeface="Calibri" pitchFamily="34" charset="0"/>
            </a:endParaRPr>
          </a:p>
        </p:txBody>
      </p:sp>
      <p:sp>
        <p:nvSpPr>
          <p:cNvPr id="18437" name="Footer Placeholder 5"/>
          <p:cNvSpPr txBox="1">
            <a:spLocks noGrp="1"/>
          </p:cNvSpPr>
          <p:nvPr/>
        </p:nvSpPr>
        <p:spPr bwMode="auto">
          <a:xfrm>
            <a:off x="0" y="8829675"/>
            <a:ext cx="3038475" cy="465138"/>
          </a:xfrm>
          <a:prstGeom prst="rect">
            <a:avLst/>
          </a:prstGeom>
          <a:noFill/>
          <a:ln w="9525">
            <a:noFill/>
            <a:miter lim="800000"/>
            <a:headEnd/>
            <a:tailEnd/>
          </a:ln>
        </p:spPr>
        <p:txBody>
          <a:bodyPr lIns="93177" tIns="46589" rIns="93177" bIns="46589" anchor="b"/>
          <a:lstStyle/>
          <a:p>
            <a:r>
              <a:rPr lang="en-US" sz="1200">
                <a:latin typeface="Calibri" pitchFamily="34" charset="0"/>
              </a:rPr>
              <a:t>© 2006 Microsoft Corporation. All rights reserved. Microsoft, Windows, Windows Vista and other product names are or may be registered trademarks and/or trademarks in the U.S. and/or other countries.</a:t>
            </a:r>
          </a:p>
          <a:p>
            <a:r>
              <a:rPr lang="en-US" sz="1200">
                <a:latin typeface="Calibr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1200">
                <a:latin typeface="Calibri" pitchFamily="34" charset="0"/>
              </a:rPr>
            </a:br>
            <a:r>
              <a:rPr lang="en-US" sz="1200">
                <a:latin typeface="Calibri" pitchFamily="34" charset="0"/>
              </a:rPr>
              <a:t>MICROSOFT MAKES NO WARRANTIES, EXPRESS, IMPLIED OR STATUTORY, AS TO THE INFORMATION IN THIS PRESENTATION.</a:t>
            </a:r>
          </a:p>
        </p:txBody>
      </p:sp>
      <p:sp>
        <p:nvSpPr>
          <p:cNvPr id="18438" name="Slide Number Placeholder 6"/>
          <p:cNvSpPr txBox="1">
            <a:spLocks noGrp="1"/>
          </p:cNvSpPr>
          <p:nvPr/>
        </p:nvSpPr>
        <p:spPr bwMode="auto">
          <a:xfrm>
            <a:off x="3970338" y="8829675"/>
            <a:ext cx="3038475" cy="465138"/>
          </a:xfrm>
          <a:prstGeom prst="rect">
            <a:avLst/>
          </a:prstGeom>
          <a:noFill/>
          <a:ln w="9525">
            <a:noFill/>
            <a:miter lim="800000"/>
            <a:headEnd/>
            <a:tailEnd/>
          </a:ln>
        </p:spPr>
        <p:txBody>
          <a:bodyPr lIns="93177" tIns="46589" rIns="93177" bIns="46589" anchor="b"/>
          <a:lstStyle/>
          <a:p>
            <a:pPr algn="r"/>
            <a:fld id="{8CFC3B53-BCFF-447D-8A3D-B591DA22433C}" type="slidenum">
              <a:rPr lang="en-US" sz="1200">
                <a:latin typeface="Calibri" pitchFamily="34" charset="0"/>
              </a:rPr>
              <a:pPr algn="r"/>
              <a:t>2</a:t>
            </a:fld>
            <a:endParaRPr lang="en-US" sz="1200">
              <a:latin typeface="Calibri"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7" name="Slide Image Placeholder 1"/>
          <p:cNvSpPr>
            <a:spLocks noGrp="1" noRot="1" noChangeAspect="1"/>
          </p:cNvSpPr>
          <p:nvPr>
            <p:ph type="sldImg"/>
          </p:nvPr>
        </p:nvSpPr>
        <p:spPr bwMode="auto">
          <a:noFill/>
          <a:ln>
            <a:solidFill>
              <a:srgbClr val="000000"/>
            </a:solidFill>
            <a:miter lim="800000"/>
            <a:headEnd/>
            <a:tailEnd/>
          </a:ln>
        </p:spPr>
      </p:sp>
      <p:sp>
        <p:nvSpPr>
          <p:cNvPr id="20889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0889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1096963" fontAlgn="base">
              <a:spcBef>
                <a:spcPct val="0"/>
              </a:spcBef>
              <a:spcAft>
                <a:spcPct val="0"/>
              </a:spcAft>
            </a:pPr>
            <a:fld id="{70AB0543-B0B3-49A1-8AA2-66181A275325}" type="slidenum">
              <a:rPr lang="en-US"/>
              <a:pPr defTabSz="1096963" fontAlgn="base">
                <a:spcBef>
                  <a:spcPct val="0"/>
                </a:spcBef>
                <a:spcAft>
                  <a:spcPct val="0"/>
                </a:spcAft>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5" name="Slide Image Placeholder 1"/>
          <p:cNvSpPr>
            <a:spLocks noGrp="1" noRot="1" noChangeAspect="1"/>
          </p:cNvSpPr>
          <p:nvPr>
            <p:ph type="sldImg"/>
          </p:nvPr>
        </p:nvSpPr>
        <p:spPr bwMode="auto">
          <a:noFill/>
          <a:ln>
            <a:solidFill>
              <a:srgbClr val="000000"/>
            </a:solidFill>
            <a:miter lim="800000"/>
            <a:headEnd/>
            <a:tailEnd/>
          </a:ln>
        </p:spPr>
      </p:sp>
      <p:sp>
        <p:nvSpPr>
          <p:cNvPr id="21094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1094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1096963" fontAlgn="base">
              <a:spcBef>
                <a:spcPct val="0"/>
              </a:spcBef>
              <a:spcAft>
                <a:spcPct val="0"/>
              </a:spcAft>
            </a:pPr>
            <a:fld id="{16BA535B-6A9E-47C8-A633-DCEBD1921152}" type="slidenum">
              <a:rPr lang="en-US"/>
              <a:pPr defTabSz="1096963" fontAlgn="base">
                <a:spcBef>
                  <a:spcPct val="0"/>
                </a:spcBef>
                <a:spcAft>
                  <a:spcPct val="0"/>
                </a:spcAft>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3" name="Slide Image Placeholder 1"/>
          <p:cNvSpPr>
            <a:spLocks noGrp="1" noRot="1" noChangeAspect="1"/>
          </p:cNvSpPr>
          <p:nvPr>
            <p:ph type="sldImg"/>
          </p:nvPr>
        </p:nvSpPr>
        <p:spPr bwMode="auto">
          <a:noFill/>
          <a:ln>
            <a:solidFill>
              <a:srgbClr val="000000"/>
            </a:solidFill>
            <a:miter lim="800000"/>
            <a:headEnd/>
            <a:tailEnd/>
          </a:ln>
        </p:spPr>
      </p:sp>
      <p:sp>
        <p:nvSpPr>
          <p:cNvPr id="21299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1299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1096963" fontAlgn="base">
              <a:spcBef>
                <a:spcPct val="0"/>
              </a:spcBef>
              <a:spcAft>
                <a:spcPct val="0"/>
              </a:spcAft>
            </a:pPr>
            <a:fld id="{33E79945-4517-4ACF-A608-109D9AF97019}" type="slidenum">
              <a:rPr lang="en-US"/>
              <a:pPr defTabSz="1096963" fontAlgn="base">
                <a:spcBef>
                  <a:spcPct val="0"/>
                </a:spcBef>
                <a:spcAft>
                  <a:spcPct val="0"/>
                </a:spcAft>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1" name="Rectangle 3"/>
          <p:cNvSpPr txBox="1">
            <a:spLocks noGrp="1" noChangeArrowheads="1"/>
          </p:cNvSpPr>
          <p:nvPr/>
        </p:nvSpPr>
        <p:spPr bwMode="auto">
          <a:xfrm>
            <a:off x="3970338" y="0"/>
            <a:ext cx="3038475" cy="465138"/>
          </a:xfrm>
          <a:prstGeom prst="rect">
            <a:avLst/>
          </a:prstGeom>
          <a:noFill/>
          <a:ln w="9525">
            <a:noFill/>
            <a:miter lim="800000"/>
            <a:headEnd/>
            <a:tailEnd/>
          </a:ln>
        </p:spPr>
        <p:txBody>
          <a:bodyPr lIns="93177" tIns="46589" rIns="93177" bIns="46589"/>
          <a:lstStyle/>
          <a:p>
            <a:pPr algn="r"/>
            <a:fld id="{3C96E006-5647-489C-B731-0E7B7B6D610D}" type="datetime8">
              <a:rPr lang="en-US" sz="1200">
                <a:latin typeface="Calibri" pitchFamily="34" charset="0"/>
              </a:rPr>
              <a:pPr algn="r"/>
              <a:t>6/5/2007 1:28 PM</a:t>
            </a:fld>
            <a:endParaRPr lang="en-US" sz="1200">
              <a:latin typeface="Calibri" pitchFamily="34" charset="0"/>
            </a:endParaRPr>
          </a:p>
        </p:txBody>
      </p:sp>
      <p:sp>
        <p:nvSpPr>
          <p:cNvPr id="215042" name="Rectangle 6"/>
          <p:cNvSpPr txBox="1">
            <a:spLocks noGrp="1" noChangeArrowheads="1"/>
          </p:cNvSpPr>
          <p:nvPr/>
        </p:nvSpPr>
        <p:spPr bwMode="auto">
          <a:xfrm>
            <a:off x="0" y="8829675"/>
            <a:ext cx="3038475" cy="465138"/>
          </a:xfrm>
          <a:prstGeom prst="rect">
            <a:avLst/>
          </a:prstGeom>
          <a:noFill/>
          <a:ln w="9525">
            <a:noFill/>
            <a:miter lim="800000"/>
            <a:headEnd/>
            <a:tailEnd/>
          </a:ln>
        </p:spPr>
        <p:txBody>
          <a:bodyPr lIns="93177" tIns="46589" rIns="93177" bIns="46589" anchor="b"/>
          <a:lstStyle/>
          <a:p>
            <a:r>
              <a:rPr lang="en-US" sz="1200">
                <a:latin typeface="Calibri" pitchFamily="34" charset="0"/>
              </a:rPr>
              <a:t>© 2006 Microsoft Corporation. All rights reserved. Microsoft, Windows, Windows Vista and other product names are or may be registered trademarks and/or trademarks in the U.S. and/or other countries.</a:t>
            </a:r>
          </a:p>
          <a:p>
            <a:r>
              <a:rPr lang="en-US" sz="1200">
                <a:latin typeface="Calibr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1200">
                <a:latin typeface="Calibri" pitchFamily="34" charset="0"/>
              </a:rPr>
            </a:br>
            <a:r>
              <a:rPr lang="en-US" sz="1200">
                <a:latin typeface="Calibri" pitchFamily="34" charset="0"/>
              </a:rPr>
              <a:t>MICROSOFT MAKES NO WARRANTIES, EXPRESS, IMPLIED OR STATUTORY, AS TO THE INFORMATION IN THIS PRESENTATION.</a:t>
            </a:r>
          </a:p>
        </p:txBody>
      </p:sp>
      <p:sp>
        <p:nvSpPr>
          <p:cNvPr id="215043" name="Rectangle 7"/>
          <p:cNvSpPr txBox="1">
            <a:spLocks noGrp="1" noChangeArrowheads="1"/>
          </p:cNvSpPr>
          <p:nvPr/>
        </p:nvSpPr>
        <p:spPr bwMode="auto">
          <a:xfrm>
            <a:off x="3970338" y="8829675"/>
            <a:ext cx="3038475" cy="465138"/>
          </a:xfrm>
          <a:prstGeom prst="rect">
            <a:avLst/>
          </a:prstGeom>
          <a:noFill/>
          <a:ln w="9525">
            <a:noFill/>
            <a:miter lim="800000"/>
            <a:headEnd/>
            <a:tailEnd/>
          </a:ln>
        </p:spPr>
        <p:txBody>
          <a:bodyPr lIns="93177" tIns="46589" rIns="93177" bIns="46589" anchor="b"/>
          <a:lstStyle/>
          <a:p>
            <a:pPr algn="r"/>
            <a:fld id="{231401AF-470A-49F0-BECC-75696E101E3E}" type="slidenum">
              <a:rPr lang="en-US" sz="1200">
                <a:latin typeface="Calibri" pitchFamily="34" charset="0"/>
              </a:rPr>
              <a:pPr algn="r"/>
              <a:t>23</a:t>
            </a:fld>
            <a:endParaRPr lang="en-US" sz="1200">
              <a:latin typeface="Calibri" pitchFamily="34" charset="0"/>
            </a:endParaRPr>
          </a:p>
        </p:txBody>
      </p:sp>
      <p:sp>
        <p:nvSpPr>
          <p:cNvPr id="215044" name="Rectangle 4"/>
          <p:cNvSpPr>
            <a:spLocks noGrp="1" noRot="1" noChangeAspect="1" noChangeArrowheads="1" noTextEdit="1"/>
          </p:cNvSpPr>
          <p:nvPr>
            <p:ph type="sldImg"/>
          </p:nvPr>
        </p:nvSpPr>
        <p:spPr bwMode="auto">
          <a:noFill/>
          <a:ln>
            <a:solidFill>
              <a:srgbClr val="000000"/>
            </a:solidFill>
            <a:miter lim="800000"/>
            <a:headEnd/>
            <a:tailEnd/>
          </a:ln>
        </p:spPr>
      </p:sp>
      <p:sp>
        <p:nvSpPr>
          <p:cNvPr id="215045" name="Rectangle 5"/>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89" name="Slide Image Placeholder 1"/>
          <p:cNvSpPr>
            <a:spLocks noGrp="1" noRot="1" noChangeAspect="1"/>
          </p:cNvSpPr>
          <p:nvPr>
            <p:ph type="sldImg"/>
          </p:nvPr>
        </p:nvSpPr>
        <p:spPr bwMode="auto">
          <a:noFill/>
          <a:ln>
            <a:solidFill>
              <a:srgbClr val="000000"/>
            </a:solidFill>
            <a:miter lim="800000"/>
            <a:headEnd/>
            <a:tailEnd/>
          </a:ln>
        </p:spPr>
      </p:sp>
      <p:sp>
        <p:nvSpPr>
          <p:cNvPr id="21709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1709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1096963" fontAlgn="base">
              <a:spcBef>
                <a:spcPct val="0"/>
              </a:spcBef>
              <a:spcAft>
                <a:spcPct val="0"/>
              </a:spcAft>
            </a:pPr>
            <a:fld id="{B8EDEC34-5F68-4040-8DD5-F3F5DB0EC804}" type="slidenum">
              <a:rPr lang="en-US"/>
              <a:pPr defTabSz="1096963" fontAlgn="base">
                <a:spcBef>
                  <a:spcPct val="0"/>
                </a:spcBef>
                <a:spcAft>
                  <a:spcPct val="0"/>
                </a:spcAft>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7" name="Rectangle 3"/>
          <p:cNvSpPr txBox="1">
            <a:spLocks noGrp="1" noChangeArrowheads="1"/>
          </p:cNvSpPr>
          <p:nvPr/>
        </p:nvSpPr>
        <p:spPr bwMode="auto">
          <a:xfrm>
            <a:off x="3970338" y="0"/>
            <a:ext cx="3038475" cy="465138"/>
          </a:xfrm>
          <a:prstGeom prst="rect">
            <a:avLst/>
          </a:prstGeom>
          <a:noFill/>
          <a:ln w="9525">
            <a:noFill/>
            <a:miter lim="800000"/>
            <a:headEnd/>
            <a:tailEnd/>
          </a:ln>
        </p:spPr>
        <p:txBody>
          <a:bodyPr lIns="93177" tIns="46589" rIns="93177" bIns="46589"/>
          <a:lstStyle/>
          <a:p>
            <a:pPr algn="r"/>
            <a:fld id="{46AFF5C5-3448-4C86-8CD8-BC3D4E023A08}" type="datetime8">
              <a:rPr lang="en-US" sz="1200">
                <a:latin typeface="Calibri" pitchFamily="34" charset="0"/>
              </a:rPr>
              <a:pPr algn="r"/>
              <a:t>6/5/2007 1:28 PM</a:t>
            </a:fld>
            <a:endParaRPr lang="en-US" sz="1200">
              <a:latin typeface="Calibri" pitchFamily="34" charset="0"/>
            </a:endParaRPr>
          </a:p>
        </p:txBody>
      </p:sp>
      <p:sp>
        <p:nvSpPr>
          <p:cNvPr id="219138" name="Rectangle 6"/>
          <p:cNvSpPr txBox="1">
            <a:spLocks noGrp="1" noChangeArrowheads="1"/>
          </p:cNvSpPr>
          <p:nvPr/>
        </p:nvSpPr>
        <p:spPr bwMode="auto">
          <a:xfrm>
            <a:off x="0" y="8829675"/>
            <a:ext cx="3038475" cy="465138"/>
          </a:xfrm>
          <a:prstGeom prst="rect">
            <a:avLst/>
          </a:prstGeom>
          <a:noFill/>
          <a:ln w="9525">
            <a:noFill/>
            <a:miter lim="800000"/>
            <a:headEnd/>
            <a:tailEnd/>
          </a:ln>
        </p:spPr>
        <p:txBody>
          <a:bodyPr lIns="93177" tIns="46589" rIns="93177" bIns="46589" anchor="b"/>
          <a:lstStyle/>
          <a:p>
            <a:r>
              <a:rPr lang="en-US" sz="1200">
                <a:latin typeface="Calibri" pitchFamily="34" charset="0"/>
              </a:rPr>
              <a:t>© 2006 Microsoft Corporation. All rights reserved. Microsoft, Windows, Windows Vista and other product names are or may be registered trademarks and/or trademarks in the U.S. and/or other countries.</a:t>
            </a:r>
          </a:p>
          <a:p>
            <a:r>
              <a:rPr lang="en-US" sz="1200">
                <a:latin typeface="Calibr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1200">
                <a:latin typeface="Calibri" pitchFamily="34" charset="0"/>
              </a:rPr>
            </a:br>
            <a:r>
              <a:rPr lang="en-US" sz="1200">
                <a:latin typeface="Calibri" pitchFamily="34" charset="0"/>
              </a:rPr>
              <a:t>MICROSOFT MAKES NO WARRANTIES, EXPRESS, IMPLIED OR STATUTORY, AS TO THE INFORMATION IN THIS PRESENTATION.</a:t>
            </a:r>
          </a:p>
        </p:txBody>
      </p:sp>
      <p:sp>
        <p:nvSpPr>
          <p:cNvPr id="219139" name="Rectangle 7"/>
          <p:cNvSpPr txBox="1">
            <a:spLocks noGrp="1" noChangeArrowheads="1"/>
          </p:cNvSpPr>
          <p:nvPr/>
        </p:nvSpPr>
        <p:spPr bwMode="auto">
          <a:xfrm>
            <a:off x="3970338" y="8829675"/>
            <a:ext cx="3038475" cy="465138"/>
          </a:xfrm>
          <a:prstGeom prst="rect">
            <a:avLst/>
          </a:prstGeom>
          <a:noFill/>
          <a:ln w="9525">
            <a:noFill/>
            <a:miter lim="800000"/>
            <a:headEnd/>
            <a:tailEnd/>
          </a:ln>
        </p:spPr>
        <p:txBody>
          <a:bodyPr lIns="93177" tIns="46589" rIns="93177" bIns="46589" anchor="b"/>
          <a:lstStyle/>
          <a:p>
            <a:pPr algn="r"/>
            <a:fld id="{9380F5B5-3041-46E2-9594-6588E4506925}" type="slidenum">
              <a:rPr lang="en-US" sz="1200">
                <a:latin typeface="Calibri" pitchFamily="34" charset="0"/>
              </a:rPr>
              <a:pPr algn="r"/>
              <a:t>25</a:t>
            </a:fld>
            <a:endParaRPr lang="en-US" sz="1200">
              <a:latin typeface="Calibri" pitchFamily="34" charset="0"/>
            </a:endParaRPr>
          </a:p>
        </p:txBody>
      </p:sp>
      <p:sp>
        <p:nvSpPr>
          <p:cNvPr id="219140" name="Rectangle 4"/>
          <p:cNvSpPr>
            <a:spLocks noGrp="1" noRot="1" noChangeAspect="1" noChangeArrowheads="1" noTextEdit="1"/>
          </p:cNvSpPr>
          <p:nvPr>
            <p:ph type="sldImg"/>
          </p:nvPr>
        </p:nvSpPr>
        <p:spPr bwMode="auto">
          <a:noFill/>
          <a:ln>
            <a:solidFill>
              <a:srgbClr val="000000"/>
            </a:solidFill>
            <a:miter lim="800000"/>
            <a:headEnd/>
            <a:tailEnd/>
          </a:ln>
        </p:spPr>
      </p:sp>
      <p:sp>
        <p:nvSpPr>
          <p:cNvPr id="219141" name="Rectangle 5"/>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5" name="Slide Image Placeholder 1"/>
          <p:cNvSpPr>
            <a:spLocks noGrp="1" noRot="1" noChangeAspect="1"/>
          </p:cNvSpPr>
          <p:nvPr>
            <p:ph type="sldImg"/>
          </p:nvPr>
        </p:nvSpPr>
        <p:spPr bwMode="auto">
          <a:noFill/>
          <a:ln>
            <a:solidFill>
              <a:srgbClr val="000000"/>
            </a:solidFill>
            <a:miter lim="800000"/>
            <a:headEnd/>
            <a:tailEnd/>
          </a:ln>
        </p:spPr>
      </p:sp>
      <p:sp>
        <p:nvSpPr>
          <p:cNvPr id="22118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2118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1096963" fontAlgn="base">
              <a:spcBef>
                <a:spcPct val="0"/>
              </a:spcBef>
              <a:spcAft>
                <a:spcPct val="0"/>
              </a:spcAft>
            </a:pPr>
            <a:fld id="{F41FF108-D7AF-4D20-A6DA-C458CBB9E6FC}" type="slidenum">
              <a:rPr lang="en-US"/>
              <a:pPr defTabSz="1096963" fontAlgn="base">
                <a:spcBef>
                  <a:spcPct val="0"/>
                </a:spcBef>
                <a:spcAft>
                  <a:spcPct val="0"/>
                </a:spcAft>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3" name="Slide Image Placeholder 1"/>
          <p:cNvSpPr>
            <a:spLocks noGrp="1" noRot="1" noChangeAspect="1"/>
          </p:cNvSpPr>
          <p:nvPr>
            <p:ph type="sldImg"/>
          </p:nvPr>
        </p:nvSpPr>
        <p:spPr bwMode="auto">
          <a:noFill/>
          <a:ln>
            <a:solidFill>
              <a:srgbClr val="000000"/>
            </a:solidFill>
            <a:miter lim="800000"/>
            <a:headEnd/>
            <a:tailEnd/>
          </a:ln>
        </p:spPr>
      </p:sp>
      <p:sp>
        <p:nvSpPr>
          <p:cNvPr id="22323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232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1096963" fontAlgn="base">
              <a:spcBef>
                <a:spcPct val="0"/>
              </a:spcBef>
              <a:spcAft>
                <a:spcPct val="0"/>
              </a:spcAft>
            </a:pPr>
            <a:fld id="{144CF89C-9622-4B51-9C1F-762B856C758B}" type="slidenum">
              <a:rPr lang="en-US"/>
              <a:pPr defTabSz="1096963" fontAlgn="base">
                <a:spcBef>
                  <a:spcPct val="0"/>
                </a:spcBef>
                <a:spcAft>
                  <a:spcPct val="0"/>
                </a:spcAft>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2528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lnSpc>
                <a:spcPct val="80000"/>
              </a:lnSpc>
              <a:spcBef>
                <a:spcPct val="0"/>
              </a:spcBef>
            </a:pPr>
            <a:endParaRPr lang="en-US" sz="900" b="1"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2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2733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marL="153988" indent="-153988">
              <a:lnSpc>
                <a:spcPct val="80000"/>
              </a:lnSpc>
              <a:spcBef>
                <a:spcPct val="0"/>
              </a:spcBef>
            </a:pPr>
            <a:endParaRPr lang="en-US" sz="80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3"/>
          <p:cNvSpPr txBox="1">
            <a:spLocks noGrp="1" noChangeArrowheads="1"/>
          </p:cNvSpPr>
          <p:nvPr/>
        </p:nvSpPr>
        <p:spPr bwMode="auto">
          <a:xfrm>
            <a:off x="3970338" y="0"/>
            <a:ext cx="3038475" cy="465138"/>
          </a:xfrm>
          <a:prstGeom prst="rect">
            <a:avLst/>
          </a:prstGeom>
          <a:noFill/>
          <a:ln w="9525">
            <a:noFill/>
            <a:miter lim="800000"/>
            <a:headEnd/>
            <a:tailEnd/>
          </a:ln>
        </p:spPr>
        <p:txBody>
          <a:bodyPr lIns="93177" tIns="46589" rIns="93177" bIns="46589"/>
          <a:lstStyle/>
          <a:p>
            <a:pPr algn="r"/>
            <a:fld id="{49C67093-F43E-4B43-B10B-19A86C5F0AB9}" type="datetime8">
              <a:rPr lang="en-US" sz="1200">
                <a:latin typeface="Calibri" pitchFamily="34" charset="0"/>
              </a:rPr>
              <a:pPr algn="r"/>
              <a:t>6/5/2007 1:28 PM</a:t>
            </a:fld>
            <a:endParaRPr lang="en-US" sz="1200">
              <a:latin typeface="Calibri" pitchFamily="34" charset="0"/>
            </a:endParaRPr>
          </a:p>
        </p:txBody>
      </p:sp>
      <p:sp>
        <p:nvSpPr>
          <p:cNvPr id="20482" name="Rectangle 6"/>
          <p:cNvSpPr txBox="1">
            <a:spLocks noGrp="1" noChangeArrowheads="1"/>
          </p:cNvSpPr>
          <p:nvPr/>
        </p:nvSpPr>
        <p:spPr bwMode="auto">
          <a:xfrm>
            <a:off x="0" y="8829675"/>
            <a:ext cx="3038475" cy="465138"/>
          </a:xfrm>
          <a:prstGeom prst="rect">
            <a:avLst/>
          </a:prstGeom>
          <a:noFill/>
          <a:ln w="9525">
            <a:noFill/>
            <a:miter lim="800000"/>
            <a:headEnd/>
            <a:tailEnd/>
          </a:ln>
        </p:spPr>
        <p:txBody>
          <a:bodyPr lIns="93177" tIns="46589" rIns="93177" bIns="46589" anchor="b"/>
          <a:lstStyle/>
          <a:p>
            <a:r>
              <a:rPr lang="en-US" sz="1200">
                <a:latin typeface="Calibri" pitchFamily="34" charset="0"/>
              </a:rPr>
              <a:t>© 2006 Microsoft Corporation. All rights reserved. Microsoft, Windows, Windows Vista and other product names are or may be registered trademarks and/or trademarks in the U.S. and/or other countries.</a:t>
            </a:r>
          </a:p>
          <a:p>
            <a:r>
              <a:rPr lang="en-US" sz="1200">
                <a:latin typeface="Calibr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1200">
                <a:latin typeface="Calibri" pitchFamily="34" charset="0"/>
              </a:rPr>
            </a:br>
            <a:r>
              <a:rPr lang="en-US" sz="1200">
                <a:latin typeface="Calibri" pitchFamily="34" charset="0"/>
              </a:rPr>
              <a:t>MICROSOFT MAKES NO WARRANTIES, EXPRESS, IMPLIED OR STATUTORY, AS TO THE INFORMATION IN THIS PRESENTATION.</a:t>
            </a:r>
          </a:p>
        </p:txBody>
      </p:sp>
      <p:sp>
        <p:nvSpPr>
          <p:cNvPr id="20483" name="Rectangle 7"/>
          <p:cNvSpPr txBox="1">
            <a:spLocks noGrp="1" noChangeArrowheads="1"/>
          </p:cNvSpPr>
          <p:nvPr/>
        </p:nvSpPr>
        <p:spPr bwMode="auto">
          <a:xfrm>
            <a:off x="3970338" y="8829675"/>
            <a:ext cx="3038475" cy="465138"/>
          </a:xfrm>
          <a:prstGeom prst="rect">
            <a:avLst/>
          </a:prstGeom>
          <a:noFill/>
          <a:ln w="9525">
            <a:noFill/>
            <a:miter lim="800000"/>
            <a:headEnd/>
            <a:tailEnd/>
          </a:ln>
        </p:spPr>
        <p:txBody>
          <a:bodyPr lIns="93177" tIns="46589" rIns="93177" bIns="46589" anchor="b"/>
          <a:lstStyle/>
          <a:p>
            <a:pPr algn="r"/>
            <a:fld id="{7CFE415C-E88D-408C-B7FD-B5ABC3DBFD71}" type="slidenum">
              <a:rPr lang="en-US" sz="1200">
                <a:latin typeface="Calibri" pitchFamily="34" charset="0"/>
              </a:rPr>
              <a:pPr algn="r"/>
              <a:t>3</a:t>
            </a:fld>
            <a:endParaRPr lang="en-US" sz="1200">
              <a:latin typeface="Calibri" pitchFamily="34" charset="0"/>
            </a:endParaRPr>
          </a:p>
        </p:txBody>
      </p:sp>
      <p:sp>
        <p:nvSpPr>
          <p:cNvPr id="20484" name="Rectangle 4"/>
          <p:cNvSpPr>
            <a:spLocks noGrp="1" noRot="1" noChangeAspect="1" noChangeArrowheads="1" noTextEdit="1"/>
          </p:cNvSpPr>
          <p:nvPr>
            <p:ph type="sldImg"/>
          </p:nvPr>
        </p:nvSpPr>
        <p:spPr bwMode="auto">
          <a:noFill/>
          <a:ln>
            <a:solidFill>
              <a:srgbClr val="000000"/>
            </a:solidFill>
            <a:miter lim="800000"/>
            <a:headEnd/>
            <a:tailEnd/>
          </a:ln>
        </p:spPr>
      </p:sp>
      <p:sp>
        <p:nvSpPr>
          <p:cNvPr id="20485" name="Rectangle 5"/>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7" name="Slide Image Placeholder 1"/>
          <p:cNvSpPr>
            <a:spLocks noGrp="1" noRot="1" noChangeAspect="1"/>
          </p:cNvSpPr>
          <p:nvPr>
            <p:ph type="sldImg"/>
          </p:nvPr>
        </p:nvSpPr>
        <p:spPr bwMode="auto">
          <a:noFill/>
          <a:ln>
            <a:solidFill>
              <a:srgbClr val="000000"/>
            </a:solidFill>
            <a:miter lim="800000"/>
            <a:headEnd/>
            <a:tailEnd/>
          </a:ln>
        </p:spPr>
      </p:sp>
      <p:sp>
        <p:nvSpPr>
          <p:cNvPr id="22937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2937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1096963" fontAlgn="base">
              <a:spcBef>
                <a:spcPct val="0"/>
              </a:spcBef>
              <a:spcAft>
                <a:spcPct val="0"/>
              </a:spcAft>
            </a:pPr>
            <a:fld id="{33CDF04C-AA5C-4059-83AE-ACF868B40FA2}" type="slidenum">
              <a:rPr lang="en-US"/>
              <a:pPr defTabSz="1096963" fontAlgn="base">
                <a:spcBef>
                  <a:spcPct val="0"/>
                </a:spcBef>
                <a:spcAft>
                  <a:spcPct val="0"/>
                </a:spcAft>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3142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3" name="Slide Image Placeholder 1"/>
          <p:cNvSpPr>
            <a:spLocks noGrp="1" noRot="1" noChangeAspect="1"/>
          </p:cNvSpPr>
          <p:nvPr>
            <p:ph type="sldImg"/>
          </p:nvPr>
        </p:nvSpPr>
        <p:spPr bwMode="auto">
          <a:noFill/>
          <a:ln>
            <a:solidFill>
              <a:srgbClr val="000000"/>
            </a:solidFill>
            <a:miter lim="800000"/>
            <a:headEnd/>
            <a:tailEnd/>
          </a:ln>
        </p:spPr>
      </p:sp>
      <p:sp>
        <p:nvSpPr>
          <p:cNvPr id="23347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3347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1096963" fontAlgn="base">
              <a:spcBef>
                <a:spcPct val="0"/>
              </a:spcBef>
              <a:spcAft>
                <a:spcPct val="0"/>
              </a:spcAft>
            </a:pPr>
            <a:fld id="{762A55B7-D7E8-4B20-A551-D49F96C7A550}" type="slidenum">
              <a:rPr lang="en-US"/>
              <a:pPr defTabSz="1096963" fontAlgn="base">
                <a:spcBef>
                  <a:spcPct val="0"/>
                </a:spcBef>
                <a:spcAft>
                  <a:spcPct val="0"/>
                </a:spcAft>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1" name="Rectangle 3"/>
          <p:cNvSpPr>
            <a:spLocks noGrp="1" noChangeArrowheads="1"/>
          </p:cNvSpPr>
          <p:nvPr>
            <p:ph type="dt" sz="quarter" idx="1"/>
          </p:nvPr>
        </p:nvSpPr>
        <p:spPr bwMode="auto">
          <a:noFill/>
          <a:ln>
            <a:miter lim="800000"/>
            <a:headEnd/>
            <a:tailEnd/>
          </a:ln>
        </p:spPr>
        <p:txBody>
          <a:bodyPr wrap="square" numCol="1" anchor="t" anchorCtr="0" compatLnSpc="1">
            <a:prstTxWarp prst="textNoShape">
              <a:avLst/>
            </a:prstTxWarp>
          </a:bodyPr>
          <a:lstStyle/>
          <a:p>
            <a:pPr defTabSz="1096963" fontAlgn="base">
              <a:spcBef>
                <a:spcPct val="0"/>
              </a:spcBef>
              <a:spcAft>
                <a:spcPct val="0"/>
              </a:spcAft>
            </a:pPr>
            <a:fld id="{B13F0C89-FD44-4FF2-AC44-06F91CD61228}" type="datetime8">
              <a:rPr lang="en-US"/>
              <a:pPr defTabSz="1096963" fontAlgn="base">
                <a:spcBef>
                  <a:spcPct val="0"/>
                </a:spcBef>
                <a:spcAft>
                  <a:spcPct val="0"/>
                </a:spcAft>
              </a:pPr>
              <a:t>6/5/2007 1:28 PM</a:t>
            </a:fld>
            <a:endParaRPr lang="en-US"/>
          </a:p>
        </p:txBody>
      </p:sp>
      <p:sp>
        <p:nvSpPr>
          <p:cNvPr id="235522" name="Rectangle 6"/>
          <p:cNvSpPr>
            <a:spLocks noGrp="1" noChangeArrowheads="1"/>
          </p:cNvSpPr>
          <p:nvPr>
            <p:ph type="ftr" sz="quarter" idx="4"/>
          </p:nvPr>
        </p:nvSpPr>
        <p:spPr bwMode="auto">
          <a:noFill/>
          <a:ln>
            <a:miter lim="800000"/>
            <a:headEnd/>
            <a:tailEnd/>
          </a:ln>
        </p:spPr>
        <p:txBody>
          <a:bodyPr wrap="square" numCol="1" anchorCtr="0" compatLnSpc="1">
            <a:prstTxWarp prst="textNoShape">
              <a:avLst/>
            </a:prstTxWarp>
          </a:bodyPr>
          <a:lstStyle/>
          <a:p>
            <a:pPr defTabSz="1096963" fontAlgn="base">
              <a:spcBef>
                <a:spcPct val="0"/>
              </a:spcBef>
              <a:spcAft>
                <a:spcPct val="0"/>
              </a:spcAft>
            </a:pPr>
            <a:r>
              <a:rPr lang="en-US" smtClean="0"/>
              <a:t>©2004 Microsoft Corporation. All rights reserved.</a:t>
            </a:r>
          </a:p>
          <a:p>
            <a:pPr defTabSz="1096963" fontAlgn="base">
              <a:spcBef>
                <a:spcPct val="0"/>
              </a:spcBef>
              <a:spcAft>
                <a:spcPct val="0"/>
              </a:spcAft>
            </a:pPr>
            <a:r>
              <a:rPr lang="en-US" smtClean="0"/>
              <a:t>This presentation is for informational purposes only. Microsoft makes no warranties, express or implied, in this summary.</a:t>
            </a:r>
          </a:p>
        </p:txBody>
      </p:sp>
      <p:sp>
        <p:nvSpPr>
          <p:cNvPr id="23552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defTabSz="1096963" fontAlgn="base">
              <a:spcBef>
                <a:spcPct val="0"/>
              </a:spcBef>
              <a:spcAft>
                <a:spcPct val="0"/>
              </a:spcAft>
            </a:pPr>
            <a:fld id="{8A75C38F-AE58-4E3C-B3D9-7F4601FAC8D0}" type="slidenum">
              <a:rPr lang="en-US"/>
              <a:pPr defTabSz="1096963" fontAlgn="base">
                <a:spcBef>
                  <a:spcPct val="0"/>
                </a:spcBef>
                <a:spcAft>
                  <a:spcPct val="0"/>
                </a:spcAft>
              </a:pPr>
              <a:t>33</a:t>
            </a:fld>
            <a:endParaRPr lang="en-US"/>
          </a:p>
        </p:txBody>
      </p:sp>
      <p:sp>
        <p:nvSpPr>
          <p:cNvPr id="235524" name="Rectangle 2"/>
          <p:cNvSpPr>
            <a:spLocks noGrp="1" noRot="1" noChangeAspect="1" noChangeArrowheads="1" noTextEdit="1"/>
          </p:cNvSpPr>
          <p:nvPr>
            <p:ph type="sldImg"/>
          </p:nvPr>
        </p:nvSpPr>
        <p:spPr bwMode="auto">
          <a:noFill/>
          <a:ln cap="flat" algn="ctr">
            <a:solidFill>
              <a:srgbClr val="000000"/>
            </a:solidFill>
            <a:miter lim="800000"/>
            <a:headEnd type="none" w="med" len="med"/>
            <a:tailEnd type="none" w="med" len="med"/>
          </a:ln>
        </p:spPr>
      </p:sp>
      <p:sp>
        <p:nvSpPr>
          <p:cNvPr id="235525" name="Rectangle 3"/>
          <p:cNvSpPr>
            <a:spLocks noGrp="1" noChangeArrowheads="1"/>
          </p:cNvSpPr>
          <p:nvPr>
            <p:ph type="body" idx="1"/>
          </p:nvPr>
        </p:nvSpPr>
        <p:spPr bwMode="auto">
          <a:xfrm>
            <a:off x="0" y="4416425"/>
            <a:ext cx="7010400" cy="4183063"/>
          </a:xfrm>
          <a:noFill/>
        </p:spPr>
        <p:txBody>
          <a:bodyPr wrap="square" lIns="94947" tIns="47474" rIns="94947" bIns="47474" numCol="1" anchor="t" anchorCtr="0" compatLnSpc="1">
            <a:prstTxWarp prst="textNoShape">
              <a:avLst/>
            </a:prstTxWarp>
          </a:bodyPr>
          <a:lstStyle/>
          <a:p>
            <a:pPr>
              <a:lnSpc>
                <a:spcPct val="80000"/>
              </a:lnSpc>
              <a:spcBef>
                <a:spcPct val="0"/>
              </a:spcBef>
            </a:pPr>
            <a:endParaRPr lang="en-US" sz="900" smtClean="0"/>
          </a:p>
        </p:txBody>
      </p:sp>
      <p:sp>
        <p:nvSpPr>
          <p:cNvPr id="235526" name="Rectangle 7"/>
          <p:cNvSpPr>
            <a:spLocks noGrp="1" noChangeArrowheads="1"/>
          </p:cNvSpPr>
          <p:nvPr/>
        </p:nvSpPr>
        <p:spPr bwMode="auto">
          <a:xfrm>
            <a:off x="3970338" y="8829675"/>
            <a:ext cx="3038475" cy="465138"/>
          </a:xfrm>
          <a:prstGeom prst="rect">
            <a:avLst/>
          </a:prstGeom>
          <a:noFill/>
          <a:ln w="9525">
            <a:noFill/>
            <a:miter lim="800000"/>
            <a:headEnd/>
            <a:tailEnd/>
          </a:ln>
        </p:spPr>
        <p:txBody>
          <a:bodyPr lIns="94947" tIns="47474" rIns="94947" bIns="47474" anchor="b"/>
          <a:lstStyle/>
          <a:p>
            <a:pPr algn="r" eaLnBrk="0"/>
            <a:fld id="{BB8F98B7-93B9-4B36-939A-7B9A72B088DF}" type="slidenum">
              <a:rPr lang="en-US" sz="1200"/>
              <a:pPr algn="r" eaLnBrk="0"/>
              <a:t>33</a:t>
            </a:fld>
            <a:endParaRPr lang="en-US" sz="120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69" name="Slide Image Placeholder 1"/>
          <p:cNvSpPr>
            <a:spLocks noGrp="1" noRot="1" noChangeAspect="1"/>
          </p:cNvSpPr>
          <p:nvPr>
            <p:ph type="sldImg"/>
          </p:nvPr>
        </p:nvSpPr>
        <p:spPr bwMode="auto">
          <a:noFill/>
          <a:ln>
            <a:solidFill>
              <a:srgbClr val="000000"/>
            </a:solidFill>
            <a:miter lim="800000"/>
            <a:headEnd/>
            <a:tailEnd/>
          </a:ln>
        </p:spPr>
      </p:sp>
      <p:sp>
        <p:nvSpPr>
          <p:cNvPr id="23757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3757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1096963" fontAlgn="base">
              <a:spcBef>
                <a:spcPct val="0"/>
              </a:spcBef>
              <a:spcAft>
                <a:spcPct val="0"/>
              </a:spcAft>
            </a:pPr>
            <a:fld id="{D4D0782A-26B1-4205-86BA-97661750E8E4}" type="slidenum">
              <a:rPr lang="en-US"/>
              <a:pPr defTabSz="1096963" fontAlgn="base">
                <a:spcBef>
                  <a:spcPct val="0"/>
                </a:spcBef>
                <a:spcAft>
                  <a:spcPct val="0"/>
                </a:spcAft>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7" name="Slide Image Placeholder 1"/>
          <p:cNvSpPr>
            <a:spLocks noGrp="1" noRot="1" noChangeAspect="1"/>
          </p:cNvSpPr>
          <p:nvPr>
            <p:ph type="sldImg"/>
          </p:nvPr>
        </p:nvSpPr>
        <p:spPr bwMode="auto">
          <a:noFill/>
          <a:ln>
            <a:solidFill>
              <a:srgbClr val="000000"/>
            </a:solidFill>
            <a:miter lim="800000"/>
            <a:headEnd/>
            <a:tailEnd/>
          </a:ln>
        </p:spPr>
      </p:sp>
      <p:sp>
        <p:nvSpPr>
          <p:cNvPr id="23961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3961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1096963" fontAlgn="base">
              <a:spcBef>
                <a:spcPct val="0"/>
              </a:spcBef>
              <a:spcAft>
                <a:spcPct val="0"/>
              </a:spcAft>
            </a:pPr>
            <a:fld id="{DE5F0CBB-6261-4BE5-8165-34C129A0CCD9}" type="slidenum">
              <a:rPr lang="en-US"/>
              <a:pPr defTabSz="1096963" fontAlgn="base">
                <a:spcBef>
                  <a:spcPct val="0"/>
                </a:spcBef>
                <a:spcAft>
                  <a:spcPct val="0"/>
                </a:spcAft>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5" name="Slide Image Placeholder 1"/>
          <p:cNvSpPr>
            <a:spLocks noGrp="1" noRot="1" noChangeAspect="1"/>
          </p:cNvSpPr>
          <p:nvPr>
            <p:ph type="sldImg"/>
          </p:nvPr>
        </p:nvSpPr>
        <p:spPr bwMode="auto">
          <a:noFill/>
          <a:ln>
            <a:solidFill>
              <a:srgbClr val="000000"/>
            </a:solidFill>
            <a:miter lim="800000"/>
            <a:headEnd/>
            <a:tailEnd/>
          </a:ln>
        </p:spPr>
      </p:sp>
      <p:sp>
        <p:nvSpPr>
          <p:cNvPr id="24166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4166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1096963" fontAlgn="base">
              <a:spcBef>
                <a:spcPct val="0"/>
              </a:spcBef>
              <a:spcAft>
                <a:spcPct val="0"/>
              </a:spcAft>
            </a:pPr>
            <a:fld id="{0D5F5BC7-9BA4-400F-B761-74076F80837E}" type="slidenum">
              <a:rPr lang="en-US"/>
              <a:pPr defTabSz="1096963" fontAlgn="base">
                <a:spcBef>
                  <a:spcPct val="0"/>
                </a:spcBef>
                <a:spcAft>
                  <a:spcPct val="0"/>
                </a:spcAft>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3" name="Slide Image Placeholder 1"/>
          <p:cNvSpPr>
            <a:spLocks noGrp="1" noRot="1" noChangeAspect="1"/>
          </p:cNvSpPr>
          <p:nvPr>
            <p:ph type="sldImg"/>
          </p:nvPr>
        </p:nvSpPr>
        <p:spPr bwMode="auto">
          <a:noFill/>
          <a:ln>
            <a:solidFill>
              <a:srgbClr val="000000"/>
            </a:solidFill>
            <a:miter lim="800000"/>
            <a:headEnd/>
            <a:tailEnd/>
          </a:ln>
        </p:spPr>
      </p:sp>
      <p:sp>
        <p:nvSpPr>
          <p:cNvPr id="24371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4371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1096963" fontAlgn="base">
              <a:spcBef>
                <a:spcPct val="0"/>
              </a:spcBef>
              <a:spcAft>
                <a:spcPct val="0"/>
              </a:spcAft>
            </a:pPr>
            <a:fld id="{67835B2F-EDE7-4DD0-831C-F7337484CD1D}" type="slidenum">
              <a:rPr lang="en-US"/>
              <a:pPr defTabSz="1096963" fontAlgn="base">
                <a:spcBef>
                  <a:spcPct val="0"/>
                </a:spcBef>
                <a:spcAft>
                  <a:spcPct val="0"/>
                </a:spcAft>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1" name="Slide Image Placeholder 1"/>
          <p:cNvSpPr>
            <a:spLocks noGrp="1" noRot="1" noChangeAspect="1"/>
          </p:cNvSpPr>
          <p:nvPr>
            <p:ph type="sldImg"/>
          </p:nvPr>
        </p:nvSpPr>
        <p:spPr bwMode="auto">
          <a:noFill/>
          <a:ln>
            <a:solidFill>
              <a:srgbClr val="000000"/>
            </a:solidFill>
            <a:miter lim="800000"/>
            <a:headEnd/>
            <a:tailEnd/>
          </a:ln>
        </p:spPr>
      </p:sp>
      <p:sp>
        <p:nvSpPr>
          <p:cNvPr id="24576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457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1096963" fontAlgn="base">
              <a:spcBef>
                <a:spcPct val="0"/>
              </a:spcBef>
              <a:spcAft>
                <a:spcPct val="0"/>
              </a:spcAft>
            </a:pPr>
            <a:fld id="{3908FFC3-6812-4819-9E0E-091A40A25CBC}" type="slidenum">
              <a:rPr lang="en-US"/>
              <a:pPr defTabSz="1096963" fontAlgn="base">
                <a:spcBef>
                  <a:spcPct val="0"/>
                </a:spcBef>
                <a:spcAft>
                  <a:spcPct val="0"/>
                </a:spcAft>
              </a:pPr>
              <a:t>38</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1096963" fontAlgn="base">
              <a:spcBef>
                <a:spcPct val="0"/>
              </a:spcBef>
              <a:spcAft>
                <a:spcPct val="0"/>
              </a:spcAft>
            </a:pPr>
            <a:fld id="{A07F28AB-DE09-42B1-B001-D993AD25E969}" type="slidenum">
              <a:rPr lang="en-US"/>
              <a:pPr defTabSz="1096963" fontAlgn="base">
                <a:spcBef>
                  <a:spcPct val="0"/>
                </a:spcBef>
                <a:spcAft>
                  <a:spcPct val="0"/>
                </a:spcAft>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Slide Image Placeholder 1"/>
          <p:cNvSpPr>
            <a:spLocks noGrp="1" noRot="1" noChangeAspect="1"/>
          </p:cNvSpPr>
          <p:nvPr>
            <p:ph type="sldImg"/>
          </p:nvPr>
        </p:nvSpPr>
        <p:spPr bwMode="auto">
          <a:noFill/>
          <a:ln>
            <a:solidFill>
              <a:srgbClr val="000000"/>
            </a:solidFill>
            <a:miter lim="800000"/>
            <a:headEnd/>
            <a:tailEnd/>
          </a:ln>
        </p:spPr>
      </p:sp>
      <p:sp>
        <p:nvSpPr>
          <p:cNvPr id="12902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2902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1096963" fontAlgn="base">
              <a:spcBef>
                <a:spcPct val="0"/>
              </a:spcBef>
              <a:spcAft>
                <a:spcPct val="0"/>
              </a:spcAft>
            </a:pPr>
            <a:fld id="{CE706E6C-07F3-4DF5-BA48-30D9595D5C9B}" type="slidenum">
              <a:rPr lang="en-US"/>
              <a:pPr defTabSz="1096963" fontAlgn="base">
                <a:spcBef>
                  <a:spcPct val="0"/>
                </a:spcBef>
                <a:spcAft>
                  <a:spcPct val="0"/>
                </a:spcAft>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Slide Image Placeholder 1"/>
          <p:cNvSpPr>
            <a:spLocks noGrp="1" noRot="1" noChangeAspect="1"/>
          </p:cNvSpPr>
          <p:nvPr>
            <p:ph type="sldImg"/>
          </p:nvPr>
        </p:nvSpPr>
        <p:spPr bwMode="auto">
          <a:noFill/>
          <a:ln>
            <a:solidFill>
              <a:srgbClr val="000000"/>
            </a:solidFill>
            <a:miter lim="800000"/>
            <a:headEnd/>
            <a:tailEnd/>
          </a:ln>
        </p:spPr>
      </p:sp>
      <p:sp>
        <p:nvSpPr>
          <p:cNvPr id="13107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3107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1096963" fontAlgn="base">
              <a:spcBef>
                <a:spcPct val="0"/>
              </a:spcBef>
              <a:spcAft>
                <a:spcPct val="0"/>
              </a:spcAft>
            </a:pPr>
            <a:fld id="{6B492FEA-4293-4211-9EB4-AC7ABE2E8063}" type="slidenum">
              <a:rPr lang="en-US"/>
              <a:pPr defTabSz="1096963" fontAlgn="base">
                <a:spcBef>
                  <a:spcPct val="0"/>
                </a:spcBef>
                <a:spcAft>
                  <a:spcPct val="0"/>
                </a:spcAft>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Rectangle 3"/>
          <p:cNvSpPr txBox="1">
            <a:spLocks noGrp="1" noChangeArrowheads="1"/>
          </p:cNvSpPr>
          <p:nvPr/>
        </p:nvSpPr>
        <p:spPr bwMode="auto">
          <a:xfrm>
            <a:off x="3970338" y="0"/>
            <a:ext cx="3038475" cy="465138"/>
          </a:xfrm>
          <a:prstGeom prst="rect">
            <a:avLst/>
          </a:prstGeom>
          <a:noFill/>
          <a:ln w="9525">
            <a:noFill/>
            <a:miter lim="800000"/>
            <a:headEnd/>
            <a:tailEnd/>
          </a:ln>
        </p:spPr>
        <p:txBody>
          <a:bodyPr lIns="93177" tIns="46589" rIns="93177" bIns="46589"/>
          <a:lstStyle/>
          <a:p>
            <a:pPr algn="r"/>
            <a:fld id="{ECD69444-F263-4918-AE8C-1E17CD1564EA}" type="datetime8">
              <a:rPr lang="en-US" sz="1200">
                <a:latin typeface="Calibri" pitchFamily="34" charset="0"/>
              </a:rPr>
              <a:pPr algn="r"/>
              <a:t>6/5/2007 1:28 PM</a:t>
            </a:fld>
            <a:endParaRPr lang="en-US" sz="1200">
              <a:latin typeface="Calibri" pitchFamily="34" charset="0"/>
            </a:endParaRPr>
          </a:p>
        </p:txBody>
      </p:sp>
      <p:sp>
        <p:nvSpPr>
          <p:cNvPr id="133122" name="Rectangle 6"/>
          <p:cNvSpPr txBox="1">
            <a:spLocks noGrp="1" noChangeArrowheads="1"/>
          </p:cNvSpPr>
          <p:nvPr/>
        </p:nvSpPr>
        <p:spPr bwMode="auto">
          <a:xfrm>
            <a:off x="0" y="8829675"/>
            <a:ext cx="3038475" cy="465138"/>
          </a:xfrm>
          <a:prstGeom prst="rect">
            <a:avLst/>
          </a:prstGeom>
          <a:noFill/>
          <a:ln w="9525">
            <a:noFill/>
            <a:miter lim="800000"/>
            <a:headEnd/>
            <a:tailEnd/>
          </a:ln>
        </p:spPr>
        <p:txBody>
          <a:bodyPr lIns="93177" tIns="46589" rIns="93177" bIns="46589" anchor="b"/>
          <a:lstStyle/>
          <a:p>
            <a:r>
              <a:rPr lang="en-US" sz="1200">
                <a:latin typeface="Calibri" pitchFamily="34" charset="0"/>
              </a:rPr>
              <a:t>© 2006 Microsoft Corporation. All rights reserved. Microsoft, Windows, Windows Vista and other product names are or may be registered trademarks and/or trademarks in the U.S. and/or other countries.</a:t>
            </a:r>
          </a:p>
          <a:p>
            <a:r>
              <a:rPr lang="en-US" sz="1200">
                <a:latin typeface="Calibr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1200">
                <a:latin typeface="Calibri" pitchFamily="34" charset="0"/>
              </a:rPr>
            </a:br>
            <a:r>
              <a:rPr lang="en-US" sz="1200">
                <a:latin typeface="Calibri" pitchFamily="34" charset="0"/>
              </a:rPr>
              <a:t>MICROSOFT MAKES NO WARRANTIES, EXPRESS, IMPLIED OR STATUTORY, AS TO THE INFORMATION IN THIS PRESENTATION.</a:t>
            </a:r>
          </a:p>
        </p:txBody>
      </p:sp>
      <p:sp>
        <p:nvSpPr>
          <p:cNvPr id="133123" name="Rectangle 7"/>
          <p:cNvSpPr txBox="1">
            <a:spLocks noGrp="1" noChangeArrowheads="1"/>
          </p:cNvSpPr>
          <p:nvPr/>
        </p:nvSpPr>
        <p:spPr bwMode="auto">
          <a:xfrm>
            <a:off x="3970338" y="8829675"/>
            <a:ext cx="3038475" cy="465138"/>
          </a:xfrm>
          <a:prstGeom prst="rect">
            <a:avLst/>
          </a:prstGeom>
          <a:noFill/>
          <a:ln w="9525">
            <a:noFill/>
            <a:miter lim="800000"/>
            <a:headEnd/>
            <a:tailEnd/>
          </a:ln>
        </p:spPr>
        <p:txBody>
          <a:bodyPr lIns="93177" tIns="46589" rIns="93177" bIns="46589" anchor="b"/>
          <a:lstStyle/>
          <a:p>
            <a:pPr algn="r"/>
            <a:fld id="{BDB14810-1969-4A76-8876-C62B66D3708E}" type="slidenum">
              <a:rPr lang="en-US" sz="1200">
                <a:latin typeface="Calibri" pitchFamily="34" charset="0"/>
              </a:rPr>
              <a:pPr algn="r"/>
              <a:t>7</a:t>
            </a:fld>
            <a:endParaRPr lang="en-US" sz="1200">
              <a:latin typeface="Calibri" pitchFamily="34" charset="0"/>
            </a:endParaRPr>
          </a:p>
        </p:txBody>
      </p:sp>
      <p:sp>
        <p:nvSpPr>
          <p:cNvPr id="133124" name="Rectangle 4"/>
          <p:cNvSpPr>
            <a:spLocks noGrp="1" noRot="1" noChangeAspect="1" noChangeArrowheads="1" noTextEdit="1"/>
          </p:cNvSpPr>
          <p:nvPr>
            <p:ph type="sldImg"/>
          </p:nvPr>
        </p:nvSpPr>
        <p:spPr bwMode="auto">
          <a:noFill/>
          <a:ln>
            <a:solidFill>
              <a:srgbClr val="000000"/>
            </a:solidFill>
            <a:miter lim="800000"/>
            <a:headEnd/>
            <a:tailEnd/>
          </a:ln>
        </p:spPr>
      </p:sp>
      <p:sp>
        <p:nvSpPr>
          <p:cNvPr id="133125" name="Rectangle 5"/>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3517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de-DE" smtClean="0">
              <a:solidFill>
                <a:srgbClr val="FF3300"/>
              </a:solidFill>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Rectangle 7"/>
          <p:cNvSpPr txBox="1">
            <a:spLocks noGrp="1" noChangeArrowheads="1"/>
          </p:cNvSpPr>
          <p:nvPr/>
        </p:nvSpPr>
        <p:spPr bwMode="auto">
          <a:xfrm>
            <a:off x="3970338" y="8829675"/>
            <a:ext cx="3038475" cy="465138"/>
          </a:xfrm>
          <a:prstGeom prst="rect">
            <a:avLst/>
          </a:prstGeom>
          <a:noFill/>
          <a:ln w="9525">
            <a:noFill/>
            <a:miter lim="800000"/>
            <a:headEnd/>
            <a:tailEnd/>
          </a:ln>
        </p:spPr>
        <p:txBody>
          <a:bodyPr lIns="93177" tIns="46589" rIns="93177" bIns="46589" anchor="b"/>
          <a:lstStyle/>
          <a:p>
            <a:pPr algn="r"/>
            <a:fld id="{03FE0E19-1CA2-4FD8-A6D1-5697387FA603}" type="slidenum">
              <a:rPr lang="en-US" sz="1200">
                <a:latin typeface="Calibri" pitchFamily="34" charset="0"/>
              </a:rPr>
              <a:pPr algn="r"/>
              <a:t>9</a:t>
            </a:fld>
            <a:endParaRPr lang="en-US" sz="1200">
              <a:latin typeface="Calibri" pitchFamily="34" charset="0"/>
            </a:endParaRPr>
          </a:p>
        </p:txBody>
      </p:sp>
      <p:sp>
        <p:nvSpPr>
          <p:cNvPr id="13721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3721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solidFill>
                <a:srgbClr val="FF3300"/>
              </a:solidFill>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8434" name="Rectangle 2"/>
          <p:cNvSpPr>
            <a:spLocks noGrp="1" noChangeArrowheads="1"/>
          </p:cNvSpPr>
          <p:nvPr>
            <p:ph type="ctrTitle"/>
          </p:nvPr>
        </p:nvSpPr>
        <p:spPr>
          <a:xfrm>
            <a:off x="873127" y="2284414"/>
            <a:ext cx="9231313" cy="1828193"/>
          </a:xfrm>
          <a:prstGeom prst="rect">
            <a:avLst/>
          </a:prstGeom>
          <a:ln algn="ctr"/>
        </p:spPr>
        <p:txBody>
          <a:bodyPr lIns="0" tIns="0" rIns="0" bIns="0" anchor="t"/>
          <a:lstStyle>
            <a:lvl1pPr algn="l" rtl="0" fontAlgn="base">
              <a:lnSpc>
                <a:spcPct val="90000"/>
              </a:lnSpc>
              <a:spcBef>
                <a:spcPct val="0"/>
              </a:spcBef>
              <a:spcAft>
                <a:spcPct val="0"/>
              </a:spcAft>
              <a:defRPr lang="en-US" sz="6600" spc="-150"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defRPr>
            </a:lvl1pPr>
          </a:lstStyle>
          <a:p>
            <a:r>
              <a:rPr lang="en-US" dirty="0" smtClean="0"/>
              <a:t>Click to edit Master title style</a:t>
            </a:r>
            <a:endParaRPr lang="en-US" dirty="0"/>
          </a:p>
        </p:txBody>
      </p:sp>
      <p:sp>
        <p:nvSpPr>
          <p:cNvPr id="18435" name="Rectangle 3"/>
          <p:cNvSpPr>
            <a:spLocks noGrp="1" noChangeArrowheads="1"/>
          </p:cNvSpPr>
          <p:nvPr>
            <p:ph type="subTitle" idx="1"/>
          </p:nvPr>
        </p:nvSpPr>
        <p:spPr>
          <a:xfrm>
            <a:off x="873127" y="5200890"/>
            <a:ext cx="9231313" cy="567848"/>
          </a:xfrm>
          <a:prstGeom prst="rect">
            <a:avLst/>
          </a:prstGeom>
        </p:spPr>
        <p:txBody>
          <a:bodyPr lIns="0" tIns="0" rIns="0" bIns="0" anchor="t"/>
          <a:lstStyle>
            <a:lvl1pPr marL="0" indent="0">
              <a:spcBef>
                <a:spcPct val="0"/>
              </a:spcBef>
              <a:buFont typeface="Wingdings" pitchFamily="2" charset="2"/>
              <a:buNone/>
              <a:defRPr sz="4000">
                <a:solidFill>
                  <a:schemeClr val="tx2"/>
                </a:solidFill>
                <a:effectLst>
                  <a:outerShdw blurRad="38100" dist="38100" dir="2700000" algn="tl">
                    <a:srgbClr val="000000">
                      <a:alpha val="43137"/>
                    </a:srgbClr>
                  </a:outerShdw>
                </a:effectLst>
              </a:defRPr>
            </a:lvl1pPr>
          </a:lstStyle>
          <a:p>
            <a:r>
              <a:rPr lang="en-US" smtClean="0"/>
              <a:t>Click to edit Master subtitle style</a:t>
            </a:r>
            <a:endParaRPr lang="en-US" dirty="0"/>
          </a:p>
        </p:txBody>
      </p:sp>
    </p:spTree>
  </p:cSld>
  <p:clrMapOvr>
    <a:overrideClrMapping bg1="dk2" tx1="lt1" bg2="dk1" tx2="lt2" accent1="accent1" accent2="accent2" accent3="accent3" accent4="accent4" accent5="accent5" accent6="accent6" hlink="hlink" folHlink="folHlink"/>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lack Slide - no bottom bar">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459106" y="274320"/>
            <a:ext cx="10056494" cy="830998"/>
          </a:xfrm>
          <a:prstGeom prst="rect">
            <a:avLst/>
          </a:prstGeom>
        </p:spPr>
        <p:txBody>
          <a:bodyPr lIns="109728" tIns="54864" rIns="109728" bIns="54864"/>
          <a:lstStyle>
            <a:lvl1pPr algn="l" rtl="0" fontAlgn="base">
              <a:lnSpc>
                <a:spcPct val="90000"/>
              </a:lnSpc>
              <a:spcBef>
                <a:spcPct val="0"/>
              </a:spcBef>
              <a:spcAft>
                <a:spcPct val="0"/>
              </a:spcAft>
              <a:defRPr lang="en-US" sz="6000" spc="-150" dirty="0">
                <a:ln w="3175">
                  <a:noFill/>
                </a:ln>
                <a:solidFill>
                  <a:srgbClr val="FFFFFF"/>
                </a:soli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bwMode="white">
          <a:xfrm>
            <a:off x="459106" y="1697357"/>
            <a:ext cx="10056494" cy="2843855"/>
          </a:xfrm>
          <a:prstGeom prst="rect">
            <a:avLst/>
          </a:prstGeom>
        </p:spPr>
        <p:txBody>
          <a:bodyPr lIns="109728" tIns="54864" rIns="109728" bIns="54864"/>
          <a:lstStyle>
            <a:lvl1pPr>
              <a:spcBef>
                <a:spcPts val="1400"/>
              </a:spcBef>
              <a:buFontTx/>
              <a:buBlip>
                <a:blip r:embed="rId2"/>
              </a:buBlip>
              <a:defRPr sz="4000"/>
            </a:lvl1pPr>
            <a:lvl2pPr>
              <a:spcBef>
                <a:spcPts val="1300"/>
              </a:spcBef>
              <a:buFontTx/>
              <a:buBlip>
                <a:blip r:embed="rId3"/>
              </a:buBlip>
              <a:defRPr sz="3600"/>
            </a:lvl2pPr>
            <a:lvl3pPr>
              <a:spcBef>
                <a:spcPts val="1200"/>
              </a:spcBef>
              <a:buFontTx/>
              <a:buBlip>
                <a:blip r:embed="rId3"/>
              </a:buBlip>
              <a:defRPr sz="3200"/>
            </a:lvl3pPr>
            <a:lvl4pPr>
              <a:spcBef>
                <a:spcPts val="1100"/>
              </a:spcBef>
              <a:buFontTx/>
              <a:buBlip>
                <a:blip r:embed="rId3"/>
              </a:buBlip>
              <a:defRPr sz="2800"/>
            </a:lvl4pPr>
            <a:lvl5pPr>
              <a:spcBef>
                <a:spcPts val="1000"/>
              </a:spcBef>
              <a:buFontTx/>
              <a:buBlip>
                <a:blip r:embed="rId3"/>
              </a:buBlip>
              <a:defRPr sz="2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Notes Slide (you must hide i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459106" y="274320"/>
            <a:ext cx="10056494" cy="830998"/>
          </a:xfrm>
          <a:prstGeom prst="rect">
            <a:avLst/>
          </a:prstGeom>
        </p:spPr>
        <p:txBody>
          <a:bodyPr/>
          <a:lstStyle>
            <a:lvl1pPr algn="l" rtl="0" fontAlgn="base">
              <a:lnSpc>
                <a:spcPct val="90000"/>
              </a:lnSpc>
              <a:spcBef>
                <a:spcPct val="0"/>
              </a:spcBef>
              <a:spcAft>
                <a:spcPct val="0"/>
              </a:spcAft>
              <a:defRPr lang="en-US" sz="6000" spc="-150" dirty="0">
                <a:ln w="3175">
                  <a:noFill/>
                </a:ln>
                <a:solidFill>
                  <a:srgbClr val="FFFFFF"/>
                </a:soli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bwMode="white">
          <a:xfrm>
            <a:off x="459106" y="1697361"/>
            <a:ext cx="10056494" cy="2843855"/>
          </a:xfrm>
          <a:prstGeom prst="rect">
            <a:avLst/>
          </a:prstGeom>
        </p:spPr>
        <p:txBody>
          <a:bodyPr/>
          <a:lstStyle>
            <a:lvl1pPr>
              <a:spcBef>
                <a:spcPts val="1400"/>
              </a:spcBef>
              <a:buFontTx/>
              <a:buBlip>
                <a:blip r:embed="rId2"/>
              </a:buBlip>
              <a:defRPr sz="4000"/>
            </a:lvl1pPr>
            <a:lvl2pPr>
              <a:spcBef>
                <a:spcPts val="1300"/>
              </a:spcBef>
              <a:buFontTx/>
              <a:buBlip>
                <a:blip r:embed="rId3"/>
              </a:buBlip>
              <a:defRPr sz="3600"/>
            </a:lvl2pPr>
            <a:lvl3pPr>
              <a:spcBef>
                <a:spcPts val="1200"/>
              </a:spcBef>
              <a:buFontTx/>
              <a:buBlip>
                <a:blip r:embed="rId3"/>
              </a:buBlip>
              <a:defRPr sz="3200"/>
            </a:lvl3pPr>
            <a:lvl4pPr>
              <a:spcBef>
                <a:spcPts val="1100"/>
              </a:spcBef>
              <a:buFontTx/>
              <a:buBlip>
                <a:blip r:embed="rId3"/>
              </a:buBlip>
              <a:defRPr sz="2800"/>
            </a:lvl4pPr>
            <a:lvl5pPr>
              <a:spcBef>
                <a:spcPts val="1000"/>
              </a:spcBef>
              <a:buFontTx/>
              <a:buBlip>
                <a:blip r:embed="rId3"/>
              </a:buBlip>
              <a:defRPr sz="2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0"/>
          </p:nvPr>
        </p:nvSpPr>
        <p:spPr>
          <a:xfrm>
            <a:off x="4" y="7486654"/>
            <a:ext cx="10972801" cy="742950"/>
          </a:xfrm>
          <a:prstGeom prst="rect">
            <a:avLst/>
          </a:prstGeom>
          <a:solidFill>
            <a:srgbClr val="FFFF99"/>
          </a:solidFill>
        </p:spPr>
        <p:txBody>
          <a:bodyPr wrap="square" lIns="182851" tIns="91426" rIns="182851" bIns="91426" anchor="b" anchorCtr="0">
            <a:noAutofit/>
          </a:bodyPr>
          <a:lstStyle>
            <a:lvl1pPr algn="r">
              <a:buFont typeface="Arial" pitchFamily="34" charset="0"/>
              <a:buNone/>
              <a:defRPr>
                <a:solidFill>
                  <a:srgbClr val="000000"/>
                </a:solidFill>
                <a:effectLst/>
                <a:latin typeface="Segoe Semibold"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Black Slide - no bottom bar">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459106" y="274320"/>
            <a:ext cx="10056494" cy="830998"/>
          </a:xfrm>
          <a:prstGeom prst="rect">
            <a:avLst/>
          </a:prstGeom>
        </p:spPr>
        <p:txBody>
          <a:bodyPr/>
          <a:lstStyle>
            <a:lvl1pPr algn="l" rtl="0" fontAlgn="base">
              <a:lnSpc>
                <a:spcPct val="90000"/>
              </a:lnSpc>
              <a:spcBef>
                <a:spcPct val="0"/>
              </a:spcBef>
              <a:spcAft>
                <a:spcPct val="0"/>
              </a:spcAft>
              <a:defRPr lang="en-US" sz="6000" spc="-150" dirty="0">
                <a:ln w="3175">
                  <a:noFill/>
                </a:ln>
                <a:solidFill>
                  <a:srgbClr val="FFFFFF"/>
                </a:soli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bwMode="white">
          <a:xfrm>
            <a:off x="459106" y="1697361"/>
            <a:ext cx="10056494" cy="2843855"/>
          </a:xfrm>
          <a:prstGeom prst="rect">
            <a:avLst/>
          </a:prstGeom>
        </p:spPr>
        <p:txBody>
          <a:bodyPr/>
          <a:lstStyle>
            <a:lvl1pPr>
              <a:spcBef>
                <a:spcPts val="1400"/>
              </a:spcBef>
              <a:buFontTx/>
              <a:buBlip>
                <a:blip r:embed="rId2"/>
              </a:buBlip>
              <a:defRPr sz="4000"/>
            </a:lvl1pPr>
            <a:lvl2pPr>
              <a:spcBef>
                <a:spcPts val="1300"/>
              </a:spcBef>
              <a:buFontTx/>
              <a:buBlip>
                <a:blip r:embed="rId3"/>
              </a:buBlip>
              <a:defRPr sz="3600"/>
            </a:lvl2pPr>
            <a:lvl3pPr>
              <a:spcBef>
                <a:spcPts val="1200"/>
              </a:spcBef>
              <a:buFontTx/>
              <a:buBlip>
                <a:blip r:embed="rId3"/>
              </a:buBlip>
              <a:defRPr sz="3200"/>
            </a:lvl3pPr>
            <a:lvl4pPr>
              <a:spcBef>
                <a:spcPts val="1100"/>
              </a:spcBef>
              <a:buFontTx/>
              <a:buBlip>
                <a:blip r:embed="rId3"/>
              </a:buBlip>
              <a:defRPr sz="2800"/>
            </a:lvl4pPr>
            <a:lvl5pPr>
              <a:spcBef>
                <a:spcPts val="1000"/>
              </a:spcBef>
              <a:buFontTx/>
              <a:buBlip>
                <a:blip r:embed="rId3"/>
              </a:buBlip>
              <a:defRPr sz="2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Demo Video etc slides">
    <p:spTree>
      <p:nvGrpSpPr>
        <p:cNvPr id="1" name=""/>
        <p:cNvGrpSpPr/>
        <p:nvPr/>
      </p:nvGrpSpPr>
      <p:grpSpPr>
        <a:xfrm>
          <a:off x="0" y="0"/>
          <a:ext cx="0" cy="0"/>
          <a:chOff x="0" y="0"/>
          <a:chExt cx="0" cy="0"/>
        </a:xfrm>
      </p:grpSpPr>
      <p:sp>
        <p:nvSpPr>
          <p:cNvPr id="18434" name="Rectangle 2"/>
          <p:cNvSpPr>
            <a:spLocks noGrp="1" noChangeArrowheads="1"/>
          </p:cNvSpPr>
          <p:nvPr>
            <p:ph type="ctrTitle"/>
          </p:nvPr>
        </p:nvSpPr>
        <p:spPr>
          <a:xfrm>
            <a:off x="873127" y="2825750"/>
            <a:ext cx="9231313" cy="1828193"/>
          </a:xfrm>
          <a:prstGeom prst="rect">
            <a:avLst/>
          </a:prstGeom>
          <a:ln algn="ctr"/>
        </p:spPr>
        <p:txBody>
          <a:bodyPr lIns="0" tIns="0" rIns="0" bIns="0" anchor="t"/>
          <a:lstStyle>
            <a:lvl1pPr algn="l" rtl="0" fontAlgn="base">
              <a:lnSpc>
                <a:spcPct val="90000"/>
              </a:lnSpc>
              <a:spcBef>
                <a:spcPct val="0"/>
              </a:spcBef>
              <a:spcAft>
                <a:spcPct val="0"/>
              </a:spcAft>
              <a:defRPr lang="en-US" sz="6600" b="0" cap="none" spc="-150"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18435" name="Rectangle 3"/>
          <p:cNvSpPr>
            <a:spLocks noGrp="1" noChangeArrowheads="1"/>
          </p:cNvSpPr>
          <p:nvPr>
            <p:ph type="subTitle" idx="1"/>
          </p:nvPr>
        </p:nvSpPr>
        <p:spPr>
          <a:xfrm>
            <a:off x="873127" y="5208589"/>
            <a:ext cx="9231313" cy="567848"/>
          </a:xfrm>
          <a:prstGeom prst="rect">
            <a:avLst/>
          </a:prstGeom>
        </p:spPr>
        <p:txBody>
          <a:bodyPr lIns="0" tIns="0" rIns="0" bIns="0" anchor="t"/>
          <a:lstStyle>
            <a:lvl1pPr marL="0" indent="0">
              <a:spcBef>
                <a:spcPct val="0"/>
              </a:spcBef>
              <a:buFont typeface="Wingdings" pitchFamily="2" charset="2"/>
              <a:buNone/>
              <a:defRPr sz="4100">
                <a:solidFill>
                  <a:schemeClr val="tx2"/>
                </a:solidFill>
              </a:defRPr>
            </a:lvl1pPr>
          </a:lstStyle>
          <a:p>
            <a:r>
              <a:rPr lang="en-US" smtClean="0"/>
              <a:t>Click to edit Master subtitle style</a:t>
            </a:r>
            <a:endParaRPr lang="en-US" dirty="0"/>
          </a:p>
        </p:txBody>
      </p:sp>
    </p:spTree>
  </p:cSld>
  <p:clrMapOvr>
    <a:overrideClrMapping bg1="dk2" tx1="lt1" bg2="dk1" tx2="lt2" accent1="accent1" accent2="accent2" accent3="accent3" accent4="accent4" accent5="accent5" accent6="accent6" hlink="hlink" folHlink="folHlink"/>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9106" y="274320"/>
            <a:ext cx="10056494" cy="830998"/>
          </a:xfrm>
          <a:prstGeom prst="rect">
            <a:avLst/>
          </a:prstGeom>
        </p:spPr>
        <p:txBody>
          <a:bodyPr lIns="109728" tIns="54864" rIns="109728" bIns="54864"/>
          <a:lstStyle>
            <a:lvl1pPr algn="l" rtl="0" fontAlgn="base">
              <a:lnSpc>
                <a:spcPct val="90000"/>
              </a:lnSpc>
              <a:spcBef>
                <a:spcPct val="0"/>
              </a:spcBef>
              <a:spcAft>
                <a:spcPct val="0"/>
              </a:spcAft>
              <a:defRPr lang="en-US" sz="6000" spc="-150"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59106" y="1697357"/>
            <a:ext cx="10056494" cy="2843855"/>
          </a:xfrm>
          <a:prstGeom prst="rect">
            <a:avLst/>
          </a:prstGeom>
        </p:spPr>
        <p:txBody>
          <a:bodyPr lIns="109728" tIns="54864" rIns="109728" bIns="54864"/>
          <a:lstStyle>
            <a:lvl1pPr>
              <a:defRPr sz="4000"/>
            </a:lvl1pPr>
            <a:lvl2pPr>
              <a:defRPr sz="3600"/>
            </a:lvl2pPr>
            <a:lvl3pPr>
              <a:defRPr sz="3200"/>
            </a:lvl3pPr>
            <a:lvl4pPr>
              <a:defRPr sz="2800"/>
            </a:lvl4pPr>
            <a:lvl5pPr>
              <a:defRPr sz="2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9106" y="274320"/>
            <a:ext cx="10056494" cy="830998"/>
          </a:xfrm>
          <a:prstGeom prst="rect">
            <a:avLst/>
          </a:prstGeom>
        </p:spPr>
        <p:txBody>
          <a:bodyPr lIns="109728" tIns="54864" rIns="109728" bIns="54864"/>
          <a:lstStyle>
            <a:lvl1pPr algn="l" rtl="0" fontAlgn="base">
              <a:lnSpc>
                <a:spcPct val="90000"/>
              </a:lnSpc>
              <a:spcBef>
                <a:spcPct val="0"/>
              </a:spcBef>
              <a:spcAft>
                <a:spcPct val="0"/>
              </a:spcAft>
              <a:defRPr lang="en-US" sz="6000" spc="-150"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8788" y="1697039"/>
            <a:ext cx="4951412" cy="2080570"/>
          </a:xfrm>
          <a:prstGeom prst="rect">
            <a:avLst/>
          </a:prstGeom>
        </p:spPr>
        <p:txBody>
          <a:bodyPr lIns="109728" tIns="54864" rIns="109728" bIns="54864"/>
          <a:lstStyle>
            <a:lvl1pPr marL="355585" indent="-355585">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562600" y="1697039"/>
            <a:ext cx="4953000" cy="2080570"/>
          </a:xfrm>
          <a:prstGeom prst="rect">
            <a:avLst/>
          </a:prstGeom>
        </p:spPr>
        <p:txBody>
          <a:bodyPr lIns="109728" tIns="54864" rIns="109728" bIns="54864"/>
          <a:lstStyle>
            <a:lvl1pPr marL="353999" indent="-353999">
              <a:defRPr sz="2800"/>
            </a:lvl1pPr>
            <a:lvl2pPr marL="720696" indent="-342887">
              <a:defRPr sz="2400"/>
            </a:lvl2pPr>
            <a:lvl3pPr marL="1039771" indent="-307963">
              <a:defRPr sz="2000"/>
            </a:lvl3pPr>
            <a:lvl4pPr marL="1314397" indent="-296851">
              <a:defRPr sz="1800"/>
            </a:lvl4pPr>
            <a:lvl5pPr marL="1611248" indent="-285738">
              <a:buNone/>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9106" y="274320"/>
            <a:ext cx="10056494" cy="830998"/>
          </a:xfrm>
          <a:prstGeom prst="rect">
            <a:avLst/>
          </a:prstGeom>
        </p:spPr>
        <p:txBody>
          <a:bodyPr lIns="109728" tIns="54864" rIns="109728" bIns="54864"/>
          <a:lstStyle>
            <a:lvl1pPr algn="l" rtl="0" fontAlgn="base">
              <a:lnSpc>
                <a:spcPct val="90000"/>
              </a:lnSpc>
              <a:spcBef>
                <a:spcPct val="0"/>
              </a:spcBef>
              <a:spcAft>
                <a:spcPct val="0"/>
              </a:spcAft>
              <a:defRPr lang="en-US" sz="6000" spc="-150"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459106" y="274320"/>
            <a:ext cx="10056494" cy="830998"/>
          </a:xfrm>
          <a:prstGeom prst="rect">
            <a:avLst/>
          </a:prstGeom>
        </p:spPr>
        <p:txBody>
          <a:bodyPr lIns="109728" tIns="54864" rIns="109728" bIns="54864"/>
          <a:lstStyle>
            <a:lvl1pPr algn="l" rtl="0" fontAlgn="base">
              <a:lnSpc>
                <a:spcPct val="90000"/>
              </a:lnSpc>
              <a:spcBef>
                <a:spcPct val="0"/>
              </a:spcBef>
              <a:spcAft>
                <a:spcPct val="0"/>
              </a:spcAft>
              <a:defRPr lang="en-US" sz="6000" spc="-150"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459106" y="1697357"/>
            <a:ext cx="10056494" cy="2843855"/>
          </a:xfrm>
          <a:prstGeom prst="rect">
            <a:avLst/>
          </a:prstGeom>
        </p:spPr>
        <p:txBody>
          <a:bodyPr lIns="109728" tIns="54864" rIns="109728" bIns="54864"/>
          <a:lstStyle>
            <a:lvl1pPr>
              <a:spcBef>
                <a:spcPts val="1400"/>
              </a:spcBef>
              <a:buFontTx/>
              <a:buBlip>
                <a:blip r:embed="rId2"/>
              </a:buBlip>
              <a:defRPr sz="4000"/>
            </a:lvl1pPr>
            <a:lvl2pPr>
              <a:spcBef>
                <a:spcPts val="1300"/>
              </a:spcBef>
              <a:buFontTx/>
              <a:buBlip>
                <a:blip r:embed="rId3"/>
              </a:buBlip>
              <a:defRPr sz="3600"/>
            </a:lvl2pPr>
            <a:lvl3pPr>
              <a:spcBef>
                <a:spcPts val="1200"/>
              </a:spcBef>
              <a:buFontTx/>
              <a:buBlip>
                <a:blip r:embed="rId3"/>
              </a:buBlip>
              <a:defRPr sz="3200"/>
            </a:lvl3pPr>
            <a:lvl4pPr>
              <a:spcBef>
                <a:spcPts val="1100"/>
              </a:spcBef>
              <a:buFontTx/>
              <a:buBlip>
                <a:blip r:embed="rId3"/>
              </a:buBlip>
              <a:defRPr sz="2800"/>
            </a:lvl4pPr>
            <a:lvl5pPr>
              <a:spcBef>
                <a:spcPts val="1000"/>
              </a:spcBef>
              <a:buFontTx/>
              <a:buBlip>
                <a:blip r:embed="rId3"/>
              </a:buBlip>
              <a:defRPr sz="2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Notes Slide (you must hide it)">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459106" y="274320"/>
            <a:ext cx="10056494" cy="830998"/>
          </a:xfrm>
          <a:prstGeom prst="rect">
            <a:avLst/>
          </a:prstGeom>
        </p:spPr>
        <p:txBody>
          <a:bodyPr lIns="109728" tIns="54864" rIns="109728" bIns="54864"/>
          <a:lstStyle>
            <a:lvl1pPr algn="l" rtl="0" fontAlgn="base">
              <a:lnSpc>
                <a:spcPct val="90000"/>
              </a:lnSpc>
              <a:spcBef>
                <a:spcPct val="0"/>
              </a:spcBef>
              <a:spcAft>
                <a:spcPct val="0"/>
              </a:spcAft>
              <a:defRPr lang="en-US" sz="6000" spc="-150" dirty="0">
                <a:ln w="3175">
                  <a:noFill/>
                </a:ln>
                <a:solidFill>
                  <a:srgbClr val="FFFFFF"/>
                </a:soli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bwMode="white">
          <a:xfrm>
            <a:off x="459106" y="1697357"/>
            <a:ext cx="10056494" cy="2843855"/>
          </a:xfrm>
          <a:prstGeom prst="rect">
            <a:avLst/>
          </a:prstGeom>
        </p:spPr>
        <p:txBody>
          <a:bodyPr lIns="109728" tIns="54864" rIns="109728" bIns="54864"/>
          <a:lstStyle>
            <a:lvl1pPr>
              <a:spcBef>
                <a:spcPts val="1400"/>
              </a:spcBef>
              <a:buFontTx/>
              <a:buBlip>
                <a:blip r:embed="rId2"/>
              </a:buBlip>
              <a:defRPr sz="4000"/>
            </a:lvl1pPr>
            <a:lvl2pPr>
              <a:spcBef>
                <a:spcPts val="1300"/>
              </a:spcBef>
              <a:buFontTx/>
              <a:buBlip>
                <a:blip r:embed="rId3"/>
              </a:buBlip>
              <a:defRPr sz="3600"/>
            </a:lvl2pPr>
            <a:lvl3pPr>
              <a:spcBef>
                <a:spcPts val="1200"/>
              </a:spcBef>
              <a:buFontTx/>
              <a:buBlip>
                <a:blip r:embed="rId3"/>
              </a:buBlip>
              <a:defRPr sz="3200"/>
            </a:lvl3pPr>
            <a:lvl4pPr>
              <a:spcBef>
                <a:spcPts val="1100"/>
              </a:spcBef>
              <a:buFontTx/>
              <a:buBlip>
                <a:blip r:embed="rId3"/>
              </a:buBlip>
              <a:defRPr sz="2800"/>
            </a:lvl4pPr>
            <a:lvl5pPr>
              <a:spcBef>
                <a:spcPts val="1000"/>
              </a:spcBef>
              <a:buFontTx/>
              <a:buBlip>
                <a:blip r:embed="rId3"/>
              </a:buBlip>
              <a:defRPr sz="2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0"/>
          </p:nvPr>
        </p:nvSpPr>
        <p:spPr>
          <a:xfrm>
            <a:off x="1" y="7486651"/>
            <a:ext cx="10972801" cy="742950"/>
          </a:xfrm>
          <a:prstGeom prst="rect">
            <a:avLst/>
          </a:prstGeom>
          <a:solidFill>
            <a:srgbClr val="FFFF99"/>
          </a:solidFill>
        </p:spPr>
        <p:txBody>
          <a:bodyPr wrap="square" lIns="182873" tIns="91436" rIns="182873" bIns="91436" anchor="b" anchorCtr="0">
            <a:noAutofit/>
          </a:bodyPr>
          <a:lstStyle>
            <a:lvl1pPr algn="r">
              <a:buFont typeface="Arial" pitchFamily="34" charset="0"/>
              <a:buNone/>
              <a:defRPr>
                <a:solidFill>
                  <a:srgbClr val="000000"/>
                </a:solidFill>
                <a:effectLst/>
                <a:latin typeface="Segoe Semibold" pitchFamily="34" charset="0"/>
              </a:defRPr>
            </a:lvl1pPr>
          </a:lstStyle>
          <a:p>
            <a:pPr lvl="0"/>
            <a:r>
              <a:rPr lang="en-US" smtClean="0"/>
              <a:t>Click to edit Master text styles</a:t>
            </a: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Tree>
  </p:cSld>
  <p:clrMap bg1="dk2" tx1="lt1" bg2="dk1" tx2="lt2" accent1="accent1" accent2="accent2" accent3="accent3" accent4="accent4" accent5="accent5" accent6="accent6" hlink="hlink" folHlink="folHlink"/>
  <p:sldLayoutIdLst>
    <p:sldLayoutId id="2147483718" r:id="rId1"/>
    <p:sldLayoutId id="2147483719" r:id="rId2"/>
    <p:sldLayoutId id="2147483717" r:id="rId3"/>
    <p:sldLayoutId id="2147483716" r:id="rId4"/>
    <p:sldLayoutId id="2147483715" r:id="rId5"/>
    <p:sldLayoutId id="2147483714" r:id="rId6"/>
    <p:sldLayoutId id="2147483713" r:id="rId7"/>
    <p:sldLayoutId id="2147483712" r:id="rId8"/>
    <p:sldLayoutId id="2147483711" r:id="rId9"/>
    <p:sldLayoutId id="2147483710" r:id="rId10"/>
    <p:sldLayoutId id="2147483720" r:id="rId11"/>
    <p:sldLayoutId id="2147483721" r:id="rId12"/>
  </p:sldLayoutIdLst>
  <p:transition>
    <p:fade/>
  </p:transition>
  <p:timing>
    <p:tnLst>
      <p:par>
        <p:cTn id="1" dur="indefinite" restart="never" nodeType="tmRoot"/>
      </p:par>
    </p:tnLst>
  </p:timing>
  <p:txStyles>
    <p:titleStyle>
      <a:lvl1pPr algn="l" defTabSz="1093788" rtl="0" fontAlgn="base">
        <a:lnSpc>
          <a:spcPct val="90000"/>
        </a:lnSpc>
        <a:spcBef>
          <a:spcPct val="0"/>
        </a:spcBef>
        <a:spcAft>
          <a:spcPct val="0"/>
        </a:spcAft>
        <a:defRPr lang="en-US" sz="6000" spc="-150"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defRPr>
      </a:lvl1pPr>
      <a:lvl2pPr algn="l" defTabSz="1093788" rtl="0" fontAlgn="base">
        <a:lnSpc>
          <a:spcPct val="90000"/>
        </a:lnSpc>
        <a:spcBef>
          <a:spcPct val="0"/>
        </a:spcBef>
        <a:spcAft>
          <a:spcPct val="0"/>
        </a:spcAft>
        <a:defRPr sz="6000">
          <a:solidFill>
            <a:schemeClr val="tx1"/>
          </a:solidFill>
          <a:latin typeface="Segoe" pitchFamily="34" charset="0"/>
          <a:cs typeface="Arial" charset="0"/>
        </a:defRPr>
      </a:lvl2pPr>
      <a:lvl3pPr algn="l" defTabSz="1093788" rtl="0" fontAlgn="base">
        <a:lnSpc>
          <a:spcPct val="90000"/>
        </a:lnSpc>
        <a:spcBef>
          <a:spcPct val="0"/>
        </a:spcBef>
        <a:spcAft>
          <a:spcPct val="0"/>
        </a:spcAft>
        <a:defRPr sz="6000">
          <a:solidFill>
            <a:schemeClr val="tx1"/>
          </a:solidFill>
          <a:latin typeface="Segoe" pitchFamily="34" charset="0"/>
          <a:cs typeface="Arial" charset="0"/>
        </a:defRPr>
      </a:lvl3pPr>
      <a:lvl4pPr algn="l" defTabSz="1093788" rtl="0" fontAlgn="base">
        <a:lnSpc>
          <a:spcPct val="90000"/>
        </a:lnSpc>
        <a:spcBef>
          <a:spcPct val="0"/>
        </a:spcBef>
        <a:spcAft>
          <a:spcPct val="0"/>
        </a:spcAft>
        <a:defRPr sz="6000">
          <a:solidFill>
            <a:schemeClr val="tx1"/>
          </a:solidFill>
          <a:latin typeface="Segoe" pitchFamily="34" charset="0"/>
          <a:cs typeface="Arial" charset="0"/>
        </a:defRPr>
      </a:lvl4pPr>
      <a:lvl5pPr algn="l" defTabSz="1093788" rtl="0" fontAlgn="base">
        <a:lnSpc>
          <a:spcPct val="90000"/>
        </a:lnSpc>
        <a:spcBef>
          <a:spcPct val="0"/>
        </a:spcBef>
        <a:spcAft>
          <a:spcPct val="0"/>
        </a:spcAft>
        <a:defRPr sz="6000">
          <a:solidFill>
            <a:schemeClr val="tx1"/>
          </a:solidFill>
          <a:latin typeface="Segoe" pitchFamily="34" charset="0"/>
          <a:cs typeface="Arial" charset="0"/>
        </a:defRPr>
      </a:lvl5pPr>
      <a:lvl6pPr marL="457164" algn="l" defTabSz="1096876" rtl="0" eaLnBrk="1" fontAlgn="base" hangingPunct="1">
        <a:lnSpc>
          <a:spcPct val="90000"/>
        </a:lnSpc>
        <a:spcBef>
          <a:spcPct val="0"/>
        </a:spcBef>
        <a:spcAft>
          <a:spcPct val="0"/>
        </a:spcAft>
        <a:defRPr sz="5400">
          <a:solidFill>
            <a:schemeClr val="tx2"/>
          </a:solidFill>
          <a:latin typeface="Segoe Semibold" pitchFamily="34" charset="0"/>
        </a:defRPr>
      </a:lvl6pPr>
      <a:lvl7pPr marL="914328" algn="l" defTabSz="1096876" rtl="0" eaLnBrk="1" fontAlgn="base" hangingPunct="1">
        <a:lnSpc>
          <a:spcPct val="90000"/>
        </a:lnSpc>
        <a:spcBef>
          <a:spcPct val="0"/>
        </a:spcBef>
        <a:spcAft>
          <a:spcPct val="0"/>
        </a:spcAft>
        <a:defRPr sz="5400">
          <a:solidFill>
            <a:schemeClr val="tx2"/>
          </a:solidFill>
          <a:latin typeface="Segoe Semibold" pitchFamily="34" charset="0"/>
        </a:defRPr>
      </a:lvl7pPr>
      <a:lvl8pPr marL="1371490" algn="l" defTabSz="1096876" rtl="0" eaLnBrk="1" fontAlgn="base" hangingPunct="1">
        <a:lnSpc>
          <a:spcPct val="90000"/>
        </a:lnSpc>
        <a:spcBef>
          <a:spcPct val="0"/>
        </a:spcBef>
        <a:spcAft>
          <a:spcPct val="0"/>
        </a:spcAft>
        <a:defRPr sz="5400">
          <a:solidFill>
            <a:schemeClr val="tx2"/>
          </a:solidFill>
          <a:latin typeface="Segoe Semibold" pitchFamily="34" charset="0"/>
        </a:defRPr>
      </a:lvl8pPr>
      <a:lvl9pPr marL="1828654" algn="l" defTabSz="1096876" rtl="0" eaLnBrk="1" fontAlgn="base" hangingPunct="1">
        <a:lnSpc>
          <a:spcPct val="90000"/>
        </a:lnSpc>
        <a:spcBef>
          <a:spcPct val="0"/>
        </a:spcBef>
        <a:spcAft>
          <a:spcPct val="0"/>
        </a:spcAft>
        <a:defRPr sz="5400">
          <a:solidFill>
            <a:schemeClr val="tx2"/>
          </a:solidFill>
          <a:latin typeface="Segoe Semibold" pitchFamily="34" charset="0"/>
        </a:defRPr>
      </a:lvl9pPr>
    </p:titleStyle>
    <p:bodyStyle>
      <a:lvl1pPr marL="458788" indent="-458788" algn="l" defTabSz="1093788" rtl="0" fontAlgn="base">
        <a:lnSpc>
          <a:spcPct val="90000"/>
        </a:lnSpc>
        <a:spcBef>
          <a:spcPts val="1400"/>
        </a:spcBef>
        <a:spcAft>
          <a:spcPct val="0"/>
        </a:spcAft>
        <a:buClr>
          <a:schemeClr val="tx2"/>
        </a:buClr>
        <a:buSzPct val="95000"/>
        <a:buBlip>
          <a:blip r:embed="rId15"/>
        </a:buBlip>
        <a:defRPr sz="4000">
          <a:solidFill>
            <a:schemeClr val="tx1"/>
          </a:solidFill>
          <a:effectLst>
            <a:outerShdw blurRad="38100" dist="38100" dir="2700000" algn="tl">
              <a:srgbClr val="000000">
                <a:alpha val="43137"/>
              </a:srgbClr>
            </a:outerShdw>
          </a:effectLst>
          <a:latin typeface="+mn-lt"/>
          <a:ea typeface="+mn-ea"/>
          <a:cs typeface="+mn-cs"/>
        </a:defRPr>
      </a:lvl1pPr>
      <a:lvl2pPr marL="844550" indent="-379413" algn="l" defTabSz="1093788" rtl="0" fontAlgn="base">
        <a:lnSpc>
          <a:spcPct val="90000"/>
        </a:lnSpc>
        <a:spcBef>
          <a:spcPts val="1300"/>
        </a:spcBef>
        <a:spcAft>
          <a:spcPct val="0"/>
        </a:spcAft>
        <a:buClr>
          <a:schemeClr val="tx2"/>
        </a:buClr>
        <a:buSzPct val="80000"/>
        <a:buBlip>
          <a:blip r:embed="rId16"/>
        </a:buBlip>
        <a:defRPr sz="3600">
          <a:solidFill>
            <a:schemeClr val="tx1"/>
          </a:solidFill>
          <a:effectLst>
            <a:outerShdw blurRad="38100" dist="38100" dir="2700000" algn="tl">
              <a:srgbClr val="000000">
                <a:alpha val="43137"/>
              </a:srgbClr>
            </a:outerShdw>
          </a:effectLst>
          <a:latin typeface="+mn-lt"/>
        </a:defRPr>
      </a:lvl2pPr>
      <a:lvl3pPr marL="1185863" indent="-338138" algn="l" defTabSz="1093788" rtl="0" fontAlgn="base">
        <a:lnSpc>
          <a:spcPct val="90000"/>
        </a:lnSpc>
        <a:spcBef>
          <a:spcPts val="1200"/>
        </a:spcBef>
        <a:spcAft>
          <a:spcPct val="0"/>
        </a:spcAft>
        <a:buClr>
          <a:schemeClr val="tx2"/>
        </a:buClr>
        <a:buSzPct val="80000"/>
        <a:buBlip>
          <a:blip r:embed="rId16"/>
        </a:buBlip>
        <a:defRPr sz="3200">
          <a:solidFill>
            <a:schemeClr val="tx1"/>
          </a:solidFill>
          <a:effectLst>
            <a:outerShdw blurRad="38100" dist="38100" dir="2700000" algn="tl">
              <a:srgbClr val="000000">
                <a:alpha val="43137"/>
              </a:srgbClr>
            </a:outerShdw>
          </a:effectLst>
          <a:latin typeface="+mn-lt"/>
        </a:defRPr>
      </a:lvl3pPr>
      <a:lvl4pPr marL="1519238" indent="-330200" algn="l" defTabSz="1093788" rtl="0" fontAlgn="base">
        <a:lnSpc>
          <a:spcPct val="90000"/>
        </a:lnSpc>
        <a:spcBef>
          <a:spcPts val="1100"/>
        </a:spcBef>
        <a:spcAft>
          <a:spcPct val="0"/>
        </a:spcAft>
        <a:buClr>
          <a:schemeClr val="tx2"/>
        </a:buClr>
        <a:buSzPct val="80000"/>
        <a:buBlip>
          <a:blip r:embed="rId16"/>
        </a:buBlip>
        <a:defRPr sz="2800">
          <a:solidFill>
            <a:schemeClr val="tx1"/>
          </a:solidFill>
          <a:effectLst>
            <a:outerShdw blurRad="38100" dist="38100" dir="2700000" algn="tl">
              <a:srgbClr val="000000">
                <a:alpha val="43137"/>
              </a:srgbClr>
            </a:outerShdw>
          </a:effectLst>
          <a:latin typeface="+mn-lt"/>
        </a:defRPr>
      </a:lvl4pPr>
      <a:lvl5pPr marL="1835150" indent="-311150" algn="l" defTabSz="1093788" rtl="0" fontAlgn="base">
        <a:lnSpc>
          <a:spcPct val="90000"/>
        </a:lnSpc>
        <a:spcBef>
          <a:spcPts val="1000"/>
        </a:spcBef>
        <a:spcAft>
          <a:spcPct val="0"/>
        </a:spcAft>
        <a:buClr>
          <a:schemeClr val="tx2"/>
        </a:buClr>
        <a:buSzPct val="80000"/>
        <a:buBlip>
          <a:blip r:embed="rId16"/>
        </a:buBlip>
        <a:defRPr sz="2800">
          <a:solidFill>
            <a:schemeClr val="tx1"/>
          </a:solidFill>
          <a:effectLst>
            <a:outerShdw blurRad="38100" dist="38100" dir="2700000" algn="tl">
              <a:srgbClr val="000000">
                <a:alpha val="43137"/>
              </a:srgbClr>
            </a:outerShdw>
          </a:effectLst>
          <a:latin typeface="+mn-lt"/>
        </a:defRPr>
      </a:lvl5pPr>
      <a:lvl6pPr marL="2293756" indent="-314299" algn="l" defTabSz="1096876" rtl="0" eaLnBrk="1" fontAlgn="base" hangingPunct="1">
        <a:lnSpc>
          <a:spcPct val="90000"/>
        </a:lnSpc>
        <a:spcBef>
          <a:spcPct val="30000"/>
        </a:spcBef>
        <a:spcAft>
          <a:spcPct val="0"/>
        </a:spcAft>
        <a:buClr>
          <a:schemeClr val="tx2"/>
        </a:buClr>
        <a:buSzPct val="80000"/>
        <a:buFont typeface="Wingdings" pitchFamily="2" charset="2"/>
        <a:buBlip>
          <a:blip r:embed="rId17"/>
        </a:buBlip>
        <a:defRPr sz="2400">
          <a:solidFill>
            <a:schemeClr val="tx1"/>
          </a:solidFill>
          <a:latin typeface="+mn-lt"/>
        </a:defRPr>
      </a:lvl6pPr>
      <a:lvl7pPr marL="2750918" indent="-314299" algn="l" defTabSz="1096876" rtl="0" eaLnBrk="1" fontAlgn="base" hangingPunct="1">
        <a:lnSpc>
          <a:spcPct val="90000"/>
        </a:lnSpc>
        <a:spcBef>
          <a:spcPct val="30000"/>
        </a:spcBef>
        <a:spcAft>
          <a:spcPct val="0"/>
        </a:spcAft>
        <a:buClr>
          <a:schemeClr val="tx2"/>
        </a:buClr>
        <a:buSzPct val="80000"/>
        <a:buFont typeface="Wingdings" pitchFamily="2" charset="2"/>
        <a:buBlip>
          <a:blip r:embed="rId17"/>
        </a:buBlip>
        <a:defRPr sz="2400">
          <a:solidFill>
            <a:schemeClr val="tx1"/>
          </a:solidFill>
          <a:latin typeface="+mn-lt"/>
        </a:defRPr>
      </a:lvl7pPr>
      <a:lvl8pPr marL="3208081" indent="-314299" algn="l" defTabSz="1096876" rtl="0" eaLnBrk="1" fontAlgn="base" hangingPunct="1">
        <a:lnSpc>
          <a:spcPct val="90000"/>
        </a:lnSpc>
        <a:spcBef>
          <a:spcPct val="30000"/>
        </a:spcBef>
        <a:spcAft>
          <a:spcPct val="0"/>
        </a:spcAft>
        <a:buClr>
          <a:schemeClr val="tx2"/>
        </a:buClr>
        <a:buSzPct val="80000"/>
        <a:buFont typeface="Wingdings" pitchFamily="2" charset="2"/>
        <a:buBlip>
          <a:blip r:embed="rId17"/>
        </a:buBlip>
        <a:defRPr sz="2400">
          <a:solidFill>
            <a:schemeClr val="tx1"/>
          </a:solidFill>
          <a:latin typeface="+mn-lt"/>
        </a:defRPr>
      </a:lvl8pPr>
      <a:lvl9pPr marL="3665245" indent="-314299" algn="l" defTabSz="1096876" rtl="0" eaLnBrk="1" fontAlgn="base" hangingPunct="1">
        <a:lnSpc>
          <a:spcPct val="90000"/>
        </a:lnSpc>
        <a:spcBef>
          <a:spcPct val="30000"/>
        </a:spcBef>
        <a:spcAft>
          <a:spcPct val="0"/>
        </a:spcAft>
        <a:buClr>
          <a:schemeClr val="tx2"/>
        </a:buClr>
        <a:buSzPct val="80000"/>
        <a:buFont typeface="Wingdings" pitchFamily="2" charset="2"/>
        <a:buBlip>
          <a:blip r:embed="rId17"/>
        </a:buBlip>
        <a:defRPr sz="2400">
          <a:solidFill>
            <a:schemeClr val="tx1"/>
          </a:solidFill>
          <a:latin typeface="+mn-lt"/>
        </a:defRPr>
      </a:lvl9pPr>
    </p:bodyStyle>
    <p:otherStyle>
      <a:defPPr>
        <a:defRPr lang="en-US"/>
      </a:defPPr>
      <a:lvl1pPr marL="0" algn="l" defTabSz="914328" rtl="0" eaLnBrk="1" latinLnBrk="0" hangingPunct="1">
        <a:defRPr sz="1800" kern="1200">
          <a:solidFill>
            <a:schemeClr val="tx1"/>
          </a:solidFill>
          <a:latin typeface="+mn-lt"/>
          <a:ea typeface="+mn-ea"/>
          <a:cs typeface="+mn-cs"/>
        </a:defRPr>
      </a:lvl1pPr>
      <a:lvl2pPr marL="457164" algn="l" defTabSz="914328" rtl="0" eaLnBrk="1" latinLnBrk="0" hangingPunct="1">
        <a:defRPr sz="1800" kern="1200">
          <a:solidFill>
            <a:schemeClr val="tx1"/>
          </a:solidFill>
          <a:latin typeface="+mn-lt"/>
          <a:ea typeface="+mn-ea"/>
          <a:cs typeface="+mn-cs"/>
        </a:defRPr>
      </a:lvl2pPr>
      <a:lvl3pPr marL="914328" algn="l" defTabSz="914328" rtl="0" eaLnBrk="1" latinLnBrk="0" hangingPunct="1">
        <a:defRPr sz="1800" kern="1200">
          <a:solidFill>
            <a:schemeClr val="tx1"/>
          </a:solidFill>
          <a:latin typeface="+mn-lt"/>
          <a:ea typeface="+mn-ea"/>
          <a:cs typeface="+mn-cs"/>
        </a:defRPr>
      </a:lvl3pPr>
      <a:lvl4pPr marL="1371490" algn="l" defTabSz="914328" rtl="0" eaLnBrk="1" latinLnBrk="0" hangingPunct="1">
        <a:defRPr sz="1800" kern="1200">
          <a:solidFill>
            <a:schemeClr val="tx1"/>
          </a:solidFill>
          <a:latin typeface="+mn-lt"/>
          <a:ea typeface="+mn-ea"/>
          <a:cs typeface="+mn-cs"/>
        </a:defRPr>
      </a:lvl4pPr>
      <a:lvl5pPr marL="1828654" algn="l" defTabSz="914328" rtl="0" eaLnBrk="1" latinLnBrk="0" hangingPunct="1">
        <a:defRPr sz="1800" kern="1200">
          <a:solidFill>
            <a:schemeClr val="tx1"/>
          </a:solidFill>
          <a:latin typeface="+mn-lt"/>
          <a:ea typeface="+mn-ea"/>
          <a:cs typeface="+mn-cs"/>
        </a:defRPr>
      </a:lvl5pPr>
      <a:lvl6pPr marL="2285818" algn="l" defTabSz="914328" rtl="0" eaLnBrk="1" latinLnBrk="0" hangingPunct="1">
        <a:defRPr sz="1800" kern="1200">
          <a:solidFill>
            <a:schemeClr val="tx1"/>
          </a:solidFill>
          <a:latin typeface="+mn-lt"/>
          <a:ea typeface="+mn-ea"/>
          <a:cs typeface="+mn-cs"/>
        </a:defRPr>
      </a:lvl6pPr>
      <a:lvl7pPr marL="2742982" algn="l" defTabSz="914328" rtl="0" eaLnBrk="1" latinLnBrk="0" hangingPunct="1">
        <a:defRPr sz="1800" kern="1200">
          <a:solidFill>
            <a:schemeClr val="tx1"/>
          </a:solidFill>
          <a:latin typeface="+mn-lt"/>
          <a:ea typeface="+mn-ea"/>
          <a:cs typeface="+mn-cs"/>
        </a:defRPr>
      </a:lvl7pPr>
      <a:lvl8pPr marL="3200144" algn="l" defTabSz="914328" rtl="0" eaLnBrk="1" latinLnBrk="0" hangingPunct="1">
        <a:defRPr sz="1800" kern="1200">
          <a:solidFill>
            <a:schemeClr val="tx1"/>
          </a:solidFill>
          <a:latin typeface="+mn-lt"/>
          <a:ea typeface="+mn-ea"/>
          <a:cs typeface="+mn-cs"/>
        </a:defRPr>
      </a:lvl8pPr>
      <a:lvl9pPr marL="3657307" algn="l" defTabSz="91432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image" Target="../media/image46.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2.xml"/><Relationship Id="rId1" Type="http://schemas.openxmlformats.org/officeDocument/2006/relationships/slideLayout" Target="../slideLayouts/slideLayout8.xml"/><Relationship Id="rId5" Type="http://schemas.openxmlformats.org/officeDocument/2006/relationships/image" Target="../media/image49.png"/><Relationship Id="rId4" Type="http://schemas.openxmlformats.org/officeDocument/2006/relationships/image" Target="../media/image48.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8" Type="http://schemas.openxmlformats.org/officeDocument/2006/relationships/image" Target="../media/image54.png"/><Relationship Id="rId13" Type="http://schemas.openxmlformats.org/officeDocument/2006/relationships/image" Target="../media/image59.png"/><Relationship Id="rId18" Type="http://schemas.openxmlformats.org/officeDocument/2006/relationships/image" Target="../media/image64.png"/><Relationship Id="rId26" Type="http://schemas.openxmlformats.org/officeDocument/2006/relationships/image" Target="../media/image72.png"/><Relationship Id="rId3" Type="http://schemas.openxmlformats.org/officeDocument/2006/relationships/notesSlide" Target="../notesSlides/notesSlide14.xml"/><Relationship Id="rId21" Type="http://schemas.openxmlformats.org/officeDocument/2006/relationships/image" Target="../media/image67.png"/><Relationship Id="rId7" Type="http://schemas.openxmlformats.org/officeDocument/2006/relationships/image" Target="../media/image53.png"/><Relationship Id="rId12" Type="http://schemas.openxmlformats.org/officeDocument/2006/relationships/image" Target="../media/image58.png"/><Relationship Id="rId17" Type="http://schemas.openxmlformats.org/officeDocument/2006/relationships/image" Target="../media/image63.png"/><Relationship Id="rId25" Type="http://schemas.openxmlformats.org/officeDocument/2006/relationships/image" Target="../media/image71.png"/><Relationship Id="rId2" Type="http://schemas.openxmlformats.org/officeDocument/2006/relationships/slideLayout" Target="../slideLayouts/slideLayout5.xml"/><Relationship Id="rId16" Type="http://schemas.openxmlformats.org/officeDocument/2006/relationships/image" Target="../media/image62.jpeg"/><Relationship Id="rId20" Type="http://schemas.openxmlformats.org/officeDocument/2006/relationships/image" Target="../media/image66.png"/><Relationship Id="rId29" Type="http://schemas.openxmlformats.org/officeDocument/2006/relationships/image" Target="../media/image75.png"/><Relationship Id="rId1" Type="http://schemas.openxmlformats.org/officeDocument/2006/relationships/tags" Target="../tags/tag2.xml"/><Relationship Id="rId6" Type="http://schemas.openxmlformats.org/officeDocument/2006/relationships/image" Target="../media/image52.png"/><Relationship Id="rId11" Type="http://schemas.openxmlformats.org/officeDocument/2006/relationships/image" Target="../media/image57.png"/><Relationship Id="rId24" Type="http://schemas.openxmlformats.org/officeDocument/2006/relationships/image" Target="../media/image70.png"/><Relationship Id="rId32" Type="http://schemas.openxmlformats.org/officeDocument/2006/relationships/image" Target="../media/image78.png"/><Relationship Id="rId5" Type="http://schemas.openxmlformats.org/officeDocument/2006/relationships/image" Target="../media/image51.png"/><Relationship Id="rId15" Type="http://schemas.openxmlformats.org/officeDocument/2006/relationships/image" Target="../media/image61.png"/><Relationship Id="rId23" Type="http://schemas.openxmlformats.org/officeDocument/2006/relationships/image" Target="../media/image69.png"/><Relationship Id="rId28" Type="http://schemas.openxmlformats.org/officeDocument/2006/relationships/image" Target="../media/image74.png"/><Relationship Id="rId10" Type="http://schemas.openxmlformats.org/officeDocument/2006/relationships/image" Target="../media/image56.png"/><Relationship Id="rId19" Type="http://schemas.openxmlformats.org/officeDocument/2006/relationships/image" Target="../media/image65.png"/><Relationship Id="rId31" Type="http://schemas.openxmlformats.org/officeDocument/2006/relationships/image" Target="../media/image77.png"/><Relationship Id="rId4" Type="http://schemas.openxmlformats.org/officeDocument/2006/relationships/image" Target="../media/image50.png"/><Relationship Id="rId9" Type="http://schemas.openxmlformats.org/officeDocument/2006/relationships/image" Target="../media/image55.png"/><Relationship Id="rId14" Type="http://schemas.openxmlformats.org/officeDocument/2006/relationships/image" Target="../media/image60.png"/><Relationship Id="rId22" Type="http://schemas.openxmlformats.org/officeDocument/2006/relationships/image" Target="../media/image68.png"/><Relationship Id="rId27" Type="http://schemas.openxmlformats.org/officeDocument/2006/relationships/image" Target="../media/image73.png"/><Relationship Id="rId30" Type="http://schemas.openxmlformats.org/officeDocument/2006/relationships/image" Target="../media/image76.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3.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80.wmf"/><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29.xml"/><Relationship Id="rId1" Type="http://schemas.openxmlformats.org/officeDocument/2006/relationships/slideLayout" Target="../slideLayouts/slideLayout3.xml"/><Relationship Id="rId6" Type="http://schemas.openxmlformats.org/officeDocument/2006/relationships/image" Target="../media/image85.png"/><Relationship Id="rId5" Type="http://schemas.openxmlformats.org/officeDocument/2006/relationships/image" Target="../media/image84.png"/><Relationship Id="rId4" Type="http://schemas.openxmlformats.org/officeDocument/2006/relationships/image" Target="../media/image8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33.xml"/><Relationship Id="rId1" Type="http://schemas.openxmlformats.org/officeDocument/2006/relationships/slideLayout" Target="../slideLayouts/slideLayout5.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88.png"/></Relationships>
</file>

<file path=ppt/slides/_rels/slide34.xml.rels><?xml version="1.0" encoding="UTF-8" standalone="yes"?>
<Relationships xmlns="http://schemas.openxmlformats.org/package/2006/relationships"><Relationship Id="rId3" Type="http://schemas.openxmlformats.org/officeDocument/2006/relationships/hyperlink" Target="http://www.microsoft.com/downloads/details.aspx?FamilyID=40cd8152-f89d-4abf-ab1c-a467e180cce4&amp;DisplayLang=en" TargetMode="External"/><Relationship Id="rId2" Type="http://schemas.openxmlformats.org/officeDocument/2006/relationships/notesSlide" Target="../notesSlides/notesSlide34.xml"/><Relationship Id="rId1" Type="http://schemas.openxmlformats.org/officeDocument/2006/relationships/slideLayout" Target="../slideLayouts/slideLayout8.xml"/><Relationship Id="rId4" Type="http://schemas.openxmlformats.org/officeDocument/2006/relationships/hyperlink" Target="http://support.microsoft.com/kb/924286/" TargetMode="Externa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6.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7.xml.rels><?xml version="1.0" encoding="UTF-8" standalone="yes"?>
<Relationships xmlns="http://schemas.openxmlformats.org/package/2006/relationships"><Relationship Id="rId8" Type="http://schemas.openxmlformats.org/officeDocument/2006/relationships/hyperlink" Target="http://www.microsoft.com/x64/" TargetMode="External"/><Relationship Id="rId3" Type="http://schemas.openxmlformats.org/officeDocument/2006/relationships/hyperlink" Target="http://www.microsoft.com/casestudies/" TargetMode="External"/><Relationship Id="rId7" Type="http://schemas.openxmlformats.org/officeDocument/2006/relationships/hyperlink" Target="http://www.microsoft.com/64bit/" TargetMode="External"/><Relationship Id="rId2" Type="http://schemas.openxmlformats.org/officeDocument/2006/relationships/notesSlide" Target="../notesSlides/notesSlide37.xml"/><Relationship Id="rId1" Type="http://schemas.openxmlformats.org/officeDocument/2006/relationships/slideLayout" Target="../slideLayouts/slideLayout8.xml"/><Relationship Id="rId6" Type="http://schemas.openxmlformats.org/officeDocument/2006/relationships/hyperlink" Target="http://www.windowshpc.net/" TargetMode="External"/><Relationship Id="rId5" Type="http://schemas.openxmlformats.org/officeDocument/2006/relationships/hyperlink" Target="http://www.microsoft.com/hpc/" TargetMode="External"/><Relationship Id="rId4" Type="http://schemas.openxmlformats.org/officeDocument/2006/relationships/hyperlink" Target="http://www.top500.org/lists/2006/06" TargetMode="External"/><Relationship Id="rId9" Type="http://schemas.openxmlformats.org/officeDocument/2006/relationships/hyperlink" Target="http://www.microsoft.com/wss/"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8.png"/><Relationship Id="rId2" Type="http://schemas.openxmlformats.org/officeDocument/2006/relationships/slideLayout" Target="../slideLayouts/slideLayout3.xml"/><Relationship Id="rId1" Type="http://schemas.openxmlformats.org/officeDocument/2006/relationships/vmlDrawing" Target="../drawings/vmlDrawing1.v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oleObject" Target="../embeddings/oleObject1.bin"/></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18" Type="http://schemas.openxmlformats.org/officeDocument/2006/relationships/image" Target="../media/image24.png"/><Relationship Id="rId26" Type="http://schemas.openxmlformats.org/officeDocument/2006/relationships/image" Target="../media/image32.png"/><Relationship Id="rId3" Type="http://schemas.openxmlformats.org/officeDocument/2006/relationships/image" Target="../media/image9.png"/><Relationship Id="rId21" Type="http://schemas.openxmlformats.org/officeDocument/2006/relationships/image" Target="../media/image27.png"/><Relationship Id="rId34" Type="http://schemas.openxmlformats.org/officeDocument/2006/relationships/image" Target="../media/image40.png"/><Relationship Id="rId7" Type="http://schemas.openxmlformats.org/officeDocument/2006/relationships/image" Target="../media/image13.png"/><Relationship Id="rId12" Type="http://schemas.openxmlformats.org/officeDocument/2006/relationships/image" Target="../media/image18.png"/><Relationship Id="rId17" Type="http://schemas.openxmlformats.org/officeDocument/2006/relationships/image" Target="../media/image23.png"/><Relationship Id="rId25" Type="http://schemas.openxmlformats.org/officeDocument/2006/relationships/image" Target="../media/image31.png"/><Relationship Id="rId33" Type="http://schemas.openxmlformats.org/officeDocument/2006/relationships/image" Target="../media/image39.png"/><Relationship Id="rId2" Type="http://schemas.openxmlformats.org/officeDocument/2006/relationships/notesSlide" Target="../notesSlides/notesSlide6.xml"/><Relationship Id="rId16" Type="http://schemas.openxmlformats.org/officeDocument/2006/relationships/image" Target="../media/image22.png"/><Relationship Id="rId20" Type="http://schemas.openxmlformats.org/officeDocument/2006/relationships/image" Target="../media/image26.png"/><Relationship Id="rId29" Type="http://schemas.openxmlformats.org/officeDocument/2006/relationships/image" Target="../media/image35.png"/><Relationship Id="rId1" Type="http://schemas.openxmlformats.org/officeDocument/2006/relationships/slideLayout" Target="../slideLayouts/slideLayout5.xml"/><Relationship Id="rId6" Type="http://schemas.openxmlformats.org/officeDocument/2006/relationships/image" Target="../media/image12.png"/><Relationship Id="rId11" Type="http://schemas.openxmlformats.org/officeDocument/2006/relationships/image" Target="../media/image17.png"/><Relationship Id="rId24" Type="http://schemas.openxmlformats.org/officeDocument/2006/relationships/image" Target="../media/image30.png"/><Relationship Id="rId32" Type="http://schemas.openxmlformats.org/officeDocument/2006/relationships/image" Target="../media/image38.png"/><Relationship Id="rId5" Type="http://schemas.openxmlformats.org/officeDocument/2006/relationships/image" Target="../media/image11.png"/><Relationship Id="rId15" Type="http://schemas.openxmlformats.org/officeDocument/2006/relationships/image" Target="../media/image21.png"/><Relationship Id="rId23" Type="http://schemas.openxmlformats.org/officeDocument/2006/relationships/image" Target="../media/image29.png"/><Relationship Id="rId28" Type="http://schemas.openxmlformats.org/officeDocument/2006/relationships/image" Target="../media/image34.png"/><Relationship Id="rId36" Type="http://schemas.openxmlformats.org/officeDocument/2006/relationships/image" Target="../media/image42.png"/><Relationship Id="rId10" Type="http://schemas.openxmlformats.org/officeDocument/2006/relationships/image" Target="../media/image16.png"/><Relationship Id="rId19" Type="http://schemas.openxmlformats.org/officeDocument/2006/relationships/image" Target="../media/image25.png"/><Relationship Id="rId31" Type="http://schemas.openxmlformats.org/officeDocument/2006/relationships/image" Target="../media/image37.png"/><Relationship Id="rId4" Type="http://schemas.openxmlformats.org/officeDocument/2006/relationships/image" Target="../media/image10.png"/><Relationship Id="rId9" Type="http://schemas.openxmlformats.org/officeDocument/2006/relationships/image" Target="../media/image15.png"/><Relationship Id="rId14" Type="http://schemas.openxmlformats.org/officeDocument/2006/relationships/image" Target="../media/image20.png"/><Relationship Id="rId22" Type="http://schemas.openxmlformats.org/officeDocument/2006/relationships/image" Target="../media/image28.png"/><Relationship Id="rId27" Type="http://schemas.openxmlformats.org/officeDocument/2006/relationships/image" Target="../media/image33.png"/><Relationship Id="rId30" Type="http://schemas.openxmlformats.org/officeDocument/2006/relationships/image" Target="../media/image36.png"/><Relationship Id="rId35" Type="http://schemas.openxmlformats.org/officeDocument/2006/relationships/image" Target="../media/image41.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media/image44.jpeg"/></Relationships>
</file>

<file path=ppt/slides/_rels/slide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image" Target="../media/image4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defTabSz="1095332">
              <a:defRPr/>
            </a:pPr>
            <a:r>
              <a:rPr smtClean="0"/>
              <a:t>Compute Cluster Server And Networking</a:t>
            </a:r>
            <a:endParaRPr/>
          </a:p>
        </p:txBody>
      </p:sp>
      <p:sp>
        <p:nvSpPr>
          <p:cNvPr id="3" name="Subtitle 2"/>
          <p:cNvSpPr>
            <a:spLocks noGrp="1"/>
          </p:cNvSpPr>
          <p:nvPr>
            <p:ph type="subTitle" idx="1"/>
          </p:nvPr>
        </p:nvSpPr>
        <p:spPr>
          <a:xfrm>
            <a:off x="873125" y="5200650"/>
            <a:ext cx="9231313" cy="2770188"/>
          </a:xfrm>
        </p:spPr>
        <p:txBody>
          <a:bodyPr/>
          <a:lstStyle/>
          <a:p>
            <a:pPr defTabSz="1095332">
              <a:defRPr/>
            </a:pPr>
            <a:r>
              <a:rPr lang="en-US" smtClean="0"/>
              <a:t>Sonia Pignorel</a:t>
            </a:r>
          </a:p>
          <a:p>
            <a:pPr defTabSz="1095332">
              <a:defRPr/>
            </a:pPr>
            <a:r>
              <a:rPr lang="en-US" smtClean="0"/>
              <a:t>Program Manager</a:t>
            </a:r>
          </a:p>
          <a:p>
            <a:pPr defTabSz="1095332">
              <a:defRPr/>
            </a:pPr>
            <a:r>
              <a:rPr lang="en-US" smtClean="0"/>
              <a:t>Windows Server HPC</a:t>
            </a:r>
          </a:p>
          <a:p>
            <a:pPr defTabSz="1095332">
              <a:defRPr/>
            </a:pPr>
            <a:r>
              <a:rPr lang="en-US" smtClean="0"/>
              <a:t>Microsoft Corporation</a:t>
            </a:r>
          </a:p>
          <a:p>
            <a:pPr defTabSz="1095332">
              <a:defRPr/>
            </a:pPr>
            <a:endParaRPr lang="en-US" dirty="0"/>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Line 16"/>
          <p:cNvSpPr>
            <a:spLocks noChangeShapeType="1"/>
          </p:cNvSpPr>
          <p:nvPr/>
        </p:nvSpPr>
        <p:spPr bwMode="auto">
          <a:xfrm>
            <a:off x="581025" y="5770563"/>
            <a:ext cx="6400800" cy="0"/>
          </a:xfrm>
          <a:prstGeom prst="line">
            <a:avLst/>
          </a:prstGeom>
          <a:noFill/>
          <a:ln w="38100">
            <a:noFill/>
            <a:round/>
            <a:headEnd/>
            <a:tailEnd type="none" w="lg" len="sm"/>
          </a:ln>
        </p:spPr>
        <p:txBody>
          <a:bodyPr lIns="109714" tIns="109714" rIns="109714" bIns="109714">
            <a:spAutoFit/>
          </a:bodyPr>
          <a:lstStyle/>
          <a:p>
            <a:endParaRPr lang="en-US"/>
          </a:p>
        </p:txBody>
      </p:sp>
      <p:sp>
        <p:nvSpPr>
          <p:cNvPr id="138242" name="Line 21"/>
          <p:cNvSpPr>
            <a:spLocks noChangeShapeType="1"/>
          </p:cNvSpPr>
          <p:nvPr/>
        </p:nvSpPr>
        <p:spPr bwMode="auto">
          <a:xfrm>
            <a:off x="847725" y="3324225"/>
            <a:ext cx="6400800" cy="0"/>
          </a:xfrm>
          <a:prstGeom prst="line">
            <a:avLst/>
          </a:prstGeom>
          <a:noFill/>
          <a:ln w="38100" cap="sq">
            <a:noFill/>
            <a:round/>
            <a:headEnd/>
            <a:tailEnd type="none" w="lg" len="sm"/>
          </a:ln>
        </p:spPr>
        <p:txBody>
          <a:bodyPr lIns="109714" tIns="109714" rIns="109714" bIns="109714">
            <a:spAutoFit/>
          </a:bodyPr>
          <a:lstStyle/>
          <a:p>
            <a:endParaRPr lang="en-US"/>
          </a:p>
        </p:txBody>
      </p:sp>
      <p:sp>
        <p:nvSpPr>
          <p:cNvPr id="27" name="Title 26"/>
          <p:cNvSpPr>
            <a:spLocks noGrp="1"/>
          </p:cNvSpPr>
          <p:nvPr>
            <p:ph type="title"/>
          </p:nvPr>
        </p:nvSpPr>
        <p:spPr/>
        <p:txBody>
          <a:bodyPr/>
          <a:lstStyle/>
          <a:p>
            <a:pPr defTabSz="1095332">
              <a:defRPr/>
            </a:pPr>
            <a:r>
              <a:rPr smtClean="0"/>
              <a:t>Engineering</a:t>
            </a:r>
            <a:endParaRPr/>
          </a:p>
        </p:txBody>
      </p:sp>
      <p:sp>
        <p:nvSpPr>
          <p:cNvPr id="28" name="Text Placeholder 27"/>
          <p:cNvSpPr>
            <a:spLocks noGrp="1"/>
          </p:cNvSpPr>
          <p:nvPr>
            <p:ph type="body" idx="1"/>
          </p:nvPr>
        </p:nvSpPr>
        <p:spPr>
          <a:xfrm>
            <a:off x="458788" y="1697038"/>
            <a:ext cx="10056812" cy="4240212"/>
          </a:xfrm>
        </p:spPr>
        <p:txBody>
          <a:bodyPr/>
          <a:lstStyle/>
          <a:p>
            <a:pPr marL="459088" indent="-459088" defTabSz="1095332">
              <a:lnSpc>
                <a:spcPct val="80000"/>
              </a:lnSpc>
              <a:spcBef>
                <a:spcPts val="360"/>
              </a:spcBef>
              <a:defRPr/>
            </a:pPr>
            <a:r>
              <a:rPr lang="en-US" sz="2900" dirty="0" smtClean="0"/>
              <a:t>Aerospace firm speeds design, improves performance, lowers costs with clustered computing</a:t>
            </a:r>
          </a:p>
          <a:p>
            <a:pPr marL="459088" indent="-459088" defTabSz="1095332">
              <a:lnSpc>
                <a:spcPct val="80000"/>
              </a:lnSpc>
              <a:spcBef>
                <a:spcPts val="360"/>
              </a:spcBef>
              <a:defRPr/>
            </a:pPr>
            <a:r>
              <a:rPr lang="en-US" sz="2900" dirty="0" smtClean="0">
                <a:solidFill>
                  <a:schemeClr val="accent1"/>
                </a:solidFill>
              </a:rPr>
              <a:t>Challenge</a:t>
            </a:r>
          </a:p>
          <a:p>
            <a:pPr marL="845786" lvl="1" indent="-380984" defTabSz="1095332">
              <a:lnSpc>
                <a:spcPct val="80000"/>
              </a:lnSpc>
              <a:spcBef>
                <a:spcPts val="360"/>
              </a:spcBef>
              <a:defRPr/>
            </a:pPr>
            <a:r>
              <a:rPr lang="en-US" sz="2400" dirty="0" smtClean="0"/>
              <a:t>Complex, lengthy design cycle with difficult collaboration and little knowledge reuse</a:t>
            </a:r>
          </a:p>
          <a:p>
            <a:pPr marL="845786" lvl="1" indent="-380984" defTabSz="1095332">
              <a:lnSpc>
                <a:spcPct val="80000"/>
              </a:lnSpc>
              <a:spcBef>
                <a:spcPts val="360"/>
              </a:spcBef>
              <a:defRPr/>
            </a:pPr>
            <a:r>
              <a:rPr lang="en-US" sz="2400" dirty="0" smtClean="0"/>
              <a:t>High costs due to expensive computing infrastructure </a:t>
            </a:r>
          </a:p>
          <a:p>
            <a:pPr marL="845786" lvl="1" indent="-380984" defTabSz="1095332">
              <a:lnSpc>
                <a:spcPct val="80000"/>
              </a:lnSpc>
              <a:spcBef>
                <a:spcPts val="360"/>
              </a:spcBef>
              <a:defRPr/>
            </a:pPr>
            <a:r>
              <a:rPr lang="en-US" sz="2400" dirty="0" smtClean="0"/>
              <a:t>Advanced IT skills required of engineers, slowing design</a:t>
            </a:r>
          </a:p>
          <a:p>
            <a:pPr marL="459088" indent="-459088" defTabSz="1095332">
              <a:lnSpc>
                <a:spcPct val="80000"/>
              </a:lnSpc>
              <a:spcBef>
                <a:spcPts val="360"/>
              </a:spcBef>
              <a:defRPr/>
            </a:pPr>
            <a:r>
              <a:rPr lang="en-US" sz="2900" dirty="0" smtClean="0">
                <a:solidFill>
                  <a:schemeClr val="accent1"/>
                </a:solidFill>
              </a:rPr>
              <a:t>Results</a:t>
            </a:r>
          </a:p>
          <a:p>
            <a:pPr marL="845786" lvl="1" indent="-380984" defTabSz="1095332">
              <a:lnSpc>
                <a:spcPct val="80000"/>
              </a:lnSpc>
              <a:spcBef>
                <a:spcPts val="360"/>
              </a:spcBef>
              <a:defRPr/>
            </a:pPr>
            <a:r>
              <a:rPr lang="en-US" sz="2400" dirty="0" smtClean="0"/>
              <a:t>Reduced design cost through improved engineer productivity</a:t>
            </a:r>
          </a:p>
          <a:p>
            <a:pPr marL="845786" lvl="1" indent="-380984" defTabSz="1095332">
              <a:lnSpc>
                <a:spcPct val="80000"/>
              </a:lnSpc>
              <a:spcBef>
                <a:spcPts val="360"/>
              </a:spcBef>
              <a:defRPr/>
            </a:pPr>
            <a:r>
              <a:rPr lang="en-US" sz="2400" dirty="0" smtClean="0"/>
              <a:t>Reduced time to market</a:t>
            </a:r>
          </a:p>
          <a:p>
            <a:pPr marL="845786" lvl="1" indent="-380984" defTabSz="1095332">
              <a:lnSpc>
                <a:spcPct val="80000"/>
              </a:lnSpc>
              <a:spcBef>
                <a:spcPts val="360"/>
              </a:spcBef>
              <a:defRPr/>
            </a:pPr>
            <a:r>
              <a:rPr lang="en-US" sz="2400" dirty="0" smtClean="0"/>
              <a:t>Increased product performance</a:t>
            </a:r>
          </a:p>
          <a:p>
            <a:pPr marL="845786" lvl="1" indent="-380984" defTabSz="1095332">
              <a:lnSpc>
                <a:spcPct val="80000"/>
              </a:lnSpc>
              <a:spcBef>
                <a:spcPts val="360"/>
              </a:spcBef>
              <a:defRPr/>
            </a:pPr>
            <a:r>
              <a:rPr lang="en-US" sz="2400" dirty="0" smtClean="0"/>
              <a:t>Lower computing acquisition and maintenance costs</a:t>
            </a:r>
            <a:endParaRPr lang="en-US" sz="2900" dirty="0"/>
          </a:p>
        </p:txBody>
      </p:sp>
      <p:pic>
        <p:nvPicPr>
          <p:cNvPr id="138245" name="Picture 1" descr="C:\Program Files\Microsoft Resource DVD Artwork\DVD_ART\Artwork_Imagery\Shapes and Graphics\Newspaper headline quotes\headline quote white thin.png"/>
          <p:cNvPicPr>
            <a:picLocks noChangeAspect="1" noChangeArrowheads="1"/>
          </p:cNvPicPr>
          <p:nvPr/>
        </p:nvPicPr>
        <p:blipFill>
          <a:blip r:embed="rId3"/>
          <a:srcRect/>
          <a:stretch>
            <a:fillRect/>
          </a:stretch>
        </p:blipFill>
        <p:spPr bwMode="auto">
          <a:xfrm>
            <a:off x="0" y="5761038"/>
            <a:ext cx="11144250" cy="2743200"/>
          </a:xfrm>
          <a:prstGeom prst="rect">
            <a:avLst/>
          </a:prstGeom>
          <a:noFill/>
          <a:ln w="9525">
            <a:noFill/>
            <a:miter lim="800000"/>
            <a:headEnd/>
            <a:tailEnd/>
          </a:ln>
        </p:spPr>
      </p:pic>
      <p:pic>
        <p:nvPicPr>
          <p:cNvPr id="138246" name="Picture 25" descr="Image: Large depiction of the BAE Systems red and white wordmark."/>
          <p:cNvPicPr>
            <a:picLocks noChangeAspect="1" noChangeArrowheads="1"/>
          </p:cNvPicPr>
          <p:nvPr/>
        </p:nvPicPr>
        <p:blipFill>
          <a:blip r:embed="rId4"/>
          <a:srcRect/>
          <a:stretch>
            <a:fillRect/>
          </a:stretch>
        </p:blipFill>
        <p:spPr bwMode="auto">
          <a:xfrm>
            <a:off x="639763" y="7315200"/>
            <a:ext cx="2195512" cy="341313"/>
          </a:xfrm>
          <a:prstGeom prst="rect">
            <a:avLst/>
          </a:prstGeom>
          <a:noFill/>
          <a:ln w="9525">
            <a:noFill/>
            <a:miter lim="800000"/>
            <a:headEnd/>
            <a:tailEnd/>
          </a:ln>
        </p:spPr>
      </p:pic>
      <p:sp>
        <p:nvSpPr>
          <p:cNvPr id="138247" name="Text Box 24"/>
          <p:cNvSpPr txBox="1">
            <a:spLocks noChangeArrowheads="1"/>
          </p:cNvSpPr>
          <p:nvPr/>
        </p:nvSpPr>
        <p:spPr bwMode="auto">
          <a:xfrm>
            <a:off x="457200" y="6308725"/>
            <a:ext cx="9875838" cy="1609725"/>
          </a:xfrm>
          <a:prstGeom prst="rect">
            <a:avLst/>
          </a:prstGeom>
          <a:noFill/>
          <a:ln w="12700" algn="ctr">
            <a:noFill/>
            <a:miter lim="800000"/>
            <a:headEnd type="none" w="sm" len="sm"/>
            <a:tailEnd type="none" w="sm" len="sm"/>
          </a:ln>
        </p:spPr>
        <p:txBody>
          <a:bodyPr lIns="109714" tIns="54858" rIns="109714" bIns="54858">
            <a:spAutoFit/>
          </a:bodyPr>
          <a:lstStyle/>
          <a:p>
            <a:pPr eaLnBrk="0" hangingPunct="0">
              <a:lnSpc>
                <a:spcPct val="85000"/>
              </a:lnSpc>
              <a:spcBef>
                <a:spcPct val="20000"/>
              </a:spcBef>
            </a:pPr>
            <a:r>
              <a:rPr lang="en-US" i="1">
                <a:solidFill>
                  <a:schemeClr val="bg2"/>
                </a:solidFill>
                <a:latin typeface="Segoe" pitchFamily="34" charset="0"/>
              </a:rPr>
              <a:t> “Simplifying our fluid dynamics engineering platform will increase our ability to bring solutions to market and reduce risk and cost to both BAE Systems and its customers.”</a:t>
            </a:r>
          </a:p>
          <a:p>
            <a:pPr algn="r" eaLnBrk="0" hangingPunct="0">
              <a:lnSpc>
                <a:spcPct val="85000"/>
              </a:lnSpc>
              <a:spcBef>
                <a:spcPct val="20000"/>
              </a:spcBef>
            </a:pPr>
            <a:r>
              <a:rPr lang="en-US" sz="1400" i="1">
                <a:solidFill>
                  <a:schemeClr val="bg2"/>
                </a:solidFill>
                <a:latin typeface="Segoe" pitchFamily="34" charset="0"/>
              </a:rPr>
              <a:t>Jamil Appa</a:t>
            </a:r>
            <a:br>
              <a:rPr lang="en-US" sz="1400" i="1">
                <a:solidFill>
                  <a:schemeClr val="bg2"/>
                </a:solidFill>
                <a:latin typeface="Segoe" pitchFamily="34" charset="0"/>
              </a:rPr>
            </a:br>
            <a:r>
              <a:rPr lang="en-US" sz="1400" i="1">
                <a:solidFill>
                  <a:schemeClr val="bg2"/>
                </a:solidFill>
                <a:latin typeface="Segoe" pitchFamily="34" charset="0"/>
              </a:rPr>
              <a:t> Group Leader, Technology and Engineering Services</a:t>
            </a:r>
          </a:p>
          <a:p>
            <a:pPr algn="r" eaLnBrk="0" hangingPunct="0">
              <a:lnSpc>
                <a:spcPct val="85000"/>
              </a:lnSpc>
              <a:spcBef>
                <a:spcPct val="20000"/>
              </a:spcBef>
            </a:pPr>
            <a:r>
              <a:rPr lang="en-US" sz="1400" i="1">
                <a:solidFill>
                  <a:schemeClr val="bg2"/>
                </a:solidFill>
                <a:latin typeface="Segoe" pitchFamily="34" charset="0"/>
              </a:rPr>
              <a:t>BAE Systems</a:t>
            </a:r>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8" name="Rectangle 12"/>
          <p:cNvSpPr>
            <a:spLocks noGrp="1" noChangeArrowheads="1"/>
          </p:cNvSpPr>
          <p:nvPr>
            <p:ph type="title"/>
          </p:nvPr>
        </p:nvSpPr>
        <p:spPr>
          <a:xfrm>
            <a:off x="459106" y="274323"/>
            <a:ext cx="10056494" cy="1426544"/>
          </a:xfrm>
        </p:spPr>
        <p:txBody>
          <a:bodyPr/>
          <a:lstStyle/>
          <a:p>
            <a:pPr defTabSz="1095332">
              <a:defRPr/>
            </a:pPr>
            <a:r>
              <a:rPr/>
              <a:t>Agenda</a:t>
            </a:r>
            <a:br>
              <a:rPr/>
            </a:br>
            <a:endParaRPr sz="4300">
              <a:solidFill>
                <a:schemeClr val="accent1"/>
              </a:solidFill>
            </a:endParaRPr>
          </a:p>
        </p:txBody>
      </p:sp>
      <p:sp>
        <p:nvSpPr>
          <p:cNvPr id="9229" name="Rectangle 13"/>
          <p:cNvSpPr>
            <a:spLocks noGrp="1" noChangeArrowheads="1"/>
          </p:cNvSpPr>
          <p:nvPr>
            <p:ph idx="1"/>
          </p:nvPr>
        </p:nvSpPr>
        <p:spPr>
          <a:xfrm>
            <a:off x="458788" y="1697038"/>
            <a:ext cx="10056812" cy="7121525"/>
          </a:xfrm>
        </p:spPr>
        <p:txBody>
          <a:bodyPr/>
          <a:lstStyle/>
          <a:p>
            <a:pPr marL="459088" indent="-459088" defTabSz="1095332">
              <a:defRPr/>
            </a:pPr>
            <a:r>
              <a:rPr lang="en-US" sz="3800" dirty="0" smtClean="0">
                <a:solidFill>
                  <a:srgbClr val="FFC000"/>
                </a:solidFill>
                <a:effectLst>
                  <a:outerShdw blurRad="38100" dist="38100" dir="2700000" algn="tl">
                    <a:srgbClr val="000000"/>
                  </a:outerShdw>
                </a:effectLst>
              </a:rPr>
              <a:t>Windows Compute Cluster Server V1</a:t>
            </a:r>
          </a:p>
          <a:p>
            <a:pPr marL="891432" lvl="1" indent="-342860" defTabSz="1095332">
              <a:defRPr/>
            </a:pPr>
            <a:r>
              <a:rPr lang="en-US" sz="3400" dirty="0" smtClean="0">
                <a:effectLst>
                  <a:outerShdw blurRad="38100" dist="38100" dir="2700000" algn="tl">
                    <a:srgbClr val="000000"/>
                  </a:outerShdw>
                </a:effectLst>
              </a:rPr>
              <a:t>Business motivations</a:t>
            </a:r>
          </a:p>
          <a:p>
            <a:pPr marL="891432" lvl="1" indent="-342860" defTabSz="1095332">
              <a:defRPr/>
            </a:pPr>
            <a:r>
              <a:rPr lang="en-US" sz="3400" dirty="0" smtClean="0">
                <a:effectLst>
                  <a:outerShdw blurRad="38100" dist="38100" dir="2700000" algn="tl">
                    <a:srgbClr val="000000"/>
                  </a:outerShdw>
                </a:effectLst>
              </a:rPr>
              <a:t>Customer case studies</a:t>
            </a:r>
          </a:p>
          <a:p>
            <a:pPr marL="891432" lvl="1" indent="-342860" defTabSz="1095332">
              <a:defRPr/>
            </a:pPr>
            <a:r>
              <a:rPr lang="en-US" sz="3400" dirty="0" smtClean="0">
                <a:solidFill>
                  <a:srgbClr val="FFC000"/>
                </a:solidFill>
                <a:effectLst>
                  <a:outerShdw blurRad="38100" dist="38100" dir="2700000" algn="tl">
                    <a:srgbClr val="000000"/>
                  </a:outerShdw>
                </a:effectLst>
              </a:rPr>
              <a:t>Product overview</a:t>
            </a:r>
          </a:p>
          <a:p>
            <a:pPr marL="459088" indent="-459088" defTabSz="1095332">
              <a:defRPr/>
            </a:pPr>
            <a:r>
              <a:rPr lang="en-US" sz="3800" dirty="0" smtClean="0">
                <a:effectLst>
                  <a:outerShdw blurRad="38100" dist="38100" dir="2700000" algn="tl">
                    <a:srgbClr val="000000"/>
                  </a:outerShdw>
                </a:effectLst>
              </a:rPr>
              <a:t>Networking</a:t>
            </a:r>
            <a:endParaRPr lang="en-US" sz="3400" dirty="0" smtClean="0">
              <a:effectLst>
                <a:outerShdw blurRad="38100" dist="38100" dir="2700000" algn="tl">
                  <a:srgbClr val="000000"/>
                </a:outerShdw>
              </a:effectLst>
            </a:endParaRPr>
          </a:p>
          <a:p>
            <a:pPr marL="845786" lvl="1" indent="-380984" defTabSz="1095332">
              <a:defRPr/>
            </a:pPr>
            <a:r>
              <a:rPr lang="en-US" sz="3400" dirty="0" smtClean="0">
                <a:effectLst>
                  <a:outerShdw blurRad="38100" dist="38100" dir="2700000" algn="tl">
                    <a:srgbClr val="000000"/>
                  </a:outerShdw>
                </a:effectLst>
              </a:rPr>
              <a:t>Top500</a:t>
            </a:r>
          </a:p>
          <a:p>
            <a:pPr marL="845786" lvl="1" indent="-380984" defTabSz="1095332">
              <a:defRPr/>
            </a:pPr>
            <a:r>
              <a:rPr lang="en-US" sz="3400" dirty="0" smtClean="0">
                <a:effectLst>
                  <a:outerShdw blurRad="38100" dist="38100" dir="2700000" algn="tl">
                    <a:srgbClr val="000000"/>
                  </a:outerShdw>
                </a:effectLst>
              </a:rPr>
              <a:t>Key challenges</a:t>
            </a:r>
          </a:p>
          <a:p>
            <a:pPr marL="845786" lvl="1" indent="-380984" defTabSz="1095332">
              <a:defRPr/>
            </a:pPr>
            <a:r>
              <a:rPr lang="en-US" sz="3400" dirty="0" smtClean="0">
                <a:effectLst>
                  <a:outerShdw blurRad="38100" dist="38100" dir="2700000" algn="tl">
                    <a:srgbClr val="000000"/>
                  </a:outerShdw>
                </a:effectLst>
              </a:rPr>
              <a:t>CCS V1 features</a:t>
            </a:r>
          </a:p>
          <a:p>
            <a:pPr marL="459088" indent="-459088" defTabSz="1095332">
              <a:defRPr/>
            </a:pPr>
            <a:r>
              <a:rPr lang="en-US" sz="3700" dirty="0" smtClean="0">
                <a:effectLst>
                  <a:outerShdw blurRad="38100" dist="38100" dir="2700000" algn="tl">
                    <a:srgbClr val="000000"/>
                  </a:outerShdw>
                </a:effectLst>
              </a:rPr>
              <a:t>Networking roadmap</a:t>
            </a:r>
          </a:p>
          <a:p>
            <a:pPr marL="845786" lvl="1" indent="-380984" defTabSz="1095332">
              <a:defRPr/>
            </a:pPr>
            <a:r>
              <a:rPr lang="en-US" sz="3400" dirty="0" smtClean="0">
                <a:effectLst>
                  <a:outerShdw blurRad="38100" dist="38100" dir="2700000" algn="tl">
                    <a:srgbClr val="000000"/>
                  </a:outerShdw>
                </a:effectLst>
              </a:rPr>
              <a:t>Call to actions</a:t>
            </a:r>
            <a:endParaRPr lang="en-US" sz="4300" dirty="0" smtClean="0">
              <a:effectLst>
                <a:outerShdw blurRad="38100" dist="38100" dir="2700000" algn="tl">
                  <a:srgbClr val="000000"/>
                </a:outerShdw>
              </a:effectLst>
            </a:endParaRPr>
          </a:p>
          <a:p>
            <a:pPr marL="459088" indent="-459088" defTabSz="1095332">
              <a:defRPr/>
            </a:pPr>
            <a:endParaRPr lang="en-US" dirty="0" smtClean="0">
              <a:effectLst>
                <a:outerShdw blurRad="38100" dist="38100" dir="2700000" algn="tl">
                  <a:srgbClr val="000000"/>
                </a:outerShdw>
              </a:effectLst>
            </a:endParaRPr>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9106" y="274321"/>
            <a:ext cx="10511790" cy="803297"/>
          </a:xfrm>
        </p:spPr>
        <p:txBody>
          <a:bodyPr/>
          <a:lstStyle/>
          <a:p>
            <a:pPr defTabSz="1095332">
              <a:defRPr/>
            </a:pPr>
            <a:r>
              <a:rPr sz="5800" smtClean="0"/>
              <a:t>Microsoft Compute Cluster Server</a:t>
            </a:r>
            <a:endParaRPr sz="5800"/>
          </a:p>
        </p:txBody>
      </p:sp>
      <p:sp>
        <p:nvSpPr>
          <p:cNvPr id="19" name="Text Placeholder 18"/>
          <p:cNvSpPr>
            <a:spLocks noGrp="1"/>
          </p:cNvSpPr>
          <p:nvPr>
            <p:ph type="body" idx="1"/>
          </p:nvPr>
        </p:nvSpPr>
        <p:spPr>
          <a:xfrm>
            <a:off x="458788" y="1697038"/>
            <a:ext cx="10056812" cy="1509712"/>
          </a:xfrm>
        </p:spPr>
        <p:txBody>
          <a:bodyPr/>
          <a:lstStyle/>
          <a:p>
            <a:pPr marL="274288" indent="-274288" defTabSz="1095332">
              <a:defRPr/>
            </a:pPr>
            <a:r>
              <a:rPr lang="en-US" sz="2400" dirty="0" smtClean="0"/>
              <a:t>Windows Compute Cluster Server 2003 brings together the power of commodity x64 (64-bit x86) computers, the ease of use and security of Active Directory service, and the Windows operating system</a:t>
            </a:r>
          </a:p>
          <a:p>
            <a:pPr marL="274288" indent="-274288" defTabSz="1095332">
              <a:defRPr/>
            </a:pPr>
            <a:r>
              <a:rPr lang="en-US" sz="2400" dirty="0" smtClean="0"/>
              <a:t>Version 1 released 08/2006</a:t>
            </a:r>
            <a:endParaRPr lang="en-US" sz="2400" dirty="0"/>
          </a:p>
        </p:txBody>
      </p:sp>
      <p:sp>
        <p:nvSpPr>
          <p:cNvPr id="7" name="AutoShape 2"/>
          <p:cNvSpPr>
            <a:spLocks noChangeArrowheads="1"/>
          </p:cNvSpPr>
          <p:nvPr/>
        </p:nvSpPr>
        <p:spPr bwMode="auto">
          <a:xfrm>
            <a:off x="594360" y="3657600"/>
            <a:ext cx="9784080" cy="3846379"/>
          </a:xfrm>
          <a:prstGeom prst="roundRect">
            <a:avLst>
              <a:gd name="adj" fmla="val 9690"/>
            </a:avLst>
          </a:prstGeom>
          <a:gradFill flip="none" rotWithShape="1">
            <a:gsLst>
              <a:gs pos="0">
                <a:schemeClr val="accent4">
                  <a:alpha val="16000"/>
                </a:schemeClr>
              </a:gs>
              <a:gs pos="100000">
                <a:schemeClr val="accent4">
                  <a:alpha val="6000"/>
                </a:schemeClr>
              </a:gs>
            </a:gsLst>
            <a:lin ang="16200000" scaled="1"/>
            <a:tileRect/>
          </a:gradFill>
          <a:ln w="12700" cap="flat" cmpd="sng" algn="ctr">
            <a:solidFill>
              <a:srgbClr val="FFFFFF"/>
            </a:solidFill>
            <a:prstDash val="solid"/>
            <a:round/>
            <a:headEnd type="none" w="med" len="med"/>
            <a:tailEnd type="none" w="med" len="med"/>
          </a:ln>
          <a:effectLst>
            <a:outerShdw blurRad="63500" sx="102000" sy="102000" algn="ctr" rotWithShape="0">
              <a:prstClr val="black">
                <a:alpha val="40000"/>
              </a:prstClr>
            </a:outerShdw>
            <a:reflection blurRad="6350" stA="52000" endA="300" endPos="35000" dir="5400000" sy="-100000" algn="bl" rotWithShape="0"/>
          </a:effectLst>
        </p:spPr>
        <p:txBody>
          <a:bodyPr lIns="109714" tIns="54858" rIns="109714" bIns="54858" anchor="ctr"/>
          <a:lstStyle/>
          <a:p>
            <a:pPr defTabSz="1097148">
              <a:defRPr/>
            </a:pPr>
            <a:endParaRPr lang="en-US">
              <a:effectLst>
                <a:outerShdw blurRad="38100" dist="38100" dir="2700000" algn="tl">
                  <a:srgbClr val="000000">
                    <a:alpha val="43137"/>
                  </a:srgbClr>
                </a:outerShdw>
              </a:effectLst>
              <a:latin typeface="Segoe" pitchFamily="34" charset="0"/>
              <a:cs typeface="Arial" charset="0"/>
            </a:endParaRPr>
          </a:p>
        </p:txBody>
      </p:sp>
      <p:sp>
        <p:nvSpPr>
          <p:cNvPr id="15" name="AutoShape 2"/>
          <p:cNvSpPr>
            <a:spLocks noChangeArrowheads="1"/>
          </p:cNvSpPr>
          <p:nvPr/>
        </p:nvSpPr>
        <p:spPr bwMode="auto">
          <a:xfrm>
            <a:off x="744305" y="5760724"/>
            <a:ext cx="4574656" cy="1487250"/>
          </a:xfrm>
          <a:prstGeom prst="roundRect">
            <a:avLst>
              <a:gd name="adj" fmla="val 9690"/>
            </a:avLst>
          </a:prstGeom>
          <a:ln>
            <a:headEnd type="none" w="med" len="med"/>
            <a:tailEnd type="none" w="med" len="med"/>
          </a:ln>
          <a:effectLst>
            <a:glow rad="76200">
              <a:schemeClr val="accent4">
                <a:tint val="30000"/>
                <a:shade val="95000"/>
                <a:satMod val="300000"/>
                <a:alpha val="50000"/>
              </a:schemeClr>
            </a:glow>
            <a:outerShdw blurRad="584200" sx="102000" sy="102000" algn="ctr" rotWithShape="0">
              <a:srgbClr val="000000">
                <a:alpha val="97000"/>
              </a:srgbClr>
            </a:outerShdw>
            <a:reflection blurRad="6350" stA="52000" endA="300" endPos="35000" dir="5400000" sy="-100000" algn="bl" rotWithShape="0"/>
          </a:effectLst>
        </p:spPr>
        <p:style>
          <a:lnRef idx="0">
            <a:schemeClr val="accent4"/>
          </a:lnRef>
          <a:fillRef idx="3">
            <a:schemeClr val="accent4"/>
          </a:fillRef>
          <a:effectRef idx="3">
            <a:schemeClr val="accent4"/>
          </a:effectRef>
          <a:fontRef idx="minor">
            <a:schemeClr val="lt1"/>
          </a:fontRef>
        </p:style>
        <p:txBody>
          <a:bodyPr lIns="109714" tIns="54858" rIns="109714" bIns="54858" anchor="ctr"/>
          <a:lstStyle/>
          <a:p>
            <a:pPr defTabSz="1097148">
              <a:defRPr/>
            </a:pPr>
            <a:endParaRPr lang="en-US">
              <a:solidFill>
                <a:schemeClr val="tx1"/>
              </a:solidFill>
              <a:effectLst>
                <a:outerShdw blurRad="38100" dist="38100" dir="2700000" algn="tl">
                  <a:srgbClr val="000000">
                    <a:alpha val="43137"/>
                  </a:srgbClr>
                </a:outerShdw>
              </a:effectLst>
              <a:cs typeface="Arial" charset="0"/>
            </a:endParaRPr>
          </a:p>
        </p:txBody>
      </p:sp>
      <p:sp>
        <p:nvSpPr>
          <p:cNvPr id="16" name="AutoShape 2"/>
          <p:cNvSpPr>
            <a:spLocks noChangeArrowheads="1"/>
          </p:cNvSpPr>
          <p:nvPr/>
        </p:nvSpPr>
        <p:spPr bwMode="auto">
          <a:xfrm>
            <a:off x="5577840" y="5760724"/>
            <a:ext cx="4574656" cy="1487250"/>
          </a:xfrm>
          <a:prstGeom prst="roundRect">
            <a:avLst>
              <a:gd name="adj" fmla="val 9690"/>
            </a:avLst>
          </a:prstGeom>
          <a:ln>
            <a:headEnd type="none" w="med" len="med"/>
            <a:tailEnd type="none" w="med" len="med"/>
          </a:ln>
          <a:effectLst>
            <a:glow rad="76200">
              <a:schemeClr val="accent6">
                <a:tint val="30000"/>
                <a:shade val="95000"/>
                <a:satMod val="300000"/>
                <a:alpha val="50000"/>
              </a:schemeClr>
            </a:glow>
            <a:outerShdw blurRad="584200" sx="102000" sy="102000" algn="ctr" rotWithShape="0">
              <a:srgbClr val="000000">
                <a:alpha val="97000"/>
              </a:srgbClr>
            </a:outerShdw>
            <a:reflection blurRad="6350" stA="52000" endA="300" endPos="35000" dir="5400000" sy="-100000" algn="bl" rotWithShape="0"/>
          </a:effectLst>
        </p:spPr>
        <p:style>
          <a:lnRef idx="0">
            <a:schemeClr val="accent6"/>
          </a:lnRef>
          <a:fillRef idx="3">
            <a:schemeClr val="accent6"/>
          </a:fillRef>
          <a:effectRef idx="3">
            <a:schemeClr val="accent6"/>
          </a:effectRef>
          <a:fontRef idx="minor">
            <a:schemeClr val="lt1"/>
          </a:fontRef>
        </p:style>
        <p:txBody>
          <a:bodyPr lIns="109714" tIns="54858" rIns="109714" bIns="54858" anchor="ctr"/>
          <a:lstStyle/>
          <a:p>
            <a:pPr defTabSz="1097148">
              <a:defRPr/>
            </a:pPr>
            <a:endParaRPr lang="en-US">
              <a:solidFill>
                <a:schemeClr val="tx1"/>
              </a:solidFill>
              <a:effectLst>
                <a:outerShdw blurRad="38100" dist="38100" dir="2700000" algn="tl">
                  <a:srgbClr val="000000">
                    <a:alpha val="43137"/>
                  </a:srgbClr>
                </a:outerShdw>
              </a:effectLst>
              <a:cs typeface="Arial" charset="0"/>
            </a:endParaRPr>
          </a:p>
        </p:txBody>
      </p:sp>
      <p:pic>
        <p:nvPicPr>
          <p:cNvPr id="142342" name="Picture 3" descr="C:\Program Files\Microsoft Resource DVD Artwork\DVD_ART\BoxShots_Logos\Windows Server 2003 Compute Cluster Edition\Windows Server 2003 Compute Cluster Edition logo black.png"/>
          <p:cNvPicPr>
            <a:picLocks noChangeAspect="1" noChangeArrowheads="1"/>
          </p:cNvPicPr>
          <p:nvPr/>
        </p:nvPicPr>
        <p:blipFill>
          <a:blip r:embed="rId3"/>
          <a:srcRect/>
          <a:stretch>
            <a:fillRect/>
          </a:stretch>
        </p:blipFill>
        <p:spPr bwMode="auto">
          <a:xfrm>
            <a:off x="731838" y="6021388"/>
            <a:ext cx="4356100" cy="965200"/>
          </a:xfrm>
          <a:prstGeom prst="rect">
            <a:avLst/>
          </a:prstGeom>
          <a:noFill/>
          <a:ln w="9525">
            <a:noFill/>
            <a:miter lim="800000"/>
            <a:headEnd/>
            <a:tailEnd/>
          </a:ln>
        </p:spPr>
      </p:pic>
      <p:pic>
        <p:nvPicPr>
          <p:cNvPr id="142343" name="Picture 4" descr="C:\Program Files\Microsoft Resource DVD Artwork\DVD_ART\BoxShots_Logos\Compute Cluster\Compute Cluster Pack logo.png"/>
          <p:cNvPicPr>
            <a:picLocks noChangeAspect="1" noChangeArrowheads="1"/>
          </p:cNvPicPr>
          <p:nvPr/>
        </p:nvPicPr>
        <p:blipFill>
          <a:blip r:embed="rId4"/>
          <a:srcRect/>
          <a:stretch>
            <a:fillRect/>
          </a:stretch>
        </p:blipFill>
        <p:spPr bwMode="auto">
          <a:xfrm>
            <a:off x="5622925" y="6145213"/>
            <a:ext cx="4389438" cy="719137"/>
          </a:xfrm>
          <a:prstGeom prst="rect">
            <a:avLst/>
          </a:prstGeom>
          <a:noFill/>
          <a:ln w="9525">
            <a:noFill/>
            <a:miter lim="800000"/>
            <a:headEnd/>
            <a:tailEnd/>
          </a:ln>
        </p:spPr>
      </p:pic>
      <p:pic>
        <p:nvPicPr>
          <p:cNvPr id="142344" name="Picture 6" descr="C:\Program Files\Microsoft Resource DVD Artwork\DVD_ART\BoxShots_Logos\Windows Compute Cluster Server 2003\Windows Compute Cluster Server 2003 h logo r.png"/>
          <p:cNvPicPr>
            <a:picLocks noChangeAspect="1" noChangeArrowheads="1"/>
          </p:cNvPicPr>
          <p:nvPr/>
        </p:nvPicPr>
        <p:blipFill>
          <a:blip r:embed="rId5"/>
          <a:srcRect/>
          <a:stretch>
            <a:fillRect/>
          </a:stretch>
        </p:blipFill>
        <p:spPr bwMode="auto">
          <a:xfrm>
            <a:off x="1612900" y="3932238"/>
            <a:ext cx="7747000" cy="1462087"/>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5300" name="Rectangle 4"/>
          <p:cNvSpPr>
            <a:spLocks noGrp="1" noChangeArrowheads="1"/>
          </p:cNvSpPr>
          <p:nvPr>
            <p:ph type="title"/>
          </p:nvPr>
        </p:nvSpPr>
        <p:spPr/>
        <p:txBody>
          <a:bodyPr/>
          <a:lstStyle/>
          <a:p>
            <a:pPr defTabSz="1095332">
              <a:defRPr/>
            </a:pPr>
            <a:r>
              <a:rPr smtClean="0"/>
              <a:t>CCS Key Features</a:t>
            </a:r>
            <a:endParaRPr/>
          </a:p>
        </p:txBody>
      </p:sp>
      <p:sp>
        <p:nvSpPr>
          <p:cNvPr id="18434" name="Rectangle 5"/>
          <p:cNvSpPr>
            <a:spLocks noGrp="1" noChangeArrowheads="1"/>
          </p:cNvSpPr>
          <p:nvPr>
            <p:ph idx="1"/>
          </p:nvPr>
        </p:nvSpPr>
        <p:spPr>
          <a:xfrm>
            <a:off x="458788" y="1697038"/>
            <a:ext cx="10056812" cy="5835650"/>
          </a:xfrm>
        </p:spPr>
        <p:txBody>
          <a:bodyPr/>
          <a:lstStyle/>
          <a:p>
            <a:pPr marL="459088" indent="-459088" defTabSz="1095332">
              <a:spcBef>
                <a:spcPts val="720"/>
              </a:spcBef>
              <a:defRPr/>
            </a:pPr>
            <a:r>
              <a:rPr lang="en-US" sz="2900" dirty="0" smtClean="0"/>
              <a:t>Easier node deployment and administration </a:t>
            </a:r>
          </a:p>
          <a:p>
            <a:pPr marL="845786" lvl="1" indent="-380984" defTabSz="1095332">
              <a:spcBef>
                <a:spcPts val="720"/>
              </a:spcBef>
              <a:defRPr/>
            </a:pPr>
            <a:r>
              <a:rPr lang="en-US" sz="2400" dirty="0" smtClean="0"/>
              <a:t>Task-based configuration for head and compute nodes</a:t>
            </a:r>
          </a:p>
          <a:p>
            <a:pPr marL="845786" lvl="1" indent="-380984" defTabSz="1095332">
              <a:spcBef>
                <a:spcPts val="720"/>
              </a:spcBef>
              <a:defRPr/>
            </a:pPr>
            <a:r>
              <a:rPr lang="en-US" sz="2400" dirty="0" smtClean="0"/>
              <a:t>UI and command line-based node management</a:t>
            </a:r>
          </a:p>
          <a:p>
            <a:pPr marL="845786" lvl="1" indent="-380984" defTabSz="1095332">
              <a:spcBef>
                <a:spcPts val="720"/>
              </a:spcBef>
              <a:defRPr/>
            </a:pPr>
            <a:r>
              <a:rPr lang="en-US" sz="2400" dirty="0" smtClean="0"/>
              <a:t>Monitoring with Performance Monitor (</a:t>
            </a:r>
            <a:r>
              <a:rPr lang="en-US" sz="2400" dirty="0" err="1" smtClean="0"/>
              <a:t>Perfmon</a:t>
            </a:r>
            <a:r>
              <a:rPr lang="en-US" sz="2400" dirty="0" smtClean="0"/>
              <a:t>), Microsoft Operations Manager (MOM), Server Performance Advisor (SPA), and 3rd-party tools</a:t>
            </a:r>
          </a:p>
          <a:p>
            <a:pPr marL="459088" indent="-459088" defTabSz="1095332">
              <a:spcBef>
                <a:spcPts val="720"/>
              </a:spcBef>
              <a:defRPr/>
            </a:pPr>
            <a:r>
              <a:rPr lang="en-US" sz="2900" dirty="0" smtClean="0"/>
              <a:t>Extensible job scheduler</a:t>
            </a:r>
          </a:p>
          <a:p>
            <a:pPr marL="845786" lvl="1" indent="-380984" defTabSz="1095332">
              <a:spcBef>
                <a:spcPts val="720"/>
              </a:spcBef>
              <a:defRPr/>
            </a:pPr>
            <a:r>
              <a:rPr lang="en-US" sz="2400" dirty="0" smtClean="0"/>
              <a:t>Simple job management, similar to print queue management</a:t>
            </a:r>
          </a:p>
          <a:p>
            <a:pPr marL="845786" lvl="1" indent="-380984" defTabSz="1095332">
              <a:spcBef>
                <a:spcPts val="720"/>
              </a:spcBef>
              <a:defRPr/>
            </a:pPr>
            <a:r>
              <a:rPr lang="en-US" sz="2400" dirty="0" smtClean="0"/>
              <a:t>3rd-party extensibility at job submission and/or job assignment</a:t>
            </a:r>
          </a:p>
          <a:p>
            <a:pPr marL="845786" lvl="1" indent="-380984" defTabSz="1095332">
              <a:spcBef>
                <a:spcPts val="720"/>
              </a:spcBef>
              <a:defRPr/>
            </a:pPr>
            <a:r>
              <a:rPr lang="en-US" sz="2400" dirty="0" smtClean="0"/>
              <a:t>Submit jobs from command line, UI, or directly from applications</a:t>
            </a:r>
          </a:p>
          <a:p>
            <a:pPr marL="459088" indent="-459088" defTabSz="1095332">
              <a:spcBef>
                <a:spcPts val="720"/>
              </a:spcBef>
              <a:defRPr/>
            </a:pPr>
            <a:r>
              <a:rPr lang="en-US" sz="2900" dirty="0" smtClean="0"/>
              <a:t>Integrated Development Environment</a:t>
            </a:r>
          </a:p>
          <a:p>
            <a:pPr marL="845786" lvl="1" indent="-380984" defTabSz="1095332">
              <a:spcBef>
                <a:spcPts val="720"/>
              </a:spcBef>
              <a:defRPr/>
            </a:pPr>
            <a:r>
              <a:rPr lang="en-US" sz="2400" dirty="0" err="1" smtClean="0"/>
              <a:t>OpenMP</a:t>
            </a:r>
            <a:r>
              <a:rPr lang="en-US" sz="2400" dirty="0" smtClean="0"/>
              <a:t> Support in Visual Studio, Standard Edition</a:t>
            </a:r>
          </a:p>
          <a:p>
            <a:pPr marL="845786" lvl="1" indent="-380984" defTabSz="1095332">
              <a:spcBef>
                <a:spcPts val="720"/>
              </a:spcBef>
              <a:defRPr/>
            </a:pPr>
            <a:r>
              <a:rPr lang="en-US" sz="2400" dirty="0" smtClean="0"/>
              <a:t>Parallel Debugger in Visual Studio, Professional Edition</a:t>
            </a:r>
          </a:p>
          <a:p>
            <a:pPr marL="845786" lvl="1" indent="-380984" defTabSz="1095332">
              <a:spcBef>
                <a:spcPts val="720"/>
              </a:spcBef>
              <a:defRPr/>
            </a:pPr>
            <a:r>
              <a:rPr lang="en-US" sz="2400" dirty="0" smtClean="0"/>
              <a:t>MPI Profiling tool</a:t>
            </a:r>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6433" name="Group 5"/>
          <p:cNvGrpSpPr>
            <a:grpSpLocks/>
          </p:cNvGrpSpPr>
          <p:nvPr/>
        </p:nvGrpSpPr>
        <p:grpSpPr bwMode="auto">
          <a:xfrm>
            <a:off x="-92075" y="1701800"/>
            <a:ext cx="11156950" cy="6710363"/>
            <a:chOff x="5251621" y="-1020616"/>
            <a:chExt cx="9170420" cy="3115260"/>
          </a:xfrm>
        </p:grpSpPr>
        <p:pic>
          <p:nvPicPr>
            <p:cNvPr id="146552" name="Picture 47" descr="glass rectangle"/>
            <p:cNvPicPr>
              <a:picLocks noChangeAspect="1" noChangeArrowheads="1"/>
            </p:cNvPicPr>
            <p:nvPr/>
          </p:nvPicPr>
          <p:blipFill>
            <a:blip r:embed="rId4">
              <a:lum bright="-100000"/>
            </a:blip>
            <a:srcRect t="2888" b="8159"/>
            <a:stretch>
              <a:fillRect/>
            </a:stretch>
          </p:blipFill>
          <p:spPr bwMode="auto">
            <a:xfrm rot="16200000" flipH="1">
              <a:off x="8268881" y="-4037876"/>
              <a:ext cx="3109482" cy="9144001"/>
            </a:xfrm>
            <a:prstGeom prst="rect">
              <a:avLst/>
            </a:prstGeom>
            <a:noFill/>
            <a:ln w="9525">
              <a:noFill/>
              <a:miter lim="800000"/>
              <a:headEnd/>
              <a:tailEnd/>
            </a:ln>
          </p:spPr>
        </p:pic>
        <p:pic>
          <p:nvPicPr>
            <p:cNvPr id="146553" name="Picture 122" descr="glass rectangle"/>
            <p:cNvPicPr>
              <a:picLocks noChangeAspect="1" noChangeArrowheads="1"/>
            </p:cNvPicPr>
            <p:nvPr/>
          </p:nvPicPr>
          <p:blipFill>
            <a:blip r:embed="rId4">
              <a:lum bright="-100000"/>
            </a:blip>
            <a:srcRect t="2888" b="8159"/>
            <a:stretch>
              <a:fillRect/>
            </a:stretch>
          </p:blipFill>
          <p:spPr bwMode="auto">
            <a:xfrm rot="16200000" flipH="1">
              <a:off x="8295307" y="-4032089"/>
              <a:ext cx="3109479" cy="9143988"/>
            </a:xfrm>
            <a:prstGeom prst="rect">
              <a:avLst/>
            </a:prstGeom>
            <a:noFill/>
            <a:ln w="9525">
              <a:noFill/>
              <a:miter lim="800000"/>
              <a:headEnd/>
              <a:tailEnd/>
            </a:ln>
          </p:spPr>
        </p:pic>
      </p:grpSp>
      <p:pic>
        <p:nvPicPr>
          <p:cNvPr id="146434" name="Picture 2" descr="spiky rays - yellow"/>
          <p:cNvPicPr>
            <a:picLocks noChangeAspect="1" noChangeArrowheads="1"/>
          </p:cNvPicPr>
          <p:nvPr/>
        </p:nvPicPr>
        <p:blipFill>
          <a:blip r:embed="rId5"/>
          <a:srcRect/>
          <a:stretch>
            <a:fillRect/>
          </a:stretch>
        </p:blipFill>
        <p:spPr bwMode="auto">
          <a:xfrm>
            <a:off x="1914525" y="2989263"/>
            <a:ext cx="857250" cy="520700"/>
          </a:xfrm>
          <a:prstGeom prst="rect">
            <a:avLst/>
          </a:prstGeom>
          <a:noFill/>
          <a:ln w="9525">
            <a:noFill/>
            <a:miter lim="800000"/>
            <a:headEnd/>
            <a:tailEnd/>
          </a:ln>
        </p:spPr>
      </p:pic>
      <p:pic>
        <p:nvPicPr>
          <p:cNvPr id="146435" name="Picture 3" descr="spiky rays - yellow"/>
          <p:cNvPicPr>
            <a:picLocks noChangeAspect="1" noChangeArrowheads="1"/>
          </p:cNvPicPr>
          <p:nvPr/>
        </p:nvPicPr>
        <p:blipFill>
          <a:blip r:embed="rId6"/>
          <a:srcRect/>
          <a:stretch>
            <a:fillRect/>
          </a:stretch>
        </p:blipFill>
        <p:spPr bwMode="auto">
          <a:xfrm>
            <a:off x="1936750" y="2771775"/>
            <a:ext cx="857250" cy="520700"/>
          </a:xfrm>
          <a:prstGeom prst="rect">
            <a:avLst/>
          </a:prstGeom>
          <a:noFill/>
          <a:ln w="9525">
            <a:noFill/>
            <a:miter lim="800000"/>
            <a:headEnd/>
            <a:tailEnd/>
          </a:ln>
        </p:spPr>
      </p:pic>
      <p:pic>
        <p:nvPicPr>
          <p:cNvPr id="146436" name="Picture 4" descr="data"/>
          <p:cNvPicPr>
            <a:picLocks noChangeAspect="1" noChangeArrowheads="1"/>
          </p:cNvPicPr>
          <p:nvPr/>
        </p:nvPicPr>
        <p:blipFill>
          <a:blip r:embed="rId7"/>
          <a:srcRect/>
          <a:stretch>
            <a:fillRect/>
          </a:stretch>
        </p:blipFill>
        <p:spPr bwMode="auto">
          <a:xfrm>
            <a:off x="1839913" y="5281613"/>
            <a:ext cx="1009650" cy="1211262"/>
          </a:xfrm>
          <a:prstGeom prst="rect">
            <a:avLst/>
          </a:prstGeom>
          <a:noFill/>
          <a:ln w="9525">
            <a:noFill/>
            <a:miter lim="800000"/>
            <a:headEnd/>
            <a:tailEnd/>
          </a:ln>
        </p:spPr>
      </p:pic>
      <p:pic>
        <p:nvPicPr>
          <p:cNvPr id="146437" name="Picture 5" descr="Metallic edge Gray Rectangles Wide"/>
          <p:cNvPicPr>
            <a:picLocks noChangeAspect="1" noChangeArrowheads="1"/>
          </p:cNvPicPr>
          <p:nvPr/>
        </p:nvPicPr>
        <p:blipFill>
          <a:blip r:embed="rId8"/>
          <a:srcRect/>
          <a:stretch>
            <a:fillRect/>
          </a:stretch>
        </p:blipFill>
        <p:spPr bwMode="auto">
          <a:xfrm>
            <a:off x="3028950" y="2500313"/>
            <a:ext cx="1608138" cy="2884487"/>
          </a:xfrm>
          <a:prstGeom prst="rect">
            <a:avLst/>
          </a:prstGeom>
          <a:noFill/>
          <a:ln w="9525">
            <a:noFill/>
            <a:miter lim="800000"/>
            <a:headEnd/>
            <a:tailEnd/>
          </a:ln>
        </p:spPr>
      </p:pic>
      <p:pic>
        <p:nvPicPr>
          <p:cNvPr id="146438" name="Picture 6" descr="Metallic edge Gray Rectangles Wider"/>
          <p:cNvPicPr>
            <a:picLocks noChangeAspect="1" noChangeArrowheads="1"/>
          </p:cNvPicPr>
          <p:nvPr/>
        </p:nvPicPr>
        <p:blipFill>
          <a:blip r:embed="rId9"/>
          <a:srcRect/>
          <a:stretch>
            <a:fillRect/>
          </a:stretch>
        </p:blipFill>
        <p:spPr bwMode="auto">
          <a:xfrm>
            <a:off x="5211763" y="6670675"/>
            <a:ext cx="3224212" cy="1587500"/>
          </a:xfrm>
          <a:prstGeom prst="rect">
            <a:avLst/>
          </a:prstGeom>
          <a:noFill/>
          <a:ln w="9525">
            <a:noFill/>
            <a:miter lim="800000"/>
            <a:headEnd/>
            <a:tailEnd/>
          </a:ln>
        </p:spPr>
      </p:pic>
      <p:grpSp>
        <p:nvGrpSpPr>
          <p:cNvPr id="146439" name="Group 7"/>
          <p:cNvGrpSpPr>
            <a:grpSpLocks/>
          </p:cNvGrpSpPr>
          <p:nvPr/>
        </p:nvGrpSpPr>
        <p:grpSpPr bwMode="auto">
          <a:xfrm>
            <a:off x="6807200" y="7089775"/>
            <a:ext cx="1343025" cy="457200"/>
            <a:chOff x="1731" y="3975"/>
            <a:chExt cx="705" cy="240"/>
          </a:xfrm>
        </p:grpSpPr>
        <p:pic>
          <p:nvPicPr>
            <p:cNvPr id="146550" name="Picture 8" descr="Metallic edge Gray Rounded Bar faded color med"/>
            <p:cNvPicPr>
              <a:picLocks noChangeAspect="1" noChangeArrowheads="1"/>
            </p:cNvPicPr>
            <p:nvPr/>
          </p:nvPicPr>
          <p:blipFill>
            <a:blip r:embed="rId10"/>
            <a:srcRect/>
            <a:stretch>
              <a:fillRect/>
            </a:stretch>
          </p:blipFill>
          <p:spPr bwMode="auto">
            <a:xfrm>
              <a:off x="1731" y="3975"/>
              <a:ext cx="705" cy="240"/>
            </a:xfrm>
            <a:prstGeom prst="rect">
              <a:avLst/>
            </a:prstGeom>
            <a:noFill/>
            <a:ln w="9525">
              <a:noFill/>
              <a:miter lim="800000"/>
              <a:headEnd/>
              <a:tailEnd/>
            </a:ln>
          </p:spPr>
        </p:pic>
        <p:sp>
          <p:nvSpPr>
            <p:cNvPr id="146551" name="Rectangle 9"/>
            <p:cNvSpPr>
              <a:spLocks noChangeArrowheads="1"/>
            </p:cNvSpPr>
            <p:nvPr/>
          </p:nvSpPr>
          <p:spPr bwMode="auto">
            <a:xfrm>
              <a:off x="1834" y="4004"/>
              <a:ext cx="499" cy="182"/>
            </a:xfrm>
            <a:prstGeom prst="rect">
              <a:avLst/>
            </a:prstGeom>
            <a:noFill/>
            <a:ln w="25400" algn="ctr">
              <a:noFill/>
              <a:miter lim="800000"/>
              <a:headEnd/>
              <a:tailEnd/>
            </a:ln>
          </p:spPr>
          <p:txBody>
            <a:bodyPr wrap="none" anchor="ctr"/>
            <a:lstStyle/>
            <a:p>
              <a:pPr algn="ctr" eaLnBrk="0" hangingPunct="0">
                <a:spcBef>
                  <a:spcPct val="50000"/>
                </a:spcBef>
              </a:pPr>
              <a:r>
                <a:rPr lang="en-US" sz="1200" b="1">
                  <a:latin typeface="Segoe" pitchFamily="34" charset="0"/>
                </a:rPr>
                <a:t>User App</a:t>
              </a:r>
            </a:p>
          </p:txBody>
        </p:sp>
      </p:grpSp>
      <p:grpSp>
        <p:nvGrpSpPr>
          <p:cNvPr id="146440" name="Group 10"/>
          <p:cNvGrpSpPr>
            <a:grpSpLocks/>
          </p:cNvGrpSpPr>
          <p:nvPr/>
        </p:nvGrpSpPr>
        <p:grpSpPr bwMode="auto">
          <a:xfrm>
            <a:off x="6154738" y="7534275"/>
            <a:ext cx="1343025" cy="457200"/>
            <a:chOff x="1665" y="3991"/>
            <a:chExt cx="705" cy="240"/>
          </a:xfrm>
        </p:grpSpPr>
        <p:pic>
          <p:nvPicPr>
            <p:cNvPr id="146548" name="Picture 11" descr="Metallic edge Gray Rounded Bar faded color med"/>
            <p:cNvPicPr>
              <a:picLocks noChangeAspect="1" noChangeArrowheads="1"/>
            </p:cNvPicPr>
            <p:nvPr/>
          </p:nvPicPr>
          <p:blipFill>
            <a:blip r:embed="rId10"/>
            <a:srcRect/>
            <a:stretch>
              <a:fillRect/>
            </a:stretch>
          </p:blipFill>
          <p:spPr bwMode="auto">
            <a:xfrm>
              <a:off x="1665" y="3991"/>
              <a:ext cx="705" cy="240"/>
            </a:xfrm>
            <a:prstGeom prst="rect">
              <a:avLst/>
            </a:prstGeom>
            <a:noFill/>
            <a:ln w="9525">
              <a:noFill/>
              <a:miter lim="800000"/>
              <a:headEnd/>
              <a:tailEnd/>
            </a:ln>
          </p:spPr>
        </p:pic>
        <p:sp>
          <p:nvSpPr>
            <p:cNvPr id="146549" name="Rectangle 12"/>
            <p:cNvSpPr>
              <a:spLocks noChangeArrowheads="1"/>
            </p:cNvSpPr>
            <p:nvPr/>
          </p:nvSpPr>
          <p:spPr bwMode="auto">
            <a:xfrm>
              <a:off x="1768" y="4020"/>
              <a:ext cx="499" cy="182"/>
            </a:xfrm>
            <a:prstGeom prst="rect">
              <a:avLst/>
            </a:prstGeom>
            <a:noFill/>
            <a:ln w="25400" algn="ctr">
              <a:noFill/>
              <a:miter lim="800000"/>
              <a:headEnd/>
              <a:tailEnd/>
            </a:ln>
          </p:spPr>
          <p:txBody>
            <a:bodyPr wrap="none" anchor="ctr"/>
            <a:lstStyle/>
            <a:p>
              <a:pPr algn="ctr" eaLnBrk="0" hangingPunct="0">
                <a:spcBef>
                  <a:spcPct val="50000"/>
                </a:spcBef>
              </a:pPr>
              <a:r>
                <a:rPr lang="en-US" sz="1200" b="1">
                  <a:latin typeface="Segoe" pitchFamily="34" charset="0"/>
                </a:rPr>
                <a:t>MPI</a:t>
              </a:r>
            </a:p>
          </p:txBody>
        </p:sp>
      </p:grpSp>
      <p:sp>
        <p:nvSpPr>
          <p:cNvPr id="146441" name="Rectangle 13"/>
          <p:cNvSpPr>
            <a:spLocks noChangeArrowheads="1"/>
          </p:cNvSpPr>
          <p:nvPr/>
        </p:nvSpPr>
        <p:spPr bwMode="auto">
          <a:xfrm>
            <a:off x="6056313" y="6765925"/>
            <a:ext cx="1662112" cy="357188"/>
          </a:xfrm>
          <a:prstGeom prst="rect">
            <a:avLst/>
          </a:prstGeom>
          <a:noFill/>
          <a:ln w="12700" algn="ctr">
            <a:noFill/>
            <a:miter lim="800000"/>
            <a:headEnd/>
            <a:tailEnd/>
          </a:ln>
        </p:spPr>
        <p:txBody>
          <a:bodyPr wrap="none" lIns="109714" tIns="54858" rIns="109714" bIns="54858">
            <a:spAutoFit/>
          </a:bodyPr>
          <a:lstStyle/>
          <a:p>
            <a:pPr algn="ctr" eaLnBrk="0" hangingPunct="0">
              <a:spcBef>
                <a:spcPct val="50000"/>
              </a:spcBef>
            </a:pPr>
            <a:r>
              <a:rPr lang="en-US" sz="1600" b="1">
                <a:solidFill>
                  <a:schemeClr val="bg2"/>
                </a:solidFill>
                <a:latin typeface="Segoe" pitchFamily="34" charset="0"/>
              </a:rPr>
              <a:t>Node Manager</a:t>
            </a:r>
          </a:p>
        </p:txBody>
      </p:sp>
      <p:grpSp>
        <p:nvGrpSpPr>
          <p:cNvPr id="146442" name="Group 14"/>
          <p:cNvGrpSpPr>
            <a:grpSpLocks/>
          </p:cNvGrpSpPr>
          <p:nvPr/>
        </p:nvGrpSpPr>
        <p:grpSpPr bwMode="auto">
          <a:xfrm>
            <a:off x="5468938" y="7089775"/>
            <a:ext cx="1343025" cy="457200"/>
            <a:chOff x="1587" y="3937"/>
            <a:chExt cx="705" cy="240"/>
          </a:xfrm>
        </p:grpSpPr>
        <p:pic>
          <p:nvPicPr>
            <p:cNvPr id="146546" name="Picture 15" descr="Metallic edge Gray Rounded Bar faded color med"/>
            <p:cNvPicPr>
              <a:picLocks noChangeAspect="1" noChangeArrowheads="1"/>
            </p:cNvPicPr>
            <p:nvPr/>
          </p:nvPicPr>
          <p:blipFill>
            <a:blip r:embed="rId10"/>
            <a:srcRect/>
            <a:stretch>
              <a:fillRect/>
            </a:stretch>
          </p:blipFill>
          <p:spPr bwMode="auto">
            <a:xfrm>
              <a:off x="1587" y="3937"/>
              <a:ext cx="705" cy="240"/>
            </a:xfrm>
            <a:prstGeom prst="rect">
              <a:avLst/>
            </a:prstGeom>
            <a:noFill/>
            <a:ln w="9525">
              <a:noFill/>
              <a:miter lim="800000"/>
              <a:headEnd/>
              <a:tailEnd/>
            </a:ln>
          </p:spPr>
        </p:pic>
        <p:sp>
          <p:nvSpPr>
            <p:cNvPr id="146547" name="Rectangle 16"/>
            <p:cNvSpPr>
              <a:spLocks noChangeArrowheads="1"/>
            </p:cNvSpPr>
            <p:nvPr/>
          </p:nvSpPr>
          <p:spPr bwMode="auto">
            <a:xfrm>
              <a:off x="1645" y="3966"/>
              <a:ext cx="590" cy="182"/>
            </a:xfrm>
            <a:prstGeom prst="rect">
              <a:avLst/>
            </a:prstGeom>
            <a:noFill/>
            <a:ln w="25400" algn="ctr">
              <a:noFill/>
              <a:miter lim="800000"/>
              <a:headEnd/>
              <a:tailEnd/>
            </a:ln>
          </p:spPr>
          <p:txBody>
            <a:bodyPr wrap="none" anchor="ctr"/>
            <a:lstStyle/>
            <a:p>
              <a:pPr algn="ctr" eaLnBrk="0" hangingPunct="0">
                <a:spcBef>
                  <a:spcPct val="50000"/>
                </a:spcBef>
              </a:pPr>
              <a:r>
                <a:rPr lang="en-US" sz="1200" b="1">
                  <a:latin typeface="Segoe" pitchFamily="34" charset="0"/>
                </a:rPr>
                <a:t>Job Execution</a:t>
              </a:r>
            </a:p>
          </p:txBody>
        </p:sp>
      </p:grpSp>
      <p:pic>
        <p:nvPicPr>
          <p:cNvPr id="146443" name="Picture 17" descr="Metallic edge Gray Rectangles Wider"/>
          <p:cNvPicPr>
            <a:picLocks noChangeAspect="1" noChangeArrowheads="1"/>
          </p:cNvPicPr>
          <p:nvPr/>
        </p:nvPicPr>
        <p:blipFill>
          <a:blip r:embed="rId11"/>
          <a:srcRect/>
          <a:stretch>
            <a:fillRect/>
          </a:stretch>
        </p:blipFill>
        <p:spPr bwMode="auto">
          <a:xfrm>
            <a:off x="9115425" y="2698750"/>
            <a:ext cx="1857375" cy="2479675"/>
          </a:xfrm>
          <a:prstGeom prst="rect">
            <a:avLst/>
          </a:prstGeom>
          <a:noFill/>
          <a:ln w="9525">
            <a:noFill/>
            <a:miter lim="800000"/>
            <a:headEnd/>
            <a:tailEnd/>
          </a:ln>
        </p:spPr>
      </p:pic>
      <p:pic>
        <p:nvPicPr>
          <p:cNvPr id="146444" name="Picture 18" descr="Metallic edge Avacado Square Large"/>
          <p:cNvPicPr>
            <a:picLocks noChangeAspect="1" noChangeArrowheads="1"/>
          </p:cNvPicPr>
          <p:nvPr/>
        </p:nvPicPr>
        <p:blipFill>
          <a:blip r:embed="rId12"/>
          <a:srcRect/>
          <a:stretch>
            <a:fillRect/>
          </a:stretch>
        </p:blipFill>
        <p:spPr bwMode="auto">
          <a:xfrm>
            <a:off x="4732338" y="2571750"/>
            <a:ext cx="4491037" cy="4206875"/>
          </a:xfrm>
          <a:prstGeom prst="rect">
            <a:avLst/>
          </a:prstGeom>
          <a:noFill/>
          <a:ln w="9525">
            <a:noFill/>
            <a:miter lim="800000"/>
            <a:headEnd/>
            <a:tailEnd/>
          </a:ln>
        </p:spPr>
      </p:pic>
      <p:sp>
        <p:nvSpPr>
          <p:cNvPr id="138259" name="Rectangle 19"/>
          <p:cNvSpPr>
            <a:spLocks noGrp="1" noChangeArrowheads="1"/>
          </p:cNvSpPr>
          <p:nvPr>
            <p:ph type="title"/>
          </p:nvPr>
        </p:nvSpPr>
        <p:spPr/>
        <p:txBody>
          <a:bodyPr/>
          <a:lstStyle/>
          <a:p>
            <a:pPr defTabSz="1095332">
              <a:defRPr/>
            </a:pPr>
            <a:r>
              <a:rPr smtClean="0"/>
              <a:t>How CCS Work</a:t>
            </a:r>
          </a:p>
        </p:txBody>
      </p:sp>
      <p:sp>
        <p:nvSpPr>
          <p:cNvPr id="146446" name="Text Box 20"/>
          <p:cNvSpPr txBox="1">
            <a:spLocks noChangeArrowheads="1"/>
          </p:cNvSpPr>
          <p:nvPr/>
        </p:nvSpPr>
        <p:spPr bwMode="auto">
          <a:xfrm>
            <a:off x="2000250" y="5822950"/>
            <a:ext cx="677863" cy="292100"/>
          </a:xfrm>
          <a:prstGeom prst="rect">
            <a:avLst/>
          </a:prstGeom>
          <a:noFill/>
          <a:ln w="25400" algn="ctr">
            <a:noFill/>
            <a:miter lim="800000"/>
            <a:headEnd/>
            <a:tailEnd/>
          </a:ln>
        </p:spPr>
        <p:txBody>
          <a:bodyPr wrap="none" lIns="109714" tIns="54858" rIns="109714" bIns="54858">
            <a:spAutoFit/>
          </a:bodyPr>
          <a:lstStyle/>
          <a:p>
            <a:pPr algn="ctr" eaLnBrk="0" hangingPunct="0">
              <a:spcBef>
                <a:spcPct val="50000"/>
              </a:spcBef>
            </a:pPr>
            <a:r>
              <a:rPr lang="en-US" sz="1200" b="1">
                <a:solidFill>
                  <a:schemeClr val="bg2"/>
                </a:solidFill>
                <a:latin typeface="Segoe" pitchFamily="34" charset="0"/>
              </a:rPr>
              <a:t>DB/FS</a:t>
            </a:r>
          </a:p>
        </p:txBody>
      </p:sp>
      <p:pic>
        <p:nvPicPr>
          <p:cNvPr id="146447" name="Picture 21" descr="Message Bus sm"/>
          <p:cNvPicPr>
            <a:picLocks noChangeAspect="1" noChangeArrowheads="1"/>
          </p:cNvPicPr>
          <p:nvPr/>
        </p:nvPicPr>
        <p:blipFill>
          <a:blip r:embed="rId13"/>
          <a:srcRect/>
          <a:stretch>
            <a:fillRect/>
          </a:stretch>
        </p:blipFill>
        <p:spPr bwMode="auto">
          <a:xfrm>
            <a:off x="7978775" y="6267450"/>
            <a:ext cx="690563" cy="271463"/>
          </a:xfrm>
          <a:prstGeom prst="rect">
            <a:avLst/>
          </a:prstGeom>
          <a:noFill/>
          <a:ln w="9525">
            <a:noFill/>
            <a:miter lim="800000"/>
            <a:headEnd/>
            <a:tailEnd/>
          </a:ln>
        </p:spPr>
      </p:pic>
      <p:pic>
        <p:nvPicPr>
          <p:cNvPr id="146448" name="Picture 22" descr="Message Bus sm"/>
          <p:cNvPicPr>
            <a:picLocks noChangeAspect="1" noChangeArrowheads="1"/>
          </p:cNvPicPr>
          <p:nvPr/>
        </p:nvPicPr>
        <p:blipFill>
          <a:blip r:embed="rId13"/>
          <a:srcRect/>
          <a:stretch>
            <a:fillRect/>
          </a:stretch>
        </p:blipFill>
        <p:spPr bwMode="auto">
          <a:xfrm>
            <a:off x="7286625" y="6267450"/>
            <a:ext cx="692150" cy="271463"/>
          </a:xfrm>
          <a:prstGeom prst="rect">
            <a:avLst/>
          </a:prstGeom>
          <a:noFill/>
          <a:ln w="9525">
            <a:noFill/>
            <a:miter lim="800000"/>
            <a:headEnd/>
            <a:tailEnd/>
          </a:ln>
        </p:spPr>
      </p:pic>
      <p:pic>
        <p:nvPicPr>
          <p:cNvPr id="146449" name="Picture 23" descr="Message Bus sm"/>
          <p:cNvPicPr>
            <a:picLocks noChangeAspect="1" noChangeArrowheads="1"/>
          </p:cNvPicPr>
          <p:nvPr/>
        </p:nvPicPr>
        <p:blipFill>
          <a:blip r:embed="rId13"/>
          <a:srcRect/>
          <a:stretch>
            <a:fillRect/>
          </a:stretch>
        </p:blipFill>
        <p:spPr bwMode="auto">
          <a:xfrm>
            <a:off x="6594475" y="6267450"/>
            <a:ext cx="692150" cy="271463"/>
          </a:xfrm>
          <a:prstGeom prst="rect">
            <a:avLst/>
          </a:prstGeom>
          <a:noFill/>
          <a:ln w="9525">
            <a:noFill/>
            <a:miter lim="800000"/>
            <a:headEnd/>
            <a:tailEnd/>
          </a:ln>
        </p:spPr>
      </p:pic>
      <p:pic>
        <p:nvPicPr>
          <p:cNvPr id="146450" name="Picture 24" descr="Message Bus sm"/>
          <p:cNvPicPr>
            <a:picLocks noChangeAspect="1" noChangeArrowheads="1"/>
          </p:cNvPicPr>
          <p:nvPr/>
        </p:nvPicPr>
        <p:blipFill>
          <a:blip r:embed="rId13"/>
          <a:srcRect/>
          <a:stretch>
            <a:fillRect/>
          </a:stretch>
        </p:blipFill>
        <p:spPr bwMode="auto">
          <a:xfrm>
            <a:off x="5905500" y="6267450"/>
            <a:ext cx="692150" cy="271463"/>
          </a:xfrm>
          <a:prstGeom prst="rect">
            <a:avLst/>
          </a:prstGeom>
          <a:noFill/>
          <a:ln w="9525">
            <a:noFill/>
            <a:miter lim="800000"/>
            <a:headEnd/>
            <a:tailEnd/>
          </a:ln>
        </p:spPr>
      </p:pic>
      <p:pic>
        <p:nvPicPr>
          <p:cNvPr id="146451" name="Picture 25" descr="Message Bus sm"/>
          <p:cNvPicPr>
            <a:picLocks noChangeAspect="1" noChangeArrowheads="1"/>
          </p:cNvPicPr>
          <p:nvPr/>
        </p:nvPicPr>
        <p:blipFill>
          <a:blip r:embed="rId13"/>
          <a:srcRect/>
          <a:stretch>
            <a:fillRect/>
          </a:stretch>
        </p:blipFill>
        <p:spPr bwMode="auto">
          <a:xfrm>
            <a:off x="5213350" y="6267450"/>
            <a:ext cx="692150" cy="271463"/>
          </a:xfrm>
          <a:prstGeom prst="rect">
            <a:avLst/>
          </a:prstGeom>
          <a:noFill/>
          <a:ln w="9525">
            <a:noFill/>
            <a:miter lim="800000"/>
            <a:headEnd/>
            <a:tailEnd/>
          </a:ln>
        </p:spPr>
      </p:pic>
      <p:sp>
        <p:nvSpPr>
          <p:cNvPr id="146452" name="Text Box 26"/>
          <p:cNvSpPr txBox="1">
            <a:spLocks noChangeArrowheads="1"/>
          </p:cNvSpPr>
          <p:nvPr/>
        </p:nvSpPr>
        <p:spPr bwMode="auto">
          <a:xfrm>
            <a:off x="2066925" y="3351213"/>
            <a:ext cx="558800" cy="293687"/>
          </a:xfrm>
          <a:prstGeom prst="rect">
            <a:avLst/>
          </a:prstGeom>
          <a:noFill/>
          <a:ln w="25400" algn="ctr">
            <a:noFill/>
            <a:miter lim="800000"/>
            <a:headEnd/>
            <a:tailEnd/>
          </a:ln>
        </p:spPr>
        <p:txBody>
          <a:bodyPr wrap="none" lIns="109714" tIns="54858" rIns="109714" bIns="54858">
            <a:spAutoFit/>
          </a:bodyPr>
          <a:lstStyle/>
          <a:p>
            <a:pPr algn="ctr" eaLnBrk="0" hangingPunct="0">
              <a:spcBef>
                <a:spcPct val="50000"/>
              </a:spcBef>
            </a:pPr>
            <a:r>
              <a:rPr lang="en-US" sz="1200" b="1">
                <a:latin typeface="Segoe" pitchFamily="34" charset="0"/>
              </a:rPr>
              <a:t>User</a:t>
            </a:r>
          </a:p>
        </p:txBody>
      </p:sp>
      <p:pic>
        <p:nvPicPr>
          <p:cNvPr id="146453" name="Picture 27" descr="Server and XML Web Service sm"/>
          <p:cNvPicPr>
            <a:picLocks noChangeAspect="1" noChangeArrowheads="1"/>
          </p:cNvPicPr>
          <p:nvPr/>
        </p:nvPicPr>
        <p:blipFill>
          <a:blip r:embed="rId14"/>
          <a:srcRect/>
          <a:stretch>
            <a:fillRect/>
          </a:stretch>
        </p:blipFill>
        <p:spPr bwMode="auto">
          <a:xfrm>
            <a:off x="514350" y="2522538"/>
            <a:ext cx="630238" cy="958850"/>
          </a:xfrm>
          <a:prstGeom prst="rect">
            <a:avLst/>
          </a:prstGeom>
          <a:noFill/>
          <a:ln w="9525">
            <a:noFill/>
            <a:miter lim="800000"/>
            <a:headEnd/>
            <a:tailEnd/>
          </a:ln>
        </p:spPr>
      </p:pic>
      <p:cxnSp>
        <p:nvCxnSpPr>
          <p:cNvPr id="146454" name="AutoShape 28"/>
          <p:cNvCxnSpPr>
            <a:cxnSpLocks noChangeShapeType="1"/>
          </p:cNvCxnSpPr>
          <p:nvPr/>
        </p:nvCxnSpPr>
        <p:spPr bwMode="auto">
          <a:xfrm flipV="1">
            <a:off x="1144588" y="3000375"/>
            <a:ext cx="1008062" cy="3175"/>
          </a:xfrm>
          <a:prstGeom prst="bentConnector3">
            <a:avLst>
              <a:gd name="adj1" fmla="val 49907"/>
            </a:avLst>
          </a:prstGeom>
          <a:noFill/>
          <a:ln w="25400">
            <a:solidFill>
              <a:srgbClr val="FFFFFF"/>
            </a:solidFill>
            <a:prstDash val="sysDot"/>
            <a:miter lim="800000"/>
            <a:headEnd type="triangle" w="med" len="med"/>
            <a:tailEnd type="triangle" w="med" len="med"/>
          </a:ln>
        </p:spPr>
      </p:cxnSp>
      <p:grpSp>
        <p:nvGrpSpPr>
          <p:cNvPr id="146455" name="Group 29"/>
          <p:cNvGrpSpPr>
            <a:grpSpLocks/>
          </p:cNvGrpSpPr>
          <p:nvPr/>
        </p:nvGrpSpPr>
        <p:grpSpPr bwMode="auto">
          <a:xfrm>
            <a:off x="3455988" y="4594225"/>
            <a:ext cx="715962" cy="590550"/>
            <a:chOff x="1844" y="2213"/>
            <a:chExt cx="376" cy="310"/>
          </a:xfrm>
        </p:grpSpPr>
        <p:pic>
          <p:nvPicPr>
            <p:cNvPr id="146544" name="Picture 30"/>
            <p:cNvPicPr>
              <a:picLocks noChangeAspect="1" noChangeArrowheads="1"/>
            </p:cNvPicPr>
            <p:nvPr/>
          </p:nvPicPr>
          <p:blipFill>
            <a:blip r:embed="rId15"/>
            <a:srcRect/>
            <a:stretch>
              <a:fillRect/>
            </a:stretch>
          </p:blipFill>
          <p:spPr bwMode="auto">
            <a:xfrm>
              <a:off x="1902" y="2213"/>
              <a:ext cx="272" cy="187"/>
            </a:xfrm>
            <a:prstGeom prst="rect">
              <a:avLst/>
            </a:prstGeom>
            <a:noFill/>
            <a:ln w="12700" algn="ctr">
              <a:noFill/>
              <a:miter lim="800000"/>
              <a:headEnd/>
              <a:tailEnd/>
            </a:ln>
          </p:spPr>
        </p:pic>
        <p:sp>
          <p:nvSpPr>
            <p:cNvPr id="146545" name="Text Box 31"/>
            <p:cNvSpPr txBox="1">
              <a:spLocks noChangeArrowheads="1"/>
            </p:cNvSpPr>
            <p:nvPr/>
          </p:nvSpPr>
          <p:spPr bwMode="auto">
            <a:xfrm>
              <a:off x="1844" y="2394"/>
              <a:ext cx="376" cy="129"/>
            </a:xfrm>
            <a:prstGeom prst="rect">
              <a:avLst/>
            </a:prstGeom>
            <a:noFill/>
            <a:ln w="25400" algn="ctr">
              <a:noFill/>
              <a:miter lim="800000"/>
              <a:headEnd/>
              <a:tailEnd/>
            </a:ln>
          </p:spPr>
          <p:txBody>
            <a:bodyPr wrap="none">
              <a:spAutoFit/>
            </a:bodyPr>
            <a:lstStyle/>
            <a:p>
              <a:pPr algn="ctr" eaLnBrk="0" hangingPunct="0">
                <a:spcBef>
                  <a:spcPct val="50000"/>
                </a:spcBef>
              </a:pPr>
              <a:r>
                <a:rPr lang="en-US" sz="1000" b="1">
                  <a:latin typeface="Segoe" pitchFamily="34" charset="0"/>
                </a:rPr>
                <a:t>Cmd line</a:t>
              </a:r>
            </a:p>
          </p:txBody>
        </p:sp>
      </p:grpSp>
      <p:sp>
        <p:nvSpPr>
          <p:cNvPr id="146456" name="Text Box 32"/>
          <p:cNvSpPr txBox="1">
            <a:spLocks noChangeArrowheads="1"/>
          </p:cNvSpPr>
          <p:nvPr/>
        </p:nvSpPr>
        <p:spPr bwMode="auto">
          <a:xfrm>
            <a:off x="3360738" y="3454400"/>
            <a:ext cx="1006475" cy="265113"/>
          </a:xfrm>
          <a:prstGeom prst="rect">
            <a:avLst/>
          </a:prstGeom>
          <a:noFill/>
          <a:ln w="25400" algn="ctr">
            <a:noFill/>
            <a:miter lim="800000"/>
            <a:headEnd/>
            <a:tailEnd/>
          </a:ln>
        </p:spPr>
        <p:txBody>
          <a:bodyPr wrap="none" lIns="109714" tIns="54858" rIns="109714" bIns="54858">
            <a:spAutoFit/>
          </a:bodyPr>
          <a:lstStyle/>
          <a:p>
            <a:pPr algn="ctr" eaLnBrk="0" hangingPunct="0">
              <a:spcBef>
                <a:spcPct val="50000"/>
              </a:spcBef>
            </a:pPr>
            <a:r>
              <a:rPr lang="en-US" sz="1000" b="1">
                <a:latin typeface="Segoe" pitchFamily="34" charset="0"/>
              </a:rPr>
              <a:t>Desktop App</a:t>
            </a:r>
          </a:p>
        </p:txBody>
      </p:sp>
      <p:pic>
        <p:nvPicPr>
          <p:cNvPr id="146457" name="Picture 33" descr="struct analysis"/>
          <p:cNvPicPr>
            <a:picLocks noChangeAspect="1" noChangeArrowheads="1"/>
          </p:cNvPicPr>
          <p:nvPr/>
        </p:nvPicPr>
        <p:blipFill>
          <a:blip r:embed="rId16"/>
          <a:srcRect/>
          <a:stretch>
            <a:fillRect/>
          </a:stretch>
        </p:blipFill>
        <p:spPr bwMode="auto">
          <a:xfrm>
            <a:off x="3455988" y="2771775"/>
            <a:ext cx="744537" cy="558800"/>
          </a:xfrm>
          <a:prstGeom prst="rect">
            <a:avLst/>
          </a:prstGeom>
          <a:noFill/>
          <a:ln w="9525">
            <a:noFill/>
            <a:miter lim="800000"/>
            <a:headEnd/>
            <a:tailEnd/>
          </a:ln>
        </p:spPr>
      </p:pic>
      <p:grpSp>
        <p:nvGrpSpPr>
          <p:cNvPr id="146458" name="Group 34"/>
          <p:cNvGrpSpPr>
            <a:grpSpLocks/>
          </p:cNvGrpSpPr>
          <p:nvPr/>
        </p:nvGrpSpPr>
        <p:grpSpPr bwMode="auto">
          <a:xfrm>
            <a:off x="3398838" y="3808413"/>
            <a:ext cx="858837" cy="663575"/>
            <a:chOff x="1810" y="1771"/>
            <a:chExt cx="451" cy="348"/>
          </a:xfrm>
        </p:grpSpPr>
        <p:pic>
          <p:nvPicPr>
            <p:cNvPr id="146542" name="Picture 35" descr="SMS site database"/>
            <p:cNvPicPr>
              <a:picLocks noChangeAspect="1" noChangeArrowheads="1"/>
            </p:cNvPicPr>
            <p:nvPr/>
          </p:nvPicPr>
          <p:blipFill>
            <a:blip r:embed="rId17"/>
            <a:srcRect/>
            <a:stretch>
              <a:fillRect/>
            </a:stretch>
          </p:blipFill>
          <p:spPr bwMode="auto">
            <a:xfrm>
              <a:off x="1884" y="1771"/>
              <a:ext cx="299" cy="206"/>
            </a:xfrm>
            <a:prstGeom prst="rect">
              <a:avLst/>
            </a:prstGeom>
            <a:noFill/>
            <a:ln w="9525">
              <a:noFill/>
              <a:miter lim="800000"/>
              <a:headEnd/>
              <a:tailEnd/>
            </a:ln>
          </p:spPr>
        </p:pic>
        <p:sp>
          <p:nvSpPr>
            <p:cNvPr id="146543" name="Text Box 36"/>
            <p:cNvSpPr txBox="1">
              <a:spLocks noChangeArrowheads="1"/>
            </p:cNvSpPr>
            <p:nvPr/>
          </p:nvSpPr>
          <p:spPr bwMode="auto">
            <a:xfrm>
              <a:off x="1810" y="1990"/>
              <a:ext cx="451" cy="129"/>
            </a:xfrm>
            <a:prstGeom prst="rect">
              <a:avLst/>
            </a:prstGeom>
            <a:noFill/>
            <a:ln w="25400" algn="ctr">
              <a:noFill/>
              <a:miter lim="800000"/>
              <a:headEnd/>
              <a:tailEnd/>
            </a:ln>
          </p:spPr>
          <p:txBody>
            <a:bodyPr wrap="none">
              <a:spAutoFit/>
            </a:bodyPr>
            <a:lstStyle/>
            <a:p>
              <a:pPr algn="ctr" eaLnBrk="0" hangingPunct="0">
                <a:spcBef>
                  <a:spcPct val="50000"/>
                </a:spcBef>
              </a:pPr>
              <a:r>
                <a:rPr lang="en-US" sz="1000" b="1">
                  <a:latin typeface="Segoe" pitchFamily="34" charset="0"/>
                </a:rPr>
                <a:t>Job Mgr UI</a:t>
              </a:r>
            </a:p>
          </p:txBody>
        </p:sp>
      </p:grpSp>
      <p:pic>
        <p:nvPicPr>
          <p:cNvPr id="146459" name="Picture 37" descr="Red User sm"/>
          <p:cNvPicPr>
            <a:picLocks noChangeAspect="1" noChangeArrowheads="1"/>
          </p:cNvPicPr>
          <p:nvPr/>
        </p:nvPicPr>
        <p:blipFill>
          <a:blip r:embed="rId18"/>
          <a:srcRect/>
          <a:stretch>
            <a:fillRect/>
          </a:stretch>
        </p:blipFill>
        <p:spPr bwMode="auto">
          <a:xfrm>
            <a:off x="10229850" y="3703638"/>
            <a:ext cx="322263" cy="433387"/>
          </a:xfrm>
          <a:prstGeom prst="rect">
            <a:avLst/>
          </a:prstGeom>
          <a:noFill/>
          <a:ln w="9525">
            <a:noFill/>
            <a:miter lim="800000"/>
            <a:headEnd/>
            <a:tailEnd/>
          </a:ln>
        </p:spPr>
      </p:pic>
      <p:pic>
        <p:nvPicPr>
          <p:cNvPr id="146460" name="Picture 38"/>
          <p:cNvPicPr>
            <a:picLocks noChangeAspect="1" noChangeArrowheads="1"/>
          </p:cNvPicPr>
          <p:nvPr/>
        </p:nvPicPr>
        <p:blipFill>
          <a:blip r:embed="rId15"/>
          <a:srcRect/>
          <a:stretch>
            <a:fillRect/>
          </a:stretch>
        </p:blipFill>
        <p:spPr bwMode="auto">
          <a:xfrm>
            <a:off x="9442450" y="4165600"/>
            <a:ext cx="519113" cy="355600"/>
          </a:xfrm>
          <a:prstGeom prst="rect">
            <a:avLst/>
          </a:prstGeom>
          <a:noFill/>
          <a:ln w="12700" algn="ctr">
            <a:noFill/>
            <a:miter lim="800000"/>
            <a:headEnd/>
            <a:tailEnd/>
          </a:ln>
        </p:spPr>
      </p:pic>
      <p:sp>
        <p:nvSpPr>
          <p:cNvPr id="146461" name="Text Box 39"/>
          <p:cNvSpPr txBox="1">
            <a:spLocks noChangeArrowheads="1"/>
          </p:cNvSpPr>
          <p:nvPr/>
        </p:nvSpPr>
        <p:spPr bwMode="auto">
          <a:xfrm>
            <a:off x="10047288" y="4070350"/>
            <a:ext cx="701675" cy="295275"/>
          </a:xfrm>
          <a:prstGeom prst="rect">
            <a:avLst/>
          </a:prstGeom>
          <a:noFill/>
          <a:ln w="25400" algn="ctr">
            <a:noFill/>
            <a:miter lim="800000"/>
            <a:headEnd/>
            <a:tailEnd/>
          </a:ln>
        </p:spPr>
        <p:txBody>
          <a:bodyPr wrap="none" lIns="109714" tIns="54858" rIns="109714" bIns="54858">
            <a:spAutoFit/>
          </a:bodyPr>
          <a:lstStyle/>
          <a:p>
            <a:pPr algn="ctr" eaLnBrk="0" hangingPunct="0">
              <a:spcBef>
                <a:spcPct val="50000"/>
              </a:spcBef>
            </a:pPr>
            <a:r>
              <a:rPr lang="en-US" sz="1200" b="1">
                <a:latin typeface="Segoe" pitchFamily="34" charset="0"/>
              </a:rPr>
              <a:t>Admin</a:t>
            </a:r>
          </a:p>
        </p:txBody>
      </p:sp>
      <p:sp>
        <p:nvSpPr>
          <p:cNvPr id="146462" name="Rectangle 40"/>
          <p:cNvSpPr>
            <a:spLocks noChangeArrowheads="1"/>
          </p:cNvSpPr>
          <p:nvPr/>
        </p:nvSpPr>
        <p:spPr bwMode="auto">
          <a:xfrm>
            <a:off x="9315450" y="2990850"/>
            <a:ext cx="731838" cy="1838325"/>
          </a:xfrm>
          <a:prstGeom prst="rect">
            <a:avLst/>
          </a:prstGeom>
          <a:noFill/>
          <a:ln w="12700" algn="ctr">
            <a:solidFill>
              <a:schemeClr val="bg2"/>
            </a:solidFill>
            <a:prstDash val="lgDash"/>
            <a:miter lim="800000"/>
            <a:headEnd/>
            <a:tailEnd/>
          </a:ln>
        </p:spPr>
        <p:txBody>
          <a:bodyPr wrap="none" lIns="109714" tIns="54858" rIns="109714" bIns="54858" anchor="ctr"/>
          <a:lstStyle/>
          <a:p>
            <a:endParaRPr lang="en-US">
              <a:latin typeface="Segoe" pitchFamily="34" charset="0"/>
            </a:endParaRPr>
          </a:p>
        </p:txBody>
      </p:sp>
      <p:sp>
        <p:nvSpPr>
          <p:cNvPr id="146463" name="Text Box 41"/>
          <p:cNvSpPr txBox="1">
            <a:spLocks noChangeArrowheads="1"/>
          </p:cNvSpPr>
          <p:nvPr/>
        </p:nvSpPr>
        <p:spPr bwMode="auto">
          <a:xfrm>
            <a:off x="9267825" y="3641725"/>
            <a:ext cx="733425" cy="417513"/>
          </a:xfrm>
          <a:prstGeom prst="rect">
            <a:avLst/>
          </a:prstGeom>
          <a:noFill/>
          <a:ln w="25400" algn="ctr">
            <a:noFill/>
            <a:miter lim="800000"/>
            <a:headEnd/>
            <a:tailEnd/>
          </a:ln>
        </p:spPr>
        <p:txBody>
          <a:bodyPr wrap="none" lIns="109714" tIns="54858" rIns="109714" bIns="54858">
            <a:spAutoFit/>
          </a:bodyPr>
          <a:lstStyle/>
          <a:p>
            <a:pPr algn="ctr" eaLnBrk="0" hangingPunct="0">
              <a:spcBef>
                <a:spcPct val="50000"/>
              </a:spcBef>
            </a:pPr>
            <a:r>
              <a:rPr lang="en-US" sz="1000" b="1">
                <a:latin typeface="Segoe" pitchFamily="34" charset="0"/>
              </a:rPr>
              <a:t>Admin</a:t>
            </a:r>
            <a:br>
              <a:rPr lang="en-US" sz="1000" b="1">
                <a:latin typeface="Segoe" pitchFamily="34" charset="0"/>
              </a:rPr>
            </a:br>
            <a:r>
              <a:rPr lang="en-US" sz="1000" b="1">
                <a:latin typeface="Segoe" pitchFamily="34" charset="0"/>
              </a:rPr>
              <a:t> Console</a:t>
            </a:r>
          </a:p>
        </p:txBody>
      </p:sp>
      <p:sp>
        <p:nvSpPr>
          <p:cNvPr id="146464" name="Text Box 42"/>
          <p:cNvSpPr txBox="1">
            <a:spLocks noChangeArrowheads="1"/>
          </p:cNvSpPr>
          <p:nvPr/>
        </p:nvSpPr>
        <p:spPr bwMode="auto">
          <a:xfrm>
            <a:off x="9371013" y="4537075"/>
            <a:ext cx="754062" cy="263525"/>
          </a:xfrm>
          <a:prstGeom prst="rect">
            <a:avLst/>
          </a:prstGeom>
          <a:noFill/>
          <a:ln w="25400" algn="ctr">
            <a:noFill/>
            <a:miter lim="800000"/>
            <a:headEnd/>
            <a:tailEnd/>
          </a:ln>
        </p:spPr>
        <p:txBody>
          <a:bodyPr wrap="none" lIns="109714" tIns="54858" rIns="109714" bIns="54858">
            <a:spAutoFit/>
          </a:bodyPr>
          <a:lstStyle/>
          <a:p>
            <a:pPr algn="ctr" eaLnBrk="0" hangingPunct="0">
              <a:spcBef>
                <a:spcPct val="50000"/>
              </a:spcBef>
            </a:pPr>
            <a:r>
              <a:rPr lang="en-US" sz="1000" b="1">
                <a:latin typeface="Segoe" pitchFamily="34" charset="0"/>
              </a:rPr>
              <a:t>Cmd line</a:t>
            </a:r>
          </a:p>
        </p:txBody>
      </p:sp>
      <p:pic>
        <p:nvPicPr>
          <p:cNvPr id="146465" name="Picture 43" descr="SMS site database"/>
          <p:cNvPicPr>
            <a:picLocks noChangeAspect="1" noChangeArrowheads="1"/>
          </p:cNvPicPr>
          <p:nvPr/>
        </p:nvPicPr>
        <p:blipFill>
          <a:blip r:embed="rId17"/>
          <a:srcRect/>
          <a:stretch>
            <a:fillRect/>
          </a:stretch>
        </p:blipFill>
        <p:spPr bwMode="auto">
          <a:xfrm>
            <a:off x="9418638" y="3122613"/>
            <a:ext cx="569912" cy="392112"/>
          </a:xfrm>
          <a:prstGeom prst="rect">
            <a:avLst/>
          </a:prstGeom>
          <a:noFill/>
          <a:ln w="9525">
            <a:noFill/>
            <a:miter lim="800000"/>
            <a:headEnd/>
            <a:tailEnd/>
          </a:ln>
        </p:spPr>
      </p:pic>
      <p:grpSp>
        <p:nvGrpSpPr>
          <p:cNvPr id="146466" name="Group 44"/>
          <p:cNvGrpSpPr>
            <a:grpSpLocks/>
          </p:cNvGrpSpPr>
          <p:nvPr/>
        </p:nvGrpSpPr>
        <p:grpSpPr bwMode="auto">
          <a:xfrm>
            <a:off x="5211763" y="1223963"/>
            <a:ext cx="3154362" cy="1439862"/>
            <a:chOff x="3096" y="459"/>
            <a:chExt cx="1656" cy="756"/>
          </a:xfrm>
        </p:grpSpPr>
        <p:pic>
          <p:nvPicPr>
            <p:cNvPr id="146531" name="Picture 45" descr="Metallic edge Gray Rectangles Wider"/>
            <p:cNvPicPr>
              <a:picLocks noChangeAspect="1" noChangeArrowheads="1"/>
            </p:cNvPicPr>
            <p:nvPr/>
          </p:nvPicPr>
          <p:blipFill>
            <a:blip r:embed="rId19"/>
            <a:srcRect/>
            <a:stretch>
              <a:fillRect/>
            </a:stretch>
          </p:blipFill>
          <p:spPr bwMode="auto">
            <a:xfrm>
              <a:off x="3096" y="459"/>
              <a:ext cx="1656" cy="756"/>
            </a:xfrm>
            <a:prstGeom prst="rect">
              <a:avLst/>
            </a:prstGeom>
            <a:noFill/>
            <a:ln w="9525">
              <a:noFill/>
              <a:miter lim="800000"/>
              <a:headEnd/>
              <a:tailEnd/>
            </a:ln>
          </p:spPr>
        </p:pic>
        <p:sp>
          <p:nvSpPr>
            <p:cNvPr id="146532" name="Rectangle 46"/>
            <p:cNvSpPr>
              <a:spLocks noChangeArrowheads="1"/>
            </p:cNvSpPr>
            <p:nvPr/>
          </p:nvSpPr>
          <p:spPr bwMode="auto">
            <a:xfrm>
              <a:off x="3594" y="545"/>
              <a:ext cx="673" cy="184"/>
            </a:xfrm>
            <a:prstGeom prst="rect">
              <a:avLst/>
            </a:prstGeom>
            <a:noFill/>
            <a:ln w="12700" algn="ctr">
              <a:noFill/>
              <a:miter lim="800000"/>
              <a:headEnd/>
              <a:tailEnd/>
            </a:ln>
          </p:spPr>
          <p:txBody>
            <a:bodyPr wrap="none">
              <a:spAutoFit/>
            </a:bodyPr>
            <a:lstStyle/>
            <a:p>
              <a:pPr algn="ctr" eaLnBrk="0" hangingPunct="0">
                <a:spcBef>
                  <a:spcPct val="50000"/>
                </a:spcBef>
              </a:pPr>
              <a:r>
                <a:rPr lang="en-US" sz="1600" b="1">
                  <a:solidFill>
                    <a:schemeClr val="bg2"/>
                  </a:solidFill>
                  <a:latin typeface="Segoe" pitchFamily="34" charset="0"/>
                </a:rPr>
                <a:t>Head Node</a:t>
              </a:r>
            </a:p>
          </p:txBody>
        </p:sp>
        <p:grpSp>
          <p:nvGrpSpPr>
            <p:cNvPr id="146533" name="Group 47"/>
            <p:cNvGrpSpPr>
              <a:grpSpLocks/>
            </p:cNvGrpSpPr>
            <p:nvPr/>
          </p:nvGrpSpPr>
          <p:grpSpPr bwMode="auto">
            <a:xfrm>
              <a:off x="3225" y="721"/>
              <a:ext cx="1401" cy="468"/>
              <a:chOff x="4707" y="295"/>
              <a:chExt cx="1401" cy="468"/>
            </a:xfrm>
          </p:grpSpPr>
          <p:pic>
            <p:nvPicPr>
              <p:cNvPr id="146534" name="Picture 48" descr="Metallic edge Gray Rounded Bar faded color med"/>
              <p:cNvPicPr>
                <a:picLocks noChangeAspect="1" noChangeArrowheads="1"/>
              </p:cNvPicPr>
              <p:nvPr/>
            </p:nvPicPr>
            <p:blipFill>
              <a:blip r:embed="rId10"/>
              <a:srcRect/>
              <a:stretch>
                <a:fillRect/>
              </a:stretch>
            </p:blipFill>
            <p:spPr bwMode="auto">
              <a:xfrm>
                <a:off x="5403" y="523"/>
                <a:ext cx="705" cy="240"/>
              </a:xfrm>
              <a:prstGeom prst="rect">
                <a:avLst/>
              </a:prstGeom>
              <a:noFill/>
              <a:ln w="9525">
                <a:noFill/>
                <a:miter lim="800000"/>
                <a:headEnd/>
                <a:tailEnd/>
              </a:ln>
            </p:spPr>
          </p:pic>
          <p:pic>
            <p:nvPicPr>
              <p:cNvPr id="146535" name="Picture 49" descr="Metallic edge Gray Rounded Bar faded color med"/>
              <p:cNvPicPr>
                <a:picLocks noChangeAspect="1" noChangeArrowheads="1"/>
              </p:cNvPicPr>
              <p:nvPr/>
            </p:nvPicPr>
            <p:blipFill>
              <a:blip r:embed="rId10"/>
              <a:srcRect/>
              <a:stretch>
                <a:fillRect/>
              </a:stretch>
            </p:blipFill>
            <p:spPr bwMode="auto">
              <a:xfrm>
                <a:off x="4707" y="523"/>
                <a:ext cx="705" cy="240"/>
              </a:xfrm>
              <a:prstGeom prst="rect">
                <a:avLst/>
              </a:prstGeom>
              <a:noFill/>
              <a:ln w="9525">
                <a:noFill/>
                <a:miter lim="800000"/>
                <a:headEnd/>
                <a:tailEnd/>
              </a:ln>
            </p:spPr>
          </p:pic>
          <p:pic>
            <p:nvPicPr>
              <p:cNvPr id="146536" name="Picture 50" descr="Metallic edge Gray Rounded Bar faded color med"/>
              <p:cNvPicPr>
                <a:picLocks noChangeAspect="1" noChangeArrowheads="1"/>
              </p:cNvPicPr>
              <p:nvPr/>
            </p:nvPicPr>
            <p:blipFill>
              <a:blip r:embed="rId10"/>
              <a:srcRect/>
              <a:stretch>
                <a:fillRect/>
              </a:stretch>
            </p:blipFill>
            <p:spPr bwMode="auto">
              <a:xfrm>
                <a:off x="5403" y="295"/>
                <a:ext cx="705" cy="240"/>
              </a:xfrm>
              <a:prstGeom prst="rect">
                <a:avLst/>
              </a:prstGeom>
              <a:noFill/>
              <a:ln w="9525">
                <a:noFill/>
                <a:miter lim="800000"/>
                <a:headEnd/>
                <a:tailEnd/>
              </a:ln>
            </p:spPr>
          </p:pic>
          <p:pic>
            <p:nvPicPr>
              <p:cNvPr id="146537" name="Picture 51" descr="Metallic edge Gray Rounded Bar faded color med"/>
              <p:cNvPicPr>
                <a:picLocks noChangeAspect="1" noChangeArrowheads="1"/>
              </p:cNvPicPr>
              <p:nvPr/>
            </p:nvPicPr>
            <p:blipFill>
              <a:blip r:embed="rId10"/>
              <a:srcRect/>
              <a:stretch>
                <a:fillRect/>
              </a:stretch>
            </p:blipFill>
            <p:spPr bwMode="auto">
              <a:xfrm>
                <a:off x="4707" y="295"/>
                <a:ext cx="705" cy="240"/>
              </a:xfrm>
              <a:prstGeom prst="rect">
                <a:avLst/>
              </a:prstGeom>
              <a:noFill/>
              <a:ln w="9525">
                <a:noFill/>
                <a:miter lim="800000"/>
                <a:headEnd/>
                <a:tailEnd/>
              </a:ln>
            </p:spPr>
          </p:pic>
          <p:sp>
            <p:nvSpPr>
              <p:cNvPr id="146538" name="Rectangle 52"/>
              <p:cNvSpPr>
                <a:spLocks noChangeArrowheads="1"/>
              </p:cNvSpPr>
              <p:nvPr/>
            </p:nvSpPr>
            <p:spPr bwMode="auto">
              <a:xfrm>
                <a:off x="4788" y="324"/>
                <a:ext cx="544" cy="182"/>
              </a:xfrm>
              <a:prstGeom prst="rect">
                <a:avLst/>
              </a:prstGeom>
              <a:noFill/>
              <a:ln w="25400" algn="ctr">
                <a:noFill/>
                <a:miter lim="800000"/>
                <a:headEnd/>
                <a:tailEnd/>
              </a:ln>
            </p:spPr>
            <p:txBody>
              <a:bodyPr wrap="none" anchor="ctr"/>
              <a:lstStyle/>
              <a:p>
                <a:pPr algn="ctr" eaLnBrk="0" hangingPunct="0">
                  <a:spcBef>
                    <a:spcPct val="50000"/>
                  </a:spcBef>
                </a:pPr>
                <a:r>
                  <a:rPr lang="en-US" sz="1200" b="1">
                    <a:latin typeface="Segoe" pitchFamily="34" charset="0"/>
                  </a:rPr>
                  <a:t>Job Mgmt</a:t>
                </a:r>
              </a:p>
            </p:txBody>
          </p:sp>
          <p:sp>
            <p:nvSpPr>
              <p:cNvPr id="146539" name="Rectangle 53"/>
              <p:cNvSpPr>
                <a:spLocks noChangeArrowheads="1"/>
              </p:cNvSpPr>
              <p:nvPr/>
            </p:nvSpPr>
            <p:spPr bwMode="auto">
              <a:xfrm>
                <a:off x="5405" y="552"/>
                <a:ext cx="703" cy="182"/>
              </a:xfrm>
              <a:prstGeom prst="rect">
                <a:avLst/>
              </a:prstGeom>
              <a:noFill/>
              <a:ln w="25400" algn="ctr">
                <a:noFill/>
                <a:miter lim="800000"/>
                <a:headEnd/>
                <a:tailEnd/>
              </a:ln>
            </p:spPr>
            <p:txBody>
              <a:bodyPr wrap="none" anchor="ctr"/>
              <a:lstStyle/>
              <a:p>
                <a:pPr algn="ctr" eaLnBrk="0" hangingPunct="0">
                  <a:spcBef>
                    <a:spcPct val="50000"/>
                  </a:spcBef>
                </a:pPr>
                <a:r>
                  <a:rPr lang="en-US" sz="1200" b="1">
                    <a:latin typeface="Segoe" pitchFamily="34" charset="0"/>
                  </a:rPr>
                  <a:t>Resource Mgmt</a:t>
                </a:r>
              </a:p>
            </p:txBody>
          </p:sp>
          <p:sp>
            <p:nvSpPr>
              <p:cNvPr id="146540" name="Rectangle 54"/>
              <p:cNvSpPr>
                <a:spLocks noChangeArrowheads="1"/>
              </p:cNvSpPr>
              <p:nvPr/>
            </p:nvSpPr>
            <p:spPr bwMode="auto">
              <a:xfrm>
                <a:off x="5405" y="324"/>
                <a:ext cx="703" cy="182"/>
              </a:xfrm>
              <a:prstGeom prst="rect">
                <a:avLst/>
              </a:prstGeom>
              <a:noFill/>
              <a:ln w="25400" algn="ctr">
                <a:noFill/>
                <a:miter lim="800000"/>
                <a:headEnd/>
                <a:tailEnd/>
              </a:ln>
            </p:spPr>
            <p:txBody>
              <a:bodyPr wrap="none" anchor="ctr"/>
              <a:lstStyle/>
              <a:p>
                <a:pPr algn="ctr" eaLnBrk="0" hangingPunct="0">
                  <a:spcBef>
                    <a:spcPct val="50000"/>
                  </a:spcBef>
                </a:pPr>
                <a:r>
                  <a:rPr lang="en-US" sz="1200" b="1">
                    <a:latin typeface="Segoe" pitchFamily="34" charset="0"/>
                  </a:rPr>
                  <a:t>Cluster Mgmt</a:t>
                </a:r>
              </a:p>
            </p:txBody>
          </p:sp>
          <p:sp>
            <p:nvSpPr>
              <p:cNvPr id="146541" name="Rectangle 55"/>
              <p:cNvSpPr>
                <a:spLocks noChangeArrowheads="1"/>
              </p:cNvSpPr>
              <p:nvPr/>
            </p:nvSpPr>
            <p:spPr bwMode="auto">
              <a:xfrm>
                <a:off x="4788" y="552"/>
                <a:ext cx="544" cy="182"/>
              </a:xfrm>
              <a:prstGeom prst="rect">
                <a:avLst/>
              </a:prstGeom>
              <a:noFill/>
              <a:ln w="25400" algn="ctr">
                <a:noFill/>
                <a:miter lim="800000"/>
                <a:headEnd/>
                <a:tailEnd/>
              </a:ln>
            </p:spPr>
            <p:txBody>
              <a:bodyPr wrap="none" anchor="ctr"/>
              <a:lstStyle/>
              <a:p>
                <a:pPr algn="ctr" eaLnBrk="0" hangingPunct="0">
                  <a:spcBef>
                    <a:spcPct val="50000"/>
                  </a:spcBef>
                </a:pPr>
                <a:r>
                  <a:rPr lang="en-US" sz="1200" b="1">
                    <a:latin typeface="Segoe" pitchFamily="34" charset="0"/>
                  </a:rPr>
                  <a:t>Scheduling</a:t>
                </a:r>
              </a:p>
            </p:txBody>
          </p:sp>
        </p:grpSp>
      </p:grpSp>
      <p:pic>
        <p:nvPicPr>
          <p:cNvPr id="146467" name="Picture 56" descr="Metallic edge Gold Bars Longest"/>
          <p:cNvPicPr>
            <a:picLocks noChangeAspect="1" noChangeArrowheads="1"/>
          </p:cNvPicPr>
          <p:nvPr/>
        </p:nvPicPr>
        <p:blipFill>
          <a:blip r:embed="rId20"/>
          <a:srcRect l="82602"/>
          <a:stretch>
            <a:fillRect/>
          </a:stretch>
        </p:blipFill>
        <p:spPr bwMode="auto">
          <a:xfrm>
            <a:off x="9669463" y="5557838"/>
            <a:ext cx="1268412" cy="1003300"/>
          </a:xfrm>
          <a:prstGeom prst="rect">
            <a:avLst/>
          </a:prstGeom>
          <a:noFill/>
          <a:ln w="9525">
            <a:noFill/>
            <a:miter lim="800000"/>
            <a:headEnd/>
            <a:tailEnd/>
          </a:ln>
        </p:spPr>
      </p:pic>
      <p:sp>
        <p:nvSpPr>
          <p:cNvPr id="146468" name="Text Box 57"/>
          <p:cNvSpPr txBox="1">
            <a:spLocks noChangeArrowheads="1"/>
          </p:cNvSpPr>
          <p:nvPr/>
        </p:nvSpPr>
        <p:spPr bwMode="auto">
          <a:xfrm>
            <a:off x="9718675" y="5722938"/>
            <a:ext cx="1133475" cy="658812"/>
          </a:xfrm>
          <a:prstGeom prst="rect">
            <a:avLst/>
          </a:prstGeom>
          <a:noFill/>
          <a:ln w="25400" algn="ctr">
            <a:noFill/>
            <a:miter lim="800000"/>
            <a:headEnd/>
            <a:tailEnd/>
          </a:ln>
        </p:spPr>
        <p:txBody>
          <a:bodyPr wrap="none" lIns="109714" tIns="54858" rIns="109714" bIns="54858">
            <a:spAutoFit/>
          </a:bodyPr>
          <a:lstStyle/>
          <a:p>
            <a:pPr algn="ctr" eaLnBrk="0" hangingPunct="0">
              <a:spcBef>
                <a:spcPct val="50000"/>
              </a:spcBef>
            </a:pPr>
            <a:r>
              <a:rPr lang="en-US" sz="1200" b="1">
                <a:solidFill>
                  <a:schemeClr val="bg2"/>
                </a:solidFill>
                <a:latin typeface="Segoe" pitchFamily="34" charset="0"/>
              </a:rPr>
              <a:t>High speed, </a:t>
            </a:r>
            <a:br>
              <a:rPr lang="en-US" sz="1200" b="1">
                <a:solidFill>
                  <a:schemeClr val="bg2"/>
                </a:solidFill>
                <a:latin typeface="Segoe" pitchFamily="34" charset="0"/>
              </a:rPr>
            </a:br>
            <a:r>
              <a:rPr lang="en-US" sz="1200" b="1">
                <a:solidFill>
                  <a:schemeClr val="bg2"/>
                </a:solidFill>
                <a:latin typeface="Segoe" pitchFamily="34" charset="0"/>
              </a:rPr>
              <a:t>low latency </a:t>
            </a:r>
            <a:br>
              <a:rPr lang="en-US" sz="1200" b="1">
                <a:solidFill>
                  <a:schemeClr val="bg2"/>
                </a:solidFill>
                <a:latin typeface="Segoe" pitchFamily="34" charset="0"/>
              </a:rPr>
            </a:br>
            <a:r>
              <a:rPr lang="en-US" sz="1200" b="1">
                <a:solidFill>
                  <a:schemeClr val="bg2"/>
                </a:solidFill>
                <a:latin typeface="Segoe" pitchFamily="34" charset="0"/>
              </a:rPr>
              <a:t>interconnect</a:t>
            </a:r>
          </a:p>
        </p:txBody>
      </p:sp>
      <p:pic>
        <p:nvPicPr>
          <p:cNvPr id="146469" name="Picture 58" descr="Metallic edge Chartreuse Triangles Arrows"/>
          <p:cNvPicPr>
            <a:picLocks noChangeAspect="1" noChangeArrowheads="1"/>
          </p:cNvPicPr>
          <p:nvPr/>
        </p:nvPicPr>
        <p:blipFill>
          <a:blip r:embed="rId21"/>
          <a:srcRect/>
          <a:stretch>
            <a:fillRect/>
          </a:stretch>
        </p:blipFill>
        <p:spPr bwMode="auto">
          <a:xfrm>
            <a:off x="9236075" y="5556250"/>
            <a:ext cx="538163" cy="1016000"/>
          </a:xfrm>
          <a:prstGeom prst="rect">
            <a:avLst/>
          </a:prstGeom>
          <a:noFill/>
          <a:ln w="9525">
            <a:noFill/>
            <a:miter lim="800000"/>
            <a:headEnd/>
            <a:tailEnd/>
          </a:ln>
        </p:spPr>
      </p:pic>
      <p:grpSp>
        <p:nvGrpSpPr>
          <p:cNvPr id="146470" name="Group 59"/>
          <p:cNvGrpSpPr>
            <a:grpSpLocks/>
          </p:cNvGrpSpPr>
          <p:nvPr/>
        </p:nvGrpSpPr>
        <p:grpSpPr bwMode="auto">
          <a:xfrm>
            <a:off x="5902325" y="3998913"/>
            <a:ext cx="671513" cy="1330325"/>
            <a:chOff x="3092" y="1973"/>
            <a:chExt cx="353" cy="698"/>
          </a:xfrm>
        </p:grpSpPr>
        <p:grpSp>
          <p:nvGrpSpPr>
            <p:cNvPr id="146527" name="Group 60"/>
            <p:cNvGrpSpPr>
              <a:grpSpLocks/>
            </p:cNvGrpSpPr>
            <p:nvPr/>
          </p:nvGrpSpPr>
          <p:grpSpPr bwMode="auto">
            <a:xfrm>
              <a:off x="3092" y="1973"/>
              <a:ext cx="353" cy="698"/>
              <a:chOff x="3092" y="1841"/>
              <a:chExt cx="398" cy="788"/>
            </a:xfrm>
          </p:grpSpPr>
          <p:pic>
            <p:nvPicPr>
              <p:cNvPr id="146529" name="Picture 61" descr="Metallic edge Gold Bars Longest"/>
              <p:cNvPicPr>
                <a:picLocks noChangeAspect="1" noChangeArrowheads="1"/>
              </p:cNvPicPr>
              <p:nvPr/>
            </p:nvPicPr>
            <p:blipFill>
              <a:blip r:embed="rId20"/>
              <a:srcRect l="82602"/>
              <a:stretch>
                <a:fillRect/>
              </a:stretch>
            </p:blipFill>
            <p:spPr bwMode="auto">
              <a:xfrm rot="-5400000">
                <a:off x="2964" y="2012"/>
                <a:ext cx="647" cy="305"/>
              </a:xfrm>
              <a:prstGeom prst="rect">
                <a:avLst/>
              </a:prstGeom>
              <a:noFill/>
              <a:ln w="9525">
                <a:noFill/>
                <a:miter lim="800000"/>
                <a:headEnd/>
                <a:tailEnd/>
              </a:ln>
            </p:spPr>
          </p:pic>
          <p:pic>
            <p:nvPicPr>
              <p:cNvPr id="146530" name="Picture 62" descr="Metallic edge Sky Blue Triangles Arrows"/>
              <p:cNvPicPr>
                <a:picLocks noChangeAspect="1" noChangeArrowheads="1"/>
              </p:cNvPicPr>
              <p:nvPr/>
            </p:nvPicPr>
            <p:blipFill>
              <a:blip r:embed="rId22"/>
              <a:srcRect/>
              <a:stretch>
                <a:fillRect/>
              </a:stretch>
            </p:blipFill>
            <p:spPr bwMode="auto">
              <a:xfrm rot="5400000">
                <a:off x="3185" y="2325"/>
                <a:ext cx="211" cy="398"/>
              </a:xfrm>
              <a:prstGeom prst="rect">
                <a:avLst/>
              </a:prstGeom>
              <a:noFill/>
              <a:ln w="9525">
                <a:noFill/>
                <a:miter lim="800000"/>
                <a:headEnd/>
                <a:tailEnd/>
              </a:ln>
            </p:spPr>
          </p:pic>
        </p:grpSp>
        <p:sp>
          <p:nvSpPr>
            <p:cNvPr id="146528" name="Text Box 63"/>
            <p:cNvSpPr txBox="1">
              <a:spLocks noChangeArrowheads="1"/>
            </p:cNvSpPr>
            <p:nvPr/>
          </p:nvSpPr>
          <p:spPr bwMode="auto">
            <a:xfrm rot="5400000">
              <a:off x="3119" y="2220"/>
              <a:ext cx="297" cy="131"/>
            </a:xfrm>
            <a:prstGeom prst="rect">
              <a:avLst/>
            </a:prstGeom>
            <a:noFill/>
            <a:ln w="12700" algn="ctr">
              <a:noFill/>
              <a:miter lim="800000"/>
              <a:headEnd/>
              <a:tailEnd/>
            </a:ln>
          </p:spPr>
          <p:txBody>
            <a:bodyPr wrap="none">
              <a:spAutoFit/>
            </a:bodyPr>
            <a:lstStyle/>
            <a:p>
              <a:pPr algn="ctr" eaLnBrk="0" hangingPunct="0">
                <a:lnSpc>
                  <a:spcPct val="85000"/>
                </a:lnSpc>
                <a:spcBef>
                  <a:spcPct val="20000"/>
                </a:spcBef>
              </a:pPr>
              <a:r>
                <a:rPr lang="en-US" sz="1200" b="1">
                  <a:solidFill>
                    <a:schemeClr val="bg2"/>
                  </a:solidFill>
                  <a:latin typeface="Segoe" pitchFamily="34" charset="0"/>
                </a:rPr>
                <a:t>Tasks</a:t>
              </a:r>
            </a:p>
          </p:txBody>
        </p:sp>
      </p:grpSp>
      <p:pic>
        <p:nvPicPr>
          <p:cNvPr id="146471" name="Picture 64" descr="Metallic edge Gold Bars Longest"/>
          <p:cNvPicPr>
            <a:picLocks noChangeAspect="1" noChangeArrowheads="1"/>
          </p:cNvPicPr>
          <p:nvPr/>
        </p:nvPicPr>
        <p:blipFill>
          <a:blip r:embed="rId23"/>
          <a:srcRect l="5330" r="80095"/>
          <a:stretch>
            <a:fillRect/>
          </a:stretch>
        </p:blipFill>
        <p:spPr bwMode="auto">
          <a:xfrm>
            <a:off x="4846638" y="2870200"/>
            <a:ext cx="1062037" cy="1003300"/>
          </a:xfrm>
          <a:prstGeom prst="rect">
            <a:avLst/>
          </a:prstGeom>
          <a:noFill/>
          <a:ln w="9525">
            <a:noFill/>
            <a:miter lim="800000"/>
            <a:headEnd/>
            <a:tailEnd/>
          </a:ln>
        </p:spPr>
      </p:pic>
      <p:pic>
        <p:nvPicPr>
          <p:cNvPr id="146472" name="Picture 65" descr="Metallic edge Sky Blue Triangles Arrows"/>
          <p:cNvPicPr>
            <a:picLocks noChangeAspect="1" noChangeArrowheads="1"/>
          </p:cNvPicPr>
          <p:nvPr/>
        </p:nvPicPr>
        <p:blipFill>
          <a:blip r:embed="rId24"/>
          <a:srcRect/>
          <a:stretch>
            <a:fillRect/>
          </a:stretch>
        </p:blipFill>
        <p:spPr bwMode="auto">
          <a:xfrm>
            <a:off x="5784850" y="2813050"/>
            <a:ext cx="593725" cy="1119188"/>
          </a:xfrm>
          <a:prstGeom prst="rect">
            <a:avLst/>
          </a:prstGeom>
          <a:noFill/>
          <a:ln w="9525">
            <a:noFill/>
            <a:miter lim="800000"/>
            <a:headEnd/>
            <a:tailEnd/>
          </a:ln>
        </p:spPr>
      </p:pic>
      <p:grpSp>
        <p:nvGrpSpPr>
          <p:cNvPr id="146473" name="Group 66"/>
          <p:cNvGrpSpPr>
            <a:grpSpLocks/>
          </p:cNvGrpSpPr>
          <p:nvPr/>
        </p:nvGrpSpPr>
        <p:grpSpPr bwMode="auto">
          <a:xfrm>
            <a:off x="6616700" y="3875088"/>
            <a:ext cx="663575" cy="1557337"/>
            <a:chOff x="3461" y="1854"/>
            <a:chExt cx="349" cy="817"/>
          </a:xfrm>
        </p:grpSpPr>
        <p:grpSp>
          <p:nvGrpSpPr>
            <p:cNvPr id="146522" name="Group 67"/>
            <p:cNvGrpSpPr>
              <a:grpSpLocks/>
            </p:cNvGrpSpPr>
            <p:nvPr/>
          </p:nvGrpSpPr>
          <p:grpSpPr bwMode="auto">
            <a:xfrm>
              <a:off x="3461" y="1854"/>
              <a:ext cx="349" cy="817"/>
              <a:chOff x="3461" y="1740"/>
              <a:chExt cx="398" cy="931"/>
            </a:xfrm>
          </p:grpSpPr>
          <p:pic>
            <p:nvPicPr>
              <p:cNvPr id="146524" name="Picture 68" descr="Metallic edge Gold Bars Longest"/>
              <p:cNvPicPr>
                <a:picLocks noChangeAspect="1" noChangeArrowheads="1"/>
              </p:cNvPicPr>
              <p:nvPr/>
            </p:nvPicPr>
            <p:blipFill>
              <a:blip r:embed="rId20"/>
              <a:srcRect l="82602" t="3935" r="4033"/>
              <a:stretch>
                <a:fillRect/>
              </a:stretch>
            </p:blipFill>
            <p:spPr bwMode="auto">
              <a:xfrm rot="5400000">
                <a:off x="3358" y="2057"/>
                <a:ext cx="605" cy="293"/>
              </a:xfrm>
              <a:prstGeom prst="rect">
                <a:avLst/>
              </a:prstGeom>
              <a:noFill/>
              <a:ln w="9525">
                <a:noFill/>
                <a:miter lim="800000"/>
                <a:headEnd/>
                <a:tailEnd/>
              </a:ln>
            </p:spPr>
          </p:pic>
          <p:pic>
            <p:nvPicPr>
              <p:cNvPr id="146525" name="Picture 69" descr="Metallic edge Sky Blue Triangles Arrows"/>
              <p:cNvPicPr>
                <a:picLocks noChangeAspect="1" noChangeArrowheads="1"/>
              </p:cNvPicPr>
              <p:nvPr/>
            </p:nvPicPr>
            <p:blipFill>
              <a:blip r:embed="rId25"/>
              <a:srcRect/>
              <a:stretch>
                <a:fillRect/>
              </a:stretch>
            </p:blipFill>
            <p:spPr bwMode="auto">
              <a:xfrm rot="5400000">
                <a:off x="3554" y="2367"/>
                <a:ext cx="211" cy="398"/>
              </a:xfrm>
              <a:prstGeom prst="rect">
                <a:avLst/>
              </a:prstGeom>
              <a:noFill/>
              <a:ln w="9525">
                <a:noFill/>
                <a:miter lim="800000"/>
                <a:headEnd/>
                <a:tailEnd/>
              </a:ln>
            </p:spPr>
          </p:pic>
          <p:pic>
            <p:nvPicPr>
              <p:cNvPr id="146526" name="Picture 70" descr="Metallic edge Sky Blue Triangles Arrows"/>
              <p:cNvPicPr>
                <a:picLocks noChangeAspect="1" noChangeArrowheads="1"/>
              </p:cNvPicPr>
              <p:nvPr/>
            </p:nvPicPr>
            <p:blipFill>
              <a:blip r:embed="rId25"/>
              <a:srcRect/>
              <a:stretch>
                <a:fillRect/>
              </a:stretch>
            </p:blipFill>
            <p:spPr bwMode="auto">
              <a:xfrm rot="-5400000">
                <a:off x="3554" y="1647"/>
                <a:ext cx="211" cy="398"/>
              </a:xfrm>
              <a:prstGeom prst="rect">
                <a:avLst/>
              </a:prstGeom>
              <a:noFill/>
              <a:ln w="9525">
                <a:noFill/>
                <a:miter lim="800000"/>
                <a:headEnd/>
                <a:tailEnd/>
              </a:ln>
            </p:spPr>
          </p:pic>
        </p:grpSp>
        <p:sp>
          <p:nvSpPr>
            <p:cNvPr id="146523" name="Text Box 71"/>
            <p:cNvSpPr txBox="1">
              <a:spLocks noChangeArrowheads="1"/>
            </p:cNvSpPr>
            <p:nvPr/>
          </p:nvSpPr>
          <p:spPr bwMode="auto">
            <a:xfrm rot="5400000">
              <a:off x="3331" y="2188"/>
              <a:ext cx="602" cy="131"/>
            </a:xfrm>
            <a:prstGeom prst="rect">
              <a:avLst/>
            </a:prstGeom>
            <a:noFill/>
            <a:ln w="12700" algn="ctr">
              <a:noFill/>
              <a:miter lim="800000"/>
              <a:headEnd/>
              <a:tailEnd/>
            </a:ln>
          </p:spPr>
          <p:txBody>
            <a:bodyPr wrap="none">
              <a:spAutoFit/>
            </a:bodyPr>
            <a:lstStyle/>
            <a:p>
              <a:pPr algn="ctr" eaLnBrk="0" hangingPunct="0">
                <a:lnSpc>
                  <a:spcPct val="85000"/>
                </a:lnSpc>
                <a:spcBef>
                  <a:spcPct val="20000"/>
                </a:spcBef>
              </a:pPr>
              <a:r>
                <a:rPr lang="en-US" sz="1200" b="1">
                  <a:solidFill>
                    <a:schemeClr val="bg2"/>
                  </a:solidFill>
                  <a:latin typeface="Segoe" pitchFamily="34" charset="0"/>
                </a:rPr>
                <a:t>Management</a:t>
              </a:r>
            </a:p>
          </p:txBody>
        </p:sp>
      </p:grpSp>
      <p:sp>
        <p:nvSpPr>
          <p:cNvPr id="146474" name="Text Box 72"/>
          <p:cNvSpPr txBox="1">
            <a:spLocks noChangeArrowheads="1"/>
          </p:cNvSpPr>
          <p:nvPr/>
        </p:nvSpPr>
        <p:spPr bwMode="auto">
          <a:xfrm>
            <a:off x="5265738" y="3225800"/>
            <a:ext cx="547687" cy="268288"/>
          </a:xfrm>
          <a:prstGeom prst="rect">
            <a:avLst/>
          </a:prstGeom>
          <a:noFill/>
          <a:ln w="12700" algn="ctr">
            <a:noFill/>
            <a:miter lim="800000"/>
            <a:headEnd/>
            <a:tailEnd/>
          </a:ln>
        </p:spPr>
        <p:txBody>
          <a:bodyPr wrap="none" lIns="109714" tIns="54858" rIns="109714" bIns="54858">
            <a:spAutoFit/>
          </a:bodyPr>
          <a:lstStyle/>
          <a:p>
            <a:pPr algn="ctr" eaLnBrk="0" hangingPunct="0">
              <a:lnSpc>
                <a:spcPct val="85000"/>
              </a:lnSpc>
              <a:spcBef>
                <a:spcPct val="20000"/>
              </a:spcBef>
            </a:pPr>
            <a:r>
              <a:rPr lang="en-US" sz="1200" b="1">
                <a:solidFill>
                  <a:schemeClr val="bg2"/>
                </a:solidFill>
                <a:latin typeface="Segoe" pitchFamily="34" charset="0"/>
              </a:rPr>
              <a:t>Jobs</a:t>
            </a:r>
          </a:p>
        </p:txBody>
      </p:sp>
      <p:grpSp>
        <p:nvGrpSpPr>
          <p:cNvPr id="146475" name="Group 73"/>
          <p:cNvGrpSpPr>
            <a:grpSpLocks/>
          </p:cNvGrpSpPr>
          <p:nvPr/>
        </p:nvGrpSpPr>
        <p:grpSpPr bwMode="auto">
          <a:xfrm>
            <a:off x="7180263" y="2813050"/>
            <a:ext cx="1871662" cy="1119188"/>
            <a:chOff x="3769" y="1308"/>
            <a:chExt cx="983" cy="588"/>
          </a:xfrm>
        </p:grpSpPr>
        <p:pic>
          <p:nvPicPr>
            <p:cNvPr id="146519" name="Picture 74" descr="Metallic edge Gold Bars Longest"/>
            <p:cNvPicPr>
              <a:picLocks noChangeAspect="1" noChangeArrowheads="1"/>
            </p:cNvPicPr>
            <p:nvPr/>
          </p:nvPicPr>
          <p:blipFill>
            <a:blip r:embed="rId23"/>
            <a:srcRect l="6897" r="80095"/>
            <a:stretch>
              <a:fillRect/>
            </a:stretch>
          </p:blipFill>
          <p:spPr bwMode="auto">
            <a:xfrm>
              <a:off x="4008" y="1339"/>
              <a:ext cx="498" cy="527"/>
            </a:xfrm>
            <a:prstGeom prst="rect">
              <a:avLst/>
            </a:prstGeom>
            <a:noFill/>
            <a:ln w="9525">
              <a:noFill/>
              <a:miter lim="800000"/>
              <a:headEnd/>
              <a:tailEnd/>
            </a:ln>
          </p:spPr>
        </p:pic>
        <p:pic>
          <p:nvPicPr>
            <p:cNvPr id="146520" name="Picture 75" descr="Metallic edge Sky Blue Triangles Arrows"/>
            <p:cNvPicPr>
              <a:picLocks noChangeAspect="1" noChangeArrowheads="1"/>
            </p:cNvPicPr>
            <p:nvPr/>
          </p:nvPicPr>
          <p:blipFill>
            <a:blip r:embed="rId24"/>
            <a:srcRect/>
            <a:stretch>
              <a:fillRect/>
            </a:stretch>
          </p:blipFill>
          <p:spPr bwMode="auto">
            <a:xfrm>
              <a:off x="4441" y="1308"/>
              <a:ext cx="311" cy="588"/>
            </a:xfrm>
            <a:prstGeom prst="rect">
              <a:avLst/>
            </a:prstGeom>
            <a:noFill/>
            <a:ln w="9525">
              <a:noFill/>
              <a:miter lim="800000"/>
              <a:headEnd/>
              <a:tailEnd/>
            </a:ln>
          </p:spPr>
        </p:pic>
        <p:pic>
          <p:nvPicPr>
            <p:cNvPr id="146521" name="Picture 76" descr="Metallic edge Sky Blue Triangles Arrows"/>
            <p:cNvPicPr>
              <a:picLocks noChangeAspect="1" noChangeArrowheads="1"/>
            </p:cNvPicPr>
            <p:nvPr/>
          </p:nvPicPr>
          <p:blipFill>
            <a:blip r:embed="rId24"/>
            <a:srcRect/>
            <a:stretch>
              <a:fillRect/>
            </a:stretch>
          </p:blipFill>
          <p:spPr bwMode="auto">
            <a:xfrm rot="10800000">
              <a:off x="3769" y="1308"/>
              <a:ext cx="311" cy="588"/>
            </a:xfrm>
            <a:prstGeom prst="rect">
              <a:avLst/>
            </a:prstGeom>
            <a:noFill/>
            <a:ln w="9525">
              <a:noFill/>
              <a:miter lim="800000"/>
              <a:headEnd/>
              <a:tailEnd/>
            </a:ln>
          </p:spPr>
        </p:pic>
      </p:grpSp>
      <p:sp>
        <p:nvSpPr>
          <p:cNvPr id="146476" name="Text Box 77"/>
          <p:cNvSpPr txBox="1">
            <a:spLocks noChangeArrowheads="1"/>
          </p:cNvSpPr>
          <p:nvPr/>
        </p:nvSpPr>
        <p:spPr bwMode="auto">
          <a:xfrm>
            <a:off x="7770813" y="3160713"/>
            <a:ext cx="750887" cy="423862"/>
          </a:xfrm>
          <a:prstGeom prst="rect">
            <a:avLst/>
          </a:prstGeom>
          <a:noFill/>
          <a:ln w="12700" algn="ctr">
            <a:noFill/>
            <a:miter lim="800000"/>
            <a:headEnd/>
            <a:tailEnd/>
          </a:ln>
        </p:spPr>
        <p:txBody>
          <a:bodyPr wrap="none" lIns="109714" tIns="54858" rIns="109714" bIns="54858">
            <a:spAutoFit/>
          </a:bodyPr>
          <a:lstStyle/>
          <a:p>
            <a:pPr algn="ctr" eaLnBrk="0" hangingPunct="0">
              <a:lnSpc>
                <a:spcPct val="85000"/>
              </a:lnSpc>
              <a:spcBef>
                <a:spcPct val="20000"/>
              </a:spcBef>
            </a:pPr>
            <a:r>
              <a:rPr lang="en-US" sz="1200" b="1">
                <a:solidFill>
                  <a:schemeClr val="bg2"/>
                </a:solidFill>
                <a:latin typeface="Segoe" pitchFamily="34" charset="0"/>
              </a:rPr>
              <a:t>Policy, </a:t>
            </a:r>
            <a:br>
              <a:rPr lang="en-US" sz="1200" b="1">
                <a:solidFill>
                  <a:schemeClr val="bg2"/>
                </a:solidFill>
                <a:latin typeface="Segoe" pitchFamily="34" charset="0"/>
              </a:rPr>
            </a:br>
            <a:r>
              <a:rPr lang="en-US" sz="1200" b="1">
                <a:solidFill>
                  <a:schemeClr val="bg2"/>
                </a:solidFill>
                <a:latin typeface="Segoe" pitchFamily="34" charset="0"/>
              </a:rPr>
              <a:t>reports</a:t>
            </a:r>
          </a:p>
        </p:txBody>
      </p:sp>
      <p:grpSp>
        <p:nvGrpSpPr>
          <p:cNvPr id="146477" name="Group 78"/>
          <p:cNvGrpSpPr>
            <a:grpSpLocks/>
          </p:cNvGrpSpPr>
          <p:nvPr/>
        </p:nvGrpSpPr>
        <p:grpSpPr bwMode="auto">
          <a:xfrm>
            <a:off x="120650" y="1635125"/>
            <a:ext cx="1647825" cy="765175"/>
            <a:chOff x="723" y="-318"/>
            <a:chExt cx="865" cy="402"/>
          </a:xfrm>
        </p:grpSpPr>
        <p:pic>
          <p:nvPicPr>
            <p:cNvPr id="146517" name="Picture 79" descr="Metallic edge Gray Rectangles Wide"/>
            <p:cNvPicPr>
              <a:picLocks noChangeAspect="1" noChangeArrowheads="1"/>
            </p:cNvPicPr>
            <p:nvPr/>
          </p:nvPicPr>
          <p:blipFill>
            <a:blip r:embed="rId26"/>
            <a:srcRect/>
            <a:stretch>
              <a:fillRect/>
            </a:stretch>
          </p:blipFill>
          <p:spPr bwMode="auto">
            <a:xfrm>
              <a:off x="723" y="-318"/>
              <a:ext cx="865" cy="402"/>
            </a:xfrm>
            <a:prstGeom prst="rect">
              <a:avLst/>
            </a:prstGeom>
            <a:noFill/>
            <a:ln w="9525">
              <a:noFill/>
              <a:miter lim="800000"/>
              <a:headEnd/>
              <a:tailEnd/>
            </a:ln>
          </p:spPr>
        </p:pic>
        <p:sp>
          <p:nvSpPr>
            <p:cNvPr id="146518" name="AutoShape 80"/>
            <p:cNvSpPr>
              <a:spLocks noChangeArrowheads="1"/>
            </p:cNvSpPr>
            <p:nvPr/>
          </p:nvSpPr>
          <p:spPr bwMode="auto">
            <a:xfrm>
              <a:off x="868" y="-261"/>
              <a:ext cx="576" cy="288"/>
            </a:xfrm>
            <a:prstGeom prst="wedgeRectCallout">
              <a:avLst>
                <a:gd name="adj1" fmla="val -2083"/>
                <a:gd name="adj2" fmla="val -40625"/>
              </a:avLst>
            </a:prstGeom>
            <a:noFill/>
            <a:ln w="25400" algn="ctr">
              <a:noFill/>
              <a:miter lim="800000"/>
              <a:headEnd/>
              <a:tailEnd/>
            </a:ln>
          </p:spPr>
          <p:txBody>
            <a:bodyPr/>
            <a:lstStyle/>
            <a:p>
              <a:pPr algn="ctr" eaLnBrk="0" hangingPunct="0">
                <a:spcBef>
                  <a:spcPct val="50000"/>
                </a:spcBef>
              </a:pPr>
              <a:r>
                <a:rPr lang="en-US" sz="1300" b="1">
                  <a:latin typeface="Segoe" pitchFamily="34" charset="0"/>
                </a:rPr>
                <a:t>Active Directory</a:t>
              </a:r>
            </a:p>
          </p:txBody>
        </p:sp>
      </p:grpSp>
      <p:pic>
        <p:nvPicPr>
          <p:cNvPr id="146478" name="Picture 82" descr="computerwithglow"/>
          <p:cNvPicPr>
            <a:picLocks noChangeAspect="1" noChangeArrowheads="1"/>
          </p:cNvPicPr>
          <p:nvPr/>
        </p:nvPicPr>
        <p:blipFill>
          <a:blip r:embed="rId27"/>
          <a:srcRect/>
          <a:stretch>
            <a:fillRect/>
          </a:stretch>
        </p:blipFill>
        <p:spPr bwMode="auto">
          <a:xfrm>
            <a:off x="6394450" y="2824163"/>
            <a:ext cx="747713" cy="1047750"/>
          </a:xfrm>
          <a:prstGeom prst="rect">
            <a:avLst/>
          </a:prstGeom>
          <a:noFill/>
          <a:ln w="9525">
            <a:noFill/>
            <a:miter lim="800000"/>
            <a:headEnd/>
            <a:tailEnd/>
          </a:ln>
        </p:spPr>
      </p:pic>
      <p:grpSp>
        <p:nvGrpSpPr>
          <p:cNvPr id="146479" name="Group 83"/>
          <p:cNvGrpSpPr>
            <a:grpSpLocks/>
          </p:cNvGrpSpPr>
          <p:nvPr/>
        </p:nvGrpSpPr>
        <p:grpSpPr bwMode="auto">
          <a:xfrm>
            <a:off x="4983163" y="5360988"/>
            <a:ext cx="3949700" cy="966787"/>
            <a:chOff x="2664" y="2658"/>
            <a:chExt cx="2073" cy="507"/>
          </a:xfrm>
        </p:grpSpPr>
        <p:pic>
          <p:nvPicPr>
            <p:cNvPr id="146509" name="Picture 84" descr="computer2"/>
            <p:cNvPicPr>
              <a:picLocks noChangeAspect="1" noChangeArrowheads="1"/>
            </p:cNvPicPr>
            <p:nvPr/>
          </p:nvPicPr>
          <p:blipFill>
            <a:blip r:embed="rId28"/>
            <a:srcRect/>
            <a:stretch>
              <a:fillRect/>
            </a:stretch>
          </p:blipFill>
          <p:spPr bwMode="auto">
            <a:xfrm>
              <a:off x="2664" y="2670"/>
              <a:ext cx="369" cy="495"/>
            </a:xfrm>
            <a:prstGeom prst="rect">
              <a:avLst/>
            </a:prstGeom>
            <a:noFill/>
            <a:ln w="9525">
              <a:noFill/>
              <a:miter lim="800000"/>
              <a:headEnd/>
              <a:tailEnd/>
            </a:ln>
          </p:spPr>
        </p:pic>
        <p:pic>
          <p:nvPicPr>
            <p:cNvPr id="146510" name="Picture 85" descr="computer2"/>
            <p:cNvPicPr>
              <a:picLocks noChangeAspect="1" noChangeArrowheads="1"/>
            </p:cNvPicPr>
            <p:nvPr/>
          </p:nvPicPr>
          <p:blipFill>
            <a:blip r:embed="rId28"/>
            <a:srcRect/>
            <a:stretch>
              <a:fillRect/>
            </a:stretch>
          </p:blipFill>
          <p:spPr bwMode="auto">
            <a:xfrm>
              <a:off x="2910" y="2670"/>
              <a:ext cx="369" cy="495"/>
            </a:xfrm>
            <a:prstGeom prst="rect">
              <a:avLst/>
            </a:prstGeom>
            <a:noFill/>
            <a:ln w="9525">
              <a:noFill/>
              <a:miter lim="800000"/>
              <a:headEnd/>
              <a:tailEnd/>
            </a:ln>
          </p:spPr>
        </p:pic>
        <p:pic>
          <p:nvPicPr>
            <p:cNvPr id="146511" name="Picture 86" descr="computer2"/>
            <p:cNvPicPr>
              <a:picLocks noChangeAspect="1" noChangeArrowheads="1"/>
            </p:cNvPicPr>
            <p:nvPr/>
          </p:nvPicPr>
          <p:blipFill>
            <a:blip r:embed="rId28"/>
            <a:srcRect/>
            <a:stretch>
              <a:fillRect/>
            </a:stretch>
          </p:blipFill>
          <p:spPr bwMode="auto">
            <a:xfrm>
              <a:off x="3144" y="2670"/>
              <a:ext cx="369" cy="495"/>
            </a:xfrm>
            <a:prstGeom prst="rect">
              <a:avLst/>
            </a:prstGeom>
            <a:noFill/>
            <a:ln w="9525">
              <a:noFill/>
              <a:miter lim="800000"/>
              <a:headEnd/>
              <a:tailEnd/>
            </a:ln>
          </p:spPr>
        </p:pic>
        <p:pic>
          <p:nvPicPr>
            <p:cNvPr id="146512" name="Picture 87" descr="computer2"/>
            <p:cNvPicPr>
              <a:picLocks noChangeAspect="1" noChangeArrowheads="1"/>
            </p:cNvPicPr>
            <p:nvPr/>
          </p:nvPicPr>
          <p:blipFill>
            <a:blip r:embed="rId28"/>
            <a:srcRect/>
            <a:stretch>
              <a:fillRect/>
            </a:stretch>
          </p:blipFill>
          <p:spPr bwMode="auto">
            <a:xfrm>
              <a:off x="3390" y="2664"/>
              <a:ext cx="369" cy="495"/>
            </a:xfrm>
            <a:prstGeom prst="rect">
              <a:avLst/>
            </a:prstGeom>
            <a:noFill/>
            <a:ln w="9525">
              <a:noFill/>
              <a:miter lim="800000"/>
              <a:headEnd/>
              <a:tailEnd/>
            </a:ln>
          </p:spPr>
        </p:pic>
        <p:pic>
          <p:nvPicPr>
            <p:cNvPr id="146513" name="Picture 88" descr="computer2"/>
            <p:cNvPicPr>
              <a:picLocks noChangeAspect="1" noChangeArrowheads="1"/>
            </p:cNvPicPr>
            <p:nvPr/>
          </p:nvPicPr>
          <p:blipFill>
            <a:blip r:embed="rId28"/>
            <a:srcRect/>
            <a:stretch>
              <a:fillRect/>
            </a:stretch>
          </p:blipFill>
          <p:spPr bwMode="auto">
            <a:xfrm>
              <a:off x="3636" y="2664"/>
              <a:ext cx="369" cy="495"/>
            </a:xfrm>
            <a:prstGeom prst="rect">
              <a:avLst/>
            </a:prstGeom>
            <a:noFill/>
            <a:ln w="9525">
              <a:noFill/>
              <a:miter lim="800000"/>
              <a:headEnd/>
              <a:tailEnd/>
            </a:ln>
          </p:spPr>
        </p:pic>
        <p:pic>
          <p:nvPicPr>
            <p:cNvPr id="146514" name="Picture 89" descr="computer2"/>
            <p:cNvPicPr>
              <a:picLocks noChangeAspect="1" noChangeArrowheads="1"/>
            </p:cNvPicPr>
            <p:nvPr/>
          </p:nvPicPr>
          <p:blipFill>
            <a:blip r:embed="rId28"/>
            <a:srcRect/>
            <a:stretch>
              <a:fillRect/>
            </a:stretch>
          </p:blipFill>
          <p:spPr bwMode="auto">
            <a:xfrm>
              <a:off x="3894" y="2658"/>
              <a:ext cx="369" cy="495"/>
            </a:xfrm>
            <a:prstGeom prst="rect">
              <a:avLst/>
            </a:prstGeom>
            <a:noFill/>
            <a:ln w="9525">
              <a:noFill/>
              <a:miter lim="800000"/>
              <a:headEnd/>
              <a:tailEnd/>
            </a:ln>
          </p:spPr>
        </p:pic>
        <p:pic>
          <p:nvPicPr>
            <p:cNvPr id="146515" name="Picture 90" descr="computer2"/>
            <p:cNvPicPr>
              <a:picLocks noChangeAspect="1" noChangeArrowheads="1"/>
            </p:cNvPicPr>
            <p:nvPr/>
          </p:nvPicPr>
          <p:blipFill>
            <a:blip r:embed="rId28"/>
            <a:srcRect/>
            <a:stretch>
              <a:fillRect/>
            </a:stretch>
          </p:blipFill>
          <p:spPr bwMode="auto">
            <a:xfrm>
              <a:off x="4122" y="2670"/>
              <a:ext cx="369" cy="495"/>
            </a:xfrm>
            <a:prstGeom prst="rect">
              <a:avLst/>
            </a:prstGeom>
            <a:noFill/>
            <a:ln w="9525">
              <a:noFill/>
              <a:miter lim="800000"/>
              <a:headEnd/>
              <a:tailEnd/>
            </a:ln>
          </p:spPr>
        </p:pic>
        <p:pic>
          <p:nvPicPr>
            <p:cNvPr id="146516" name="Picture 91" descr="computer2"/>
            <p:cNvPicPr>
              <a:picLocks noChangeAspect="1" noChangeArrowheads="1"/>
            </p:cNvPicPr>
            <p:nvPr/>
          </p:nvPicPr>
          <p:blipFill>
            <a:blip r:embed="rId28"/>
            <a:srcRect/>
            <a:stretch>
              <a:fillRect/>
            </a:stretch>
          </p:blipFill>
          <p:spPr bwMode="auto">
            <a:xfrm>
              <a:off x="4368" y="2658"/>
              <a:ext cx="369" cy="495"/>
            </a:xfrm>
            <a:prstGeom prst="rect">
              <a:avLst/>
            </a:prstGeom>
            <a:noFill/>
            <a:ln w="9525">
              <a:noFill/>
              <a:miter lim="800000"/>
              <a:headEnd/>
              <a:tailEnd/>
            </a:ln>
          </p:spPr>
        </p:pic>
      </p:grpSp>
      <p:grpSp>
        <p:nvGrpSpPr>
          <p:cNvPr id="146480" name="Group 92"/>
          <p:cNvGrpSpPr>
            <a:grpSpLocks/>
          </p:cNvGrpSpPr>
          <p:nvPr/>
        </p:nvGrpSpPr>
        <p:grpSpPr bwMode="auto">
          <a:xfrm rot="-5400000">
            <a:off x="3501231" y="5155407"/>
            <a:ext cx="665163" cy="1555750"/>
            <a:chOff x="3461" y="1854"/>
            <a:chExt cx="349" cy="817"/>
          </a:xfrm>
        </p:grpSpPr>
        <p:grpSp>
          <p:nvGrpSpPr>
            <p:cNvPr id="146504" name="Group 93"/>
            <p:cNvGrpSpPr>
              <a:grpSpLocks/>
            </p:cNvGrpSpPr>
            <p:nvPr/>
          </p:nvGrpSpPr>
          <p:grpSpPr bwMode="auto">
            <a:xfrm>
              <a:off x="3461" y="1854"/>
              <a:ext cx="349" cy="817"/>
              <a:chOff x="3461" y="1740"/>
              <a:chExt cx="398" cy="931"/>
            </a:xfrm>
          </p:grpSpPr>
          <p:pic>
            <p:nvPicPr>
              <p:cNvPr id="146506" name="Picture 94" descr="Metallic edge Gold Bars Longest"/>
              <p:cNvPicPr>
                <a:picLocks noChangeAspect="1" noChangeArrowheads="1"/>
              </p:cNvPicPr>
              <p:nvPr/>
            </p:nvPicPr>
            <p:blipFill>
              <a:blip r:embed="rId20"/>
              <a:srcRect l="82602" t="3935" r="4033"/>
              <a:stretch>
                <a:fillRect/>
              </a:stretch>
            </p:blipFill>
            <p:spPr bwMode="auto">
              <a:xfrm rot="5400000">
                <a:off x="3358" y="2057"/>
                <a:ext cx="605" cy="293"/>
              </a:xfrm>
              <a:prstGeom prst="rect">
                <a:avLst/>
              </a:prstGeom>
              <a:noFill/>
              <a:ln w="9525">
                <a:noFill/>
                <a:miter lim="800000"/>
                <a:headEnd/>
                <a:tailEnd/>
              </a:ln>
            </p:spPr>
          </p:pic>
          <p:pic>
            <p:nvPicPr>
              <p:cNvPr id="146507" name="Picture 95" descr="Metallic edge Sky Blue Triangles Arrows"/>
              <p:cNvPicPr>
                <a:picLocks noChangeAspect="1" noChangeArrowheads="1"/>
              </p:cNvPicPr>
              <p:nvPr/>
            </p:nvPicPr>
            <p:blipFill>
              <a:blip r:embed="rId25"/>
              <a:srcRect/>
              <a:stretch>
                <a:fillRect/>
              </a:stretch>
            </p:blipFill>
            <p:spPr bwMode="auto">
              <a:xfrm rot="5400000">
                <a:off x="3554" y="2367"/>
                <a:ext cx="211" cy="398"/>
              </a:xfrm>
              <a:prstGeom prst="rect">
                <a:avLst/>
              </a:prstGeom>
              <a:noFill/>
              <a:ln w="9525">
                <a:noFill/>
                <a:miter lim="800000"/>
                <a:headEnd/>
                <a:tailEnd/>
              </a:ln>
            </p:spPr>
          </p:pic>
          <p:pic>
            <p:nvPicPr>
              <p:cNvPr id="146508" name="Picture 96" descr="Metallic edge Sky Blue Triangles Arrows"/>
              <p:cNvPicPr>
                <a:picLocks noChangeAspect="1" noChangeArrowheads="1"/>
              </p:cNvPicPr>
              <p:nvPr/>
            </p:nvPicPr>
            <p:blipFill>
              <a:blip r:embed="rId25"/>
              <a:srcRect/>
              <a:stretch>
                <a:fillRect/>
              </a:stretch>
            </p:blipFill>
            <p:spPr bwMode="auto">
              <a:xfrm rot="-5400000">
                <a:off x="3554" y="1647"/>
                <a:ext cx="211" cy="398"/>
              </a:xfrm>
              <a:prstGeom prst="rect">
                <a:avLst/>
              </a:prstGeom>
              <a:noFill/>
              <a:ln w="9525">
                <a:noFill/>
                <a:miter lim="800000"/>
                <a:headEnd/>
                <a:tailEnd/>
              </a:ln>
            </p:spPr>
          </p:pic>
        </p:grpSp>
        <p:sp>
          <p:nvSpPr>
            <p:cNvPr id="146505" name="Text Box 97"/>
            <p:cNvSpPr txBox="1">
              <a:spLocks noChangeArrowheads="1"/>
            </p:cNvSpPr>
            <p:nvPr/>
          </p:nvSpPr>
          <p:spPr bwMode="auto">
            <a:xfrm rot="5400000">
              <a:off x="3497" y="2185"/>
              <a:ext cx="275" cy="131"/>
            </a:xfrm>
            <a:prstGeom prst="rect">
              <a:avLst/>
            </a:prstGeom>
            <a:noFill/>
            <a:ln w="12700" algn="ctr">
              <a:noFill/>
              <a:miter lim="800000"/>
              <a:headEnd/>
              <a:tailEnd/>
            </a:ln>
          </p:spPr>
          <p:txBody>
            <a:bodyPr wrap="none">
              <a:spAutoFit/>
            </a:bodyPr>
            <a:lstStyle/>
            <a:p>
              <a:pPr algn="ctr" eaLnBrk="0" hangingPunct="0">
                <a:lnSpc>
                  <a:spcPct val="85000"/>
                </a:lnSpc>
                <a:spcBef>
                  <a:spcPct val="20000"/>
                </a:spcBef>
              </a:pPr>
              <a:r>
                <a:rPr lang="en-US" sz="1200" b="1">
                  <a:solidFill>
                    <a:schemeClr val="bg2"/>
                  </a:solidFill>
                  <a:latin typeface="Segoe" pitchFamily="34" charset="0"/>
                </a:rPr>
                <a:t>Data</a:t>
              </a:r>
            </a:p>
          </p:txBody>
        </p:sp>
      </p:grpSp>
      <p:grpSp>
        <p:nvGrpSpPr>
          <p:cNvPr id="18" name="Group 98"/>
          <p:cNvGrpSpPr>
            <a:grpSpLocks/>
          </p:cNvGrpSpPr>
          <p:nvPr/>
        </p:nvGrpSpPr>
        <p:grpSpPr bwMode="auto">
          <a:xfrm>
            <a:off x="2016125" y="3679825"/>
            <a:ext cx="671513" cy="1328738"/>
            <a:chOff x="3092" y="1973"/>
            <a:chExt cx="353" cy="698"/>
          </a:xfrm>
        </p:grpSpPr>
        <p:grpSp>
          <p:nvGrpSpPr>
            <p:cNvPr id="146500" name="Group 99"/>
            <p:cNvGrpSpPr>
              <a:grpSpLocks/>
            </p:cNvGrpSpPr>
            <p:nvPr/>
          </p:nvGrpSpPr>
          <p:grpSpPr bwMode="auto">
            <a:xfrm>
              <a:off x="3092" y="1973"/>
              <a:ext cx="353" cy="698"/>
              <a:chOff x="3092" y="1841"/>
              <a:chExt cx="398" cy="788"/>
            </a:xfrm>
          </p:grpSpPr>
          <p:pic>
            <p:nvPicPr>
              <p:cNvPr id="146502" name="Picture 100" descr="Metallic edge Gold Bars Longest"/>
              <p:cNvPicPr>
                <a:picLocks noChangeAspect="1" noChangeArrowheads="1"/>
              </p:cNvPicPr>
              <p:nvPr/>
            </p:nvPicPr>
            <p:blipFill>
              <a:blip r:embed="rId20"/>
              <a:srcRect l="82602"/>
              <a:stretch>
                <a:fillRect/>
              </a:stretch>
            </p:blipFill>
            <p:spPr bwMode="auto">
              <a:xfrm rot="-5400000">
                <a:off x="2964" y="2012"/>
                <a:ext cx="647" cy="305"/>
              </a:xfrm>
              <a:prstGeom prst="rect">
                <a:avLst/>
              </a:prstGeom>
              <a:noFill/>
              <a:ln w="9525">
                <a:noFill/>
                <a:miter lim="800000"/>
                <a:headEnd/>
                <a:tailEnd/>
              </a:ln>
            </p:spPr>
          </p:pic>
          <p:pic>
            <p:nvPicPr>
              <p:cNvPr id="146503" name="Picture 101" descr="Metallic edge Sky Blue Triangles Arrows"/>
              <p:cNvPicPr>
                <a:picLocks noChangeAspect="1" noChangeArrowheads="1"/>
              </p:cNvPicPr>
              <p:nvPr/>
            </p:nvPicPr>
            <p:blipFill>
              <a:blip r:embed="rId22"/>
              <a:srcRect/>
              <a:stretch>
                <a:fillRect/>
              </a:stretch>
            </p:blipFill>
            <p:spPr bwMode="auto">
              <a:xfrm rot="5400000">
                <a:off x="3185" y="2325"/>
                <a:ext cx="211" cy="398"/>
              </a:xfrm>
              <a:prstGeom prst="rect">
                <a:avLst/>
              </a:prstGeom>
              <a:noFill/>
              <a:ln w="9525">
                <a:noFill/>
                <a:miter lim="800000"/>
                <a:headEnd/>
                <a:tailEnd/>
              </a:ln>
            </p:spPr>
          </p:pic>
        </p:grpSp>
        <p:sp>
          <p:nvSpPr>
            <p:cNvPr id="146501" name="Text Box 102"/>
            <p:cNvSpPr txBox="1">
              <a:spLocks noChangeArrowheads="1"/>
            </p:cNvSpPr>
            <p:nvPr/>
          </p:nvSpPr>
          <p:spPr bwMode="auto">
            <a:xfrm rot="5400000">
              <a:off x="3114" y="2222"/>
              <a:ext cx="301" cy="131"/>
            </a:xfrm>
            <a:prstGeom prst="rect">
              <a:avLst/>
            </a:prstGeom>
            <a:noFill/>
            <a:ln w="12700" algn="ctr">
              <a:noFill/>
              <a:miter lim="800000"/>
              <a:headEnd/>
              <a:tailEnd/>
            </a:ln>
          </p:spPr>
          <p:txBody>
            <a:bodyPr wrap="none">
              <a:spAutoFit/>
            </a:bodyPr>
            <a:lstStyle/>
            <a:p>
              <a:pPr algn="ctr" eaLnBrk="0" hangingPunct="0">
                <a:lnSpc>
                  <a:spcPct val="85000"/>
                </a:lnSpc>
                <a:spcBef>
                  <a:spcPct val="20000"/>
                </a:spcBef>
              </a:pPr>
              <a:r>
                <a:rPr lang="en-US" sz="1200" b="1">
                  <a:solidFill>
                    <a:schemeClr val="bg2"/>
                  </a:solidFill>
                  <a:latin typeface="Segoe" pitchFamily="34" charset="0"/>
                </a:rPr>
                <a:t>Input</a:t>
              </a:r>
            </a:p>
          </p:txBody>
        </p:sp>
      </p:grpSp>
      <p:pic>
        <p:nvPicPr>
          <p:cNvPr id="146482" name="Picture 103" descr="Green User sm"/>
          <p:cNvPicPr>
            <a:picLocks noChangeAspect="1" noChangeArrowheads="1"/>
          </p:cNvPicPr>
          <p:nvPr/>
        </p:nvPicPr>
        <p:blipFill>
          <a:blip r:embed="rId29"/>
          <a:srcRect/>
          <a:stretch>
            <a:fillRect/>
          </a:stretch>
        </p:blipFill>
        <p:spPr bwMode="auto">
          <a:xfrm>
            <a:off x="2152650" y="2730500"/>
            <a:ext cx="401638" cy="539750"/>
          </a:xfrm>
          <a:prstGeom prst="rect">
            <a:avLst/>
          </a:prstGeom>
          <a:noFill/>
          <a:ln w="9525">
            <a:noFill/>
            <a:miter lim="800000"/>
            <a:headEnd/>
            <a:tailEnd/>
          </a:ln>
        </p:spPr>
      </p:pic>
      <p:pic>
        <p:nvPicPr>
          <p:cNvPr id="146483" name="Picture 104" descr="stack"/>
          <p:cNvPicPr>
            <a:picLocks noChangeAspect="1" noChangeArrowheads="1"/>
          </p:cNvPicPr>
          <p:nvPr/>
        </p:nvPicPr>
        <p:blipFill>
          <a:blip r:embed="rId30"/>
          <a:srcRect/>
          <a:stretch>
            <a:fillRect/>
          </a:stretch>
        </p:blipFill>
        <p:spPr bwMode="auto">
          <a:xfrm>
            <a:off x="5006975" y="5327650"/>
            <a:ext cx="679450" cy="506413"/>
          </a:xfrm>
          <a:prstGeom prst="rect">
            <a:avLst/>
          </a:prstGeom>
          <a:noFill/>
          <a:ln w="9525">
            <a:noFill/>
            <a:miter lim="800000"/>
            <a:headEnd/>
            <a:tailEnd/>
          </a:ln>
        </p:spPr>
      </p:pic>
      <p:pic>
        <p:nvPicPr>
          <p:cNvPr id="146484" name="Picture 105" descr="stack"/>
          <p:cNvPicPr>
            <a:picLocks noChangeAspect="1" noChangeArrowheads="1"/>
          </p:cNvPicPr>
          <p:nvPr/>
        </p:nvPicPr>
        <p:blipFill>
          <a:blip r:embed="rId30"/>
          <a:srcRect/>
          <a:stretch>
            <a:fillRect/>
          </a:stretch>
        </p:blipFill>
        <p:spPr bwMode="auto">
          <a:xfrm>
            <a:off x="5475288" y="5349875"/>
            <a:ext cx="679450" cy="506413"/>
          </a:xfrm>
          <a:prstGeom prst="rect">
            <a:avLst/>
          </a:prstGeom>
          <a:noFill/>
          <a:ln w="9525">
            <a:noFill/>
            <a:miter lim="800000"/>
            <a:headEnd/>
            <a:tailEnd/>
          </a:ln>
        </p:spPr>
      </p:pic>
      <p:pic>
        <p:nvPicPr>
          <p:cNvPr id="146485" name="Picture 106" descr="stack"/>
          <p:cNvPicPr>
            <a:picLocks noChangeAspect="1" noChangeArrowheads="1"/>
          </p:cNvPicPr>
          <p:nvPr/>
        </p:nvPicPr>
        <p:blipFill>
          <a:blip r:embed="rId30"/>
          <a:srcRect/>
          <a:stretch>
            <a:fillRect/>
          </a:stretch>
        </p:blipFill>
        <p:spPr bwMode="auto">
          <a:xfrm>
            <a:off x="5932488" y="5349875"/>
            <a:ext cx="679450" cy="506413"/>
          </a:xfrm>
          <a:prstGeom prst="rect">
            <a:avLst/>
          </a:prstGeom>
          <a:noFill/>
          <a:ln w="9525">
            <a:noFill/>
            <a:miter lim="800000"/>
            <a:headEnd/>
            <a:tailEnd/>
          </a:ln>
        </p:spPr>
      </p:pic>
      <p:pic>
        <p:nvPicPr>
          <p:cNvPr id="146486" name="Picture 107" descr="stack"/>
          <p:cNvPicPr>
            <a:picLocks noChangeAspect="1" noChangeArrowheads="1"/>
          </p:cNvPicPr>
          <p:nvPr/>
        </p:nvPicPr>
        <p:blipFill>
          <a:blip r:embed="rId30"/>
          <a:srcRect/>
          <a:stretch>
            <a:fillRect/>
          </a:stretch>
        </p:blipFill>
        <p:spPr bwMode="auto">
          <a:xfrm>
            <a:off x="6400800" y="5372100"/>
            <a:ext cx="679450" cy="508000"/>
          </a:xfrm>
          <a:prstGeom prst="rect">
            <a:avLst/>
          </a:prstGeom>
          <a:noFill/>
          <a:ln w="9525">
            <a:noFill/>
            <a:miter lim="800000"/>
            <a:headEnd/>
            <a:tailEnd/>
          </a:ln>
        </p:spPr>
      </p:pic>
      <p:pic>
        <p:nvPicPr>
          <p:cNvPr id="146487" name="Picture 108" descr="stack"/>
          <p:cNvPicPr>
            <a:picLocks noChangeAspect="1" noChangeArrowheads="1"/>
          </p:cNvPicPr>
          <p:nvPr/>
        </p:nvPicPr>
        <p:blipFill>
          <a:blip r:embed="rId30"/>
          <a:srcRect/>
          <a:stretch>
            <a:fillRect/>
          </a:stretch>
        </p:blipFill>
        <p:spPr bwMode="auto">
          <a:xfrm>
            <a:off x="6858000" y="5349875"/>
            <a:ext cx="679450" cy="506413"/>
          </a:xfrm>
          <a:prstGeom prst="rect">
            <a:avLst/>
          </a:prstGeom>
          <a:noFill/>
          <a:ln w="9525">
            <a:noFill/>
            <a:miter lim="800000"/>
            <a:headEnd/>
            <a:tailEnd/>
          </a:ln>
        </p:spPr>
      </p:pic>
      <p:pic>
        <p:nvPicPr>
          <p:cNvPr id="146488" name="Picture 109" descr="stack"/>
          <p:cNvPicPr>
            <a:picLocks noChangeAspect="1" noChangeArrowheads="1"/>
          </p:cNvPicPr>
          <p:nvPr/>
        </p:nvPicPr>
        <p:blipFill>
          <a:blip r:embed="rId30"/>
          <a:srcRect/>
          <a:stretch>
            <a:fillRect/>
          </a:stretch>
        </p:blipFill>
        <p:spPr bwMode="auto">
          <a:xfrm>
            <a:off x="7361238" y="5360988"/>
            <a:ext cx="679450" cy="506412"/>
          </a:xfrm>
          <a:prstGeom prst="rect">
            <a:avLst/>
          </a:prstGeom>
          <a:noFill/>
          <a:ln w="9525">
            <a:noFill/>
            <a:miter lim="800000"/>
            <a:headEnd/>
            <a:tailEnd/>
          </a:ln>
        </p:spPr>
      </p:pic>
      <p:pic>
        <p:nvPicPr>
          <p:cNvPr id="146489" name="Picture 110" descr="stack"/>
          <p:cNvPicPr>
            <a:picLocks noChangeAspect="1" noChangeArrowheads="1"/>
          </p:cNvPicPr>
          <p:nvPr/>
        </p:nvPicPr>
        <p:blipFill>
          <a:blip r:embed="rId30"/>
          <a:srcRect/>
          <a:stretch>
            <a:fillRect/>
          </a:stretch>
        </p:blipFill>
        <p:spPr bwMode="auto">
          <a:xfrm>
            <a:off x="7783513" y="5360988"/>
            <a:ext cx="681037" cy="506412"/>
          </a:xfrm>
          <a:prstGeom prst="rect">
            <a:avLst/>
          </a:prstGeom>
          <a:noFill/>
          <a:ln w="9525">
            <a:noFill/>
            <a:miter lim="800000"/>
            <a:headEnd/>
            <a:tailEnd/>
          </a:ln>
        </p:spPr>
      </p:pic>
      <p:pic>
        <p:nvPicPr>
          <p:cNvPr id="146490" name="Picture 111" descr="stack"/>
          <p:cNvPicPr>
            <a:picLocks noChangeAspect="1" noChangeArrowheads="1"/>
          </p:cNvPicPr>
          <p:nvPr/>
        </p:nvPicPr>
        <p:blipFill>
          <a:blip r:embed="rId30"/>
          <a:srcRect/>
          <a:stretch>
            <a:fillRect/>
          </a:stretch>
        </p:blipFill>
        <p:spPr bwMode="auto">
          <a:xfrm>
            <a:off x="8251825" y="5360988"/>
            <a:ext cx="681038" cy="506412"/>
          </a:xfrm>
          <a:prstGeom prst="rect">
            <a:avLst/>
          </a:prstGeom>
          <a:noFill/>
          <a:ln w="9525">
            <a:noFill/>
            <a:miter lim="800000"/>
            <a:headEnd/>
            <a:tailEnd/>
          </a:ln>
        </p:spPr>
      </p:pic>
      <p:pic>
        <p:nvPicPr>
          <p:cNvPr id="614512" name="Picture 112" descr="glass bullet yellow 1"/>
          <p:cNvPicPr>
            <a:picLocks noChangeAspect="1" noChangeArrowheads="1"/>
          </p:cNvPicPr>
          <p:nvPr/>
        </p:nvPicPr>
        <p:blipFill>
          <a:blip r:embed="rId31"/>
          <a:srcRect/>
          <a:stretch>
            <a:fillRect/>
          </a:stretch>
        </p:blipFill>
        <p:spPr bwMode="auto">
          <a:xfrm>
            <a:off x="1493838" y="3998913"/>
            <a:ext cx="593725" cy="595312"/>
          </a:xfrm>
          <a:prstGeom prst="rect">
            <a:avLst/>
          </a:prstGeom>
          <a:noFill/>
          <a:ln w="9525">
            <a:noFill/>
            <a:miter lim="800000"/>
            <a:headEnd/>
            <a:tailEnd/>
          </a:ln>
        </p:spPr>
      </p:pic>
      <p:pic>
        <p:nvPicPr>
          <p:cNvPr id="614513" name="Picture 113" descr="glass bullet blue 1"/>
          <p:cNvPicPr>
            <a:picLocks noChangeAspect="1" noChangeArrowheads="1"/>
          </p:cNvPicPr>
          <p:nvPr/>
        </p:nvPicPr>
        <p:blipFill>
          <a:blip r:embed="rId32"/>
          <a:srcRect/>
          <a:stretch>
            <a:fillRect/>
          </a:stretch>
        </p:blipFill>
        <p:spPr bwMode="auto">
          <a:xfrm>
            <a:off x="2103438" y="2835275"/>
            <a:ext cx="600075" cy="600075"/>
          </a:xfrm>
          <a:prstGeom prst="rect">
            <a:avLst/>
          </a:prstGeom>
          <a:noFill/>
          <a:ln w="9525">
            <a:noFill/>
            <a:miter lim="800000"/>
            <a:headEnd/>
            <a:tailEnd/>
          </a:ln>
        </p:spPr>
      </p:pic>
      <p:pic>
        <p:nvPicPr>
          <p:cNvPr id="614514" name="Picture 114" descr="glass bullet blue 1"/>
          <p:cNvPicPr>
            <a:picLocks noChangeAspect="1" noChangeArrowheads="1"/>
          </p:cNvPicPr>
          <p:nvPr/>
        </p:nvPicPr>
        <p:blipFill>
          <a:blip r:embed="rId32"/>
          <a:srcRect/>
          <a:stretch>
            <a:fillRect/>
          </a:stretch>
        </p:blipFill>
        <p:spPr bwMode="auto">
          <a:xfrm>
            <a:off x="6057900" y="3214688"/>
            <a:ext cx="317500" cy="317500"/>
          </a:xfrm>
          <a:prstGeom prst="rect">
            <a:avLst/>
          </a:prstGeom>
          <a:noFill/>
          <a:ln w="9525">
            <a:noFill/>
            <a:miter lim="800000"/>
            <a:headEnd/>
            <a:tailEnd/>
          </a:ln>
        </p:spPr>
      </p:pic>
      <p:pic>
        <p:nvPicPr>
          <p:cNvPr id="614515" name="Picture 115" descr="glass bullet blue 1"/>
          <p:cNvPicPr>
            <a:picLocks noChangeAspect="1" noChangeArrowheads="1"/>
          </p:cNvPicPr>
          <p:nvPr/>
        </p:nvPicPr>
        <p:blipFill>
          <a:blip r:embed="rId32"/>
          <a:srcRect/>
          <a:stretch>
            <a:fillRect/>
          </a:stretch>
        </p:blipFill>
        <p:spPr bwMode="auto">
          <a:xfrm>
            <a:off x="6318250" y="3214688"/>
            <a:ext cx="319088" cy="317500"/>
          </a:xfrm>
          <a:prstGeom prst="rect">
            <a:avLst/>
          </a:prstGeom>
          <a:noFill/>
          <a:ln w="9525">
            <a:noFill/>
            <a:miter lim="800000"/>
            <a:headEnd/>
            <a:tailEnd/>
          </a:ln>
        </p:spPr>
      </p:pic>
      <p:pic>
        <p:nvPicPr>
          <p:cNvPr id="614516" name="Picture 116" descr="glass bullet blue 1"/>
          <p:cNvPicPr>
            <a:picLocks noChangeAspect="1" noChangeArrowheads="1"/>
          </p:cNvPicPr>
          <p:nvPr/>
        </p:nvPicPr>
        <p:blipFill>
          <a:blip r:embed="rId32"/>
          <a:srcRect/>
          <a:stretch>
            <a:fillRect/>
          </a:stretch>
        </p:blipFill>
        <p:spPr bwMode="auto">
          <a:xfrm>
            <a:off x="5791200" y="3214688"/>
            <a:ext cx="317500" cy="317500"/>
          </a:xfrm>
          <a:prstGeom prst="rect">
            <a:avLst/>
          </a:prstGeom>
          <a:noFill/>
          <a:ln w="9525">
            <a:noFill/>
            <a:miter lim="800000"/>
            <a:headEnd/>
            <a:tailEnd/>
          </a:ln>
        </p:spPr>
      </p:pic>
      <p:pic>
        <p:nvPicPr>
          <p:cNvPr id="614517" name="Picture 117" descr="glass bullet blue 1"/>
          <p:cNvPicPr>
            <a:picLocks noChangeAspect="1" noChangeArrowheads="1"/>
          </p:cNvPicPr>
          <p:nvPr/>
        </p:nvPicPr>
        <p:blipFill>
          <a:blip r:embed="rId32"/>
          <a:srcRect/>
          <a:stretch>
            <a:fillRect/>
          </a:stretch>
        </p:blipFill>
        <p:spPr bwMode="auto">
          <a:xfrm>
            <a:off x="6580188" y="3214688"/>
            <a:ext cx="317500" cy="317500"/>
          </a:xfrm>
          <a:prstGeom prst="rect">
            <a:avLst/>
          </a:prstGeom>
          <a:noFill/>
          <a:ln w="9525">
            <a:noFill/>
            <a:miter lim="800000"/>
            <a:headEnd/>
            <a:tailEnd/>
          </a:ln>
        </p:spPr>
      </p:pic>
      <p:grpSp>
        <p:nvGrpSpPr>
          <p:cNvPr id="20" name="Group 118"/>
          <p:cNvGrpSpPr>
            <a:grpSpLocks/>
          </p:cNvGrpSpPr>
          <p:nvPr/>
        </p:nvGrpSpPr>
        <p:grpSpPr bwMode="auto">
          <a:xfrm>
            <a:off x="4789488" y="5454650"/>
            <a:ext cx="1173162" cy="317500"/>
            <a:chOff x="2514" y="2677"/>
            <a:chExt cx="616" cy="167"/>
          </a:xfrm>
        </p:grpSpPr>
        <p:pic>
          <p:nvPicPr>
            <p:cNvPr id="146498" name="Picture 119" descr="glass bullet blue 1"/>
            <p:cNvPicPr>
              <a:picLocks noChangeAspect="1" noChangeArrowheads="1"/>
            </p:cNvPicPr>
            <p:nvPr/>
          </p:nvPicPr>
          <p:blipFill>
            <a:blip r:embed="rId32"/>
            <a:srcRect/>
            <a:stretch>
              <a:fillRect/>
            </a:stretch>
          </p:blipFill>
          <p:spPr bwMode="auto">
            <a:xfrm>
              <a:off x="2736" y="2677"/>
              <a:ext cx="167" cy="167"/>
            </a:xfrm>
            <a:prstGeom prst="rect">
              <a:avLst/>
            </a:prstGeom>
            <a:noFill/>
            <a:ln w="9525">
              <a:noFill/>
              <a:miter lim="800000"/>
              <a:headEnd/>
              <a:tailEnd/>
            </a:ln>
          </p:spPr>
        </p:pic>
        <p:sp>
          <p:nvSpPr>
            <p:cNvPr id="614520" name="Text Box 120"/>
            <p:cNvSpPr txBox="1">
              <a:spLocks noChangeArrowheads="1"/>
            </p:cNvSpPr>
            <p:nvPr/>
          </p:nvSpPr>
          <p:spPr bwMode="auto">
            <a:xfrm>
              <a:off x="2514" y="2681"/>
              <a:ext cx="616" cy="117"/>
            </a:xfrm>
            <a:prstGeom prst="rect">
              <a:avLst/>
            </a:prstGeom>
            <a:noFill/>
            <a:ln w="12700" algn="ctr">
              <a:noFill/>
              <a:miter lim="800000"/>
              <a:headEnd/>
              <a:tailEnd/>
            </a:ln>
            <a:effectLst/>
          </p:spPr>
          <p:txBody>
            <a:bodyPr wrap="none">
              <a:spAutoFit/>
            </a:bodyPr>
            <a:lstStyle/>
            <a:p>
              <a:pPr algn="ctr" defTabSz="1097148" eaLnBrk="0" fontAlgn="auto" hangingPunct="0">
                <a:lnSpc>
                  <a:spcPct val="85000"/>
                </a:lnSpc>
                <a:spcBef>
                  <a:spcPct val="20000"/>
                </a:spcBef>
                <a:spcAft>
                  <a:spcPts val="0"/>
                </a:spcAft>
                <a:defRPr/>
              </a:pPr>
              <a:r>
                <a:rPr lang="en-US" sz="1000" dirty="0">
                  <a:effectLst>
                    <a:outerShdw blurRad="38100" dist="38100" dir="2700000" algn="tl">
                      <a:srgbClr val="C0C0C0"/>
                    </a:outerShdw>
                  </a:effectLst>
                  <a:latin typeface="Arial Black" pitchFamily="34" charset="0"/>
                </a:rPr>
                <a:t>Domain\</a:t>
              </a:r>
              <a:r>
                <a:rPr lang="en-US" sz="1000" dirty="0" err="1">
                  <a:effectLst>
                    <a:outerShdw blurRad="38100" dist="38100" dir="2700000" algn="tl">
                      <a:srgbClr val="C0C0C0"/>
                    </a:outerShdw>
                  </a:effectLst>
                  <a:latin typeface="Arial Black" pitchFamily="34" charset="0"/>
                </a:rPr>
                <a:t>UserA</a:t>
              </a:r>
              <a:endParaRPr lang="en-US" sz="1000" dirty="0">
                <a:effectLst>
                  <a:outerShdw blurRad="38100" dist="38100" dir="2700000" algn="tl">
                    <a:srgbClr val="C0C0C0"/>
                  </a:outerShdw>
                </a:effectLst>
                <a:latin typeface="Arial Black" pitchFamily="34" charset="0"/>
              </a:endParaRPr>
            </a:p>
          </p:txBody>
        </p:sp>
      </p:grpSp>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par>
                          <p:cTn id="10" fill="hold">
                            <p:stCondLst>
                              <p:cond delay="500"/>
                            </p:stCondLst>
                            <p:childTnLst>
                              <p:par>
                                <p:cTn id="11" presetID="51" presetClass="path" presetSubtype="0" accel="50000" decel="50000" fill="hold" nodeType="afterEffect">
                                  <p:stCondLst>
                                    <p:cond delay="0"/>
                                  </p:stCondLst>
                                  <p:childTnLst>
                                    <p:animMotion origin="layout" path="M -4.44444E-6 4.81481E-6 C -4.44444E-6 0.00023 -0.02239 0.04675 -0.01336 0.07361 C -0.00416 0.10046 0.03976 0.12453 0.05348 0.14189 " pathEditMode="relative" rAng="0" ptsTypes="fsf">
                                      <p:cBhvr>
                                        <p:cTn id="12" dur="1000" fill="hold"/>
                                        <p:tgtEl>
                                          <p:spTgt spid="614512"/>
                                        </p:tgtEl>
                                        <p:attrNameLst>
                                          <p:attrName>ppt_x</p:attrName>
                                          <p:attrName>ppt_y</p:attrName>
                                        </p:attrNameLst>
                                      </p:cBhvr>
                                      <p:rCtr x="15" y="71"/>
                                    </p:animMotion>
                                  </p:childTnLst>
                                </p:cTn>
                              </p:par>
                            </p:childTnLst>
                          </p:cTn>
                        </p:par>
                      </p:childTnLst>
                    </p:cTn>
                  </p:par>
                  <p:par>
                    <p:cTn id="13" fill="hold">
                      <p:stCondLst>
                        <p:cond delay="indefinite"/>
                      </p:stCondLst>
                      <p:childTnLst>
                        <p:par>
                          <p:cTn id="14" fill="hold">
                            <p:stCondLst>
                              <p:cond delay="0"/>
                            </p:stCondLst>
                            <p:childTnLst>
                              <p:par>
                                <p:cTn id="15" presetID="0" presetClass="path" presetSubtype="0" accel="50000" decel="50000" fill="hold" nodeType="clickEffect">
                                  <p:stCondLst>
                                    <p:cond delay="0"/>
                                  </p:stCondLst>
                                  <p:childTnLst>
                                    <p:animMotion origin="layout" path="M 3.33333E-6 -4.78261E-6 C 0.02326 -0.00693 0.09357 -0.03469 0.13923 -0.04116 C 0.18507 -0.04741 0.25989 -0.04555 0.27465 -0.03862 C 0.28941 -0.03214 0.23698 -0.00901 0.22725 -0.00138 " pathEditMode="relative" rAng="0" ptsTypes="aaaa">
                                      <p:cBhvr>
                                        <p:cTn id="16" dur="2000" fill="hold"/>
                                        <p:tgtEl>
                                          <p:spTgt spid="614513"/>
                                        </p:tgtEl>
                                        <p:attrNameLst>
                                          <p:attrName>ppt_x</p:attrName>
                                          <p:attrName>ppt_y</p:attrName>
                                        </p:attrNameLst>
                                      </p:cBhvr>
                                      <p:rCtr x="145" y="-24"/>
                                    </p:animMotion>
                                  </p:childTnLst>
                                </p:cTn>
                              </p:par>
                            </p:childTnLst>
                          </p:cTn>
                        </p:par>
                      </p:childTnLst>
                    </p:cTn>
                  </p:par>
                  <p:par>
                    <p:cTn id="17" fill="hold">
                      <p:stCondLst>
                        <p:cond delay="indefinite"/>
                      </p:stCondLst>
                      <p:childTnLst>
                        <p:par>
                          <p:cTn id="18" fill="hold">
                            <p:stCondLst>
                              <p:cond delay="0"/>
                            </p:stCondLst>
                            <p:childTnLst>
                              <p:par>
                                <p:cTn id="19" presetID="6" presetClass="emph" presetSubtype="0" fill="hold" nodeType="clickEffect">
                                  <p:stCondLst>
                                    <p:cond delay="0"/>
                                  </p:stCondLst>
                                  <p:childTnLst>
                                    <p:animScale>
                                      <p:cBhvr>
                                        <p:cTn id="20" dur="2000" fill="hold"/>
                                        <p:tgtEl>
                                          <p:spTgt spid="614513"/>
                                        </p:tgtEl>
                                      </p:cBhvr>
                                      <p:by x="50000" y="50000"/>
                                    </p:animScale>
                                  </p:childTnLst>
                                </p:cTn>
                              </p:par>
                              <p:par>
                                <p:cTn id="21" presetID="10" presetClass="exit" presetSubtype="0" fill="hold" nodeType="withEffect">
                                  <p:stCondLst>
                                    <p:cond delay="0"/>
                                  </p:stCondLst>
                                  <p:childTnLst>
                                    <p:animEffect transition="out" filter="fade">
                                      <p:cBhvr>
                                        <p:cTn id="22" dur="1000"/>
                                        <p:tgtEl>
                                          <p:spTgt spid="614513"/>
                                        </p:tgtEl>
                                      </p:cBhvr>
                                    </p:animEffect>
                                    <p:set>
                                      <p:cBhvr>
                                        <p:cTn id="23" dur="1" fill="hold">
                                          <p:stCondLst>
                                            <p:cond delay="999"/>
                                          </p:stCondLst>
                                        </p:cTn>
                                        <p:tgtEl>
                                          <p:spTgt spid="614513"/>
                                        </p:tgtEl>
                                        <p:attrNameLst>
                                          <p:attrName>style.visibility</p:attrName>
                                        </p:attrNameLst>
                                      </p:cBhvr>
                                      <p:to>
                                        <p:strVal val="hidden"/>
                                      </p:to>
                                    </p:set>
                                  </p:childTnLst>
                                </p:cTn>
                              </p:par>
                              <p:par>
                                <p:cTn id="24" presetID="10" presetClass="entr" presetSubtype="0" fill="hold" nodeType="withEffect">
                                  <p:stCondLst>
                                    <p:cond delay="0"/>
                                  </p:stCondLst>
                                  <p:childTnLst>
                                    <p:set>
                                      <p:cBhvr>
                                        <p:cTn id="25" dur="1" fill="hold">
                                          <p:stCondLst>
                                            <p:cond delay="0"/>
                                          </p:stCondLst>
                                        </p:cTn>
                                        <p:tgtEl>
                                          <p:spTgt spid="614514"/>
                                        </p:tgtEl>
                                        <p:attrNameLst>
                                          <p:attrName>style.visibility</p:attrName>
                                        </p:attrNameLst>
                                      </p:cBhvr>
                                      <p:to>
                                        <p:strVal val="visible"/>
                                      </p:to>
                                    </p:set>
                                    <p:animEffect transition="in" filter="fade">
                                      <p:cBhvr>
                                        <p:cTn id="26" dur="1000"/>
                                        <p:tgtEl>
                                          <p:spTgt spid="614514"/>
                                        </p:tgtEl>
                                      </p:cBhvr>
                                    </p:animEffect>
                                  </p:childTnLst>
                                </p:cTn>
                              </p:par>
                              <p:par>
                                <p:cTn id="27" presetID="10" presetClass="entr" presetSubtype="0" fill="hold" nodeType="withEffect">
                                  <p:stCondLst>
                                    <p:cond delay="0"/>
                                  </p:stCondLst>
                                  <p:childTnLst>
                                    <p:set>
                                      <p:cBhvr>
                                        <p:cTn id="28" dur="1" fill="hold">
                                          <p:stCondLst>
                                            <p:cond delay="0"/>
                                          </p:stCondLst>
                                        </p:cTn>
                                        <p:tgtEl>
                                          <p:spTgt spid="614516"/>
                                        </p:tgtEl>
                                        <p:attrNameLst>
                                          <p:attrName>style.visibility</p:attrName>
                                        </p:attrNameLst>
                                      </p:cBhvr>
                                      <p:to>
                                        <p:strVal val="visible"/>
                                      </p:to>
                                    </p:set>
                                    <p:animEffect transition="in" filter="fade">
                                      <p:cBhvr>
                                        <p:cTn id="29" dur="1000"/>
                                        <p:tgtEl>
                                          <p:spTgt spid="614516"/>
                                        </p:tgtEl>
                                      </p:cBhvr>
                                    </p:animEffect>
                                  </p:childTnLst>
                                </p:cTn>
                              </p:par>
                              <p:par>
                                <p:cTn id="30" presetID="10" presetClass="entr" presetSubtype="0" fill="hold" nodeType="withEffect">
                                  <p:stCondLst>
                                    <p:cond delay="0"/>
                                  </p:stCondLst>
                                  <p:childTnLst>
                                    <p:set>
                                      <p:cBhvr>
                                        <p:cTn id="31" dur="1" fill="hold">
                                          <p:stCondLst>
                                            <p:cond delay="0"/>
                                          </p:stCondLst>
                                        </p:cTn>
                                        <p:tgtEl>
                                          <p:spTgt spid="614515"/>
                                        </p:tgtEl>
                                        <p:attrNameLst>
                                          <p:attrName>style.visibility</p:attrName>
                                        </p:attrNameLst>
                                      </p:cBhvr>
                                      <p:to>
                                        <p:strVal val="visible"/>
                                      </p:to>
                                    </p:set>
                                    <p:animEffect transition="in" filter="fade">
                                      <p:cBhvr>
                                        <p:cTn id="32" dur="1000"/>
                                        <p:tgtEl>
                                          <p:spTgt spid="614515"/>
                                        </p:tgtEl>
                                      </p:cBhvr>
                                    </p:animEffect>
                                  </p:childTnLst>
                                </p:cTn>
                              </p:par>
                              <p:par>
                                <p:cTn id="33" presetID="10" presetClass="entr" presetSubtype="0" fill="hold" nodeType="withEffect">
                                  <p:stCondLst>
                                    <p:cond delay="0"/>
                                  </p:stCondLst>
                                  <p:childTnLst>
                                    <p:set>
                                      <p:cBhvr>
                                        <p:cTn id="34" dur="1" fill="hold">
                                          <p:stCondLst>
                                            <p:cond delay="0"/>
                                          </p:stCondLst>
                                        </p:cTn>
                                        <p:tgtEl>
                                          <p:spTgt spid="614517"/>
                                        </p:tgtEl>
                                        <p:attrNameLst>
                                          <p:attrName>style.visibility</p:attrName>
                                        </p:attrNameLst>
                                      </p:cBhvr>
                                      <p:to>
                                        <p:strVal val="visible"/>
                                      </p:to>
                                    </p:set>
                                    <p:animEffect transition="in" filter="fade">
                                      <p:cBhvr>
                                        <p:cTn id="35" dur="1000"/>
                                        <p:tgtEl>
                                          <p:spTgt spid="614517"/>
                                        </p:tgtEl>
                                      </p:cBhvr>
                                    </p:animEffect>
                                  </p:childTnLst>
                                </p:cTn>
                              </p:par>
                            </p:childTnLst>
                          </p:cTn>
                        </p:par>
                        <p:par>
                          <p:cTn id="36" fill="hold">
                            <p:stCondLst>
                              <p:cond delay="2000"/>
                            </p:stCondLst>
                            <p:childTnLst>
                              <p:par>
                                <p:cTn id="37" presetID="0" presetClass="path" presetSubtype="0" accel="50000" decel="50000" fill="hold" nodeType="afterEffect">
                                  <p:stCondLst>
                                    <p:cond delay="0"/>
                                  </p:stCondLst>
                                  <p:childTnLst>
                                    <p:animMotion origin="layout" path="M 1.66667E-6 1.48148E-6 L -0.05365 0.27337 " pathEditMode="relative" rAng="0" ptsTypes="AA">
                                      <p:cBhvr>
                                        <p:cTn id="38" dur="1000" fill="hold"/>
                                        <p:tgtEl>
                                          <p:spTgt spid="614516"/>
                                        </p:tgtEl>
                                        <p:attrNameLst>
                                          <p:attrName>ppt_x</p:attrName>
                                          <p:attrName>ppt_y</p:attrName>
                                        </p:attrNameLst>
                                      </p:cBhvr>
                                      <p:rCtr x="0" y="0"/>
                                    </p:animMotion>
                                  </p:childTnLst>
                                </p:cTn>
                              </p:par>
                              <p:par>
                                <p:cTn id="39" presetID="0" presetClass="path" presetSubtype="0" accel="50000" decel="50000" fill="hold" nodeType="withEffect">
                                  <p:stCondLst>
                                    <p:cond delay="0"/>
                                  </p:stCondLst>
                                  <p:childTnLst>
                                    <p:animMotion origin="layout" path="M 7.22222E-6 -4.81481E-6 L 0.00469 0.27083 " pathEditMode="relative" ptsTypes="AA">
                                      <p:cBhvr>
                                        <p:cTn id="40" dur="1000" fill="hold"/>
                                        <p:tgtEl>
                                          <p:spTgt spid="614514"/>
                                        </p:tgtEl>
                                        <p:attrNameLst>
                                          <p:attrName>ppt_x</p:attrName>
                                          <p:attrName>ppt_y</p:attrName>
                                        </p:attrNameLst>
                                      </p:cBhvr>
                                    </p:animMotion>
                                  </p:childTnLst>
                                </p:cTn>
                              </p:par>
                              <p:par>
                                <p:cTn id="41" presetID="0" presetClass="path" presetSubtype="0" accel="50000" decel="50000" fill="hold" nodeType="withEffect">
                                  <p:stCondLst>
                                    <p:cond delay="0"/>
                                  </p:stCondLst>
                                  <p:childTnLst>
                                    <p:animMotion origin="layout" path="M -5E-6 1.48148E-6 L 0.06233 0.27337 " pathEditMode="relative" ptsTypes="AA">
                                      <p:cBhvr>
                                        <p:cTn id="42" dur="1000" fill="hold"/>
                                        <p:tgtEl>
                                          <p:spTgt spid="614515"/>
                                        </p:tgtEl>
                                        <p:attrNameLst>
                                          <p:attrName>ppt_x</p:attrName>
                                          <p:attrName>ppt_y</p:attrName>
                                        </p:attrNameLst>
                                      </p:cBhvr>
                                    </p:animMotion>
                                  </p:childTnLst>
                                </p:cTn>
                              </p:par>
                              <p:par>
                                <p:cTn id="43" presetID="0" presetClass="path" presetSubtype="0" accel="50000" decel="50000" fill="hold" nodeType="withEffect">
                                  <p:stCondLst>
                                    <p:cond delay="0"/>
                                  </p:stCondLst>
                                  <p:childTnLst>
                                    <p:animMotion origin="layout" path="M 1.66667E-6 1.48148E-6 L 0.12761 0.27337 " pathEditMode="relative" ptsTypes="AA">
                                      <p:cBhvr>
                                        <p:cTn id="44" dur="1000" fill="hold"/>
                                        <p:tgtEl>
                                          <p:spTgt spid="614517"/>
                                        </p:tgtEl>
                                        <p:attrNameLst>
                                          <p:attrName>ppt_x</p:attrName>
                                          <p:attrName>ppt_y</p:attrName>
                                        </p:attrNameLst>
                                      </p:cBhvr>
                                    </p:animMotion>
                                  </p:childTnLst>
                                </p:cTn>
                              </p:par>
                            </p:childTnLst>
                          </p:cTn>
                        </p:par>
                      </p:childTnLst>
                    </p:cTn>
                  </p:par>
                  <p:par>
                    <p:cTn id="45" fill="hold">
                      <p:stCondLst>
                        <p:cond delay="indefinite"/>
                      </p:stCondLst>
                      <p:childTnLst>
                        <p:par>
                          <p:cTn id="46" fill="hold">
                            <p:stCondLst>
                              <p:cond delay="0"/>
                            </p:stCondLst>
                            <p:childTnLst>
                              <p:par>
                                <p:cTn id="47" presetID="10" presetClass="exit" presetSubtype="0" fill="hold" nodeType="clickEffect">
                                  <p:stCondLst>
                                    <p:cond delay="0"/>
                                  </p:stCondLst>
                                  <p:childTnLst>
                                    <p:animEffect transition="out" filter="fade">
                                      <p:cBhvr>
                                        <p:cTn id="48" dur="2000"/>
                                        <p:tgtEl>
                                          <p:spTgt spid="614516"/>
                                        </p:tgtEl>
                                      </p:cBhvr>
                                    </p:animEffect>
                                    <p:set>
                                      <p:cBhvr>
                                        <p:cTn id="49" dur="1" fill="hold">
                                          <p:stCondLst>
                                            <p:cond delay="1999"/>
                                          </p:stCondLst>
                                        </p:cTn>
                                        <p:tgtEl>
                                          <p:spTgt spid="614516"/>
                                        </p:tgtEl>
                                        <p:attrNameLst>
                                          <p:attrName>style.visibility</p:attrName>
                                        </p:attrNameLst>
                                      </p:cBhvr>
                                      <p:to>
                                        <p:strVal val="hidden"/>
                                      </p:to>
                                    </p:set>
                                  </p:childTnLst>
                                </p:cTn>
                              </p:par>
                              <p:par>
                                <p:cTn id="50" presetID="10" presetClass="exit" presetSubtype="0" fill="hold" nodeType="withEffect">
                                  <p:stCondLst>
                                    <p:cond delay="0"/>
                                  </p:stCondLst>
                                  <p:childTnLst>
                                    <p:animEffect transition="out" filter="fade">
                                      <p:cBhvr>
                                        <p:cTn id="51" dur="2000"/>
                                        <p:tgtEl>
                                          <p:spTgt spid="614514"/>
                                        </p:tgtEl>
                                      </p:cBhvr>
                                    </p:animEffect>
                                    <p:set>
                                      <p:cBhvr>
                                        <p:cTn id="52" dur="1" fill="hold">
                                          <p:stCondLst>
                                            <p:cond delay="1999"/>
                                          </p:stCondLst>
                                        </p:cTn>
                                        <p:tgtEl>
                                          <p:spTgt spid="614514"/>
                                        </p:tgtEl>
                                        <p:attrNameLst>
                                          <p:attrName>style.visibility</p:attrName>
                                        </p:attrNameLst>
                                      </p:cBhvr>
                                      <p:to>
                                        <p:strVal val="hidden"/>
                                      </p:to>
                                    </p:set>
                                  </p:childTnLst>
                                </p:cTn>
                              </p:par>
                              <p:par>
                                <p:cTn id="53" presetID="10" presetClass="exit" presetSubtype="0" fill="hold" nodeType="withEffect">
                                  <p:stCondLst>
                                    <p:cond delay="0"/>
                                  </p:stCondLst>
                                  <p:childTnLst>
                                    <p:animEffect transition="out" filter="fade">
                                      <p:cBhvr>
                                        <p:cTn id="54" dur="2000"/>
                                        <p:tgtEl>
                                          <p:spTgt spid="614515"/>
                                        </p:tgtEl>
                                      </p:cBhvr>
                                    </p:animEffect>
                                    <p:set>
                                      <p:cBhvr>
                                        <p:cTn id="55" dur="1" fill="hold">
                                          <p:stCondLst>
                                            <p:cond delay="1999"/>
                                          </p:stCondLst>
                                        </p:cTn>
                                        <p:tgtEl>
                                          <p:spTgt spid="614515"/>
                                        </p:tgtEl>
                                        <p:attrNameLst>
                                          <p:attrName>style.visibility</p:attrName>
                                        </p:attrNameLst>
                                      </p:cBhvr>
                                      <p:to>
                                        <p:strVal val="hidden"/>
                                      </p:to>
                                    </p:set>
                                  </p:childTnLst>
                                </p:cTn>
                              </p:par>
                              <p:par>
                                <p:cTn id="56" presetID="10" presetClass="exit" presetSubtype="0" fill="hold" nodeType="withEffect">
                                  <p:stCondLst>
                                    <p:cond delay="0"/>
                                  </p:stCondLst>
                                  <p:childTnLst>
                                    <p:animEffect transition="out" filter="fade">
                                      <p:cBhvr>
                                        <p:cTn id="57" dur="2000"/>
                                        <p:tgtEl>
                                          <p:spTgt spid="614517"/>
                                        </p:tgtEl>
                                      </p:cBhvr>
                                    </p:animEffect>
                                    <p:set>
                                      <p:cBhvr>
                                        <p:cTn id="58" dur="1" fill="hold">
                                          <p:stCondLst>
                                            <p:cond delay="1999"/>
                                          </p:stCondLst>
                                        </p:cTn>
                                        <p:tgtEl>
                                          <p:spTgt spid="614517"/>
                                        </p:tgtEl>
                                        <p:attrNameLst>
                                          <p:attrName>style.visibility</p:attrName>
                                        </p:attrNameLst>
                                      </p:cBhvr>
                                      <p:to>
                                        <p:strVal val="hidden"/>
                                      </p:to>
                                    </p:set>
                                  </p:childTnLst>
                                </p:cTn>
                              </p:par>
                              <p:par>
                                <p:cTn id="59" presetID="10" presetClass="entr" presetSubtype="0" fill="hold" nodeType="withEffect">
                                  <p:stCondLst>
                                    <p:cond delay="0"/>
                                  </p:stCondLst>
                                  <p:childTnLst>
                                    <p:set>
                                      <p:cBhvr>
                                        <p:cTn id="60" dur="1" fill="hold">
                                          <p:stCondLst>
                                            <p:cond delay="0"/>
                                          </p:stCondLst>
                                        </p:cTn>
                                        <p:tgtEl>
                                          <p:spTgt spid="20"/>
                                        </p:tgtEl>
                                        <p:attrNameLst>
                                          <p:attrName>style.visibility</p:attrName>
                                        </p:attrNameLst>
                                      </p:cBhvr>
                                      <p:to>
                                        <p:strVal val="visible"/>
                                      </p:to>
                                    </p:set>
                                    <p:animEffect transition="in" filter="fade">
                                      <p:cBhvr>
                                        <p:cTn id="61" dur="1000"/>
                                        <p:tgtEl>
                                          <p:spTgt spid="20"/>
                                        </p:tgtEl>
                                      </p:cBhvr>
                                    </p:animEffect>
                                  </p:childTnLst>
                                </p:cTn>
                              </p:par>
                              <p:par>
                                <p:cTn id="62" presetID="0" presetClass="path" presetSubtype="0" accel="50000" decel="50000" fill="hold" nodeType="withEffect">
                                  <p:stCondLst>
                                    <p:cond delay="500"/>
                                  </p:stCondLst>
                                  <p:childTnLst>
                                    <p:animMotion origin="layout" path="M 2.77778E-7 1.11111E-6 C 0.02257 -0.03449 -0.19809 -0.31065 -0.26458 -0.36667 C -0.3309 -0.42269 -0.37535 -0.3713 -0.39792 -0.33681 C -0.42066 -0.30232 -0.46615 -0.21574 -0.39983 -0.15972 C -0.33351 -0.1037 -0.08351 -0.03333 2.77778E-7 1.11111E-6 Z " pathEditMode="relative" rAng="0" ptsTypes="aaaaa">
                                      <p:cBhvr>
                                        <p:cTn id="63" dur="3000" fill="hold"/>
                                        <p:tgtEl>
                                          <p:spTgt spid="20"/>
                                        </p:tgtEl>
                                        <p:attrNameLst>
                                          <p:attrName>ppt_x</p:attrName>
                                          <p:attrName>ppt_y</p:attrName>
                                        </p:attrNameLst>
                                      </p:cBhvr>
                                      <p:rCtr x="-222" y="-21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8" name="Rectangle 12"/>
          <p:cNvSpPr>
            <a:spLocks noGrp="1" noChangeArrowheads="1"/>
          </p:cNvSpPr>
          <p:nvPr>
            <p:ph type="title"/>
          </p:nvPr>
        </p:nvSpPr>
        <p:spPr>
          <a:xfrm>
            <a:off x="459106" y="274321"/>
            <a:ext cx="10056494" cy="1661993"/>
          </a:xfrm>
        </p:spPr>
        <p:txBody>
          <a:bodyPr/>
          <a:lstStyle/>
          <a:p>
            <a:pPr defTabSz="1095332">
              <a:defRPr/>
            </a:pPr>
            <a:r>
              <a:rPr smtClean="0"/>
              <a:t>Agenda</a:t>
            </a:r>
            <a:br>
              <a:rPr smtClean="0"/>
            </a:br>
            <a:endParaRPr/>
          </a:p>
        </p:txBody>
      </p:sp>
      <p:sp>
        <p:nvSpPr>
          <p:cNvPr id="9229" name="Rectangle 13"/>
          <p:cNvSpPr>
            <a:spLocks noGrp="1" noChangeArrowheads="1"/>
          </p:cNvSpPr>
          <p:nvPr>
            <p:ph idx="1"/>
          </p:nvPr>
        </p:nvSpPr>
        <p:spPr>
          <a:xfrm>
            <a:off x="458788" y="1697038"/>
            <a:ext cx="10056812" cy="6400800"/>
          </a:xfrm>
        </p:spPr>
        <p:txBody>
          <a:bodyPr/>
          <a:lstStyle/>
          <a:p>
            <a:pPr marL="459088" indent="-459088" defTabSz="1095332">
              <a:defRPr/>
            </a:pPr>
            <a:r>
              <a:rPr lang="en-US" sz="3800" dirty="0" smtClean="0"/>
              <a:t>Windows Compute Cluster Server V1</a:t>
            </a:r>
          </a:p>
          <a:p>
            <a:pPr marL="845786" lvl="1" indent="-380984" defTabSz="1095332">
              <a:defRPr/>
            </a:pPr>
            <a:r>
              <a:rPr lang="en-US" sz="3400" dirty="0" smtClean="0"/>
              <a:t>Business motivations</a:t>
            </a:r>
          </a:p>
          <a:p>
            <a:pPr marL="845786" lvl="1" indent="-380984" defTabSz="1095332">
              <a:defRPr/>
            </a:pPr>
            <a:r>
              <a:rPr lang="en-US" sz="3400" dirty="0" smtClean="0"/>
              <a:t>Customer case studies</a:t>
            </a:r>
          </a:p>
          <a:p>
            <a:pPr marL="845786" lvl="1" indent="-380984" defTabSz="1095332">
              <a:defRPr/>
            </a:pPr>
            <a:r>
              <a:rPr lang="en-US" sz="3400" dirty="0" smtClean="0"/>
              <a:t>Product overview</a:t>
            </a:r>
          </a:p>
          <a:p>
            <a:pPr marL="459088" indent="-459088" defTabSz="1095332">
              <a:defRPr/>
            </a:pPr>
            <a:r>
              <a:rPr lang="en-US" sz="3800" dirty="0" smtClean="0">
                <a:solidFill>
                  <a:srgbClr val="FFC000"/>
                </a:solidFill>
              </a:rPr>
              <a:t>Networking</a:t>
            </a:r>
          </a:p>
          <a:p>
            <a:pPr marL="845786" lvl="1" indent="-380984" defTabSz="1095332">
              <a:defRPr/>
            </a:pPr>
            <a:r>
              <a:rPr lang="en-US" sz="3400" dirty="0" smtClean="0">
                <a:solidFill>
                  <a:srgbClr val="FFC000"/>
                </a:solidFill>
              </a:rPr>
              <a:t>Top500</a:t>
            </a:r>
          </a:p>
          <a:p>
            <a:pPr marL="845786" lvl="1" indent="-380984" defTabSz="1095332">
              <a:defRPr/>
            </a:pPr>
            <a:r>
              <a:rPr lang="en-US" sz="3400" dirty="0" smtClean="0">
                <a:solidFill>
                  <a:srgbClr val="FFC000"/>
                </a:solidFill>
              </a:rPr>
              <a:t>Key challenges</a:t>
            </a:r>
          </a:p>
          <a:p>
            <a:pPr marL="845786" lvl="1" indent="-380984" defTabSz="1095332">
              <a:defRPr/>
            </a:pPr>
            <a:r>
              <a:rPr lang="en-US" sz="3400" dirty="0" smtClean="0">
                <a:solidFill>
                  <a:srgbClr val="FFC000"/>
                </a:solidFill>
              </a:rPr>
              <a:t>Features</a:t>
            </a:r>
          </a:p>
          <a:p>
            <a:pPr marL="459088" indent="-459088" defTabSz="1095332">
              <a:defRPr/>
            </a:pPr>
            <a:r>
              <a:rPr lang="en-US" sz="3800" dirty="0" smtClean="0"/>
              <a:t>Networking roadmap</a:t>
            </a:r>
          </a:p>
          <a:p>
            <a:pPr marL="845786" lvl="1" indent="-380984" defTabSz="1095332">
              <a:defRPr/>
            </a:pPr>
            <a:r>
              <a:rPr lang="en-US" sz="3400" dirty="0" smtClean="0"/>
              <a:t>Call to actions</a:t>
            </a:r>
            <a:endParaRPr lang="en-US" sz="3800" dirty="0" smtClean="0"/>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defTabSz="1095332">
              <a:defRPr/>
            </a:pPr>
            <a:r>
              <a:rPr smtClean="0"/>
              <a:t>Stretching CCS</a:t>
            </a:r>
            <a:endParaRPr smtClean="0"/>
          </a:p>
        </p:txBody>
      </p:sp>
      <p:sp>
        <p:nvSpPr>
          <p:cNvPr id="6147" name="Rectangle 3"/>
          <p:cNvSpPr>
            <a:spLocks noGrp="1" noChangeArrowheads="1"/>
          </p:cNvSpPr>
          <p:nvPr>
            <p:ph type="body" idx="1"/>
          </p:nvPr>
        </p:nvSpPr>
        <p:spPr>
          <a:xfrm>
            <a:off x="458788" y="1697038"/>
            <a:ext cx="10056812" cy="6140450"/>
          </a:xfrm>
        </p:spPr>
        <p:txBody>
          <a:bodyPr/>
          <a:lstStyle/>
          <a:p>
            <a:pPr marL="459088" indent="-459088" defTabSz="1095332">
              <a:spcBef>
                <a:spcPts val="720"/>
              </a:spcBef>
              <a:defRPr/>
            </a:pPr>
            <a:r>
              <a:rPr lang="en-US" sz="3400" dirty="0" smtClean="0"/>
              <a:t>Project</a:t>
            </a:r>
          </a:p>
          <a:p>
            <a:pPr marL="845786" lvl="1" indent="-380984" defTabSz="1095332">
              <a:spcBef>
                <a:spcPts val="720"/>
              </a:spcBef>
              <a:defRPr/>
            </a:pPr>
            <a:r>
              <a:rPr lang="en-US" sz="2900" dirty="0" smtClean="0"/>
              <a:t>Exercise driven by engineering team prior shipping CCS V1 (Spring 2006)</a:t>
            </a:r>
          </a:p>
          <a:p>
            <a:pPr marL="845786" lvl="1" indent="-380984" defTabSz="1095332">
              <a:spcBef>
                <a:spcPts val="720"/>
              </a:spcBef>
              <a:defRPr/>
            </a:pPr>
            <a:r>
              <a:rPr lang="en-US" sz="2900" dirty="0" smtClean="0"/>
              <a:t>Venue:  National Center for Supercomputing Applications </a:t>
            </a:r>
          </a:p>
          <a:p>
            <a:pPr marL="459088" indent="-459088" defTabSz="1095332">
              <a:spcBef>
                <a:spcPts val="720"/>
              </a:spcBef>
              <a:defRPr/>
            </a:pPr>
            <a:r>
              <a:rPr lang="en-US" sz="3400" dirty="0" smtClean="0"/>
              <a:t>Goals </a:t>
            </a:r>
          </a:p>
          <a:p>
            <a:pPr marL="845786" lvl="1" indent="-380984" defTabSz="1095332">
              <a:spcBef>
                <a:spcPts val="720"/>
              </a:spcBef>
              <a:defRPr/>
            </a:pPr>
            <a:r>
              <a:rPr lang="en-US" sz="2900" dirty="0" smtClean="0"/>
              <a:t>How big will Compute Cluster Server scale?</a:t>
            </a:r>
          </a:p>
          <a:p>
            <a:pPr marL="1186769" lvl="2" indent="-339077" defTabSz="1095332">
              <a:spcBef>
                <a:spcPts val="720"/>
              </a:spcBef>
              <a:defRPr/>
            </a:pPr>
            <a:r>
              <a:rPr lang="en-US" sz="2400" dirty="0" smtClean="0"/>
              <a:t>Where are the bottlenecks in</a:t>
            </a:r>
          </a:p>
          <a:p>
            <a:pPr marL="1836347" lvl="4" indent="-312408" defTabSz="1095332">
              <a:spcBef>
                <a:spcPts val="720"/>
              </a:spcBef>
              <a:defRPr/>
            </a:pPr>
            <a:r>
              <a:rPr lang="en-US" sz="2200" dirty="0" smtClean="0"/>
              <a:t>Networking</a:t>
            </a:r>
          </a:p>
          <a:p>
            <a:pPr marL="1836347" lvl="4" indent="-312408" defTabSz="1095332">
              <a:spcBef>
                <a:spcPts val="720"/>
              </a:spcBef>
              <a:defRPr/>
            </a:pPr>
            <a:r>
              <a:rPr lang="en-US" sz="2200" dirty="0" smtClean="0"/>
              <a:t>Job scheduling</a:t>
            </a:r>
          </a:p>
          <a:p>
            <a:pPr marL="1836347" lvl="4" indent="-312408" defTabSz="1095332">
              <a:spcBef>
                <a:spcPts val="720"/>
              </a:spcBef>
              <a:defRPr/>
            </a:pPr>
            <a:r>
              <a:rPr lang="en-US" sz="2200" dirty="0" smtClean="0"/>
              <a:t>Systems management</a:t>
            </a:r>
          </a:p>
          <a:p>
            <a:pPr marL="1836347" lvl="4" indent="-312408" defTabSz="1095332">
              <a:spcBef>
                <a:spcPts val="720"/>
              </a:spcBef>
              <a:defRPr/>
            </a:pPr>
            <a:r>
              <a:rPr lang="en-US" sz="2200" dirty="0" smtClean="0"/>
              <a:t>Imaging</a:t>
            </a:r>
          </a:p>
          <a:p>
            <a:pPr marL="1186769" lvl="2" indent="-339077" defTabSz="1095332">
              <a:spcBef>
                <a:spcPts val="720"/>
              </a:spcBef>
              <a:defRPr/>
            </a:pPr>
            <a:r>
              <a:rPr lang="en-US" sz="2400" dirty="0" smtClean="0"/>
              <a:t>Identify changes for future versions of CCS</a:t>
            </a:r>
          </a:p>
          <a:p>
            <a:pPr marL="1186769" lvl="2" indent="-339077" defTabSz="1095332">
              <a:spcBef>
                <a:spcPts val="720"/>
              </a:spcBef>
              <a:defRPr/>
            </a:pPr>
            <a:r>
              <a:rPr lang="en-US" sz="2400" dirty="0" smtClean="0"/>
              <a:t>Document tips and tricks for big cluster deployment</a:t>
            </a:r>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9106" y="274324"/>
            <a:ext cx="10056494" cy="1429314"/>
          </a:xfrm>
        </p:spPr>
        <p:txBody>
          <a:bodyPr/>
          <a:lstStyle/>
          <a:p>
            <a:pPr defTabSz="1095332">
              <a:defRPr/>
            </a:pPr>
            <a:r>
              <a:rPr lang="fr-FR" smtClean="0"/>
              <a:t>Stretching CCS</a:t>
            </a:r>
            <a:br>
              <a:rPr lang="fr-FR" smtClean="0"/>
            </a:br>
            <a:r>
              <a:rPr lang="fr-FR" sz="4300" smtClean="0">
                <a:solidFill>
                  <a:schemeClr val="accent1"/>
                </a:solidFill>
              </a:rPr>
              <a:t>Hardware</a:t>
            </a:r>
            <a:endParaRPr lang="fr-FR" sz="4300">
              <a:solidFill>
                <a:schemeClr val="accent1"/>
              </a:solidFill>
            </a:endParaRPr>
          </a:p>
        </p:txBody>
      </p:sp>
      <p:sp>
        <p:nvSpPr>
          <p:cNvPr id="71683" name="Rectangle 3"/>
          <p:cNvSpPr>
            <a:spLocks noGrp="1" noChangeArrowheads="1"/>
          </p:cNvSpPr>
          <p:nvPr>
            <p:ph idx="1"/>
          </p:nvPr>
        </p:nvSpPr>
        <p:spPr>
          <a:xfrm>
            <a:off x="458788" y="2286000"/>
            <a:ext cx="10055225" cy="5289550"/>
          </a:xfrm>
        </p:spPr>
        <p:txBody>
          <a:bodyPr/>
          <a:lstStyle/>
          <a:p>
            <a:pPr marL="459088" indent="-459088" defTabSz="1095332">
              <a:spcBef>
                <a:spcPts val="720"/>
              </a:spcBef>
              <a:defRPr/>
            </a:pPr>
            <a:r>
              <a:rPr lang="en-US" sz="3400" dirty="0" smtClean="0"/>
              <a:t>Servers</a:t>
            </a:r>
          </a:p>
          <a:p>
            <a:pPr marL="845786" lvl="1" indent="-380984" defTabSz="1095332">
              <a:spcBef>
                <a:spcPts val="720"/>
              </a:spcBef>
              <a:defRPr/>
            </a:pPr>
            <a:r>
              <a:rPr lang="en-US" sz="2900" dirty="0" smtClean="0"/>
              <a:t>896 Processors</a:t>
            </a:r>
          </a:p>
          <a:p>
            <a:pPr marL="1186769" lvl="2" indent="-339077" defTabSz="1095332">
              <a:spcBef>
                <a:spcPts val="720"/>
              </a:spcBef>
              <a:defRPr/>
            </a:pPr>
            <a:r>
              <a:rPr lang="en-US" sz="2400" dirty="0" smtClean="0"/>
              <a:t>Dell </a:t>
            </a:r>
            <a:r>
              <a:rPr lang="en-US" sz="2400" dirty="0" err="1" smtClean="0"/>
              <a:t>PowerEdge</a:t>
            </a:r>
            <a:r>
              <a:rPr lang="en-US" sz="2400" dirty="0" smtClean="0"/>
              <a:t> 1855 blades</a:t>
            </a:r>
          </a:p>
          <a:p>
            <a:pPr marL="1186769" lvl="2" indent="-339077" defTabSz="1095332">
              <a:spcBef>
                <a:spcPts val="720"/>
              </a:spcBef>
              <a:defRPr/>
            </a:pPr>
            <a:r>
              <a:rPr lang="en-US" sz="2400" dirty="0" smtClean="0"/>
              <a:t>Two single core Intel </a:t>
            </a:r>
            <a:r>
              <a:rPr lang="en-US" sz="2400" dirty="0" err="1" smtClean="0"/>
              <a:t>Irwindale</a:t>
            </a:r>
            <a:r>
              <a:rPr lang="en-US" sz="2400" dirty="0" smtClean="0"/>
              <a:t> 3.2 GHz EM64T CPUs </a:t>
            </a:r>
          </a:p>
          <a:p>
            <a:pPr marL="845786" lvl="1" indent="-380984" defTabSz="1095332">
              <a:spcBef>
                <a:spcPts val="720"/>
              </a:spcBef>
              <a:defRPr/>
            </a:pPr>
            <a:r>
              <a:rPr lang="en-US" sz="2900" dirty="0" smtClean="0"/>
              <a:t>Four GB memory</a:t>
            </a:r>
          </a:p>
          <a:p>
            <a:pPr marL="845786" lvl="1" indent="-380984" defTabSz="1095332">
              <a:spcBef>
                <a:spcPts val="720"/>
              </a:spcBef>
              <a:defRPr/>
            </a:pPr>
            <a:r>
              <a:rPr lang="en-US" sz="2900" dirty="0" smtClean="0"/>
              <a:t>73 GB SCSI local disk</a:t>
            </a:r>
          </a:p>
          <a:p>
            <a:pPr marL="459088" indent="-459088" defTabSz="1095332">
              <a:spcBef>
                <a:spcPts val="720"/>
              </a:spcBef>
              <a:defRPr/>
            </a:pPr>
            <a:r>
              <a:rPr lang="en-US" sz="3400" dirty="0" smtClean="0"/>
              <a:t>Network</a:t>
            </a:r>
          </a:p>
          <a:p>
            <a:pPr marL="845786" lvl="1" indent="-380984" defTabSz="1095332">
              <a:spcBef>
                <a:spcPts val="720"/>
              </a:spcBef>
              <a:defRPr/>
            </a:pPr>
            <a:r>
              <a:rPr lang="en-US" sz="2900" dirty="0" smtClean="0"/>
              <a:t>Cisco IB HCA on each compute node</a:t>
            </a:r>
          </a:p>
          <a:p>
            <a:pPr marL="845786" lvl="1" indent="-380984" defTabSz="1095332">
              <a:spcBef>
                <a:spcPts val="720"/>
              </a:spcBef>
              <a:defRPr/>
            </a:pPr>
            <a:r>
              <a:rPr lang="en-US" sz="2900" dirty="0" smtClean="0"/>
              <a:t>Two Intel Pro1000 </a:t>
            </a:r>
            <a:r>
              <a:rPr lang="en-US" sz="2900" dirty="0" err="1" smtClean="0"/>
              <a:t>GigE</a:t>
            </a:r>
            <a:r>
              <a:rPr lang="en-US" sz="2900" dirty="0" smtClean="0"/>
              <a:t> ports on each compute node</a:t>
            </a:r>
          </a:p>
          <a:p>
            <a:pPr marL="845786" lvl="1" indent="-380984" defTabSz="1095332">
              <a:spcBef>
                <a:spcPts val="720"/>
              </a:spcBef>
              <a:defRPr/>
            </a:pPr>
            <a:r>
              <a:rPr lang="en-US" sz="2900" dirty="0" smtClean="0"/>
              <a:t>Cisco IB switches</a:t>
            </a:r>
          </a:p>
          <a:p>
            <a:pPr marL="845786" lvl="1" indent="-380984" defTabSz="1095332">
              <a:spcBef>
                <a:spcPts val="720"/>
              </a:spcBef>
              <a:defRPr/>
            </a:pPr>
            <a:r>
              <a:rPr lang="en-US" sz="2900" dirty="0" smtClean="0"/>
              <a:t>Force10 </a:t>
            </a:r>
            <a:r>
              <a:rPr lang="en-US" sz="2900" dirty="0" err="1" smtClean="0"/>
              <a:t>GbE</a:t>
            </a:r>
            <a:r>
              <a:rPr lang="en-US" sz="2900" dirty="0" smtClean="0"/>
              <a:t> switches</a:t>
            </a:r>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9106" y="274324"/>
            <a:ext cx="10056494" cy="1429314"/>
          </a:xfrm>
        </p:spPr>
        <p:txBody>
          <a:bodyPr/>
          <a:lstStyle/>
          <a:p>
            <a:pPr defTabSz="1095332">
              <a:defRPr/>
            </a:pPr>
            <a:r>
              <a:rPr smtClean="0"/>
              <a:t>Stretching CCS </a:t>
            </a:r>
            <a:br>
              <a:rPr smtClean="0"/>
            </a:br>
            <a:r>
              <a:rPr sz="4300" smtClean="0">
                <a:solidFill>
                  <a:schemeClr val="accent1"/>
                </a:solidFill>
              </a:rPr>
              <a:t>Software</a:t>
            </a:r>
            <a:endParaRPr sz="4300">
              <a:solidFill>
                <a:schemeClr val="accent1"/>
              </a:solidFill>
            </a:endParaRPr>
          </a:p>
        </p:txBody>
      </p:sp>
      <p:sp>
        <p:nvSpPr>
          <p:cNvPr id="6" name="Text Placeholder 5"/>
          <p:cNvSpPr>
            <a:spLocks noGrp="1"/>
          </p:cNvSpPr>
          <p:nvPr>
            <p:ph type="body" idx="1"/>
          </p:nvPr>
        </p:nvSpPr>
        <p:spPr>
          <a:xfrm>
            <a:off x="457200" y="2286000"/>
            <a:ext cx="10056813" cy="4741863"/>
          </a:xfrm>
        </p:spPr>
        <p:txBody>
          <a:bodyPr/>
          <a:lstStyle/>
          <a:p>
            <a:pPr marL="459088" indent="-459088" defTabSz="1095332">
              <a:spcBef>
                <a:spcPts val="720"/>
              </a:spcBef>
              <a:defRPr/>
            </a:pPr>
            <a:r>
              <a:rPr lang="en-US" sz="3400" dirty="0" smtClean="0"/>
              <a:t>Compute node</a:t>
            </a:r>
          </a:p>
          <a:p>
            <a:pPr marL="845786" lvl="1" indent="-380984" defTabSz="1095332">
              <a:spcBef>
                <a:spcPts val="720"/>
              </a:spcBef>
              <a:defRPr/>
            </a:pPr>
            <a:r>
              <a:rPr lang="en-US" sz="2900" dirty="0" smtClean="0"/>
              <a:t>CCE, CCP CTP4 (CCS released 08/06)</a:t>
            </a:r>
          </a:p>
          <a:p>
            <a:pPr marL="459088" indent="-459088" defTabSz="1095332">
              <a:spcBef>
                <a:spcPts val="720"/>
              </a:spcBef>
              <a:defRPr/>
            </a:pPr>
            <a:r>
              <a:rPr lang="en-US" sz="3400" dirty="0" smtClean="0"/>
              <a:t>Head node</a:t>
            </a:r>
          </a:p>
          <a:p>
            <a:pPr marL="1186769" lvl="2" indent="-339077" defTabSz="1095332">
              <a:spcBef>
                <a:spcPts val="720"/>
              </a:spcBef>
              <a:defRPr/>
            </a:pPr>
            <a:r>
              <a:rPr lang="en-US" sz="2400" dirty="0" smtClean="0"/>
              <a:t>Windows Server 2003 64-bit Enterprise Edition x64</a:t>
            </a:r>
          </a:p>
          <a:p>
            <a:pPr marL="1186769" lvl="2" indent="-339077" defTabSz="1095332">
              <a:spcBef>
                <a:spcPts val="720"/>
              </a:spcBef>
              <a:defRPr/>
            </a:pPr>
            <a:r>
              <a:rPr lang="en-US" sz="2400" dirty="0" smtClean="0"/>
              <a:t>SQL Server 2005 Enterprise Edition x64 </a:t>
            </a:r>
          </a:p>
          <a:p>
            <a:pPr marL="459088" indent="-459088" defTabSz="1095332">
              <a:spcBef>
                <a:spcPts val="720"/>
              </a:spcBef>
              <a:defRPr/>
            </a:pPr>
            <a:r>
              <a:rPr lang="en-US" sz="3400" dirty="0" smtClean="0"/>
              <a:t>ADS/DHCP server</a:t>
            </a:r>
          </a:p>
          <a:p>
            <a:pPr marL="1186769" lvl="2" indent="-339077" defTabSz="1095332">
              <a:spcBef>
                <a:spcPts val="720"/>
              </a:spcBef>
              <a:defRPr/>
            </a:pPr>
            <a:r>
              <a:rPr lang="en-US" sz="2400" dirty="0" smtClean="0"/>
              <a:t>Windows Server 2003 R2 Enterprise Edition x86 version</a:t>
            </a:r>
          </a:p>
          <a:p>
            <a:pPr marL="1186769" lvl="2" indent="-339077" defTabSz="1095332">
              <a:spcBef>
                <a:spcPts val="720"/>
              </a:spcBef>
              <a:defRPr/>
            </a:pPr>
            <a:r>
              <a:rPr lang="en-US" sz="2400" dirty="0" smtClean="0"/>
              <a:t>ADS 1.1 </a:t>
            </a:r>
          </a:p>
          <a:p>
            <a:pPr marL="459088" indent="-459088" defTabSz="1095332">
              <a:spcBef>
                <a:spcPts val="720"/>
              </a:spcBef>
              <a:defRPr/>
            </a:pPr>
            <a:r>
              <a:rPr lang="en-US" sz="3400" dirty="0" smtClean="0"/>
              <a:t>DC/DNS server</a:t>
            </a:r>
          </a:p>
          <a:p>
            <a:pPr marL="1186769" lvl="2" indent="-339077" defTabSz="1095332">
              <a:spcBef>
                <a:spcPts val="720"/>
              </a:spcBef>
              <a:defRPr/>
            </a:pPr>
            <a:r>
              <a:rPr lang="en-US" sz="2400" dirty="0" smtClean="0"/>
              <a:t>Windows Server 2003 R2 Enterprise Edition x64 version</a:t>
            </a:r>
            <a:endParaRPr lang="en-US" sz="3400" dirty="0"/>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9106" y="274324"/>
            <a:ext cx="10056494" cy="1429314"/>
          </a:xfrm>
        </p:spPr>
        <p:txBody>
          <a:bodyPr/>
          <a:lstStyle/>
          <a:p>
            <a:pPr defTabSz="1095332">
              <a:defRPr/>
            </a:pPr>
            <a:r>
              <a:rPr lang="fr-FR" smtClean="0"/>
              <a:t>Stretching CCS</a:t>
            </a:r>
            <a:br>
              <a:rPr lang="fr-FR" smtClean="0"/>
            </a:br>
            <a:r>
              <a:rPr lang="fr-FR" sz="4300" smtClean="0">
                <a:solidFill>
                  <a:schemeClr val="accent1"/>
                </a:solidFill>
              </a:rPr>
              <a:t>Networking</a:t>
            </a:r>
            <a:endParaRPr lang="fr-FR" sz="4300">
              <a:solidFill>
                <a:schemeClr val="accent1"/>
              </a:solidFill>
            </a:endParaRPr>
          </a:p>
        </p:txBody>
      </p:sp>
      <p:sp>
        <p:nvSpPr>
          <p:cNvPr id="72707" name="Text Placeholder 4"/>
          <p:cNvSpPr>
            <a:spLocks noGrp="1"/>
          </p:cNvSpPr>
          <p:nvPr>
            <p:ph idx="1"/>
          </p:nvPr>
        </p:nvSpPr>
        <p:spPr>
          <a:xfrm>
            <a:off x="457200" y="2286000"/>
            <a:ext cx="5394325" cy="5233988"/>
          </a:xfrm>
        </p:spPr>
        <p:txBody>
          <a:bodyPr/>
          <a:lstStyle/>
          <a:p>
            <a:pPr marL="459088" indent="-459088" defTabSz="1095332">
              <a:spcBef>
                <a:spcPts val="720"/>
              </a:spcBef>
              <a:defRPr/>
            </a:pPr>
            <a:r>
              <a:rPr lang="en-US" sz="3400" dirty="0" err="1" smtClean="0"/>
              <a:t>InfiniBand</a:t>
            </a:r>
            <a:endParaRPr lang="en-US" sz="3400" dirty="0" smtClean="0"/>
          </a:p>
          <a:p>
            <a:pPr marL="845786" lvl="1" indent="-380984" defTabSz="1095332">
              <a:spcBef>
                <a:spcPts val="720"/>
              </a:spcBef>
              <a:buFontTx/>
              <a:buNone/>
              <a:defRPr/>
            </a:pPr>
            <a:r>
              <a:rPr lang="en-US" sz="3000" i="1" dirty="0" smtClean="0"/>
              <a:t>Benchmarks traffic</a:t>
            </a:r>
          </a:p>
          <a:p>
            <a:pPr marL="845786" lvl="1" indent="-380984" defTabSz="1095332">
              <a:spcBef>
                <a:spcPts val="720"/>
              </a:spcBef>
              <a:defRPr/>
            </a:pPr>
            <a:r>
              <a:rPr lang="en-US" sz="2400" dirty="0" err="1" smtClean="0"/>
              <a:t>InfiniBand</a:t>
            </a:r>
            <a:r>
              <a:rPr lang="en-US" sz="2400" dirty="0" smtClean="0"/>
              <a:t> Cisco HCA</a:t>
            </a:r>
          </a:p>
          <a:p>
            <a:pPr marL="845786" lvl="1" indent="-380984" defTabSz="1095332">
              <a:spcBef>
                <a:spcPts val="720"/>
              </a:spcBef>
              <a:defRPr/>
            </a:pPr>
            <a:r>
              <a:rPr lang="en-US" sz="2400" dirty="0" err="1" smtClean="0"/>
              <a:t>OpenFabrics</a:t>
            </a:r>
            <a:r>
              <a:rPr lang="en-US" sz="2400" dirty="0" smtClean="0"/>
              <a:t> drivers</a:t>
            </a:r>
          </a:p>
          <a:p>
            <a:pPr marL="845786" lvl="1" indent="-380984" defTabSz="1095332">
              <a:spcBef>
                <a:spcPts val="720"/>
              </a:spcBef>
              <a:defRPr/>
            </a:pPr>
            <a:r>
              <a:rPr lang="en-US" sz="2400" dirty="0" smtClean="0"/>
              <a:t>Two layers of Cisco </a:t>
            </a:r>
            <a:r>
              <a:rPr lang="en-US" sz="2400" dirty="0" err="1" smtClean="0"/>
              <a:t>InfiniBand</a:t>
            </a:r>
            <a:r>
              <a:rPr lang="en-US" sz="2400" dirty="0" smtClean="0"/>
              <a:t> switches</a:t>
            </a:r>
          </a:p>
          <a:p>
            <a:pPr marL="459088" indent="-459088" defTabSz="1095332">
              <a:spcBef>
                <a:spcPts val="720"/>
              </a:spcBef>
              <a:defRPr/>
            </a:pPr>
            <a:r>
              <a:rPr lang="en-US" sz="3400" dirty="0" smtClean="0"/>
              <a:t>Gigabit Ethernet</a:t>
            </a:r>
          </a:p>
          <a:p>
            <a:pPr marL="845786" lvl="1" indent="-380984" defTabSz="1095332">
              <a:spcBef>
                <a:spcPts val="720"/>
              </a:spcBef>
              <a:buFontTx/>
              <a:buNone/>
              <a:defRPr/>
            </a:pPr>
            <a:r>
              <a:rPr lang="en-US" sz="3000" i="1" dirty="0" smtClean="0"/>
              <a:t>Management + out of band traffic</a:t>
            </a:r>
          </a:p>
          <a:p>
            <a:pPr marL="845786" lvl="1" indent="-380984" defTabSz="1095332">
              <a:spcBef>
                <a:spcPts val="720"/>
              </a:spcBef>
              <a:defRPr/>
            </a:pPr>
            <a:r>
              <a:rPr lang="en-US" sz="2400" dirty="0" smtClean="0"/>
              <a:t>Intel Pro1000 </a:t>
            </a:r>
            <a:r>
              <a:rPr lang="en-US" sz="2400" dirty="0" err="1" smtClean="0"/>
              <a:t>GigE</a:t>
            </a:r>
            <a:r>
              <a:rPr lang="en-US" sz="2400" dirty="0" smtClean="0"/>
              <a:t> ports</a:t>
            </a:r>
          </a:p>
          <a:p>
            <a:pPr marL="845786" lvl="1" indent="-380984" defTabSz="1095332">
              <a:spcBef>
                <a:spcPts val="720"/>
              </a:spcBef>
              <a:defRPr/>
            </a:pPr>
            <a:r>
              <a:rPr lang="en-US" sz="2400" dirty="0" smtClean="0"/>
              <a:t>Two layers of </a:t>
            </a:r>
            <a:r>
              <a:rPr lang="en-US" sz="2400" dirty="0" err="1" smtClean="0"/>
              <a:t>GigE</a:t>
            </a:r>
            <a:r>
              <a:rPr lang="en-US" sz="2400" dirty="0" smtClean="0"/>
              <a:t> Force10 switches</a:t>
            </a:r>
          </a:p>
        </p:txBody>
      </p:sp>
      <p:graphicFrame>
        <p:nvGraphicFramePr>
          <p:cNvPr id="205826" name="Object 2"/>
          <p:cNvGraphicFramePr>
            <a:graphicFrameLocks noChangeAspect="1"/>
          </p:cNvGraphicFramePr>
          <p:nvPr/>
        </p:nvGraphicFramePr>
        <p:xfrm>
          <a:off x="5303838" y="1006475"/>
          <a:ext cx="6034087" cy="6400800"/>
        </p:xfrm>
        <a:graphic>
          <a:graphicData uri="http://schemas.openxmlformats.org/presentationml/2006/ole">
            <p:oleObj spid="_x0000_s205826" name="Visio" r:id="rId4" imgW="2548364" imgH="2963965" progId="Visio.Drawing.11">
              <p:embed/>
            </p:oleObj>
          </a:graphicData>
        </a:graphic>
      </p:graphicFrame>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defTabSz="1095332">
              <a:defRPr/>
            </a:pPr>
            <a:r>
              <a:rPr smtClean="0"/>
              <a:t>Key Takeaways</a:t>
            </a:r>
            <a:endParaRPr/>
          </a:p>
        </p:txBody>
      </p:sp>
      <p:sp>
        <p:nvSpPr>
          <p:cNvPr id="4" name="Text Placeholder 3"/>
          <p:cNvSpPr>
            <a:spLocks noGrp="1"/>
          </p:cNvSpPr>
          <p:nvPr>
            <p:ph type="body" idx="1"/>
          </p:nvPr>
        </p:nvSpPr>
        <p:spPr>
          <a:xfrm>
            <a:off x="458788" y="1697038"/>
            <a:ext cx="10056812" cy="7724775"/>
          </a:xfrm>
        </p:spPr>
        <p:txBody>
          <a:bodyPr/>
          <a:lstStyle/>
          <a:p>
            <a:pPr marL="459088" indent="-459088" defTabSz="1095332">
              <a:defRPr/>
            </a:pPr>
            <a:r>
              <a:rPr lang="en-US" dirty="0" smtClean="0"/>
              <a:t>Understand the business motivations for entering the HPC market</a:t>
            </a:r>
          </a:p>
          <a:p>
            <a:pPr marL="459088" indent="-459088" defTabSz="1095332">
              <a:defRPr/>
            </a:pPr>
            <a:r>
              <a:rPr lang="en-US" dirty="0" smtClean="0"/>
              <a:t>Understand the Windows Compute Cluster Server solution</a:t>
            </a:r>
          </a:p>
          <a:p>
            <a:pPr marL="459088" indent="-459088" defTabSz="1095332">
              <a:defRPr/>
            </a:pPr>
            <a:r>
              <a:rPr lang="en-US" dirty="0" smtClean="0"/>
              <a:t>Showcase your hardware’s advantages on the Windows Compute Cluster Server platform</a:t>
            </a:r>
          </a:p>
          <a:p>
            <a:pPr marL="459088" indent="-459088" defTabSz="1095332">
              <a:defRPr/>
            </a:pPr>
            <a:r>
              <a:rPr lang="en-US" dirty="0" smtClean="0"/>
              <a:t>Develop solutions to make it easier for customers to use your hardware</a:t>
            </a:r>
          </a:p>
          <a:p>
            <a:pPr marL="459088" indent="-459088" defTabSz="1095332">
              <a:defRPr/>
            </a:pPr>
            <a:endParaRPr lang="en-US" dirty="0" smtClean="0"/>
          </a:p>
          <a:p>
            <a:pPr marL="459088" indent="-459088" defTabSz="1095332">
              <a:defRPr/>
            </a:pPr>
            <a:endParaRPr lang="en-US" dirty="0" smtClean="0"/>
          </a:p>
          <a:p>
            <a:pPr marL="459088" indent="-459088" defTabSz="1095332">
              <a:defRPr/>
            </a:pPr>
            <a:endParaRPr lang="en-US" dirty="0"/>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9106" y="274324"/>
            <a:ext cx="10056494" cy="1429314"/>
          </a:xfrm>
        </p:spPr>
        <p:txBody>
          <a:bodyPr/>
          <a:lstStyle/>
          <a:p>
            <a:pPr defTabSz="1095332">
              <a:defRPr/>
            </a:pPr>
            <a:r>
              <a:rPr lang="fr-FR" smtClean="0"/>
              <a:t>Stretching CCS</a:t>
            </a:r>
            <a:br>
              <a:rPr lang="fr-FR" smtClean="0"/>
            </a:br>
            <a:r>
              <a:rPr lang="fr-FR" sz="4300" err="1" smtClean="0">
                <a:solidFill>
                  <a:schemeClr val="accent1"/>
                </a:solidFill>
              </a:rPr>
              <a:t>Results</a:t>
            </a:r>
            <a:endParaRPr lang="fr-FR" sz="4300">
              <a:solidFill>
                <a:schemeClr val="accent1"/>
              </a:solidFill>
            </a:endParaRPr>
          </a:p>
        </p:txBody>
      </p:sp>
      <p:sp>
        <p:nvSpPr>
          <p:cNvPr id="151554" name="Text Placeholder 2"/>
          <p:cNvSpPr>
            <a:spLocks noGrp="1"/>
          </p:cNvSpPr>
          <p:nvPr>
            <p:ph type="body" idx="1"/>
          </p:nvPr>
        </p:nvSpPr>
        <p:spPr>
          <a:xfrm>
            <a:off x="457200" y="2286000"/>
            <a:ext cx="10056813" cy="5264150"/>
          </a:xfrm>
        </p:spPr>
        <p:txBody>
          <a:bodyPr/>
          <a:lstStyle/>
          <a:p>
            <a:pPr marL="459088" indent="-459088" defTabSz="1095332">
              <a:spcBef>
                <a:spcPts val="720"/>
              </a:spcBef>
              <a:defRPr/>
            </a:pPr>
            <a:r>
              <a:rPr lang="en-US" sz="2900" dirty="0" smtClean="0"/>
              <a:t>130/500 fastest computers in the world – 06/2006</a:t>
            </a:r>
          </a:p>
          <a:p>
            <a:pPr marL="845786" lvl="1" indent="-380984" defTabSz="1095332">
              <a:spcBef>
                <a:spcPts val="720"/>
              </a:spcBef>
              <a:defRPr/>
            </a:pPr>
            <a:r>
              <a:rPr lang="en-US" sz="2400" dirty="0" smtClean="0"/>
              <a:t>4.1 </a:t>
            </a:r>
            <a:r>
              <a:rPr lang="en-US" sz="2400" dirty="0" err="1" smtClean="0"/>
              <a:t>TFlops</a:t>
            </a:r>
            <a:r>
              <a:rPr lang="en-US" sz="2400" dirty="0" smtClean="0"/>
              <a:t> – 72% efficiency</a:t>
            </a:r>
          </a:p>
          <a:p>
            <a:pPr marL="459088" indent="-459088" defTabSz="1095332">
              <a:spcBef>
                <a:spcPts val="720"/>
              </a:spcBef>
              <a:defRPr/>
            </a:pPr>
            <a:r>
              <a:rPr lang="en-US" sz="2900" dirty="0" smtClean="0"/>
              <a:t>Increased robustness of CCS</a:t>
            </a:r>
          </a:p>
          <a:p>
            <a:pPr marL="845786" lvl="1" indent="-380984" defTabSz="1095332">
              <a:spcBef>
                <a:spcPts val="720"/>
              </a:spcBef>
              <a:defRPr/>
            </a:pPr>
            <a:r>
              <a:rPr lang="en-US" sz="2400" dirty="0" smtClean="0"/>
              <a:t>Goals reached</a:t>
            </a:r>
          </a:p>
          <a:p>
            <a:pPr marL="1186769" lvl="2" indent="-339077" defTabSz="1095332">
              <a:spcBef>
                <a:spcPts val="720"/>
              </a:spcBef>
              <a:defRPr/>
            </a:pPr>
            <a:r>
              <a:rPr lang="en-US" sz="2200" dirty="0" smtClean="0"/>
              <a:t>Identified bottlenecks at large scale </a:t>
            </a:r>
          </a:p>
          <a:p>
            <a:pPr marL="1186769" lvl="2" indent="-339077" defTabSz="1095332">
              <a:spcBef>
                <a:spcPts val="720"/>
              </a:spcBef>
              <a:defRPr/>
            </a:pPr>
            <a:r>
              <a:rPr lang="en-US" sz="2200" dirty="0" smtClean="0"/>
              <a:t> Identify changes for future versions of CCS</a:t>
            </a:r>
          </a:p>
          <a:p>
            <a:pPr marL="1520129" lvl="3" indent="-331457" defTabSz="1095332">
              <a:spcBef>
                <a:spcPts val="720"/>
              </a:spcBef>
              <a:defRPr/>
            </a:pPr>
            <a:r>
              <a:rPr lang="en-US" sz="1900" dirty="0" smtClean="0"/>
              <a:t>V1 SP1, V2, </a:t>
            </a:r>
            <a:r>
              <a:rPr lang="en-US" sz="1900" dirty="0" err="1" smtClean="0"/>
              <a:t>Hotfixes</a:t>
            </a:r>
            <a:endParaRPr lang="en-US" sz="1900" dirty="0" smtClean="0"/>
          </a:p>
          <a:p>
            <a:pPr marL="1186769" lvl="2" indent="-339077" defTabSz="1095332">
              <a:spcBef>
                <a:spcPts val="720"/>
              </a:spcBef>
              <a:defRPr/>
            </a:pPr>
            <a:r>
              <a:rPr lang="en-US" sz="2200" dirty="0" smtClean="0"/>
              <a:t> Document tips and tricks for big cluster deployment</a:t>
            </a:r>
          </a:p>
          <a:p>
            <a:pPr marL="1520129" lvl="3" indent="-331457" defTabSz="1095332">
              <a:spcBef>
                <a:spcPts val="720"/>
              </a:spcBef>
              <a:defRPr/>
            </a:pPr>
            <a:r>
              <a:rPr lang="en-US" sz="1900" dirty="0" smtClean="0"/>
              <a:t>Large scale cluster best practices whitepaper</a:t>
            </a:r>
          </a:p>
          <a:p>
            <a:pPr marL="459088" indent="-459088" defTabSz="1095332">
              <a:spcBef>
                <a:spcPts val="720"/>
              </a:spcBef>
              <a:defRPr/>
            </a:pPr>
            <a:r>
              <a:rPr lang="en-US" sz="2900" dirty="0" smtClean="0"/>
              <a:t>Strong partnerships</a:t>
            </a:r>
          </a:p>
          <a:p>
            <a:pPr marL="845786" lvl="1" indent="-380984" defTabSz="1095332">
              <a:spcBef>
                <a:spcPts val="720"/>
              </a:spcBef>
              <a:defRPr/>
            </a:pPr>
            <a:r>
              <a:rPr lang="en-US" sz="2400" dirty="0" smtClean="0"/>
              <a:t>NCSA, </a:t>
            </a:r>
            <a:r>
              <a:rPr lang="en-US" sz="2400" dirty="0" err="1" smtClean="0"/>
              <a:t>InfiniBand</a:t>
            </a:r>
            <a:r>
              <a:rPr lang="en-US" sz="2400" dirty="0" smtClean="0"/>
              <a:t> vendors</a:t>
            </a:r>
          </a:p>
          <a:p>
            <a:pPr marL="1245720" lvl="4" indent="-358097" defTabSz="1095332">
              <a:spcBef>
                <a:spcPts val="720"/>
              </a:spcBef>
              <a:defRPr/>
            </a:pPr>
            <a:r>
              <a:rPr lang="en-US" sz="1900" dirty="0" smtClean="0"/>
              <a:t>Cisco, </a:t>
            </a:r>
            <a:r>
              <a:rPr lang="en-US" sz="1900" dirty="0" err="1" smtClean="0"/>
              <a:t>Mellanox</a:t>
            </a:r>
            <a:r>
              <a:rPr lang="en-US" sz="1900" dirty="0" smtClean="0"/>
              <a:t>, Voltaire, </a:t>
            </a:r>
            <a:r>
              <a:rPr lang="en-US" sz="1900" dirty="0" err="1" smtClean="0"/>
              <a:t>Qlogic</a:t>
            </a:r>
            <a:endParaRPr lang="en-US" sz="1900" dirty="0" smtClean="0"/>
          </a:p>
          <a:p>
            <a:pPr marL="845786" lvl="1" indent="-380984" defTabSz="1095332">
              <a:spcBef>
                <a:spcPts val="720"/>
              </a:spcBef>
              <a:defRPr/>
            </a:pPr>
            <a:r>
              <a:rPr lang="en-US" sz="2400" dirty="0" smtClean="0"/>
              <a:t>Intel, Dell, Foundry Networks</a:t>
            </a:r>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9634" name="Picture 2"/>
          <p:cNvPicPr>
            <a:picLocks noChangeAspect="1" noChangeArrowheads="1"/>
          </p:cNvPicPr>
          <p:nvPr/>
        </p:nvPicPr>
        <p:blipFill>
          <a:blip r:embed="rId3"/>
          <a:srcRect/>
          <a:stretch>
            <a:fillRect/>
          </a:stretch>
        </p:blipFill>
        <p:spPr bwMode="auto">
          <a:xfrm>
            <a:off x="220202" y="365760"/>
            <a:ext cx="10515600" cy="7545706"/>
          </a:xfrm>
          <a:prstGeom prst="rect">
            <a:avLst/>
          </a:prstGeom>
          <a:noFill/>
          <a:ln w="9525">
            <a:noFill/>
            <a:miter lim="800000"/>
            <a:headEnd/>
            <a:tailEnd/>
          </a:ln>
          <a:effectLst>
            <a:outerShdw blurRad="635000" sx="102000" sy="102000" algn="ctr" rotWithShape="0">
              <a:prstClr val="black"/>
            </a:outerShdw>
            <a:reflection blurRad="6350" stA="52000" endA="300" endPos="35000" dir="5400000" sy="-100000" algn="bl" rotWithShape="0"/>
          </a:effectLst>
        </p:spPr>
      </p:pic>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9106" y="274324"/>
            <a:ext cx="10056494" cy="1429314"/>
          </a:xfrm>
        </p:spPr>
        <p:txBody>
          <a:bodyPr/>
          <a:lstStyle/>
          <a:p>
            <a:pPr defTabSz="1095332">
              <a:defRPr/>
            </a:pPr>
            <a:r>
              <a:rPr smtClean="0"/>
              <a:t>Top500 </a:t>
            </a:r>
            <a:br>
              <a:rPr smtClean="0"/>
            </a:br>
            <a:r>
              <a:rPr sz="4300" smtClean="0">
                <a:solidFill>
                  <a:schemeClr val="accent1"/>
                </a:solidFill>
              </a:rPr>
              <a:t>More coming up</a:t>
            </a:r>
            <a:endParaRPr sz="4300">
              <a:solidFill>
                <a:schemeClr val="accent1"/>
              </a:solidFill>
            </a:endParaRPr>
          </a:p>
        </p:txBody>
      </p:sp>
      <p:pic>
        <p:nvPicPr>
          <p:cNvPr id="123906" name="Picture 2" descr="image002"/>
          <p:cNvPicPr>
            <a:picLocks noChangeAspect="1" noChangeArrowheads="1"/>
          </p:cNvPicPr>
          <p:nvPr/>
        </p:nvPicPr>
        <p:blipFill>
          <a:blip r:embed="rId3"/>
          <a:srcRect/>
          <a:stretch>
            <a:fillRect/>
          </a:stretch>
        </p:blipFill>
        <p:spPr bwMode="auto">
          <a:xfrm>
            <a:off x="1691640" y="2286000"/>
            <a:ext cx="7589520" cy="5535991"/>
          </a:xfrm>
          <a:prstGeom prst="roundRect">
            <a:avLst>
              <a:gd name="adj" fmla="val 8594"/>
            </a:avLst>
          </a:prstGeom>
          <a:solidFill>
            <a:srgbClr val="FFFFFF">
              <a:shade val="85000"/>
            </a:srgbClr>
          </a:solidFill>
          <a:ln w="38100">
            <a:solidFill>
              <a:schemeClr val="bg2">
                <a:lumMod val="95000"/>
                <a:lumOff val="5000"/>
              </a:schemeClr>
            </a:solidFill>
          </a:ln>
          <a:effectLst>
            <a:reflection blurRad="12700" stA="38000" endPos="28000" dist="5000" dir="5400000" sy="-100000" algn="bl" rotWithShape="0"/>
          </a:effectLst>
        </p:spPr>
      </p:pic>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8" name="Rectangle 12"/>
          <p:cNvSpPr>
            <a:spLocks noGrp="1" noChangeArrowheads="1"/>
          </p:cNvSpPr>
          <p:nvPr>
            <p:ph type="title"/>
          </p:nvPr>
        </p:nvSpPr>
        <p:spPr>
          <a:xfrm>
            <a:off x="459106" y="274321"/>
            <a:ext cx="10056494" cy="1661993"/>
          </a:xfrm>
        </p:spPr>
        <p:txBody>
          <a:bodyPr/>
          <a:lstStyle/>
          <a:p>
            <a:pPr defTabSz="1095332">
              <a:defRPr/>
            </a:pPr>
            <a:r>
              <a:rPr smtClean="0"/>
              <a:t>Agenda</a:t>
            </a:r>
            <a:br>
              <a:rPr smtClean="0"/>
            </a:br>
            <a:endParaRPr/>
          </a:p>
        </p:txBody>
      </p:sp>
      <p:sp>
        <p:nvSpPr>
          <p:cNvPr id="9229" name="Rectangle 13"/>
          <p:cNvSpPr>
            <a:spLocks noGrp="1" noChangeArrowheads="1"/>
          </p:cNvSpPr>
          <p:nvPr>
            <p:ph idx="1"/>
          </p:nvPr>
        </p:nvSpPr>
        <p:spPr>
          <a:xfrm>
            <a:off x="458788" y="1697038"/>
            <a:ext cx="10056812" cy="6400800"/>
          </a:xfrm>
        </p:spPr>
        <p:txBody>
          <a:bodyPr/>
          <a:lstStyle/>
          <a:p>
            <a:pPr marL="459088" indent="-459088" defTabSz="1095332">
              <a:defRPr/>
            </a:pPr>
            <a:r>
              <a:rPr lang="en-US" sz="3800" dirty="0" smtClean="0"/>
              <a:t>Windows Compute Cluster Server V1</a:t>
            </a:r>
          </a:p>
          <a:p>
            <a:pPr marL="845786" lvl="1" indent="-380984" defTabSz="1095332">
              <a:defRPr/>
            </a:pPr>
            <a:r>
              <a:rPr lang="en-US" sz="3400" dirty="0" smtClean="0"/>
              <a:t>Business motivations</a:t>
            </a:r>
          </a:p>
          <a:p>
            <a:pPr marL="845786" lvl="1" indent="-380984" defTabSz="1095332">
              <a:defRPr/>
            </a:pPr>
            <a:r>
              <a:rPr lang="en-US" sz="3400" dirty="0" smtClean="0"/>
              <a:t>Customer case studies</a:t>
            </a:r>
          </a:p>
          <a:p>
            <a:pPr marL="845786" lvl="1" indent="-380984" defTabSz="1095332">
              <a:defRPr/>
            </a:pPr>
            <a:r>
              <a:rPr lang="en-US" sz="3400" dirty="0" smtClean="0"/>
              <a:t>Product overview</a:t>
            </a:r>
          </a:p>
          <a:p>
            <a:pPr marL="459088" indent="-459088" defTabSz="1095332">
              <a:defRPr/>
            </a:pPr>
            <a:r>
              <a:rPr lang="en-US" sz="3800" dirty="0" smtClean="0">
                <a:solidFill>
                  <a:srgbClr val="FFC000"/>
                </a:solidFill>
              </a:rPr>
              <a:t>Networking</a:t>
            </a:r>
          </a:p>
          <a:p>
            <a:pPr marL="845786" lvl="1" indent="-380984" defTabSz="1095332">
              <a:defRPr/>
            </a:pPr>
            <a:r>
              <a:rPr lang="en-US" sz="3400" dirty="0" smtClean="0"/>
              <a:t>Top500</a:t>
            </a:r>
            <a:endParaRPr lang="en-US" sz="3400" dirty="0" smtClean="0">
              <a:solidFill>
                <a:schemeClr val="accent6">
                  <a:lumMod val="40000"/>
                  <a:lumOff val="60000"/>
                </a:schemeClr>
              </a:solidFill>
            </a:endParaRPr>
          </a:p>
          <a:p>
            <a:pPr marL="845786" lvl="1" indent="-380984" defTabSz="1095332">
              <a:defRPr/>
            </a:pPr>
            <a:r>
              <a:rPr lang="en-US" sz="3400" dirty="0" smtClean="0">
                <a:solidFill>
                  <a:srgbClr val="FFC000"/>
                </a:solidFill>
              </a:rPr>
              <a:t>Key challenges</a:t>
            </a:r>
          </a:p>
          <a:p>
            <a:pPr marL="845786" lvl="1" indent="-380984" defTabSz="1095332">
              <a:defRPr/>
            </a:pPr>
            <a:r>
              <a:rPr lang="en-US" sz="3400" dirty="0" smtClean="0"/>
              <a:t>Features</a:t>
            </a:r>
          </a:p>
          <a:p>
            <a:pPr marL="459088" indent="-459088" defTabSz="1095332">
              <a:defRPr/>
            </a:pPr>
            <a:r>
              <a:rPr lang="en-US" sz="3800" dirty="0" smtClean="0"/>
              <a:t>Networking roadmap</a:t>
            </a:r>
          </a:p>
          <a:p>
            <a:pPr marL="845786" lvl="1" indent="-380984" defTabSz="1095332">
              <a:defRPr/>
            </a:pPr>
            <a:r>
              <a:rPr lang="en-US" sz="3400" dirty="0" smtClean="0"/>
              <a:t>Call to actions</a:t>
            </a:r>
            <a:endParaRPr lang="en-US" sz="3800" dirty="0" smtClean="0"/>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defTabSz="1095332">
              <a:defRPr/>
            </a:pPr>
            <a:r>
              <a:rPr smtClean="0"/>
              <a:t>Key Networking Challenges</a:t>
            </a:r>
            <a:endParaRPr/>
          </a:p>
        </p:txBody>
      </p:sp>
      <p:sp>
        <p:nvSpPr>
          <p:cNvPr id="3" name="Text Placeholder 2"/>
          <p:cNvSpPr>
            <a:spLocks noGrp="1"/>
          </p:cNvSpPr>
          <p:nvPr>
            <p:ph type="body" idx="1"/>
          </p:nvPr>
        </p:nvSpPr>
        <p:spPr>
          <a:xfrm>
            <a:off x="458788" y="1697038"/>
            <a:ext cx="10056812" cy="5632450"/>
          </a:xfrm>
        </p:spPr>
        <p:txBody>
          <a:bodyPr/>
          <a:lstStyle/>
          <a:p>
            <a:pPr marL="459088" indent="-459088" defTabSz="1095332">
              <a:spcBef>
                <a:spcPts val="720"/>
              </a:spcBef>
              <a:defRPr/>
            </a:pPr>
            <a:r>
              <a:rPr lang="en-US" sz="2900" dirty="0" smtClean="0"/>
              <a:t>Each application has unique networking needs</a:t>
            </a:r>
          </a:p>
          <a:p>
            <a:pPr marL="845786" lvl="1" indent="-380984" defTabSz="1095332">
              <a:spcBef>
                <a:spcPts val="720"/>
              </a:spcBef>
              <a:defRPr/>
            </a:pPr>
            <a:r>
              <a:rPr lang="en-US" sz="2600" dirty="0" smtClean="0"/>
              <a:t>Networking technology often designed for micro-benchmarks less for applications</a:t>
            </a:r>
          </a:p>
          <a:p>
            <a:pPr marL="845786" lvl="1" indent="-380984" defTabSz="1095332">
              <a:spcBef>
                <a:spcPts val="720"/>
              </a:spcBef>
              <a:defRPr/>
            </a:pPr>
            <a:r>
              <a:rPr lang="en-US" sz="2600" dirty="0" smtClean="0"/>
              <a:t>Need to prototype your code to identify your application networking behavior and adjust your cluster </a:t>
            </a:r>
          </a:p>
          <a:p>
            <a:pPr marL="1186769" lvl="2" indent="-339077" defTabSz="1095332">
              <a:spcBef>
                <a:spcPts val="720"/>
              </a:spcBef>
              <a:defRPr/>
            </a:pPr>
            <a:r>
              <a:rPr lang="en-US" sz="2200" dirty="0" smtClean="0"/>
              <a:t>Cluster resources usage and parallelism behavior</a:t>
            </a:r>
          </a:p>
          <a:p>
            <a:pPr marL="1186769" lvl="2" indent="-339077" defTabSz="1095332">
              <a:spcBef>
                <a:spcPts val="720"/>
              </a:spcBef>
              <a:defRPr/>
            </a:pPr>
            <a:r>
              <a:rPr lang="en-US" sz="2200" dirty="0" smtClean="0"/>
              <a:t>Cluster architecture (e.g., single or dual proc), network hardware and parameters settings </a:t>
            </a:r>
          </a:p>
          <a:p>
            <a:pPr marL="459088" indent="-459088" defTabSz="1095332">
              <a:spcBef>
                <a:spcPts val="720"/>
              </a:spcBef>
              <a:defRPr/>
            </a:pPr>
            <a:r>
              <a:rPr lang="en-US" sz="2900" dirty="0" smtClean="0"/>
              <a:t>Data movement over network takes server resources away from application computation</a:t>
            </a:r>
          </a:p>
          <a:p>
            <a:pPr marL="845786" lvl="1" indent="-380984" defTabSz="1095332">
              <a:spcBef>
                <a:spcPts val="720"/>
              </a:spcBef>
              <a:defRPr/>
            </a:pPr>
            <a:r>
              <a:rPr lang="en-US" sz="2200" dirty="0" smtClean="0"/>
              <a:t>Barriers for high speed still exist at network end-points</a:t>
            </a:r>
          </a:p>
          <a:p>
            <a:pPr marL="459088" indent="-459088" defTabSz="1095332">
              <a:spcBef>
                <a:spcPts val="720"/>
              </a:spcBef>
              <a:defRPr/>
            </a:pPr>
            <a:r>
              <a:rPr lang="en-US" sz="2900" dirty="0" smtClean="0"/>
              <a:t>Managing network equipment is painful</a:t>
            </a:r>
          </a:p>
          <a:p>
            <a:pPr marL="845786" lvl="1" indent="-380984" defTabSz="1095332">
              <a:spcBef>
                <a:spcPts val="720"/>
              </a:spcBef>
              <a:defRPr/>
            </a:pPr>
            <a:r>
              <a:rPr lang="en-US" sz="2200" dirty="0" smtClean="0"/>
              <a:t>Network driver deployment and hardware parameter adjustments</a:t>
            </a:r>
          </a:p>
          <a:p>
            <a:pPr marL="845786" lvl="1" indent="-380984" defTabSz="1095332">
              <a:spcBef>
                <a:spcPts val="720"/>
              </a:spcBef>
              <a:defRPr/>
            </a:pPr>
            <a:r>
              <a:rPr lang="en-US" sz="2200" dirty="0" smtClean="0"/>
              <a:t>Troubleshooting for performance and stability issues</a:t>
            </a:r>
            <a:endParaRPr lang="en-US" sz="2400" dirty="0"/>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8" name="Rectangle 12"/>
          <p:cNvSpPr>
            <a:spLocks noGrp="1" noChangeArrowheads="1"/>
          </p:cNvSpPr>
          <p:nvPr>
            <p:ph type="title"/>
          </p:nvPr>
        </p:nvSpPr>
        <p:spPr>
          <a:xfrm>
            <a:off x="459106" y="274321"/>
            <a:ext cx="10056494" cy="1661993"/>
          </a:xfrm>
        </p:spPr>
        <p:txBody>
          <a:bodyPr/>
          <a:lstStyle/>
          <a:p>
            <a:pPr defTabSz="1095332">
              <a:defRPr/>
            </a:pPr>
            <a:r>
              <a:rPr smtClean="0"/>
              <a:t>Agenda</a:t>
            </a:r>
            <a:br>
              <a:rPr smtClean="0"/>
            </a:br>
            <a:endParaRPr/>
          </a:p>
        </p:txBody>
      </p:sp>
      <p:sp>
        <p:nvSpPr>
          <p:cNvPr id="9229" name="Rectangle 13"/>
          <p:cNvSpPr>
            <a:spLocks noGrp="1" noChangeArrowheads="1"/>
          </p:cNvSpPr>
          <p:nvPr>
            <p:ph idx="1"/>
          </p:nvPr>
        </p:nvSpPr>
        <p:spPr>
          <a:xfrm>
            <a:off x="458788" y="1697038"/>
            <a:ext cx="10056812" cy="6400800"/>
          </a:xfrm>
        </p:spPr>
        <p:txBody>
          <a:bodyPr/>
          <a:lstStyle/>
          <a:p>
            <a:pPr marL="459088" indent="-459088" defTabSz="1095332">
              <a:defRPr/>
            </a:pPr>
            <a:r>
              <a:rPr lang="en-US" sz="3800" dirty="0" smtClean="0"/>
              <a:t>Windows Compute Cluster Server V1</a:t>
            </a:r>
          </a:p>
          <a:p>
            <a:pPr marL="845786" lvl="1" indent="-380984" defTabSz="1095332">
              <a:defRPr/>
            </a:pPr>
            <a:r>
              <a:rPr lang="en-US" sz="3400" dirty="0" smtClean="0"/>
              <a:t>Business motivations</a:t>
            </a:r>
          </a:p>
          <a:p>
            <a:pPr marL="845786" lvl="1" indent="-380984" defTabSz="1095332">
              <a:defRPr/>
            </a:pPr>
            <a:r>
              <a:rPr lang="en-US" sz="3400" dirty="0" smtClean="0"/>
              <a:t>Customer case studies</a:t>
            </a:r>
          </a:p>
          <a:p>
            <a:pPr marL="845786" lvl="1" indent="-380984" defTabSz="1095332">
              <a:defRPr/>
            </a:pPr>
            <a:r>
              <a:rPr lang="en-US" sz="3400" dirty="0" smtClean="0"/>
              <a:t>Product overview</a:t>
            </a:r>
          </a:p>
          <a:p>
            <a:pPr marL="459088" indent="-459088" defTabSz="1095332">
              <a:defRPr/>
            </a:pPr>
            <a:r>
              <a:rPr lang="en-US" sz="3800" dirty="0" smtClean="0">
                <a:solidFill>
                  <a:srgbClr val="FFC000"/>
                </a:solidFill>
              </a:rPr>
              <a:t>Networking</a:t>
            </a:r>
          </a:p>
          <a:p>
            <a:pPr marL="845786" lvl="1" indent="-380984" defTabSz="1095332">
              <a:defRPr/>
            </a:pPr>
            <a:r>
              <a:rPr lang="en-US" sz="3400" dirty="0" smtClean="0"/>
              <a:t>Top500</a:t>
            </a:r>
          </a:p>
          <a:p>
            <a:pPr marL="845786" lvl="1" indent="-380984" defTabSz="1095332">
              <a:defRPr/>
            </a:pPr>
            <a:r>
              <a:rPr lang="en-US" sz="3400" dirty="0" smtClean="0"/>
              <a:t>Key challenges</a:t>
            </a:r>
          </a:p>
          <a:p>
            <a:pPr marL="845786" lvl="1" indent="-380984" defTabSz="1095332">
              <a:defRPr/>
            </a:pPr>
            <a:r>
              <a:rPr lang="en-US" sz="3400" dirty="0" smtClean="0">
                <a:solidFill>
                  <a:srgbClr val="FFC000"/>
                </a:solidFill>
              </a:rPr>
              <a:t>Features</a:t>
            </a:r>
          </a:p>
          <a:p>
            <a:pPr marL="459088" indent="-459088" defTabSz="1095332">
              <a:defRPr/>
            </a:pPr>
            <a:r>
              <a:rPr lang="en-US" sz="3800" dirty="0" smtClean="0"/>
              <a:t>Networking roadmap</a:t>
            </a:r>
          </a:p>
          <a:p>
            <a:pPr marL="845786" lvl="1" indent="-380984" defTabSz="1095332">
              <a:defRPr/>
            </a:pPr>
            <a:r>
              <a:rPr lang="en-US" sz="3400" dirty="0" smtClean="0"/>
              <a:t>Call to actions</a:t>
            </a:r>
            <a:endParaRPr lang="en-US" sz="3800" dirty="0" smtClean="0"/>
          </a:p>
        </p:txBody>
      </p:sp>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defTabSz="1095332">
              <a:defRPr/>
            </a:pPr>
            <a:r>
              <a:rPr smtClean="0"/>
              <a:t>CCS Networking Architecture</a:t>
            </a:r>
            <a:endParaRPr/>
          </a:p>
        </p:txBody>
      </p:sp>
      <p:sp>
        <p:nvSpPr>
          <p:cNvPr id="34" name="Rectangle 33"/>
          <p:cNvSpPr/>
          <p:nvPr/>
        </p:nvSpPr>
        <p:spPr bwMode="auto">
          <a:xfrm>
            <a:off x="4846320" y="3474720"/>
            <a:ext cx="5669280" cy="1188720"/>
          </a:xfrm>
          <a:prstGeom prst="rect">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lIns="131664" tIns="65831" rIns="131664" bIns="65831"/>
          <a:lstStyle/>
          <a:p>
            <a:pPr defTabSz="1316250">
              <a:defRPr/>
            </a:pPr>
            <a:endParaRPr lang="en-US" sz="2400" dirty="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endParaRPr>
          </a:p>
        </p:txBody>
      </p:sp>
      <p:sp>
        <p:nvSpPr>
          <p:cNvPr id="36" name="Rectangle 35"/>
          <p:cNvSpPr/>
          <p:nvPr/>
        </p:nvSpPr>
        <p:spPr bwMode="auto">
          <a:xfrm>
            <a:off x="6583680" y="3657600"/>
            <a:ext cx="3749040" cy="457200"/>
          </a:xfrm>
          <a:prstGeom prst="rect">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lIns="131664" tIns="65831" rIns="131664" bIns="65831"/>
          <a:lstStyle/>
          <a:p>
            <a:pPr algn="ctr" defTabSz="1316250">
              <a:defRPr/>
            </a:pPr>
            <a:r>
              <a:rPr lang="en-US" sz="2400" dirty="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WinSock Direct</a:t>
            </a:r>
          </a:p>
        </p:txBody>
      </p:sp>
      <p:sp>
        <p:nvSpPr>
          <p:cNvPr id="39" name="Rectangle 38"/>
          <p:cNvSpPr/>
          <p:nvPr/>
        </p:nvSpPr>
        <p:spPr bwMode="auto">
          <a:xfrm>
            <a:off x="1828800" y="5029200"/>
            <a:ext cx="5943600" cy="457200"/>
          </a:xfrm>
          <a:prstGeom prst="rect">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lIns="131664" tIns="65831" rIns="131664" bIns="65831" anchor="ctr"/>
          <a:lstStyle/>
          <a:p>
            <a:pPr algn="ctr" defTabSz="1316250">
              <a:defRPr/>
            </a:pPr>
            <a:r>
              <a:rPr lang="en-US" sz="2400" dirty="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TCP/IP</a:t>
            </a:r>
          </a:p>
        </p:txBody>
      </p:sp>
      <p:sp>
        <p:nvSpPr>
          <p:cNvPr id="43" name="TextBox 42"/>
          <p:cNvSpPr txBox="1"/>
          <p:nvPr/>
        </p:nvSpPr>
        <p:spPr>
          <a:xfrm>
            <a:off x="6858000" y="4114800"/>
            <a:ext cx="1279525" cy="442913"/>
          </a:xfrm>
          <a:prstGeom prst="rect">
            <a:avLst/>
          </a:prstGeom>
        </p:spPr>
        <p:txBody>
          <a:bodyPr lIns="109718" tIns="54860" rIns="109718" bIns="54860">
            <a:spAutoFit/>
          </a:bodyPr>
          <a:lstStyle/>
          <a:p>
            <a:pPr algn="ctr" defTabSz="1097148">
              <a:lnSpc>
                <a:spcPct val="90000"/>
              </a:lnSpc>
              <a:defRPr/>
            </a:pPr>
            <a:r>
              <a:rPr lang="en-US" sz="2400" i="1" dirty="0">
                <a:ln w="12700">
                  <a:noFill/>
                  <a:prstDash val="solid"/>
                </a:ln>
                <a:solidFill>
                  <a:schemeClr val="accent5">
                    <a:lumMod val="60000"/>
                    <a:lumOff val="40000"/>
                  </a:schemeClr>
                </a:solidFill>
                <a:effectLst>
                  <a:outerShdw blurRad="165100" algn="ctr" rotWithShape="0">
                    <a:prstClr val="black"/>
                  </a:outerShdw>
                </a:effectLst>
                <a:latin typeface="Segoe Semibold" pitchFamily="34" charset="0"/>
              </a:rPr>
              <a:t>IP</a:t>
            </a:r>
          </a:p>
        </p:txBody>
      </p:sp>
      <p:sp>
        <p:nvSpPr>
          <p:cNvPr id="44" name="Rectangle 43"/>
          <p:cNvSpPr/>
          <p:nvPr/>
        </p:nvSpPr>
        <p:spPr bwMode="auto">
          <a:xfrm>
            <a:off x="1828800" y="5577840"/>
            <a:ext cx="5943600" cy="457200"/>
          </a:xfrm>
          <a:prstGeom prst="rect">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lIns="131664" tIns="65831" rIns="131664" bIns="65831" anchor="ctr"/>
          <a:lstStyle/>
          <a:p>
            <a:pPr algn="ctr" defTabSz="1316250">
              <a:defRPr/>
            </a:pPr>
            <a:r>
              <a:rPr lang="en-US" sz="2400" dirty="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NDIS</a:t>
            </a:r>
          </a:p>
        </p:txBody>
      </p:sp>
      <p:sp>
        <p:nvSpPr>
          <p:cNvPr id="48" name="Rectangle 47"/>
          <p:cNvSpPr/>
          <p:nvPr/>
        </p:nvSpPr>
        <p:spPr bwMode="auto">
          <a:xfrm>
            <a:off x="1828800" y="6126480"/>
            <a:ext cx="8686800" cy="4572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131664" tIns="65831" rIns="131664" bIns="65831" anchor="ctr"/>
          <a:lstStyle/>
          <a:p>
            <a:pPr algn="ctr" defTabSz="1097148" fontAlgn="auto">
              <a:spcBef>
                <a:spcPts val="0"/>
              </a:spcBef>
              <a:spcAft>
                <a:spcPts val="0"/>
              </a:spcAft>
              <a:defRPr/>
            </a:pPr>
            <a:r>
              <a:rPr lang="en-US" sz="2400" dirty="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Drivers</a:t>
            </a:r>
          </a:p>
        </p:txBody>
      </p:sp>
      <p:sp>
        <p:nvSpPr>
          <p:cNvPr id="63" name="TextBox 62"/>
          <p:cNvSpPr txBox="1"/>
          <p:nvPr/>
        </p:nvSpPr>
        <p:spPr>
          <a:xfrm>
            <a:off x="8686800" y="4114800"/>
            <a:ext cx="2547938" cy="442913"/>
          </a:xfrm>
          <a:prstGeom prst="rect">
            <a:avLst/>
          </a:prstGeom>
        </p:spPr>
        <p:txBody>
          <a:bodyPr lIns="109718" tIns="54860" rIns="109718" bIns="54860">
            <a:spAutoFit/>
          </a:bodyPr>
          <a:lstStyle/>
          <a:p>
            <a:pPr algn="ctr" defTabSz="1097148">
              <a:lnSpc>
                <a:spcPct val="90000"/>
              </a:lnSpc>
              <a:defRPr/>
            </a:pPr>
            <a:r>
              <a:rPr lang="en-US" sz="2400" i="1" dirty="0">
                <a:ln w="12700">
                  <a:noFill/>
                  <a:prstDash val="solid"/>
                </a:ln>
                <a:solidFill>
                  <a:schemeClr val="accent5">
                    <a:lumMod val="60000"/>
                    <a:lumOff val="40000"/>
                  </a:schemeClr>
                </a:solidFill>
                <a:effectLst>
                  <a:outerShdw blurRad="165100" algn="ctr" rotWithShape="0">
                    <a:prstClr val="black"/>
                  </a:outerShdw>
                </a:effectLst>
                <a:latin typeface="Segoe Semibold" pitchFamily="34" charset="0"/>
              </a:rPr>
              <a:t>RDMA</a:t>
            </a:r>
          </a:p>
        </p:txBody>
      </p:sp>
      <p:sp>
        <p:nvSpPr>
          <p:cNvPr id="46" name="Rectangle 45"/>
          <p:cNvSpPr/>
          <p:nvPr/>
        </p:nvSpPr>
        <p:spPr bwMode="auto">
          <a:xfrm>
            <a:off x="365760" y="6766560"/>
            <a:ext cx="5029200" cy="54864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131664" tIns="65831" rIns="131664" bIns="65831" anchor="ctr"/>
          <a:lstStyle/>
          <a:p>
            <a:pPr algn="ctr" defTabSz="1097148" fontAlgn="auto">
              <a:spcBef>
                <a:spcPts val="0"/>
              </a:spcBef>
              <a:spcAft>
                <a:spcPts val="0"/>
              </a:spcAft>
              <a:defRPr/>
            </a:pPr>
            <a:r>
              <a:rPr lang="en-US" sz="2400" dirty="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High-Speed HW </a:t>
            </a:r>
          </a:p>
        </p:txBody>
      </p:sp>
      <p:cxnSp>
        <p:nvCxnSpPr>
          <p:cNvPr id="40" name="Straight Arrow Connector 39"/>
          <p:cNvCxnSpPr/>
          <p:nvPr/>
        </p:nvCxnSpPr>
        <p:spPr bwMode="auto">
          <a:xfrm rot="5400000">
            <a:off x="-1143000" y="4617720"/>
            <a:ext cx="4297680" cy="1906"/>
          </a:xfrm>
          <a:prstGeom prst="straightConnector1">
            <a:avLst/>
          </a:prstGeom>
          <a:ln>
            <a:headEnd type="none" w="med" len="med"/>
            <a:tailEnd type="arrow"/>
          </a:ln>
        </p:spPr>
        <p:style>
          <a:lnRef idx="3">
            <a:schemeClr val="accent5"/>
          </a:lnRef>
          <a:fillRef idx="0">
            <a:schemeClr val="accent5"/>
          </a:fillRef>
          <a:effectRef idx="2">
            <a:schemeClr val="accent5"/>
          </a:effectRef>
          <a:fontRef idx="minor">
            <a:schemeClr val="tx1"/>
          </a:fontRef>
        </p:style>
      </p:cxnSp>
      <p:sp>
        <p:nvSpPr>
          <p:cNvPr id="58" name="TextBox 57"/>
          <p:cNvSpPr txBox="1"/>
          <p:nvPr/>
        </p:nvSpPr>
        <p:spPr>
          <a:xfrm>
            <a:off x="9418638" y="4754563"/>
            <a:ext cx="1189037" cy="344487"/>
          </a:xfrm>
          <a:prstGeom prst="rect">
            <a:avLst/>
          </a:prstGeom>
        </p:spPr>
        <p:txBody>
          <a:bodyPr lIns="109718" tIns="54860" rIns="109718" bIns="54860">
            <a:spAutoFit/>
          </a:bodyPr>
          <a:lstStyle/>
          <a:p>
            <a:pPr algn="ctr" defTabSz="1097148">
              <a:lnSpc>
                <a:spcPct val="90000"/>
              </a:lnSpc>
              <a:defRPr/>
            </a:pPr>
            <a:r>
              <a:rPr lang="en-US" sz="1700" dirty="0">
                <a:ln w="12700">
                  <a:noFill/>
                  <a:prstDash val="solid"/>
                </a:ln>
                <a:solidFill>
                  <a:schemeClr val="bg2"/>
                </a:solidFill>
                <a:effectLst>
                  <a:outerShdw blurRad="165100" algn="ctr" rotWithShape="0">
                    <a:prstClr val="black"/>
                  </a:outerShdw>
                </a:effectLst>
                <a:latin typeface="Segoe Semibold" pitchFamily="34" charset="0"/>
              </a:rPr>
              <a:t>WSD SPI</a:t>
            </a:r>
            <a:endParaRPr lang="en-US" sz="1700" dirty="0">
              <a:ln w="12700">
                <a:noFill/>
                <a:prstDash val="solid"/>
              </a:ln>
              <a:solidFill>
                <a:schemeClr val="bg2"/>
              </a:solidFill>
              <a:latin typeface="Segoe Semibold" pitchFamily="34" charset="0"/>
            </a:endParaRPr>
          </a:p>
        </p:txBody>
      </p:sp>
      <p:sp>
        <p:nvSpPr>
          <p:cNvPr id="59" name="Rectangle 58"/>
          <p:cNvSpPr/>
          <p:nvPr/>
        </p:nvSpPr>
        <p:spPr bwMode="auto">
          <a:xfrm>
            <a:off x="5577840" y="6766560"/>
            <a:ext cx="4937760" cy="54864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131664" tIns="65831" rIns="131664" bIns="65831" anchor="ctr"/>
          <a:lstStyle/>
          <a:p>
            <a:pPr algn="ctr" defTabSz="1097148" fontAlgn="auto">
              <a:spcBef>
                <a:spcPts val="0"/>
              </a:spcBef>
              <a:spcAft>
                <a:spcPts val="0"/>
              </a:spcAft>
              <a:defRPr/>
            </a:pPr>
            <a:r>
              <a:rPr lang="en-US" sz="2400" dirty="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RDMA Capable High-Speed HW</a:t>
            </a:r>
          </a:p>
        </p:txBody>
      </p:sp>
      <p:cxnSp>
        <p:nvCxnSpPr>
          <p:cNvPr id="66" name="Straight Connector 65"/>
          <p:cNvCxnSpPr/>
          <p:nvPr/>
        </p:nvCxnSpPr>
        <p:spPr bwMode="auto">
          <a:xfrm>
            <a:off x="4846638" y="3200400"/>
            <a:ext cx="5668962" cy="1588"/>
          </a:xfrm>
          <a:prstGeom prst="line">
            <a:avLst/>
          </a:prstGeom>
          <a:ln w="12700">
            <a:solidFill>
              <a:schemeClr val="bg2"/>
            </a:solidFill>
            <a:prstDash val="solid"/>
            <a:headEnd type="none" w="med" len="med"/>
            <a:tailEnd type="none" w="med" len="med"/>
          </a:ln>
        </p:spPr>
        <p:style>
          <a:lnRef idx="1">
            <a:schemeClr val="accent4"/>
          </a:lnRef>
          <a:fillRef idx="0">
            <a:schemeClr val="accent4"/>
          </a:fillRef>
          <a:effectRef idx="0">
            <a:schemeClr val="accent4"/>
          </a:effectRef>
          <a:fontRef idx="minor">
            <a:schemeClr val="tx1"/>
          </a:fontRef>
        </p:style>
      </p:cxnSp>
      <p:sp>
        <p:nvSpPr>
          <p:cNvPr id="68" name="TextBox 67"/>
          <p:cNvSpPr txBox="1"/>
          <p:nvPr/>
        </p:nvSpPr>
        <p:spPr>
          <a:xfrm>
            <a:off x="4022725" y="2835275"/>
            <a:ext cx="1463675" cy="342900"/>
          </a:xfrm>
          <a:prstGeom prst="rect">
            <a:avLst/>
          </a:prstGeom>
        </p:spPr>
        <p:txBody>
          <a:bodyPr lIns="109718" tIns="54860" rIns="109718" bIns="54860">
            <a:spAutoFit/>
          </a:bodyPr>
          <a:lstStyle/>
          <a:p>
            <a:pPr algn="ctr" defTabSz="1097148">
              <a:lnSpc>
                <a:spcPct val="90000"/>
              </a:lnSpc>
              <a:defRPr/>
            </a:pPr>
            <a:r>
              <a:rPr lang="en-US" sz="1700" dirty="0">
                <a:ln w="12700">
                  <a:noFill/>
                  <a:prstDash val="solid"/>
                </a:ln>
                <a:solidFill>
                  <a:schemeClr val="bg2"/>
                </a:solidFill>
                <a:effectLst>
                  <a:outerShdw blurRad="165100" algn="ctr" rotWithShape="0">
                    <a:prstClr val="black"/>
                  </a:outerShdw>
                </a:effectLst>
                <a:latin typeface="Segoe Semibold" pitchFamily="34" charset="0"/>
              </a:rPr>
              <a:t>WinSock API</a:t>
            </a:r>
            <a:endParaRPr lang="en-US" sz="1700" dirty="0">
              <a:ln w="12700">
                <a:noFill/>
                <a:prstDash val="solid"/>
              </a:ln>
              <a:solidFill>
                <a:schemeClr val="bg2"/>
              </a:solidFill>
              <a:latin typeface="Segoe Semibold" pitchFamily="34" charset="0"/>
            </a:endParaRPr>
          </a:p>
        </p:txBody>
      </p:sp>
      <p:sp>
        <p:nvSpPr>
          <p:cNvPr id="77" name="TextBox 76"/>
          <p:cNvSpPr txBox="1"/>
          <p:nvPr/>
        </p:nvSpPr>
        <p:spPr>
          <a:xfrm>
            <a:off x="0" y="7550150"/>
            <a:ext cx="2547938" cy="311150"/>
          </a:xfrm>
          <a:prstGeom prst="rect">
            <a:avLst/>
          </a:prstGeom>
        </p:spPr>
        <p:txBody>
          <a:bodyPr lIns="109718" tIns="54860" rIns="109718" bIns="54860">
            <a:spAutoFit/>
          </a:bodyPr>
          <a:lstStyle/>
          <a:p>
            <a:pPr algn="ctr" defTabSz="1097148">
              <a:lnSpc>
                <a:spcPct val="90000"/>
              </a:lnSpc>
              <a:defRPr/>
            </a:pPr>
            <a:r>
              <a:rPr lang="en-US" sz="1400" dirty="0">
                <a:ln w="12700">
                  <a:noFill/>
                  <a:prstDash val="solid"/>
                </a:ln>
                <a:solidFill>
                  <a:srgbClr val="FFFF00"/>
                </a:solidFill>
                <a:effectLst>
                  <a:outerShdw blurRad="165100" algn="ctr" rotWithShape="0">
                    <a:prstClr val="black"/>
                  </a:outerShdw>
                </a:effectLst>
                <a:latin typeface="Segoe Semibold" pitchFamily="34" charset="0"/>
              </a:rPr>
              <a:t>User mode</a:t>
            </a:r>
            <a:endParaRPr lang="en-US" sz="1400" dirty="0">
              <a:ln w="12700">
                <a:noFill/>
                <a:prstDash val="solid"/>
              </a:ln>
              <a:solidFill>
                <a:srgbClr val="FFFF00"/>
              </a:solidFill>
              <a:latin typeface="Segoe Semibold" pitchFamily="34" charset="0"/>
            </a:endParaRPr>
          </a:p>
        </p:txBody>
      </p:sp>
      <p:sp>
        <p:nvSpPr>
          <p:cNvPr id="78" name="TextBox 77"/>
          <p:cNvSpPr txBox="1"/>
          <p:nvPr/>
        </p:nvSpPr>
        <p:spPr>
          <a:xfrm>
            <a:off x="0" y="7920038"/>
            <a:ext cx="2547938" cy="309562"/>
          </a:xfrm>
          <a:prstGeom prst="rect">
            <a:avLst/>
          </a:prstGeom>
        </p:spPr>
        <p:txBody>
          <a:bodyPr lIns="109718" tIns="54860" rIns="109718" bIns="54860">
            <a:spAutoFit/>
          </a:bodyPr>
          <a:lstStyle/>
          <a:p>
            <a:pPr algn="ctr" defTabSz="1097148">
              <a:lnSpc>
                <a:spcPct val="90000"/>
              </a:lnSpc>
              <a:defRPr/>
            </a:pPr>
            <a:r>
              <a:rPr lang="en-US" sz="1400" dirty="0">
                <a:ln w="12700">
                  <a:noFill/>
                  <a:prstDash val="solid"/>
                </a:ln>
                <a:solidFill>
                  <a:srgbClr val="FFFF00"/>
                </a:solidFill>
                <a:effectLst>
                  <a:outerShdw blurRad="165100" algn="ctr" rotWithShape="0">
                    <a:prstClr val="black"/>
                  </a:outerShdw>
                </a:effectLst>
                <a:latin typeface="Segoe Semibold" pitchFamily="34" charset="0"/>
              </a:rPr>
              <a:t>Kernel mode</a:t>
            </a:r>
            <a:endParaRPr lang="en-US" sz="1400" dirty="0">
              <a:ln w="12700">
                <a:noFill/>
                <a:prstDash val="solid"/>
              </a:ln>
              <a:solidFill>
                <a:srgbClr val="FFFF00"/>
              </a:solidFill>
              <a:latin typeface="Segoe Semibold" pitchFamily="34" charset="0"/>
            </a:endParaRPr>
          </a:p>
        </p:txBody>
      </p:sp>
      <p:cxnSp>
        <p:nvCxnSpPr>
          <p:cNvPr id="83" name="Straight Arrow Connector 82"/>
          <p:cNvCxnSpPr/>
          <p:nvPr/>
        </p:nvCxnSpPr>
        <p:spPr bwMode="auto">
          <a:xfrm rot="5400000">
            <a:off x="6767513" y="4571047"/>
            <a:ext cx="914400" cy="1906"/>
          </a:xfrm>
          <a:prstGeom prst="straightConnector1">
            <a:avLst/>
          </a:prstGeom>
          <a:ln>
            <a:headEnd type="none" w="med" len="med"/>
            <a:tailEnd type="arrow"/>
          </a:ln>
        </p:spPr>
        <p:style>
          <a:lnRef idx="3">
            <a:schemeClr val="accent5"/>
          </a:lnRef>
          <a:fillRef idx="0">
            <a:schemeClr val="accent5"/>
          </a:fillRef>
          <a:effectRef idx="2">
            <a:schemeClr val="accent5"/>
          </a:effectRef>
          <a:fontRef idx="minor">
            <a:schemeClr val="tx1"/>
          </a:fontRef>
        </p:style>
      </p:cxnSp>
      <p:cxnSp>
        <p:nvCxnSpPr>
          <p:cNvPr id="91" name="Straight Connector 90"/>
          <p:cNvCxnSpPr/>
          <p:nvPr/>
        </p:nvCxnSpPr>
        <p:spPr bwMode="auto">
          <a:xfrm flipV="1">
            <a:off x="1646238" y="1893888"/>
            <a:ext cx="3108325" cy="12700"/>
          </a:xfrm>
          <a:prstGeom prst="line">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rgbClr val="FFFF00"/>
            </a:solidFill>
            <a:prstDash val="dash"/>
            <a:round/>
            <a:headEnd type="none" w="med" len="med"/>
            <a:tailEnd type="none" w="med" len="med"/>
          </a:ln>
          <a:effectLst/>
        </p:spPr>
      </p:cxnSp>
      <p:cxnSp>
        <p:nvCxnSpPr>
          <p:cNvPr id="97" name="Straight Connector 96"/>
          <p:cNvCxnSpPr/>
          <p:nvPr/>
        </p:nvCxnSpPr>
        <p:spPr bwMode="auto">
          <a:xfrm>
            <a:off x="8047038" y="5121275"/>
            <a:ext cx="2468562" cy="1588"/>
          </a:xfrm>
          <a:prstGeom prst="line">
            <a:avLst/>
          </a:prstGeom>
          <a:ln>
            <a:solidFill>
              <a:schemeClr val="bg2"/>
            </a:solidFill>
            <a:prstDash val="solid"/>
            <a:headEnd type="none" w="med" len="med"/>
            <a:tailEnd type="none" w="med" len="med"/>
          </a:ln>
        </p:spPr>
        <p:style>
          <a:lnRef idx="1">
            <a:schemeClr val="accent4"/>
          </a:lnRef>
          <a:fillRef idx="0">
            <a:schemeClr val="accent4"/>
          </a:fillRef>
          <a:effectRef idx="0">
            <a:schemeClr val="accent4"/>
          </a:effectRef>
          <a:fontRef idx="minor">
            <a:schemeClr val="tx1"/>
          </a:fontRef>
        </p:style>
      </p:cxnSp>
      <p:cxnSp>
        <p:nvCxnSpPr>
          <p:cNvPr id="117" name="Straight Connector 116"/>
          <p:cNvCxnSpPr/>
          <p:nvPr/>
        </p:nvCxnSpPr>
        <p:spPr bwMode="auto">
          <a:xfrm flipV="1">
            <a:off x="7929563" y="5945188"/>
            <a:ext cx="2586037" cy="11112"/>
          </a:xfrm>
          <a:prstGeom prst="line">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rgbClr val="FFFF00"/>
            </a:solidFill>
            <a:prstDash val="lgDash"/>
            <a:round/>
            <a:headEnd type="none" w="med" len="med"/>
            <a:tailEnd type="none" w="med" len="med"/>
          </a:ln>
          <a:effectLst/>
        </p:spPr>
      </p:cxnSp>
      <p:sp>
        <p:nvSpPr>
          <p:cNvPr id="112" name="Rectangle 111"/>
          <p:cNvSpPr/>
          <p:nvPr/>
        </p:nvSpPr>
        <p:spPr bwMode="auto">
          <a:xfrm>
            <a:off x="8046720" y="5303520"/>
            <a:ext cx="2468880" cy="4572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131664" tIns="65831" rIns="131664" bIns="65831" anchor="ctr"/>
          <a:lstStyle/>
          <a:p>
            <a:pPr algn="ctr" defTabSz="1097148" fontAlgn="auto">
              <a:spcBef>
                <a:spcPts val="0"/>
              </a:spcBef>
              <a:spcAft>
                <a:spcPts val="0"/>
              </a:spcAft>
              <a:defRPr/>
            </a:pPr>
            <a:r>
              <a:rPr lang="en-US" sz="2400" dirty="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 WSD Provider</a:t>
            </a:r>
            <a:endParaRPr lang="en-US" sz="1400" dirty="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endParaRPr>
          </a:p>
        </p:txBody>
      </p:sp>
      <p:cxnSp>
        <p:nvCxnSpPr>
          <p:cNvPr id="64" name="Straight Arrow Connector 63"/>
          <p:cNvCxnSpPr/>
          <p:nvPr/>
        </p:nvCxnSpPr>
        <p:spPr bwMode="auto">
          <a:xfrm rot="5400000">
            <a:off x="8641080" y="4709160"/>
            <a:ext cx="1188720" cy="1906"/>
          </a:xfrm>
          <a:prstGeom prst="straightConnector1">
            <a:avLst/>
          </a:prstGeom>
          <a:ln>
            <a:headEnd type="none" w="med" len="med"/>
            <a:tailEnd type="arrow"/>
          </a:ln>
        </p:spPr>
        <p:style>
          <a:lnRef idx="3">
            <a:schemeClr val="accent5"/>
          </a:lnRef>
          <a:fillRef idx="0">
            <a:schemeClr val="accent5"/>
          </a:fillRef>
          <a:effectRef idx="2">
            <a:schemeClr val="accent5"/>
          </a:effectRef>
          <a:fontRef idx="minor">
            <a:schemeClr val="tx1"/>
          </a:fontRef>
        </p:style>
      </p:cxnSp>
      <p:cxnSp>
        <p:nvCxnSpPr>
          <p:cNvPr id="131" name="Straight Connector 130"/>
          <p:cNvCxnSpPr/>
          <p:nvPr/>
        </p:nvCxnSpPr>
        <p:spPr bwMode="auto">
          <a:xfrm>
            <a:off x="1828800" y="4846638"/>
            <a:ext cx="2743200" cy="1587"/>
          </a:xfrm>
          <a:prstGeom prst="line">
            <a:avLst/>
          </a:prstGeom>
          <a:ln>
            <a:solidFill>
              <a:schemeClr val="bg2"/>
            </a:solidFill>
            <a:prstDash val="solid"/>
            <a:headEnd type="none" w="med" len="med"/>
            <a:tailEnd type="none" w="med" len="med"/>
          </a:ln>
        </p:spPr>
        <p:style>
          <a:lnRef idx="1">
            <a:schemeClr val="accent4"/>
          </a:lnRef>
          <a:fillRef idx="0">
            <a:schemeClr val="accent4"/>
          </a:fillRef>
          <a:effectRef idx="0">
            <a:schemeClr val="accent4"/>
          </a:effectRef>
          <a:fontRef idx="minor">
            <a:schemeClr val="tx1"/>
          </a:fontRef>
        </p:style>
      </p:cxnSp>
      <p:sp>
        <p:nvSpPr>
          <p:cNvPr id="133" name="TextBox 132"/>
          <p:cNvSpPr txBox="1"/>
          <p:nvPr/>
        </p:nvSpPr>
        <p:spPr>
          <a:xfrm>
            <a:off x="1646238" y="4572000"/>
            <a:ext cx="731837" cy="342900"/>
          </a:xfrm>
          <a:prstGeom prst="rect">
            <a:avLst/>
          </a:prstGeom>
        </p:spPr>
        <p:txBody>
          <a:bodyPr lIns="109718" tIns="54860" rIns="109718" bIns="54860">
            <a:spAutoFit/>
          </a:bodyPr>
          <a:lstStyle/>
          <a:p>
            <a:pPr algn="ctr" defTabSz="1097148">
              <a:lnSpc>
                <a:spcPct val="90000"/>
              </a:lnSpc>
              <a:defRPr/>
            </a:pPr>
            <a:r>
              <a:rPr lang="en-US" sz="1700" dirty="0">
                <a:ln w="12700">
                  <a:noFill/>
                  <a:prstDash val="solid"/>
                </a:ln>
                <a:solidFill>
                  <a:schemeClr val="bg2"/>
                </a:solidFill>
                <a:effectLst>
                  <a:outerShdw blurRad="165100" algn="ctr" rotWithShape="0">
                    <a:prstClr val="black"/>
                  </a:outerShdw>
                </a:effectLst>
                <a:latin typeface="Segoe Semibold" pitchFamily="34" charset="0"/>
              </a:rPr>
              <a:t>TDI</a:t>
            </a:r>
            <a:endParaRPr lang="en-US" sz="1700" dirty="0">
              <a:ln w="12700">
                <a:noFill/>
                <a:prstDash val="solid"/>
              </a:ln>
              <a:solidFill>
                <a:schemeClr val="bg2"/>
              </a:solidFill>
              <a:latin typeface="Segoe Semibold" pitchFamily="34" charset="0"/>
            </a:endParaRPr>
          </a:p>
        </p:txBody>
      </p:sp>
      <p:sp>
        <p:nvSpPr>
          <p:cNvPr id="49" name="TextBox 48"/>
          <p:cNvSpPr txBox="1"/>
          <p:nvPr/>
        </p:nvSpPr>
        <p:spPr>
          <a:xfrm>
            <a:off x="4846638" y="3475038"/>
            <a:ext cx="1919287" cy="479425"/>
          </a:xfrm>
          <a:prstGeom prst="rect">
            <a:avLst/>
          </a:prstGeom>
          <a:noFill/>
        </p:spPr>
        <p:txBody>
          <a:bodyPr lIns="109718" tIns="54860" rIns="109718" bIns="54860">
            <a:spAutoFit/>
          </a:bodyPr>
          <a:lstStyle/>
          <a:p>
            <a:pPr defTabSz="1097148" fontAlgn="auto">
              <a:spcBef>
                <a:spcPts val="0"/>
              </a:spcBef>
              <a:spcAft>
                <a:spcPts val="0"/>
              </a:spcAft>
              <a:defRPr/>
            </a:pPr>
            <a:r>
              <a:rPr lang="en-US" sz="2400" b="1" dirty="0">
                <a:solidFill>
                  <a:schemeClr val="bg2"/>
                </a:solidFill>
                <a:effectLst>
                  <a:outerShdw blurRad="38100" dist="38100" dir="2700000" algn="tl">
                    <a:srgbClr val="000000">
                      <a:alpha val="43137"/>
                    </a:srgbClr>
                  </a:outerShdw>
                </a:effectLst>
                <a:latin typeface="+mj-lt"/>
              </a:rPr>
              <a:t>WinSock</a:t>
            </a:r>
          </a:p>
        </p:txBody>
      </p:sp>
      <p:grpSp>
        <p:nvGrpSpPr>
          <p:cNvPr id="220188" name="Group 46"/>
          <p:cNvGrpSpPr>
            <a:grpSpLocks/>
          </p:cNvGrpSpPr>
          <p:nvPr/>
        </p:nvGrpSpPr>
        <p:grpSpPr bwMode="auto">
          <a:xfrm>
            <a:off x="247650" y="1227138"/>
            <a:ext cx="10242550" cy="1216025"/>
            <a:chOff x="228600" y="1371600"/>
            <a:chExt cx="8534400" cy="1012372"/>
          </a:xfrm>
        </p:grpSpPr>
        <p:sp>
          <p:nvSpPr>
            <p:cNvPr id="9" name="Rectangle 8"/>
            <p:cNvSpPr/>
            <p:nvPr/>
          </p:nvSpPr>
          <p:spPr bwMode="auto">
            <a:xfrm>
              <a:off x="228600" y="1371600"/>
              <a:ext cx="1066800" cy="457200"/>
            </a:xfrm>
            <a:prstGeom prst="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lIns="109728" tIns="54864" rIns="109728" bIns="54864" anchor="ctr"/>
            <a:lstStyle/>
            <a:p>
              <a:pPr marL="493738" indent="-493738" defTabSz="1095200">
                <a:lnSpc>
                  <a:spcPct val="80000"/>
                </a:lnSpc>
                <a:spcBef>
                  <a:spcPct val="35000"/>
                </a:spcBef>
                <a:buClr>
                  <a:srgbClr val="FDE399"/>
                </a:buClr>
                <a:defRPr/>
              </a:pPr>
              <a:r>
                <a:rPr lang="en-US" sz="2400" dirty="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Deploy </a:t>
              </a:r>
            </a:p>
          </p:txBody>
        </p:sp>
        <p:sp>
          <p:nvSpPr>
            <p:cNvPr id="13" name="Rectangle 12"/>
            <p:cNvSpPr/>
            <p:nvPr/>
          </p:nvSpPr>
          <p:spPr bwMode="auto">
            <a:xfrm>
              <a:off x="5181600" y="1371600"/>
              <a:ext cx="990600" cy="457200"/>
            </a:xfrm>
            <a:prstGeom prst="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lIns="109728" tIns="54864" rIns="109728" bIns="54864" anchor="ctr"/>
            <a:lstStyle/>
            <a:p>
              <a:pPr marL="493738" indent="-493738" defTabSz="1095200">
                <a:lnSpc>
                  <a:spcPct val="80000"/>
                </a:lnSpc>
                <a:spcBef>
                  <a:spcPct val="35000"/>
                </a:spcBef>
                <a:buClr>
                  <a:srgbClr val="FDE399"/>
                </a:buClr>
                <a:defRPr/>
              </a:pPr>
              <a:r>
                <a:rPr lang="en-US" sz="2400" dirty="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OOB </a:t>
              </a:r>
            </a:p>
          </p:txBody>
        </p:sp>
        <p:sp>
          <p:nvSpPr>
            <p:cNvPr id="15" name="Rectangle 14"/>
            <p:cNvSpPr/>
            <p:nvPr/>
          </p:nvSpPr>
          <p:spPr bwMode="auto">
            <a:xfrm>
              <a:off x="1447800" y="1371600"/>
              <a:ext cx="2438399" cy="457200"/>
            </a:xfrm>
            <a:prstGeom prst="rect">
              <a:avLst/>
            </a:prstGeom>
            <a:ln>
              <a:solidFill>
                <a:schemeClr val="accent1">
                  <a:lumMod val="50000"/>
                </a:schemeClr>
              </a:solidFill>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lIns="109728" tIns="54864" rIns="109728" bIns="54864" anchor="ctr"/>
            <a:lstStyle/>
            <a:p>
              <a:pPr marL="493738" indent="-493738" defTabSz="1095200">
                <a:lnSpc>
                  <a:spcPct val="80000"/>
                </a:lnSpc>
                <a:spcBef>
                  <a:spcPct val="35000"/>
                </a:spcBef>
                <a:buClr>
                  <a:srgbClr val="FDE399"/>
                </a:buClr>
                <a:defRPr/>
              </a:pPr>
              <a:r>
                <a:rPr lang="en-US" sz="2400" dirty="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Data Storage</a:t>
              </a:r>
            </a:p>
          </p:txBody>
        </p:sp>
        <p:sp>
          <p:nvSpPr>
            <p:cNvPr id="17" name="Rectangle 16"/>
            <p:cNvSpPr/>
            <p:nvPr/>
          </p:nvSpPr>
          <p:spPr bwMode="auto">
            <a:xfrm>
              <a:off x="6324600" y="1371600"/>
              <a:ext cx="2438400" cy="457200"/>
            </a:xfrm>
            <a:prstGeom prst="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lIns="109728" tIns="54864" rIns="109728" bIns="54864" anchor="ctr"/>
            <a:lstStyle/>
            <a:p>
              <a:pPr marL="493738" indent="-493738" defTabSz="1095200">
                <a:lnSpc>
                  <a:spcPct val="80000"/>
                </a:lnSpc>
                <a:spcBef>
                  <a:spcPct val="35000"/>
                </a:spcBef>
                <a:buClr>
                  <a:srgbClr val="FDE399"/>
                </a:buClr>
                <a:defRPr/>
              </a:pPr>
              <a:r>
                <a:rPr lang="en-US" sz="2400" dirty="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Computation</a:t>
              </a:r>
            </a:p>
          </p:txBody>
        </p:sp>
        <p:sp>
          <p:nvSpPr>
            <p:cNvPr id="21" name="Rectangle 20"/>
            <p:cNvSpPr/>
            <p:nvPr/>
          </p:nvSpPr>
          <p:spPr bwMode="auto">
            <a:xfrm>
              <a:off x="5181600" y="1981200"/>
              <a:ext cx="990600" cy="381000"/>
            </a:xfrm>
            <a:prstGeom prst="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lIns="109728" tIns="54864" rIns="109728" bIns="54864" anchor="ctr"/>
            <a:lstStyle/>
            <a:p>
              <a:pPr algn="ctr" defTabSz="1316250">
                <a:defRPr/>
              </a:pPr>
              <a:r>
                <a:rPr lang="en-US" sz="2400" dirty="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IPMI</a:t>
              </a:r>
            </a:p>
          </p:txBody>
        </p:sp>
        <p:sp>
          <p:nvSpPr>
            <p:cNvPr id="29" name="Rectangle 28"/>
            <p:cNvSpPr/>
            <p:nvPr/>
          </p:nvSpPr>
          <p:spPr bwMode="auto">
            <a:xfrm>
              <a:off x="6324600" y="1981200"/>
              <a:ext cx="1142998" cy="381000"/>
            </a:xfrm>
            <a:prstGeom prst="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lIns="109728" tIns="54864" rIns="109728" bIns="54864" anchor="ctr"/>
            <a:lstStyle/>
            <a:p>
              <a:pPr marL="493738" indent="-493738" defTabSz="1095200">
                <a:lnSpc>
                  <a:spcPct val="80000"/>
                </a:lnSpc>
                <a:spcBef>
                  <a:spcPct val="35000"/>
                </a:spcBef>
                <a:buClr>
                  <a:srgbClr val="FDE399"/>
                </a:buClr>
                <a:defRPr/>
              </a:pPr>
              <a:r>
                <a:rPr lang="en-US" sz="2400" dirty="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MSMPI</a:t>
              </a:r>
            </a:p>
          </p:txBody>
        </p:sp>
        <p:sp>
          <p:nvSpPr>
            <p:cNvPr id="30" name="Rectangle 29"/>
            <p:cNvSpPr/>
            <p:nvPr/>
          </p:nvSpPr>
          <p:spPr bwMode="auto">
            <a:xfrm>
              <a:off x="7543800" y="1981200"/>
              <a:ext cx="1219200" cy="381000"/>
            </a:xfrm>
            <a:prstGeom prst="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wrap="none" tIns="54864" bIns="54864" anchor="ctr"/>
            <a:lstStyle/>
            <a:p>
              <a:pPr marL="493738" indent="-493738" defTabSz="1095200">
                <a:lnSpc>
                  <a:spcPct val="80000"/>
                </a:lnSpc>
                <a:spcBef>
                  <a:spcPct val="35000"/>
                </a:spcBef>
                <a:buClr>
                  <a:srgbClr val="FDE399"/>
                </a:buClr>
                <a:defRPr/>
              </a:pPr>
              <a:r>
                <a:rPr lang="en-US" sz="2400" dirty="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Socket</a:t>
              </a:r>
            </a:p>
          </p:txBody>
        </p:sp>
        <p:sp>
          <p:nvSpPr>
            <p:cNvPr id="50" name="Rectangle 49"/>
            <p:cNvSpPr/>
            <p:nvPr/>
          </p:nvSpPr>
          <p:spPr bwMode="auto">
            <a:xfrm>
              <a:off x="3167743" y="1992086"/>
              <a:ext cx="762000" cy="381000"/>
            </a:xfrm>
            <a:prstGeom prst="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lIns="109728" tIns="54864" rIns="109728" bIns="54864" anchor="ctr"/>
            <a:lstStyle/>
            <a:p>
              <a:pPr algn="ctr" defTabSz="1316250">
                <a:defRPr/>
              </a:pPr>
              <a:r>
                <a:rPr lang="en-US" sz="2400" dirty="0" err="1">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CiFS</a:t>
              </a:r>
              <a:endParaRPr lang="en-US" sz="2400" dirty="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endParaRPr>
            </a:p>
          </p:txBody>
        </p:sp>
        <p:sp>
          <p:nvSpPr>
            <p:cNvPr id="31" name="Rectangle 30"/>
            <p:cNvSpPr/>
            <p:nvPr/>
          </p:nvSpPr>
          <p:spPr bwMode="auto">
            <a:xfrm>
              <a:off x="228600" y="1981200"/>
              <a:ext cx="1066800" cy="381000"/>
            </a:xfrm>
            <a:prstGeom prst="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lIns="109728" tIns="54864" rIns="109728" bIns="54864" anchor="ctr"/>
            <a:lstStyle/>
            <a:p>
              <a:pPr algn="ctr" defTabSz="1316250">
                <a:defRPr/>
              </a:pPr>
              <a:r>
                <a:rPr lang="en-US" sz="2400" dirty="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PXE</a:t>
              </a:r>
            </a:p>
          </p:txBody>
        </p:sp>
        <p:sp>
          <p:nvSpPr>
            <p:cNvPr id="32" name="Rectangle 31"/>
            <p:cNvSpPr/>
            <p:nvPr/>
          </p:nvSpPr>
          <p:spPr bwMode="auto">
            <a:xfrm>
              <a:off x="2362200" y="2002972"/>
              <a:ext cx="685800" cy="381000"/>
            </a:xfrm>
            <a:prstGeom prst="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lIns="109728" tIns="54864" rIns="109728" bIns="54864" anchor="ctr"/>
            <a:lstStyle/>
            <a:p>
              <a:pPr algn="ctr" defTabSz="1316250">
                <a:defRPr/>
              </a:pPr>
              <a:r>
                <a:rPr lang="en-US" sz="2400" dirty="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NFS</a:t>
              </a:r>
            </a:p>
          </p:txBody>
        </p:sp>
        <p:sp>
          <p:nvSpPr>
            <p:cNvPr id="33" name="Rectangle 32"/>
            <p:cNvSpPr/>
            <p:nvPr/>
          </p:nvSpPr>
          <p:spPr bwMode="auto">
            <a:xfrm>
              <a:off x="1426028" y="1992086"/>
              <a:ext cx="838200" cy="381000"/>
            </a:xfrm>
            <a:prstGeom prst="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lIns="109728" tIns="54864" rIns="109728" bIns="54864" anchor="ctr"/>
            <a:lstStyle/>
            <a:p>
              <a:pPr algn="ctr" defTabSz="1316250">
                <a:defRPr/>
              </a:pPr>
              <a:r>
                <a:rPr lang="en-US" sz="2400" dirty="0" err="1">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iSCSI</a:t>
              </a:r>
              <a:endParaRPr lang="en-US" sz="2400" dirty="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endParaRPr>
            </a:p>
          </p:txBody>
        </p:sp>
        <p:sp>
          <p:nvSpPr>
            <p:cNvPr id="42" name="Rectangle 41"/>
            <p:cNvSpPr/>
            <p:nvPr/>
          </p:nvSpPr>
          <p:spPr bwMode="auto">
            <a:xfrm>
              <a:off x="4038600" y="1371600"/>
              <a:ext cx="1066800" cy="457200"/>
            </a:xfrm>
            <a:prstGeom prst="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lIns="109728" tIns="54864" rIns="109728" bIns="54864" anchor="ctr"/>
            <a:lstStyle/>
            <a:p>
              <a:pPr marL="493738" indent="-493738" defTabSz="1095200">
                <a:lnSpc>
                  <a:spcPct val="80000"/>
                </a:lnSpc>
                <a:spcBef>
                  <a:spcPct val="35000"/>
                </a:spcBef>
                <a:buClr>
                  <a:srgbClr val="FDE399"/>
                </a:buClr>
                <a:defRPr/>
              </a:pPr>
              <a:r>
                <a:rPr lang="en-US" sz="2400" dirty="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Mgmt</a:t>
              </a:r>
              <a:r>
                <a:rPr lang="en-US" sz="1300" dirty="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 </a:t>
              </a:r>
            </a:p>
          </p:txBody>
        </p:sp>
        <p:sp>
          <p:nvSpPr>
            <p:cNvPr id="45" name="Rectangle 44"/>
            <p:cNvSpPr/>
            <p:nvPr/>
          </p:nvSpPr>
          <p:spPr bwMode="auto">
            <a:xfrm>
              <a:off x="4038600" y="1981200"/>
              <a:ext cx="1066800" cy="381000"/>
            </a:xfrm>
            <a:prstGeom prst="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lIns="109728" tIns="54864" rIns="109728" bIns="54864" anchor="ctr"/>
            <a:lstStyle/>
            <a:p>
              <a:pPr algn="ctr" defTabSz="1316250">
                <a:defRPr/>
              </a:pPr>
              <a:r>
                <a:rPr lang="en-US" sz="2400" dirty="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.NET</a:t>
              </a:r>
            </a:p>
          </p:txBody>
        </p:sp>
      </p:grpSp>
      <p:cxnSp>
        <p:nvCxnSpPr>
          <p:cNvPr id="56" name="Straight Connector 55"/>
          <p:cNvCxnSpPr/>
          <p:nvPr/>
        </p:nvCxnSpPr>
        <p:spPr bwMode="auto">
          <a:xfrm>
            <a:off x="4729163" y="4859338"/>
            <a:ext cx="3200400" cy="25400"/>
          </a:xfrm>
          <a:prstGeom prst="line">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rgbClr val="FFFF00"/>
            </a:solidFill>
            <a:prstDash val="dash"/>
            <a:round/>
            <a:headEnd type="none" w="med" len="med"/>
            <a:tailEnd type="none" w="med" len="med"/>
          </a:ln>
          <a:effectLst/>
        </p:spPr>
      </p:cxnSp>
      <p:cxnSp>
        <p:nvCxnSpPr>
          <p:cNvPr id="69" name="Straight Arrow Connector 68"/>
          <p:cNvCxnSpPr/>
          <p:nvPr/>
        </p:nvCxnSpPr>
        <p:spPr bwMode="auto">
          <a:xfrm rot="5400000">
            <a:off x="5213033" y="2833687"/>
            <a:ext cx="731520" cy="1906"/>
          </a:xfrm>
          <a:prstGeom prst="straightConnector1">
            <a:avLst/>
          </a:prstGeom>
          <a:ln>
            <a:headEnd type="none" w="med" len="med"/>
            <a:tailEnd type="arrow"/>
          </a:ln>
        </p:spPr>
        <p:style>
          <a:lnRef idx="3">
            <a:schemeClr val="accent5"/>
          </a:lnRef>
          <a:fillRef idx="0">
            <a:schemeClr val="accent5"/>
          </a:fillRef>
          <a:effectRef idx="2">
            <a:schemeClr val="accent5"/>
          </a:effectRef>
          <a:fontRef idx="minor">
            <a:schemeClr val="tx1"/>
          </a:fontRef>
        </p:style>
      </p:cxnSp>
      <p:cxnSp>
        <p:nvCxnSpPr>
          <p:cNvPr id="72" name="Straight Arrow Connector 71"/>
          <p:cNvCxnSpPr/>
          <p:nvPr/>
        </p:nvCxnSpPr>
        <p:spPr bwMode="auto">
          <a:xfrm rot="5400000">
            <a:off x="6401753" y="2833687"/>
            <a:ext cx="731520" cy="1906"/>
          </a:xfrm>
          <a:prstGeom prst="straightConnector1">
            <a:avLst/>
          </a:prstGeom>
          <a:ln>
            <a:headEnd type="none" w="med" len="med"/>
            <a:tailEnd type="arrow"/>
          </a:ln>
        </p:spPr>
        <p:style>
          <a:lnRef idx="3">
            <a:schemeClr val="accent5"/>
          </a:lnRef>
          <a:fillRef idx="0">
            <a:schemeClr val="accent5"/>
          </a:fillRef>
          <a:effectRef idx="2">
            <a:schemeClr val="accent5"/>
          </a:effectRef>
          <a:fontRef idx="minor">
            <a:schemeClr val="tx1"/>
          </a:fontRef>
        </p:style>
      </p:cxnSp>
      <p:cxnSp>
        <p:nvCxnSpPr>
          <p:cNvPr id="73" name="Straight Arrow Connector 72"/>
          <p:cNvCxnSpPr/>
          <p:nvPr/>
        </p:nvCxnSpPr>
        <p:spPr bwMode="auto">
          <a:xfrm rot="5400000">
            <a:off x="7864793" y="2833687"/>
            <a:ext cx="731520" cy="1906"/>
          </a:xfrm>
          <a:prstGeom prst="straightConnector1">
            <a:avLst/>
          </a:prstGeom>
          <a:ln>
            <a:headEnd type="none" w="med" len="med"/>
            <a:tailEnd type="arrow"/>
          </a:ln>
        </p:spPr>
        <p:style>
          <a:lnRef idx="3">
            <a:schemeClr val="accent5"/>
          </a:lnRef>
          <a:fillRef idx="0">
            <a:schemeClr val="accent5"/>
          </a:fillRef>
          <a:effectRef idx="2">
            <a:schemeClr val="accent5"/>
          </a:effectRef>
          <a:fontRef idx="minor">
            <a:schemeClr val="tx1"/>
          </a:fontRef>
        </p:style>
      </p:cxnSp>
      <p:cxnSp>
        <p:nvCxnSpPr>
          <p:cNvPr id="74" name="Straight Arrow Connector 73"/>
          <p:cNvCxnSpPr/>
          <p:nvPr/>
        </p:nvCxnSpPr>
        <p:spPr bwMode="auto">
          <a:xfrm rot="5400000">
            <a:off x="9419273" y="2833687"/>
            <a:ext cx="731520" cy="1906"/>
          </a:xfrm>
          <a:prstGeom prst="straightConnector1">
            <a:avLst/>
          </a:prstGeom>
          <a:ln>
            <a:headEnd type="none" w="med" len="med"/>
            <a:tailEnd type="arrow"/>
          </a:ln>
        </p:spPr>
        <p:style>
          <a:lnRef idx="3">
            <a:schemeClr val="accent5"/>
          </a:lnRef>
          <a:fillRef idx="0">
            <a:schemeClr val="accent5"/>
          </a:fillRef>
          <a:effectRef idx="2">
            <a:schemeClr val="accent5"/>
          </a:effectRef>
          <a:fontRef idx="minor">
            <a:schemeClr val="tx1"/>
          </a:fontRef>
        </p:style>
      </p:cxnSp>
      <p:cxnSp>
        <p:nvCxnSpPr>
          <p:cNvPr id="75" name="Straight Arrow Connector 74"/>
          <p:cNvCxnSpPr/>
          <p:nvPr/>
        </p:nvCxnSpPr>
        <p:spPr bwMode="auto">
          <a:xfrm rot="5400000">
            <a:off x="8733473" y="6354127"/>
            <a:ext cx="1188720" cy="1906"/>
          </a:xfrm>
          <a:prstGeom prst="straightConnector1">
            <a:avLst/>
          </a:prstGeom>
          <a:ln>
            <a:headEnd type="none" w="med" len="med"/>
            <a:tailEnd type="arrow"/>
          </a:ln>
        </p:spPr>
        <p:style>
          <a:lnRef idx="3">
            <a:schemeClr val="accent5"/>
          </a:lnRef>
          <a:fillRef idx="0">
            <a:schemeClr val="accent5"/>
          </a:fillRef>
          <a:effectRef idx="2">
            <a:schemeClr val="accent5"/>
          </a:effectRef>
          <a:fontRef idx="minor">
            <a:schemeClr val="tx1"/>
          </a:fontRef>
        </p:style>
      </p:cxnSp>
      <p:cxnSp>
        <p:nvCxnSpPr>
          <p:cNvPr id="52" name="Straight Connector 51"/>
          <p:cNvCxnSpPr/>
          <p:nvPr/>
        </p:nvCxnSpPr>
        <p:spPr bwMode="auto">
          <a:xfrm rot="5400000">
            <a:off x="3298031" y="3390107"/>
            <a:ext cx="2887663" cy="25400"/>
          </a:xfrm>
          <a:prstGeom prst="line">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rgbClr val="FFFF00"/>
            </a:solidFill>
            <a:prstDash val="dash"/>
            <a:round/>
            <a:headEnd type="none" w="med" len="med"/>
            <a:tailEnd type="none" w="med" len="med"/>
          </a:ln>
          <a:effectLst/>
        </p:spPr>
      </p:cxnSp>
      <p:cxnSp>
        <p:nvCxnSpPr>
          <p:cNvPr id="60" name="Straight Connector 59"/>
          <p:cNvCxnSpPr/>
          <p:nvPr/>
        </p:nvCxnSpPr>
        <p:spPr bwMode="auto">
          <a:xfrm rot="16200000" flipH="1">
            <a:off x="7399337" y="5429251"/>
            <a:ext cx="1046163" cy="11112"/>
          </a:xfrm>
          <a:prstGeom prst="line">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rgbClr val="FFFF00"/>
            </a:solidFill>
            <a:prstDash val="dash"/>
            <a:round/>
            <a:headEnd type="none" w="med" len="med"/>
            <a:tailEnd type="none" w="med" len="med"/>
          </a:ln>
          <a:effectLst/>
        </p:spPr>
      </p:cxnSp>
      <p:cxnSp>
        <p:nvCxnSpPr>
          <p:cNvPr id="79" name="Straight Connector 78"/>
          <p:cNvCxnSpPr/>
          <p:nvPr/>
        </p:nvCxnSpPr>
        <p:spPr bwMode="auto">
          <a:xfrm>
            <a:off x="601663" y="7837488"/>
            <a:ext cx="1357312" cy="12700"/>
          </a:xfrm>
          <a:prstGeom prst="line">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rgbClr val="FFFF00"/>
            </a:solidFill>
            <a:prstDash val="dash"/>
            <a:round/>
            <a:headEnd type="none" w="med" len="med"/>
            <a:tailEnd type="none" w="med" len="med"/>
          </a:ln>
          <a:effectLst/>
        </p:spPr>
      </p:cxnSp>
      <p:cxnSp>
        <p:nvCxnSpPr>
          <p:cNvPr id="85" name="Straight Arrow Connector 84"/>
          <p:cNvCxnSpPr/>
          <p:nvPr/>
        </p:nvCxnSpPr>
        <p:spPr bwMode="auto">
          <a:xfrm rot="16200000" flipH="1">
            <a:off x="2181498" y="3631474"/>
            <a:ext cx="2116185" cy="2"/>
          </a:xfrm>
          <a:prstGeom prst="straightConnector1">
            <a:avLst/>
          </a:prstGeom>
          <a:ln>
            <a:headEnd type="none" w="med" len="med"/>
            <a:tailEnd type="arrow"/>
          </a:ln>
        </p:spPr>
        <p:style>
          <a:lnRef idx="3">
            <a:schemeClr val="accent5"/>
          </a:lnRef>
          <a:fillRef idx="0">
            <a:schemeClr val="accent5"/>
          </a:fillRef>
          <a:effectRef idx="2">
            <a:schemeClr val="accent5"/>
          </a:effectRef>
          <a:fontRef idx="minor">
            <a:schemeClr val="tx1"/>
          </a:fontRef>
        </p:style>
      </p:cxnSp>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9106" y="274322"/>
            <a:ext cx="10056494" cy="1661994"/>
          </a:xfrm>
        </p:spPr>
        <p:txBody>
          <a:bodyPr/>
          <a:lstStyle/>
          <a:p>
            <a:pPr defTabSz="1095332">
              <a:defRPr/>
            </a:pPr>
            <a:r>
              <a:rPr smtClean="0"/>
              <a:t>Networking Features Used By a Compute Cluster Server </a:t>
            </a:r>
            <a:endParaRPr/>
          </a:p>
        </p:txBody>
      </p:sp>
      <p:graphicFrame>
        <p:nvGraphicFramePr>
          <p:cNvPr id="5" name="Table 4"/>
          <p:cNvGraphicFramePr>
            <a:graphicFrameLocks noGrp="1"/>
          </p:cNvGraphicFramePr>
          <p:nvPr/>
        </p:nvGraphicFramePr>
        <p:xfrm>
          <a:off x="182563" y="2073275"/>
          <a:ext cx="10607675" cy="5973763"/>
        </p:xfrm>
        <a:graphic>
          <a:graphicData uri="http://schemas.openxmlformats.org/drawingml/2006/table">
            <a:tbl>
              <a:tblPr/>
              <a:tblGrid>
                <a:gridCol w="2041525"/>
                <a:gridCol w="725487"/>
                <a:gridCol w="7840663"/>
              </a:tblGrid>
              <a:tr h="1081088">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2200" b="0" i="0" u="none" strike="noStrike" cap="none" normalizeH="0" baseline="0" smtClean="0">
                          <a:ln>
                            <a:noFill/>
                          </a:ln>
                          <a:solidFill>
                            <a:srgbClr val="000000"/>
                          </a:solidFill>
                          <a:effectLst/>
                          <a:latin typeface="Segoe" pitchFamily="34" charset="0"/>
                        </a:rPr>
                        <a:t>MSMPI</a:t>
                      </a:r>
                    </a:p>
                  </a:txBody>
                  <a:tcPr marL="60960" marR="60960" marT="60960" marB="60960" horzOverflow="overflow">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a:noFill/>
                    </a:lnTlToBr>
                    <a:lnBlToTr>
                      <a:noFill/>
                    </a:lnBlToTr>
                    <a:solidFill>
                      <a:srgbClr val="FFE699"/>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2200" b="0" i="0" u="none" strike="noStrike" cap="none" normalizeH="0" baseline="0" smtClean="0">
                          <a:ln>
                            <a:noFill/>
                          </a:ln>
                          <a:solidFill>
                            <a:srgbClr val="000000"/>
                          </a:solidFill>
                          <a:effectLst/>
                          <a:latin typeface="Segoe" pitchFamily="34" charset="0"/>
                        </a:rPr>
                        <a:t>CCP</a:t>
                      </a:r>
                    </a:p>
                  </a:txBody>
                  <a:tcPr marL="60960" marR="60960" marT="60960" marB="60960" horzOverflow="overflow">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a:noFill/>
                    </a:lnTlToBr>
                    <a:lnBlToTr>
                      <a:noFill/>
                    </a:lnBlToTr>
                    <a:solidFill>
                      <a:srgbClr val="FFE699"/>
                    </a:solidFill>
                  </a:tcPr>
                </a:tc>
                <a:tc>
                  <a:txBody>
                    <a:bodyPr/>
                    <a:lstStyle/>
                    <a:p>
                      <a:pPr marL="280988" marR="0" lvl="0" indent="-280988" algn="l" defTabSz="914400" rtl="0" eaLnBrk="1" fontAlgn="ctr" latinLnBrk="0" hangingPunct="1">
                        <a:lnSpc>
                          <a:spcPct val="100000"/>
                        </a:lnSpc>
                        <a:spcBef>
                          <a:spcPct val="0"/>
                        </a:spcBef>
                        <a:spcAft>
                          <a:spcPct val="0"/>
                        </a:spcAft>
                        <a:buClrTx/>
                        <a:buSzTx/>
                        <a:buFontTx/>
                        <a:buBlip>
                          <a:blip r:embed="rId3"/>
                        </a:buBlip>
                        <a:tabLst/>
                      </a:pPr>
                      <a:r>
                        <a:rPr kumimoji="0" lang="en-US" sz="1900" b="0" i="0" u="none" strike="noStrike" cap="none" normalizeH="0" baseline="0" smtClean="0">
                          <a:ln>
                            <a:noFill/>
                          </a:ln>
                          <a:solidFill>
                            <a:srgbClr val="000000"/>
                          </a:solidFill>
                          <a:effectLst/>
                          <a:latin typeface="Segoe" pitchFamily="34" charset="0"/>
                        </a:rPr>
                        <a:t>Version of the Argonne National Labs Open Source MPI2</a:t>
                      </a:r>
                    </a:p>
                    <a:p>
                      <a:pPr marL="280988" marR="0" lvl="0" indent="-280988" algn="l" defTabSz="914400" rtl="0" eaLnBrk="1" fontAlgn="ctr" latinLnBrk="0" hangingPunct="1">
                        <a:lnSpc>
                          <a:spcPct val="100000"/>
                        </a:lnSpc>
                        <a:spcBef>
                          <a:spcPct val="0"/>
                        </a:spcBef>
                        <a:spcAft>
                          <a:spcPct val="0"/>
                        </a:spcAft>
                        <a:buClrTx/>
                        <a:buSzTx/>
                        <a:buFontTx/>
                        <a:buBlip>
                          <a:blip r:embed="rId3"/>
                        </a:buBlip>
                        <a:tabLst/>
                      </a:pPr>
                      <a:r>
                        <a:rPr kumimoji="0" lang="en-US" sz="1900" b="0" i="0" u="none" strike="noStrike" cap="none" normalizeH="0" baseline="0" smtClean="0">
                          <a:ln>
                            <a:noFill/>
                          </a:ln>
                          <a:solidFill>
                            <a:srgbClr val="000000"/>
                          </a:solidFill>
                          <a:effectLst/>
                          <a:latin typeface="Segoe" pitchFamily="34" charset="0"/>
                        </a:rPr>
                        <a:t>Microsoft Visual Studio</a:t>
                      </a:r>
                      <a:r>
                        <a:rPr kumimoji="0" lang="en-US" sz="1900" b="0" i="0" u="none" strike="noStrike" cap="none" normalizeH="0" baseline="30000" smtClean="0">
                          <a:ln>
                            <a:noFill/>
                          </a:ln>
                          <a:solidFill>
                            <a:srgbClr val="000000"/>
                          </a:solidFill>
                          <a:effectLst/>
                          <a:latin typeface="Segoe" pitchFamily="34" charset="0"/>
                        </a:rPr>
                        <a:t>®</a:t>
                      </a:r>
                      <a:r>
                        <a:rPr kumimoji="0" lang="en-US" sz="1900" b="0" i="0" u="none" strike="noStrike" cap="none" normalizeH="0" baseline="0" smtClean="0">
                          <a:ln>
                            <a:noFill/>
                          </a:ln>
                          <a:solidFill>
                            <a:srgbClr val="000000"/>
                          </a:solidFill>
                          <a:effectLst/>
                          <a:latin typeface="Segoe" pitchFamily="34" charset="0"/>
                        </a:rPr>
                        <a:t> includes a parallel debugger </a:t>
                      </a:r>
                    </a:p>
                    <a:p>
                      <a:pPr marL="280988" marR="0" lvl="0" indent="-280988" algn="l" defTabSz="914400" rtl="0" eaLnBrk="1" fontAlgn="ctr" latinLnBrk="0" hangingPunct="1">
                        <a:lnSpc>
                          <a:spcPct val="100000"/>
                        </a:lnSpc>
                        <a:spcBef>
                          <a:spcPct val="0"/>
                        </a:spcBef>
                        <a:spcAft>
                          <a:spcPct val="0"/>
                        </a:spcAft>
                        <a:buClrTx/>
                        <a:buSzTx/>
                        <a:buFontTx/>
                        <a:buBlip>
                          <a:blip r:embed="rId3"/>
                        </a:buBlip>
                        <a:tabLst/>
                      </a:pPr>
                      <a:r>
                        <a:rPr kumimoji="0" lang="en-US" sz="1900" b="0" i="0" u="none" strike="noStrike" cap="none" normalizeH="0" baseline="0" smtClean="0">
                          <a:ln>
                            <a:noFill/>
                          </a:ln>
                          <a:solidFill>
                            <a:srgbClr val="000000"/>
                          </a:solidFill>
                          <a:effectLst/>
                          <a:latin typeface="Segoe" pitchFamily="34" charset="0"/>
                        </a:rPr>
                        <a:t>End-to-end security over  encrypted channels</a:t>
                      </a:r>
                    </a:p>
                  </a:txBody>
                  <a:tcPr marL="60960" marR="60960" marT="60960" marB="60960" horzOverflow="overflow">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a:noFill/>
                    </a:lnTlToBr>
                    <a:lnBlToTr>
                      <a:noFill/>
                    </a:lnBlToTr>
                    <a:solidFill>
                      <a:srgbClr val="FFF4E7"/>
                    </a:solidFill>
                  </a:tcPr>
                </a:tc>
              </a:tr>
              <a:tr h="801688">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2200" b="0" i="0" u="none" strike="noStrike" cap="none" normalizeH="0" baseline="0" smtClean="0">
                          <a:ln>
                            <a:noFill/>
                          </a:ln>
                          <a:solidFill>
                            <a:srgbClr val="000000"/>
                          </a:solidFill>
                          <a:effectLst/>
                          <a:latin typeface="Segoe" pitchFamily="34" charset="0"/>
                        </a:rPr>
                        <a:t>Network Management</a:t>
                      </a:r>
                    </a:p>
                  </a:txBody>
                  <a:tcPr marL="60960" marR="60960" marT="60960" marB="60960" horzOverflow="overflow">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a:noFill/>
                    </a:lnTlToBr>
                    <a:lnBlToTr>
                      <a:noFill/>
                    </a:lnBlToTr>
                    <a:solidFill>
                      <a:srgbClr val="FFE699"/>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2200" b="0" i="0" u="none" strike="noStrike" cap="none" normalizeH="0" baseline="0" smtClean="0">
                          <a:ln>
                            <a:noFill/>
                          </a:ln>
                          <a:solidFill>
                            <a:srgbClr val="000000"/>
                          </a:solidFill>
                          <a:effectLst/>
                          <a:latin typeface="Segoe" pitchFamily="34" charset="0"/>
                        </a:rPr>
                        <a:t>CCP</a:t>
                      </a:r>
                    </a:p>
                  </a:txBody>
                  <a:tcPr marL="60960" marR="60960" marT="60960" marB="60960" horzOverflow="overflow">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a:noFill/>
                    </a:lnTlToBr>
                    <a:lnBlToTr>
                      <a:noFill/>
                    </a:lnBlToTr>
                    <a:solidFill>
                      <a:srgbClr val="FFE699"/>
                    </a:solidFill>
                  </a:tcPr>
                </a:tc>
                <a:tc>
                  <a:txBody>
                    <a:bodyPr/>
                    <a:lstStyle/>
                    <a:p>
                      <a:pPr marL="280988" marR="0" lvl="0" indent="-280988" algn="l" defTabSz="914400" rtl="0" eaLnBrk="1" fontAlgn="ctr" latinLnBrk="0" hangingPunct="1">
                        <a:lnSpc>
                          <a:spcPct val="100000"/>
                        </a:lnSpc>
                        <a:spcBef>
                          <a:spcPct val="0"/>
                        </a:spcBef>
                        <a:spcAft>
                          <a:spcPct val="0"/>
                        </a:spcAft>
                        <a:buClrTx/>
                        <a:buSzTx/>
                        <a:buFontTx/>
                        <a:buBlip>
                          <a:blip r:embed="rId3"/>
                        </a:buBlip>
                        <a:tabLst/>
                      </a:pPr>
                      <a:r>
                        <a:rPr kumimoji="0" lang="en-US" sz="1900" b="0" i="0" u="none" strike="noStrike" cap="none" normalizeH="0" baseline="0" smtClean="0">
                          <a:ln>
                            <a:noFill/>
                          </a:ln>
                          <a:solidFill>
                            <a:srgbClr val="000000"/>
                          </a:solidFill>
                          <a:effectLst/>
                          <a:latin typeface="Segoe" pitchFamily="34" charset="0"/>
                        </a:rPr>
                        <a:t>Auto configuration for five network topologies</a:t>
                      </a:r>
                    </a:p>
                    <a:p>
                      <a:pPr marL="280988" marR="0" lvl="0" indent="-280988" algn="l" defTabSz="914400" rtl="0" eaLnBrk="1" fontAlgn="ctr" latinLnBrk="0" hangingPunct="1">
                        <a:lnSpc>
                          <a:spcPct val="100000"/>
                        </a:lnSpc>
                        <a:spcBef>
                          <a:spcPct val="0"/>
                        </a:spcBef>
                        <a:spcAft>
                          <a:spcPct val="0"/>
                        </a:spcAft>
                        <a:buClrTx/>
                        <a:buSzTx/>
                        <a:buFontTx/>
                        <a:buBlip>
                          <a:blip r:embed="rId3"/>
                        </a:buBlip>
                        <a:tabLst/>
                      </a:pPr>
                      <a:endParaRPr kumimoji="0" lang="en-US" sz="1900" b="0" i="0" u="none" strike="noStrike" cap="none" normalizeH="0" baseline="0" smtClean="0">
                        <a:ln>
                          <a:noFill/>
                        </a:ln>
                        <a:solidFill>
                          <a:srgbClr val="000000"/>
                        </a:solidFill>
                        <a:effectLst/>
                        <a:latin typeface="Segoe" pitchFamily="34" charset="0"/>
                      </a:endParaRPr>
                    </a:p>
                  </a:txBody>
                  <a:tcPr marL="60960" marR="60960" marT="60960" marB="60960" horzOverflow="overflow">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a:noFill/>
                    </a:lnTlToBr>
                    <a:lnBlToTr>
                      <a:noFill/>
                    </a:lnBlToTr>
                    <a:solidFill>
                      <a:srgbClr val="FFF4E7"/>
                    </a:solidFill>
                  </a:tcPr>
                </a:tc>
              </a:tr>
              <a:tr h="792163">
                <a:tc>
                  <a:txBody>
                    <a:bodyPr/>
                    <a:lstStyle/>
                    <a:p>
                      <a:pPr marL="0" marR="0" lvl="0" indent="0" algn="l" defTabSz="760413" rtl="0" eaLnBrk="1" fontAlgn="t" latinLnBrk="0" hangingPunct="1">
                        <a:lnSpc>
                          <a:spcPct val="100000"/>
                        </a:lnSpc>
                        <a:spcBef>
                          <a:spcPct val="0"/>
                        </a:spcBef>
                        <a:spcAft>
                          <a:spcPct val="0"/>
                        </a:spcAft>
                        <a:buClrTx/>
                        <a:buSzTx/>
                        <a:buFontTx/>
                        <a:buNone/>
                        <a:tabLst/>
                      </a:pPr>
                      <a:r>
                        <a:rPr kumimoji="0" lang="en-US" sz="2200" b="0" i="0" u="none" strike="noStrike" cap="none" normalizeH="0" baseline="0" smtClean="0">
                          <a:ln>
                            <a:noFill/>
                          </a:ln>
                          <a:solidFill>
                            <a:srgbClr val="000000"/>
                          </a:solidFill>
                          <a:effectLst/>
                          <a:latin typeface="Segoe" pitchFamily="34" charset="0"/>
                        </a:rPr>
                        <a:t>Winsock API</a:t>
                      </a:r>
                    </a:p>
                    <a:p>
                      <a:pPr marL="0" marR="0" lvl="0" indent="0" algn="l" defTabSz="760413" rtl="0" eaLnBrk="1" fontAlgn="t" latinLnBrk="0" hangingPunct="1">
                        <a:lnSpc>
                          <a:spcPct val="100000"/>
                        </a:lnSpc>
                        <a:spcBef>
                          <a:spcPct val="0"/>
                        </a:spcBef>
                        <a:spcAft>
                          <a:spcPct val="0"/>
                        </a:spcAft>
                        <a:buClrTx/>
                        <a:buSzTx/>
                        <a:buFontTx/>
                        <a:buNone/>
                        <a:tabLst/>
                      </a:pPr>
                      <a:endParaRPr kumimoji="0" lang="en-US" sz="2200" b="0" i="0" u="none" strike="noStrike" cap="none" normalizeH="0" baseline="0" smtClean="0">
                        <a:ln>
                          <a:noFill/>
                        </a:ln>
                        <a:solidFill>
                          <a:srgbClr val="000000"/>
                        </a:solidFill>
                        <a:effectLst/>
                        <a:latin typeface="Segoe" pitchFamily="34" charset="0"/>
                      </a:endParaRPr>
                    </a:p>
                  </a:txBody>
                  <a:tcPr marL="60960" marR="60960" marT="60960" marB="60960" horzOverflow="overflow">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a:noFill/>
                    </a:lnTlToBr>
                    <a:lnBlToTr>
                      <a:noFill/>
                    </a:lnBlToTr>
                    <a:solidFill>
                      <a:srgbClr val="FFE699"/>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2200" b="0" i="0" u="none" strike="noStrike" cap="none" normalizeH="0" baseline="0" smtClean="0">
                          <a:ln>
                            <a:noFill/>
                          </a:ln>
                          <a:solidFill>
                            <a:srgbClr val="000000"/>
                          </a:solidFill>
                          <a:effectLst/>
                          <a:latin typeface="Segoe" pitchFamily="34" charset="0"/>
                        </a:rPr>
                        <a:t>CCE</a:t>
                      </a:r>
                    </a:p>
                  </a:txBody>
                  <a:tcPr marL="60960" marR="60960" marT="60960" marB="60960" horzOverflow="overflow">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a:noFill/>
                    </a:lnTlToBr>
                    <a:lnBlToTr>
                      <a:noFill/>
                    </a:lnBlToTr>
                    <a:solidFill>
                      <a:srgbClr val="FFE699"/>
                    </a:solidFill>
                  </a:tcPr>
                </a:tc>
                <a:tc>
                  <a:txBody>
                    <a:bodyPr/>
                    <a:lstStyle/>
                    <a:p>
                      <a:pPr marL="280988" marR="0" lvl="0" indent="-280988" algn="l" defTabSz="760413" rtl="0" eaLnBrk="1" fontAlgn="ctr" latinLnBrk="0" hangingPunct="1">
                        <a:lnSpc>
                          <a:spcPct val="100000"/>
                        </a:lnSpc>
                        <a:spcBef>
                          <a:spcPct val="0"/>
                        </a:spcBef>
                        <a:spcAft>
                          <a:spcPct val="0"/>
                        </a:spcAft>
                        <a:buClrTx/>
                        <a:buSzTx/>
                        <a:buFontTx/>
                        <a:buBlip>
                          <a:blip r:embed="rId3"/>
                        </a:buBlip>
                        <a:tabLst/>
                      </a:pPr>
                      <a:r>
                        <a:rPr kumimoji="0" lang="en-US" sz="1900" b="0" i="0" u="none" strike="noStrike" cap="none" normalizeH="0" baseline="0" smtClean="0">
                          <a:ln>
                            <a:noFill/>
                          </a:ln>
                          <a:solidFill>
                            <a:srgbClr val="000000"/>
                          </a:solidFill>
                          <a:effectLst/>
                          <a:latin typeface="Segoe" pitchFamily="34" charset="0"/>
                        </a:rPr>
                        <a:t>Inter-process communications  with socket</a:t>
                      </a:r>
                    </a:p>
                  </a:txBody>
                  <a:tcPr marL="60960" marR="60960" marT="60960" marB="60960" horzOverflow="overflow">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a:noFill/>
                    </a:lnTlToBr>
                    <a:lnBlToTr>
                      <a:noFill/>
                    </a:lnBlToTr>
                    <a:solidFill>
                      <a:srgbClr val="FFF4E7"/>
                    </a:solidFill>
                  </a:tcPr>
                </a:tc>
              </a:tr>
              <a:tr h="2170113">
                <a:tc>
                  <a:txBody>
                    <a:bodyPr/>
                    <a:lstStyle/>
                    <a:p>
                      <a:pPr marL="0" marR="0" lvl="0" indent="0" algn="l" defTabSz="760413" rtl="0" eaLnBrk="1" fontAlgn="t" latinLnBrk="0" hangingPunct="1">
                        <a:lnSpc>
                          <a:spcPct val="100000"/>
                        </a:lnSpc>
                        <a:spcBef>
                          <a:spcPct val="0"/>
                        </a:spcBef>
                        <a:spcAft>
                          <a:spcPct val="0"/>
                        </a:spcAft>
                        <a:buClrTx/>
                        <a:buSzTx/>
                        <a:buFontTx/>
                        <a:buNone/>
                        <a:tabLst/>
                      </a:pPr>
                      <a:r>
                        <a:rPr kumimoji="0" lang="en-US" sz="2200" b="0" i="0" u="none" strike="noStrike" cap="none" normalizeH="0" baseline="0" smtClean="0">
                          <a:ln>
                            <a:noFill/>
                          </a:ln>
                          <a:solidFill>
                            <a:srgbClr val="000000"/>
                          </a:solidFill>
                          <a:effectLst/>
                          <a:latin typeface="Segoe" pitchFamily="34" charset="0"/>
                        </a:rPr>
                        <a:t>Winsock Direct</a:t>
                      </a:r>
                    </a:p>
                    <a:p>
                      <a:pPr marL="0" marR="0" lvl="0" indent="0" algn="l" defTabSz="760413" rtl="0" eaLnBrk="1" fontAlgn="t" latinLnBrk="0" hangingPunct="1">
                        <a:lnSpc>
                          <a:spcPct val="100000"/>
                        </a:lnSpc>
                        <a:spcBef>
                          <a:spcPct val="0"/>
                        </a:spcBef>
                        <a:spcAft>
                          <a:spcPct val="0"/>
                        </a:spcAft>
                        <a:buClrTx/>
                        <a:buSzTx/>
                        <a:buFontTx/>
                        <a:buNone/>
                        <a:tabLst/>
                      </a:pPr>
                      <a:endParaRPr kumimoji="0" lang="en-US" sz="2200" b="0" i="0" u="none" strike="noStrike" cap="none" normalizeH="0" baseline="0" smtClean="0">
                        <a:ln>
                          <a:noFill/>
                        </a:ln>
                        <a:solidFill>
                          <a:srgbClr val="000000"/>
                        </a:solidFill>
                        <a:effectLst/>
                        <a:latin typeface="Segoe" pitchFamily="34" charset="0"/>
                      </a:endParaRPr>
                    </a:p>
                  </a:txBody>
                  <a:tcPr marL="60960" marR="60960" marT="60960" marB="60960" horzOverflow="overflow">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a:noFill/>
                    </a:lnTlToBr>
                    <a:lnBlToTr>
                      <a:noFill/>
                    </a:lnBlToTr>
                    <a:solidFill>
                      <a:srgbClr val="FFE699"/>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2200" b="0" i="0" u="none" strike="noStrike" cap="none" normalizeH="0" baseline="0" smtClean="0">
                          <a:ln>
                            <a:noFill/>
                          </a:ln>
                          <a:solidFill>
                            <a:srgbClr val="000000"/>
                          </a:solidFill>
                          <a:effectLst/>
                          <a:latin typeface="Segoe" pitchFamily="34" charset="0"/>
                        </a:rPr>
                        <a:t>CCE</a:t>
                      </a:r>
                    </a:p>
                  </a:txBody>
                  <a:tcPr marL="60960" marR="60960" marT="60960" marB="60960" horzOverflow="overflow">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a:noFill/>
                    </a:lnTlToBr>
                    <a:lnBlToTr>
                      <a:noFill/>
                    </a:lnBlToTr>
                    <a:solidFill>
                      <a:srgbClr val="FFE699"/>
                    </a:solidFill>
                  </a:tcPr>
                </a:tc>
                <a:tc>
                  <a:txBody>
                    <a:bodyPr/>
                    <a:lstStyle/>
                    <a:p>
                      <a:pPr marL="0" marR="0" lvl="0" indent="0" algn="l" defTabSz="914400" rtl="0" eaLnBrk="1" fontAlgn="t" latinLnBrk="0" hangingPunct="1">
                        <a:lnSpc>
                          <a:spcPct val="100000"/>
                        </a:lnSpc>
                        <a:spcBef>
                          <a:spcPct val="0"/>
                        </a:spcBef>
                        <a:spcAft>
                          <a:spcPct val="0"/>
                        </a:spcAft>
                        <a:buClrTx/>
                        <a:buSzTx/>
                        <a:buFont typeface="Wingdings" pitchFamily="2" charset="2"/>
                        <a:buNone/>
                        <a:tabLst/>
                      </a:pPr>
                      <a:r>
                        <a:rPr kumimoji="0" lang="en-US" sz="1900" b="0" i="0" u="none" strike="noStrike" cap="none" normalizeH="0" baseline="0" smtClean="0">
                          <a:ln>
                            <a:noFill/>
                          </a:ln>
                          <a:solidFill>
                            <a:srgbClr val="000000"/>
                          </a:solidFill>
                          <a:effectLst/>
                          <a:latin typeface="Segoe" pitchFamily="34" charset="0"/>
                        </a:rPr>
                        <a:t>Takes advantage of RDMA hardware capabilities to implement socket protocol over RDMA</a:t>
                      </a:r>
                    </a:p>
                    <a:p>
                      <a:pPr marL="0" marR="0" lvl="0" indent="0" algn="l" defTabSz="914400" rtl="0" eaLnBrk="1" fontAlgn="t" latinLnBrk="0" hangingPunct="1">
                        <a:lnSpc>
                          <a:spcPct val="100000"/>
                        </a:lnSpc>
                        <a:spcBef>
                          <a:spcPct val="0"/>
                        </a:spcBef>
                        <a:spcAft>
                          <a:spcPct val="0"/>
                        </a:spcAft>
                        <a:buClrTx/>
                        <a:buSzTx/>
                        <a:buFontTx/>
                        <a:buBlip>
                          <a:blip r:embed="rId3"/>
                        </a:buBlip>
                        <a:tabLst/>
                      </a:pPr>
                      <a:r>
                        <a:rPr kumimoji="0" lang="en-US" sz="1900" b="0" i="0" u="none" strike="noStrike" cap="none" normalizeH="0" baseline="0" smtClean="0">
                          <a:ln>
                            <a:noFill/>
                          </a:ln>
                          <a:solidFill>
                            <a:srgbClr val="000000"/>
                          </a:solidFill>
                          <a:effectLst/>
                          <a:latin typeface="Segoe" pitchFamily="34" charset="0"/>
                        </a:rPr>
                        <a:t>Remove context transition from app to kernel</a:t>
                      </a:r>
                    </a:p>
                    <a:p>
                      <a:pPr marL="0" marR="0" lvl="0" indent="0" algn="l" defTabSz="914400" rtl="0" eaLnBrk="1" fontAlgn="t" latinLnBrk="0" hangingPunct="1">
                        <a:lnSpc>
                          <a:spcPct val="100000"/>
                        </a:lnSpc>
                        <a:spcBef>
                          <a:spcPct val="0"/>
                        </a:spcBef>
                        <a:spcAft>
                          <a:spcPct val="0"/>
                        </a:spcAft>
                        <a:buClrTx/>
                        <a:buSzTx/>
                        <a:buFontTx/>
                        <a:buBlip>
                          <a:blip r:embed="rId3"/>
                        </a:buBlip>
                        <a:tabLst/>
                      </a:pPr>
                      <a:r>
                        <a:rPr kumimoji="0" lang="en-US" sz="1900" b="0" i="0" u="none" strike="noStrike" cap="none" normalizeH="0" baseline="0" smtClean="0">
                          <a:ln>
                            <a:noFill/>
                          </a:ln>
                          <a:solidFill>
                            <a:srgbClr val="000000"/>
                          </a:solidFill>
                          <a:effectLst/>
                          <a:latin typeface="Segoe" pitchFamily="34" charset="0"/>
                        </a:rPr>
                        <a:t>Bypass TCP</a:t>
                      </a:r>
                    </a:p>
                    <a:p>
                      <a:pPr marL="0" marR="0" lvl="0" indent="0" algn="l" defTabSz="914400" rtl="0" eaLnBrk="1" fontAlgn="t" latinLnBrk="0" hangingPunct="1">
                        <a:lnSpc>
                          <a:spcPct val="100000"/>
                        </a:lnSpc>
                        <a:spcBef>
                          <a:spcPct val="0"/>
                        </a:spcBef>
                        <a:spcAft>
                          <a:spcPct val="0"/>
                        </a:spcAft>
                        <a:buClrTx/>
                        <a:buSzTx/>
                        <a:buFontTx/>
                        <a:buBlip>
                          <a:blip r:embed="rId3"/>
                        </a:buBlip>
                        <a:tabLst/>
                      </a:pPr>
                      <a:r>
                        <a:rPr kumimoji="0" lang="en-US" sz="1900" b="0" i="0" u="none" strike="noStrike" cap="none" normalizeH="0" baseline="0" smtClean="0">
                          <a:ln>
                            <a:noFill/>
                          </a:ln>
                          <a:solidFill>
                            <a:srgbClr val="000000"/>
                          </a:solidFill>
                          <a:effectLst/>
                          <a:latin typeface="Segoe" pitchFamily="34" charset="0"/>
                        </a:rPr>
                        <a:t>Zero memory copy</a:t>
                      </a:r>
                    </a:p>
                    <a:p>
                      <a:pPr marL="0" marR="0" lvl="0" indent="0" algn="l" defTabSz="914400" rtl="0" eaLnBrk="1" fontAlgn="t" latinLnBrk="0" hangingPunct="1">
                        <a:lnSpc>
                          <a:spcPct val="100000"/>
                        </a:lnSpc>
                        <a:spcBef>
                          <a:spcPct val="0"/>
                        </a:spcBef>
                        <a:spcAft>
                          <a:spcPct val="0"/>
                        </a:spcAft>
                        <a:buClrTx/>
                        <a:buSzTx/>
                        <a:buFontTx/>
                        <a:buBlip>
                          <a:blip r:embed="rId3"/>
                        </a:buBlip>
                        <a:tabLst/>
                      </a:pPr>
                      <a:r>
                        <a:rPr kumimoji="0" lang="en-US" sz="1900" b="0" i="0" u="none" strike="noStrike" cap="none" normalizeH="0" baseline="0" smtClean="0">
                          <a:ln>
                            <a:noFill/>
                          </a:ln>
                          <a:solidFill>
                            <a:srgbClr val="000000"/>
                          </a:solidFill>
                          <a:effectLst/>
                          <a:latin typeface="Segoe" pitchFamily="34" charset="0"/>
                        </a:rPr>
                        <a:t>Solve the header/data split to enable application level zero copy</a:t>
                      </a:r>
                    </a:p>
                    <a:p>
                      <a:pPr marL="0" marR="0" lvl="0" indent="0" algn="l" defTabSz="914400" rtl="0" eaLnBrk="1" fontAlgn="t" latinLnBrk="0" hangingPunct="1">
                        <a:lnSpc>
                          <a:spcPct val="100000"/>
                        </a:lnSpc>
                        <a:spcBef>
                          <a:spcPct val="0"/>
                        </a:spcBef>
                        <a:spcAft>
                          <a:spcPct val="0"/>
                        </a:spcAft>
                        <a:buClrTx/>
                        <a:buSzTx/>
                        <a:buFontTx/>
                        <a:buBlip>
                          <a:blip r:embed="rId3"/>
                        </a:buBlip>
                        <a:tabLst/>
                      </a:pPr>
                      <a:r>
                        <a:rPr kumimoji="0" lang="en-US" sz="1900" b="0" i="0" u="none" strike="noStrike" cap="none" normalizeH="0" baseline="0" smtClean="0">
                          <a:ln>
                            <a:noFill/>
                          </a:ln>
                          <a:solidFill>
                            <a:srgbClr val="000000"/>
                          </a:solidFill>
                          <a:effectLst/>
                          <a:latin typeface="Segoe" pitchFamily="34" charset="0"/>
                        </a:rPr>
                        <a:t>Bypass the intermediary receive data copy to the kernel </a:t>
                      </a:r>
                      <a:endParaRPr kumimoji="0" lang="en-US" sz="1900" b="0" i="0" u="none" strike="noStrike" cap="none" normalizeH="0" baseline="0" smtClean="0">
                        <a:ln>
                          <a:noFill/>
                        </a:ln>
                        <a:solidFill>
                          <a:schemeClr val="bg2"/>
                        </a:solidFill>
                        <a:effectLst/>
                        <a:latin typeface="Segoe" pitchFamily="34" charset="0"/>
                      </a:endParaRPr>
                    </a:p>
                  </a:txBody>
                  <a:tcPr marL="60960" marR="60960" marT="60960" marB="60960" horzOverflow="overflow">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a:noFill/>
                    </a:lnTlToBr>
                    <a:lnBlToTr>
                      <a:noFill/>
                    </a:lnBlToTr>
                    <a:solidFill>
                      <a:srgbClr val="FFF4E7"/>
                    </a:solidFill>
                  </a:tcPr>
                </a:tc>
              </a:tr>
              <a:tr h="1127125">
                <a:tc>
                  <a:txBody>
                    <a:bodyPr/>
                    <a:lstStyle/>
                    <a:p>
                      <a:pPr marL="0" marR="0" lvl="0" indent="0" algn="l" defTabSz="760413" rtl="0" eaLnBrk="1" fontAlgn="t" latinLnBrk="0" hangingPunct="1">
                        <a:lnSpc>
                          <a:spcPct val="100000"/>
                        </a:lnSpc>
                        <a:spcBef>
                          <a:spcPct val="0"/>
                        </a:spcBef>
                        <a:spcAft>
                          <a:spcPct val="0"/>
                        </a:spcAft>
                        <a:buClrTx/>
                        <a:buSzTx/>
                        <a:buFontTx/>
                        <a:buNone/>
                        <a:tabLst/>
                      </a:pPr>
                      <a:r>
                        <a:rPr kumimoji="0" lang="en-US" sz="2200" b="0" i="0" u="none" strike="noStrike" cap="none" normalizeH="0" baseline="0" smtClean="0">
                          <a:ln>
                            <a:noFill/>
                          </a:ln>
                          <a:solidFill>
                            <a:srgbClr val="000000"/>
                          </a:solidFill>
                          <a:effectLst/>
                          <a:latin typeface="Segoe" pitchFamily="34" charset="0"/>
                        </a:rPr>
                        <a:t>TCP Chimney Offload</a:t>
                      </a:r>
                    </a:p>
                    <a:p>
                      <a:pPr marL="0" marR="0" lvl="0" indent="0" algn="l" defTabSz="760413" rtl="0" eaLnBrk="1" fontAlgn="t" latinLnBrk="0" hangingPunct="1">
                        <a:lnSpc>
                          <a:spcPct val="100000"/>
                        </a:lnSpc>
                        <a:spcBef>
                          <a:spcPct val="0"/>
                        </a:spcBef>
                        <a:spcAft>
                          <a:spcPct val="0"/>
                        </a:spcAft>
                        <a:buClrTx/>
                        <a:buSzTx/>
                        <a:buFontTx/>
                        <a:buNone/>
                        <a:tabLst/>
                      </a:pPr>
                      <a:endParaRPr kumimoji="0" lang="en-US" sz="2200" b="0" i="0" u="none" strike="noStrike" cap="none" normalizeH="0" baseline="0" smtClean="0">
                        <a:ln>
                          <a:noFill/>
                        </a:ln>
                        <a:solidFill>
                          <a:srgbClr val="000000"/>
                        </a:solidFill>
                        <a:effectLst/>
                        <a:latin typeface="Segoe" pitchFamily="34" charset="0"/>
                      </a:endParaRPr>
                    </a:p>
                  </a:txBody>
                  <a:tcPr marL="60960" marR="60960" marT="60960" marB="60960" horzOverflow="overflow">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a:noFill/>
                    </a:lnTlToBr>
                    <a:lnBlToTr>
                      <a:noFill/>
                    </a:lnBlToTr>
                    <a:solidFill>
                      <a:srgbClr val="FFE699"/>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2200" b="0" i="0" u="none" strike="noStrike" cap="none" normalizeH="0" baseline="0" smtClean="0">
                          <a:ln>
                            <a:noFill/>
                          </a:ln>
                          <a:solidFill>
                            <a:srgbClr val="000000"/>
                          </a:solidFill>
                          <a:effectLst/>
                          <a:latin typeface="Segoe" pitchFamily="34" charset="0"/>
                        </a:rPr>
                        <a:t>CCE</a:t>
                      </a:r>
                    </a:p>
                  </a:txBody>
                  <a:tcPr marL="60960" marR="60960" marT="60960" marB="60960" horzOverflow="overflow">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a:noFill/>
                    </a:lnTlToBr>
                    <a:lnBlToTr>
                      <a:noFill/>
                    </a:lnBlToTr>
                    <a:solidFill>
                      <a:srgbClr val="FFE699"/>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1900" b="0" i="0" u="none" strike="noStrike" cap="none" normalizeH="0" baseline="0" smtClean="0">
                          <a:ln>
                            <a:noFill/>
                          </a:ln>
                          <a:solidFill>
                            <a:srgbClr val="000000"/>
                          </a:solidFill>
                          <a:effectLst/>
                          <a:latin typeface="Segoe" pitchFamily="34" charset="0"/>
                        </a:rPr>
                        <a:t>Manages the hardware doing the TCP offload</a:t>
                      </a:r>
                    </a:p>
                    <a:p>
                      <a:pPr marL="0" marR="0" lvl="0" indent="0" algn="l" defTabSz="914400" rtl="0" eaLnBrk="1" fontAlgn="t" latinLnBrk="0" hangingPunct="1">
                        <a:lnSpc>
                          <a:spcPct val="100000"/>
                        </a:lnSpc>
                        <a:spcBef>
                          <a:spcPct val="0"/>
                        </a:spcBef>
                        <a:spcAft>
                          <a:spcPct val="0"/>
                        </a:spcAft>
                        <a:buClrTx/>
                        <a:buSzTx/>
                        <a:buFontTx/>
                        <a:buBlip>
                          <a:blip r:embed="rId3"/>
                        </a:buBlip>
                        <a:tabLst/>
                      </a:pPr>
                      <a:r>
                        <a:rPr kumimoji="0" lang="en-US" sz="1900" b="0" i="0" u="none" strike="noStrike" cap="none" normalizeH="0" baseline="0" smtClean="0">
                          <a:ln>
                            <a:noFill/>
                          </a:ln>
                          <a:solidFill>
                            <a:srgbClr val="000000"/>
                          </a:solidFill>
                          <a:effectLst/>
                          <a:latin typeface="Segoe" pitchFamily="34" charset="0"/>
                        </a:rPr>
                        <a:t>Offload TCP transport protocol processing</a:t>
                      </a:r>
                    </a:p>
                    <a:p>
                      <a:pPr marL="0" marR="0" lvl="0" indent="0" algn="l" defTabSz="914400" rtl="0" eaLnBrk="1" fontAlgn="t" latinLnBrk="0" hangingPunct="1">
                        <a:lnSpc>
                          <a:spcPct val="100000"/>
                        </a:lnSpc>
                        <a:spcBef>
                          <a:spcPct val="0"/>
                        </a:spcBef>
                        <a:spcAft>
                          <a:spcPct val="0"/>
                        </a:spcAft>
                        <a:buClrTx/>
                        <a:buSzTx/>
                        <a:buFontTx/>
                        <a:buBlip>
                          <a:blip r:embed="rId3"/>
                        </a:buBlip>
                        <a:tabLst/>
                      </a:pPr>
                      <a:r>
                        <a:rPr kumimoji="0" lang="en-US" sz="1900" b="0" i="0" u="none" strike="noStrike" cap="none" normalizeH="0" baseline="0" smtClean="0">
                          <a:ln>
                            <a:noFill/>
                          </a:ln>
                          <a:solidFill>
                            <a:srgbClr val="000000"/>
                          </a:solidFill>
                          <a:effectLst/>
                          <a:latin typeface="Segoe" pitchFamily="34" charset="0"/>
                        </a:rPr>
                        <a:t>Zero  memory copy</a:t>
                      </a:r>
                    </a:p>
                  </a:txBody>
                  <a:tcPr marL="60960" marR="60960" marT="60960" marB="60960" horzOverflow="overflow">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a:noFill/>
                    </a:lnTlToBr>
                    <a:lnBlToTr>
                      <a:noFill/>
                    </a:lnBlToTr>
                    <a:solidFill>
                      <a:srgbClr val="FFF4E7"/>
                    </a:solidFill>
                  </a:tcPr>
                </a:tc>
              </a:tr>
            </a:tbl>
          </a:graphicData>
        </a:graphic>
      </p:graphicFrame>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3" name="Rectangle 7"/>
          <p:cNvSpPr>
            <a:spLocks noGrp="1" noChangeArrowheads="1"/>
          </p:cNvSpPr>
          <p:nvPr>
            <p:ph type="title"/>
          </p:nvPr>
        </p:nvSpPr>
        <p:spPr>
          <a:xfrm>
            <a:off x="459106" y="274321"/>
            <a:ext cx="10056494" cy="1661993"/>
          </a:xfrm>
        </p:spPr>
        <p:txBody>
          <a:bodyPr/>
          <a:lstStyle/>
          <a:p>
            <a:pPr defTabSz="1095332">
              <a:defRPr/>
            </a:pPr>
            <a:r>
              <a:rPr smtClean="0"/>
              <a:t>Microsoft Message Passing Interface (MSMPI)</a:t>
            </a:r>
            <a:endParaRPr/>
          </a:p>
        </p:txBody>
      </p:sp>
      <p:sp>
        <p:nvSpPr>
          <p:cNvPr id="29704" name="Rectangle 8"/>
          <p:cNvSpPr>
            <a:spLocks noGrp="1" noChangeArrowheads="1"/>
          </p:cNvSpPr>
          <p:nvPr>
            <p:ph idx="1"/>
          </p:nvPr>
        </p:nvSpPr>
        <p:spPr>
          <a:xfrm>
            <a:off x="457200" y="2286000"/>
            <a:ext cx="10056813" cy="5526088"/>
          </a:xfrm>
        </p:spPr>
        <p:txBody>
          <a:bodyPr/>
          <a:lstStyle/>
          <a:p>
            <a:pPr marL="459088" indent="-459088" defTabSz="1095332">
              <a:defRPr/>
            </a:pPr>
            <a:r>
              <a:rPr lang="en-US" sz="3600" dirty="0" smtClean="0"/>
              <a:t>Version of Argonne National Labs Open Source MPI2 implementation</a:t>
            </a:r>
          </a:p>
          <a:p>
            <a:pPr marL="845786" lvl="1" indent="-380984" defTabSz="1095332">
              <a:defRPr/>
            </a:pPr>
            <a:r>
              <a:rPr lang="en-US" sz="3200" dirty="0" smtClean="0"/>
              <a:t>Compatible with MPICH2 Reference Implementation</a:t>
            </a:r>
          </a:p>
          <a:p>
            <a:pPr marL="845786" lvl="1" indent="-380984" defTabSz="1095332">
              <a:defRPr/>
            </a:pPr>
            <a:r>
              <a:rPr lang="en-US" sz="3200" dirty="0" smtClean="0"/>
              <a:t>Existing applications should be compatible with Microsoft MPI</a:t>
            </a:r>
          </a:p>
          <a:p>
            <a:pPr marL="459088" indent="-459088" defTabSz="1095332">
              <a:defRPr/>
            </a:pPr>
            <a:r>
              <a:rPr lang="en-US" sz="3600" dirty="0" smtClean="0"/>
              <a:t>Can use low-latency, high-bandwidth interconnects</a:t>
            </a:r>
          </a:p>
          <a:p>
            <a:pPr marL="459088" indent="-459088" defTabSz="1095332">
              <a:defRPr/>
            </a:pPr>
            <a:r>
              <a:rPr lang="en-US" sz="3600" dirty="0" smtClean="0"/>
              <a:t>MS MPI is integrated with job scheduler</a:t>
            </a:r>
          </a:p>
          <a:p>
            <a:pPr marL="845786" lvl="1" indent="-380984" defTabSz="1095332">
              <a:defRPr/>
            </a:pPr>
            <a:r>
              <a:rPr lang="en-US" sz="3200" dirty="0" smtClean="0"/>
              <a:t>Helps improve user security</a:t>
            </a:r>
            <a:endParaRPr lang="en-US" sz="3200" dirty="0"/>
          </a:p>
        </p:txBody>
      </p:sp>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 name="Freeform 13"/>
          <p:cNvSpPr>
            <a:spLocks/>
          </p:cNvSpPr>
          <p:nvPr/>
        </p:nvSpPr>
        <p:spPr bwMode="auto">
          <a:xfrm>
            <a:off x="0" y="3474720"/>
            <a:ext cx="10965180" cy="5577840"/>
          </a:xfrm>
          <a:custGeom>
            <a:avLst/>
            <a:gdLst/>
            <a:ahLst/>
            <a:cxnLst>
              <a:cxn ang="0">
                <a:pos x="0" y="1"/>
              </a:cxn>
              <a:cxn ang="0">
                <a:pos x="143" y="45"/>
              </a:cxn>
              <a:cxn ang="0">
                <a:pos x="378" y="113"/>
              </a:cxn>
              <a:cxn ang="0">
                <a:pos x="617" y="176"/>
              </a:cxn>
              <a:cxn ang="0">
                <a:pos x="800" y="220"/>
              </a:cxn>
              <a:cxn ang="0">
                <a:pos x="1003" y="266"/>
              </a:cxn>
              <a:cxn ang="0">
                <a:pos x="1221" y="310"/>
              </a:cxn>
              <a:cxn ang="0">
                <a:pos x="1452" y="353"/>
              </a:cxn>
              <a:cxn ang="0">
                <a:pos x="1695" y="392"/>
              </a:cxn>
              <a:cxn ang="0">
                <a:pos x="1948" y="426"/>
              </a:cxn>
              <a:cxn ang="0">
                <a:pos x="2208" y="454"/>
              </a:cxn>
              <a:cxn ang="0">
                <a:pos x="2473" y="473"/>
              </a:cxn>
              <a:cxn ang="0">
                <a:pos x="2743" y="484"/>
              </a:cxn>
              <a:cxn ang="0">
                <a:pos x="2877" y="485"/>
              </a:cxn>
              <a:cxn ang="0">
                <a:pos x="3147" y="480"/>
              </a:cxn>
              <a:cxn ang="0">
                <a:pos x="3414" y="465"/>
              </a:cxn>
              <a:cxn ang="0">
                <a:pos x="3677" y="441"/>
              </a:cxn>
              <a:cxn ang="0">
                <a:pos x="3934" y="410"/>
              </a:cxn>
              <a:cxn ang="0">
                <a:pos x="4183" y="372"/>
              </a:cxn>
              <a:cxn ang="0">
                <a:pos x="4420" y="332"/>
              </a:cxn>
              <a:cxn ang="0">
                <a:pos x="4646" y="287"/>
              </a:cxn>
              <a:cxn ang="0">
                <a:pos x="4855" y="242"/>
              </a:cxn>
              <a:cxn ang="0">
                <a:pos x="5050" y="197"/>
              </a:cxn>
              <a:cxn ang="0">
                <a:pos x="5225" y="153"/>
              </a:cxn>
              <a:cxn ang="0">
                <a:pos x="5509" y="75"/>
              </a:cxn>
              <a:cxn ang="0">
                <a:pos x="5691" y="20"/>
              </a:cxn>
              <a:cxn ang="0">
                <a:pos x="5754" y="2710"/>
              </a:cxn>
              <a:cxn ang="0">
                <a:pos x="5690" y="2690"/>
              </a:cxn>
              <a:cxn ang="0">
                <a:pos x="5507" y="2634"/>
              </a:cxn>
              <a:cxn ang="0">
                <a:pos x="5223" y="2556"/>
              </a:cxn>
              <a:cxn ang="0">
                <a:pos x="5048" y="2511"/>
              </a:cxn>
              <a:cxn ang="0">
                <a:pos x="4855" y="2466"/>
              </a:cxn>
              <a:cxn ang="0">
                <a:pos x="4646" y="2420"/>
              </a:cxn>
              <a:cxn ang="0">
                <a:pos x="4420" y="2377"/>
              </a:cxn>
              <a:cxn ang="0">
                <a:pos x="4182" y="2335"/>
              </a:cxn>
              <a:cxn ang="0">
                <a:pos x="3934" y="2299"/>
              </a:cxn>
              <a:cxn ang="0">
                <a:pos x="3677" y="2268"/>
              </a:cxn>
              <a:cxn ang="0">
                <a:pos x="3414" y="2245"/>
              </a:cxn>
              <a:cxn ang="0">
                <a:pos x="3147" y="2230"/>
              </a:cxn>
              <a:cxn ang="0">
                <a:pos x="2877" y="2226"/>
              </a:cxn>
              <a:cxn ang="0">
                <a:pos x="2743" y="2227"/>
              </a:cxn>
              <a:cxn ang="0">
                <a:pos x="2473" y="2239"/>
              </a:cxn>
              <a:cxn ang="0">
                <a:pos x="2208" y="2260"/>
              </a:cxn>
              <a:cxn ang="0">
                <a:pos x="1948" y="2287"/>
              </a:cxn>
              <a:cxn ang="0">
                <a:pos x="1695" y="2322"/>
              </a:cxn>
              <a:cxn ang="0">
                <a:pos x="1452" y="2360"/>
              </a:cxn>
              <a:cxn ang="0">
                <a:pos x="1221" y="2403"/>
              </a:cxn>
              <a:cxn ang="0">
                <a:pos x="1003" y="2448"/>
              </a:cxn>
              <a:cxn ang="0">
                <a:pos x="800" y="2492"/>
              </a:cxn>
              <a:cxn ang="0">
                <a:pos x="617" y="2537"/>
              </a:cxn>
              <a:cxn ang="0">
                <a:pos x="378" y="2599"/>
              </a:cxn>
              <a:cxn ang="0">
                <a:pos x="143" y="2666"/>
              </a:cxn>
              <a:cxn ang="0">
                <a:pos x="0" y="2710"/>
              </a:cxn>
            </a:cxnLst>
            <a:rect l="0" t="0" r="r" b="b"/>
            <a:pathLst>
              <a:path w="5756" h="2710">
                <a:moveTo>
                  <a:pt x="0" y="1"/>
                </a:moveTo>
                <a:lnTo>
                  <a:pt x="0" y="1"/>
                </a:lnTo>
                <a:lnTo>
                  <a:pt x="65" y="21"/>
                </a:lnTo>
                <a:lnTo>
                  <a:pt x="143" y="45"/>
                </a:lnTo>
                <a:lnTo>
                  <a:pt x="247" y="76"/>
                </a:lnTo>
                <a:lnTo>
                  <a:pt x="378" y="113"/>
                </a:lnTo>
                <a:lnTo>
                  <a:pt x="531" y="154"/>
                </a:lnTo>
                <a:lnTo>
                  <a:pt x="617" y="176"/>
                </a:lnTo>
                <a:lnTo>
                  <a:pt x="706" y="197"/>
                </a:lnTo>
                <a:lnTo>
                  <a:pt x="800" y="220"/>
                </a:lnTo>
                <a:lnTo>
                  <a:pt x="899" y="243"/>
                </a:lnTo>
                <a:lnTo>
                  <a:pt x="1003" y="266"/>
                </a:lnTo>
                <a:lnTo>
                  <a:pt x="1109" y="289"/>
                </a:lnTo>
                <a:lnTo>
                  <a:pt x="1221" y="310"/>
                </a:lnTo>
                <a:lnTo>
                  <a:pt x="1335" y="332"/>
                </a:lnTo>
                <a:lnTo>
                  <a:pt x="1452" y="353"/>
                </a:lnTo>
                <a:lnTo>
                  <a:pt x="1573" y="372"/>
                </a:lnTo>
                <a:lnTo>
                  <a:pt x="1695" y="392"/>
                </a:lnTo>
                <a:lnTo>
                  <a:pt x="1821" y="410"/>
                </a:lnTo>
                <a:lnTo>
                  <a:pt x="1948" y="426"/>
                </a:lnTo>
                <a:lnTo>
                  <a:pt x="2078" y="441"/>
                </a:lnTo>
                <a:lnTo>
                  <a:pt x="2208" y="454"/>
                </a:lnTo>
                <a:lnTo>
                  <a:pt x="2340" y="465"/>
                </a:lnTo>
                <a:lnTo>
                  <a:pt x="2473" y="473"/>
                </a:lnTo>
                <a:lnTo>
                  <a:pt x="2608" y="480"/>
                </a:lnTo>
                <a:lnTo>
                  <a:pt x="2743" y="484"/>
                </a:lnTo>
                <a:lnTo>
                  <a:pt x="2877" y="485"/>
                </a:lnTo>
                <a:lnTo>
                  <a:pt x="2877" y="485"/>
                </a:lnTo>
                <a:lnTo>
                  <a:pt x="3012" y="484"/>
                </a:lnTo>
                <a:lnTo>
                  <a:pt x="3147" y="480"/>
                </a:lnTo>
                <a:lnTo>
                  <a:pt x="3281" y="473"/>
                </a:lnTo>
                <a:lnTo>
                  <a:pt x="3414" y="465"/>
                </a:lnTo>
                <a:lnTo>
                  <a:pt x="3546" y="454"/>
                </a:lnTo>
                <a:lnTo>
                  <a:pt x="3677" y="441"/>
                </a:lnTo>
                <a:lnTo>
                  <a:pt x="3806" y="425"/>
                </a:lnTo>
                <a:lnTo>
                  <a:pt x="3934" y="410"/>
                </a:lnTo>
                <a:lnTo>
                  <a:pt x="4059" y="392"/>
                </a:lnTo>
                <a:lnTo>
                  <a:pt x="4183" y="372"/>
                </a:lnTo>
                <a:lnTo>
                  <a:pt x="4303" y="352"/>
                </a:lnTo>
                <a:lnTo>
                  <a:pt x="4420" y="332"/>
                </a:lnTo>
                <a:lnTo>
                  <a:pt x="4534" y="310"/>
                </a:lnTo>
                <a:lnTo>
                  <a:pt x="4646" y="287"/>
                </a:lnTo>
                <a:lnTo>
                  <a:pt x="4752" y="265"/>
                </a:lnTo>
                <a:lnTo>
                  <a:pt x="4855" y="242"/>
                </a:lnTo>
                <a:lnTo>
                  <a:pt x="4955" y="219"/>
                </a:lnTo>
                <a:lnTo>
                  <a:pt x="5050" y="197"/>
                </a:lnTo>
                <a:lnTo>
                  <a:pt x="5139" y="175"/>
                </a:lnTo>
                <a:lnTo>
                  <a:pt x="5225" y="153"/>
                </a:lnTo>
                <a:lnTo>
                  <a:pt x="5378" y="112"/>
                </a:lnTo>
                <a:lnTo>
                  <a:pt x="5509" y="75"/>
                </a:lnTo>
                <a:lnTo>
                  <a:pt x="5613" y="44"/>
                </a:lnTo>
                <a:lnTo>
                  <a:pt x="5691" y="20"/>
                </a:lnTo>
                <a:lnTo>
                  <a:pt x="5756" y="0"/>
                </a:lnTo>
                <a:lnTo>
                  <a:pt x="5754" y="2710"/>
                </a:lnTo>
                <a:lnTo>
                  <a:pt x="5754" y="2710"/>
                </a:lnTo>
                <a:lnTo>
                  <a:pt x="5690" y="2690"/>
                </a:lnTo>
                <a:lnTo>
                  <a:pt x="5612" y="2665"/>
                </a:lnTo>
                <a:lnTo>
                  <a:pt x="5507" y="2634"/>
                </a:lnTo>
                <a:lnTo>
                  <a:pt x="5377" y="2597"/>
                </a:lnTo>
                <a:lnTo>
                  <a:pt x="5223" y="2556"/>
                </a:lnTo>
                <a:lnTo>
                  <a:pt x="5138" y="2534"/>
                </a:lnTo>
                <a:lnTo>
                  <a:pt x="5048" y="2511"/>
                </a:lnTo>
                <a:lnTo>
                  <a:pt x="4955" y="2489"/>
                </a:lnTo>
                <a:lnTo>
                  <a:pt x="4855" y="2466"/>
                </a:lnTo>
                <a:lnTo>
                  <a:pt x="4752" y="2443"/>
                </a:lnTo>
                <a:lnTo>
                  <a:pt x="4646" y="2420"/>
                </a:lnTo>
                <a:lnTo>
                  <a:pt x="4534" y="2399"/>
                </a:lnTo>
                <a:lnTo>
                  <a:pt x="4420" y="2377"/>
                </a:lnTo>
                <a:lnTo>
                  <a:pt x="4303" y="2356"/>
                </a:lnTo>
                <a:lnTo>
                  <a:pt x="4182" y="2335"/>
                </a:lnTo>
                <a:lnTo>
                  <a:pt x="4059" y="2317"/>
                </a:lnTo>
                <a:lnTo>
                  <a:pt x="3934" y="2299"/>
                </a:lnTo>
                <a:lnTo>
                  <a:pt x="3806" y="2282"/>
                </a:lnTo>
                <a:lnTo>
                  <a:pt x="3677" y="2268"/>
                </a:lnTo>
                <a:lnTo>
                  <a:pt x="3546" y="2256"/>
                </a:lnTo>
                <a:lnTo>
                  <a:pt x="3414" y="2245"/>
                </a:lnTo>
                <a:lnTo>
                  <a:pt x="3281" y="2237"/>
                </a:lnTo>
                <a:lnTo>
                  <a:pt x="3147" y="2230"/>
                </a:lnTo>
                <a:lnTo>
                  <a:pt x="3012" y="2226"/>
                </a:lnTo>
                <a:lnTo>
                  <a:pt x="2877" y="2226"/>
                </a:lnTo>
                <a:lnTo>
                  <a:pt x="2877" y="2226"/>
                </a:lnTo>
                <a:lnTo>
                  <a:pt x="2743" y="2227"/>
                </a:lnTo>
                <a:lnTo>
                  <a:pt x="2608" y="2232"/>
                </a:lnTo>
                <a:lnTo>
                  <a:pt x="2473" y="2239"/>
                </a:lnTo>
                <a:lnTo>
                  <a:pt x="2340" y="2248"/>
                </a:lnTo>
                <a:lnTo>
                  <a:pt x="2208" y="2260"/>
                </a:lnTo>
                <a:lnTo>
                  <a:pt x="2078" y="2273"/>
                </a:lnTo>
                <a:lnTo>
                  <a:pt x="1948" y="2287"/>
                </a:lnTo>
                <a:lnTo>
                  <a:pt x="1821" y="2304"/>
                </a:lnTo>
                <a:lnTo>
                  <a:pt x="1695" y="2322"/>
                </a:lnTo>
                <a:lnTo>
                  <a:pt x="1573" y="2340"/>
                </a:lnTo>
                <a:lnTo>
                  <a:pt x="1452" y="2360"/>
                </a:lnTo>
                <a:lnTo>
                  <a:pt x="1335" y="2382"/>
                </a:lnTo>
                <a:lnTo>
                  <a:pt x="1221" y="2403"/>
                </a:lnTo>
                <a:lnTo>
                  <a:pt x="1109" y="2425"/>
                </a:lnTo>
                <a:lnTo>
                  <a:pt x="1003" y="2448"/>
                </a:lnTo>
                <a:lnTo>
                  <a:pt x="899" y="2471"/>
                </a:lnTo>
                <a:lnTo>
                  <a:pt x="800" y="2492"/>
                </a:lnTo>
                <a:lnTo>
                  <a:pt x="706" y="2515"/>
                </a:lnTo>
                <a:lnTo>
                  <a:pt x="617" y="2537"/>
                </a:lnTo>
                <a:lnTo>
                  <a:pt x="531" y="2558"/>
                </a:lnTo>
                <a:lnTo>
                  <a:pt x="378" y="2599"/>
                </a:lnTo>
                <a:lnTo>
                  <a:pt x="247" y="2636"/>
                </a:lnTo>
                <a:lnTo>
                  <a:pt x="143" y="2666"/>
                </a:lnTo>
                <a:lnTo>
                  <a:pt x="65" y="2690"/>
                </a:lnTo>
                <a:lnTo>
                  <a:pt x="0" y="2710"/>
                </a:lnTo>
                <a:lnTo>
                  <a:pt x="0" y="1"/>
                </a:lnTo>
                <a:close/>
              </a:path>
            </a:pathLst>
          </a:custGeom>
          <a:gradFill flip="none" rotWithShape="1">
            <a:gsLst>
              <a:gs pos="0">
                <a:srgbClr val="002060">
                  <a:alpha val="25000"/>
                </a:srgbClr>
              </a:gs>
              <a:gs pos="50000">
                <a:srgbClr val="000000">
                  <a:alpha val="37000"/>
                </a:srgbClr>
              </a:gs>
              <a:gs pos="100000">
                <a:srgbClr val="010113">
                  <a:alpha val="33000"/>
                </a:srgbClr>
              </a:gs>
            </a:gsLst>
            <a:path path="circle">
              <a:fillToRect l="50000" t="50000" r="50000" b="50000"/>
            </a:path>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131659" tIns="65828" rIns="131659" bIns="65828" anchor="ctr"/>
          <a:lstStyle/>
          <a:p>
            <a:pPr algn="ctr" defTabSz="1566698" fontAlgn="auto">
              <a:spcBef>
                <a:spcPts val="0"/>
              </a:spcBef>
              <a:spcAft>
                <a:spcPts val="0"/>
              </a:spcAft>
              <a:defRPr/>
            </a:pPr>
            <a:endParaRPr lang="en-US" sz="6800" dirty="0">
              <a:solidFill>
                <a:srgbClr val="000000"/>
              </a:solidFill>
            </a:endParaRPr>
          </a:p>
        </p:txBody>
      </p:sp>
      <p:sp>
        <p:nvSpPr>
          <p:cNvPr id="31746" name="Title 1"/>
          <p:cNvSpPr>
            <a:spLocks noGrp="1"/>
          </p:cNvSpPr>
          <p:nvPr>
            <p:ph type="title"/>
          </p:nvPr>
        </p:nvSpPr>
        <p:spPr/>
        <p:txBody>
          <a:bodyPr/>
          <a:lstStyle/>
          <a:p>
            <a:pPr defTabSz="1095332">
              <a:defRPr/>
            </a:pPr>
            <a:r>
              <a:rPr smtClean="0"/>
              <a:t>MSMPI Security Architecture</a:t>
            </a:r>
            <a:endParaRPr/>
          </a:p>
        </p:txBody>
      </p:sp>
      <p:sp>
        <p:nvSpPr>
          <p:cNvPr id="31751" name="Rectangle 7"/>
          <p:cNvSpPr>
            <a:spLocks noGrp="1" noChangeArrowheads="1"/>
          </p:cNvSpPr>
          <p:nvPr>
            <p:ph idx="1"/>
          </p:nvPr>
        </p:nvSpPr>
        <p:spPr>
          <a:xfrm>
            <a:off x="412750" y="1701800"/>
            <a:ext cx="10147300" cy="1931988"/>
          </a:xfrm>
        </p:spPr>
        <p:txBody>
          <a:bodyPr/>
          <a:lstStyle/>
          <a:p>
            <a:pPr marL="459088" indent="-459088" defTabSz="1095332">
              <a:spcBef>
                <a:spcPts val="720"/>
              </a:spcBef>
              <a:defRPr/>
            </a:pPr>
            <a:r>
              <a:rPr lang="en-US" sz="3400" dirty="0" smtClean="0"/>
              <a:t>Job runs on compute cluster with user credentials</a:t>
            </a:r>
          </a:p>
          <a:p>
            <a:pPr marL="845786" lvl="1" indent="-380984" defTabSz="1095332">
              <a:spcBef>
                <a:spcPts val="720"/>
              </a:spcBef>
              <a:defRPr/>
            </a:pPr>
            <a:r>
              <a:rPr lang="en-US" sz="2900" dirty="0" smtClean="0"/>
              <a:t>Uses Active Directory for a single sign on to all nodes</a:t>
            </a:r>
          </a:p>
          <a:p>
            <a:pPr marL="845786" lvl="1" indent="-380984" defTabSz="1095332">
              <a:spcBef>
                <a:spcPts val="720"/>
              </a:spcBef>
              <a:defRPr/>
            </a:pPr>
            <a:r>
              <a:rPr lang="en-US" sz="2900" dirty="0" smtClean="0"/>
              <a:t>Provides proper access to data from all nodes</a:t>
            </a:r>
          </a:p>
          <a:p>
            <a:pPr marL="845786" lvl="1" indent="-380984" defTabSz="1095332">
              <a:spcBef>
                <a:spcPts val="720"/>
              </a:spcBef>
              <a:defRPr/>
            </a:pPr>
            <a:r>
              <a:rPr lang="en-US" sz="2900" dirty="0" smtClean="0"/>
              <a:t>Maintains security</a:t>
            </a:r>
            <a:endParaRPr lang="en-US" sz="3400" dirty="0"/>
          </a:p>
        </p:txBody>
      </p:sp>
      <p:pic>
        <p:nvPicPr>
          <p:cNvPr id="226310" name="Picture 4" descr="C:\Program Files\Microsoft Resource DVD Artwork\DVD_ART\Artwork_Imagery\HARDWARE_IMAGERY\Illustration - Misc Hardware\XML Icons\iMac new Apple.png"/>
          <p:cNvPicPr>
            <a:picLocks noChangeAspect="1" noChangeArrowheads="1"/>
          </p:cNvPicPr>
          <p:nvPr/>
        </p:nvPicPr>
        <p:blipFill>
          <a:blip r:embed="rId3"/>
          <a:srcRect/>
          <a:stretch>
            <a:fillRect/>
          </a:stretch>
        </p:blipFill>
        <p:spPr bwMode="auto">
          <a:xfrm>
            <a:off x="865188" y="4343400"/>
            <a:ext cx="1189037" cy="1190625"/>
          </a:xfrm>
          <a:prstGeom prst="rect">
            <a:avLst/>
          </a:prstGeom>
          <a:noFill/>
          <a:ln w="9525">
            <a:noFill/>
            <a:miter lim="800000"/>
            <a:headEnd/>
            <a:tailEnd/>
          </a:ln>
        </p:spPr>
      </p:pic>
      <p:pic>
        <p:nvPicPr>
          <p:cNvPr id="89094" name="Picture 6" descr="C:\Program Files\Microsoft Resource DVD Artwork\DVD_ART\Artwork_Imagery\HARDWARE_IMAGERY\Illustration - Misc Hardware\XML Icons\services icon cube.png"/>
          <p:cNvPicPr>
            <a:picLocks noChangeAspect="1" noChangeArrowheads="1"/>
          </p:cNvPicPr>
          <p:nvPr/>
        </p:nvPicPr>
        <p:blipFill>
          <a:blip r:embed="rId4" cstate="print"/>
          <a:srcRect/>
          <a:stretch>
            <a:fillRect/>
          </a:stretch>
        </p:blipFill>
        <p:spPr bwMode="auto">
          <a:xfrm>
            <a:off x="7448550" y="4498463"/>
            <a:ext cx="766932" cy="880612"/>
          </a:xfrm>
          <a:prstGeom prst="rect">
            <a:avLst/>
          </a:prstGeom>
          <a:noFill/>
          <a:effectLst>
            <a:glow rad="228600">
              <a:schemeClr val="accent4">
                <a:satMod val="175000"/>
                <a:alpha val="40000"/>
              </a:schemeClr>
            </a:glow>
          </a:effectLst>
        </p:spPr>
      </p:pic>
      <p:pic>
        <p:nvPicPr>
          <p:cNvPr id="226312" name="Picture 7" descr="C:\Program Files\Microsoft Resource DVD Artwork\DVD_ART\Artwork_Imagery\HARDWARE_IMAGERY\Illustration - Misc Hardware\XML Icons\Database blue.png"/>
          <p:cNvPicPr>
            <a:picLocks noChangeAspect="1" noChangeArrowheads="1"/>
          </p:cNvPicPr>
          <p:nvPr/>
        </p:nvPicPr>
        <p:blipFill>
          <a:blip r:embed="rId5"/>
          <a:srcRect/>
          <a:stretch>
            <a:fillRect/>
          </a:stretch>
        </p:blipFill>
        <p:spPr bwMode="auto">
          <a:xfrm>
            <a:off x="1139825" y="6218238"/>
            <a:ext cx="998538" cy="1204912"/>
          </a:xfrm>
          <a:prstGeom prst="rect">
            <a:avLst/>
          </a:prstGeom>
          <a:noFill/>
          <a:ln w="9525">
            <a:noFill/>
            <a:miter lim="800000"/>
            <a:headEnd/>
            <a:tailEnd/>
          </a:ln>
        </p:spPr>
      </p:pic>
      <p:pic>
        <p:nvPicPr>
          <p:cNvPr id="226313" name="Picture 6" descr="C:\Program Files\Microsoft Resource DVD Artwork\DVD_ART\Artwork_Imagery\HARDWARE_IMAGERY\Illustration - Misc Hardware\XML Icons\services icon cube.png"/>
          <p:cNvPicPr>
            <a:picLocks noChangeAspect="1" noChangeArrowheads="1"/>
          </p:cNvPicPr>
          <p:nvPr/>
        </p:nvPicPr>
        <p:blipFill>
          <a:blip r:embed="rId4"/>
          <a:srcRect/>
          <a:stretch>
            <a:fillRect/>
          </a:stretch>
        </p:blipFill>
        <p:spPr bwMode="auto">
          <a:xfrm>
            <a:off x="7448550" y="5365750"/>
            <a:ext cx="766763" cy="879475"/>
          </a:xfrm>
          <a:prstGeom prst="rect">
            <a:avLst/>
          </a:prstGeom>
          <a:noFill/>
          <a:ln w="9525">
            <a:noFill/>
            <a:miter lim="800000"/>
            <a:headEnd/>
            <a:tailEnd/>
          </a:ln>
        </p:spPr>
      </p:pic>
      <p:pic>
        <p:nvPicPr>
          <p:cNvPr id="226314" name="Picture 6" descr="C:\Program Files\Microsoft Resource DVD Artwork\DVD_ART\Artwork_Imagery\HARDWARE_IMAGERY\Illustration - Misc Hardware\XML Icons\services icon cube.png"/>
          <p:cNvPicPr>
            <a:picLocks noChangeAspect="1" noChangeArrowheads="1"/>
          </p:cNvPicPr>
          <p:nvPr/>
        </p:nvPicPr>
        <p:blipFill>
          <a:blip r:embed="rId4"/>
          <a:srcRect/>
          <a:stretch>
            <a:fillRect/>
          </a:stretch>
        </p:blipFill>
        <p:spPr bwMode="auto">
          <a:xfrm>
            <a:off x="7448550" y="6230938"/>
            <a:ext cx="766763" cy="881062"/>
          </a:xfrm>
          <a:prstGeom prst="rect">
            <a:avLst/>
          </a:prstGeom>
          <a:noFill/>
          <a:ln w="9525">
            <a:noFill/>
            <a:miter lim="800000"/>
            <a:headEnd/>
            <a:tailEnd/>
          </a:ln>
        </p:spPr>
      </p:pic>
      <p:pic>
        <p:nvPicPr>
          <p:cNvPr id="226315" name="Picture 6" descr="C:\Program Files\Microsoft Resource DVD Artwork\DVD_ART\Artwork_Imagery\HARDWARE_IMAGERY\Illustration - Misc Hardware\XML Icons\services icon cube.png"/>
          <p:cNvPicPr>
            <a:picLocks noChangeAspect="1" noChangeArrowheads="1"/>
          </p:cNvPicPr>
          <p:nvPr/>
        </p:nvPicPr>
        <p:blipFill>
          <a:blip r:embed="rId4"/>
          <a:srcRect/>
          <a:stretch>
            <a:fillRect/>
          </a:stretch>
        </p:blipFill>
        <p:spPr bwMode="auto">
          <a:xfrm>
            <a:off x="7448550" y="7097713"/>
            <a:ext cx="766763" cy="881062"/>
          </a:xfrm>
          <a:prstGeom prst="rect">
            <a:avLst/>
          </a:prstGeom>
          <a:noFill/>
          <a:ln w="9525">
            <a:noFill/>
            <a:miter lim="800000"/>
            <a:headEnd/>
            <a:tailEnd/>
          </a:ln>
        </p:spPr>
      </p:pic>
      <p:sp>
        <p:nvSpPr>
          <p:cNvPr id="31" name="White to White Gradient, Drop Shadow"/>
          <p:cNvSpPr/>
          <p:nvPr/>
        </p:nvSpPr>
        <p:spPr>
          <a:xfrm>
            <a:off x="864870" y="5486400"/>
            <a:ext cx="1033360" cy="443198"/>
          </a:xfrm>
          <a:prstGeom prst="rect">
            <a:avLst/>
          </a:prstGeom>
        </p:spPr>
        <p:txBody>
          <a:bodyPr wrap="none" lIns="109714" tIns="54858" rIns="109714" bIns="54858">
            <a:spAutoFit/>
          </a:bodyPr>
          <a:lstStyle/>
          <a:p>
            <a:pPr algn="ctr" defTabSz="1097148">
              <a:lnSpc>
                <a:spcPct val="90000"/>
              </a:lnSpc>
              <a:defRPr/>
            </a:pPr>
            <a:r>
              <a:rPr lang="en-US" sz="2400" dirty="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Segoe Semibold" pitchFamily="34" charset="0"/>
              </a:rPr>
              <a:t>Client</a:t>
            </a:r>
            <a:endParaRPr lang="en-US" sz="2400" dirty="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Segoe Semibold" pitchFamily="34" charset="0"/>
            </a:endParaRPr>
          </a:p>
        </p:txBody>
      </p:sp>
      <p:sp>
        <p:nvSpPr>
          <p:cNvPr id="32" name="White to White Gradient, Drop Shadow"/>
          <p:cNvSpPr/>
          <p:nvPr/>
        </p:nvSpPr>
        <p:spPr>
          <a:xfrm>
            <a:off x="1322074" y="7603522"/>
            <a:ext cx="867930" cy="443198"/>
          </a:xfrm>
          <a:prstGeom prst="rect">
            <a:avLst/>
          </a:prstGeom>
        </p:spPr>
        <p:txBody>
          <a:bodyPr wrap="none" lIns="109714" tIns="54858" rIns="109714" bIns="54858">
            <a:spAutoFit/>
          </a:bodyPr>
          <a:lstStyle/>
          <a:p>
            <a:pPr algn="ctr" defTabSz="1097148">
              <a:lnSpc>
                <a:spcPct val="90000"/>
              </a:lnSpc>
              <a:defRPr/>
            </a:pPr>
            <a:r>
              <a:rPr lang="en-US" sz="2400" dirty="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Segoe Semibold" pitchFamily="34" charset="0"/>
              </a:rPr>
              <a:t>Data</a:t>
            </a:r>
            <a:endParaRPr lang="en-US" sz="2400" dirty="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Segoe Semibold" pitchFamily="34" charset="0"/>
            </a:endParaRPr>
          </a:p>
        </p:txBody>
      </p:sp>
      <p:sp>
        <p:nvSpPr>
          <p:cNvPr id="34" name="White to White Gradient, Drop Shadow"/>
          <p:cNvSpPr/>
          <p:nvPr/>
        </p:nvSpPr>
        <p:spPr>
          <a:xfrm>
            <a:off x="2419353" y="7404087"/>
            <a:ext cx="3663080" cy="642637"/>
          </a:xfrm>
          <a:prstGeom prst="rect">
            <a:avLst/>
          </a:prstGeom>
        </p:spPr>
        <p:txBody>
          <a:bodyPr wrap="none" lIns="109714" tIns="54858" rIns="109714" bIns="54858">
            <a:spAutoFit/>
          </a:bodyPr>
          <a:lstStyle/>
          <a:p>
            <a:pPr defTabSz="1097148">
              <a:lnSpc>
                <a:spcPct val="90000"/>
              </a:lnSpc>
              <a:defRPr/>
            </a:pPr>
            <a:r>
              <a:rPr lang="en-US" sz="1900" dirty="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Segoe Semibold" pitchFamily="34" charset="0"/>
              </a:rPr>
              <a:t>Compute nodes access data</a:t>
            </a:r>
            <a:br>
              <a:rPr lang="en-US" sz="1900" dirty="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Segoe Semibold" pitchFamily="34" charset="0"/>
              </a:rPr>
            </a:br>
            <a:r>
              <a:rPr lang="en-US" sz="1900" dirty="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Segoe Semibold" pitchFamily="34" charset="0"/>
              </a:rPr>
              <a:t>under credentials of Job owner</a:t>
            </a:r>
            <a:endParaRPr lang="en-US" sz="1900" dirty="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Segoe Semibold" pitchFamily="34" charset="0"/>
            </a:endParaRPr>
          </a:p>
        </p:txBody>
      </p:sp>
      <p:sp>
        <p:nvSpPr>
          <p:cNvPr id="37" name="White to White Gradient, Drop Shadow"/>
          <p:cNvSpPr/>
          <p:nvPr/>
        </p:nvSpPr>
        <p:spPr>
          <a:xfrm>
            <a:off x="2286000" y="5212084"/>
            <a:ext cx="4480560" cy="642637"/>
          </a:xfrm>
          <a:prstGeom prst="rect">
            <a:avLst/>
          </a:prstGeom>
        </p:spPr>
        <p:txBody>
          <a:bodyPr lIns="109714" tIns="54858" rIns="109714" bIns="54858">
            <a:spAutoFit/>
          </a:bodyPr>
          <a:lstStyle/>
          <a:p>
            <a:pPr algn="ctr" defTabSz="1097148">
              <a:lnSpc>
                <a:spcPct val="90000"/>
              </a:lnSpc>
              <a:defRPr/>
            </a:pPr>
            <a:r>
              <a:rPr lang="en-US" sz="1900" dirty="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Segoe Semibold" pitchFamily="34" charset="0"/>
              </a:rPr>
              <a:t>Job submitted by user tied to</a:t>
            </a:r>
            <a:br>
              <a:rPr lang="en-US" sz="1900" dirty="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Segoe Semibold" pitchFamily="34" charset="0"/>
              </a:rPr>
            </a:br>
            <a:r>
              <a:rPr lang="en-US" sz="1900" dirty="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Segoe Semibold" pitchFamily="34" charset="0"/>
              </a:rPr>
              <a:t>Active Directory credentials</a:t>
            </a:r>
            <a:endParaRPr lang="en-US" sz="1900" dirty="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Segoe Semibold" pitchFamily="34" charset="0"/>
            </a:endParaRPr>
          </a:p>
        </p:txBody>
      </p:sp>
      <p:cxnSp>
        <p:nvCxnSpPr>
          <p:cNvPr id="40" name="Straight Connector 39"/>
          <p:cNvCxnSpPr/>
          <p:nvPr/>
        </p:nvCxnSpPr>
        <p:spPr bwMode="auto">
          <a:xfrm rot="10800000">
            <a:off x="2011680" y="4663440"/>
            <a:ext cx="5394960" cy="1906"/>
          </a:xfrm>
          <a:prstGeom prst="line">
            <a:avLst/>
          </a:prstGeom>
          <a:ln>
            <a:headEnd type="none" w="med" len="med"/>
            <a:tailEnd type="none" w="med" len="med"/>
          </a:ln>
        </p:spPr>
        <p:style>
          <a:lnRef idx="3">
            <a:schemeClr val="accent2"/>
          </a:lnRef>
          <a:fillRef idx="0">
            <a:schemeClr val="accent2"/>
          </a:fillRef>
          <a:effectRef idx="2">
            <a:schemeClr val="accent2"/>
          </a:effectRef>
          <a:fontRef idx="minor">
            <a:schemeClr val="tx1"/>
          </a:fontRef>
        </p:style>
      </p:cxnSp>
      <p:sp>
        <p:nvSpPr>
          <p:cNvPr id="41" name="Rounded Rectangle 40"/>
          <p:cNvSpPr/>
          <p:nvPr/>
        </p:nvSpPr>
        <p:spPr bwMode="auto">
          <a:xfrm>
            <a:off x="3200400" y="4480560"/>
            <a:ext cx="2743200" cy="365760"/>
          </a:xfrm>
          <a:prstGeom prst="roundRect">
            <a:avLst>
              <a:gd name="adj" fmla="val 50000"/>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lIns="109705" tIns="54854" rIns="109705" bIns="54854" anchor="ctr"/>
          <a:lstStyle/>
          <a:p>
            <a:pPr algn="ctr" defTabSz="1096744" fontAlgn="auto">
              <a:spcBef>
                <a:spcPts val="0"/>
              </a:spcBef>
              <a:spcAft>
                <a:spcPts val="0"/>
              </a:spcAft>
              <a:defRPr/>
            </a:pPr>
            <a:endParaRPr lang="en-US" dirty="0">
              <a:solidFill>
                <a:schemeClr val="tx1"/>
              </a:solidFill>
              <a:effectLst>
                <a:outerShdw blurRad="38100" dist="38100" dir="2700000" algn="tl">
                  <a:srgbClr val="000000">
                    <a:alpha val="43137"/>
                  </a:srgbClr>
                </a:outerShdw>
              </a:effectLst>
            </a:endParaRPr>
          </a:p>
        </p:txBody>
      </p:sp>
      <p:sp>
        <p:nvSpPr>
          <p:cNvPr id="38" name="White to White Gradient, Drop Shadow"/>
          <p:cNvSpPr/>
          <p:nvPr/>
        </p:nvSpPr>
        <p:spPr>
          <a:xfrm>
            <a:off x="3383284" y="4480564"/>
            <a:ext cx="2366802" cy="387791"/>
          </a:xfrm>
          <a:prstGeom prst="rect">
            <a:avLst/>
          </a:prstGeom>
          <a:noFill/>
          <a:ln w="9525">
            <a:noFill/>
            <a:miter lim="800000"/>
            <a:headEnd/>
            <a:tailEnd/>
          </a:ln>
        </p:spPr>
        <p:txBody>
          <a:bodyPr lIns="45710" tIns="45710" rIns="45710" bIns="45710" anchor="ctr" anchorCtr="1">
            <a:spAutoFit/>
          </a:bodyPr>
          <a:lstStyle/>
          <a:p>
            <a:pPr marL="493718" indent="-493718" defTabSz="1095156">
              <a:lnSpc>
                <a:spcPct val="80000"/>
              </a:lnSpc>
              <a:spcBef>
                <a:spcPct val="35000"/>
              </a:spcBef>
              <a:buClr>
                <a:srgbClr val="FDE399"/>
              </a:buClr>
              <a:defRPr/>
            </a:pPr>
            <a:r>
              <a:rPr lang="en-US" sz="2400" dirty="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Public Network</a:t>
            </a:r>
            <a:endParaRPr lang="en-US" sz="2400" dirty="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endParaRPr>
          </a:p>
        </p:txBody>
      </p:sp>
      <p:cxnSp>
        <p:nvCxnSpPr>
          <p:cNvPr id="48" name="Straight Connector 47"/>
          <p:cNvCxnSpPr>
            <a:stCxn id="89094" idx="3"/>
          </p:cNvCxnSpPr>
          <p:nvPr/>
        </p:nvCxnSpPr>
        <p:spPr bwMode="auto">
          <a:xfrm flipV="1">
            <a:off x="8215482" y="4937764"/>
            <a:ext cx="1061868" cy="1007"/>
          </a:xfrm>
          <a:prstGeom prst="line">
            <a:avLst/>
          </a:prstGeom>
          <a:ln>
            <a:headEnd type="none" w="med" len="med"/>
            <a:tailEnd type="none" w="med" len="med"/>
          </a:ln>
        </p:spPr>
        <p:style>
          <a:lnRef idx="3">
            <a:schemeClr val="accent4"/>
          </a:lnRef>
          <a:fillRef idx="0">
            <a:schemeClr val="accent4"/>
          </a:fillRef>
          <a:effectRef idx="2">
            <a:schemeClr val="accent4"/>
          </a:effectRef>
          <a:fontRef idx="minor">
            <a:schemeClr val="tx1"/>
          </a:fontRef>
        </p:style>
      </p:cxnSp>
      <p:cxnSp>
        <p:nvCxnSpPr>
          <p:cNvPr id="49" name="Straight Connector 48"/>
          <p:cNvCxnSpPr/>
          <p:nvPr/>
        </p:nvCxnSpPr>
        <p:spPr bwMode="auto">
          <a:xfrm flipV="1">
            <a:off x="8215482" y="5760724"/>
            <a:ext cx="1061868" cy="1007"/>
          </a:xfrm>
          <a:prstGeom prst="line">
            <a:avLst/>
          </a:prstGeom>
          <a:ln>
            <a:headEnd type="none" w="med" len="med"/>
            <a:tailEnd type="none" w="med" len="med"/>
          </a:ln>
        </p:spPr>
        <p:style>
          <a:lnRef idx="3">
            <a:schemeClr val="accent4"/>
          </a:lnRef>
          <a:fillRef idx="0">
            <a:schemeClr val="accent4"/>
          </a:fillRef>
          <a:effectRef idx="2">
            <a:schemeClr val="accent4"/>
          </a:effectRef>
          <a:fontRef idx="minor">
            <a:schemeClr val="tx1"/>
          </a:fontRef>
        </p:style>
      </p:cxnSp>
      <p:cxnSp>
        <p:nvCxnSpPr>
          <p:cNvPr id="50" name="Straight Connector 49"/>
          <p:cNvCxnSpPr/>
          <p:nvPr/>
        </p:nvCxnSpPr>
        <p:spPr bwMode="auto">
          <a:xfrm flipV="1">
            <a:off x="8215482" y="6675124"/>
            <a:ext cx="1061868" cy="1007"/>
          </a:xfrm>
          <a:prstGeom prst="line">
            <a:avLst/>
          </a:prstGeom>
          <a:ln>
            <a:headEnd type="none" w="med" len="med"/>
            <a:tailEnd type="none" w="med" len="med"/>
          </a:ln>
        </p:spPr>
        <p:style>
          <a:lnRef idx="3">
            <a:schemeClr val="accent4"/>
          </a:lnRef>
          <a:fillRef idx="0">
            <a:schemeClr val="accent4"/>
          </a:fillRef>
          <a:effectRef idx="2">
            <a:schemeClr val="accent4"/>
          </a:effectRef>
          <a:fontRef idx="minor">
            <a:schemeClr val="tx1"/>
          </a:fontRef>
        </p:style>
      </p:cxnSp>
      <p:cxnSp>
        <p:nvCxnSpPr>
          <p:cNvPr id="51" name="Straight Connector 50"/>
          <p:cNvCxnSpPr/>
          <p:nvPr/>
        </p:nvCxnSpPr>
        <p:spPr bwMode="auto">
          <a:xfrm flipV="1">
            <a:off x="8215482" y="7589524"/>
            <a:ext cx="1061868" cy="1007"/>
          </a:xfrm>
          <a:prstGeom prst="line">
            <a:avLst/>
          </a:prstGeom>
          <a:ln>
            <a:headEnd type="none" w="med" len="med"/>
            <a:tailEnd type="none" w="med" len="med"/>
          </a:ln>
        </p:spPr>
        <p:style>
          <a:lnRef idx="3">
            <a:schemeClr val="accent4"/>
          </a:lnRef>
          <a:fillRef idx="0">
            <a:schemeClr val="accent4"/>
          </a:fillRef>
          <a:effectRef idx="2">
            <a:schemeClr val="accent4"/>
          </a:effectRef>
          <a:fontRef idx="minor">
            <a:schemeClr val="tx1"/>
          </a:fontRef>
        </p:style>
      </p:cxnSp>
      <p:grpSp>
        <p:nvGrpSpPr>
          <p:cNvPr id="226329" name="Group 45"/>
          <p:cNvGrpSpPr>
            <a:grpSpLocks/>
          </p:cNvGrpSpPr>
          <p:nvPr/>
        </p:nvGrpSpPr>
        <p:grpSpPr bwMode="auto">
          <a:xfrm>
            <a:off x="8961438" y="4114800"/>
            <a:ext cx="400050" cy="3932238"/>
            <a:chOff x="7624834" y="3124994"/>
            <a:chExt cx="333421" cy="3276600"/>
          </a:xfrm>
        </p:grpSpPr>
        <p:cxnSp>
          <p:nvCxnSpPr>
            <p:cNvPr id="43" name="Straight Connector 42"/>
            <p:cNvCxnSpPr/>
            <p:nvPr/>
          </p:nvCxnSpPr>
          <p:spPr bwMode="auto">
            <a:xfrm rot="5400000">
              <a:off x="6138934" y="4762500"/>
              <a:ext cx="3276600" cy="1588"/>
            </a:xfrm>
            <a:prstGeom prst="line">
              <a:avLst/>
            </a:prstGeom>
            <a:ln>
              <a:headEnd type="none" w="med" len="med"/>
              <a:tailEnd type="none" w="med" len="med"/>
            </a:ln>
          </p:spPr>
          <p:style>
            <a:lnRef idx="3">
              <a:schemeClr val="accent4"/>
            </a:lnRef>
            <a:fillRef idx="0">
              <a:schemeClr val="accent4"/>
            </a:fillRef>
            <a:effectRef idx="2">
              <a:schemeClr val="accent4"/>
            </a:effectRef>
            <a:fontRef idx="minor">
              <a:schemeClr val="tx1"/>
            </a:fontRef>
          </p:style>
        </p:cxnSp>
        <p:sp>
          <p:nvSpPr>
            <p:cNvPr id="44" name="Rounded Rectangle 43"/>
            <p:cNvSpPr/>
            <p:nvPr/>
          </p:nvSpPr>
          <p:spPr bwMode="auto">
            <a:xfrm rot="16200000">
              <a:off x="6443734" y="4687094"/>
              <a:ext cx="2667000" cy="304800"/>
            </a:xfrm>
            <a:prstGeom prst="roundRect">
              <a:avLst>
                <a:gd name="adj" fmla="val 50000"/>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lIns="91432" tIns="45717" rIns="91432" bIns="45717" anchor="ctr"/>
            <a:lstStyle/>
            <a:p>
              <a:pPr algn="ctr" defTabSz="1096744" fontAlgn="auto">
                <a:spcBef>
                  <a:spcPts val="0"/>
                </a:spcBef>
                <a:spcAft>
                  <a:spcPts val="0"/>
                </a:spcAft>
                <a:defRPr/>
              </a:pPr>
              <a:endParaRPr lang="en-US" dirty="0">
                <a:solidFill>
                  <a:schemeClr val="tx1"/>
                </a:solidFill>
                <a:effectLst>
                  <a:outerShdw blurRad="38100" dist="38100" dir="2700000" algn="tl">
                    <a:srgbClr val="000000">
                      <a:alpha val="43137"/>
                    </a:srgbClr>
                  </a:outerShdw>
                </a:effectLst>
              </a:endParaRPr>
            </a:p>
          </p:txBody>
        </p:sp>
        <p:sp>
          <p:nvSpPr>
            <p:cNvPr id="33" name="White to White Gradient, Drop Shadow"/>
            <p:cNvSpPr/>
            <p:nvPr/>
          </p:nvSpPr>
          <p:spPr>
            <a:xfrm rot="16200000">
              <a:off x="6771018" y="4606657"/>
              <a:ext cx="2061200" cy="313274"/>
            </a:xfrm>
            <a:prstGeom prst="rect">
              <a:avLst/>
            </a:prstGeom>
            <a:noFill/>
            <a:ln w="9525">
              <a:noFill/>
              <a:miter lim="800000"/>
              <a:headEnd/>
              <a:tailEnd/>
            </a:ln>
          </p:spPr>
          <p:txBody>
            <a:bodyPr lIns="38097" tIns="38097" rIns="38097" bIns="38097" anchor="ctr" anchorCtr="1">
              <a:spAutoFit/>
            </a:bodyPr>
            <a:lstStyle/>
            <a:p>
              <a:pPr marL="493718" indent="-493718" defTabSz="1095156">
                <a:lnSpc>
                  <a:spcPct val="80000"/>
                </a:lnSpc>
                <a:spcBef>
                  <a:spcPct val="35000"/>
                </a:spcBef>
                <a:buClr>
                  <a:srgbClr val="FDE399"/>
                </a:buClr>
                <a:defRPr/>
              </a:pPr>
              <a:r>
                <a:rPr lang="en-US" sz="2400" dirty="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Private Network</a:t>
              </a:r>
              <a:endParaRPr lang="en-US" sz="2400" dirty="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endParaRPr>
            </a:p>
          </p:txBody>
        </p:sp>
      </p:grpSp>
      <p:grpSp>
        <p:nvGrpSpPr>
          <p:cNvPr id="226330" name="Group 66"/>
          <p:cNvGrpSpPr>
            <a:grpSpLocks/>
          </p:cNvGrpSpPr>
          <p:nvPr/>
        </p:nvGrpSpPr>
        <p:grpSpPr bwMode="auto">
          <a:xfrm rot="-5400000">
            <a:off x="9157494" y="5793581"/>
            <a:ext cx="1581150" cy="668338"/>
            <a:chOff x="7796426" y="2833375"/>
            <a:chExt cx="1318359" cy="557917"/>
          </a:xfrm>
        </p:grpSpPr>
        <p:sp>
          <p:nvSpPr>
            <p:cNvPr id="35" name="White to White Gradient, Drop Shadow"/>
            <p:cNvSpPr/>
            <p:nvPr/>
          </p:nvSpPr>
          <p:spPr>
            <a:xfrm>
              <a:off x="7963888" y="2833375"/>
              <a:ext cx="899285" cy="238526"/>
            </a:xfrm>
            <a:prstGeom prst="rect">
              <a:avLst/>
            </a:prstGeom>
          </p:spPr>
          <p:txBody>
            <a:bodyPr wrap="none">
              <a:spAutoFit/>
            </a:bodyPr>
            <a:lstStyle/>
            <a:p>
              <a:pPr algn="ctr" defTabSz="1097148">
                <a:lnSpc>
                  <a:spcPct val="90000"/>
                </a:lnSpc>
                <a:defRPr/>
              </a:pPr>
              <a:r>
                <a:rPr lang="en-US" sz="1400" dirty="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Segoe Semibold" pitchFamily="34" charset="0"/>
                </a:rPr>
                <a:t>Head node</a:t>
              </a:r>
              <a:endParaRPr lang="en-US" sz="1400" dirty="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Segoe Semibold" pitchFamily="34" charset="0"/>
              </a:endParaRPr>
            </a:p>
          </p:txBody>
        </p:sp>
        <p:sp>
          <p:nvSpPr>
            <p:cNvPr id="36" name="White to White Gradient, Drop Shadow"/>
            <p:cNvSpPr/>
            <p:nvPr/>
          </p:nvSpPr>
          <p:spPr>
            <a:xfrm>
              <a:off x="7944646" y="3152766"/>
              <a:ext cx="1170139" cy="238526"/>
            </a:xfrm>
            <a:prstGeom prst="rect">
              <a:avLst/>
            </a:prstGeom>
          </p:spPr>
          <p:txBody>
            <a:bodyPr wrap="none">
              <a:spAutoFit/>
            </a:bodyPr>
            <a:lstStyle/>
            <a:p>
              <a:pPr algn="ctr" defTabSz="1097148">
                <a:lnSpc>
                  <a:spcPct val="90000"/>
                </a:lnSpc>
                <a:defRPr/>
              </a:pPr>
              <a:r>
                <a:rPr lang="en-US" sz="1400" dirty="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Segoe Semibold" pitchFamily="34" charset="0"/>
                </a:rPr>
                <a:t>Compute node</a:t>
              </a:r>
              <a:endParaRPr lang="en-US" sz="1400" dirty="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Segoe Semibold" pitchFamily="34" charset="0"/>
              </a:endParaRPr>
            </a:p>
          </p:txBody>
        </p:sp>
        <p:pic>
          <p:nvPicPr>
            <p:cNvPr id="53" name="Picture 6" descr="C:\Program Files\Microsoft Resource DVD Artwork\DVD_ART\Artwork_Imagery\HARDWARE_IMAGERY\Illustration - Misc Hardware\XML Icons\services icon cube.png"/>
            <p:cNvPicPr>
              <a:picLocks noChangeAspect="1" noChangeArrowheads="1"/>
            </p:cNvPicPr>
            <p:nvPr/>
          </p:nvPicPr>
          <p:blipFill>
            <a:blip r:embed="rId6" cstate="print"/>
            <a:srcRect/>
            <a:stretch>
              <a:fillRect/>
            </a:stretch>
          </p:blipFill>
          <p:spPr bwMode="auto">
            <a:xfrm>
              <a:off x="7796426" y="2847438"/>
              <a:ext cx="159251" cy="182857"/>
            </a:xfrm>
            <a:prstGeom prst="rect">
              <a:avLst/>
            </a:prstGeom>
            <a:noFill/>
            <a:effectLst>
              <a:glow rad="228600">
                <a:schemeClr val="accent4">
                  <a:satMod val="175000"/>
                  <a:alpha val="40000"/>
                </a:schemeClr>
              </a:glow>
            </a:effectLst>
          </p:spPr>
        </p:pic>
        <p:pic>
          <p:nvPicPr>
            <p:cNvPr id="226338" name="Picture 6" descr="C:\Program Files\Microsoft Resource DVD Artwork\DVD_ART\Artwork_Imagery\HARDWARE_IMAGERY\Illustration - Misc Hardware\XML Icons\services icon cube.png"/>
            <p:cNvPicPr>
              <a:picLocks noChangeAspect="1" noChangeArrowheads="1"/>
            </p:cNvPicPr>
            <p:nvPr/>
          </p:nvPicPr>
          <p:blipFill>
            <a:blip r:embed="rId6"/>
            <a:srcRect/>
            <a:stretch>
              <a:fillRect/>
            </a:stretch>
          </p:blipFill>
          <p:spPr bwMode="auto">
            <a:xfrm>
              <a:off x="7799077" y="3190899"/>
              <a:ext cx="159251" cy="182857"/>
            </a:xfrm>
            <a:prstGeom prst="rect">
              <a:avLst/>
            </a:prstGeom>
            <a:noFill/>
            <a:ln w="9525">
              <a:noFill/>
              <a:miter lim="800000"/>
              <a:headEnd/>
              <a:tailEnd/>
            </a:ln>
          </p:spPr>
        </p:pic>
      </p:grpSp>
      <p:cxnSp>
        <p:nvCxnSpPr>
          <p:cNvPr id="57" name="Straight Connector 56"/>
          <p:cNvCxnSpPr>
            <a:stCxn id="28" idx="1"/>
          </p:cNvCxnSpPr>
          <p:nvPr/>
        </p:nvCxnSpPr>
        <p:spPr bwMode="auto">
          <a:xfrm rot="10800000">
            <a:off x="2236470" y="7040883"/>
            <a:ext cx="5212080" cy="497456"/>
          </a:xfrm>
          <a:prstGeom prst="line">
            <a:avLst/>
          </a:prstGeom>
          <a:ln w="34925">
            <a:headEnd type="stealth" w="med" len="med"/>
            <a:tailEnd type="stealth" w="med" len="med"/>
          </a:ln>
        </p:spPr>
        <p:style>
          <a:lnRef idx="3">
            <a:schemeClr val="dk1"/>
          </a:lnRef>
          <a:fillRef idx="0">
            <a:schemeClr val="dk1"/>
          </a:fillRef>
          <a:effectRef idx="2">
            <a:schemeClr val="dk1"/>
          </a:effectRef>
          <a:fontRef idx="minor">
            <a:schemeClr val="tx1"/>
          </a:fontRef>
        </p:style>
      </p:cxnSp>
      <p:cxnSp>
        <p:nvCxnSpPr>
          <p:cNvPr id="58" name="Straight Connector 57"/>
          <p:cNvCxnSpPr>
            <a:stCxn id="27" idx="1"/>
          </p:cNvCxnSpPr>
          <p:nvPr/>
        </p:nvCxnSpPr>
        <p:spPr bwMode="auto">
          <a:xfrm rot="10800000" flipV="1">
            <a:off x="2327910" y="6671813"/>
            <a:ext cx="5120640" cy="186186"/>
          </a:xfrm>
          <a:prstGeom prst="line">
            <a:avLst/>
          </a:prstGeom>
          <a:ln w="34925">
            <a:headEnd type="stealth" w="med" len="med"/>
            <a:tailEnd type="stealth" w="med" len="med"/>
          </a:ln>
        </p:spPr>
        <p:style>
          <a:lnRef idx="3">
            <a:schemeClr val="dk1"/>
          </a:lnRef>
          <a:fillRef idx="0">
            <a:schemeClr val="dk1"/>
          </a:fillRef>
          <a:effectRef idx="2">
            <a:schemeClr val="dk1"/>
          </a:effectRef>
          <a:fontRef idx="minor">
            <a:schemeClr val="tx1"/>
          </a:fontRef>
        </p:style>
      </p:cxnSp>
      <p:cxnSp>
        <p:nvCxnSpPr>
          <p:cNvPr id="61" name="Straight Connector 60"/>
          <p:cNvCxnSpPr/>
          <p:nvPr/>
        </p:nvCxnSpPr>
        <p:spPr bwMode="auto">
          <a:xfrm rot="10800000" flipV="1">
            <a:off x="2327910" y="5852160"/>
            <a:ext cx="5120640" cy="822960"/>
          </a:xfrm>
          <a:prstGeom prst="line">
            <a:avLst/>
          </a:prstGeom>
          <a:ln w="34925">
            <a:headEnd type="stealth" w="med" len="med"/>
            <a:tailEnd type="stealth" w="med" len="med"/>
          </a:ln>
        </p:spPr>
        <p:style>
          <a:lnRef idx="3">
            <a:schemeClr val="dk1"/>
          </a:lnRef>
          <a:fillRef idx="0">
            <a:schemeClr val="dk1"/>
          </a:fillRef>
          <a:effectRef idx="2">
            <a:schemeClr val="dk1"/>
          </a:effectRef>
          <a:fontRef idx="minor">
            <a:schemeClr val="tx1"/>
          </a:fontRef>
        </p:style>
      </p:cxnSp>
      <p:cxnSp>
        <p:nvCxnSpPr>
          <p:cNvPr id="65" name="Straight Connector 64"/>
          <p:cNvCxnSpPr/>
          <p:nvPr/>
        </p:nvCxnSpPr>
        <p:spPr bwMode="auto">
          <a:xfrm rot="10800000">
            <a:off x="2103120" y="5120640"/>
            <a:ext cx="5303520" cy="1906"/>
          </a:xfrm>
          <a:prstGeom prst="line">
            <a:avLst/>
          </a:prstGeom>
          <a:ln w="34925">
            <a:headEnd type="stealth" w="med" len="med"/>
            <a:tailEnd type="stealth" w="med" len="med"/>
          </a:ln>
        </p:spPr>
        <p:style>
          <a:lnRef idx="3">
            <a:schemeClr val="dk1"/>
          </a:lnRef>
          <a:fillRef idx="0">
            <a:schemeClr val="dk1"/>
          </a:fillRef>
          <a:effectRef idx="2">
            <a:schemeClr val="dk1"/>
          </a:effectRef>
          <a:fontRef idx="minor">
            <a:schemeClr val="tx1"/>
          </a:fontRef>
        </p:style>
      </p:cxn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8" name="Rectangle 12"/>
          <p:cNvSpPr>
            <a:spLocks noGrp="1" noChangeArrowheads="1"/>
          </p:cNvSpPr>
          <p:nvPr>
            <p:ph type="title"/>
          </p:nvPr>
        </p:nvSpPr>
        <p:spPr>
          <a:xfrm>
            <a:off x="459106" y="274323"/>
            <a:ext cx="10056494" cy="1661994"/>
          </a:xfrm>
        </p:spPr>
        <p:txBody>
          <a:bodyPr/>
          <a:lstStyle/>
          <a:p>
            <a:pPr defTabSz="1095332">
              <a:defRPr/>
            </a:pPr>
            <a:r>
              <a:rPr smtClean="0"/>
              <a:t>Agenda</a:t>
            </a:r>
            <a:br>
              <a:rPr smtClean="0"/>
            </a:br>
            <a:endParaRPr/>
          </a:p>
        </p:txBody>
      </p:sp>
      <p:sp>
        <p:nvSpPr>
          <p:cNvPr id="9229" name="Rectangle 13"/>
          <p:cNvSpPr>
            <a:spLocks noGrp="1" noChangeArrowheads="1"/>
          </p:cNvSpPr>
          <p:nvPr>
            <p:ph type="body" idx="1"/>
          </p:nvPr>
        </p:nvSpPr>
        <p:spPr>
          <a:xfrm>
            <a:off x="458788" y="1697038"/>
            <a:ext cx="10056812" cy="6008687"/>
          </a:xfrm>
        </p:spPr>
        <p:txBody>
          <a:bodyPr/>
          <a:lstStyle/>
          <a:p>
            <a:pPr marL="459088" indent="-459088" defTabSz="1095332">
              <a:spcBef>
                <a:spcPts val="1330"/>
              </a:spcBef>
              <a:defRPr/>
            </a:pPr>
            <a:r>
              <a:rPr lang="en-US" sz="3600" dirty="0" smtClean="0"/>
              <a:t>Windows Compute Cluster Server V1</a:t>
            </a:r>
          </a:p>
          <a:p>
            <a:pPr marL="845786" lvl="1" indent="-380984" defTabSz="1095332">
              <a:spcBef>
                <a:spcPts val="1170"/>
              </a:spcBef>
              <a:defRPr/>
            </a:pPr>
            <a:r>
              <a:rPr lang="en-US" sz="3200" dirty="0" smtClean="0"/>
              <a:t>Business motivations</a:t>
            </a:r>
          </a:p>
          <a:p>
            <a:pPr marL="845786" lvl="1" indent="-380984" defTabSz="1095332">
              <a:spcBef>
                <a:spcPts val="1170"/>
              </a:spcBef>
              <a:defRPr/>
            </a:pPr>
            <a:r>
              <a:rPr lang="en-US" sz="3200" dirty="0" smtClean="0"/>
              <a:t>Customer case studies</a:t>
            </a:r>
          </a:p>
          <a:p>
            <a:pPr marL="845786" lvl="1" indent="-380984" defTabSz="1095332">
              <a:spcBef>
                <a:spcPts val="1170"/>
              </a:spcBef>
              <a:defRPr/>
            </a:pPr>
            <a:r>
              <a:rPr lang="en-US" sz="3200" dirty="0" smtClean="0"/>
              <a:t>Product overview</a:t>
            </a:r>
          </a:p>
          <a:p>
            <a:pPr marL="459088" indent="-459088" defTabSz="1095332">
              <a:spcBef>
                <a:spcPts val="1330"/>
              </a:spcBef>
              <a:defRPr/>
            </a:pPr>
            <a:r>
              <a:rPr lang="en-US" sz="3600" dirty="0" smtClean="0"/>
              <a:t>Networking</a:t>
            </a:r>
          </a:p>
          <a:p>
            <a:pPr marL="845786" lvl="1" indent="-380984" defTabSz="1095332">
              <a:spcBef>
                <a:spcPts val="1170"/>
              </a:spcBef>
              <a:defRPr/>
            </a:pPr>
            <a:r>
              <a:rPr lang="en-US" sz="3200" dirty="0" smtClean="0"/>
              <a:t>Top500</a:t>
            </a:r>
          </a:p>
          <a:p>
            <a:pPr marL="845786" lvl="1" indent="-380984" defTabSz="1095332">
              <a:spcBef>
                <a:spcPts val="1170"/>
              </a:spcBef>
              <a:defRPr/>
            </a:pPr>
            <a:r>
              <a:rPr lang="en-US" sz="3200" dirty="0" smtClean="0"/>
              <a:t>Key challenges</a:t>
            </a:r>
          </a:p>
          <a:p>
            <a:pPr marL="845786" lvl="1" indent="-380984" defTabSz="1095332">
              <a:spcBef>
                <a:spcPts val="1170"/>
              </a:spcBef>
              <a:defRPr/>
            </a:pPr>
            <a:r>
              <a:rPr lang="en-US" sz="3200" dirty="0" smtClean="0"/>
              <a:t>CCS V1 features</a:t>
            </a:r>
          </a:p>
          <a:p>
            <a:pPr marL="459088" indent="-459088" defTabSz="1095332">
              <a:spcBef>
                <a:spcPts val="1330"/>
              </a:spcBef>
              <a:defRPr/>
            </a:pPr>
            <a:r>
              <a:rPr lang="en-US" sz="3600" dirty="0" smtClean="0"/>
              <a:t>Networking roadmap</a:t>
            </a:r>
          </a:p>
          <a:p>
            <a:pPr marL="845786" lvl="1" indent="-380984" defTabSz="1095332">
              <a:spcBef>
                <a:spcPts val="1170"/>
              </a:spcBef>
              <a:defRPr/>
            </a:pPr>
            <a:r>
              <a:rPr lang="en-US" sz="3200" dirty="0" smtClean="0"/>
              <a:t>Call to actions</a:t>
            </a:r>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8353" name="Picture 2" descr="001_topo4"/>
          <p:cNvPicPr>
            <a:picLocks noChangeAspect="1" noChangeArrowheads="1"/>
          </p:cNvPicPr>
          <p:nvPr/>
        </p:nvPicPr>
        <p:blipFill>
          <a:blip r:embed="rId3"/>
          <a:srcRect/>
          <a:stretch>
            <a:fillRect/>
          </a:stretch>
        </p:blipFill>
        <p:spPr bwMode="auto">
          <a:xfrm>
            <a:off x="1200150" y="1690688"/>
            <a:ext cx="8572500" cy="57150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8210" name="Rectangle 2"/>
          <p:cNvSpPr>
            <a:spLocks noGrp="1" noChangeArrowheads="1"/>
          </p:cNvSpPr>
          <p:nvPr>
            <p:ph type="title"/>
          </p:nvPr>
        </p:nvSpPr>
        <p:spPr/>
        <p:txBody>
          <a:bodyPr/>
          <a:lstStyle/>
          <a:p>
            <a:pPr defTabSz="1095332">
              <a:defRPr/>
            </a:pPr>
            <a:r>
              <a:rPr smtClean="0"/>
              <a:t>Network Types</a:t>
            </a:r>
            <a:endParaRPr/>
          </a:p>
        </p:txBody>
      </p:sp>
      <p:sp>
        <p:nvSpPr>
          <p:cNvPr id="5" name="Content Placeholder 4"/>
          <p:cNvSpPr>
            <a:spLocks noGrp="1"/>
          </p:cNvSpPr>
          <p:nvPr>
            <p:ph idx="1"/>
          </p:nvPr>
        </p:nvSpPr>
        <p:spPr>
          <a:xfrm>
            <a:off x="458788" y="1697038"/>
            <a:ext cx="10056812" cy="554037"/>
          </a:xfrm>
        </p:spPr>
        <p:txBody>
          <a:bodyPr/>
          <a:lstStyle/>
          <a:p>
            <a:pPr marL="459088" indent="-459088" defTabSz="1095332">
              <a:defRPr/>
            </a:pPr>
            <a:endParaRPr lang="en-US"/>
          </a:p>
        </p:txBody>
      </p:sp>
      <p:graphicFrame>
        <p:nvGraphicFramePr>
          <p:cNvPr id="478211" name="Group 3"/>
          <p:cNvGraphicFramePr>
            <a:graphicFrameLocks noGrp="1"/>
          </p:cNvGraphicFramePr>
          <p:nvPr/>
        </p:nvGraphicFramePr>
        <p:xfrm>
          <a:off x="457204" y="1701167"/>
          <a:ext cx="9917430" cy="6071235"/>
        </p:xfrm>
        <a:graphic>
          <a:graphicData uri="http://schemas.openxmlformats.org/drawingml/2006/table">
            <a:tbl>
              <a:tblPr>
                <a:tableStyleId>{16D9F66E-5EB9-4882-86FB-DCBF35E3C3E4}</a:tableStyleId>
              </a:tblPr>
              <a:tblGrid>
                <a:gridCol w="2604136"/>
                <a:gridCol w="7313294"/>
              </a:tblGrid>
              <a:tr h="216164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800" u="none" strike="noStrike" kern="0" cap="none" spc="-100" normalizeH="0" noProof="0" dirty="0" smtClean="0">
                          <a:ln w="18415" cmpd="sng">
                            <a:noFill/>
                            <a:prstDash val="solid"/>
                          </a:ln>
                          <a:effectLst>
                            <a:glow rad="101600">
                              <a:srgbClr val="FFFFFF">
                                <a:alpha val="40000"/>
                              </a:srgbClr>
                            </a:glow>
                            <a:innerShdw blurRad="114300">
                              <a:prstClr val="black"/>
                            </a:innerShdw>
                          </a:effectLst>
                          <a:uLnTx/>
                          <a:uFillTx/>
                        </a:rPr>
                        <a:t>Public network</a:t>
                      </a:r>
                      <a:endParaRPr kumimoji="0" lang="en-US" sz="3800" b="0" u="none" strike="noStrike" kern="0" cap="none" spc="-100" normalizeH="0" noProof="0" dirty="0" smtClean="0">
                        <a:ln w="18415" cmpd="sng">
                          <a:noFill/>
                          <a:prstDash val="solid"/>
                        </a:ln>
                        <a:gradFill>
                          <a:gsLst>
                            <a:gs pos="0">
                              <a:srgbClr val="0F0F0F"/>
                            </a:gs>
                            <a:gs pos="77000">
                              <a:srgbClr val="000000">
                                <a:lumMod val="95000"/>
                                <a:lumOff val="5000"/>
                              </a:srgbClr>
                            </a:gs>
                          </a:gsLst>
                          <a:lin ang="16200000" scaled="1"/>
                        </a:gradFill>
                        <a:effectLst>
                          <a:glow rad="101600">
                            <a:srgbClr val="FFFFFF">
                              <a:alpha val="40000"/>
                            </a:srgbClr>
                          </a:glow>
                          <a:innerShdw blurRad="114300">
                            <a:prstClr val="black"/>
                          </a:innerShdw>
                        </a:effectLst>
                        <a:uLnTx/>
                        <a:uFillTx/>
                        <a:latin typeface="Segoe Black" pitchFamily="34" charset="0"/>
                        <a:ea typeface="+mn-ea"/>
                        <a:cs typeface="+mn-cs"/>
                      </a:endParaRPr>
                    </a:p>
                  </a:txBody>
                  <a:tcPr marL="109728" marR="109728" marT="54864" marB="54864" anchor="ctr" horzOverflow="overflow">
                    <a:solidFill>
                      <a:schemeClr val="accent6">
                        <a:lumMod val="40000"/>
                        <a:lumOff val="60000"/>
                      </a:schemeClr>
                    </a:solidFill>
                  </a:tcPr>
                </a:tc>
                <a:tc>
                  <a:txBody>
                    <a:bodyPr/>
                    <a:lstStyle/>
                    <a:p>
                      <a:pPr marL="341313" marR="0" lvl="1" indent="-341313" algn="l" defTabSz="912740" rtl="0" eaLnBrk="1" fontAlgn="base" latinLnBrk="0" hangingPunct="1">
                        <a:lnSpc>
                          <a:spcPct val="80000"/>
                        </a:lnSpc>
                        <a:spcBef>
                          <a:spcPct val="35000"/>
                        </a:spcBef>
                        <a:spcAft>
                          <a:spcPct val="0"/>
                        </a:spcAft>
                        <a:buClr>
                          <a:srgbClr val="FDE399"/>
                        </a:buClr>
                        <a:buSzTx/>
                        <a:buFontTx/>
                        <a:buBlip>
                          <a:blip r:embed="rId3"/>
                        </a:buBlip>
                        <a:tabLst/>
                        <a:defRPr/>
                      </a:pPr>
                      <a:r>
                        <a:rPr lang="en-US" sz="2400" kern="1200" dirty="0" smtClean="0">
                          <a:effectLst/>
                        </a:rPr>
                        <a:t>Usually current business/organizational network</a:t>
                      </a:r>
                    </a:p>
                    <a:p>
                      <a:pPr marL="341313" marR="0" lvl="1" indent="-341313" algn="l" defTabSz="912740" rtl="0" eaLnBrk="1" fontAlgn="base" latinLnBrk="0" hangingPunct="1">
                        <a:lnSpc>
                          <a:spcPct val="80000"/>
                        </a:lnSpc>
                        <a:spcBef>
                          <a:spcPct val="35000"/>
                        </a:spcBef>
                        <a:spcAft>
                          <a:spcPct val="0"/>
                        </a:spcAft>
                        <a:buClr>
                          <a:srgbClr val="FDE399"/>
                        </a:buClr>
                        <a:buSzTx/>
                        <a:buFontTx/>
                        <a:buBlip>
                          <a:blip r:embed="rId3"/>
                        </a:buBlip>
                        <a:tabLst/>
                        <a:defRPr/>
                      </a:pPr>
                      <a:r>
                        <a:rPr lang="en-US" sz="2400" kern="1200" dirty="0" smtClean="0">
                          <a:effectLst/>
                        </a:rPr>
                        <a:t>Most users log onto this to perform work</a:t>
                      </a:r>
                    </a:p>
                    <a:p>
                      <a:pPr marL="341313" marR="0" lvl="1" indent="-341313" algn="l" defTabSz="912740" rtl="0" eaLnBrk="1" fontAlgn="base" latinLnBrk="0" hangingPunct="1">
                        <a:lnSpc>
                          <a:spcPct val="80000"/>
                        </a:lnSpc>
                        <a:spcBef>
                          <a:spcPct val="35000"/>
                        </a:spcBef>
                        <a:spcAft>
                          <a:spcPct val="0"/>
                        </a:spcAft>
                        <a:buClr>
                          <a:srgbClr val="FDE399"/>
                        </a:buClr>
                        <a:buSzTx/>
                        <a:buFontTx/>
                        <a:buBlip>
                          <a:blip r:embed="rId3"/>
                        </a:buBlip>
                        <a:tabLst/>
                        <a:defRPr/>
                      </a:pPr>
                      <a:r>
                        <a:rPr lang="en-US" sz="2400" kern="1200" dirty="0" smtClean="0">
                          <a:effectLst/>
                        </a:rPr>
                        <a:t>Carries management and deployment traffic, if no private or MPI network exists</a:t>
                      </a:r>
                      <a:endParaRPr lang="en-US" sz="2400" kern="1200" dirty="0" smtClean="0">
                        <a:gradFill>
                          <a:gsLst>
                            <a:gs pos="0">
                              <a:srgbClr val="000000"/>
                            </a:gs>
                            <a:gs pos="77000">
                              <a:srgbClr val="000000"/>
                            </a:gs>
                          </a:gsLst>
                          <a:lin ang="16200000" scaled="1"/>
                        </a:gradFill>
                        <a:effectLst/>
                        <a:latin typeface="Segoe Semibold"/>
                        <a:ea typeface="+mn-ea"/>
                        <a:cs typeface="+mn-cs"/>
                      </a:endParaRPr>
                    </a:p>
                  </a:txBody>
                  <a:tcPr marL="109728" marR="109728" marT="54864" marB="54864" anchor="ctr" horzOverflow="overflow"/>
                </a:tc>
              </a:tr>
              <a:tr h="162512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800" u="none" strike="noStrike" kern="0" cap="none" spc="-100" normalizeH="0" noProof="0" dirty="0" smtClean="0">
                          <a:ln w="18415" cmpd="sng">
                            <a:noFill/>
                            <a:prstDash val="solid"/>
                          </a:ln>
                          <a:effectLst>
                            <a:glow rad="101600">
                              <a:srgbClr val="FFFFFF">
                                <a:alpha val="40000"/>
                              </a:srgbClr>
                            </a:glow>
                            <a:innerShdw blurRad="114300">
                              <a:prstClr val="black"/>
                            </a:innerShdw>
                          </a:effectLst>
                          <a:uLnTx/>
                          <a:uFillTx/>
                        </a:rPr>
                        <a:t>Private network</a:t>
                      </a:r>
                      <a:endParaRPr kumimoji="0" lang="en-US" sz="3800" b="0" u="none" strike="noStrike" kern="0" cap="none" spc="-100" normalizeH="0" noProof="0" dirty="0" smtClean="0">
                        <a:ln w="18415" cmpd="sng">
                          <a:noFill/>
                          <a:prstDash val="solid"/>
                        </a:ln>
                        <a:gradFill>
                          <a:gsLst>
                            <a:gs pos="0">
                              <a:srgbClr val="0F0F0F"/>
                            </a:gs>
                            <a:gs pos="77000">
                              <a:srgbClr val="000000">
                                <a:lumMod val="95000"/>
                                <a:lumOff val="5000"/>
                              </a:srgbClr>
                            </a:gs>
                          </a:gsLst>
                          <a:lin ang="16200000" scaled="1"/>
                        </a:gradFill>
                        <a:effectLst>
                          <a:glow rad="101600">
                            <a:srgbClr val="FFFFFF">
                              <a:alpha val="40000"/>
                            </a:srgbClr>
                          </a:glow>
                          <a:innerShdw blurRad="114300">
                            <a:prstClr val="black"/>
                          </a:innerShdw>
                        </a:effectLst>
                        <a:uLnTx/>
                        <a:uFillTx/>
                        <a:latin typeface="Segoe Black" pitchFamily="34" charset="0"/>
                        <a:ea typeface="+mn-ea"/>
                        <a:cs typeface="+mn-cs"/>
                      </a:endParaRPr>
                    </a:p>
                  </a:txBody>
                  <a:tcPr marL="109728" marR="109728" marT="54864" marB="54864" anchor="ctr" horzOverflow="overflow">
                    <a:solidFill>
                      <a:schemeClr val="accent6">
                        <a:lumMod val="40000"/>
                        <a:lumOff val="60000"/>
                      </a:schemeClr>
                    </a:solidFill>
                  </a:tcPr>
                </a:tc>
                <a:tc>
                  <a:txBody>
                    <a:bodyPr/>
                    <a:lstStyle/>
                    <a:p>
                      <a:pPr marL="341313" marR="0" lvl="1" indent="-341313" algn="l" defTabSz="912740" rtl="0" eaLnBrk="1" fontAlgn="base" latinLnBrk="0" hangingPunct="1">
                        <a:lnSpc>
                          <a:spcPct val="80000"/>
                        </a:lnSpc>
                        <a:spcBef>
                          <a:spcPct val="35000"/>
                        </a:spcBef>
                        <a:spcAft>
                          <a:spcPct val="0"/>
                        </a:spcAft>
                        <a:buClr>
                          <a:srgbClr val="FDE399"/>
                        </a:buClr>
                        <a:buSzTx/>
                        <a:buFontTx/>
                        <a:buBlip>
                          <a:blip r:embed="rId3"/>
                        </a:buBlip>
                        <a:tabLst/>
                        <a:defRPr/>
                      </a:pPr>
                      <a:r>
                        <a:rPr lang="en-US" sz="2400" kern="1200" dirty="0" smtClean="0">
                          <a:effectLst/>
                        </a:rPr>
                        <a:t>Dedicated for intra-cluster communication</a:t>
                      </a:r>
                    </a:p>
                    <a:p>
                      <a:pPr marL="341313" marR="0" lvl="1" indent="-341313" algn="l" defTabSz="912740" rtl="0" eaLnBrk="1" fontAlgn="base" latinLnBrk="0" hangingPunct="1">
                        <a:lnSpc>
                          <a:spcPct val="80000"/>
                        </a:lnSpc>
                        <a:spcBef>
                          <a:spcPct val="35000"/>
                        </a:spcBef>
                        <a:spcAft>
                          <a:spcPct val="0"/>
                        </a:spcAft>
                        <a:buClr>
                          <a:srgbClr val="FDE399"/>
                        </a:buClr>
                        <a:buSzTx/>
                        <a:buFontTx/>
                        <a:buBlip>
                          <a:blip r:embed="rId3"/>
                        </a:buBlip>
                        <a:tabLst/>
                        <a:defRPr/>
                      </a:pPr>
                      <a:r>
                        <a:rPr lang="en-US" sz="2400" kern="1200" dirty="0" smtClean="0">
                          <a:effectLst/>
                        </a:rPr>
                        <a:t>Carries management and deployment traffic</a:t>
                      </a:r>
                    </a:p>
                    <a:p>
                      <a:pPr marL="341313" marR="0" lvl="1" indent="-341313" algn="l" defTabSz="912740" rtl="0" eaLnBrk="1" fontAlgn="base" latinLnBrk="0" hangingPunct="1">
                        <a:lnSpc>
                          <a:spcPct val="80000"/>
                        </a:lnSpc>
                        <a:spcBef>
                          <a:spcPct val="35000"/>
                        </a:spcBef>
                        <a:spcAft>
                          <a:spcPct val="0"/>
                        </a:spcAft>
                        <a:buClr>
                          <a:srgbClr val="FDE399"/>
                        </a:buClr>
                        <a:buSzTx/>
                        <a:buFontTx/>
                        <a:buBlip>
                          <a:blip r:embed="rId3"/>
                        </a:buBlip>
                        <a:tabLst/>
                        <a:defRPr/>
                      </a:pPr>
                      <a:r>
                        <a:rPr lang="en-US" sz="2400" kern="1200" dirty="0" smtClean="0">
                          <a:effectLst/>
                        </a:rPr>
                        <a:t>Carries MPI traffic, if no MPI network exists</a:t>
                      </a:r>
                      <a:endParaRPr lang="en-US" sz="2400" kern="1200" dirty="0" smtClean="0">
                        <a:gradFill>
                          <a:gsLst>
                            <a:gs pos="0">
                              <a:srgbClr val="000000"/>
                            </a:gs>
                            <a:gs pos="77000">
                              <a:srgbClr val="000000"/>
                            </a:gs>
                          </a:gsLst>
                          <a:lin ang="16200000" scaled="1"/>
                        </a:gradFill>
                        <a:effectLst/>
                        <a:latin typeface="Segoe Semibold"/>
                        <a:ea typeface="+mn-ea"/>
                        <a:cs typeface="+mn-cs"/>
                      </a:endParaRPr>
                    </a:p>
                  </a:txBody>
                  <a:tcPr marL="109728" marR="109728" marT="54864" marB="54864" anchor="ctr" horzOverflow="overflow"/>
                </a:tc>
              </a:tr>
              <a:tr h="22844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800" u="none" strike="noStrike" kern="0" cap="none" spc="-100" normalizeH="0" noProof="0" dirty="0" smtClean="0">
                          <a:ln w="18415" cmpd="sng">
                            <a:noFill/>
                            <a:prstDash val="solid"/>
                          </a:ln>
                          <a:effectLst>
                            <a:glow rad="101600">
                              <a:srgbClr val="FFFFFF">
                                <a:alpha val="40000"/>
                              </a:srgbClr>
                            </a:glow>
                            <a:innerShdw blurRad="114300">
                              <a:prstClr val="black"/>
                            </a:innerShdw>
                          </a:effectLst>
                          <a:uLnTx/>
                          <a:uFillTx/>
                        </a:rPr>
                        <a:t>MPI network</a:t>
                      </a:r>
                      <a:endParaRPr kumimoji="0" lang="en-US" sz="3800" b="0" u="none" strike="noStrike" kern="0" cap="none" spc="-100" normalizeH="0" noProof="0" dirty="0" smtClean="0">
                        <a:ln w="18415" cmpd="sng">
                          <a:noFill/>
                          <a:prstDash val="solid"/>
                        </a:ln>
                        <a:gradFill>
                          <a:gsLst>
                            <a:gs pos="0">
                              <a:srgbClr val="0F0F0F"/>
                            </a:gs>
                            <a:gs pos="77000">
                              <a:srgbClr val="000000">
                                <a:lumMod val="95000"/>
                                <a:lumOff val="5000"/>
                              </a:srgbClr>
                            </a:gs>
                          </a:gsLst>
                          <a:lin ang="16200000" scaled="1"/>
                        </a:gradFill>
                        <a:effectLst>
                          <a:glow rad="101600">
                            <a:srgbClr val="FFFFFF">
                              <a:alpha val="40000"/>
                            </a:srgbClr>
                          </a:glow>
                          <a:innerShdw blurRad="114300">
                            <a:prstClr val="black"/>
                          </a:innerShdw>
                        </a:effectLst>
                        <a:uLnTx/>
                        <a:uFillTx/>
                        <a:latin typeface="Segoe Black" pitchFamily="34" charset="0"/>
                        <a:ea typeface="+mn-ea"/>
                        <a:cs typeface="+mn-cs"/>
                      </a:endParaRPr>
                    </a:p>
                  </a:txBody>
                  <a:tcPr marL="109728" marR="109728" marT="54864" marB="54864" anchor="ctr" horzOverflow="overflow">
                    <a:solidFill>
                      <a:schemeClr val="accent6">
                        <a:lumMod val="40000"/>
                        <a:lumOff val="60000"/>
                      </a:schemeClr>
                    </a:solidFill>
                  </a:tcPr>
                </a:tc>
                <a:tc>
                  <a:txBody>
                    <a:bodyPr/>
                    <a:lstStyle/>
                    <a:p>
                      <a:pPr marL="341313" marR="0" lvl="1" indent="-341313" algn="l" defTabSz="912740" rtl="0" eaLnBrk="1" fontAlgn="base" latinLnBrk="0" hangingPunct="1">
                        <a:lnSpc>
                          <a:spcPct val="80000"/>
                        </a:lnSpc>
                        <a:spcBef>
                          <a:spcPct val="35000"/>
                        </a:spcBef>
                        <a:spcAft>
                          <a:spcPct val="0"/>
                        </a:spcAft>
                        <a:buClr>
                          <a:srgbClr val="FDE399"/>
                        </a:buClr>
                        <a:buSzTx/>
                        <a:buFontTx/>
                        <a:buBlip>
                          <a:blip r:embed="rId3"/>
                        </a:buBlip>
                        <a:tabLst/>
                        <a:defRPr/>
                      </a:pPr>
                      <a:r>
                        <a:rPr lang="en-US" sz="2400" kern="1200" dirty="0" smtClean="0">
                          <a:effectLst/>
                        </a:rPr>
                        <a:t>Dedicated network</a:t>
                      </a:r>
                    </a:p>
                    <a:p>
                      <a:pPr marL="341313" marR="0" lvl="1" indent="-341313" algn="l" defTabSz="912740" rtl="0" eaLnBrk="1" fontAlgn="base" latinLnBrk="0" hangingPunct="1">
                        <a:lnSpc>
                          <a:spcPct val="80000"/>
                        </a:lnSpc>
                        <a:spcBef>
                          <a:spcPct val="35000"/>
                        </a:spcBef>
                        <a:spcAft>
                          <a:spcPct val="0"/>
                        </a:spcAft>
                        <a:buClr>
                          <a:srgbClr val="FDE399"/>
                        </a:buClr>
                        <a:buSzTx/>
                        <a:buFontTx/>
                        <a:buBlip>
                          <a:blip r:embed="rId3"/>
                        </a:buBlip>
                        <a:tabLst/>
                        <a:defRPr/>
                      </a:pPr>
                      <a:r>
                        <a:rPr lang="en-US" sz="2400" kern="1200" dirty="0" smtClean="0">
                          <a:effectLst/>
                        </a:rPr>
                        <a:t>Preferable high bandwidth, low latency</a:t>
                      </a:r>
                    </a:p>
                    <a:p>
                      <a:pPr marL="341313" marR="0" lvl="1" indent="-341313" algn="l" defTabSz="912740" rtl="0" eaLnBrk="1" fontAlgn="base" latinLnBrk="0" hangingPunct="1">
                        <a:lnSpc>
                          <a:spcPct val="80000"/>
                        </a:lnSpc>
                        <a:spcBef>
                          <a:spcPct val="35000"/>
                        </a:spcBef>
                        <a:spcAft>
                          <a:spcPct val="0"/>
                        </a:spcAft>
                        <a:buClr>
                          <a:srgbClr val="FDE399"/>
                        </a:buClr>
                        <a:buSzTx/>
                        <a:buFontTx/>
                        <a:buBlip>
                          <a:blip r:embed="rId3"/>
                        </a:buBlip>
                        <a:tabLst/>
                        <a:defRPr/>
                      </a:pPr>
                      <a:r>
                        <a:rPr lang="en-US" sz="2400" kern="1200" dirty="0" smtClean="0">
                          <a:effectLst/>
                        </a:rPr>
                        <a:t>Carries parallel MPI app communication between cluster nodes</a:t>
                      </a:r>
                    </a:p>
                    <a:p>
                      <a:pPr marL="457200" marR="0" lvl="1" indent="0" algn="l" defTabSz="914400" rtl="0" eaLnBrk="1" fontAlgn="base" latinLnBrk="0" hangingPunct="1">
                        <a:lnSpc>
                          <a:spcPct val="90000"/>
                        </a:lnSpc>
                        <a:spcBef>
                          <a:spcPct val="30000"/>
                        </a:spcBef>
                        <a:spcAft>
                          <a:spcPct val="0"/>
                        </a:spcAft>
                        <a:buClrTx/>
                        <a:buSzTx/>
                        <a:buFontTx/>
                        <a:buBlip>
                          <a:blip r:embed="rId3"/>
                        </a:buBlip>
                        <a:tabLst/>
                      </a:pPr>
                      <a:endParaRPr kumimoji="0" lang="en-US" sz="1400" b="0" i="0" u="none" strike="noStrike" cap="none" normalizeH="0" baseline="0" dirty="0" smtClean="0">
                        <a:ln>
                          <a:noFill/>
                        </a:ln>
                        <a:solidFill>
                          <a:schemeClr val="tx1"/>
                        </a:solidFill>
                        <a:effectLst/>
                        <a:latin typeface="Segoe" pitchFamily="34" charset="0"/>
                        <a:cs typeface="Arial" charset="0"/>
                      </a:endParaRPr>
                    </a:p>
                  </a:txBody>
                  <a:tcPr marL="109728" marR="109728" marT="54864" marB="54864" anchor="ctr" horzOverflow="overflow"/>
                </a:tc>
              </a:tr>
            </a:tbl>
          </a:graphicData>
        </a:graphic>
      </p:graphicFrame>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 y="274321"/>
            <a:ext cx="10789920" cy="1661994"/>
          </a:xfrm>
        </p:spPr>
        <p:txBody>
          <a:bodyPr/>
          <a:lstStyle/>
          <a:p>
            <a:pPr defTabSz="1095332">
              <a:defRPr/>
            </a:pPr>
            <a:r>
              <a:rPr smtClean="0"/>
              <a:t>Winsock Direct and </a:t>
            </a:r>
            <a:br>
              <a:rPr smtClean="0"/>
            </a:br>
            <a:r>
              <a:rPr smtClean="0"/>
              <a:t>TCP Chimney</a:t>
            </a:r>
            <a:endParaRPr/>
          </a:p>
        </p:txBody>
      </p:sp>
      <p:sp>
        <p:nvSpPr>
          <p:cNvPr id="6" name="Text Placeholder 5"/>
          <p:cNvSpPr>
            <a:spLocks noGrp="1"/>
          </p:cNvSpPr>
          <p:nvPr>
            <p:ph type="body" idx="1"/>
          </p:nvPr>
        </p:nvSpPr>
        <p:spPr>
          <a:xfrm>
            <a:off x="365125" y="5943600"/>
            <a:ext cx="10056813" cy="1509713"/>
          </a:xfrm>
        </p:spPr>
        <p:txBody>
          <a:bodyPr/>
          <a:lstStyle/>
          <a:p>
            <a:pPr marL="459088" indent="-459088" defTabSz="1095332">
              <a:buFontTx/>
              <a:buNone/>
              <a:defRPr/>
            </a:pPr>
            <a:r>
              <a:rPr lang="en-US" sz="3800" dirty="0" smtClean="0"/>
              <a:t> * </a:t>
            </a:r>
            <a:r>
              <a:rPr lang="en-US" sz="2900" dirty="0" err="1" smtClean="0"/>
              <a:t>InfiniBand</a:t>
            </a:r>
            <a:r>
              <a:rPr lang="en-US" sz="2900" dirty="0" smtClean="0"/>
              <a:t> doesn’t use TCP for transport</a:t>
            </a:r>
          </a:p>
          <a:p>
            <a:pPr marL="459088" indent="-459088" defTabSz="1095332">
              <a:buFontTx/>
              <a:buNone/>
              <a:defRPr/>
            </a:pPr>
            <a:r>
              <a:rPr lang="en-US" sz="2900" dirty="0" smtClean="0"/>
              <a:t>** </a:t>
            </a:r>
            <a:r>
              <a:rPr lang="en-US" sz="2900" dirty="0" err="1" smtClean="0"/>
              <a:t>iWARP</a:t>
            </a:r>
            <a:r>
              <a:rPr lang="en-US" sz="2900" dirty="0" smtClean="0"/>
              <a:t> offload networking into hardware, no need for TCP Chimney</a:t>
            </a:r>
            <a:endParaRPr lang="en-US" sz="2900" dirty="0"/>
          </a:p>
        </p:txBody>
      </p:sp>
      <p:graphicFrame>
        <p:nvGraphicFramePr>
          <p:cNvPr id="4" name="Table 3"/>
          <p:cNvGraphicFramePr>
            <a:graphicFrameLocks noGrp="1"/>
          </p:cNvGraphicFramePr>
          <p:nvPr/>
        </p:nvGraphicFramePr>
        <p:xfrm>
          <a:off x="457200" y="2103438"/>
          <a:ext cx="10150475" cy="3536950"/>
        </p:xfrm>
        <a:graphic>
          <a:graphicData uri="http://schemas.openxmlformats.org/drawingml/2006/table">
            <a:tbl>
              <a:tblPr firstRow="1">
                <a:tableStyleId>{16D9F66E-5EB9-4882-86FB-DCBF35E3C3E4}</a:tableStyleId>
              </a:tblPr>
              <a:tblGrid>
                <a:gridCol w="2393830"/>
                <a:gridCol w="2298077"/>
                <a:gridCol w="1627805"/>
                <a:gridCol w="1819310"/>
                <a:gridCol w="2010820"/>
              </a:tblGrid>
              <a:tr h="463207">
                <a:tc rowSpan="2">
                  <a:txBody>
                    <a:bodyPr/>
                    <a:lstStyle/>
                    <a:p>
                      <a:pPr marL="0" marR="0" fontAlgn="t">
                        <a:spcBef>
                          <a:spcPts val="0"/>
                        </a:spcBef>
                        <a:spcAft>
                          <a:spcPts val="0"/>
                        </a:spcAft>
                      </a:pPr>
                      <a:r>
                        <a:rPr lang="en-US" sz="2400" dirty="0" smtClean="0">
                          <a:effectLst/>
                        </a:rPr>
                        <a:t>CCS  v1</a:t>
                      </a:r>
                      <a:endParaRPr lang="en-US" sz="2400" b="0" dirty="0">
                        <a:solidFill>
                          <a:schemeClr val="bg2"/>
                        </a:solidFill>
                        <a:effectLst/>
                        <a:latin typeface="Segoe"/>
                      </a:endParaRPr>
                    </a:p>
                  </a:txBody>
                  <a:tcPr marL="48724" marR="48724" marT="48724" marB="48724">
                    <a:solidFill>
                      <a:schemeClr val="accent6">
                        <a:lumMod val="40000"/>
                        <a:lumOff val="60000"/>
                      </a:schemeClr>
                    </a:solidFill>
                  </a:tcPr>
                </a:tc>
                <a:tc rowSpan="2">
                  <a:txBody>
                    <a:bodyPr/>
                    <a:lstStyle/>
                    <a:p>
                      <a:pPr marL="0" marR="0" fontAlgn="t">
                        <a:spcBef>
                          <a:spcPts val="0"/>
                        </a:spcBef>
                        <a:spcAft>
                          <a:spcPts val="0"/>
                        </a:spcAft>
                      </a:pPr>
                      <a:r>
                        <a:rPr lang="en-US" sz="2400" dirty="0" smtClean="0">
                          <a:effectLst/>
                        </a:rPr>
                        <a:t>Usage</a:t>
                      </a:r>
                      <a:endParaRPr lang="en-US" sz="2400" b="0" dirty="0">
                        <a:solidFill>
                          <a:schemeClr val="bg2"/>
                        </a:solidFill>
                        <a:effectLst/>
                        <a:latin typeface="Segoe"/>
                      </a:endParaRPr>
                    </a:p>
                  </a:txBody>
                  <a:tcPr marL="48724" marR="48724" marT="48724" marB="48724">
                    <a:solidFill>
                      <a:schemeClr val="accent6">
                        <a:lumMod val="40000"/>
                        <a:lumOff val="60000"/>
                      </a:schemeClr>
                    </a:solidFill>
                  </a:tcPr>
                </a:tc>
                <a:tc gridSpan="3">
                  <a:txBody>
                    <a:bodyPr/>
                    <a:lstStyle/>
                    <a:p>
                      <a:pPr marL="0" marR="0" algn="ctr" fontAlgn="t">
                        <a:spcBef>
                          <a:spcPts val="0"/>
                        </a:spcBef>
                        <a:spcAft>
                          <a:spcPts val="0"/>
                        </a:spcAft>
                      </a:pPr>
                      <a:r>
                        <a:rPr lang="en-US" sz="2400" dirty="0" smtClean="0">
                          <a:effectLst/>
                        </a:rPr>
                        <a:t>Interconnect</a:t>
                      </a:r>
                      <a:r>
                        <a:rPr lang="en-US" sz="2400" baseline="0" dirty="0" smtClean="0">
                          <a:effectLst/>
                        </a:rPr>
                        <a:t> </a:t>
                      </a:r>
                      <a:endParaRPr lang="en-US" sz="2400" b="0" dirty="0">
                        <a:solidFill>
                          <a:schemeClr val="bg2"/>
                        </a:solidFill>
                        <a:effectLst/>
                        <a:latin typeface="Segoe"/>
                      </a:endParaRPr>
                    </a:p>
                  </a:txBody>
                  <a:tcPr marL="48724" marR="48724" marT="48724" marB="48724">
                    <a:solidFill>
                      <a:schemeClr val="accent6">
                        <a:lumMod val="40000"/>
                        <a:lumOff val="60000"/>
                      </a:schemeClr>
                    </a:solidFill>
                  </a:tcPr>
                </a:tc>
                <a:tc hMerge="1">
                  <a:txBody>
                    <a:bodyPr/>
                    <a:lstStyle/>
                    <a:p>
                      <a:pPr marL="0" marR="0" fontAlgn="t">
                        <a:spcBef>
                          <a:spcPts val="0"/>
                        </a:spcBef>
                        <a:spcAft>
                          <a:spcPts val="0"/>
                        </a:spcAft>
                      </a:pPr>
                      <a:endParaRPr lang="en-US" sz="2000" b="0" dirty="0">
                        <a:effectLst>
                          <a:outerShdw blurRad="38100" dist="38100" dir="2700000" algn="tl">
                            <a:srgbClr val="000000">
                              <a:alpha val="43137"/>
                            </a:srgbClr>
                          </a:outerShdw>
                        </a:effectLst>
                        <a:latin typeface="Segoe"/>
                      </a:endParaRPr>
                    </a:p>
                  </a:txBody>
                  <a:tcPr marL="40603" marR="40603" marT="40603" marB="40603"/>
                </a:tc>
                <a:tc hMerge="1">
                  <a:txBody>
                    <a:bodyPr/>
                    <a:lstStyle/>
                    <a:p>
                      <a:pPr marL="0" marR="0" fontAlgn="t">
                        <a:spcBef>
                          <a:spcPts val="0"/>
                        </a:spcBef>
                        <a:spcAft>
                          <a:spcPts val="0"/>
                        </a:spcAft>
                      </a:pPr>
                      <a:endParaRPr lang="en-US" sz="2000" b="0" dirty="0">
                        <a:effectLst>
                          <a:outerShdw blurRad="38100" dist="38100" dir="2700000" algn="tl">
                            <a:srgbClr val="000000">
                              <a:alpha val="43137"/>
                            </a:srgbClr>
                          </a:outerShdw>
                        </a:effectLst>
                        <a:latin typeface="Segoe"/>
                      </a:endParaRPr>
                    </a:p>
                  </a:txBody>
                  <a:tcPr marL="40603" marR="40603" marT="40603" marB="40603"/>
                </a:tc>
              </a:tr>
              <a:tr h="828967">
                <a:tc vMerge="1">
                  <a:txBody>
                    <a:bodyPr/>
                    <a:lstStyle/>
                    <a:p>
                      <a:pPr marL="0" marR="0" fontAlgn="t">
                        <a:spcBef>
                          <a:spcPts val="0"/>
                        </a:spcBef>
                        <a:spcAft>
                          <a:spcPts val="0"/>
                        </a:spcAft>
                      </a:pPr>
                      <a:endParaRPr lang="en-US" sz="2000" b="0" dirty="0">
                        <a:effectLst>
                          <a:outerShdw blurRad="38100" dist="38100" dir="2700000" algn="tl">
                            <a:srgbClr val="000000">
                              <a:alpha val="43137"/>
                            </a:srgbClr>
                          </a:outerShdw>
                        </a:effectLst>
                        <a:latin typeface="Segoe"/>
                      </a:endParaRPr>
                    </a:p>
                  </a:txBody>
                  <a:tcPr marL="40603" marR="40603" marT="40603" marB="40603"/>
                </a:tc>
                <a:tc vMerge="1">
                  <a:txBody>
                    <a:bodyPr/>
                    <a:lstStyle/>
                    <a:p>
                      <a:endParaRPr lang="en-US"/>
                    </a:p>
                  </a:txBody>
                  <a:tcPr/>
                </a:tc>
                <a:tc>
                  <a:txBody>
                    <a:bodyPr/>
                    <a:lstStyle/>
                    <a:p>
                      <a:pPr marL="0" marR="0" fontAlgn="t">
                        <a:spcBef>
                          <a:spcPts val="0"/>
                        </a:spcBef>
                        <a:spcAft>
                          <a:spcPts val="0"/>
                        </a:spcAft>
                      </a:pPr>
                      <a:r>
                        <a:rPr lang="en-US" sz="2400" dirty="0" err="1">
                          <a:effectLst/>
                        </a:rPr>
                        <a:t>InfiniBand</a:t>
                      </a:r>
                      <a:endParaRPr lang="en-US" sz="2400" b="0" dirty="0">
                        <a:effectLst/>
                        <a:latin typeface="Segoe"/>
                      </a:endParaRPr>
                    </a:p>
                  </a:txBody>
                  <a:tcPr marL="48724" marR="48724" marT="48724" marB="48724">
                    <a:solidFill>
                      <a:schemeClr val="accent6">
                        <a:lumMod val="40000"/>
                        <a:lumOff val="60000"/>
                      </a:schemeClr>
                    </a:solidFill>
                  </a:tcPr>
                </a:tc>
                <a:tc>
                  <a:txBody>
                    <a:bodyPr/>
                    <a:lstStyle/>
                    <a:p>
                      <a:pPr marL="0" marR="0" fontAlgn="t">
                        <a:spcBef>
                          <a:spcPts val="0"/>
                        </a:spcBef>
                        <a:spcAft>
                          <a:spcPts val="0"/>
                        </a:spcAft>
                      </a:pPr>
                      <a:r>
                        <a:rPr lang="en-US" sz="2400" dirty="0" err="1" smtClean="0">
                          <a:effectLst/>
                        </a:rPr>
                        <a:t>GbE</a:t>
                      </a:r>
                      <a:r>
                        <a:rPr lang="en-US" sz="2400" dirty="0">
                          <a:effectLst/>
                        </a:rPr>
                        <a:t>, </a:t>
                      </a:r>
                      <a:r>
                        <a:rPr lang="en-US" sz="2400" dirty="0" smtClean="0">
                          <a:effectLst/>
                        </a:rPr>
                        <a:t>10GbE</a:t>
                      </a:r>
                      <a:endParaRPr lang="en-US" sz="2400" b="0" dirty="0">
                        <a:effectLst/>
                        <a:latin typeface="Segoe"/>
                      </a:endParaRPr>
                    </a:p>
                  </a:txBody>
                  <a:tcPr marL="48724" marR="48724" marT="48724" marB="48724">
                    <a:solidFill>
                      <a:schemeClr val="accent6">
                        <a:lumMod val="40000"/>
                        <a:lumOff val="60000"/>
                      </a:schemeClr>
                    </a:solidFill>
                  </a:tcPr>
                </a:tc>
                <a:tc>
                  <a:txBody>
                    <a:bodyPr/>
                    <a:lstStyle/>
                    <a:p>
                      <a:pPr marL="0" marR="0" fontAlgn="t">
                        <a:spcBef>
                          <a:spcPts val="0"/>
                        </a:spcBef>
                        <a:spcAft>
                          <a:spcPts val="0"/>
                        </a:spcAft>
                      </a:pPr>
                      <a:r>
                        <a:rPr lang="en-US" sz="2400" baseline="0" dirty="0" err="1" smtClean="0">
                          <a:effectLst/>
                        </a:rPr>
                        <a:t>iWARP</a:t>
                      </a:r>
                      <a:r>
                        <a:rPr lang="en-US" sz="2400" baseline="0" dirty="0" smtClean="0">
                          <a:effectLst/>
                        </a:rPr>
                        <a:t> </a:t>
                      </a:r>
                      <a:r>
                        <a:rPr lang="en-US" sz="2400" baseline="0" dirty="0" err="1" smtClean="0">
                          <a:effectLst/>
                        </a:rPr>
                        <a:t>GbE</a:t>
                      </a:r>
                      <a:r>
                        <a:rPr lang="en-US" sz="2400" baseline="0" dirty="0" smtClean="0">
                          <a:effectLst/>
                        </a:rPr>
                        <a:t>, 10GbE</a:t>
                      </a:r>
                      <a:endParaRPr lang="en-US" sz="2400" b="0" dirty="0">
                        <a:effectLst/>
                        <a:latin typeface="Segoe"/>
                      </a:endParaRPr>
                    </a:p>
                  </a:txBody>
                  <a:tcPr marL="48724" marR="48724" marT="48724" marB="48724">
                    <a:solidFill>
                      <a:schemeClr val="accent6">
                        <a:lumMod val="40000"/>
                        <a:lumOff val="60000"/>
                      </a:schemeClr>
                    </a:solidFill>
                  </a:tcPr>
                </a:tc>
              </a:tr>
              <a:tr h="1416142">
                <a:tc>
                  <a:txBody>
                    <a:bodyPr/>
                    <a:lstStyle/>
                    <a:p>
                      <a:pPr marL="0" marR="0" fontAlgn="t">
                        <a:spcBef>
                          <a:spcPts val="0"/>
                        </a:spcBef>
                        <a:spcAft>
                          <a:spcPts val="0"/>
                        </a:spcAft>
                      </a:pPr>
                      <a:r>
                        <a:rPr lang="en-US" sz="2400" dirty="0">
                          <a:effectLst/>
                        </a:rPr>
                        <a:t>Winsock </a:t>
                      </a:r>
                      <a:r>
                        <a:rPr lang="en-US" sz="2400" dirty="0" smtClean="0">
                          <a:effectLst/>
                        </a:rPr>
                        <a:t>Direct</a:t>
                      </a:r>
                    </a:p>
                    <a:p>
                      <a:pPr marL="0" marR="0" fontAlgn="t">
                        <a:spcBef>
                          <a:spcPts val="0"/>
                        </a:spcBef>
                        <a:spcAft>
                          <a:spcPts val="0"/>
                        </a:spcAft>
                      </a:pPr>
                      <a:r>
                        <a:rPr lang="en-US" sz="2400" dirty="0" smtClean="0">
                          <a:effectLst/>
                        </a:rPr>
                        <a:t>(Socket</a:t>
                      </a:r>
                      <a:r>
                        <a:rPr lang="en-US" sz="2400" baseline="0" dirty="0" smtClean="0">
                          <a:effectLst/>
                        </a:rPr>
                        <a:t> over RDMA)</a:t>
                      </a:r>
                      <a:endParaRPr lang="en-US" sz="2400" b="0" dirty="0" smtClean="0">
                        <a:effectLst/>
                      </a:endParaRPr>
                    </a:p>
                  </a:txBody>
                  <a:tcPr marL="48724" marR="48724" marT="48724" marB="48724"/>
                </a:tc>
                <a:tc>
                  <a:txBody>
                    <a:bodyPr/>
                    <a:lstStyle/>
                    <a:p>
                      <a:pPr marL="0" marR="0" fontAlgn="t">
                        <a:spcBef>
                          <a:spcPts val="0"/>
                        </a:spcBef>
                        <a:spcAft>
                          <a:spcPts val="0"/>
                        </a:spcAft>
                      </a:pPr>
                      <a:r>
                        <a:rPr lang="en-US" sz="2400" dirty="0" smtClean="0">
                          <a:effectLst/>
                        </a:rPr>
                        <a:t>Low-latency</a:t>
                      </a:r>
                      <a:r>
                        <a:rPr lang="en-US" sz="2400" baseline="0" dirty="0" smtClean="0">
                          <a:effectLst/>
                        </a:rPr>
                        <a:t> High bandwidth</a:t>
                      </a:r>
                    </a:p>
                    <a:p>
                      <a:pPr marL="0" marR="0" fontAlgn="t">
                        <a:spcBef>
                          <a:spcPts val="0"/>
                        </a:spcBef>
                        <a:spcAft>
                          <a:spcPts val="0"/>
                        </a:spcAft>
                      </a:pPr>
                      <a:r>
                        <a:rPr lang="en-US" sz="2400" b="0" baseline="0" dirty="0" smtClean="0">
                          <a:effectLst/>
                          <a:latin typeface="Segoe"/>
                        </a:rPr>
                        <a:t>Bypass TCP</a:t>
                      </a:r>
                      <a:endParaRPr lang="en-US" sz="2400" b="0" dirty="0">
                        <a:effectLst/>
                        <a:latin typeface="Segoe"/>
                      </a:endParaRPr>
                    </a:p>
                  </a:txBody>
                  <a:tcPr marL="48724" marR="48724" marT="48724" marB="48724"/>
                </a:tc>
                <a:tc>
                  <a:txBody>
                    <a:bodyPr/>
                    <a:lstStyle/>
                    <a:p>
                      <a:pPr marL="0" marR="0" fontAlgn="t">
                        <a:spcBef>
                          <a:spcPts val="0"/>
                        </a:spcBef>
                        <a:spcAft>
                          <a:spcPts val="0"/>
                        </a:spcAft>
                      </a:pPr>
                      <a:r>
                        <a:rPr lang="en-US" sz="2400" dirty="0">
                          <a:effectLst/>
                        </a:rPr>
                        <a:t>Yes</a:t>
                      </a:r>
                      <a:endParaRPr lang="en-US" sz="2400" b="0" dirty="0">
                        <a:effectLst/>
                        <a:latin typeface="Segoe"/>
                      </a:endParaRPr>
                    </a:p>
                  </a:txBody>
                  <a:tcPr marL="48724" marR="48724" marT="48724" marB="48724"/>
                </a:tc>
                <a:tc>
                  <a:txBody>
                    <a:bodyPr/>
                    <a:lstStyle/>
                    <a:p>
                      <a:pPr marL="0" marR="0" fontAlgn="t">
                        <a:spcBef>
                          <a:spcPts val="0"/>
                        </a:spcBef>
                        <a:spcAft>
                          <a:spcPts val="0"/>
                        </a:spcAft>
                      </a:pPr>
                      <a:r>
                        <a:rPr lang="en-US" sz="2400" dirty="0">
                          <a:effectLst/>
                        </a:rPr>
                        <a:t>Yes </a:t>
                      </a:r>
                      <a:endParaRPr lang="en-US" sz="2400" b="0" dirty="0">
                        <a:effectLst/>
                      </a:endParaRPr>
                    </a:p>
                  </a:txBody>
                  <a:tcPr marL="48724" marR="48724" marT="48724" marB="48724"/>
                </a:tc>
                <a:tc>
                  <a:txBody>
                    <a:bodyPr/>
                    <a:lstStyle/>
                    <a:p>
                      <a:pPr marL="0" marR="0" fontAlgn="t">
                        <a:spcBef>
                          <a:spcPts val="0"/>
                        </a:spcBef>
                        <a:spcAft>
                          <a:spcPts val="0"/>
                        </a:spcAft>
                      </a:pPr>
                      <a:r>
                        <a:rPr lang="en-US" sz="2400" dirty="0" smtClean="0">
                          <a:effectLst/>
                        </a:rPr>
                        <a:t>Yes</a:t>
                      </a:r>
                      <a:endParaRPr lang="en-US" sz="2400" b="0" dirty="0">
                        <a:effectLst/>
                        <a:latin typeface="Segoe"/>
                      </a:endParaRPr>
                    </a:p>
                  </a:txBody>
                  <a:tcPr marL="48724" marR="48724" marT="48724" marB="48724"/>
                </a:tc>
              </a:tr>
              <a:tr h="828967">
                <a:tc>
                  <a:txBody>
                    <a:bodyPr/>
                    <a:lstStyle/>
                    <a:p>
                      <a:pPr marL="0" marR="0" fontAlgn="t">
                        <a:spcBef>
                          <a:spcPts val="0"/>
                        </a:spcBef>
                        <a:spcAft>
                          <a:spcPts val="0"/>
                        </a:spcAft>
                      </a:pPr>
                      <a:r>
                        <a:rPr lang="en-US" sz="2400" dirty="0">
                          <a:effectLst/>
                        </a:rPr>
                        <a:t>TCP </a:t>
                      </a:r>
                      <a:r>
                        <a:rPr lang="en-US" sz="2400" dirty="0" smtClean="0">
                          <a:effectLst/>
                        </a:rPr>
                        <a:t>Chimney</a:t>
                      </a:r>
                      <a:endParaRPr lang="en-US" sz="2400" b="0" dirty="0">
                        <a:effectLst/>
                        <a:latin typeface="Segoe"/>
                      </a:endParaRPr>
                    </a:p>
                  </a:txBody>
                  <a:tcPr marL="48724" marR="48724" marT="48724" marB="48724"/>
                </a:tc>
                <a:tc>
                  <a:txBody>
                    <a:bodyPr/>
                    <a:lstStyle/>
                    <a:p>
                      <a:pPr marL="0" marR="0" fontAlgn="t">
                        <a:spcBef>
                          <a:spcPts val="0"/>
                        </a:spcBef>
                        <a:spcAft>
                          <a:spcPts val="0"/>
                        </a:spcAft>
                      </a:pPr>
                      <a:r>
                        <a:rPr lang="en-US" sz="2400" dirty="0" smtClean="0">
                          <a:effectLst/>
                        </a:rPr>
                        <a:t>High bandwidth</a:t>
                      </a:r>
                    </a:p>
                    <a:p>
                      <a:pPr marL="0" marR="0" fontAlgn="t">
                        <a:spcBef>
                          <a:spcPts val="0"/>
                        </a:spcBef>
                        <a:spcAft>
                          <a:spcPts val="0"/>
                        </a:spcAft>
                      </a:pPr>
                      <a:r>
                        <a:rPr lang="en-US" sz="2400" b="0" baseline="0" dirty="0" smtClean="0">
                          <a:effectLst/>
                          <a:latin typeface="Segoe"/>
                        </a:rPr>
                        <a:t>Use of TCP</a:t>
                      </a:r>
                      <a:endParaRPr lang="en-US" sz="2400" b="0" dirty="0">
                        <a:effectLst/>
                        <a:latin typeface="Segoe"/>
                      </a:endParaRPr>
                    </a:p>
                  </a:txBody>
                  <a:tcPr marL="48724" marR="48724" marT="48724" marB="48724"/>
                </a:tc>
                <a:tc>
                  <a:txBody>
                    <a:bodyPr/>
                    <a:lstStyle/>
                    <a:p>
                      <a:pPr marL="0" marR="0" fontAlgn="t">
                        <a:spcBef>
                          <a:spcPts val="0"/>
                        </a:spcBef>
                        <a:spcAft>
                          <a:spcPts val="0"/>
                        </a:spcAft>
                      </a:pPr>
                      <a:r>
                        <a:rPr lang="en-US" sz="2400" dirty="0" smtClean="0">
                          <a:effectLst/>
                        </a:rPr>
                        <a:t>N/A*</a:t>
                      </a:r>
                      <a:endParaRPr lang="en-US" sz="2400" b="0" dirty="0">
                        <a:effectLst/>
                      </a:endParaRPr>
                    </a:p>
                  </a:txBody>
                  <a:tcPr marL="48724" marR="48724" marT="48724" marB="48724"/>
                </a:tc>
                <a:tc>
                  <a:txBody>
                    <a:bodyPr/>
                    <a:lstStyle/>
                    <a:p>
                      <a:pPr marL="0" marR="0" fontAlgn="t">
                        <a:spcBef>
                          <a:spcPts val="0"/>
                        </a:spcBef>
                        <a:spcAft>
                          <a:spcPts val="0"/>
                        </a:spcAft>
                      </a:pPr>
                      <a:r>
                        <a:rPr lang="en-US" sz="2400" dirty="0">
                          <a:effectLst/>
                        </a:rPr>
                        <a:t>Yes</a:t>
                      </a:r>
                      <a:endParaRPr lang="en-US" sz="2400" b="0" dirty="0">
                        <a:effectLst/>
                        <a:latin typeface="Segoe"/>
                      </a:endParaRPr>
                    </a:p>
                  </a:txBody>
                  <a:tcPr marL="48724" marR="48724" marT="48724" marB="48724"/>
                </a:tc>
                <a:tc>
                  <a:txBody>
                    <a:bodyPr/>
                    <a:lstStyle/>
                    <a:p>
                      <a:pPr marL="0" marR="0" fontAlgn="t">
                        <a:spcBef>
                          <a:spcPts val="0"/>
                        </a:spcBef>
                        <a:spcAft>
                          <a:spcPts val="0"/>
                        </a:spcAft>
                      </a:pPr>
                      <a:r>
                        <a:rPr lang="en-US" sz="2400" dirty="0" smtClean="0">
                          <a:effectLst/>
                        </a:rPr>
                        <a:t>N/A**</a:t>
                      </a:r>
                      <a:endParaRPr lang="en-US" sz="2400" b="0" dirty="0">
                        <a:effectLst/>
                        <a:latin typeface="Segoe"/>
                      </a:endParaRPr>
                    </a:p>
                  </a:txBody>
                  <a:tcPr marL="48724" marR="48724" marT="48724" marB="48724"/>
                </a:tc>
              </a:tr>
            </a:tbl>
          </a:graphicData>
        </a:graphic>
      </p:graphicFrame>
      <p:sp>
        <p:nvSpPr>
          <p:cNvPr id="232479" name="Rectangle 1"/>
          <p:cNvSpPr>
            <a:spLocks noChangeArrowheads="1"/>
          </p:cNvSpPr>
          <p:nvPr/>
        </p:nvSpPr>
        <p:spPr bwMode="auto">
          <a:xfrm>
            <a:off x="0" y="0"/>
            <a:ext cx="260350" cy="311150"/>
          </a:xfrm>
          <a:prstGeom prst="rect">
            <a:avLst/>
          </a:prstGeom>
          <a:noFill/>
          <a:ln w="9525">
            <a:noFill/>
            <a:miter lim="800000"/>
            <a:headEnd/>
            <a:tailEnd/>
          </a:ln>
        </p:spPr>
        <p:txBody>
          <a:bodyPr wrap="none" lIns="109728" tIns="54864" rIns="109728" bIns="54864" anchor="ctr">
            <a:spAutoFit/>
          </a:bodyPr>
          <a:lstStyle/>
          <a:p>
            <a:r>
              <a:rPr lang="en-US" sz="1300">
                <a:latin typeface="Calibri" pitchFamily="34" charset="0"/>
              </a:rPr>
              <a:t> </a:t>
            </a:r>
            <a:endParaRPr lang="en-US"/>
          </a:p>
        </p:txBody>
      </p:sp>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4497" name="Picture 2"/>
          <p:cNvPicPr>
            <a:picLocks noChangeAspect="1" noChangeArrowheads="1"/>
          </p:cNvPicPr>
          <p:nvPr/>
        </p:nvPicPr>
        <p:blipFill>
          <a:blip r:embed="rId3">
            <a:lum bright="38000"/>
          </a:blip>
          <a:srcRect/>
          <a:stretch>
            <a:fillRect/>
          </a:stretch>
        </p:blipFill>
        <p:spPr bwMode="invGray">
          <a:xfrm>
            <a:off x="0" y="1588"/>
            <a:ext cx="10971213" cy="8228012"/>
          </a:xfrm>
          <a:prstGeom prst="rect">
            <a:avLst/>
          </a:prstGeom>
          <a:noFill/>
          <a:ln w="9525">
            <a:noFill/>
            <a:miter lim="800000"/>
            <a:headEnd/>
            <a:tailEnd/>
          </a:ln>
        </p:spPr>
      </p:pic>
      <p:grpSp>
        <p:nvGrpSpPr>
          <p:cNvPr id="234498" name="Group 13"/>
          <p:cNvGrpSpPr>
            <a:grpSpLocks/>
          </p:cNvGrpSpPr>
          <p:nvPr/>
        </p:nvGrpSpPr>
        <p:grpSpPr bwMode="auto">
          <a:xfrm>
            <a:off x="182563" y="4754563"/>
            <a:ext cx="1522412" cy="1560512"/>
            <a:chOff x="763163" y="3915057"/>
            <a:chExt cx="1268413" cy="1299880"/>
          </a:xfrm>
        </p:grpSpPr>
        <p:grpSp>
          <p:nvGrpSpPr>
            <p:cNvPr id="234507" name="Group 3"/>
            <p:cNvGrpSpPr>
              <a:grpSpLocks/>
            </p:cNvGrpSpPr>
            <p:nvPr/>
          </p:nvGrpSpPr>
          <p:grpSpPr bwMode="auto">
            <a:xfrm>
              <a:off x="763163" y="3915057"/>
              <a:ext cx="1268413" cy="990601"/>
              <a:chOff x="-549" y="912"/>
              <a:chExt cx="1364" cy="742"/>
            </a:xfrm>
          </p:grpSpPr>
          <p:pic>
            <p:nvPicPr>
              <p:cNvPr id="234509" name="Picture 4"/>
              <p:cNvPicPr>
                <a:picLocks noChangeAspect="1" noChangeArrowheads="1"/>
              </p:cNvPicPr>
              <p:nvPr/>
            </p:nvPicPr>
            <p:blipFill>
              <a:blip r:embed="rId4"/>
              <a:srcRect/>
              <a:stretch>
                <a:fillRect/>
              </a:stretch>
            </p:blipFill>
            <p:spPr bwMode="auto">
              <a:xfrm>
                <a:off x="-549" y="912"/>
                <a:ext cx="1364" cy="742"/>
              </a:xfrm>
              <a:prstGeom prst="rect">
                <a:avLst/>
              </a:prstGeom>
              <a:noFill/>
              <a:ln w="9525">
                <a:noFill/>
                <a:miter lim="800000"/>
                <a:headEnd/>
                <a:tailEnd/>
              </a:ln>
            </p:spPr>
          </p:pic>
          <p:sp>
            <p:nvSpPr>
              <p:cNvPr id="5" name="Text Box 5"/>
              <p:cNvSpPr txBox="1">
                <a:spLocks noChangeArrowheads="1"/>
              </p:cNvSpPr>
              <p:nvPr/>
            </p:nvSpPr>
            <p:spPr bwMode="auto">
              <a:xfrm>
                <a:off x="-467" y="1042"/>
                <a:ext cx="1065" cy="318"/>
              </a:xfrm>
              <a:prstGeom prst="rect">
                <a:avLst/>
              </a:prstGeom>
              <a:noFill/>
              <a:ln w="12700" cap="flat" cmpd="sng" algn="ctr">
                <a:noFill/>
                <a:prstDash val="solid"/>
                <a:miter lim="800000"/>
                <a:headEnd type="none" w="med" len="med"/>
                <a:tailEnd type="none" w="med" len="med"/>
              </a:ln>
              <a:effectLst/>
            </p:spPr>
            <p:txBody>
              <a:bodyPr lIns="91430" tIns="45716" rIns="91430" bIns="45716">
                <a:spAutoFit/>
              </a:bodyPr>
              <a:lstStyle/>
              <a:p>
                <a:pPr algn="ctr" defTabSz="1097148">
                  <a:lnSpc>
                    <a:spcPct val="90000"/>
                  </a:lnSpc>
                  <a:buClr>
                    <a:schemeClr val="tx2"/>
                  </a:buClr>
                  <a:buFont typeface="Wingdings 2" pitchFamily="18" charset="2"/>
                  <a:buNone/>
                  <a:defRPr/>
                </a:pPr>
                <a:r>
                  <a:rPr lang="en-US" sz="2900" dirty="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Segoe Black" pitchFamily="34" charset="0"/>
                  </a:rPr>
                  <a:t>2006</a:t>
                </a:r>
                <a:endParaRPr lang="en-US" sz="2900" dirty="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Segoe Black" pitchFamily="34" charset="0"/>
                </a:endParaRPr>
              </a:p>
            </p:txBody>
          </p:sp>
        </p:grpSp>
        <p:cxnSp>
          <p:nvCxnSpPr>
            <p:cNvPr id="17413" name="AutoShape 7"/>
            <p:cNvCxnSpPr>
              <a:cxnSpLocks noChangeShapeType="1"/>
            </p:cNvCxnSpPr>
            <p:nvPr/>
          </p:nvCxnSpPr>
          <p:spPr bwMode="auto">
            <a:xfrm rot="16200000" flipH="1">
              <a:off x="1279526" y="4541837"/>
              <a:ext cx="690562" cy="655638"/>
            </a:xfrm>
            <a:prstGeom prst="bentConnector3">
              <a:avLst>
                <a:gd name="adj1" fmla="val 99653"/>
              </a:avLst>
            </a:prstGeom>
            <a:ln>
              <a:headEnd/>
              <a:tailEnd type="stealth" w="med" len="med"/>
            </a:ln>
          </p:spPr>
          <p:style>
            <a:lnRef idx="3">
              <a:schemeClr val="dk1"/>
            </a:lnRef>
            <a:fillRef idx="0">
              <a:schemeClr val="dk1"/>
            </a:fillRef>
            <a:effectRef idx="2">
              <a:schemeClr val="dk1"/>
            </a:effectRef>
            <a:fontRef idx="minor">
              <a:schemeClr val="tx1"/>
            </a:fontRef>
          </p:style>
        </p:cxnSp>
      </p:grpSp>
      <p:sp>
        <p:nvSpPr>
          <p:cNvPr id="7" name="Text Box 15"/>
          <p:cNvSpPr txBox="1">
            <a:spLocks noChangeArrowheads="1"/>
          </p:cNvSpPr>
          <p:nvPr/>
        </p:nvSpPr>
        <p:spPr bwMode="auto">
          <a:xfrm>
            <a:off x="3382963" y="1690688"/>
            <a:ext cx="7589837" cy="4102100"/>
          </a:xfrm>
          <a:prstGeom prst="rect">
            <a:avLst/>
          </a:prstGeom>
          <a:noFill/>
          <a:ln w="9525" cap="flat" cmpd="sng" algn="ctr">
            <a:noFill/>
            <a:prstDash val="solid"/>
            <a:miter lim="800000"/>
            <a:headEnd type="none" w="med" len="med"/>
            <a:tailEnd type="none" w="med" len="med"/>
          </a:ln>
          <a:effectLst/>
        </p:spPr>
        <p:txBody>
          <a:bodyPr lIns="109698" tIns="54850" rIns="109698" bIns="54850">
            <a:spAutoFit/>
          </a:bodyPr>
          <a:lstStyle/>
          <a:p>
            <a:pPr marL="339050" indent="-339050" defTabSz="1097148" eaLnBrk="0" fontAlgn="auto">
              <a:lnSpc>
                <a:spcPct val="85000"/>
              </a:lnSpc>
              <a:spcBef>
                <a:spcPts val="720"/>
              </a:spcBef>
              <a:spcAft>
                <a:spcPts val="0"/>
              </a:spcAft>
              <a:buClr>
                <a:srgbClr val="D15F19"/>
              </a:buClr>
              <a:buSzPct val="85000"/>
              <a:buFontTx/>
              <a:buBlip>
                <a:blip r:embed="rId5"/>
              </a:buBlip>
              <a:defRPr/>
            </a:pPr>
            <a:r>
              <a:rPr lang="en-US" sz="2900" dirty="0">
                <a:solidFill>
                  <a:srgbClr val="FFFFFF"/>
                </a:solidFill>
                <a:effectLst>
                  <a:outerShdw blurRad="38100" dist="38100" dir="2700000" algn="tl">
                    <a:srgbClr val="000000">
                      <a:alpha val="43137"/>
                    </a:srgbClr>
                  </a:outerShdw>
                </a:effectLst>
                <a:latin typeface="+mn-lt"/>
                <a:cs typeface="Arial" charset="0"/>
              </a:rPr>
              <a:t>Future version based on </a:t>
            </a:r>
            <a:br>
              <a:rPr lang="en-US" sz="2900" dirty="0">
                <a:solidFill>
                  <a:srgbClr val="FFFFFF"/>
                </a:solidFill>
                <a:effectLst>
                  <a:outerShdw blurRad="38100" dist="38100" dir="2700000" algn="tl">
                    <a:srgbClr val="000000">
                      <a:alpha val="43137"/>
                    </a:srgbClr>
                  </a:outerShdw>
                </a:effectLst>
                <a:latin typeface="+mn-lt"/>
                <a:cs typeface="Arial" charset="0"/>
              </a:rPr>
            </a:br>
            <a:r>
              <a:rPr lang="en-US" sz="2900" dirty="0">
                <a:solidFill>
                  <a:srgbClr val="FFFFFF"/>
                </a:solidFill>
                <a:effectLst>
                  <a:outerShdw blurRad="38100" dist="38100" dir="2700000" algn="tl">
                    <a:srgbClr val="000000">
                      <a:alpha val="43137"/>
                    </a:srgbClr>
                  </a:outerShdw>
                </a:effectLst>
                <a:latin typeface="+mn-lt"/>
                <a:cs typeface="Arial" charset="0"/>
              </a:rPr>
              <a:t>Windows Server codenamed “Longhorn”</a:t>
            </a:r>
          </a:p>
          <a:p>
            <a:pPr marL="691433" indent="-352384" defTabSz="1097148" eaLnBrk="0" fontAlgn="auto">
              <a:lnSpc>
                <a:spcPct val="85000"/>
              </a:lnSpc>
              <a:spcBef>
                <a:spcPts val="720"/>
              </a:spcBef>
              <a:spcAft>
                <a:spcPts val="0"/>
              </a:spcAft>
              <a:buClr>
                <a:srgbClr val="D15F19"/>
              </a:buClr>
              <a:buSzPct val="85000"/>
              <a:buFontTx/>
              <a:buBlip>
                <a:blip r:embed="rId6"/>
              </a:buBlip>
              <a:defRPr/>
            </a:pPr>
            <a:r>
              <a:rPr lang="en-US" sz="2400" dirty="0">
                <a:solidFill>
                  <a:srgbClr val="FFFFFF"/>
                </a:solidFill>
                <a:effectLst>
                  <a:outerShdw blurRad="38100" dist="38100" dir="2700000" algn="tl">
                    <a:srgbClr val="000000">
                      <a:alpha val="43137"/>
                    </a:srgbClr>
                  </a:outerShdw>
                </a:effectLst>
                <a:latin typeface="+mn-lt"/>
                <a:cs typeface="Arial" charset="0"/>
              </a:rPr>
              <a:t>Networking Mission:  Scale </a:t>
            </a:r>
          </a:p>
          <a:p>
            <a:pPr marL="691433" indent="-352384" defTabSz="1097148" eaLnBrk="0" fontAlgn="auto">
              <a:lnSpc>
                <a:spcPct val="85000"/>
              </a:lnSpc>
              <a:spcBef>
                <a:spcPts val="720"/>
              </a:spcBef>
              <a:spcAft>
                <a:spcPts val="0"/>
              </a:spcAft>
              <a:buClr>
                <a:srgbClr val="D15F19"/>
              </a:buClr>
              <a:buSzPct val="85000"/>
              <a:buFontTx/>
              <a:buBlip>
                <a:blip r:embed="rId6"/>
              </a:buBlip>
              <a:defRPr/>
            </a:pPr>
            <a:r>
              <a:rPr lang="en-US" sz="2400" dirty="0">
                <a:solidFill>
                  <a:srgbClr val="FFFFFF"/>
                </a:solidFill>
                <a:effectLst>
                  <a:outerShdw blurRad="38100" dist="38100" dir="2700000" algn="tl">
                    <a:srgbClr val="000000">
                      <a:alpha val="43137"/>
                    </a:srgbClr>
                  </a:outerShdw>
                </a:effectLst>
                <a:latin typeface="+mn-lt"/>
                <a:cs typeface="Arial" charset="0"/>
              </a:rPr>
              <a:t>Beta in the Fall</a:t>
            </a:r>
          </a:p>
          <a:p>
            <a:pPr marL="339050" indent="-339050" defTabSz="1097148" eaLnBrk="0" fontAlgn="auto">
              <a:lnSpc>
                <a:spcPct val="85000"/>
              </a:lnSpc>
              <a:spcBef>
                <a:spcPts val="720"/>
              </a:spcBef>
              <a:spcAft>
                <a:spcPts val="0"/>
              </a:spcAft>
              <a:buClr>
                <a:srgbClr val="D15F19"/>
              </a:buClr>
              <a:buSzPct val="85000"/>
              <a:buFontTx/>
              <a:buBlip>
                <a:blip r:embed="rId5"/>
              </a:buBlip>
              <a:defRPr/>
            </a:pPr>
            <a:r>
              <a:rPr lang="en-US" sz="2900" dirty="0">
                <a:solidFill>
                  <a:srgbClr val="FFFFFF"/>
                </a:solidFill>
                <a:effectLst>
                  <a:outerShdw blurRad="38100" dist="38100" dir="2700000" algn="tl">
                    <a:srgbClr val="000000">
                      <a:alpha val="43137"/>
                    </a:srgbClr>
                  </a:outerShdw>
                </a:effectLst>
                <a:latin typeface="+mn-lt"/>
                <a:cs typeface="Arial" charset="0"/>
              </a:rPr>
              <a:t>MSMPI improvements</a:t>
            </a:r>
          </a:p>
          <a:p>
            <a:pPr marL="691433" lvl="1" indent="-274288" defTabSz="1097148" eaLnBrk="0" fontAlgn="auto">
              <a:lnSpc>
                <a:spcPct val="85000"/>
              </a:lnSpc>
              <a:spcBef>
                <a:spcPts val="720"/>
              </a:spcBef>
              <a:spcAft>
                <a:spcPts val="0"/>
              </a:spcAft>
              <a:buClr>
                <a:srgbClr val="D15F19"/>
              </a:buClr>
              <a:buSzPct val="85000"/>
              <a:buFontTx/>
              <a:buBlip>
                <a:blip r:embed="rId6"/>
              </a:buBlip>
              <a:defRPr/>
            </a:pPr>
            <a:r>
              <a:rPr lang="en-US" sz="2400" dirty="0">
                <a:solidFill>
                  <a:srgbClr val="FFFFFF"/>
                </a:solidFill>
                <a:effectLst>
                  <a:outerShdw blurRad="38100" dist="38100" dir="2700000" algn="tl">
                    <a:srgbClr val="000000">
                      <a:alpha val="43137"/>
                    </a:srgbClr>
                  </a:outerShdw>
                </a:effectLst>
                <a:latin typeface="+mn-lt"/>
                <a:cs typeface="Arial" charset="0"/>
              </a:rPr>
              <a:t>Low-latency, better tracing, multi-thread </a:t>
            </a:r>
          </a:p>
          <a:p>
            <a:pPr marL="339050" indent="-339050" defTabSz="1097148" eaLnBrk="0" fontAlgn="auto">
              <a:lnSpc>
                <a:spcPct val="85000"/>
              </a:lnSpc>
              <a:spcBef>
                <a:spcPts val="720"/>
              </a:spcBef>
              <a:spcAft>
                <a:spcPts val="0"/>
              </a:spcAft>
              <a:buClr>
                <a:srgbClr val="D15F19"/>
              </a:buClr>
              <a:buSzPct val="85000"/>
              <a:buFontTx/>
              <a:buBlip>
                <a:blip r:embed="rId5"/>
              </a:buBlip>
              <a:defRPr/>
            </a:pPr>
            <a:r>
              <a:rPr lang="en-US" sz="2900" dirty="0">
                <a:solidFill>
                  <a:srgbClr val="FFFFFF"/>
                </a:solidFill>
                <a:effectLst>
                  <a:outerShdw blurRad="38100" dist="38100" dir="2700000" algn="tl">
                    <a:srgbClr val="000000">
                      <a:alpha val="43137"/>
                    </a:srgbClr>
                  </a:outerShdw>
                </a:effectLst>
                <a:latin typeface="+mn-lt"/>
                <a:cs typeface="Arial" charset="0"/>
              </a:rPr>
              <a:t>Network management</a:t>
            </a:r>
          </a:p>
          <a:p>
            <a:pPr marL="691433" lvl="1" indent="-352384" defTabSz="1097148" eaLnBrk="0" fontAlgn="auto">
              <a:lnSpc>
                <a:spcPct val="85000"/>
              </a:lnSpc>
              <a:spcBef>
                <a:spcPts val="720"/>
              </a:spcBef>
              <a:spcAft>
                <a:spcPts val="0"/>
              </a:spcAft>
              <a:buClr>
                <a:srgbClr val="D15F19"/>
              </a:buClr>
              <a:buSzPct val="85000"/>
              <a:buFontTx/>
              <a:buBlip>
                <a:blip r:embed="rId6"/>
              </a:buBlip>
              <a:defRPr/>
            </a:pPr>
            <a:r>
              <a:rPr lang="en-US" sz="2400" dirty="0">
                <a:solidFill>
                  <a:srgbClr val="FFFFFF"/>
                </a:solidFill>
                <a:effectLst>
                  <a:outerShdw blurRad="38100" dist="38100" dir="2700000" algn="tl">
                    <a:srgbClr val="000000">
                      <a:alpha val="43137"/>
                    </a:srgbClr>
                  </a:outerShdw>
                </a:effectLst>
                <a:latin typeface="+mn-lt"/>
                <a:cs typeface="Arial" charset="0"/>
              </a:rPr>
              <a:t>Driver and hardware settings configuration, deployment and tuning from new UI</a:t>
            </a:r>
          </a:p>
          <a:p>
            <a:pPr marL="691433" lvl="1" indent="-352384" defTabSz="1097148" eaLnBrk="0" fontAlgn="auto">
              <a:lnSpc>
                <a:spcPct val="85000"/>
              </a:lnSpc>
              <a:spcBef>
                <a:spcPts val="720"/>
              </a:spcBef>
              <a:spcAft>
                <a:spcPts val="0"/>
              </a:spcAft>
              <a:buClr>
                <a:srgbClr val="D15F19"/>
              </a:buClr>
              <a:buSzPct val="85000"/>
              <a:buFontTx/>
              <a:buBlip>
                <a:blip r:embed="rId6"/>
              </a:buBlip>
              <a:defRPr/>
            </a:pPr>
            <a:r>
              <a:rPr lang="en-US" sz="2400" dirty="0">
                <a:solidFill>
                  <a:srgbClr val="FFFFFF"/>
                </a:solidFill>
                <a:effectLst>
                  <a:outerShdw blurRad="38100" dist="38100" dir="2700000" algn="tl">
                    <a:srgbClr val="000000">
                      <a:alpha val="43137"/>
                    </a:srgbClr>
                  </a:outerShdw>
                </a:effectLst>
                <a:latin typeface="+mn-lt"/>
                <a:cs typeface="Arial" charset="0"/>
              </a:rPr>
              <a:t>‘Toolbox’ of scripts and tips</a:t>
            </a:r>
          </a:p>
        </p:txBody>
      </p:sp>
      <p:grpSp>
        <p:nvGrpSpPr>
          <p:cNvPr id="234500" name="Group 29"/>
          <p:cNvGrpSpPr>
            <a:grpSpLocks/>
          </p:cNvGrpSpPr>
          <p:nvPr/>
        </p:nvGrpSpPr>
        <p:grpSpPr bwMode="auto">
          <a:xfrm>
            <a:off x="1463675" y="1189038"/>
            <a:ext cx="1828800" cy="1360487"/>
            <a:chOff x="3962400" y="1573213"/>
            <a:chExt cx="1524000" cy="1133476"/>
          </a:xfrm>
        </p:grpSpPr>
        <p:grpSp>
          <p:nvGrpSpPr>
            <p:cNvPr id="234503" name="Group 11"/>
            <p:cNvGrpSpPr>
              <a:grpSpLocks/>
            </p:cNvGrpSpPr>
            <p:nvPr/>
          </p:nvGrpSpPr>
          <p:grpSpPr bwMode="auto">
            <a:xfrm>
              <a:off x="3962400" y="1573213"/>
              <a:ext cx="1524000" cy="822325"/>
              <a:chOff x="515" y="605"/>
              <a:chExt cx="1364" cy="742"/>
            </a:xfrm>
          </p:grpSpPr>
          <p:pic>
            <p:nvPicPr>
              <p:cNvPr id="234505" name="Picture 12"/>
              <p:cNvPicPr>
                <a:picLocks noChangeAspect="1" noChangeArrowheads="1"/>
              </p:cNvPicPr>
              <p:nvPr/>
            </p:nvPicPr>
            <p:blipFill>
              <a:blip r:embed="rId4"/>
              <a:srcRect/>
              <a:stretch>
                <a:fillRect/>
              </a:stretch>
            </p:blipFill>
            <p:spPr bwMode="auto">
              <a:xfrm>
                <a:off x="515" y="605"/>
                <a:ext cx="1364" cy="742"/>
              </a:xfrm>
              <a:prstGeom prst="rect">
                <a:avLst/>
              </a:prstGeom>
              <a:noFill/>
              <a:ln w="9525">
                <a:noFill/>
                <a:miter lim="800000"/>
                <a:headEnd/>
                <a:tailEnd/>
              </a:ln>
            </p:spPr>
          </p:pic>
          <p:sp>
            <p:nvSpPr>
              <p:cNvPr id="21" name="Text Box 13"/>
              <p:cNvSpPr txBox="1">
                <a:spLocks noChangeArrowheads="1"/>
              </p:cNvSpPr>
              <p:nvPr/>
            </p:nvSpPr>
            <p:spPr bwMode="auto">
              <a:xfrm>
                <a:off x="622" y="664"/>
                <a:ext cx="1092" cy="383"/>
              </a:xfrm>
              <a:prstGeom prst="rect">
                <a:avLst/>
              </a:prstGeom>
              <a:noFill/>
              <a:ln w="12700" cap="flat" cmpd="sng" algn="ctr">
                <a:noFill/>
                <a:prstDash val="solid"/>
                <a:miter lim="800000"/>
                <a:headEnd type="none" w="med" len="med"/>
                <a:tailEnd type="none" w="med" len="med"/>
              </a:ln>
              <a:effectLst/>
            </p:spPr>
            <p:txBody>
              <a:bodyPr lIns="91430" tIns="45716" rIns="91430" bIns="45716">
                <a:spAutoFit/>
              </a:bodyPr>
              <a:lstStyle/>
              <a:p>
                <a:pPr algn="ctr" defTabSz="1097148">
                  <a:lnSpc>
                    <a:spcPct val="90000"/>
                  </a:lnSpc>
                  <a:buClr>
                    <a:schemeClr val="tx2"/>
                  </a:buClr>
                  <a:defRPr/>
                </a:pPr>
                <a:r>
                  <a:rPr lang="en-US" sz="2900" dirty="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Segoe Black" pitchFamily="34" charset="0"/>
                  </a:rPr>
                  <a:t>2008+</a:t>
                </a:r>
                <a:endParaRPr lang="en-US" sz="2900" dirty="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Segoe Black" pitchFamily="34" charset="0"/>
                </a:endParaRPr>
              </a:p>
            </p:txBody>
          </p:sp>
        </p:grpSp>
        <p:cxnSp>
          <p:nvCxnSpPr>
            <p:cNvPr id="17416" name="AutoShape 17"/>
            <p:cNvCxnSpPr>
              <a:cxnSpLocks noChangeShapeType="1"/>
            </p:cNvCxnSpPr>
            <p:nvPr/>
          </p:nvCxnSpPr>
          <p:spPr bwMode="auto">
            <a:xfrm rot="16200000" flipH="1">
              <a:off x="4748213" y="1974851"/>
              <a:ext cx="628650" cy="835025"/>
            </a:xfrm>
            <a:prstGeom prst="bentConnector2">
              <a:avLst/>
            </a:prstGeom>
            <a:ln>
              <a:headEnd/>
              <a:tailEnd type="stealth" w="med" len="med"/>
            </a:ln>
          </p:spPr>
          <p:style>
            <a:lnRef idx="3">
              <a:schemeClr val="dk1"/>
            </a:lnRef>
            <a:fillRef idx="0">
              <a:schemeClr val="dk1"/>
            </a:fillRef>
            <a:effectRef idx="2">
              <a:schemeClr val="dk1"/>
            </a:effectRef>
            <a:fontRef idx="minor">
              <a:schemeClr val="tx1"/>
            </a:fontRef>
          </p:style>
        </p:cxnSp>
      </p:grpSp>
      <p:sp>
        <p:nvSpPr>
          <p:cNvPr id="28" name="Text Box 6"/>
          <p:cNvSpPr txBox="1">
            <a:spLocks noChangeArrowheads="1"/>
          </p:cNvSpPr>
          <p:nvPr/>
        </p:nvSpPr>
        <p:spPr bwMode="auto">
          <a:xfrm>
            <a:off x="1646238" y="6080125"/>
            <a:ext cx="9051925" cy="1611313"/>
          </a:xfrm>
          <a:prstGeom prst="rect">
            <a:avLst/>
          </a:prstGeom>
          <a:noFill/>
          <a:ln w="9525" cap="flat" cmpd="sng" algn="ctr">
            <a:noFill/>
            <a:prstDash val="solid"/>
            <a:miter lim="800000"/>
            <a:headEnd type="none" w="med" len="med"/>
            <a:tailEnd type="none" w="med" len="med"/>
          </a:ln>
          <a:effectLst/>
        </p:spPr>
        <p:txBody>
          <a:bodyPr lIns="109698" tIns="54850" rIns="109698" bIns="54850">
            <a:spAutoFit/>
          </a:bodyPr>
          <a:lstStyle/>
          <a:p>
            <a:pPr marL="339050" indent="-339050" defTabSz="1097148" eaLnBrk="0" fontAlgn="auto">
              <a:lnSpc>
                <a:spcPct val="85000"/>
              </a:lnSpc>
              <a:spcBef>
                <a:spcPts val="720"/>
              </a:spcBef>
              <a:spcAft>
                <a:spcPts val="0"/>
              </a:spcAft>
              <a:buClr>
                <a:srgbClr val="D15F19"/>
              </a:buClr>
              <a:buSzPct val="85000"/>
              <a:buFontTx/>
              <a:buBlip>
                <a:blip r:embed="rId5"/>
              </a:buBlip>
              <a:defRPr/>
            </a:pPr>
            <a:r>
              <a:rPr lang="en-US" sz="2900" dirty="0">
                <a:solidFill>
                  <a:srgbClr val="FFFFFF"/>
                </a:solidFill>
                <a:effectLst>
                  <a:outerShdw blurRad="38100" dist="38100" dir="2700000" algn="tl">
                    <a:srgbClr val="000000">
                      <a:alpha val="43137"/>
                    </a:srgbClr>
                  </a:outerShdw>
                </a:effectLst>
                <a:latin typeface="+mn-lt"/>
                <a:cs typeface="Arial" charset="0"/>
              </a:rPr>
              <a:t>CCS v1 networking based on Windows Server 2003</a:t>
            </a:r>
          </a:p>
          <a:p>
            <a:pPr marL="613338" indent="-274288" defTabSz="1097148" eaLnBrk="0" fontAlgn="auto">
              <a:lnSpc>
                <a:spcPct val="85000"/>
              </a:lnSpc>
              <a:spcBef>
                <a:spcPts val="720"/>
              </a:spcBef>
              <a:spcAft>
                <a:spcPts val="0"/>
              </a:spcAft>
              <a:buClr>
                <a:srgbClr val="D15F19"/>
              </a:buClr>
              <a:buSzPct val="85000"/>
              <a:buFontTx/>
              <a:buBlip>
                <a:blip r:embed="rId6"/>
              </a:buBlip>
              <a:defRPr/>
            </a:pPr>
            <a:r>
              <a:rPr lang="en-US" sz="2400" dirty="0">
                <a:solidFill>
                  <a:srgbClr val="FFFFFF"/>
                </a:solidFill>
                <a:effectLst>
                  <a:outerShdw blurRad="38100" dist="38100" dir="2700000" algn="tl">
                    <a:srgbClr val="000000">
                      <a:alpha val="43137"/>
                    </a:srgbClr>
                  </a:outerShdw>
                </a:effectLst>
                <a:latin typeface="+mn-lt"/>
                <a:cs typeface="Arial" charset="0"/>
              </a:rPr>
              <a:t>MSMPI and Winsock API</a:t>
            </a:r>
          </a:p>
          <a:p>
            <a:pPr marL="613338" indent="-274288" defTabSz="1097148" eaLnBrk="0" fontAlgn="auto">
              <a:lnSpc>
                <a:spcPct val="85000"/>
              </a:lnSpc>
              <a:spcBef>
                <a:spcPts val="720"/>
              </a:spcBef>
              <a:spcAft>
                <a:spcPts val="0"/>
              </a:spcAft>
              <a:buClr>
                <a:srgbClr val="D15F19"/>
              </a:buClr>
              <a:buSzPct val="85000"/>
              <a:buFontTx/>
              <a:buBlip>
                <a:blip r:embed="rId6"/>
              </a:buBlip>
              <a:defRPr/>
            </a:pPr>
            <a:r>
              <a:rPr lang="en-US" sz="2400" dirty="0">
                <a:solidFill>
                  <a:srgbClr val="FFFFFF"/>
                </a:solidFill>
                <a:effectLst>
                  <a:outerShdw blurRad="38100" dist="38100" dir="2700000" algn="tl">
                    <a:srgbClr val="000000">
                      <a:alpha val="43137"/>
                    </a:srgbClr>
                  </a:outerShdw>
                </a:effectLst>
                <a:latin typeface="+mn-lt"/>
                <a:cs typeface="Arial" charset="0"/>
              </a:rPr>
              <a:t>Both using Winsock Direct to take advantage of RDMA hardware mechanisms</a:t>
            </a:r>
            <a:endParaRPr lang="en-US" sz="2400" dirty="0">
              <a:solidFill>
                <a:srgbClr val="FFFFFF"/>
              </a:solidFill>
              <a:effectLst>
                <a:outerShdw blurRad="38100" dist="38100" dir="2700000" algn="tl">
                  <a:srgbClr val="000000">
                    <a:alpha val="43137"/>
                  </a:srgbClr>
                </a:outerShdw>
              </a:effectLst>
              <a:latin typeface="+mn-lt"/>
              <a:cs typeface="Arial" charset="0"/>
            </a:endParaRPr>
          </a:p>
        </p:txBody>
      </p:sp>
      <p:sp>
        <p:nvSpPr>
          <p:cNvPr id="19" name="Rectangle 2"/>
          <p:cNvSpPr>
            <a:spLocks noGrp="1" noChangeArrowheads="1"/>
          </p:cNvSpPr>
          <p:nvPr>
            <p:ph type="title"/>
          </p:nvPr>
        </p:nvSpPr>
        <p:spPr/>
        <p:txBody>
          <a:bodyPr/>
          <a:lstStyle/>
          <a:p>
            <a:pPr defTabSz="1095332">
              <a:defRPr/>
            </a:pPr>
            <a:r>
              <a:rPr smtClean="0"/>
              <a:t>CCS Networking Roadmap</a:t>
            </a:r>
            <a:endParaRPr/>
          </a:p>
        </p:txBody>
      </p:sp>
    </p:spTree>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defTabSz="1095332">
              <a:defRPr/>
            </a:pPr>
            <a:r>
              <a:rPr smtClean="0"/>
              <a:t>Networking References</a:t>
            </a:r>
            <a:endParaRPr/>
          </a:p>
        </p:txBody>
      </p:sp>
      <p:sp>
        <p:nvSpPr>
          <p:cNvPr id="3" name="Text Placeholder 2"/>
          <p:cNvSpPr>
            <a:spLocks noGrp="1"/>
          </p:cNvSpPr>
          <p:nvPr>
            <p:ph type="body" idx="1"/>
          </p:nvPr>
        </p:nvSpPr>
        <p:spPr>
          <a:xfrm>
            <a:off x="458788" y="1697038"/>
            <a:ext cx="10056812" cy="5699125"/>
          </a:xfrm>
        </p:spPr>
        <p:txBody>
          <a:bodyPr/>
          <a:lstStyle/>
          <a:p>
            <a:pPr marL="459088" indent="-459088" defTabSz="1095332">
              <a:spcBef>
                <a:spcPts val="720"/>
              </a:spcBef>
              <a:defRPr/>
            </a:pPr>
            <a:r>
              <a:rPr lang="en-US" sz="3400" dirty="0" smtClean="0"/>
              <a:t>Whitepaper</a:t>
            </a:r>
          </a:p>
          <a:p>
            <a:pPr marL="845786" lvl="1" indent="-380984" defTabSz="1095332">
              <a:spcBef>
                <a:spcPts val="720"/>
              </a:spcBef>
              <a:defRPr/>
            </a:pPr>
            <a:r>
              <a:rPr lang="en-US" sz="2900" dirty="0" smtClean="0"/>
              <a:t>Performance Tuning White Paper released</a:t>
            </a:r>
          </a:p>
          <a:p>
            <a:pPr marL="845786" lvl="1" indent="-380984" defTabSz="1095332">
              <a:spcBef>
                <a:spcPts val="720"/>
              </a:spcBef>
              <a:defRPr/>
            </a:pPr>
            <a:r>
              <a:rPr lang="en-US" sz="2900" dirty="0" smtClean="0">
                <a:hlinkClick r:id="rId3"/>
              </a:rPr>
              <a:t>http://www.microsoft.com/downloads/details.aspx?FamilyID=40cd8152-f89d-4abf-ab1c-a467e180cce4&amp;DisplayLang=en</a:t>
            </a:r>
            <a:r>
              <a:rPr lang="en-US" sz="2900" dirty="0" smtClean="0"/>
              <a:t> </a:t>
            </a:r>
          </a:p>
          <a:p>
            <a:pPr marL="459088" indent="-459088" defTabSz="1095332">
              <a:spcBef>
                <a:spcPts val="720"/>
              </a:spcBef>
              <a:defRPr/>
            </a:pPr>
            <a:r>
              <a:rPr lang="en-US" sz="3400" dirty="0" smtClean="0"/>
              <a:t>Winsock Direct QFE from Windows 2003 Networking</a:t>
            </a:r>
          </a:p>
          <a:p>
            <a:pPr marL="845786" lvl="1" indent="-380984" defTabSz="1095332">
              <a:spcBef>
                <a:spcPts val="720"/>
              </a:spcBef>
              <a:defRPr/>
            </a:pPr>
            <a:r>
              <a:rPr lang="en-US" sz="2900" dirty="0" smtClean="0"/>
              <a:t>Only install the latest. QFEs are cumulative, latest QFE supersedes the others</a:t>
            </a:r>
            <a:endParaRPr lang="en-US" sz="2900" dirty="0" smtClean="0">
              <a:hlinkClick r:id="rId4" tooltip="blocked::http://support.microsoft.com/kb/924286/"/>
            </a:endParaRPr>
          </a:p>
          <a:p>
            <a:pPr marL="845786" lvl="1" indent="-380984" defTabSz="1095332">
              <a:spcBef>
                <a:spcPts val="720"/>
              </a:spcBef>
              <a:defRPr/>
            </a:pPr>
            <a:r>
              <a:rPr lang="en-US" sz="2900" dirty="0" smtClean="0"/>
              <a:t>Latest as of 05/15/07:  latest QFE is 924286</a:t>
            </a:r>
          </a:p>
          <a:p>
            <a:pPr marL="459088" indent="-459088" defTabSz="1095332">
              <a:spcBef>
                <a:spcPts val="720"/>
              </a:spcBef>
              <a:defRPr/>
            </a:pPr>
            <a:r>
              <a:rPr lang="en-US" sz="3400" dirty="0" smtClean="0"/>
              <a:t>CCS v1 SP1 released</a:t>
            </a:r>
          </a:p>
          <a:p>
            <a:pPr marL="845786" lvl="1" indent="-380984" defTabSz="1095332">
              <a:spcBef>
                <a:spcPts val="720"/>
              </a:spcBef>
              <a:defRPr/>
            </a:pPr>
            <a:r>
              <a:rPr lang="en-US" sz="2900" dirty="0" smtClean="0"/>
              <a:t>Contains fixes of latest </a:t>
            </a:r>
            <a:r>
              <a:rPr lang="en-US" sz="2900" smtClean="0"/>
              <a:t>QFE 924286</a:t>
            </a:r>
            <a:endParaRPr lang="en-US" sz="2900" dirty="0" smtClean="0"/>
          </a:p>
        </p:txBody>
      </p:sp>
    </p:spTree>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2"/>
          <p:cNvSpPr>
            <a:spLocks noGrp="1" noChangeArrowheads="1"/>
          </p:cNvSpPr>
          <p:nvPr>
            <p:ph type="title"/>
          </p:nvPr>
        </p:nvSpPr>
        <p:spPr/>
        <p:txBody>
          <a:bodyPr/>
          <a:lstStyle/>
          <a:p>
            <a:pPr defTabSz="1095332">
              <a:defRPr/>
            </a:pPr>
            <a:r>
              <a:rPr smtClean="0"/>
              <a:t>Call To Action</a:t>
            </a:r>
            <a:endParaRPr/>
          </a:p>
        </p:txBody>
      </p:sp>
      <p:sp>
        <p:nvSpPr>
          <p:cNvPr id="243715" name="Rectangle 3"/>
          <p:cNvSpPr>
            <a:spLocks noGrp="1" noChangeArrowheads="1"/>
          </p:cNvSpPr>
          <p:nvPr>
            <p:ph idx="1"/>
          </p:nvPr>
        </p:nvSpPr>
        <p:spPr>
          <a:xfrm>
            <a:off x="458788" y="1697038"/>
            <a:ext cx="10056812" cy="5491162"/>
          </a:xfrm>
        </p:spPr>
        <p:txBody>
          <a:bodyPr/>
          <a:lstStyle/>
          <a:p>
            <a:pPr marL="459088" indent="-459088" defTabSz="1095332">
              <a:defRPr/>
            </a:pPr>
            <a:r>
              <a:rPr lang="en-US" dirty="0" smtClean="0"/>
              <a:t>Make 64-bit drivers for your hardware and complete WHQL certification for CCS v1 </a:t>
            </a:r>
          </a:p>
          <a:p>
            <a:pPr marL="459088" indent="-459088" defTabSz="1095332">
              <a:defRPr/>
            </a:pPr>
            <a:r>
              <a:rPr lang="en-US" dirty="0" smtClean="0"/>
              <a:t>Make Windows Server Longhorn drivers for your hardware for CCS v2</a:t>
            </a:r>
          </a:p>
          <a:p>
            <a:pPr marL="459088" indent="-459088" defTabSz="1095332">
              <a:defRPr/>
            </a:pPr>
            <a:r>
              <a:rPr lang="en-US" dirty="0" smtClean="0"/>
              <a:t>Focus on easy to deploy, easy to manage networking hardware that integrates with CCS v2 network management</a:t>
            </a:r>
          </a:p>
          <a:p>
            <a:pPr marL="459088" indent="-459088" defTabSz="1095332">
              <a:defRPr/>
            </a:pPr>
            <a:r>
              <a:rPr lang="en-US" dirty="0" smtClean="0"/>
              <a:t>Benchmark your hardware with</a:t>
            </a:r>
            <a:br>
              <a:rPr lang="en-US" dirty="0" smtClean="0"/>
            </a:br>
            <a:r>
              <a:rPr lang="en-US" dirty="0" smtClean="0"/>
              <a:t>real applications</a:t>
            </a:r>
          </a:p>
        </p:txBody>
      </p:sp>
      <p:sp>
        <p:nvSpPr>
          <p:cNvPr id="238595" name="Rectangle 2"/>
          <p:cNvSpPr>
            <a:spLocks noChangeArrowheads="1"/>
          </p:cNvSpPr>
          <p:nvPr/>
        </p:nvSpPr>
        <p:spPr bwMode="auto">
          <a:xfrm>
            <a:off x="0" y="0"/>
            <a:ext cx="222250" cy="449263"/>
          </a:xfrm>
          <a:prstGeom prst="rect">
            <a:avLst/>
          </a:prstGeom>
          <a:noFill/>
          <a:ln w="9525">
            <a:noFill/>
            <a:miter lim="800000"/>
            <a:headEnd/>
            <a:tailEnd/>
          </a:ln>
        </p:spPr>
        <p:txBody>
          <a:bodyPr wrap="none" lIns="109714" tIns="54858" rIns="109714" bIns="54858" anchor="ctr">
            <a:spAutoFit/>
          </a:bodyPr>
          <a:lstStyle/>
          <a:p>
            <a:endParaRPr lang="en-US">
              <a:latin typeface="Segoe" pitchFamily="34" charset="0"/>
            </a:endParaRPr>
          </a:p>
        </p:txBody>
      </p:sp>
    </p:spTree>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p:cNvSpPr>
          <p:nvPr/>
        </p:nvSpPr>
        <p:spPr bwMode="auto">
          <a:xfrm>
            <a:off x="550927" y="329185"/>
            <a:ext cx="10147553" cy="1595514"/>
          </a:xfrm>
          <a:prstGeom prst="rect">
            <a:avLst/>
          </a:prstGeom>
          <a:noFill/>
          <a:ln w="9525" algn="ctr">
            <a:noFill/>
            <a:miter lim="800000"/>
            <a:headEnd/>
            <a:tailEnd/>
          </a:ln>
        </p:spPr>
        <p:txBody>
          <a:bodyPr lIns="0" tIns="0" rIns="0" bIns="0">
            <a:spAutoFit/>
          </a:bodyPr>
          <a:lstStyle/>
          <a:p>
            <a:pPr defTabSz="1095332">
              <a:lnSpc>
                <a:spcPct val="90000"/>
              </a:lnSpc>
              <a:defRPr/>
            </a:pPr>
            <a:r>
              <a:rPr lang="en-US" sz="5800" kern="0" spc="-150"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cs typeface="Arial" charset="0"/>
              </a:rPr>
              <a:t>Dynamic Hardware Partitioning </a:t>
            </a:r>
            <a:br>
              <a:rPr lang="en-US" sz="5800" kern="0" spc="-150"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cs typeface="Arial" charset="0"/>
              </a:rPr>
            </a:br>
            <a:r>
              <a:rPr lang="en-US" sz="5800" kern="0" spc="-150"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cs typeface="Arial" charset="0"/>
              </a:rPr>
              <a:t>And Server Device Drivers</a:t>
            </a:r>
            <a:endParaRPr lang="en-US" sz="5800" kern="0" spc="-150"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cs typeface="Arial" charset="0"/>
            </a:endParaRPr>
          </a:p>
        </p:txBody>
      </p:sp>
      <p:sp>
        <p:nvSpPr>
          <p:cNvPr id="5" name="Content Placeholder 4"/>
          <p:cNvSpPr txBox="1">
            <a:spLocks/>
          </p:cNvSpPr>
          <p:nvPr/>
        </p:nvSpPr>
        <p:spPr bwMode="auto">
          <a:xfrm>
            <a:off x="549275" y="2297113"/>
            <a:ext cx="4937125" cy="4757737"/>
          </a:xfrm>
          <a:prstGeom prst="rect">
            <a:avLst/>
          </a:prstGeom>
          <a:noFill/>
          <a:ln w="9525">
            <a:noFill/>
            <a:miter lim="800000"/>
            <a:headEnd/>
            <a:tailEnd/>
          </a:ln>
        </p:spPr>
        <p:txBody>
          <a:bodyPr lIns="0" tIns="0" rIns="0" bIns="0">
            <a:spAutoFit/>
          </a:bodyPr>
          <a:lstStyle/>
          <a:p>
            <a:pPr defTabSz="1095332">
              <a:lnSpc>
                <a:spcPct val="90000"/>
              </a:lnSpc>
              <a:spcBef>
                <a:spcPts val="1008"/>
              </a:spcBef>
              <a:buClr>
                <a:schemeClr val="tx2"/>
              </a:buClr>
              <a:buSzPct val="95000"/>
              <a:defRPr/>
            </a:pPr>
            <a:r>
              <a:rPr lang="en-US" sz="2400" kern="0" dirty="0">
                <a:solidFill>
                  <a:schemeClr val="tx2"/>
                </a:solidFill>
                <a:effectLst>
                  <a:outerShdw blurRad="38100" dist="38100" dir="2700000" algn="tl">
                    <a:srgbClr val="000000">
                      <a:alpha val="43137"/>
                    </a:srgbClr>
                  </a:outerShdw>
                </a:effectLst>
                <a:latin typeface="+mn-lt"/>
              </a:rPr>
              <a:t>Server-qualified Drivers must meet  Logo Requirements related to</a:t>
            </a:r>
          </a:p>
          <a:p>
            <a:pPr marL="346710" lvl="1" indent="-346710" defTabSz="1095332">
              <a:lnSpc>
                <a:spcPct val="90000"/>
              </a:lnSpc>
              <a:spcBef>
                <a:spcPts val="840"/>
              </a:spcBef>
              <a:buClr>
                <a:schemeClr val="tx2"/>
              </a:buClr>
              <a:buSzPct val="80000"/>
              <a:buFontTx/>
              <a:buBlip>
                <a:blip r:embed="rId3"/>
              </a:buBlip>
              <a:defRPr/>
            </a:pPr>
            <a:r>
              <a:rPr lang="en-US" kern="0" dirty="0">
                <a:effectLst>
                  <a:outerShdw blurRad="38100" dist="38100" dir="2700000" algn="tl">
                    <a:srgbClr val="000000">
                      <a:alpha val="43137"/>
                    </a:srgbClr>
                  </a:outerShdw>
                </a:effectLst>
                <a:latin typeface="+mn-lt"/>
              </a:rPr>
              <a:t>Hot Add CPU</a:t>
            </a:r>
          </a:p>
          <a:p>
            <a:pPr marL="346710" lvl="1" indent="-346710" defTabSz="1095332">
              <a:lnSpc>
                <a:spcPct val="90000"/>
              </a:lnSpc>
              <a:spcBef>
                <a:spcPts val="840"/>
              </a:spcBef>
              <a:buClr>
                <a:schemeClr val="tx2"/>
              </a:buClr>
              <a:buSzPct val="80000"/>
              <a:buFontTx/>
              <a:buBlip>
                <a:blip r:embed="rId3"/>
              </a:buBlip>
              <a:defRPr/>
            </a:pPr>
            <a:r>
              <a:rPr lang="en-US" kern="0" dirty="0">
                <a:effectLst>
                  <a:outerShdw blurRad="38100" dist="38100" dir="2700000" algn="tl">
                    <a:srgbClr val="000000">
                      <a:alpha val="43137"/>
                    </a:srgbClr>
                  </a:outerShdw>
                </a:effectLst>
                <a:latin typeface="+mn-lt"/>
              </a:rPr>
              <a:t>Resource Rebalance</a:t>
            </a:r>
          </a:p>
          <a:p>
            <a:pPr marL="346710" lvl="1" indent="-346710" defTabSz="1095332">
              <a:lnSpc>
                <a:spcPct val="90000"/>
              </a:lnSpc>
              <a:spcBef>
                <a:spcPts val="840"/>
              </a:spcBef>
              <a:buClr>
                <a:schemeClr val="tx2"/>
              </a:buClr>
              <a:buSzPct val="80000"/>
              <a:buFontTx/>
              <a:buBlip>
                <a:blip r:embed="rId3"/>
              </a:buBlip>
              <a:defRPr/>
            </a:pPr>
            <a:r>
              <a:rPr lang="en-US" kern="0" dirty="0">
                <a:effectLst>
                  <a:outerShdw blurRad="38100" dist="38100" dir="2700000" algn="tl">
                    <a:srgbClr val="000000">
                      <a:alpha val="43137"/>
                    </a:srgbClr>
                  </a:outerShdw>
                </a:effectLst>
                <a:latin typeface="+mn-lt"/>
              </a:rPr>
              <a:t>Hot Replace “Quiescence/Pseudo S4“</a:t>
            </a:r>
          </a:p>
          <a:p>
            <a:pPr marL="342900" indent="-342900" defTabSz="1095332">
              <a:lnSpc>
                <a:spcPct val="90000"/>
              </a:lnSpc>
              <a:spcBef>
                <a:spcPts val="1008"/>
              </a:spcBef>
              <a:buClr>
                <a:schemeClr val="tx2"/>
              </a:buClr>
              <a:buSzPct val="95000"/>
              <a:defRPr/>
            </a:pPr>
            <a:r>
              <a:rPr lang="en-US" sz="2400" kern="0" dirty="0">
                <a:solidFill>
                  <a:schemeClr val="tx2"/>
                </a:solidFill>
                <a:effectLst>
                  <a:outerShdw blurRad="38100" dist="38100" dir="2700000" algn="tl">
                    <a:srgbClr val="000000">
                      <a:alpha val="43137"/>
                    </a:srgbClr>
                  </a:outerShdw>
                </a:effectLst>
                <a:latin typeface="+mn-lt"/>
              </a:rPr>
              <a:t>Reasons</a:t>
            </a:r>
          </a:p>
          <a:p>
            <a:pPr marL="346710" lvl="1" indent="-346710" defTabSz="1095332">
              <a:lnSpc>
                <a:spcPct val="90000"/>
              </a:lnSpc>
              <a:spcBef>
                <a:spcPts val="840"/>
              </a:spcBef>
              <a:buClr>
                <a:schemeClr val="tx2"/>
              </a:buClr>
              <a:buSzPct val="80000"/>
              <a:buFontTx/>
              <a:buBlip>
                <a:blip r:embed="rId3"/>
              </a:buBlip>
              <a:defRPr/>
            </a:pPr>
            <a:r>
              <a:rPr lang="en-US" kern="0" dirty="0">
                <a:effectLst>
                  <a:outerShdw blurRad="38100" dist="38100" dir="2700000" algn="tl">
                    <a:srgbClr val="000000">
                      <a:alpha val="43137"/>
                    </a:srgbClr>
                  </a:outerShdw>
                </a:effectLst>
                <a:latin typeface="+mn-lt"/>
              </a:rPr>
              <a:t>Dynamic Hardware Partition-capable  (DHP) systems will become more common</a:t>
            </a:r>
          </a:p>
          <a:p>
            <a:pPr marL="346710" lvl="1" indent="-346710" defTabSz="1095332">
              <a:lnSpc>
                <a:spcPct val="90000"/>
              </a:lnSpc>
              <a:spcBef>
                <a:spcPts val="840"/>
              </a:spcBef>
              <a:buClr>
                <a:schemeClr val="tx2"/>
              </a:buClr>
              <a:buSzPct val="80000"/>
              <a:buFontTx/>
              <a:buBlip>
                <a:blip r:embed="rId3"/>
              </a:buBlip>
              <a:defRPr/>
            </a:pPr>
            <a:r>
              <a:rPr lang="en-US" kern="0" dirty="0">
                <a:effectLst>
                  <a:outerShdw blurRad="38100" dist="38100" dir="2700000" algn="tl">
                    <a:srgbClr val="000000">
                      <a:alpha val="43137"/>
                    </a:srgbClr>
                  </a:outerShdw>
                </a:effectLst>
                <a:latin typeface="+mn-lt"/>
              </a:rPr>
              <a:t>Customer may add arbitrary devices to those systems</a:t>
            </a:r>
          </a:p>
          <a:p>
            <a:pPr marL="346710" lvl="1" indent="-346710" defTabSz="1095332">
              <a:lnSpc>
                <a:spcPct val="90000"/>
              </a:lnSpc>
              <a:spcBef>
                <a:spcPts val="840"/>
              </a:spcBef>
              <a:buClr>
                <a:schemeClr val="tx2"/>
              </a:buClr>
              <a:buSzPct val="80000"/>
              <a:buFontTx/>
              <a:buBlip>
                <a:blip r:embed="rId3"/>
              </a:buBlip>
              <a:defRPr/>
            </a:pPr>
            <a:r>
              <a:rPr lang="en-US" kern="0" dirty="0">
                <a:effectLst>
                  <a:outerShdw blurRad="38100" dist="38100" dir="2700000" algn="tl">
                    <a:srgbClr val="000000">
                      <a:alpha val="43137"/>
                    </a:srgbClr>
                  </a:outerShdw>
                </a:effectLst>
                <a:latin typeface="+mn-lt"/>
              </a:rPr>
              <a:t>This is functionality all drivers should have in any case</a:t>
            </a:r>
          </a:p>
        </p:txBody>
      </p:sp>
      <p:sp>
        <p:nvSpPr>
          <p:cNvPr id="6" name="Content Placeholder 5"/>
          <p:cNvSpPr txBox="1">
            <a:spLocks/>
          </p:cNvSpPr>
          <p:nvPr/>
        </p:nvSpPr>
        <p:spPr>
          <a:xfrm>
            <a:off x="5668963" y="2297113"/>
            <a:ext cx="4391025" cy="5567362"/>
          </a:xfrm>
          <a:prstGeom prst="rect">
            <a:avLst/>
          </a:prstGeom>
        </p:spPr>
        <p:txBody>
          <a:bodyPr lIns="109728" tIns="54864" rIns="109728" bIns="54864"/>
          <a:lstStyle/>
          <a:p>
            <a:pPr marL="342900" indent="-342900" defTabSz="1095332">
              <a:lnSpc>
                <a:spcPct val="90000"/>
              </a:lnSpc>
              <a:spcBef>
                <a:spcPts val="1008"/>
              </a:spcBef>
              <a:buClr>
                <a:schemeClr val="tx2"/>
              </a:buClr>
              <a:buSzPct val="95000"/>
              <a:buFontTx/>
              <a:buBlip>
                <a:blip r:embed="rId4"/>
              </a:buBlip>
              <a:defRPr/>
            </a:pPr>
            <a:r>
              <a:rPr lang="en-US" sz="2400" kern="0" dirty="0">
                <a:effectLst>
                  <a:outerShdw blurRad="38100" dist="38100" dir="2700000" algn="tl">
                    <a:srgbClr val="000000">
                      <a:alpha val="43137"/>
                    </a:srgbClr>
                  </a:outerShdw>
                </a:effectLst>
                <a:latin typeface="+mn-lt"/>
              </a:rPr>
              <a:t>Server-qualified Drivers must pass these Logo Tests</a:t>
            </a:r>
          </a:p>
          <a:p>
            <a:pPr marL="613410" lvl="1" indent="-270510" defTabSz="1095332">
              <a:lnSpc>
                <a:spcPct val="90000"/>
              </a:lnSpc>
              <a:spcBef>
                <a:spcPts val="840"/>
              </a:spcBef>
              <a:buClr>
                <a:schemeClr val="tx2"/>
              </a:buClr>
              <a:buSzPct val="80000"/>
              <a:buFontTx/>
              <a:buBlip>
                <a:blip r:embed="rId3"/>
              </a:buBlip>
              <a:defRPr/>
            </a:pPr>
            <a:r>
              <a:rPr lang="en-US" kern="0" dirty="0">
                <a:effectLst>
                  <a:outerShdw blurRad="38100" dist="38100" dir="2700000" algn="tl">
                    <a:srgbClr val="000000">
                      <a:alpha val="43137"/>
                    </a:srgbClr>
                  </a:outerShdw>
                </a:effectLst>
                <a:latin typeface="+mn-lt"/>
              </a:rPr>
              <a:t>DHP Tests </a:t>
            </a:r>
          </a:p>
          <a:p>
            <a:pPr marL="897256" lvl="2" indent="-283846" defTabSz="1095332">
              <a:lnSpc>
                <a:spcPct val="90000"/>
              </a:lnSpc>
              <a:spcBef>
                <a:spcPts val="756"/>
              </a:spcBef>
              <a:buClr>
                <a:schemeClr val="tx2"/>
              </a:buClr>
              <a:buSzPct val="80000"/>
              <a:buFontTx/>
              <a:buBlip>
                <a:blip r:embed="rId3"/>
              </a:buBlip>
              <a:defRPr/>
            </a:pPr>
            <a:r>
              <a:rPr lang="en-US" sz="1900" kern="0" dirty="0">
                <a:effectLst>
                  <a:outerShdw blurRad="38100" dist="38100" dir="2700000" algn="tl">
                    <a:srgbClr val="000000">
                      <a:alpha val="43137"/>
                    </a:srgbClr>
                  </a:outerShdw>
                </a:effectLst>
                <a:latin typeface="+mn-lt"/>
              </a:rPr>
              <a:t>Hot Add CPU</a:t>
            </a:r>
          </a:p>
          <a:p>
            <a:pPr marL="897256" lvl="2" indent="-283846" defTabSz="1095332">
              <a:lnSpc>
                <a:spcPct val="90000"/>
              </a:lnSpc>
              <a:spcBef>
                <a:spcPts val="756"/>
              </a:spcBef>
              <a:buClr>
                <a:schemeClr val="tx2"/>
              </a:buClr>
              <a:buSzPct val="80000"/>
              <a:buFontTx/>
              <a:buBlip>
                <a:blip r:embed="rId3"/>
              </a:buBlip>
              <a:defRPr/>
            </a:pPr>
            <a:r>
              <a:rPr lang="en-US" sz="1900" kern="0" dirty="0">
                <a:effectLst>
                  <a:outerShdw blurRad="38100" dist="38100" dir="2700000" algn="tl">
                    <a:srgbClr val="000000">
                      <a:alpha val="43137"/>
                    </a:srgbClr>
                  </a:outerShdw>
                </a:effectLst>
                <a:latin typeface="+mn-lt"/>
              </a:rPr>
              <a:t>Hot Add RAM</a:t>
            </a:r>
          </a:p>
          <a:p>
            <a:pPr marL="897256" lvl="2" indent="-283846" defTabSz="1095332">
              <a:lnSpc>
                <a:spcPct val="90000"/>
              </a:lnSpc>
              <a:spcBef>
                <a:spcPts val="756"/>
              </a:spcBef>
              <a:buClr>
                <a:schemeClr val="tx2"/>
              </a:buClr>
              <a:buSzPct val="80000"/>
              <a:buFontTx/>
              <a:buBlip>
                <a:blip r:embed="rId3"/>
              </a:buBlip>
              <a:defRPr/>
            </a:pPr>
            <a:r>
              <a:rPr lang="en-US" sz="1900" kern="0" dirty="0">
                <a:effectLst>
                  <a:outerShdw blurRad="38100" dist="38100" dir="2700000" algn="tl">
                    <a:srgbClr val="000000">
                      <a:alpha val="43137"/>
                    </a:srgbClr>
                  </a:outerShdw>
                </a:effectLst>
                <a:latin typeface="+mn-lt"/>
              </a:rPr>
              <a:t>Hot Replace CPU</a:t>
            </a:r>
          </a:p>
          <a:p>
            <a:pPr marL="897256" lvl="2" indent="-283846" defTabSz="1095332">
              <a:lnSpc>
                <a:spcPct val="90000"/>
              </a:lnSpc>
              <a:spcBef>
                <a:spcPts val="756"/>
              </a:spcBef>
              <a:buClr>
                <a:schemeClr val="tx2"/>
              </a:buClr>
              <a:buSzPct val="80000"/>
              <a:buFontTx/>
              <a:buBlip>
                <a:blip r:embed="rId3"/>
              </a:buBlip>
              <a:defRPr/>
            </a:pPr>
            <a:r>
              <a:rPr lang="en-US" sz="1900" kern="0" dirty="0">
                <a:effectLst>
                  <a:outerShdw blurRad="38100" dist="38100" dir="2700000" algn="tl">
                    <a:srgbClr val="000000">
                      <a:alpha val="43137"/>
                    </a:srgbClr>
                  </a:outerShdw>
                </a:effectLst>
                <a:latin typeface="+mn-lt"/>
              </a:rPr>
              <a:t>Hot Replace RAM</a:t>
            </a:r>
          </a:p>
          <a:p>
            <a:pPr marL="342900" lvl="1" indent="-342900" defTabSz="1095332">
              <a:lnSpc>
                <a:spcPct val="90000"/>
              </a:lnSpc>
              <a:spcBef>
                <a:spcPts val="1008"/>
              </a:spcBef>
              <a:buClr>
                <a:schemeClr val="tx2"/>
              </a:buClr>
              <a:buSzPct val="95000"/>
              <a:buFontTx/>
              <a:buBlip>
                <a:blip r:embed="rId4"/>
              </a:buBlip>
              <a:defRPr/>
            </a:pPr>
            <a:r>
              <a:rPr lang="en-US" kern="0" dirty="0">
                <a:effectLst>
                  <a:outerShdw blurRad="38100" dist="38100" dir="2700000" algn="tl">
                    <a:srgbClr val="000000">
                      <a:alpha val="43137"/>
                    </a:srgbClr>
                  </a:outerShdw>
                </a:effectLst>
                <a:latin typeface="+mn-lt"/>
              </a:rPr>
              <a:t>Must test with Windows Server Longhorn “Datacenter”, not Windows Vista</a:t>
            </a:r>
          </a:p>
          <a:p>
            <a:pPr marL="342900" lvl="1" indent="-342900" defTabSz="1095332">
              <a:lnSpc>
                <a:spcPct val="90000"/>
              </a:lnSpc>
              <a:spcBef>
                <a:spcPts val="1008"/>
              </a:spcBef>
              <a:buClr>
                <a:schemeClr val="tx2"/>
              </a:buClr>
              <a:buSzPct val="95000"/>
              <a:buFontTx/>
              <a:buBlip>
                <a:blip r:embed="rId4"/>
              </a:buBlip>
              <a:defRPr/>
            </a:pPr>
            <a:r>
              <a:rPr lang="en-US" kern="0" dirty="0">
                <a:effectLst>
                  <a:outerShdw blurRad="38100" dist="38100" dir="2700000" algn="tl">
                    <a:srgbClr val="000000">
                      <a:alpha val="43137"/>
                    </a:srgbClr>
                  </a:outerShdw>
                </a:effectLst>
                <a:latin typeface="+mn-lt"/>
              </a:rPr>
              <a:t>4 Core, 1GB system required</a:t>
            </a:r>
          </a:p>
          <a:p>
            <a:pPr marL="342900" lvl="1" indent="-342900" defTabSz="1095332">
              <a:lnSpc>
                <a:spcPct val="90000"/>
              </a:lnSpc>
              <a:spcBef>
                <a:spcPts val="1008"/>
              </a:spcBef>
              <a:buClr>
                <a:schemeClr val="tx2"/>
              </a:buClr>
              <a:buSzPct val="95000"/>
              <a:buFontTx/>
              <a:buBlip>
                <a:blip r:embed="rId4"/>
              </a:buBlip>
              <a:defRPr/>
            </a:pPr>
            <a:r>
              <a:rPr lang="en-US" kern="0" dirty="0">
                <a:effectLst>
                  <a:outerShdw blurRad="38100" dist="38100" dir="2700000" algn="tl">
                    <a:srgbClr val="000000">
                      <a:alpha val="43137"/>
                    </a:srgbClr>
                  </a:outerShdw>
                </a:effectLst>
                <a:latin typeface="+mn-lt"/>
              </a:rPr>
              <a:t>Simulator provided, an actual </a:t>
            </a:r>
            <a:r>
              <a:rPr lang="en-US" kern="0" dirty="0" err="1">
                <a:effectLst>
                  <a:outerShdw blurRad="38100" dist="38100" dir="2700000" algn="tl">
                    <a:srgbClr val="000000">
                      <a:alpha val="43137"/>
                    </a:srgbClr>
                  </a:outerShdw>
                </a:effectLst>
                <a:latin typeface="+mn-lt"/>
              </a:rPr>
              <a:t>partitionable</a:t>
            </a:r>
            <a:r>
              <a:rPr lang="en-US" kern="0" dirty="0">
                <a:effectLst>
                  <a:outerShdw blurRad="38100" dist="38100" dir="2700000" algn="tl">
                    <a:srgbClr val="000000">
                      <a:alpha val="43137"/>
                    </a:srgbClr>
                  </a:outerShdw>
                </a:effectLst>
                <a:latin typeface="+mn-lt"/>
              </a:rPr>
              <a:t> system </a:t>
            </a:r>
            <a:r>
              <a:rPr lang="en-US" kern="0" dirty="0">
                <a:solidFill>
                  <a:schemeClr val="accent6"/>
                </a:solidFill>
                <a:effectLst>
                  <a:outerShdw blurRad="38100" dist="38100" dir="2700000" algn="tl">
                    <a:srgbClr val="000000">
                      <a:alpha val="43137"/>
                    </a:srgbClr>
                  </a:outerShdw>
                </a:effectLst>
                <a:latin typeface="+mn-lt"/>
              </a:rPr>
              <a:t>not</a:t>
            </a:r>
            <a:r>
              <a:rPr lang="en-US" kern="0" dirty="0">
                <a:effectLst>
                  <a:outerShdw blurRad="38100" dist="38100" dir="2700000" algn="tl">
                    <a:srgbClr val="000000">
                      <a:alpha val="43137"/>
                    </a:srgbClr>
                  </a:outerShdw>
                </a:effectLst>
                <a:latin typeface="+mn-lt"/>
              </a:rPr>
              <a:t> required</a:t>
            </a:r>
          </a:p>
        </p:txBody>
      </p:sp>
    </p:spTree>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defTabSz="1095332">
              <a:defRPr/>
            </a:pPr>
            <a:r>
              <a:rPr lang="fr-FR" smtClean="0"/>
              <a:t>Links</a:t>
            </a:r>
            <a:endParaRPr lang="fr-FR"/>
          </a:p>
        </p:txBody>
      </p:sp>
      <p:sp>
        <p:nvSpPr>
          <p:cNvPr id="3" name="Text Placeholder 2"/>
          <p:cNvSpPr>
            <a:spLocks noGrp="1"/>
          </p:cNvSpPr>
          <p:nvPr>
            <p:ph type="body" idx="1"/>
          </p:nvPr>
        </p:nvSpPr>
        <p:spPr>
          <a:xfrm>
            <a:off x="458788" y="1697038"/>
            <a:ext cx="10056812" cy="5416550"/>
          </a:xfrm>
        </p:spPr>
        <p:txBody>
          <a:bodyPr/>
          <a:lstStyle/>
          <a:p>
            <a:pPr marL="287304" indent="-287304" defTabSz="1095332">
              <a:spcBef>
                <a:spcPts val="840"/>
              </a:spcBef>
              <a:defRPr/>
            </a:pPr>
            <a:r>
              <a:rPr lang="en-US" sz="2400" dirty="0" smtClean="0"/>
              <a:t>Compute Cluster Server Case studies</a:t>
            </a:r>
          </a:p>
          <a:p>
            <a:pPr marL="514289" lvl="1" indent="-226985" defTabSz="1095332">
              <a:spcBef>
                <a:spcPts val="700"/>
              </a:spcBef>
              <a:defRPr/>
            </a:pPr>
            <a:r>
              <a:rPr lang="en-US" sz="2000" dirty="0" smtClean="0">
                <a:hlinkClick r:id="rId3"/>
              </a:rPr>
              <a:t>http://www.microsoft.com/casestudies/</a:t>
            </a:r>
            <a:r>
              <a:rPr lang="en-US" sz="2000" dirty="0" smtClean="0"/>
              <a:t> </a:t>
            </a:r>
          </a:p>
          <a:p>
            <a:pPr marL="514289" lvl="1" indent="-226985" defTabSz="1095332">
              <a:spcBef>
                <a:spcPts val="700"/>
              </a:spcBef>
              <a:defRPr/>
            </a:pPr>
            <a:r>
              <a:rPr lang="en-US" sz="2000" dirty="0" smtClean="0"/>
              <a:t>Search with keyword HPC</a:t>
            </a:r>
          </a:p>
          <a:p>
            <a:pPr marL="287304" indent="-287304" defTabSz="1095332">
              <a:spcBef>
                <a:spcPts val="840"/>
              </a:spcBef>
              <a:defRPr/>
            </a:pPr>
            <a:r>
              <a:rPr lang="en-US" sz="2400" dirty="0" smtClean="0"/>
              <a:t>Top500 list</a:t>
            </a:r>
          </a:p>
          <a:p>
            <a:pPr marL="514289" lvl="1" indent="-226985" defTabSz="1095332">
              <a:spcBef>
                <a:spcPts val="700"/>
              </a:spcBef>
              <a:defRPr/>
            </a:pPr>
            <a:r>
              <a:rPr lang="en-US" sz="2000" dirty="0" smtClean="0">
                <a:hlinkClick r:id="rId4"/>
              </a:rPr>
              <a:t>http://www.top500.org/lists/2006/06</a:t>
            </a:r>
            <a:r>
              <a:rPr lang="en-US" sz="2000" dirty="0" smtClean="0">
                <a:hlinkClick r:id="rId3"/>
              </a:rPr>
              <a:t> </a:t>
            </a:r>
          </a:p>
          <a:p>
            <a:pPr marL="287304" indent="-287304" defTabSz="1095332">
              <a:spcBef>
                <a:spcPts val="840"/>
              </a:spcBef>
              <a:defRPr/>
            </a:pPr>
            <a:r>
              <a:rPr lang="en-US" sz="2400" dirty="0" smtClean="0"/>
              <a:t>Microsoft HPC web site (evaluation copies available)</a:t>
            </a:r>
          </a:p>
          <a:p>
            <a:pPr marL="514289" lvl="1" indent="-226985" defTabSz="1095332">
              <a:spcBef>
                <a:spcPts val="700"/>
              </a:spcBef>
              <a:defRPr/>
            </a:pPr>
            <a:r>
              <a:rPr lang="en-US" sz="2000" dirty="0" smtClean="0">
                <a:hlinkClick r:id="rId5"/>
              </a:rPr>
              <a:t>http://www.microsoft.com/hpc/</a:t>
            </a:r>
            <a:endParaRPr lang="en-US" sz="2000" dirty="0" smtClean="0">
              <a:hlinkClick r:id="rId3"/>
            </a:endParaRPr>
          </a:p>
          <a:p>
            <a:pPr marL="287304" indent="-287304" defTabSz="1095332">
              <a:spcBef>
                <a:spcPts val="840"/>
              </a:spcBef>
              <a:defRPr/>
            </a:pPr>
            <a:r>
              <a:rPr lang="en-US" sz="2400" dirty="0" smtClean="0"/>
              <a:t>Microsoft Windows Compute Cluster Server 2003 community site</a:t>
            </a:r>
          </a:p>
          <a:p>
            <a:pPr marL="514289" lvl="1" indent="-226985" defTabSz="1095332">
              <a:spcBef>
                <a:spcPts val="700"/>
              </a:spcBef>
              <a:defRPr/>
            </a:pPr>
            <a:r>
              <a:rPr lang="en-US" sz="2000" dirty="0" smtClean="0">
                <a:hlinkClick r:id="rId6"/>
              </a:rPr>
              <a:t>http://www.windowshpc.net/ </a:t>
            </a:r>
            <a:endParaRPr lang="en-US" sz="2000" dirty="0" smtClean="0">
              <a:hlinkClick r:id="rId3"/>
            </a:endParaRPr>
          </a:p>
          <a:p>
            <a:pPr marL="287304" indent="-287304" defTabSz="1095332">
              <a:spcBef>
                <a:spcPts val="840"/>
              </a:spcBef>
              <a:defRPr/>
            </a:pPr>
            <a:r>
              <a:rPr lang="en-US" sz="2400" dirty="0" smtClean="0"/>
              <a:t>Windows Server x64 information</a:t>
            </a:r>
          </a:p>
          <a:p>
            <a:pPr marL="514289" lvl="1" indent="-226985" defTabSz="1095332">
              <a:spcBef>
                <a:spcPts val="700"/>
              </a:spcBef>
              <a:defRPr/>
            </a:pPr>
            <a:r>
              <a:rPr lang="en-US" sz="2000" dirty="0" smtClean="0">
                <a:hlinkClick r:id="rId7"/>
              </a:rPr>
              <a:t>http://www.microsoft.com/64bit/</a:t>
            </a:r>
            <a:endParaRPr lang="en-US" sz="2000" dirty="0" smtClean="0">
              <a:hlinkClick r:id="rId3"/>
            </a:endParaRPr>
          </a:p>
          <a:p>
            <a:pPr marL="514289" lvl="1" indent="-226985" defTabSz="1095332">
              <a:spcBef>
                <a:spcPts val="700"/>
              </a:spcBef>
              <a:defRPr/>
            </a:pPr>
            <a:r>
              <a:rPr lang="en-US" sz="2000" dirty="0" smtClean="0">
                <a:hlinkClick r:id="rId8"/>
              </a:rPr>
              <a:t>http://www.microsoft.com/x64/</a:t>
            </a:r>
            <a:endParaRPr lang="en-US" sz="2000" dirty="0" smtClean="0">
              <a:hlinkClick r:id="rId3"/>
            </a:endParaRPr>
          </a:p>
          <a:p>
            <a:pPr marL="287304" indent="-287304" defTabSz="1095332">
              <a:spcBef>
                <a:spcPts val="840"/>
              </a:spcBef>
              <a:defRPr/>
            </a:pPr>
            <a:r>
              <a:rPr lang="en-US" sz="2400" dirty="0" smtClean="0"/>
              <a:t>Windows Server System information</a:t>
            </a:r>
          </a:p>
          <a:p>
            <a:pPr marL="514289" lvl="1" indent="-226985" defTabSz="1095332">
              <a:spcBef>
                <a:spcPts val="700"/>
              </a:spcBef>
              <a:defRPr/>
            </a:pPr>
            <a:r>
              <a:rPr lang="en-US" sz="2000" dirty="0" smtClean="0">
                <a:hlinkClick r:id="rId9"/>
              </a:rPr>
              <a:t>http://www.microsoft.com/wss/</a:t>
            </a:r>
            <a:endParaRPr lang="en-US" sz="2000" dirty="0" smtClean="0">
              <a:hlinkClick r:id="rId3"/>
            </a:endParaRPr>
          </a:p>
        </p:txBody>
      </p:sp>
    </p:spTree>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44737" name="Picture 2" descr="Microsoft logo and tagline"/>
          <p:cNvPicPr>
            <a:picLocks noChangeAspect="1" noChangeArrowheads="1"/>
          </p:cNvPicPr>
          <p:nvPr/>
        </p:nvPicPr>
        <p:blipFill>
          <a:blip r:embed="rId3"/>
          <a:srcRect/>
          <a:stretch>
            <a:fillRect/>
          </a:stretch>
        </p:blipFill>
        <p:spPr bwMode="black">
          <a:xfrm>
            <a:off x="1922463" y="3344863"/>
            <a:ext cx="7127875" cy="1539875"/>
          </a:xfrm>
          <a:prstGeom prst="rect">
            <a:avLst/>
          </a:prstGeom>
          <a:noFill/>
          <a:ln w="9525">
            <a:noFill/>
            <a:miter lim="800000"/>
            <a:headEnd/>
            <a:tailEnd/>
          </a:ln>
        </p:spPr>
      </p:pic>
      <p:sp>
        <p:nvSpPr>
          <p:cNvPr id="244738" name="Text Box 3"/>
          <p:cNvSpPr txBox="1">
            <a:spLocks noChangeArrowheads="1"/>
          </p:cNvSpPr>
          <p:nvPr/>
        </p:nvSpPr>
        <p:spPr bwMode="blackWhite">
          <a:xfrm>
            <a:off x="457200" y="7112000"/>
            <a:ext cx="10058400" cy="603250"/>
          </a:xfrm>
          <a:prstGeom prst="rect">
            <a:avLst/>
          </a:prstGeom>
          <a:noFill/>
          <a:ln w="12700">
            <a:noFill/>
            <a:miter lim="800000"/>
            <a:headEnd type="none" w="sm" len="sm"/>
            <a:tailEnd type="none" w="sm" len="sm"/>
          </a:ln>
        </p:spPr>
        <p:txBody>
          <a:bodyPr lIns="109687" tIns="54846" rIns="109687" bIns="54846">
            <a:spAutoFit/>
          </a:bodyPr>
          <a:lstStyle/>
          <a:p>
            <a:pPr algn="ctr" defTabSz="1093788" eaLnBrk="0" hangingPunct="0"/>
            <a:r>
              <a:rPr lang="en-US" sz="800">
                <a:solidFill>
                  <a:schemeClr val="tx2"/>
                </a:solidFill>
                <a:latin typeface="Segoe" pitchFamily="34" charset="0"/>
                <a:cs typeface="Arial" charset="0"/>
              </a:rPr>
              <a:t>© 2007 Microsoft Corporation. All rights reserved. Microsoft, Windows, Windows Vista and other product names are or may be registered trademarks and/or trademarks in the U.S. and/or other countries.</a:t>
            </a:r>
          </a:p>
          <a:p>
            <a:pPr algn="ctr" defTabSz="1093788" eaLnBrk="0" hangingPunct="0"/>
            <a:r>
              <a:rPr lang="en-US" sz="800">
                <a:solidFill>
                  <a:schemeClr val="tx2"/>
                </a:solidFill>
                <a:latin typeface="Segoe"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800">
                <a:solidFill>
                  <a:schemeClr val="tx2"/>
                </a:solidFill>
                <a:latin typeface="Segoe" pitchFamily="34" charset="0"/>
                <a:cs typeface="Arial" charset="0"/>
              </a:rPr>
            </a:br>
            <a:r>
              <a:rPr lang="en-US" sz="800">
                <a:solidFill>
                  <a:schemeClr val="tx2"/>
                </a:solidFill>
                <a:latin typeface="Segoe" pitchFamily="34" charset="0"/>
                <a:cs typeface="Arial" charset="0"/>
              </a:rPr>
              <a:t>MICROSOFT MAKES NO WARRANTIES, EXPRESS, IMPLIED OR STATUTORY, AS TO THE INFORMATION IN THIS PRESENTATION.</a:t>
            </a: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9106" y="274323"/>
            <a:ext cx="10056494" cy="1495794"/>
          </a:xfrm>
        </p:spPr>
        <p:txBody>
          <a:bodyPr/>
          <a:lstStyle/>
          <a:p>
            <a:pPr defTabSz="1095332">
              <a:defRPr/>
            </a:pPr>
            <a:r>
              <a:rPr smtClean="0"/>
              <a:t>Business Motivations</a:t>
            </a:r>
            <a:br>
              <a:rPr smtClean="0"/>
            </a:br>
            <a:r>
              <a:rPr sz="4400" smtClean="0">
                <a:solidFill>
                  <a:schemeClr val="accent1"/>
                </a:solidFill>
              </a:rPr>
              <a:t>“High productivity computing”</a:t>
            </a:r>
            <a:endParaRPr>
              <a:solidFill>
                <a:schemeClr val="accent1"/>
              </a:solidFill>
            </a:endParaRPr>
          </a:p>
        </p:txBody>
      </p:sp>
      <p:sp>
        <p:nvSpPr>
          <p:cNvPr id="3" name="Content Placeholder 2"/>
          <p:cNvSpPr>
            <a:spLocks noGrp="1"/>
          </p:cNvSpPr>
          <p:nvPr>
            <p:ph type="body" idx="1"/>
          </p:nvPr>
        </p:nvSpPr>
        <p:spPr>
          <a:xfrm>
            <a:off x="458788" y="2286000"/>
            <a:ext cx="10055225" cy="5359400"/>
          </a:xfrm>
        </p:spPr>
        <p:txBody>
          <a:bodyPr/>
          <a:lstStyle/>
          <a:p>
            <a:pPr marL="338098" indent="-338098" defTabSz="1095332">
              <a:spcBef>
                <a:spcPts val="1000"/>
              </a:spcBef>
              <a:defRPr/>
            </a:pPr>
            <a:r>
              <a:rPr lang="en-US" sz="2800" dirty="0" smtClean="0"/>
              <a:t>Application complexity increases faster than clock speed so need for parallelization</a:t>
            </a:r>
          </a:p>
          <a:p>
            <a:pPr marL="338098" indent="-338098" defTabSz="1095332">
              <a:spcBef>
                <a:spcPts val="1000"/>
              </a:spcBef>
              <a:defRPr/>
            </a:pPr>
            <a:r>
              <a:rPr lang="en-US" sz="2800" dirty="0" smtClean="0"/>
              <a:t>Windows applications users need cluster-class computing</a:t>
            </a:r>
          </a:p>
          <a:p>
            <a:pPr marL="338098" indent="-338098" defTabSz="1095332">
              <a:spcBef>
                <a:spcPts val="1000"/>
              </a:spcBef>
              <a:defRPr/>
            </a:pPr>
            <a:r>
              <a:rPr lang="en-US" sz="2800" dirty="0" smtClean="0"/>
              <a:t>Make compute cluster ubiquitous and simple starting at the departmental level</a:t>
            </a:r>
          </a:p>
          <a:p>
            <a:pPr marL="338098" indent="-338098" defTabSz="1095332">
              <a:spcBef>
                <a:spcPts val="1000"/>
              </a:spcBef>
              <a:defRPr/>
            </a:pPr>
            <a:r>
              <a:rPr lang="en-US" sz="2800" dirty="0" smtClean="0"/>
              <a:t>Remove customer pain points for</a:t>
            </a:r>
          </a:p>
          <a:p>
            <a:pPr marL="626988" lvl="1" indent="-288889" defTabSz="1095332">
              <a:spcBef>
                <a:spcPts val="840"/>
              </a:spcBef>
              <a:defRPr/>
            </a:pPr>
            <a:r>
              <a:rPr lang="en-US" sz="2400" dirty="0" smtClean="0"/>
              <a:t>Implementing, managing and updating clusters</a:t>
            </a:r>
          </a:p>
          <a:p>
            <a:pPr marL="626988" lvl="1" indent="-288889" defTabSz="1095332">
              <a:spcBef>
                <a:spcPts val="840"/>
              </a:spcBef>
              <a:defRPr/>
            </a:pPr>
            <a:r>
              <a:rPr lang="en-US" sz="2400" dirty="0" smtClean="0"/>
              <a:t>Compatibility and integration with existing infrastructure</a:t>
            </a:r>
          </a:p>
          <a:p>
            <a:pPr marL="626988" lvl="1" indent="-288889" defTabSz="1095332">
              <a:spcBef>
                <a:spcPts val="840"/>
              </a:spcBef>
              <a:defRPr/>
            </a:pPr>
            <a:r>
              <a:rPr lang="en-US" sz="2400" dirty="0" smtClean="0"/>
              <a:t>Testing, troubleshooting and diagnostics</a:t>
            </a:r>
          </a:p>
          <a:p>
            <a:pPr marL="0" indent="0" defTabSz="1095332">
              <a:buFontTx/>
              <a:buNone/>
              <a:defRPr/>
            </a:pPr>
            <a:r>
              <a:rPr lang="en-US" sz="2800" dirty="0" smtClean="0">
                <a:solidFill>
                  <a:schemeClr val="accent1"/>
                </a:solidFill>
              </a:rPr>
              <a:t>HPC market is growing. 50% cluster servers (source IDC 2006). Need for resources such as development tools, storage, interconnects, and graphics</a:t>
            </a:r>
            <a:endParaRPr lang="en-US" sz="2800" dirty="0">
              <a:solidFill>
                <a:schemeClr val="accent1"/>
              </a:solidFill>
            </a:endParaRP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bwMode="auto">
          <a:xfrm rot="5400000">
            <a:off x="3383757" y="731043"/>
            <a:ext cx="4387850" cy="11155363"/>
          </a:xfrm>
          <a:prstGeom prst="rect">
            <a:avLst/>
          </a:prstGeom>
          <a:gradFill flip="none" rotWithShape="1">
            <a:gsLst>
              <a:gs pos="0">
                <a:schemeClr val="bg2">
                  <a:alpha val="73000"/>
                </a:schemeClr>
              </a:gs>
              <a:gs pos="50000">
                <a:schemeClr val="bg2">
                  <a:alpha val="50000"/>
                </a:schemeClr>
              </a:gs>
              <a:gs pos="100000">
                <a:schemeClr val="bg2">
                  <a:alpha val="0"/>
                </a:schemeClr>
              </a:gs>
            </a:gsLst>
            <a:lin ang="108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109705" tIns="54854" rIns="109705" bIns="54854" anchor="ctr"/>
          <a:lstStyle/>
          <a:p>
            <a:pPr algn="ctr" defTabSz="1096744" fontAlgn="auto">
              <a:spcBef>
                <a:spcPts val="0"/>
              </a:spcBef>
              <a:spcAft>
                <a:spcPts val="0"/>
              </a:spcAft>
              <a:defRPr/>
            </a:pPr>
            <a:endParaRPr lang="en-US" dirty="0">
              <a:solidFill>
                <a:schemeClr val="tx1"/>
              </a:solidFill>
              <a:effectLst>
                <a:outerShdw blurRad="38100" dist="38100" dir="2700000" algn="tl">
                  <a:srgbClr val="000000">
                    <a:alpha val="43137"/>
                  </a:srgbClr>
                </a:outerShdw>
              </a:effectLst>
            </a:endParaRPr>
          </a:p>
        </p:txBody>
      </p:sp>
      <p:graphicFrame>
        <p:nvGraphicFramePr>
          <p:cNvPr id="128002" name="Object 2"/>
          <p:cNvGraphicFramePr>
            <a:graphicFrameLocks noChangeAspect="1"/>
          </p:cNvGraphicFramePr>
          <p:nvPr/>
        </p:nvGraphicFramePr>
        <p:xfrm>
          <a:off x="4567238" y="1096963"/>
          <a:ext cx="6040437" cy="4672012"/>
        </p:xfrm>
        <a:graphic>
          <a:graphicData uri="http://schemas.openxmlformats.org/presentationml/2006/ole">
            <p:oleObj spid="_x0000_s128002" name="Photo Editor Photo" r:id="rId4" imgW="11428571" imgH="7466667" progId="">
              <p:embed/>
            </p:oleObj>
          </a:graphicData>
        </a:graphic>
      </p:graphicFrame>
      <p:sp>
        <p:nvSpPr>
          <p:cNvPr id="2" name="Title 1"/>
          <p:cNvSpPr>
            <a:spLocks noGrp="1"/>
          </p:cNvSpPr>
          <p:nvPr>
            <p:ph type="title"/>
          </p:nvPr>
        </p:nvSpPr>
        <p:spPr>
          <a:xfrm>
            <a:off x="182880" y="274320"/>
            <a:ext cx="10513694" cy="830998"/>
          </a:xfrm>
        </p:spPr>
        <p:txBody>
          <a:bodyPr/>
          <a:lstStyle/>
          <a:p>
            <a:pPr defTabSz="1095332">
              <a:defRPr/>
            </a:pPr>
            <a:r>
              <a:rPr smtClean="0"/>
              <a:t>Clusters Used On Each Vertical</a:t>
            </a:r>
            <a:endParaRPr/>
          </a:p>
        </p:txBody>
      </p:sp>
      <p:sp>
        <p:nvSpPr>
          <p:cNvPr id="3" name="Content Placeholder 2"/>
          <p:cNvSpPr>
            <a:spLocks noGrp="1"/>
          </p:cNvSpPr>
          <p:nvPr>
            <p:ph idx="1"/>
          </p:nvPr>
        </p:nvSpPr>
        <p:spPr>
          <a:xfrm>
            <a:off x="458788" y="1697038"/>
            <a:ext cx="10056812" cy="2943225"/>
          </a:xfrm>
        </p:spPr>
        <p:txBody>
          <a:bodyPr/>
          <a:lstStyle/>
          <a:p>
            <a:pPr marL="338098" indent="-338098" defTabSz="1095332">
              <a:spcBef>
                <a:spcPts val="1000"/>
              </a:spcBef>
              <a:defRPr/>
            </a:pPr>
            <a:r>
              <a:rPr lang="en-US" sz="2800" dirty="0" smtClean="0"/>
              <a:t>Finance</a:t>
            </a:r>
          </a:p>
          <a:p>
            <a:pPr marL="338098" indent="-338098" defTabSz="1095332">
              <a:spcBef>
                <a:spcPts val="1000"/>
              </a:spcBef>
              <a:defRPr/>
            </a:pPr>
            <a:r>
              <a:rPr lang="en-US" sz="2800" dirty="0" smtClean="0"/>
              <a:t>Oil and Gas</a:t>
            </a:r>
          </a:p>
          <a:p>
            <a:pPr marL="338098" indent="-338098" defTabSz="1095332">
              <a:spcBef>
                <a:spcPts val="1000"/>
              </a:spcBef>
              <a:defRPr/>
            </a:pPr>
            <a:r>
              <a:rPr lang="en-US" sz="2800" dirty="0" smtClean="0"/>
              <a:t>Digital Media</a:t>
            </a:r>
          </a:p>
          <a:p>
            <a:pPr marL="338098" indent="-338098" defTabSz="1095332">
              <a:spcBef>
                <a:spcPts val="1000"/>
              </a:spcBef>
              <a:defRPr/>
            </a:pPr>
            <a:r>
              <a:rPr lang="en-US" sz="2800" dirty="0" smtClean="0"/>
              <a:t>Engineering</a:t>
            </a:r>
          </a:p>
          <a:p>
            <a:pPr marL="338098" indent="-338098" defTabSz="1095332">
              <a:spcBef>
                <a:spcPts val="1000"/>
              </a:spcBef>
              <a:defRPr/>
            </a:pPr>
            <a:r>
              <a:rPr lang="en-US" sz="2800" dirty="0" smtClean="0"/>
              <a:t>Bioinformatics</a:t>
            </a:r>
          </a:p>
          <a:p>
            <a:pPr marL="338098" indent="-338098" defTabSz="1095332">
              <a:spcBef>
                <a:spcPts val="1000"/>
              </a:spcBef>
              <a:defRPr/>
            </a:pPr>
            <a:r>
              <a:rPr lang="en-US" sz="2800" dirty="0" smtClean="0"/>
              <a:t>Government/Research</a:t>
            </a:r>
            <a:endParaRPr lang="en-US" dirty="0"/>
          </a:p>
        </p:txBody>
      </p:sp>
      <p:pic>
        <p:nvPicPr>
          <p:cNvPr id="9" name="Picture 7"/>
          <p:cNvPicPr>
            <a:picLocks noChangeAspect="1" noChangeArrowheads="1"/>
          </p:cNvPicPr>
          <p:nvPr/>
        </p:nvPicPr>
        <p:blipFill>
          <a:blip r:embed="rId5"/>
          <a:srcRect/>
          <a:stretch>
            <a:fillRect/>
          </a:stretch>
        </p:blipFill>
        <p:spPr bwMode="auto">
          <a:xfrm>
            <a:off x="6583680" y="5760720"/>
            <a:ext cx="2424352" cy="1737360"/>
          </a:xfrm>
          <a:prstGeom prst="rect">
            <a:avLst/>
          </a:prstGeom>
          <a:noFill/>
          <a:ln w="9525">
            <a:noFill/>
            <a:miter lim="800000"/>
            <a:headEnd/>
            <a:tailEnd/>
          </a:ln>
          <a:effectLst>
            <a:outerShdw blurRad="647700" sx="102000" sy="102000" algn="ctr" rotWithShape="0">
              <a:prstClr val="black"/>
            </a:outerShdw>
            <a:reflection blurRad="6350" stA="52000" endA="300" endPos="35000" dir="5400000" sy="-100000" algn="bl" rotWithShape="0"/>
          </a:effectLst>
        </p:spPr>
      </p:pic>
      <p:pic>
        <p:nvPicPr>
          <p:cNvPr id="10" name="Picture 5" descr="vol_cut_014"/>
          <p:cNvPicPr>
            <a:picLocks noChangeAspect="1" noChangeArrowheads="1"/>
          </p:cNvPicPr>
          <p:nvPr/>
        </p:nvPicPr>
        <p:blipFill>
          <a:blip r:embed="rId6"/>
          <a:srcRect/>
          <a:stretch>
            <a:fillRect/>
          </a:stretch>
        </p:blipFill>
        <p:spPr bwMode="auto">
          <a:xfrm>
            <a:off x="3474724" y="5577840"/>
            <a:ext cx="2854235" cy="2103120"/>
          </a:xfrm>
          <a:prstGeom prst="rect">
            <a:avLst/>
          </a:prstGeom>
          <a:noFill/>
          <a:effectLst>
            <a:outerShdw blurRad="647700" sx="102000" sy="102000" algn="ctr" rotWithShape="0">
              <a:prstClr val="black"/>
            </a:outerShdw>
            <a:reflection blurRad="6350" stA="52000" endA="300" endPos="35000" dir="5400000" sy="-100000" algn="bl" rotWithShape="0"/>
          </a:effectLst>
        </p:spPr>
      </p:pic>
      <p:pic>
        <p:nvPicPr>
          <p:cNvPr id="11" name="Picture 6" descr="neon"/>
          <p:cNvPicPr>
            <a:picLocks noChangeAspect="1" noChangeArrowheads="1"/>
          </p:cNvPicPr>
          <p:nvPr/>
        </p:nvPicPr>
        <p:blipFill>
          <a:blip r:embed="rId7"/>
          <a:srcRect/>
          <a:stretch>
            <a:fillRect/>
          </a:stretch>
        </p:blipFill>
        <p:spPr bwMode="auto">
          <a:xfrm>
            <a:off x="548640" y="5212080"/>
            <a:ext cx="2651760" cy="2743200"/>
          </a:xfrm>
          <a:prstGeom prst="rect">
            <a:avLst/>
          </a:prstGeom>
          <a:noFill/>
          <a:effectLst>
            <a:outerShdw blurRad="647700" sx="102000" sy="102000" algn="ctr" rotWithShape="0">
              <a:prstClr val="black"/>
            </a:outerShdw>
            <a:reflection blurRad="6350" stA="52000" endA="300" endPos="35000" dir="5400000" sy="-100000" algn="bl" rotWithShape="0"/>
          </a:effectLst>
        </p:spPr>
      </p:pic>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0049" name="Group 2"/>
          <p:cNvGrpSpPr>
            <a:grpSpLocks/>
          </p:cNvGrpSpPr>
          <p:nvPr/>
        </p:nvGrpSpPr>
        <p:grpSpPr bwMode="auto">
          <a:xfrm>
            <a:off x="-549275" y="1371600"/>
            <a:ext cx="10977563" cy="879475"/>
            <a:chOff x="-2" y="1570"/>
            <a:chExt cx="5762" cy="462"/>
          </a:xfrm>
        </p:grpSpPr>
        <p:pic>
          <p:nvPicPr>
            <p:cNvPr id="130099" name="Picture 3" descr="silver edge - clear soft-edge bar"/>
            <p:cNvPicPr>
              <a:picLocks noChangeAspect="1" noChangeArrowheads="1"/>
            </p:cNvPicPr>
            <p:nvPr/>
          </p:nvPicPr>
          <p:blipFill>
            <a:blip r:embed="rId3"/>
            <a:srcRect/>
            <a:stretch>
              <a:fillRect/>
            </a:stretch>
          </p:blipFill>
          <p:spPr bwMode="auto">
            <a:xfrm>
              <a:off x="-2" y="1570"/>
              <a:ext cx="5760" cy="462"/>
            </a:xfrm>
            <a:prstGeom prst="rect">
              <a:avLst/>
            </a:prstGeom>
            <a:noFill/>
            <a:ln w="9525">
              <a:noFill/>
              <a:miter lim="800000"/>
              <a:headEnd/>
              <a:tailEnd/>
            </a:ln>
          </p:spPr>
        </p:pic>
        <p:sp>
          <p:nvSpPr>
            <p:cNvPr id="259076" name="Rectangle 4"/>
            <p:cNvSpPr>
              <a:spLocks noChangeArrowheads="1"/>
            </p:cNvSpPr>
            <p:nvPr/>
          </p:nvSpPr>
          <p:spPr bwMode="auto">
            <a:xfrm>
              <a:off x="0" y="1618"/>
              <a:ext cx="5760" cy="366"/>
            </a:xfrm>
            <a:prstGeom prst="rect">
              <a:avLst/>
            </a:prstGeom>
            <a:gradFill rotWithShape="1">
              <a:gsLst>
                <a:gs pos="0">
                  <a:srgbClr val="DDDDDD">
                    <a:alpha val="0"/>
                  </a:srgbClr>
                </a:gs>
                <a:gs pos="50000">
                  <a:srgbClr val="DDDDDD">
                    <a:gamma/>
                    <a:tint val="0"/>
                    <a:invGamma/>
                  </a:srgbClr>
                </a:gs>
                <a:gs pos="100000">
                  <a:srgbClr val="DDDDDD">
                    <a:alpha val="0"/>
                  </a:srgbClr>
                </a:gs>
              </a:gsLst>
              <a:lin ang="0" scaled="1"/>
            </a:gradFill>
            <a:ln w="12700" algn="ctr">
              <a:noFill/>
              <a:miter lim="800000"/>
              <a:headEnd/>
              <a:tailEnd/>
            </a:ln>
            <a:effectLst/>
          </p:spPr>
          <p:txBody>
            <a:bodyPr wrap="none" anchor="ctr"/>
            <a:lstStyle/>
            <a:p>
              <a:pPr algn="ctr" defTabSz="1097148" fontAlgn="auto">
                <a:spcBef>
                  <a:spcPts val="0"/>
                </a:spcBef>
                <a:spcAft>
                  <a:spcPts val="0"/>
                </a:spcAft>
                <a:defRPr/>
              </a:pPr>
              <a:endParaRPr lang="en-US">
                <a:latin typeface="+mn-lt"/>
              </a:endParaRPr>
            </a:p>
          </p:txBody>
        </p:sp>
      </p:grpSp>
      <p:pic>
        <p:nvPicPr>
          <p:cNvPr id="130050" name="Picture 5" descr="logo_bioteam2"/>
          <p:cNvPicPr>
            <a:picLocks noChangeAspect="1" noChangeArrowheads="1"/>
          </p:cNvPicPr>
          <p:nvPr/>
        </p:nvPicPr>
        <p:blipFill>
          <a:blip r:embed="rId4"/>
          <a:srcRect/>
          <a:stretch>
            <a:fillRect/>
          </a:stretch>
        </p:blipFill>
        <p:spPr bwMode="auto">
          <a:xfrm>
            <a:off x="7772400" y="1554163"/>
            <a:ext cx="1173163" cy="606425"/>
          </a:xfrm>
          <a:prstGeom prst="rect">
            <a:avLst/>
          </a:prstGeom>
          <a:noFill/>
          <a:ln w="9525">
            <a:noFill/>
            <a:miter lim="800000"/>
            <a:headEnd/>
            <a:tailEnd/>
          </a:ln>
        </p:spPr>
      </p:pic>
      <p:grpSp>
        <p:nvGrpSpPr>
          <p:cNvPr id="130051" name="Group 6"/>
          <p:cNvGrpSpPr>
            <a:grpSpLocks/>
          </p:cNvGrpSpPr>
          <p:nvPr/>
        </p:nvGrpSpPr>
        <p:grpSpPr bwMode="auto">
          <a:xfrm>
            <a:off x="-3175" y="6069013"/>
            <a:ext cx="10975975" cy="881062"/>
            <a:chOff x="-2" y="1570"/>
            <a:chExt cx="5762" cy="462"/>
          </a:xfrm>
        </p:grpSpPr>
        <p:pic>
          <p:nvPicPr>
            <p:cNvPr id="130097" name="Picture 7" descr="silver edge - clear soft-edge bar"/>
            <p:cNvPicPr>
              <a:picLocks noChangeAspect="1" noChangeArrowheads="1"/>
            </p:cNvPicPr>
            <p:nvPr/>
          </p:nvPicPr>
          <p:blipFill>
            <a:blip r:embed="rId3"/>
            <a:srcRect/>
            <a:stretch>
              <a:fillRect/>
            </a:stretch>
          </p:blipFill>
          <p:spPr bwMode="auto">
            <a:xfrm>
              <a:off x="-2" y="1570"/>
              <a:ext cx="5760" cy="462"/>
            </a:xfrm>
            <a:prstGeom prst="rect">
              <a:avLst/>
            </a:prstGeom>
            <a:noFill/>
            <a:ln w="9525">
              <a:noFill/>
              <a:miter lim="800000"/>
              <a:headEnd/>
              <a:tailEnd/>
            </a:ln>
          </p:spPr>
        </p:pic>
        <p:sp>
          <p:nvSpPr>
            <p:cNvPr id="259080" name="Rectangle 8"/>
            <p:cNvSpPr>
              <a:spLocks noChangeArrowheads="1"/>
            </p:cNvSpPr>
            <p:nvPr/>
          </p:nvSpPr>
          <p:spPr bwMode="auto">
            <a:xfrm>
              <a:off x="0" y="1618"/>
              <a:ext cx="5760" cy="365"/>
            </a:xfrm>
            <a:prstGeom prst="rect">
              <a:avLst/>
            </a:prstGeom>
            <a:gradFill rotWithShape="1">
              <a:gsLst>
                <a:gs pos="0">
                  <a:schemeClr val="bg1">
                    <a:alpha val="0"/>
                  </a:schemeClr>
                </a:gs>
                <a:gs pos="50000">
                  <a:schemeClr val="bg1">
                    <a:gamma/>
                    <a:tint val="0"/>
                    <a:invGamma/>
                  </a:schemeClr>
                </a:gs>
                <a:gs pos="100000">
                  <a:schemeClr val="bg1">
                    <a:alpha val="0"/>
                  </a:schemeClr>
                </a:gs>
              </a:gsLst>
              <a:lin ang="0" scaled="1"/>
            </a:gradFill>
            <a:ln w="12700" algn="ctr">
              <a:noFill/>
              <a:miter lim="800000"/>
              <a:headEnd/>
              <a:tailEnd/>
            </a:ln>
            <a:effectLst/>
          </p:spPr>
          <p:txBody>
            <a:bodyPr wrap="none" anchor="ctr"/>
            <a:lstStyle/>
            <a:p>
              <a:pPr defTabSz="1097148" fontAlgn="auto">
                <a:spcBef>
                  <a:spcPts val="0"/>
                </a:spcBef>
                <a:spcAft>
                  <a:spcPts val="0"/>
                </a:spcAft>
                <a:defRPr/>
              </a:pPr>
              <a:endParaRPr lang="en-US">
                <a:latin typeface="+mn-lt"/>
              </a:endParaRPr>
            </a:p>
          </p:txBody>
        </p:sp>
      </p:grpSp>
      <p:grpSp>
        <p:nvGrpSpPr>
          <p:cNvPr id="130052" name="Group 9"/>
          <p:cNvGrpSpPr>
            <a:grpSpLocks/>
          </p:cNvGrpSpPr>
          <p:nvPr/>
        </p:nvGrpSpPr>
        <p:grpSpPr bwMode="auto">
          <a:xfrm>
            <a:off x="-3175" y="2359025"/>
            <a:ext cx="10975975" cy="879475"/>
            <a:chOff x="-2" y="1570"/>
            <a:chExt cx="5762" cy="462"/>
          </a:xfrm>
        </p:grpSpPr>
        <p:pic>
          <p:nvPicPr>
            <p:cNvPr id="130095" name="Picture 10" descr="silver edge - clear soft-edge bar"/>
            <p:cNvPicPr>
              <a:picLocks noChangeAspect="1" noChangeArrowheads="1"/>
            </p:cNvPicPr>
            <p:nvPr/>
          </p:nvPicPr>
          <p:blipFill>
            <a:blip r:embed="rId3"/>
            <a:srcRect/>
            <a:stretch>
              <a:fillRect/>
            </a:stretch>
          </p:blipFill>
          <p:spPr bwMode="auto">
            <a:xfrm>
              <a:off x="-2" y="1570"/>
              <a:ext cx="5760" cy="462"/>
            </a:xfrm>
            <a:prstGeom prst="rect">
              <a:avLst/>
            </a:prstGeom>
            <a:noFill/>
            <a:ln w="9525">
              <a:noFill/>
              <a:miter lim="800000"/>
              <a:headEnd/>
              <a:tailEnd/>
            </a:ln>
          </p:spPr>
        </p:pic>
        <p:sp>
          <p:nvSpPr>
            <p:cNvPr id="259083" name="Rectangle 11"/>
            <p:cNvSpPr>
              <a:spLocks noChangeArrowheads="1"/>
            </p:cNvSpPr>
            <p:nvPr/>
          </p:nvSpPr>
          <p:spPr bwMode="auto">
            <a:xfrm>
              <a:off x="0" y="1618"/>
              <a:ext cx="5760" cy="365"/>
            </a:xfrm>
            <a:prstGeom prst="rect">
              <a:avLst/>
            </a:prstGeom>
            <a:gradFill rotWithShape="1">
              <a:gsLst>
                <a:gs pos="0">
                  <a:schemeClr val="bg1">
                    <a:alpha val="0"/>
                  </a:schemeClr>
                </a:gs>
                <a:gs pos="50000">
                  <a:schemeClr val="bg1">
                    <a:gamma/>
                    <a:tint val="0"/>
                    <a:invGamma/>
                  </a:schemeClr>
                </a:gs>
                <a:gs pos="100000">
                  <a:schemeClr val="bg1">
                    <a:alpha val="0"/>
                  </a:schemeClr>
                </a:gs>
              </a:gsLst>
              <a:lin ang="0" scaled="1"/>
            </a:gradFill>
            <a:ln w="12700" algn="ctr">
              <a:noFill/>
              <a:miter lim="800000"/>
              <a:headEnd/>
              <a:tailEnd/>
            </a:ln>
            <a:effectLst/>
          </p:spPr>
          <p:txBody>
            <a:bodyPr wrap="none" anchor="ctr"/>
            <a:lstStyle/>
            <a:p>
              <a:pPr defTabSz="1097148" fontAlgn="auto">
                <a:spcBef>
                  <a:spcPts val="0"/>
                </a:spcBef>
                <a:spcAft>
                  <a:spcPts val="0"/>
                </a:spcAft>
                <a:defRPr/>
              </a:pPr>
              <a:endParaRPr lang="en-US">
                <a:latin typeface="+mn-lt"/>
              </a:endParaRPr>
            </a:p>
          </p:txBody>
        </p:sp>
      </p:grpSp>
      <p:grpSp>
        <p:nvGrpSpPr>
          <p:cNvPr id="130053" name="Group 12"/>
          <p:cNvGrpSpPr>
            <a:grpSpLocks/>
          </p:cNvGrpSpPr>
          <p:nvPr/>
        </p:nvGrpSpPr>
        <p:grpSpPr bwMode="auto">
          <a:xfrm>
            <a:off x="-3175" y="3279775"/>
            <a:ext cx="10975975" cy="881063"/>
            <a:chOff x="-2" y="1570"/>
            <a:chExt cx="5762" cy="462"/>
          </a:xfrm>
        </p:grpSpPr>
        <p:pic>
          <p:nvPicPr>
            <p:cNvPr id="130093" name="Picture 13" descr="silver edge - clear soft-edge bar"/>
            <p:cNvPicPr>
              <a:picLocks noChangeAspect="1" noChangeArrowheads="1"/>
            </p:cNvPicPr>
            <p:nvPr/>
          </p:nvPicPr>
          <p:blipFill>
            <a:blip r:embed="rId3"/>
            <a:srcRect/>
            <a:stretch>
              <a:fillRect/>
            </a:stretch>
          </p:blipFill>
          <p:spPr bwMode="auto">
            <a:xfrm>
              <a:off x="-2" y="1570"/>
              <a:ext cx="5760" cy="462"/>
            </a:xfrm>
            <a:prstGeom prst="rect">
              <a:avLst/>
            </a:prstGeom>
            <a:noFill/>
            <a:ln w="9525">
              <a:noFill/>
              <a:miter lim="800000"/>
              <a:headEnd/>
              <a:tailEnd/>
            </a:ln>
          </p:spPr>
        </p:pic>
        <p:sp>
          <p:nvSpPr>
            <p:cNvPr id="259086" name="Rectangle 14"/>
            <p:cNvSpPr>
              <a:spLocks noChangeArrowheads="1"/>
            </p:cNvSpPr>
            <p:nvPr/>
          </p:nvSpPr>
          <p:spPr bwMode="auto">
            <a:xfrm>
              <a:off x="0" y="1618"/>
              <a:ext cx="5760" cy="365"/>
            </a:xfrm>
            <a:prstGeom prst="rect">
              <a:avLst/>
            </a:prstGeom>
            <a:gradFill rotWithShape="1">
              <a:gsLst>
                <a:gs pos="0">
                  <a:schemeClr val="bg1">
                    <a:alpha val="0"/>
                  </a:schemeClr>
                </a:gs>
                <a:gs pos="50000">
                  <a:schemeClr val="bg1">
                    <a:gamma/>
                    <a:tint val="0"/>
                    <a:invGamma/>
                  </a:schemeClr>
                </a:gs>
                <a:gs pos="100000">
                  <a:schemeClr val="bg1">
                    <a:alpha val="0"/>
                  </a:schemeClr>
                </a:gs>
              </a:gsLst>
              <a:lin ang="0" scaled="1"/>
            </a:gradFill>
            <a:ln w="12700" algn="ctr">
              <a:noFill/>
              <a:miter lim="800000"/>
              <a:headEnd/>
              <a:tailEnd/>
            </a:ln>
            <a:effectLst/>
          </p:spPr>
          <p:txBody>
            <a:bodyPr wrap="none" anchor="ctr"/>
            <a:lstStyle/>
            <a:p>
              <a:pPr defTabSz="1097148" fontAlgn="auto">
                <a:spcBef>
                  <a:spcPts val="0"/>
                </a:spcBef>
                <a:spcAft>
                  <a:spcPts val="0"/>
                </a:spcAft>
                <a:defRPr/>
              </a:pPr>
              <a:endParaRPr lang="en-US">
                <a:latin typeface="+mn-lt"/>
              </a:endParaRPr>
            </a:p>
          </p:txBody>
        </p:sp>
      </p:grpSp>
      <p:grpSp>
        <p:nvGrpSpPr>
          <p:cNvPr id="130054" name="Group 15"/>
          <p:cNvGrpSpPr>
            <a:grpSpLocks/>
          </p:cNvGrpSpPr>
          <p:nvPr/>
        </p:nvGrpSpPr>
        <p:grpSpPr bwMode="auto">
          <a:xfrm>
            <a:off x="-3175" y="4202113"/>
            <a:ext cx="10975975" cy="881062"/>
            <a:chOff x="-2" y="1570"/>
            <a:chExt cx="5762" cy="462"/>
          </a:xfrm>
        </p:grpSpPr>
        <p:pic>
          <p:nvPicPr>
            <p:cNvPr id="130091" name="Picture 16" descr="silver edge - clear soft-edge bar"/>
            <p:cNvPicPr>
              <a:picLocks noChangeAspect="1" noChangeArrowheads="1"/>
            </p:cNvPicPr>
            <p:nvPr/>
          </p:nvPicPr>
          <p:blipFill>
            <a:blip r:embed="rId3"/>
            <a:srcRect/>
            <a:stretch>
              <a:fillRect/>
            </a:stretch>
          </p:blipFill>
          <p:spPr bwMode="auto">
            <a:xfrm>
              <a:off x="-2" y="1570"/>
              <a:ext cx="5760" cy="462"/>
            </a:xfrm>
            <a:prstGeom prst="rect">
              <a:avLst/>
            </a:prstGeom>
            <a:noFill/>
            <a:ln w="9525">
              <a:noFill/>
              <a:miter lim="800000"/>
              <a:headEnd/>
              <a:tailEnd/>
            </a:ln>
          </p:spPr>
        </p:pic>
        <p:sp>
          <p:nvSpPr>
            <p:cNvPr id="259089" name="Rectangle 17"/>
            <p:cNvSpPr>
              <a:spLocks noChangeArrowheads="1"/>
            </p:cNvSpPr>
            <p:nvPr/>
          </p:nvSpPr>
          <p:spPr bwMode="auto">
            <a:xfrm>
              <a:off x="0" y="1618"/>
              <a:ext cx="5760" cy="365"/>
            </a:xfrm>
            <a:prstGeom prst="rect">
              <a:avLst/>
            </a:prstGeom>
            <a:gradFill rotWithShape="1">
              <a:gsLst>
                <a:gs pos="0">
                  <a:schemeClr val="bg1">
                    <a:alpha val="0"/>
                  </a:schemeClr>
                </a:gs>
                <a:gs pos="50000">
                  <a:schemeClr val="bg1">
                    <a:gamma/>
                    <a:tint val="0"/>
                    <a:invGamma/>
                  </a:schemeClr>
                </a:gs>
                <a:gs pos="100000">
                  <a:schemeClr val="bg1">
                    <a:alpha val="0"/>
                  </a:schemeClr>
                </a:gs>
              </a:gsLst>
              <a:lin ang="0" scaled="1"/>
            </a:gradFill>
            <a:ln w="12700" algn="ctr">
              <a:noFill/>
              <a:miter lim="800000"/>
              <a:headEnd/>
              <a:tailEnd/>
            </a:ln>
            <a:effectLst/>
          </p:spPr>
          <p:txBody>
            <a:bodyPr wrap="none" anchor="ctr"/>
            <a:lstStyle/>
            <a:p>
              <a:pPr defTabSz="1097148" fontAlgn="auto">
                <a:spcBef>
                  <a:spcPts val="0"/>
                </a:spcBef>
                <a:spcAft>
                  <a:spcPts val="0"/>
                </a:spcAft>
                <a:defRPr/>
              </a:pPr>
              <a:endParaRPr lang="en-US">
                <a:latin typeface="+mn-lt"/>
              </a:endParaRPr>
            </a:p>
          </p:txBody>
        </p:sp>
      </p:grpSp>
      <p:grpSp>
        <p:nvGrpSpPr>
          <p:cNvPr id="130055" name="Group 18"/>
          <p:cNvGrpSpPr>
            <a:grpSpLocks/>
          </p:cNvGrpSpPr>
          <p:nvPr/>
        </p:nvGrpSpPr>
        <p:grpSpPr bwMode="auto">
          <a:xfrm>
            <a:off x="-3175" y="5124450"/>
            <a:ext cx="10975975" cy="879475"/>
            <a:chOff x="-2" y="1570"/>
            <a:chExt cx="5762" cy="462"/>
          </a:xfrm>
        </p:grpSpPr>
        <p:pic>
          <p:nvPicPr>
            <p:cNvPr id="130089" name="Picture 19" descr="silver edge - clear soft-edge bar"/>
            <p:cNvPicPr>
              <a:picLocks noChangeAspect="1" noChangeArrowheads="1"/>
            </p:cNvPicPr>
            <p:nvPr/>
          </p:nvPicPr>
          <p:blipFill>
            <a:blip r:embed="rId3"/>
            <a:srcRect/>
            <a:stretch>
              <a:fillRect/>
            </a:stretch>
          </p:blipFill>
          <p:spPr bwMode="auto">
            <a:xfrm>
              <a:off x="-2" y="1570"/>
              <a:ext cx="5760" cy="462"/>
            </a:xfrm>
            <a:prstGeom prst="rect">
              <a:avLst/>
            </a:prstGeom>
            <a:noFill/>
            <a:ln w="9525">
              <a:noFill/>
              <a:miter lim="800000"/>
              <a:headEnd/>
              <a:tailEnd/>
            </a:ln>
          </p:spPr>
        </p:pic>
        <p:sp>
          <p:nvSpPr>
            <p:cNvPr id="259092" name="Rectangle 20"/>
            <p:cNvSpPr>
              <a:spLocks noChangeArrowheads="1"/>
            </p:cNvSpPr>
            <p:nvPr/>
          </p:nvSpPr>
          <p:spPr bwMode="auto">
            <a:xfrm>
              <a:off x="0" y="1618"/>
              <a:ext cx="5760" cy="365"/>
            </a:xfrm>
            <a:prstGeom prst="rect">
              <a:avLst/>
            </a:prstGeom>
            <a:gradFill rotWithShape="1">
              <a:gsLst>
                <a:gs pos="0">
                  <a:schemeClr val="bg1">
                    <a:alpha val="0"/>
                  </a:schemeClr>
                </a:gs>
                <a:gs pos="50000">
                  <a:schemeClr val="bg1">
                    <a:gamma/>
                    <a:tint val="0"/>
                    <a:invGamma/>
                  </a:schemeClr>
                </a:gs>
                <a:gs pos="100000">
                  <a:schemeClr val="bg1">
                    <a:alpha val="0"/>
                  </a:schemeClr>
                </a:gs>
              </a:gsLst>
              <a:lin ang="0" scaled="1"/>
            </a:gradFill>
            <a:ln w="12700" algn="ctr">
              <a:noFill/>
              <a:miter lim="800000"/>
              <a:headEnd/>
              <a:tailEnd/>
            </a:ln>
            <a:effectLst/>
          </p:spPr>
          <p:txBody>
            <a:bodyPr wrap="none" anchor="ctr"/>
            <a:lstStyle/>
            <a:p>
              <a:pPr defTabSz="1097148" fontAlgn="auto">
                <a:spcBef>
                  <a:spcPts val="0"/>
                </a:spcBef>
                <a:spcAft>
                  <a:spcPts val="0"/>
                </a:spcAft>
                <a:defRPr/>
              </a:pPr>
              <a:endParaRPr lang="en-US">
                <a:latin typeface="+mn-lt"/>
              </a:endParaRPr>
            </a:p>
          </p:txBody>
        </p:sp>
      </p:grpSp>
      <p:pic>
        <p:nvPicPr>
          <p:cNvPr id="130056" name="Picture 21" descr="logo_abaqus"/>
          <p:cNvPicPr>
            <a:picLocks noChangeAspect="1" noChangeArrowheads="1"/>
          </p:cNvPicPr>
          <p:nvPr/>
        </p:nvPicPr>
        <p:blipFill>
          <a:blip r:embed="rId5"/>
          <a:srcRect/>
          <a:stretch>
            <a:fillRect/>
          </a:stretch>
        </p:blipFill>
        <p:spPr bwMode="auto">
          <a:xfrm>
            <a:off x="685800" y="1809750"/>
            <a:ext cx="1522413" cy="255588"/>
          </a:xfrm>
          <a:prstGeom prst="rect">
            <a:avLst/>
          </a:prstGeom>
          <a:noFill/>
          <a:ln w="9525">
            <a:noFill/>
            <a:miter lim="800000"/>
            <a:headEnd/>
            <a:tailEnd/>
          </a:ln>
        </p:spPr>
      </p:pic>
      <p:pic>
        <p:nvPicPr>
          <p:cNvPr id="130057" name="Picture 22" descr="logo_absoft"/>
          <p:cNvPicPr>
            <a:picLocks noChangeAspect="1" noChangeArrowheads="1"/>
          </p:cNvPicPr>
          <p:nvPr/>
        </p:nvPicPr>
        <p:blipFill>
          <a:blip r:embed="rId6"/>
          <a:srcRect/>
          <a:stretch>
            <a:fillRect/>
          </a:stretch>
        </p:blipFill>
        <p:spPr bwMode="auto">
          <a:xfrm>
            <a:off x="2713038" y="1787525"/>
            <a:ext cx="1266825" cy="300038"/>
          </a:xfrm>
          <a:prstGeom prst="rect">
            <a:avLst/>
          </a:prstGeom>
          <a:noFill/>
          <a:ln w="9525">
            <a:noFill/>
            <a:miter lim="800000"/>
            <a:headEnd/>
            <a:tailEnd/>
          </a:ln>
        </p:spPr>
      </p:pic>
      <p:pic>
        <p:nvPicPr>
          <p:cNvPr id="130058" name="Picture 23" descr="logo_amd"/>
          <p:cNvPicPr>
            <a:picLocks noChangeAspect="1" noChangeArrowheads="1"/>
          </p:cNvPicPr>
          <p:nvPr/>
        </p:nvPicPr>
        <p:blipFill>
          <a:blip r:embed="rId7"/>
          <a:srcRect/>
          <a:stretch>
            <a:fillRect/>
          </a:stretch>
        </p:blipFill>
        <p:spPr bwMode="auto">
          <a:xfrm>
            <a:off x="4484688" y="1835150"/>
            <a:ext cx="1155700" cy="273050"/>
          </a:xfrm>
          <a:prstGeom prst="rect">
            <a:avLst/>
          </a:prstGeom>
          <a:noFill/>
          <a:ln w="9525">
            <a:noFill/>
            <a:miter lim="800000"/>
            <a:headEnd/>
            <a:tailEnd/>
          </a:ln>
        </p:spPr>
      </p:pic>
      <p:pic>
        <p:nvPicPr>
          <p:cNvPr id="130059" name="Picture 24" descr="logo_ansys"/>
          <p:cNvPicPr>
            <a:picLocks noChangeAspect="1" noChangeArrowheads="1"/>
          </p:cNvPicPr>
          <p:nvPr/>
        </p:nvPicPr>
        <p:blipFill>
          <a:blip r:embed="rId8"/>
          <a:srcRect/>
          <a:stretch>
            <a:fillRect/>
          </a:stretch>
        </p:blipFill>
        <p:spPr bwMode="auto">
          <a:xfrm>
            <a:off x="6145213" y="1787525"/>
            <a:ext cx="1074737" cy="300038"/>
          </a:xfrm>
          <a:prstGeom prst="rect">
            <a:avLst/>
          </a:prstGeom>
          <a:noFill/>
          <a:ln w="9525">
            <a:noFill/>
            <a:miter lim="800000"/>
            <a:headEnd/>
            <a:tailEnd/>
          </a:ln>
        </p:spPr>
      </p:pic>
      <p:pic>
        <p:nvPicPr>
          <p:cNvPr id="130060" name="Picture 25" descr="logo_broadcom"/>
          <p:cNvPicPr>
            <a:picLocks noChangeAspect="1" noChangeArrowheads="1"/>
          </p:cNvPicPr>
          <p:nvPr/>
        </p:nvPicPr>
        <p:blipFill>
          <a:blip r:embed="rId9"/>
          <a:srcRect/>
          <a:stretch>
            <a:fillRect/>
          </a:stretch>
        </p:blipFill>
        <p:spPr bwMode="auto">
          <a:xfrm>
            <a:off x="9418638" y="1554163"/>
            <a:ext cx="866775" cy="600075"/>
          </a:xfrm>
          <a:prstGeom prst="rect">
            <a:avLst/>
          </a:prstGeom>
          <a:noFill/>
          <a:ln w="9525">
            <a:noFill/>
            <a:miter lim="800000"/>
            <a:headEnd/>
            <a:tailEnd/>
          </a:ln>
        </p:spPr>
      </p:pic>
      <p:pic>
        <p:nvPicPr>
          <p:cNvPr id="130061" name="Picture 26" descr="logo_cd-adapco"/>
          <p:cNvPicPr>
            <a:picLocks noChangeAspect="1" noChangeArrowheads="1"/>
          </p:cNvPicPr>
          <p:nvPr/>
        </p:nvPicPr>
        <p:blipFill>
          <a:blip r:embed="rId10"/>
          <a:srcRect/>
          <a:stretch>
            <a:fillRect/>
          </a:stretch>
        </p:blipFill>
        <p:spPr bwMode="auto">
          <a:xfrm>
            <a:off x="685800" y="2590800"/>
            <a:ext cx="1349375" cy="539750"/>
          </a:xfrm>
          <a:prstGeom prst="rect">
            <a:avLst/>
          </a:prstGeom>
          <a:noFill/>
          <a:ln w="9525">
            <a:noFill/>
            <a:miter lim="800000"/>
            <a:headEnd/>
            <a:tailEnd/>
          </a:ln>
        </p:spPr>
      </p:pic>
      <p:pic>
        <p:nvPicPr>
          <p:cNvPr id="130062" name="Picture 27" descr="logo_cisco"/>
          <p:cNvPicPr>
            <a:picLocks noChangeAspect="1" noChangeArrowheads="1"/>
          </p:cNvPicPr>
          <p:nvPr/>
        </p:nvPicPr>
        <p:blipFill>
          <a:blip r:embed="rId11"/>
          <a:srcRect/>
          <a:stretch>
            <a:fillRect/>
          </a:stretch>
        </p:blipFill>
        <p:spPr bwMode="auto">
          <a:xfrm>
            <a:off x="2954338" y="2593975"/>
            <a:ext cx="1009650" cy="530225"/>
          </a:xfrm>
          <a:prstGeom prst="rect">
            <a:avLst/>
          </a:prstGeom>
          <a:noFill/>
          <a:ln w="9525">
            <a:noFill/>
            <a:miter lim="800000"/>
            <a:headEnd/>
            <a:tailEnd/>
          </a:ln>
        </p:spPr>
      </p:pic>
      <p:pic>
        <p:nvPicPr>
          <p:cNvPr id="130063" name="Picture 28" descr="logo_dell"/>
          <p:cNvPicPr>
            <a:picLocks noChangeAspect="1" noChangeArrowheads="1"/>
          </p:cNvPicPr>
          <p:nvPr/>
        </p:nvPicPr>
        <p:blipFill>
          <a:blip r:embed="rId12"/>
          <a:srcRect/>
          <a:stretch>
            <a:fillRect/>
          </a:stretch>
        </p:blipFill>
        <p:spPr bwMode="auto">
          <a:xfrm>
            <a:off x="4886325" y="2693988"/>
            <a:ext cx="1074738" cy="333375"/>
          </a:xfrm>
          <a:prstGeom prst="rect">
            <a:avLst/>
          </a:prstGeom>
          <a:noFill/>
          <a:ln w="9525">
            <a:noFill/>
            <a:miter lim="800000"/>
            <a:headEnd/>
            <a:tailEnd/>
          </a:ln>
        </p:spPr>
      </p:pic>
      <p:pic>
        <p:nvPicPr>
          <p:cNvPr id="130064" name="Picture 29" descr="logo_esigroup"/>
          <p:cNvPicPr>
            <a:picLocks noChangeAspect="1" noChangeArrowheads="1"/>
          </p:cNvPicPr>
          <p:nvPr/>
        </p:nvPicPr>
        <p:blipFill>
          <a:blip r:embed="rId13"/>
          <a:srcRect/>
          <a:stretch>
            <a:fillRect/>
          </a:stretch>
        </p:blipFill>
        <p:spPr bwMode="auto">
          <a:xfrm>
            <a:off x="6883400" y="2667000"/>
            <a:ext cx="1136650" cy="384175"/>
          </a:xfrm>
          <a:prstGeom prst="rect">
            <a:avLst/>
          </a:prstGeom>
          <a:noFill/>
          <a:ln w="9525">
            <a:noFill/>
            <a:miter lim="800000"/>
            <a:headEnd/>
            <a:tailEnd/>
          </a:ln>
        </p:spPr>
      </p:pic>
      <p:pic>
        <p:nvPicPr>
          <p:cNvPr id="130065" name="Picture 30" descr="logo_fluent"/>
          <p:cNvPicPr>
            <a:picLocks noChangeAspect="1" noChangeArrowheads="1"/>
          </p:cNvPicPr>
          <p:nvPr/>
        </p:nvPicPr>
        <p:blipFill>
          <a:blip r:embed="rId14"/>
          <a:srcRect/>
          <a:stretch>
            <a:fillRect/>
          </a:stretch>
        </p:blipFill>
        <p:spPr bwMode="auto">
          <a:xfrm>
            <a:off x="8942388" y="2676525"/>
            <a:ext cx="1338262" cy="365125"/>
          </a:xfrm>
          <a:prstGeom prst="rect">
            <a:avLst/>
          </a:prstGeom>
          <a:noFill/>
          <a:ln w="9525">
            <a:noFill/>
            <a:miter lim="800000"/>
            <a:headEnd/>
            <a:tailEnd/>
          </a:ln>
        </p:spPr>
      </p:pic>
      <p:pic>
        <p:nvPicPr>
          <p:cNvPr id="130066" name="Picture 31" descr="logo_fujitsu"/>
          <p:cNvPicPr>
            <a:picLocks noChangeAspect="1" noChangeArrowheads="1"/>
          </p:cNvPicPr>
          <p:nvPr/>
        </p:nvPicPr>
        <p:blipFill>
          <a:blip r:embed="rId15"/>
          <a:srcRect/>
          <a:stretch>
            <a:fillRect/>
          </a:stretch>
        </p:blipFill>
        <p:spPr bwMode="auto">
          <a:xfrm>
            <a:off x="685800" y="3602038"/>
            <a:ext cx="730250" cy="357187"/>
          </a:xfrm>
          <a:prstGeom prst="rect">
            <a:avLst/>
          </a:prstGeom>
          <a:noFill/>
          <a:ln w="9525">
            <a:noFill/>
            <a:miter lim="800000"/>
            <a:headEnd/>
            <a:tailEnd/>
          </a:ln>
        </p:spPr>
      </p:pic>
      <p:pic>
        <p:nvPicPr>
          <p:cNvPr id="130067" name="Picture 32" descr="logo_hitachi"/>
          <p:cNvPicPr>
            <a:picLocks noChangeAspect="1" noChangeArrowheads="1"/>
          </p:cNvPicPr>
          <p:nvPr/>
        </p:nvPicPr>
        <p:blipFill>
          <a:blip r:embed="rId16"/>
          <a:srcRect/>
          <a:stretch>
            <a:fillRect/>
          </a:stretch>
        </p:blipFill>
        <p:spPr bwMode="auto">
          <a:xfrm>
            <a:off x="2374900" y="3656013"/>
            <a:ext cx="957263" cy="249237"/>
          </a:xfrm>
          <a:prstGeom prst="rect">
            <a:avLst/>
          </a:prstGeom>
          <a:noFill/>
          <a:ln w="9525">
            <a:noFill/>
            <a:miter lim="800000"/>
            <a:headEnd/>
            <a:tailEnd/>
          </a:ln>
        </p:spPr>
      </p:pic>
      <p:pic>
        <p:nvPicPr>
          <p:cNvPr id="130068" name="Picture 33" descr="logo_hp"/>
          <p:cNvPicPr>
            <a:picLocks noChangeAspect="1" noChangeArrowheads="1"/>
          </p:cNvPicPr>
          <p:nvPr/>
        </p:nvPicPr>
        <p:blipFill>
          <a:blip r:embed="rId17"/>
          <a:srcRect/>
          <a:stretch>
            <a:fillRect/>
          </a:stretch>
        </p:blipFill>
        <p:spPr bwMode="auto">
          <a:xfrm>
            <a:off x="4292600" y="3559175"/>
            <a:ext cx="555625" cy="444500"/>
          </a:xfrm>
          <a:prstGeom prst="rect">
            <a:avLst/>
          </a:prstGeom>
          <a:noFill/>
          <a:ln w="9525">
            <a:noFill/>
            <a:miter lim="800000"/>
            <a:headEnd/>
            <a:tailEnd/>
          </a:ln>
        </p:spPr>
      </p:pic>
      <p:pic>
        <p:nvPicPr>
          <p:cNvPr id="130069" name="Picture 34" descr="logo_ibm"/>
          <p:cNvPicPr>
            <a:picLocks noChangeAspect="1" noChangeArrowheads="1"/>
          </p:cNvPicPr>
          <p:nvPr/>
        </p:nvPicPr>
        <p:blipFill>
          <a:blip r:embed="rId18"/>
          <a:srcRect/>
          <a:stretch>
            <a:fillRect/>
          </a:stretch>
        </p:blipFill>
        <p:spPr bwMode="auto">
          <a:xfrm>
            <a:off x="5808663" y="3632200"/>
            <a:ext cx="811212" cy="295275"/>
          </a:xfrm>
          <a:prstGeom prst="rect">
            <a:avLst/>
          </a:prstGeom>
          <a:noFill/>
          <a:ln w="9525">
            <a:noFill/>
            <a:miter lim="800000"/>
            <a:headEnd/>
            <a:tailEnd/>
          </a:ln>
        </p:spPr>
      </p:pic>
      <p:pic>
        <p:nvPicPr>
          <p:cNvPr id="130070" name="Picture 35" descr="logo_intel"/>
          <p:cNvPicPr>
            <a:picLocks noChangeAspect="1" noChangeArrowheads="1"/>
          </p:cNvPicPr>
          <p:nvPr/>
        </p:nvPicPr>
        <p:blipFill>
          <a:blip r:embed="rId19"/>
          <a:srcRect/>
          <a:stretch>
            <a:fillRect/>
          </a:stretch>
        </p:blipFill>
        <p:spPr bwMode="auto">
          <a:xfrm>
            <a:off x="7580313" y="3541713"/>
            <a:ext cx="728662" cy="479425"/>
          </a:xfrm>
          <a:prstGeom prst="rect">
            <a:avLst/>
          </a:prstGeom>
          <a:noFill/>
          <a:ln w="9525">
            <a:noFill/>
            <a:miter lim="800000"/>
            <a:headEnd/>
            <a:tailEnd/>
          </a:ln>
        </p:spPr>
      </p:pic>
      <p:pic>
        <p:nvPicPr>
          <p:cNvPr id="130071" name="Picture 36" descr="logo_lstc"/>
          <p:cNvPicPr>
            <a:picLocks noChangeAspect="1" noChangeArrowheads="1"/>
          </p:cNvPicPr>
          <p:nvPr/>
        </p:nvPicPr>
        <p:blipFill>
          <a:blip r:embed="rId20"/>
          <a:srcRect/>
          <a:stretch>
            <a:fillRect/>
          </a:stretch>
        </p:blipFill>
        <p:spPr bwMode="auto">
          <a:xfrm>
            <a:off x="9269413" y="3613150"/>
            <a:ext cx="1011237" cy="336550"/>
          </a:xfrm>
          <a:prstGeom prst="rect">
            <a:avLst/>
          </a:prstGeom>
          <a:noFill/>
          <a:ln w="9525">
            <a:noFill/>
            <a:miter lim="800000"/>
            <a:headEnd/>
            <a:tailEnd/>
          </a:ln>
        </p:spPr>
      </p:pic>
      <p:pic>
        <p:nvPicPr>
          <p:cNvPr id="130072" name="Picture 37" descr="logo_macrovision"/>
          <p:cNvPicPr>
            <a:picLocks noChangeAspect="1" noChangeArrowheads="1"/>
          </p:cNvPicPr>
          <p:nvPr/>
        </p:nvPicPr>
        <p:blipFill>
          <a:blip r:embed="rId21"/>
          <a:srcRect/>
          <a:stretch>
            <a:fillRect/>
          </a:stretch>
        </p:blipFill>
        <p:spPr bwMode="auto">
          <a:xfrm>
            <a:off x="685800" y="4606925"/>
            <a:ext cx="1365250" cy="195263"/>
          </a:xfrm>
          <a:prstGeom prst="rect">
            <a:avLst/>
          </a:prstGeom>
          <a:noFill/>
          <a:ln w="9525">
            <a:noFill/>
            <a:miter lim="800000"/>
            <a:headEnd/>
            <a:tailEnd/>
          </a:ln>
        </p:spPr>
      </p:pic>
      <p:pic>
        <p:nvPicPr>
          <p:cNvPr id="130073" name="Picture 38" descr="logo_mathworks"/>
          <p:cNvPicPr>
            <a:picLocks noChangeAspect="1" noChangeArrowheads="1"/>
          </p:cNvPicPr>
          <p:nvPr/>
        </p:nvPicPr>
        <p:blipFill>
          <a:blip r:embed="rId22"/>
          <a:srcRect/>
          <a:stretch>
            <a:fillRect/>
          </a:stretch>
        </p:blipFill>
        <p:spPr bwMode="auto">
          <a:xfrm>
            <a:off x="3082925" y="4578350"/>
            <a:ext cx="1371600" cy="250825"/>
          </a:xfrm>
          <a:prstGeom prst="rect">
            <a:avLst/>
          </a:prstGeom>
          <a:noFill/>
          <a:ln w="9525">
            <a:noFill/>
            <a:miter lim="800000"/>
            <a:headEnd/>
            <a:tailEnd/>
          </a:ln>
        </p:spPr>
      </p:pic>
      <p:pic>
        <p:nvPicPr>
          <p:cNvPr id="130074" name="Picture 39" descr="logo_mecalog"/>
          <p:cNvPicPr>
            <a:picLocks noChangeAspect="1" noChangeArrowheads="1"/>
          </p:cNvPicPr>
          <p:nvPr/>
        </p:nvPicPr>
        <p:blipFill>
          <a:blip r:embed="rId23"/>
          <a:srcRect/>
          <a:stretch>
            <a:fillRect/>
          </a:stretch>
        </p:blipFill>
        <p:spPr bwMode="auto">
          <a:xfrm>
            <a:off x="5484813" y="4402138"/>
            <a:ext cx="779462" cy="601662"/>
          </a:xfrm>
          <a:prstGeom prst="rect">
            <a:avLst/>
          </a:prstGeom>
          <a:noFill/>
          <a:ln w="9525">
            <a:noFill/>
            <a:miter lim="800000"/>
            <a:headEnd/>
            <a:tailEnd/>
          </a:ln>
        </p:spPr>
      </p:pic>
      <p:pic>
        <p:nvPicPr>
          <p:cNvPr id="130075" name="Picture 40" descr="logo_mellanox"/>
          <p:cNvPicPr>
            <a:picLocks noChangeAspect="1" noChangeArrowheads="1"/>
          </p:cNvPicPr>
          <p:nvPr/>
        </p:nvPicPr>
        <p:blipFill>
          <a:blip r:embed="rId24"/>
          <a:srcRect/>
          <a:stretch>
            <a:fillRect/>
          </a:stretch>
        </p:blipFill>
        <p:spPr bwMode="auto">
          <a:xfrm>
            <a:off x="7294563" y="4438650"/>
            <a:ext cx="698500" cy="530225"/>
          </a:xfrm>
          <a:prstGeom prst="rect">
            <a:avLst/>
          </a:prstGeom>
          <a:noFill/>
          <a:ln w="9525">
            <a:noFill/>
            <a:miter lim="800000"/>
            <a:headEnd/>
            <a:tailEnd/>
          </a:ln>
        </p:spPr>
      </p:pic>
      <p:pic>
        <p:nvPicPr>
          <p:cNvPr id="130076" name="Picture 41" descr="logo_mscsoftware"/>
          <p:cNvPicPr>
            <a:picLocks noChangeAspect="1" noChangeArrowheads="1"/>
          </p:cNvPicPr>
          <p:nvPr/>
        </p:nvPicPr>
        <p:blipFill>
          <a:blip r:embed="rId25"/>
          <a:srcRect/>
          <a:stretch>
            <a:fillRect/>
          </a:stretch>
        </p:blipFill>
        <p:spPr bwMode="auto">
          <a:xfrm>
            <a:off x="9023350" y="4540250"/>
            <a:ext cx="1257300" cy="328613"/>
          </a:xfrm>
          <a:prstGeom prst="rect">
            <a:avLst/>
          </a:prstGeom>
          <a:noFill/>
          <a:ln w="9525">
            <a:noFill/>
            <a:miter lim="800000"/>
            <a:headEnd/>
            <a:tailEnd/>
          </a:ln>
        </p:spPr>
      </p:pic>
      <p:pic>
        <p:nvPicPr>
          <p:cNvPr id="130077" name="Picture 42" descr="logo_myricom"/>
          <p:cNvPicPr>
            <a:picLocks noChangeAspect="1" noChangeArrowheads="1"/>
          </p:cNvPicPr>
          <p:nvPr/>
        </p:nvPicPr>
        <p:blipFill>
          <a:blip r:embed="rId26"/>
          <a:srcRect/>
          <a:stretch>
            <a:fillRect/>
          </a:stretch>
        </p:blipFill>
        <p:spPr bwMode="auto">
          <a:xfrm>
            <a:off x="685800" y="5530850"/>
            <a:ext cx="1293813" cy="254000"/>
          </a:xfrm>
          <a:prstGeom prst="rect">
            <a:avLst/>
          </a:prstGeom>
          <a:noFill/>
          <a:ln w="9525">
            <a:noFill/>
            <a:miter lim="800000"/>
            <a:headEnd/>
            <a:tailEnd/>
          </a:ln>
        </p:spPr>
      </p:pic>
      <p:pic>
        <p:nvPicPr>
          <p:cNvPr id="130078" name="Picture 43" descr="logo_nec"/>
          <p:cNvPicPr>
            <a:picLocks noChangeAspect="1" noChangeArrowheads="1"/>
          </p:cNvPicPr>
          <p:nvPr/>
        </p:nvPicPr>
        <p:blipFill>
          <a:blip r:embed="rId27"/>
          <a:srcRect/>
          <a:stretch>
            <a:fillRect/>
          </a:stretch>
        </p:blipFill>
        <p:spPr bwMode="auto">
          <a:xfrm>
            <a:off x="2540000" y="5514975"/>
            <a:ext cx="1100138" cy="296863"/>
          </a:xfrm>
          <a:prstGeom prst="rect">
            <a:avLst/>
          </a:prstGeom>
          <a:noFill/>
          <a:ln w="9525">
            <a:noFill/>
            <a:miter lim="800000"/>
            <a:headEnd/>
            <a:tailEnd/>
          </a:ln>
        </p:spPr>
      </p:pic>
      <p:pic>
        <p:nvPicPr>
          <p:cNvPr id="130079" name="Picture 44" descr="logo_parallelgeo"/>
          <p:cNvPicPr>
            <a:picLocks noChangeAspect="1" noChangeArrowheads="1"/>
          </p:cNvPicPr>
          <p:nvPr/>
        </p:nvPicPr>
        <p:blipFill>
          <a:blip r:embed="rId28"/>
          <a:srcRect/>
          <a:stretch>
            <a:fillRect/>
          </a:stretch>
        </p:blipFill>
        <p:spPr bwMode="auto">
          <a:xfrm>
            <a:off x="4251325" y="5526088"/>
            <a:ext cx="1228725" cy="265112"/>
          </a:xfrm>
          <a:prstGeom prst="rect">
            <a:avLst/>
          </a:prstGeom>
          <a:noFill/>
          <a:ln w="9525">
            <a:noFill/>
            <a:miter lim="800000"/>
            <a:headEnd/>
            <a:tailEnd/>
          </a:ln>
        </p:spPr>
      </p:pic>
      <p:pic>
        <p:nvPicPr>
          <p:cNvPr id="130080" name="Picture 45" descr="logo_pgi"/>
          <p:cNvPicPr>
            <a:picLocks noChangeAspect="1" noChangeArrowheads="1"/>
          </p:cNvPicPr>
          <p:nvPr/>
        </p:nvPicPr>
        <p:blipFill>
          <a:blip r:embed="rId29"/>
          <a:srcRect/>
          <a:stretch>
            <a:fillRect/>
          </a:stretch>
        </p:blipFill>
        <p:spPr bwMode="auto">
          <a:xfrm>
            <a:off x="6059488" y="5492750"/>
            <a:ext cx="709612" cy="355600"/>
          </a:xfrm>
          <a:prstGeom prst="rect">
            <a:avLst/>
          </a:prstGeom>
          <a:noFill/>
          <a:ln w="9525">
            <a:noFill/>
            <a:miter lim="800000"/>
            <a:headEnd/>
            <a:tailEnd/>
          </a:ln>
        </p:spPr>
      </p:pic>
      <p:pic>
        <p:nvPicPr>
          <p:cNvPr id="130081" name="Picture 46" descr="logo_platform"/>
          <p:cNvPicPr>
            <a:picLocks noChangeAspect="1" noChangeArrowheads="1"/>
          </p:cNvPicPr>
          <p:nvPr/>
        </p:nvPicPr>
        <p:blipFill>
          <a:blip r:embed="rId30"/>
          <a:srcRect/>
          <a:stretch>
            <a:fillRect/>
          </a:stretch>
        </p:blipFill>
        <p:spPr bwMode="auto">
          <a:xfrm>
            <a:off x="7477125" y="5516563"/>
            <a:ext cx="1293813" cy="293687"/>
          </a:xfrm>
          <a:prstGeom prst="rect">
            <a:avLst/>
          </a:prstGeom>
          <a:noFill/>
          <a:ln w="9525">
            <a:noFill/>
            <a:miter lim="800000"/>
            <a:headEnd/>
            <a:tailEnd/>
          </a:ln>
        </p:spPr>
      </p:pic>
      <p:pic>
        <p:nvPicPr>
          <p:cNvPr id="130082" name="Picture 47" descr="logo_schlumberger"/>
          <p:cNvPicPr>
            <a:picLocks noChangeAspect="1" noChangeArrowheads="1"/>
          </p:cNvPicPr>
          <p:nvPr/>
        </p:nvPicPr>
        <p:blipFill>
          <a:blip r:embed="rId31"/>
          <a:srcRect/>
          <a:stretch>
            <a:fillRect/>
          </a:stretch>
        </p:blipFill>
        <p:spPr bwMode="auto">
          <a:xfrm>
            <a:off x="9013825" y="5518150"/>
            <a:ext cx="1266825" cy="284163"/>
          </a:xfrm>
          <a:prstGeom prst="rect">
            <a:avLst/>
          </a:prstGeom>
          <a:noFill/>
          <a:ln w="9525">
            <a:noFill/>
            <a:miter lim="800000"/>
            <a:headEnd/>
            <a:tailEnd/>
          </a:ln>
        </p:spPr>
      </p:pic>
      <p:pic>
        <p:nvPicPr>
          <p:cNvPr id="130083" name="Picture 48" descr="logo_silverstorm"/>
          <p:cNvPicPr>
            <a:picLocks noChangeAspect="1" noChangeArrowheads="1"/>
          </p:cNvPicPr>
          <p:nvPr/>
        </p:nvPicPr>
        <p:blipFill>
          <a:blip r:embed="rId32"/>
          <a:srcRect/>
          <a:stretch>
            <a:fillRect/>
          </a:stretch>
        </p:blipFill>
        <p:spPr bwMode="auto">
          <a:xfrm>
            <a:off x="685800" y="6388100"/>
            <a:ext cx="1274763" cy="365125"/>
          </a:xfrm>
          <a:prstGeom prst="rect">
            <a:avLst/>
          </a:prstGeom>
          <a:noFill/>
          <a:ln w="9525">
            <a:noFill/>
            <a:miter lim="800000"/>
            <a:headEnd/>
            <a:tailEnd/>
          </a:ln>
        </p:spPr>
      </p:pic>
      <p:pic>
        <p:nvPicPr>
          <p:cNvPr id="130084" name="Picture 49" descr="logo_tyan"/>
          <p:cNvPicPr>
            <a:picLocks noChangeAspect="1" noChangeArrowheads="1"/>
          </p:cNvPicPr>
          <p:nvPr/>
        </p:nvPicPr>
        <p:blipFill>
          <a:blip r:embed="rId33"/>
          <a:srcRect/>
          <a:stretch>
            <a:fillRect/>
          </a:stretch>
        </p:blipFill>
        <p:spPr bwMode="auto">
          <a:xfrm>
            <a:off x="2870200" y="6400800"/>
            <a:ext cx="1000125" cy="339725"/>
          </a:xfrm>
          <a:prstGeom prst="rect">
            <a:avLst/>
          </a:prstGeom>
          <a:noFill/>
          <a:ln w="9525">
            <a:noFill/>
            <a:miter lim="800000"/>
            <a:headEnd/>
            <a:tailEnd/>
          </a:ln>
        </p:spPr>
      </p:pic>
      <p:pic>
        <p:nvPicPr>
          <p:cNvPr id="130085" name="Picture 50" descr="logo_verari"/>
          <p:cNvPicPr>
            <a:picLocks noChangeAspect="1" noChangeArrowheads="1"/>
          </p:cNvPicPr>
          <p:nvPr/>
        </p:nvPicPr>
        <p:blipFill>
          <a:blip r:embed="rId34"/>
          <a:srcRect/>
          <a:stretch>
            <a:fillRect/>
          </a:stretch>
        </p:blipFill>
        <p:spPr bwMode="auto">
          <a:xfrm>
            <a:off x="4781550" y="6308725"/>
            <a:ext cx="992188" cy="522288"/>
          </a:xfrm>
          <a:prstGeom prst="rect">
            <a:avLst/>
          </a:prstGeom>
          <a:noFill/>
          <a:ln w="9525">
            <a:noFill/>
            <a:miter lim="800000"/>
            <a:headEnd/>
            <a:tailEnd/>
          </a:ln>
        </p:spPr>
      </p:pic>
      <p:pic>
        <p:nvPicPr>
          <p:cNvPr id="130086" name="Picture 51" descr="logo_voltaire"/>
          <p:cNvPicPr>
            <a:picLocks noChangeAspect="1" noChangeArrowheads="1"/>
          </p:cNvPicPr>
          <p:nvPr/>
        </p:nvPicPr>
        <p:blipFill>
          <a:blip r:embed="rId35"/>
          <a:srcRect/>
          <a:stretch>
            <a:fillRect/>
          </a:stretch>
        </p:blipFill>
        <p:spPr bwMode="auto">
          <a:xfrm>
            <a:off x="6684963" y="6391275"/>
            <a:ext cx="1211262" cy="355600"/>
          </a:xfrm>
          <a:prstGeom prst="rect">
            <a:avLst/>
          </a:prstGeom>
          <a:noFill/>
          <a:ln w="9525">
            <a:noFill/>
            <a:miter lim="800000"/>
            <a:headEnd/>
            <a:tailEnd/>
          </a:ln>
        </p:spPr>
      </p:pic>
      <p:pic>
        <p:nvPicPr>
          <p:cNvPr id="130087" name="Picture 52" descr="logo_wolframresearch"/>
          <p:cNvPicPr>
            <a:picLocks noChangeAspect="1" noChangeArrowheads="1"/>
          </p:cNvPicPr>
          <p:nvPr/>
        </p:nvPicPr>
        <p:blipFill>
          <a:blip r:embed="rId36"/>
          <a:srcRect/>
          <a:stretch>
            <a:fillRect/>
          </a:stretch>
        </p:blipFill>
        <p:spPr bwMode="auto">
          <a:xfrm>
            <a:off x="8809038" y="6011863"/>
            <a:ext cx="1973262" cy="1319212"/>
          </a:xfrm>
          <a:prstGeom prst="rect">
            <a:avLst/>
          </a:prstGeom>
          <a:noFill/>
          <a:ln w="9525">
            <a:noFill/>
            <a:miter lim="800000"/>
            <a:headEnd/>
            <a:tailEnd/>
          </a:ln>
        </p:spPr>
      </p:pic>
      <p:sp>
        <p:nvSpPr>
          <p:cNvPr id="20521" name="Rectangle 53"/>
          <p:cNvSpPr>
            <a:spLocks noGrp="1" noChangeArrowheads="1"/>
          </p:cNvSpPr>
          <p:nvPr>
            <p:ph type="title"/>
          </p:nvPr>
        </p:nvSpPr>
        <p:spPr/>
        <p:txBody>
          <a:bodyPr/>
          <a:lstStyle/>
          <a:p>
            <a:pPr defTabSz="1095332">
              <a:defRPr/>
            </a:pPr>
            <a:r>
              <a:rPr smtClean="0"/>
              <a:t>Partners</a:t>
            </a: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8" name="Rectangle 12"/>
          <p:cNvSpPr>
            <a:spLocks noGrp="1" noChangeArrowheads="1"/>
          </p:cNvSpPr>
          <p:nvPr>
            <p:ph type="title"/>
          </p:nvPr>
        </p:nvSpPr>
        <p:spPr>
          <a:xfrm>
            <a:off x="459106" y="274323"/>
            <a:ext cx="10056494" cy="1426544"/>
          </a:xfrm>
        </p:spPr>
        <p:txBody>
          <a:bodyPr/>
          <a:lstStyle/>
          <a:p>
            <a:pPr defTabSz="1095332">
              <a:defRPr/>
            </a:pPr>
            <a:r>
              <a:rPr/>
              <a:t>Agenda</a:t>
            </a:r>
            <a:br>
              <a:rPr/>
            </a:br>
            <a:endParaRPr sz="4300">
              <a:solidFill>
                <a:schemeClr val="accent1"/>
              </a:solidFill>
            </a:endParaRPr>
          </a:p>
        </p:txBody>
      </p:sp>
      <p:sp>
        <p:nvSpPr>
          <p:cNvPr id="9229" name="Rectangle 13"/>
          <p:cNvSpPr>
            <a:spLocks noGrp="1" noChangeArrowheads="1"/>
          </p:cNvSpPr>
          <p:nvPr>
            <p:ph idx="1"/>
          </p:nvPr>
        </p:nvSpPr>
        <p:spPr>
          <a:xfrm>
            <a:off x="458788" y="1697038"/>
            <a:ext cx="10056812" cy="7121525"/>
          </a:xfrm>
        </p:spPr>
        <p:txBody>
          <a:bodyPr/>
          <a:lstStyle/>
          <a:p>
            <a:pPr marL="459088" indent="-459088" defTabSz="1095332">
              <a:defRPr/>
            </a:pPr>
            <a:r>
              <a:rPr lang="en-US" sz="3800" dirty="0" smtClean="0">
                <a:solidFill>
                  <a:srgbClr val="FFC000"/>
                </a:solidFill>
                <a:effectLst>
                  <a:outerShdw blurRad="38100" dist="38100" dir="2700000" algn="tl">
                    <a:srgbClr val="000000"/>
                  </a:outerShdw>
                </a:effectLst>
              </a:rPr>
              <a:t>Windows Compute Cluster Server V1</a:t>
            </a:r>
          </a:p>
          <a:p>
            <a:pPr marL="891432" lvl="1" indent="-342860" defTabSz="1095332">
              <a:defRPr/>
            </a:pPr>
            <a:r>
              <a:rPr lang="en-US" sz="3400" dirty="0" smtClean="0">
                <a:effectLst>
                  <a:outerShdw blurRad="38100" dist="38100" dir="2700000" algn="tl">
                    <a:srgbClr val="000000"/>
                  </a:outerShdw>
                </a:effectLst>
              </a:rPr>
              <a:t>Business motivations</a:t>
            </a:r>
          </a:p>
          <a:p>
            <a:pPr marL="891432" lvl="1" indent="-342860" defTabSz="1095332">
              <a:defRPr/>
            </a:pPr>
            <a:r>
              <a:rPr lang="en-US" sz="3400" dirty="0" smtClean="0">
                <a:solidFill>
                  <a:srgbClr val="FFC000"/>
                </a:solidFill>
                <a:effectLst>
                  <a:outerShdw blurRad="38100" dist="38100" dir="2700000" algn="tl">
                    <a:srgbClr val="000000"/>
                  </a:outerShdw>
                </a:effectLst>
              </a:rPr>
              <a:t>Customer case studies</a:t>
            </a:r>
          </a:p>
          <a:p>
            <a:pPr marL="891432" lvl="1" indent="-342860" defTabSz="1095332">
              <a:defRPr/>
            </a:pPr>
            <a:r>
              <a:rPr lang="en-US" sz="3400" dirty="0" smtClean="0">
                <a:effectLst>
                  <a:outerShdw blurRad="38100" dist="38100" dir="2700000" algn="tl">
                    <a:srgbClr val="000000"/>
                  </a:outerShdw>
                </a:effectLst>
              </a:rPr>
              <a:t>Product overview</a:t>
            </a:r>
          </a:p>
          <a:p>
            <a:pPr marL="459088" indent="-459088" defTabSz="1095332">
              <a:defRPr/>
            </a:pPr>
            <a:r>
              <a:rPr lang="en-US" sz="3800" dirty="0" smtClean="0">
                <a:effectLst>
                  <a:outerShdw blurRad="38100" dist="38100" dir="2700000" algn="tl">
                    <a:srgbClr val="000000"/>
                  </a:outerShdw>
                </a:effectLst>
              </a:rPr>
              <a:t>Networking</a:t>
            </a:r>
            <a:endParaRPr lang="en-US" sz="3400" dirty="0" smtClean="0">
              <a:effectLst>
                <a:outerShdw blurRad="38100" dist="38100" dir="2700000" algn="tl">
                  <a:srgbClr val="000000"/>
                </a:outerShdw>
              </a:effectLst>
            </a:endParaRPr>
          </a:p>
          <a:p>
            <a:pPr marL="845786" lvl="1" indent="-380984" defTabSz="1095332">
              <a:defRPr/>
            </a:pPr>
            <a:r>
              <a:rPr lang="en-US" sz="3400" dirty="0" smtClean="0">
                <a:effectLst>
                  <a:outerShdw blurRad="38100" dist="38100" dir="2700000" algn="tl">
                    <a:srgbClr val="000000"/>
                  </a:outerShdw>
                </a:effectLst>
              </a:rPr>
              <a:t>Top500</a:t>
            </a:r>
          </a:p>
          <a:p>
            <a:pPr marL="845786" lvl="1" indent="-380984" defTabSz="1095332">
              <a:defRPr/>
            </a:pPr>
            <a:r>
              <a:rPr lang="en-US" sz="3400" dirty="0" smtClean="0">
                <a:effectLst>
                  <a:outerShdw blurRad="38100" dist="38100" dir="2700000" algn="tl">
                    <a:srgbClr val="000000"/>
                  </a:outerShdw>
                </a:effectLst>
              </a:rPr>
              <a:t>Key challenges</a:t>
            </a:r>
          </a:p>
          <a:p>
            <a:pPr marL="845786" lvl="1" indent="-380984" defTabSz="1095332">
              <a:defRPr/>
            </a:pPr>
            <a:r>
              <a:rPr lang="en-US" sz="3400" dirty="0" smtClean="0">
                <a:effectLst>
                  <a:outerShdw blurRad="38100" dist="38100" dir="2700000" algn="tl">
                    <a:srgbClr val="000000"/>
                  </a:outerShdw>
                </a:effectLst>
              </a:rPr>
              <a:t>CCS V1 features</a:t>
            </a:r>
          </a:p>
          <a:p>
            <a:pPr marL="459088" indent="-459088" defTabSz="1095332">
              <a:defRPr/>
            </a:pPr>
            <a:r>
              <a:rPr lang="en-US" sz="3700" dirty="0" smtClean="0">
                <a:effectLst>
                  <a:outerShdw blurRad="38100" dist="38100" dir="2700000" algn="tl">
                    <a:srgbClr val="000000"/>
                  </a:outerShdw>
                </a:effectLst>
              </a:rPr>
              <a:t>Networking roadmap</a:t>
            </a:r>
          </a:p>
          <a:p>
            <a:pPr marL="845786" lvl="1" indent="-380984" defTabSz="1095332">
              <a:defRPr/>
            </a:pPr>
            <a:r>
              <a:rPr lang="en-US" sz="3400" dirty="0" smtClean="0">
                <a:effectLst>
                  <a:outerShdw blurRad="38100" dist="38100" dir="2700000" algn="tl">
                    <a:srgbClr val="000000"/>
                  </a:outerShdw>
                </a:effectLst>
              </a:rPr>
              <a:t>Call to actions</a:t>
            </a:r>
            <a:endParaRPr lang="en-US" sz="4300" dirty="0" smtClean="0">
              <a:effectLst>
                <a:outerShdw blurRad="38100" dist="38100" dir="2700000" algn="tl">
                  <a:srgbClr val="000000"/>
                </a:outerShdw>
              </a:effectLst>
            </a:endParaRPr>
          </a:p>
          <a:p>
            <a:pPr marL="459088" indent="-459088" defTabSz="1095332">
              <a:defRPr/>
            </a:pPr>
            <a:endParaRPr lang="en-US" dirty="0" smtClean="0">
              <a:effectLst>
                <a:outerShdw blurRad="38100" dist="38100" dir="2700000" algn="tl">
                  <a:srgbClr val="000000"/>
                </a:outerShdw>
              </a:effectLst>
            </a:endParaRPr>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Line 17"/>
          <p:cNvSpPr>
            <a:spLocks noChangeShapeType="1"/>
          </p:cNvSpPr>
          <p:nvPr/>
        </p:nvSpPr>
        <p:spPr bwMode="auto">
          <a:xfrm>
            <a:off x="581025" y="5770563"/>
            <a:ext cx="6400800" cy="0"/>
          </a:xfrm>
          <a:prstGeom prst="line">
            <a:avLst/>
          </a:prstGeom>
          <a:noFill/>
          <a:ln w="38100">
            <a:noFill/>
            <a:round/>
            <a:headEnd/>
            <a:tailEnd type="none" w="lg" len="sm"/>
          </a:ln>
        </p:spPr>
        <p:txBody>
          <a:bodyPr lIns="109714" tIns="109714" rIns="109714" bIns="109714">
            <a:spAutoFit/>
          </a:bodyPr>
          <a:lstStyle/>
          <a:p>
            <a:endParaRPr lang="en-US"/>
          </a:p>
        </p:txBody>
      </p:sp>
      <p:sp>
        <p:nvSpPr>
          <p:cNvPr id="134146" name="Rectangle 18"/>
          <p:cNvSpPr>
            <a:spLocks noChangeArrowheads="1"/>
          </p:cNvSpPr>
          <p:nvPr/>
        </p:nvSpPr>
        <p:spPr bwMode="auto">
          <a:xfrm>
            <a:off x="7407275" y="4206875"/>
            <a:ext cx="3382963" cy="406400"/>
          </a:xfrm>
          <a:prstGeom prst="rect">
            <a:avLst/>
          </a:prstGeom>
          <a:noFill/>
          <a:ln w="9525" algn="ctr">
            <a:noFill/>
            <a:miter lim="800000"/>
            <a:headEnd type="none" w="sm" len="sm"/>
            <a:tailEnd type="none" w="sm" len="sm"/>
          </a:ln>
        </p:spPr>
        <p:txBody>
          <a:bodyPr lIns="109714" tIns="54858" rIns="109714" bIns="54858">
            <a:spAutoFit/>
          </a:bodyPr>
          <a:lstStyle/>
          <a:p>
            <a:pPr marL="231775" indent="-231775" eaLnBrk="0" hangingPunct="0"/>
            <a:r>
              <a:rPr lang="en-US" sz="1900">
                <a:latin typeface="Segoe" pitchFamily="34" charset="0"/>
              </a:rPr>
              <a:t> </a:t>
            </a:r>
          </a:p>
        </p:txBody>
      </p:sp>
      <p:sp>
        <p:nvSpPr>
          <p:cNvPr id="134147" name="Line 22"/>
          <p:cNvSpPr>
            <a:spLocks noChangeShapeType="1"/>
          </p:cNvSpPr>
          <p:nvPr/>
        </p:nvSpPr>
        <p:spPr bwMode="auto">
          <a:xfrm>
            <a:off x="847725" y="3324225"/>
            <a:ext cx="6400800" cy="0"/>
          </a:xfrm>
          <a:prstGeom prst="line">
            <a:avLst/>
          </a:prstGeom>
          <a:noFill/>
          <a:ln w="38100" cap="sq">
            <a:noFill/>
            <a:round/>
            <a:headEnd/>
            <a:tailEnd type="none" w="lg" len="sm"/>
          </a:ln>
        </p:spPr>
        <p:txBody>
          <a:bodyPr lIns="109714" tIns="109714" rIns="109714" bIns="109714">
            <a:spAutoFit/>
          </a:bodyPr>
          <a:lstStyle/>
          <a:p>
            <a:endParaRPr lang="en-US"/>
          </a:p>
        </p:txBody>
      </p:sp>
      <p:sp>
        <p:nvSpPr>
          <p:cNvPr id="27" name="Title 26"/>
          <p:cNvSpPr>
            <a:spLocks noGrp="1"/>
          </p:cNvSpPr>
          <p:nvPr>
            <p:ph type="title"/>
          </p:nvPr>
        </p:nvSpPr>
        <p:spPr/>
        <p:txBody>
          <a:bodyPr/>
          <a:lstStyle/>
          <a:p>
            <a:pPr defTabSz="1095332">
              <a:defRPr/>
            </a:pPr>
            <a:r>
              <a:rPr smtClean="0"/>
              <a:t>Investment  Banking</a:t>
            </a:r>
            <a:endParaRPr/>
          </a:p>
        </p:txBody>
      </p:sp>
      <p:sp>
        <p:nvSpPr>
          <p:cNvPr id="28" name="Text Placeholder 27"/>
          <p:cNvSpPr>
            <a:spLocks noGrp="1"/>
          </p:cNvSpPr>
          <p:nvPr>
            <p:ph type="body" idx="1"/>
          </p:nvPr>
        </p:nvSpPr>
        <p:spPr>
          <a:xfrm>
            <a:off x="458788" y="1697038"/>
            <a:ext cx="10056812" cy="4367212"/>
          </a:xfrm>
        </p:spPr>
        <p:txBody>
          <a:bodyPr/>
          <a:lstStyle/>
          <a:p>
            <a:pPr marL="337145" indent="-337145" defTabSz="1095332">
              <a:lnSpc>
                <a:spcPct val="80000"/>
              </a:lnSpc>
              <a:spcBef>
                <a:spcPts val="240"/>
              </a:spcBef>
              <a:defRPr/>
            </a:pPr>
            <a:r>
              <a:rPr lang="en-US" sz="2400" dirty="0" smtClean="0"/>
              <a:t>Windows Server 2003 simplifies development and operations of HPC cluster solutions </a:t>
            </a:r>
          </a:p>
          <a:p>
            <a:pPr marL="337145" indent="-337145" defTabSz="1095332">
              <a:lnSpc>
                <a:spcPct val="80000"/>
              </a:lnSpc>
              <a:spcBef>
                <a:spcPts val="240"/>
              </a:spcBef>
              <a:defRPr/>
            </a:pPr>
            <a:r>
              <a:rPr lang="en-US" sz="2400" dirty="0" smtClean="0">
                <a:solidFill>
                  <a:schemeClr val="accent1"/>
                </a:solidFill>
              </a:rPr>
              <a:t>Challenge</a:t>
            </a:r>
          </a:p>
          <a:p>
            <a:pPr marL="687623" lvl="1" indent="-337145" defTabSz="1095332">
              <a:lnSpc>
                <a:spcPct val="80000"/>
              </a:lnSpc>
              <a:spcBef>
                <a:spcPts val="240"/>
              </a:spcBef>
              <a:defRPr/>
            </a:pPr>
            <a:r>
              <a:rPr lang="en-US" sz="2200" dirty="0" smtClean="0"/>
              <a:t>Investment banking driven by time-to-market requirements, which are driven by structured derivatives</a:t>
            </a:r>
          </a:p>
          <a:p>
            <a:pPr marL="687623" lvl="1" indent="-337145" defTabSz="1095332">
              <a:lnSpc>
                <a:spcPct val="80000"/>
              </a:lnSpc>
              <a:spcBef>
                <a:spcPts val="240"/>
              </a:spcBef>
              <a:defRPr/>
            </a:pPr>
            <a:r>
              <a:rPr lang="en-US" sz="2200" dirty="0" smtClean="0"/>
              <a:t>Computation speed translates into competitive advantage in the derivatives business</a:t>
            </a:r>
          </a:p>
          <a:p>
            <a:pPr marL="687623" lvl="1" indent="-337145" defTabSz="1095332">
              <a:lnSpc>
                <a:spcPct val="80000"/>
              </a:lnSpc>
              <a:spcBef>
                <a:spcPts val="240"/>
              </a:spcBef>
              <a:defRPr/>
            </a:pPr>
            <a:r>
              <a:rPr lang="en-US" sz="2200" dirty="0" smtClean="0"/>
              <a:t>Fast development and deployment of complex algorithms on different configurations</a:t>
            </a:r>
          </a:p>
          <a:p>
            <a:pPr marL="337145" indent="-337145" defTabSz="1095332">
              <a:lnSpc>
                <a:spcPct val="80000"/>
              </a:lnSpc>
              <a:spcBef>
                <a:spcPts val="240"/>
              </a:spcBef>
              <a:defRPr/>
            </a:pPr>
            <a:r>
              <a:rPr lang="en-US" sz="2400" dirty="0" smtClean="0">
                <a:solidFill>
                  <a:schemeClr val="accent1"/>
                </a:solidFill>
              </a:rPr>
              <a:t>Results</a:t>
            </a:r>
          </a:p>
          <a:p>
            <a:pPr marL="845786" lvl="1" indent="-380984" defTabSz="1095332">
              <a:lnSpc>
                <a:spcPct val="80000"/>
              </a:lnSpc>
              <a:spcBef>
                <a:spcPts val="240"/>
              </a:spcBef>
              <a:defRPr/>
            </a:pPr>
            <a:r>
              <a:rPr lang="en-US" sz="2200" dirty="0" smtClean="0"/>
              <a:t>Enables flexible distribution of pricing and risk engine on client, server, and/or HPC cluster scale-out scenarios </a:t>
            </a:r>
          </a:p>
          <a:p>
            <a:pPr marL="845786" lvl="1" indent="-380984" defTabSz="1095332">
              <a:lnSpc>
                <a:spcPct val="80000"/>
              </a:lnSpc>
              <a:spcBef>
                <a:spcPts val="240"/>
              </a:spcBef>
              <a:defRPr/>
            </a:pPr>
            <a:r>
              <a:rPr lang="en-US" sz="2200" dirty="0" smtClean="0"/>
              <a:t>Developers can focus on .NET business logic without porting algorithms to specialized environments </a:t>
            </a:r>
          </a:p>
          <a:p>
            <a:pPr marL="845786" lvl="1" indent="-380984" defTabSz="1095332">
              <a:lnSpc>
                <a:spcPct val="80000"/>
              </a:lnSpc>
              <a:spcBef>
                <a:spcPts val="240"/>
              </a:spcBef>
              <a:defRPr/>
            </a:pPr>
            <a:r>
              <a:rPr lang="en-US" sz="2200" dirty="0" smtClean="0"/>
              <a:t>Eliminates separate customized operating systems</a:t>
            </a:r>
            <a:endParaRPr lang="en-US" sz="2400" dirty="0"/>
          </a:p>
        </p:txBody>
      </p:sp>
      <p:pic>
        <p:nvPicPr>
          <p:cNvPr id="134150" name="Picture 1" descr="C:\Program Files\Microsoft Resource DVD Artwork\DVD_ART\Artwork_Imagery\Shapes and Graphics\Newspaper headline quotes\headline quote white thin.png"/>
          <p:cNvPicPr>
            <a:picLocks noChangeAspect="1" noChangeArrowheads="1"/>
          </p:cNvPicPr>
          <p:nvPr/>
        </p:nvPicPr>
        <p:blipFill>
          <a:blip r:embed="rId3"/>
          <a:srcRect/>
          <a:stretch>
            <a:fillRect/>
          </a:stretch>
        </p:blipFill>
        <p:spPr bwMode="auto">
          <a:xfrm>
            <a:off x="0" y="5761038"/>
            <a:ext cx="11144250" cy="2743200"/>
          </a:xfrm>
          <a:prstGeom prst="rect">
            <a:avLst/>
          </a:prstGeom>
          <a:noFill/>
          <a:ln w="9525">
            <a:noFill/>
            <a:miter lim="800000"/>
            <a:headEnd/>
            <a:tailEnd/>
          </a:ln>
        </p:spPr>
      </p:pic>
      <p:pic>
        <p:nvPicPr>
          <p:cNvPr id="134151" name="Picture 2" descr="HV_Logo_Blau_PC"/>
          <p:cNvPicPr>
            <a:picLocks noChangeAspect="1" noChangeArrowheads="1"/>
          </p:cNvPicPr>
          <p:nvPr/>
        </p:nvPicPr>
        <p:blipFill>
          <a:blip r:embed="rId4">
            <a:clrChange>
              <a:clrFrom>
                <a:srgbClr val="FFFFFF"/>
              </a:clrFrom>
              <a:clrTo>
                <a:srgbClr val="FFFFFF">
                  <a:alpha val="0"/>
                </a:srgbClr>
              </a:clrTo>
            </a:clrChange>
          </a:blip>
          <a:srcRect t="23529" b="17647"/>
          <a:stretch>
            <a:fillRect/>
          </a:stretch>
        </p:blipFill>
        <p:spPr bwMode="auto">
          <a:xfrm>
            <a:off x="639763" y="6950075"/>
            <a:ext cx="2443162" cy="914400"/>
          </a:xfrm>
          <a:prstGeom prst="rect">
            <a:avLst/>
          </a:prstGeom>
          <a:noFill/>
          <a:ln w="9525">
            <a:noFill/>
            <a:miter lim="800000"/>
            <a:headEnd/>
            <a:tailEnd/>
          </a:ln>
        </p:spPr>
      </p:pic>
      <p:sp>
        <p:nvSpPr>
          <p:cNvPr id="134152" name="Text Box 26"/>
          <p:cNvSpPr txBox="1">
            <a:spLocks noChangeArrowheads="1"/>
          </p:cNvSpPr>
          <p:nvPr/>
        </p:nvSpPr>
        <p:spPr bwMode="auto">
          <a:xfrm>
            <a:off x="457200" y="6218238"/>
            <a:ext cx="9875838" cy="1462087"/>
          </a:xfrm>
          <a:prstGeom prst="rect">
            <a:avLst/>
          </a:prstGeom>
          <a:noFill/>
          <a:ln w="12700" algn="ctr">
            <a:noFill/>
            <a:miter lim="800000"/>
            <a:headEnd type="none" w="sm" len="sm"/>
            <a:tailEnd type="none" w="sm" len="sm"/>
          </a:ln>
        </p:spPr>
        <p:txBody>
          <a:bodyPr lIns="109714" tIns="54858" rIns="109714" bIns="54858">
            <a:spAutoFit/>
          </a:bodyPr>
          <a:lstStyle/>
          <a:p>
            <a:pPr eaLnBrk="0" hangingPunct="0">
              <a:lnSpc>
                <a:spcPct val="85000"/>
              </a:lnSpc>
              <a:spcBef>
                <a:spcPct val="20000"/>
              </a:spcBef>
            </a:pPr>
            <a:r>
              <a:rPr lang="en-GB" i="1">
                <a:solidFill>
                  <a:schemeClr val="bg2"/>
                </a:solidFill>
                <a:latin typeface="Segoe" pitchFamily="34" charset="0"/>
              </a:rPr>
              <a:t>“</a:t>
            </a:r>
            <a:r>
              <a:rPr lang="en-US" i="1">
                <a:solidFill>
                  <a:schemeClr val="bg2"/>
                </a:solidFill>
                <a:latin typeface="Segoe" pitchFamily="34" charset="0"/>
              </a:rPr>
              <a:t>By using Windows as a standard platform our business-IT can concentrate on the development of specific competitive advantages of their solutions.“</a:t>
            </a:r>
          </a:p>
          <a:p>
            <a:pPr algn="r" eaLnBrk="0" hangingPunct="0">
              <a:lnSpc>
                <a:spcPct val="85000"/>
              </a:lnSpc>
              <a:spcBef>
                <a:spcPct val="20000"/>
              </a:spcBef>
            </a:pPr>
            <a:r>
              <a:rPr lang="en-US" sz="1400" i="1">
                <a:solidFill>
                  <a:schemeClr val="bg2"/>
                </a:solidFill>
                <a:latin typeface="Segoe" pitchFamily="34" charset="0"/>
              </a:rPr>
              <a:t>Andreas Kokott</a:t>
            </a:r>
            <a:br>
              <a:rPr lang="en-US" sz="1400" i="1">
                <a:solidFill>
                  <a:schemeClr val="bg2"/>
                </a:solidFill>
                <a:latin typeface="Segoe" pitchFamily="34" charset="0"/>
              </a:rPr>
            </a:br>
            <a:r>
              <a:rPr lang="en-US" sz="1400" i="1">
                <a:solidFill>
                  <a:schemeClr val="bg2"/>
                </a:solidFill>
                <a:latin typeface="Segoe" pitchFamily="34" charset="0"/>
              </a:rPr>
              <a:t>Project Manager</a:t>
            </a:r>
            <a:br>
              <a:rPr lang="en-US" sz="1400" i="1">
                <a:solidFill>
                  <a:schemeClr val="bg2"/>
                </a:solidFill>
                <a:latin typeface="Segoe" pitchFamily="34" charset="0"/>
              </a:rPr>
            </a:br>
            <a:r>
              <a:rPr lang="en-US" sz="1400" i="1">
                <a:solidFill>
                  <a:schemeClr val="bg2"/>
                </a:solidFill>
                <a:latin typeface="Segoe" pitchFamily="34" charset="0"/>
              </a:rPr>
              <a:t>Structured Derivatives Trading Platform</a:t>
            </a:r>
            <a:br>
              <a:rPr lang="en-US" sz="1400" i="1">
                <a:solidFill>
                  <a:schemeClr val="bg2"/>
                </a:solidFill>
                <a:latin typeface="Segoe" pitchFamily="34" charset="0"/>
              </a:rPr>
            </a:br>
            <a:r>
              <a:rPr lang="en-US" sz="1400" i="1">
                <a:solidFill>
                  <a:schemeClr val="bg2"/>
                </a:solidFill>
                <a:latin typeface="Segoe" pitchFamily="34" charset="0"/>
              </a:rPr>
              <a:t>HVB Corporates &amp; Markets</a:t>
            </a:r>
            <a:endParaRPr lang="en-US" i="1">
              <a:solidFill>
                <a:schemeClr val="bg2"/>
              </a:solidFill>
              <a:latin typeface="Segoe" pitchFamily="34" charset="0"/>
            </a:endParaRPr>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6193" name="Picture 1" descr="C:\Program Files\Microsoft Resource DVD Artwork\DVD_ART\Artwork_Imagery\Shapes and Graphics\Newspaper headline quotes\headline quote white thin.png"/>
          <p:cNvPicPr>
            <a:picLocks noChangeAspect="1" noChangeArrowheads="1"/>
          </p:cNvPicPr>
          <p:nvPr/>
        </p:nvPicPr>
        <p:blipFill>
          <a:blip r:embed="rId3"/>
          <a:srcRect/>
          <a:stretch>
            <a:fillRect/>
          </a:stretch>
        </p:blipFill>
        <p:spPr bwMode="auto">
          <a:xfrm>
            <a:off x="0" y="5761038"/>
            <a:ext cx="11144250" cy="2743200"/>
          </a:xfrm>
          <a:prstGeom prst="rect">
            <a:avLst/>
          </a:prstGeom>
          <a:noFill/>
          <a:ln w="9525">
            <a:noFill/>
            <a:miter lim="800000"/>
            <a:headEnd/>
            <a:tailEnd/>
          </a:ln>
        </p:spPr>
      </p:pic>
      <p:sp>
        <p:nvSpPr>
          <p:cNvPr id="136194" name="Line 16"/>
          <p:cNvSpPr>
            <a:spLocks noChangeShapeType="1"/>
          </p:cNvSpPr>
          <p:nvPr/>
        </p:nvSpPr>
        <p:spPr bwMode="auto">
          <a:xfrm>
            <a:off x="581025" y="5770563"/>
            <a:ext cx="6400800" cy="0"/>
          </a:xfrm>
          <a:prstGeom prst="line">
            <a:avLst/>
          </a:prstGeom>
          <a:noFill/>
          <a:ln w="38100">
            <a:noFill/>
            <a:round/>
            <a:headEnd/>
            <a:tailEnd type="none" w="lg" len="sm"/>
          </a:ln>
        </p:spPr>
        <p:txBody>
          <a:bodyPr lIns="109714" tIns="109714" rIns="109714" bIns="109714">
            <a:spAutoFit/>
          </a:bodyPr>
          <a:lstStyle/>
          <a:p>
            <a:endParaRPr lang="en-US"/>
          </a:p>
        </p:txBody>
      </p:sp>
      <p:sp>
        <p:nvSpPr>
          <p:cNvPr id="136195" name="Line 21"/>
          <p:cNvSpPr>
            <a:spLocks noChangeShapeType="1"/>
          </p:cNvSpPr>
          <p:nvPr/>
        </p:nvSpPr>
        <p:spPr bwMode="auto">
          <a:xfrm>
            <a:off x="847725" y="3324225"/>
            <a:ext cx="6400800" cy="0"/>
          </a:xfrm>
          <a:prstGeom prst="line">
            <a:avLst/>
          </a:prstGeom>
          <a:noFill/>
          <a:ln w="38100" cap="sq">
            <a:noFill/>
            <a:round/>
            <a:headEnd/>
            <a:tailEnd type="none" w="lg" len="sm"/>
          </a:ln>
        </p:spPr>
        <p:txBody>
          <a:bodyPr lIns="109714" tIns="109714" rIns="109714" bIns="109714">
            <a:spAutoFit/>
          </a:bodyPr>
          <a:lstStyle/>
          <a:p>
            <a:endParaRPr lang="en-US"/>
          </a:p>
        </p:txBody>
      </p:sp>
      <p:sp>
        <p:nvSpPr>
          <p:cNvPr id="28" name="Title 27"/>
          <p:cNvSpPr>
            <a:spLocks noGrp="1"/>
          </p:cNvSpPr>
          <p:nvPr>
            <p:ph type="title"/>
          </p:nvPr>
        </p:nvSpPr>
        <p:spPr/>
        <p:txBody>
          <a:bodyPr/>
          <a:lstStyle/>
          <a:p>
            <a:pPr defTabSz="1095332">
              <a:defRPr/>
            </a:pPr>
            <a:r>
              <a:rPr smtClean="0"/>
              <a:t>Oil And Gas</a:t>
            </a:r>
            <a:endParaRPr/>
          </a:p>
        </p:txBody>
      </p:sp>
      <p:sp>
        <p:nvSpPr>
          <p:cNvPr id="29" name="Text Placeholder 28"/>
          <p:cNvSpPr>
            <a:spLocks noGrp="1"/>
          </p:cNvSpPr>
          <p:nvPr>
            <p:ph type="body" idx="1"/>
          </p:nvPr>
        </p:nvSpPr>
        <p:spPr>
          <a:xfrm>
            <a:off x="458788" y="1697038"/>
            <a:ext cx="10056812" cy="4343400"/>
          </a:xfrm>
        </p:spPr>
        <p:txBody>
          <a:bodyPr/>
          <a:lstStyle/>
          <a:p>
            <a:pPr marL="459088" indent="-459088" defTabSz="1095332">
              <a:spcBef>
                <a:spcPts val="360"/>
              </a:spcBef>
              <a:defRPr/>
            </a:pPr>
            <a:r>
              <a:rPr lang="en-US" sz="2900" dirty="0" smtClean="0"/>
              <a:t>Microsoft HPC solution helps oil company increase the productivity of research staff</a:t>
            </a:r>
          </a:p>
          <a:p>
            <a:pPr marL="459088" indent="-459088" defTabSz="1095332">
              <a:spcBef>
                <a:spcPts val="360"/>
              </a:spcBef>
              <a:defRPr/>
            </a:pPr>
            <a:r>
              <a:rPr lang="en-US" sz="2900" dirty="0" smtClean="0">
                <a:solidFill>
                  <a:schemeClr val="accent1"/>
                </a:solidFill>
              </a:rPr>
              <a:t>Challenge</a:t>
            </a:r>
          </a:p>
          <a:p>
            <a:pPr marL="845786" lvl="1" indent="-380984" defTabSz="1095332">
              <a:spcBef>
                <a:spcPts val="360"/>
              </a:spcBef>
              <a:defRPr/>
            </a:pPr>
            <a:r>
              <a:rPr lang="en-US" sz="2400" dirty="0" smtClean="0"/>
              <a:t>Wanted to simplify managing research center’s HPC clusters </a:t>
            </a:r>
          </a:p>
          <a:p>
            <a:pPr marL="845786" lvl="1" indent="-380984" defTabSz="1095332">
              <a:spcBef>
                <a:spcPts val="360"/>
              </a:spcBef>
              <a:defRPr/>
            </a:pPr>
            <a:r>
              <a:rPr lang="en-US" sz="2400" dirty="0" smtClean="0"/>
              <a:t>Sought to remove IT administrative burden from researchers</a:t>
            </a:r>
          </a:p>
          <a:p>
            <a:pPr marL="845786" lvl="1" indent="-380984" defTabSz="1095332">
              <a:spcBef>
                <a:spcPts val="360"/>
              </a:spcBef>
              <a:defRPr/>
            </a:pPr>
            <a:r>
              <a:rPr lang="en-US" sz="2400" dirty="0" smtClean="0"/>
              <a:t>Needed to reduce time for HPC jobs, increase research center’s output</a:t>
            </a:r>
          </a:p>
          <a:p>
            <a:pPr marL="459088" indent="-459088" defTabSz="1095332">
              <a:spcBef>
                <a:spcPts val="360"/>
              </a:spcBef>
              <a:defRPr/>
            </a:pPr>
            <a:r>
              <a:rPr lang="en-US" sz="2900" dirty="0" smtClean="0">
                <a:solidFill>
                  <a:schemeClr val="accent1"/>
                </a:solidFill>
              </a:rPr>
              <a:t>Results</a:t>
            </a:r>
          </a:p>
          <a:p>
            <a:pPr marL="845786" lvl="1" indent="-380984" defTabSz="1095332">
              <a:spcBef>
                <a:spcPts val="360"/>
              </a:spcBef>
              <a:defRPr/>
            </a:pPr>
            <a:r>
              <a:rPr lang="en-US" sz="2400" dirty="0" smtClean="0"/>
              <a:t>Simplified IT management resulting in higher productivity</a:t>
            </a:r>
          </a:p>
          <a:p>
            <a:pPr marL="845786" lvl="1" indent="-380984" defTabSz="1095332">
              <a:spcBef>
                <a:spcPts val="360"/>
              </a:spcBef>
              <a:defRPr/>
            </a:pPr>
            <a:r>
              <a:rPr lang="en-US" sz="2400" dirty="0" smtClean="0"/>
              <a:t>More efficient use of IT resources</a:t>
            </a:r>
          </a:p>
          <a:p>
            <a:pPr marL="845786" lvl="1" indent="-380984" defTabSz="1095332">
              <a:spcBef>
                <a:spcPts val="360"/>
              </a:spcBef>
              <a:defRPr/>
            </a:pPr>
            <a:r>
              <a:rPr lang="en-US" sz="2400" dirty="0" smtClean="0"/>
              <a:t>Scalable foundation for future growth</a:t>
            </a:r>
            <a:endParaRPr lang="en-US" sz="2900" dirty="0" smtClean="0"/>
          </a:p>
        </p:txBody>
      </p:sp>
      <p:pic>
        <p:nvPicPr>
          <p:cNvPr id="136198" name="Picture 28"/>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865188" y="7132638"/>
            <a:ext cx="2103437" cy="465137"/>
          </a:xfrm>
          <a:prstGeom prst="rect">
            <a:avLst/>
          </a:prstGeom>
          <a:noFill/>
          <a:ln w="9525">
            <a:noFill/>
            <a:miter lim="800000"/>
            <a:headEnd/>
            <a:tailEnd/>
          </a:ln>
        </p:spPr>
      </p:pic>
      <p:sp>
        <p:nvSpPr>
          <p:cNvPr id="136199" name="Text Box 24"/>
          <p:cNvSpPr txBox="1">
            <a:spLocks noChangeArrowheads="1"/>
          </p:cNvSpPr>
          <p:nvPr/>
        </p:nvSpPr>
        <p:spPr bwMode="auto">
          <a:xfrm>
            <a:off x="798513" y="6356350"/>
            <a:ext cx="9375775" cy="1168400"/>
          </a:xfrm>
          <a:prstGeom prst="rect">
            <a:avLst/>
          </a:prstGeom>
          <a:noFill/>
          <a:ln w="12700" algn="ctr">
            <a:noFill/>
            <a:miter lim="800000"/>
            <a:headEnd type="none" w="sm" len="sm"/>
            <a:tailEnd type="none" w="sm" len="sm"/>
          </a:ln>
        </p:spPr>
        <p:txBody>
          <a:bodyPr lIns="109714" tIns="54858" rIns="109714" bIns="54858">
            <a:spAutoFit/>
          </a:bodyPr>
          <a:lstStyle/>
          <a:p>
            <a:pPr eaLnBrk="0" hangingPunct="0">
              <a:lnSpc>
                <a:spcPct val="85000"/>
              </a:lnSpc>
              <a:spcBef>
                <a:spcPct val="20000"/>
              </a:spcBef>
            </a:pPr>
            <a:r>
              <a:rPr lang="en-US" i="1">
                <a:solidFill>
                  <a:schemeClr val="bg2"/>
                </a:solidFill>
                <a:latin typeface="Segoe" pitchFamily="34" charset="0"/>
              </a:rPr>
              <a:t>“</a:t>
            </a:r>
            <a:r>
              <a:rPr lang="en-US" sz="1900" i="1">
                <a:solidFill>
                  <a:schemeClr val="bg2"/>
                </a:solidFill>
                <a:latin typeface="Segoe" pitchFamily="34" charset="0"/>
              </a:rPr>
              <a:t>With Windows Compute Cluster Server, setup time has decreased from several hours—or even days for large clusters—to just a few minutes, regardless of cluster size.”</a:t>
            </a:r>
            <a:br>
              <a:rPr lang="en-US" sz="1900" i="1">
                <a:solidFill>
                  <a:schemeClr val="bg2"/>
                </a:solidFill>
                <a:latin typeface="Segoe" pitchFamily="34" charset="0"/>
              </a:rPr>
            </a:br>
            <a:endParaRPr lang="en-US" sz="1900" i="1">
              <a:solidFill>
                <a:schemeClr val="bg2"/>
              </a:solidFill>
              <a:latin typeface="Segoe" pitchFamily="34" charset="0"/>
            </a:endParaRPr>
          </a:p>
          <a:p>
            <a:pPr algn="r" eaLnBrk="0" hangingPunct="0">
              <a:lnSpc>
                <a:spcPct val="85000"/>
              </a:lnSpc>
              <a:spcBef>
                <a:spcPts val="725"/>
              </a:spcBef>
            </a:pPr>
            <a:r>
              <a:rPr lang="en-US" sz="1400">
                <a:solidFill>
                  <a:schemeClr val="bg2"/>
                </a:solidFill>
                <a:latin typeface="Segoe" pitchFamily="34" charset="0"/>
              </a:rPr>
              <a:t>IT Manager, Petrobras CENPES Research Center</a:t>
            </a:r>
          </a:p>
        </p:txBody>
      </p:sp>
    </p:spTree>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WMTOOLS" val="&lt;WMTools ver=&quot;1.0&quot;&gt;&lt;Timings time=&quot;5/15/2007 7:21:52 PM&quot;&gt;&lt;Slide id=&quot;257&quot; dur=&quot;10.03125&quot; bld=&quot;INVLD&quot;/&gt;&lt;Slide id=&quot;258&quot; dur=&quot;4.109375&quot;/&gt;&lt;Slide id=&quot;259&quot; dur=&quot;43.59375&quot;/&gt;&lt;Slide id=&quot;260&quot; dur=&quot;6.59375&quot;/&gt;&lt;Slide id=&quot;344&quot; dur=&quot;10.51563&quot;/&gt;&lt;Slide id=&quot;371&quot; dur=&quot;156.2969&quot;/&gt;&lt;Slide id=&quot;344&quot; dur=&quot;3.015625&quot;/&gt;&lt;Slide id=&quot;260&quot; dur=&quot;1.453125&quot;/&gt;&lt;Slide id=&quot;259&quot; dur=&quot;2.328125&quot;/&gt;&lt;Slide id=&quot;258&quot; dur=&quot;1.859375&quot;/&gt;&lt;Slide id=&quot;257&quot; dur=&quot;1.125&quot;/&gt;&lt;Slide id=&quot;258&quot; dur=&quot;.734375&quot;/&gt;&lt;Slide id=&quot;259&quot; dur=&quot;.71875&quot;/&gt;&lt;Slide id=&quot;260&quot; dur=&quot;2.171875&quot;/&gt;&lt;Slide id=&quot;344&quot; dur=&quot;1.03125&quot;/&gt;&lt;Slide id=&quot;371&quot; dur=&quot;1.296875&quot;/&gt;&lt;Slide id=&quot;385&quot; dur=&quot;.90625&quot;/&gt;&lt;Slide id=&quot;382&quot; dur=&quot;1.328125&quot;/&gt;&lt;Slide id=&quot;345&quot; dur=&quot;.96875&quot;/&gt;&lt;Slide id=&quot;292&quot; dur=&quot;1.125&quot;/&gt;&lt;Slide id=&quot;293&quot; dur=&quot;.796875&quot;/&gt;&lt;Slide id=&quot;383&quot; dur=&quot;1.484375&quot;/&gt;&lt;Slide id=&quot;329&quot; dur=&quot;.875&quot;/&gt;&lt;Slide id=&quot;325&quot; dur=&quot;1.46875&quot;/&gt;&lt;Slide id=&quot;355&quot; dur=&quot;4.328125&quot; bld=&quot;|.6|.6|0|.8|0|.6&quot;/&gt;&lt;Slide id=&quot;331&quot; dur=&quot;.703125&quot;/&gt;&lt;Slide id=&quot;374&quot; dur=&quot;3.46875&quot;/&gt;&lt;Slide id=&quot;375&quot; dur=&quot;4.375&quot;/&gt;&lt;Slide id=&quot;376&quot; dur=&quot;3.953125&quot;/&gt;&lt;Slide id=&quot;377&quot; dur=&quot;1.375&quot;/&gt;&lt;Slide id=&quot;378&quot; dur=&quot;1.5&quot;/&gt;&lt;Slide id=&quot;380&quot; dur=&quot;1.25&quot;/&gt;&lt;Slide id=&quot;379&quot; dur=&quot;.953125&quot;/&gt;&lt;Slide id=&quot;381&quot; dur=&quot;1.03125&quot;/&gt;&lt;Slide id=&quot;335&quot; dur=&quot;1.078125&quot;/&gt;&lt;Slide id=&quot;364&quot; dur=&quot;1.46875&quot;/&gt;&lt;Slide id=&quot;392&quot; dur=&quot;.96875&quot;/&gt;&lt;Slide id=&quot;390&quot; dur=&quot;1.046875&quot;/&gt;&lt;Slide id=&quot;338&quot; dur=&quot;1.21875&quot;/&gt;&lt;Slide id=&quot;339&quot; dur=&quot;1.390625&quot;/&gt;&lt;Slide id=&quot;387&quot; dur=&quot;1.25&quot;/&gt;&lt;Slide id=&quot;388&quot; dur=&quot;.953125&quot;/&gt;&lt;Slide id=&quot;391&quot; dur=&quot;1.25&quot;/&gt;&lt;Slide id=&quot;311&quot; dur=&quot;1.15625&quot;/&gt;&lt;Slide id=&quot;304&quot; dur=&quot;1.65625&quot;/&gt;&lt;Slide id=&quot;311&quot; dur=&quot;1.828125&quot;/&gt;&lt;Slide id=&quot;391&quot; dur=&quot;1.53125&quot;/&gt;&lt;Slide id=&quot;388&quot; dur=&quot;1.25&quot;/&gt;&lt;Slide id=&quot;387&quot; dur=&quot;1.3125&quot;/&gt;&lt;Slide id=&quot;339&quot; dur=&quot;1.65625&quot;/&gt;&lt;Slide id=&quot;338&quot; dur=&quot;2.375&quot;/&gt;&lt;Slide id=&quot;390&quot; dur=&quot;1.71875&quot;/&gt;&lt;Slide id=&quot;392&quot; dur=&quot;1.25&quot;/&gt;&lt;Slide id=&quot;364&quot; dur=&quot;1.859375&quot;/&gt;&lt;Slide id=&quot;335&quot; dur=&quot;2.5625&quot;/&gt;&lt;Slide id=&quot;381&quot; dur=&quot;2.203125&quot;/&gt;&lt;Slide id=&quot;335&quot; dur=&quot;1.4375&quot;/&gt;&lt;Slide id=&quot;364&quot; dur=&quot;.78125&quot;/&gt;&lt;Slide id=&quot;392&quot; dur=&quot;.9375&quot;/&gt;&lt;Slide id=&quot;390&quot; dur=&quot;1.09375&quot;/&gt;&lt;Slide id=&quot;338&quot; dur=&quot;4.203125&quot;/&gt;&lt;Slide id=&quot;339&quot; dur=&quot;1.5&quot;/&gt;&lt;Slide id=&quot;338&quot; dur=&quot;119.4844&quot;/&gt;&lt;Slide id=&quot;339&quot; dur=&quot;1.53125&quot;/&gt;&lt;Slide id=&quot;387&quot; dur=&quot;1.421875&quot;/&gt;&lt;Slide id=&quot;388&quot; dur=&quot;.9375&quot;/&gt;&lt;Slide id=&quot;391&quot; dur=&quot;1.21875&quot;/&gt;&lt;Slide id=&quot;311&quot; dur=&quot;1.4375&quot;/&gt;&lt;Slide id=&quot;304&quot; dur=&quot;2.9375&quot;/&gt;&lt;/Timings&gt;&lt;/WMTools&gt;"/>
</p:tagLst>
</file>

<file path=ppt/tags/tag2.xml><?xml version="1.0" encoding="utf-8"?>
<p:tagLst xmlns:a="http://schemas.openxmlformats.org/drawingml/2006/main" xmlns:r="http://schemas.openxmlformats.org/officeDocument/2006/relationships" xmlns:p="http://schemas.openxmlformats.org/presentationml/2006/main">
  <p:tag name="TIMING" val="|.6|.6|0|.8|0|.6"/>
</p:tagLst>
</file>

<file path=ppt/theme/theme1.xml><?xml version="1.0" encoding="utf-8"?>
<a:theme xmlns:a="http://schemas.openxmlformats.org/drawingml/2006/main" name="WinHec 2007 WEB Template">
  <a:themeElements>
    <a:clrScheme name="Custom 7">
      <a:dk1>
        <a:srgbClr val="000000"/>
      </a:dk1>
      <a:lt1>
        <a:srgbClr val="FFFFFF"/>
      </a:lt1>
      <a:dk2>
        <a:srgbClr val="26357E"/>
      </a:dk2>
      <a:lt2>
        <a:srgbClr val="FFFFFF"/>
      </a:lt2>
      <a:accent1>
        <a:srgbClr val="FDE399"/>
      </a:accent1>
      <a:accent2>
        <a:srgbClr val="92D050"/>
      </a:accent2>
      <a:accent3>
        <a:srgbClr val="E76429"/>
      </a:accent3>
      <a:accent4>
        <a:srgbClr val="5DD3FF"/>
      </a:accent4>
      <a:accent5>
        <a:srgbClr val="FF9929"/>
      </a:accent5>
      <a:accent6>
        <a:srgbClr val="FFC000"/>
      </a:accent6>
      <a:hlink>
        <a:srgbClr val="FAD366"/>
      </a:hlink>
      <a:folHlink>
        <a:srgbClr val="7030A0"/>
      </a:folHlink>
    </a:clrScheme>
    <a:fontScheme name="Business Value launch template">
      <a:majorFont>
        <a:latin typeface="Segoe Semibold"/>
        <a:ea typeface=""/>
        <a:cs typeface=""/>
      </a:majorFont>
      <a:minorFont>
        <a:latin typeface="Segoe"/>
        <a:ea typeface=""/>
        <a:cs typeface=""/>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9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1">
          <a:schemeClr val="accent2"/>
        </a:lnRef>
        <a:fillRef idx="3">
          <a:schemeClr val="accent2"/>
        </a:fillRef>
        <a:effectRef idx="2">
          <a:schemeClr val="accent2"/>
        </a:effectRef>
        <a:fontRef idx="minor">
          <a:schemeClr val="lt1"/>
        </a:fontRef>
      </a:style>
    </a:spDef>
    <a:lnDef>
      <a:spPr bwMode="auto">
        <a:xfrm>
          <a:off x="0" y="0"/>
          <a:ext cx="1" cy="1"/>
        </a:xfrm>
        <a:custGeom>
          <a:avLst/>
          <a:gdLst/>
          <a:ahLst/>
          <a:cxnLst/>
          <a:rect l="0" t="0" r="0" b="0"/>
          <a:pathLst/>
        </a:cu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none" w="med" len="med"/>
        </a:ln>
        <a:effectLst/>
      </a:spPr>
      <a:bodyPr vert="horz" wrap="square" lIns="109728" tIns="54864" rIns="109728" bIns="54864" numCol="1" anchor="ctr" anchorCtr="0" compatLnSpc="1">
        <a:prstTxWarp prst="textNoShape">
          <a:avLst/>
        </a:prstTxWarp>
      </a:bodyPr>
      <a:lstStyle>
        <a:defPPr marL="0" marR="0" indent="0" algn="l" defTabSz="1096963" rtl="0" eaLnBrk="1" fontAlgn="base" latinLnBrk="0" hangingPunct="1">
          <a:lnSpc>
            <a:spcPct val="100000"/>
          </a:lnSpc>
          <a:spcBef>
            <a:spcPct val="0"/>
          </a:spcBef>
          <a:spcAft>
            <a:spcPct val="0"/>
          </a:spcAft>
          <a:buClrTx/>
          <a:buSzTx/>
          <a:buFontTx/>
          <a:buNone/>
          <a:tabLst/>
          <a:defRPr kumimoji="0" lang="en-US" sz="2900" b="0" i="0" u="none" strike="noStrike" cap="none" normalizeH="0" baseline="0" smtClean="0">
            <a:solidFill>
              <a:schemeClr val="bg2"/>
            </a:solidFill>
            <a:effectLst/>
            <a:latin typeface="Segoe Semibold" pitchFamily="34" charset="0"/>
          </a:defRPr>
        </a:defPPr>
      </a:lstStyle>
    </a:lnDef>
    <a:txDef>
      <a:spPr>
        <a:noFill/>
      </a:spPr>
      <a:bodyPr wrap="square" rtlCol="0">
        <a:spAutoFit/>
      </a:bodyPr>
      <a:lstStyle>
        <a:defPPr>
          <a:defRPr sz="2800" dirty="0" err="1" smtClean="0">
            <a:solidFill>
              <a:schemeClr val="tx1"/>
            </a:solidFill>
            <a:latin typeface="Segoe" pitchFamily="34" charset="0"/>
          </a:defRPr>
        </a:defPPr>
      </a:lstStyle>
    </a:txDef>
  </a:objectDefaults>
  <a:extraClrSchemeLst>
    <a:extraClrScheme>
      <a:clrScheme name="Business Value launch template 1">
        <a:dk1>
          <a:srgbClr val="000000"/>
        </a:dk1>
        <a:lt1>
          <a:srgbClr val="FFFFFF"/>
        </a:lt1>
        <a:dk2>
          <a:srgbClr val="EF7E39"/>
        </a:dk2>
        <a:lt2>
          <a:srgbClr val="FFFFFF"/>
        </a:lt2>
        <a:accent1>
          <a:srgbClr val="000000"/>
        </a:accent1>
        <a:accent2>
          <a:srgbClr val="54C71B"/>
        </a:accent2>
        <a:accent3>
          <a:srgbClr val="F6C0AE"/>
        </a:accent3>
        <a:accent4>
          <a:srgbClr val="DADADA"/>
        </a:accent4>
        <a:accent5>
          <a:srgbClr val="AAAAAA"/>
        </a:accent5>
        <a:accent6>
          <a:srgbClr val="4BB417"/>
        </a:accent6>
        <a:hlink>
          <a:srgbClr val="FBE019"/>
        </a:hlink>
        <a:folHlink>
          <a:srgbClr val="3D78E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WinHEC 2007 WEB Template</Template>
  <TotalTime>6138</TotalTime>
  <Words>2587</Words>
  <Application>Microsoft Office PowerPoint</Application>
  <PresentationFormat>Custom</PresentationFormat>
  <Paragraphs>405</Paragraphs>
  <Slides>38</Slides>
  <Notes>38</Notes>
  <HiddenSlides>0</HiddenSlides>
  <MMClips>0</MMClips>
  <ScaleCrop>false</ScaleCrop>
  <HeadingPairs>
    <vt:vector size="8" baseType="variant">
      <vt:variant>
        <vt:lpstr>Fonts Used</vt:lpstr>
      </vt:variant>
      <vt:variant>
        <vt:i4>6</vt:i4>
      </vt:variant>
      <vt:variant>
        <vt:lpstr>Design Template</vt:lpstr>
      </vt:variant>
      <vt:variant>
        <vt:i4>5</vt:i4>
      </vt:variant>
      <vt:variant>
        <vt:lpstr>Embedded OLE Servers</vt:lpstr>
      </vt:variant>
      <vt:variant>
        <vt:i4>2</vt:i4>
      </vt:variant>
      <vt:variant>
        <vt:lpstr>Slide Titles</vt:lpstr>
      </vt:variant>
      <vt:variant>
        <vt:i4>38</vt:i4>
      </vt:variant>
    </vt:vector>
  </HeadingPairs>
  <TitlesOfParts>
    <vt:vector size="51" baseType="lpstr">
      <vt:lpstr>Segoe</vt:lpstr>
      <vt:lpstr>Arial</vt:lpstr>
      <vt:lpstr>Calibri</vt:lpstr>
      <vt:lpstr>Wingdings</vt:lpstr>
      <vt:lpstr>Arial Black</vt:lpstr>
      <vt:lpstr>Segoe Semibold</vt:lpstr>
      <vt:lpstr>WinHec 2007 WEB Template</vt:lpstr>
      <vt:lpstr>WinHec 2007 WEB Template</vt:lpstr>
      <vt:lpstr>WinHec 2007 WEB Template</vt:lpstr>
      <vt:lpstr>WinHec 2007 WEB Template</vt:lpstr>
      <vt:lpstr>WinHec 2007 WEB Template</vt:lpstr>
      <vt:lpstr>Photo Editor Photo</vt:lpstr>
      <vt:lpstr>Visio</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Compute Cluster Server and Networking</dc:title>
  <dc:subject>WinHec 2007</dc:subject>
  <dc:creator>Sonia Pignorel</dc:creator>
  <dc:description>Template: Bryan Lenning, Silver Fox Productions
Formatting: Susan Blanchard, Silver Fox Productions
Event Date: May 15-17, 2007
Event Location: Los Angeles Convention Center Los Angeles, California
Audience:</dc:description>
  <cp:lastModifiedBy>Laurie Cropp</cp:lastModifiedBy>
  <cp:revision>247</cp:revision>
  <dcterms:created xsi:type="dcterms:W3CDTF">2007-04-09T19:55:23Z</dcterms:created>
  <dcterms:modified xsi:type="dcterms:W3CDTF">2007-06-05T20:28:15Z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0x010100C08F00F2425C2844BA62C773C4850D8A</vt:lpwstr>
  </property>
</Properties>
</file>