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Default Extension="emf" ContentType="image/x-emf"/>
  <Override PartName="/ppt/notesSlides/notesSlide28.xml" ContentType="application/vnd.openxmlformats-officedocument.presentationml.notes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95" r:id="rId1"/>
  </p:sldMasterIdLst>
  <p:notesMasterIdLst>
    <p:notesMasterId r:id="rId33"/>
  </p:notesMasterIdLst>
  <p:handoutMasterIdLst>
    <p:handoutMasterId r:id="rId34"/>
  </p:handoutMasterIdLst>
  <p:sldIdLst>
    <p:sldId id="258" r:id="rId2"/>
    <p:sldId id="274" r:id="rId3"/>
    <p:sldId id="275" r:id="rId4"/>
    <p:sldId id="308" r:id="rId5"/>
    <p:sldId id="298" r:id="rId6"/>
    <p:sldId id="276" r:id="rId7"/>
    <p:sldId id="305" r:id="rId8"/>
    <p:sldId id="301" r:id="rId9"/>
    <p:sldId id="319" r:id="rId10"/>
    <p:sldId id="282" r:id="rId11"/>
    <p:sldId id="281" r:id="rId12"/>
    <p:sldId id="312" r:id="rId13"/>
    <p:sldId id="323" r:id="rId14"/>
    <p:sldId id="320" r:id="rId15"/>
    <p:sldId id="321" r:id="rId16"/>
    <p:sldId id="322" r:id="rId17"/>
    <p:sldId id="278" r:id="rId18"/>
    <p:sldId id="280" r:id="rId19"/>
    <p:sldId id="286" r:id="rId20"/>
    <p:sldId id="297" r:id="rId21"/>
    <p:sldId id="279" r:id="rId22"/>
    <p:sldId id="317" r:id="rId23"/>
    <p:sldId id="318" r:id="rId24"/>
    <p:sldId id="311" r:id="rId25"/>
    <p:sldId id="296" r:id="rId26"/>
    <p:sldId id="288" r:id="rId27"/>
    <p:sldId id="307" r:id="rId28"/>
    <p:sldId id="292" r:id="rId29"/>
    <p:sldId id="306" r:id="rId30"/>
    <p:sldId id="293" r:id="rId31"/>
    <p:sldId id="309" r:id="rId32"/>
  </p:sldIdLst>
  <p:sldSz cx="9144000" cy="6858000" type="screen4x3"/>
  <p:notesSz cx="6858000" cy="9144000"/>
  <p:embeddedFontLst>
    <p:embeddedFont>
      <p:font typeface="新細明體" charset="-120"/>
      <p:regular r:id="rId35"/>
    </p:embeddedFont>
    <p:embeddedFont>
      <p:font typeface="Calibri" pitchFamily="34" charset="0"/>
      <p:regular r:id="rId36"/>
      <p:bold r:id="rId37"/>
      <p:italic r:id="rId38"/>
      <p:boldItalic r:id="rId39"/>
    </p:embeddedFont>
    <p:embeddedFont>
      <p:font typeface="Segoe Black" charset="0"/>
      <p:bold r:id="rId40"/>
      <p:boldItalic r:id="rId41"/>
    </p:embeddedFont>
    <p:embeddedFont>
      <p:font typeface="Wingdings 2" pitchFamily="18" charset="2"/>
      <p:regular r:id="rId42"/>
    </p:embeddedFont>
  </p:embeddedFontLst>
  <p:custDataLst>
    <p:tags r:id="rId4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webPr encoding="windows-1252"/>
  <p:showPr showNarration="1" useTimings="0">
    <p:present/>
    <p:sldAll/>
    <p:penClr>
      <a:prstClr val="red"/>
    </p:penClr>
  </p:showPr>
  <p:clrMru>
    <a:srgbClr val="00501E"/>
    <a:srgbClr val="FDE399"/>
    <a:srgbClr val="FFDE75"/>
  </p:clrMru>
</p:presentationPr>
</file>

<file path=ppt/tableStyles.xml><?xml version="1.0" encoding="utf-8"?>
<a:tblStyleLst xmlns:a="http://schemas.openxmlformats.org/drawingml/2006/main" def="{5C22544A-7EE6-4342-B048-85BDC9FD1C3A}">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620"/>
    <p:restoredTop sz="90741" autoAdjust="0"/>
  </p:normalViewPr>
  <p:slideViewPr>
    <p:cSldViewPr showGuides="1">
      <p:cViewPr varScale="1">
        <p:scale>
          <a:sx n="55" d="100"/>
          <a:sy n="55" d="100"/>
        </p:scale>
        <p:origin x="-427" y="-77"/>
      </p:cViewPr>
      <p:guideLst>
        <p:guide orient="horz" pos="4176"/>
        <p:guide orient="horz" pos="144"/>
        <p:guide orient="horz" pos="2112"/>
        <p:guide orient="horz" pos="1200"/>
        <p:guide orient="horz" pos="1680"/>
        <p:guide orient="horz" pos="1008"/>
        <p:guide orient="horz" pos="4287"/>
        <p:guide pos="2880"/>
        <p:guide pos="240"/>
        <p:guide pos="5536"/>
        <p:guide pos="480"/>
      </p:guideLst>
    </p:cSldViewPr>
  </p:slideViewPr>
  <p:notesTextViewPr>
    <p:cViewPr>
      <p:scale>
        <a:sx n="100" d="100"/>
        <a:sy n="100" d="100"/>
      </p:scale>
      <p:origin x="0" y="0"/>
    </p:cViewPr>
  </p:notesTextViewPr>
  <p:sorterViewPr>
    <p:cViewPr>
      <p:scale>
        <a:sx n="33" d="100"/>
        <a:sy n="33" d="100"/>
      </p:scale>
      <p:origin x="0" y="0"/>
    </p:cViewPr>
  </p:sorterViewPr>
  <p:notesViewPr>
    <p:cSldViewPr showGuides="1">
      <p:cViewPr varScale="1">
        <p:scale>
          <a:sx n="74" d="100"/>
          <a:sy n="74" d="100"/>
        </p:scale>
        <p:origin x="-2112" y="-90"/>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42" Type="http://schemas.openxmlformats.org/officeDocument/2006/relationships/font" Target="fonts/font8.fntdata"/><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font" Target="fonts/font4.fntdata"/><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1.fntdata"/><Relationship Id="rId43" Type="http://schemas.openxmlformats.org/officeDocument/2006/relationships/tags" Target="tags/tag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billya\Desktop\winhec.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billya\Desktop\winhec.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42"/>
  <c:chart>
    <c:title>
      <c:tx>
        <c:rich>
          <a:bodyPr/>
          <a:lstStyle/>
          <a:p>
            <a:pPr>
              <a:defRPr/>
            </a:pPr>
            <a:r>
              <a:rPr lang="en-US"/>
              <a:t>Network Utilization</a:t>
            </a:r>
          </a:p>
        </c:rich>
      </c:tx>
    </c:title>
    <c:plotArea>
      <c:layout>
        <c:manualLayout>
          <c:layoutTarget val="inner"/>
          <c:xMode val="edge"/>
          <c:yMode val="edge"/>
          <c:x val="9.3016185476815408E-2"/>
          <c:y val="0.19480351414406535"/>
          <c:w val="0.87087270341207512"/>
          <c:h val="0.54332713619130968"/>
        </c:manualLayout>
      </c:layout>
      <c:lineChart>
        <c:grouping val="standard"/>
        <c:ser>
          <c:idx val="0"/>
          <c:order val="0"/>
          <c:tx>
            <c:strRef>
              <c:f>Sheet1!$B$11</c:f>
              <c:strCache>
                <c:ptCount val="1"/>
                <c:pt idx="0">
                  <c:v>Non-TCP Chimney</c:v>
                </c:pt>
              </c:strCache>
            </c:strRef>
          </c:tx>
          <c:marker>
            <c:symbol val="none"/>
          </c:marker>
          <c:val>
            <c:numRef>
              <c:f>Sheet1!$B$12:$B$26</c:f>
              <c:numCache>
                <c:formatCode>General</c:formatCode>
                <c:ptCount val="15"/>
                <c:pt idx="0">
                  <c:v>77</c:v>
                </c:pt>
                <c:pt idx="1">
                  <c:v>78</c:v>
                </c:pt>
                <c:pt idx="2">
                  <c:v>71</c:v>
                </c:pt>
                <c:pt idx="3">
                  <c:v>73</c:v>
                </c:pt>
                <c:pt idx="4">
                  <c:v>73</c:v>
                </c:pt>
                <c:pt idx="5">
                  <c:v>79</c:v>
                </c:pt>
                <c:pt idx="6">
                  <c:v>73</c:v>
                </c:pt>
                <c:pt idx="7">
                  <c:v>73</c:v>
                </c:pt>
                <c:pt idx="8">
                  <c:v>71</c:v>
                </c:pt>
                <c:pt idx="9">
                  <c:v>71</c:v>
                </c:pt>
                <c:pt idx="10">
                  <c:v>78</c:v>
                </c:pt>
                <c:pt idx="11">
                  <c:v>73</c:v>
                </c:pt>
                <c:pt idx="12">
                  <c:v>77</c:v>
                </c:pt>
                <c:pt idx="13">
                  <c:v>78</c:v>
                </c:pt>
                <c:pt idx="14">
                  <c:v>74</c:v>
                </c:pt>
              </c:numCache>
            </c:numRef>
          </c:val>
        </c:ser>
        <c:ser>
          <c:idx val="1"/>
          <c:order val="1"/>
          <c:tx>
            <c:strRef>
              <c:f>Sheet1!$D$11</c:f>
              <c:strCache>
                <c:ptCount val="1"/>
                <c:pt idx="0">
                  <c:v>TCP Chimney </c:v>
                </c:pt>
              </c:strCache>
            </c:strRef>
          </c:tx>
          <c:marker>
            <c:symbol val="none"/>
          </c:marker>
          <c:val>
            <c:numRef>
              <c:f>Sheet1!$D$12:$D$26</c:f>
              <c:numCache>
                <c:formatCode>General</c:formatCode>
                <c:ptCount val="15"/>
                <c:pt idx="0">
                  <c:v>96</c:v>
                </c:pt>
                <c:pt idx="1">
                  <c:v>96</c:v>
                </c:pt>
                <c:pt idx="2">
                  <c:v>99</c:v>
                </c:pt>
                <c:pt idx="3">
                  <c:v>97</c:v>
                </c:pt>
                <c:pt idx="4">
                  <c:v>99</c:v>
                </c:pt>
                <c:pt idx="5">
                  <c:v>97</c:v>
                </c:pt>
                <c:pt idx="6">
                  <c:v>97</c:v>
                </c:pt>
                <c:pt idx="7">
                  <c:v>96</c:v>
                </c:pt>
                <c:pt idx="8">
                  <c:v>96</c:v>
                </c:pt>
                <c:pt idx="9">
                  <c:v>96</c:v>
                </c:pt>
                <c:pt idx="10">
                  <c:v>96</c:v>
                </c:pt>
                <c:pt idx="11">
                  <c:v>98</c:v>
                </c:pt>
                <c:pt idx="12">
                  <c:v>98</c:v>
                </c:pt>
                <c:pt idx="13">
                  <c:v>97</c:v>
                </c:pt>
                <c:pt idx="14">
                  <c:v>99</c:v>
                </c:pt>
              </c:numCache>
            </c:numRef>
          </c:val>
        </c:ser>
        <c:marker val="1"/>
        <c:axId val="60003456"/>
        <c:axId val="60004992"/>
      </c:lineChart>
      <c:catAx>
        <c:axId val="60003456"/>
        <c:scaling>
          <c:orientation val="minMax"/>
        </c:scaling>
        <c:axPos val="b"/>
        <c:majorTickMark val="none"/>
        <c:tickLblPos val="nextTo"/>
        <c:crossAx val="60004992"/>
        <c:crosses val="autoZero"/>
        <c:auto val="1"/>
        <c:lblAlgn val="ctr"/>
        <c:lblOffset val="100"/>
      </c:catAx>
      <c:valAx>
        <c:axId val="60004992"/>
        <c:scaling>
          <c:orientation val="minMax"/>
          <c:max val="100"/>
        </c:scaling>
        <c:axPos val="l"/>
        <c:majorGridlines/>
        <c:numFmt formatCode="General" sourceLinked="1"/>
        <c:majorTickMark val="none"/>
        <c:tickLblPos val="nextTo"/>
        <c:crossAx val="60003456"/>
        <c:crosses val="autoZero"/>
        <c:crossBetween val="between"/>
      </c:valAx>
    </c:plotArea>
    <c:legend>
      <c:legendPos val="b"/>
    </c:legend>
    <c:plotVisOnly val="1"/>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style val="42"/>
  <c:chart>
    <c:title>
      <c:tx>
        <c:rich>
          <a:bodyPr/>
          <a:lstStyle/>
          <a:p>
            <a:pPr>
              <a:defRPr/>
            </a:pPr>
            <a:r>
              <a:rPr lang="en-US"/>
              <a:t>CPU Utilization</a:t>
            </a:r>
          </a:p>
        </c:rich>
      </c:tx>
    </c:title>
    <c:plotArea>
      <c:layout/>
      <c:lineChart>
        <c:grouping val="standard"/>
        <c:ser>
          <c:idx val="0"/>
          <c:order val="0"/>
          <c:tx>
            <c:strRef>
              <c:f>Sheet1!$C$11</c:f>
              <c:strCache>
                <c:ptCount val="1"/>
                <c:pt idx="0">
                  <c:v>Non-TCP Chimney </c:v>
                </c:pt>
              </c:strCache>
            </c:strRef>
          </c:tx>
          <c:marker>
            <c:symbol val="none"/>
          </c:marker>
          <c:val>
            <c:numRef>
              <c:f>Sheet1!$C$12:$C$26</c:f>
              <c:numCache>
                <c:formatCode>General</c:formatCode>
                <c:ptCount val="15"/>
                <c:pt idx="0">
                  <c:v>92</c:v>
                </c:pt>
                <c:pt idx="1">
                  <c:v>90</c:v>
                </c:pt>
                <c:pt idx="2">
                  <c:v>88</c:v>
                </c:pt>
                <c:pt idx="3">
                  <c:v>87</c:v>
                </c:pt>
                <c:pt idx="4">
                  <c:v>91</c:v>
                </c:pt>
                <c:pt idx="5">
                  <c:v>93</c:v>
                </c:pt>
                <c:pt idx="6">
                  <c:v>92</c:v>
                </c:pt>
                <c:pt idx="7">
                  <c:v>95</c:v>
                </c:pt>
                <c:pt idx="8">
                  <c:v>88</c:v>
                </c:pt>
                <c:pt idx="9">
                  <c:v>97</c:v>
                </c:pt>
                <c:pt idx="10">
                  <c:v>92</c:v>
                </c:pt>
                <c:pt idx="11">
                  <c:v>88</c:v>
                </c:pt>
                <c:pt idx="12">
                  <c:v>93</c:v>
                </c:pt>
                <c:pt idx="13">
                  <c:v>92</c:v>
                </c:pt>
                <c:pt idx="14">
                  <c:v>91</c:v>
                </c:pt>
              </c:numCache>
            </c:numRef>
          </c:val>
        </c:ser>
        <c:ser>
          <c:idx val="1"/>
          <c:order val="1"/>
          <c:tx>
            <c:strRef>
              <c:f>Sheet1!$E$11</c:f>
              <c:strCache>
                <c:ptCount val="1"/>
                <c:pt idx="0">
                  <c:v>TCP Chimney</c:v>
                </c:pt>
              </c:strCache>
            </c:strRef>
          </c:tx>
          <c:marker>
            <c:symbol val="none"/>
          </c:marker>
          <c:val>
            <c:numRef>
              <c:f>Sheet1!$E$12:$E$26</c:f>
              <c:numCache>
                <c:formatCode>General</c:formatCode>
                <c:ptCount val="15"/>
                <c:pt idx="0">
                  <c:v>46</c:v>
                </c:pt>
                <c:pt idx="1">
                  <c:v>42</c:v>
                </c:pt>
                <c:pt idx="2">
                  <c:v>45</c:v>
                </c:pt>
                <c:pt idx="3">
                  <c:v>44</c:v>
                </c:pt>
                <c:pt idx="4">
                  <c:v>44</c:v>
                </c:pt>
                <c:pt idx="5">
                  <c:v>42</c:v>
                </c:pt>
                <c:pt idx="6">
                  <c:v>44</c:v>
                </c:pt>
                <c:pt idx="7">
                  <c:v>43</c:v>
                </c:pt>
                <c:pt idx="8">
                  <c:v>42</c:v>
                </c:pt>
                <c:pt idx="9">
                  <c:v>44</c:v>
                </c:pt>
                <c:pt idx="10">
                  <c:v>46</c:v>
                </c:pt>
                <c:pt idx="11">
                  <c:v>44</c:v>
                </c:pt>
                <c:pt idx="12">
                  <c:v>46</c:v>
                </c:pt>
                <c:pt idx="13">
                  <c:v>42</c:v>
                </c:pt>
                <c:pt idx="14">
                  <c:v>45</c:v>
                </c:pt>
              </c:numCache>
            </c:numRef>
          </c:val>
        </c:ser>
        <c:marker val="1"/>
        <c:axId val="60311808"/>
        <c:axId val="60317696"/>
      </c:lineChart>
      <c:catAx>
        <c:axId val="60311808"/>
        <c:scaling>
          <c:orientation val="minMax"/>
        </c:scaling>
        <c:axPos val="b"/>
        <c:majorTickMark val="none"/>
        <c:tickLblPos val="nextTo"/>
        <c:crossAx val="60317696"/>
        <c:crosses val="autoZero"/>
        <c:auto val="1"/>
        <c:lblAlgn val="ctr"/>
        <c:lblOffset val="100"/>
      </c:catAx>
      <c:valAx>
        <c:axId val="60317696"/>
        <c:scaling>
          <c:orientation val="minMax"/>
          <c:max val="100"/>
        </c:scaling>
        <c:axPos val="l"/>
        <c:majorGridlines/>
        <c:numFmt formatCode="General" sourceLinked="1"/>
        <c:majorTickMark val="none"/>
        <c:tickLblPos val="nextTo"/>
        <c:spPr>
          <a:ln w="9525">
            <a:noFill/>
          </a:ln>
        </c:spPr>
        <c:crossAx val="60311808"/>
        <c:crosses val="autoZero"/>
        <c:crossBetween val="between"/>
      </c:valAx>
    </c:plotArea>
    <c:legend>
      <c:legendPos val="b"/>
    </c:legend>
    <c:plotVisOnly val="1"/>
  </c:chart>
  <c:externalData r:id="rId1"/>
</c:chartSpace>
</file>

<file path=ppt/drawings/_rels/vmlDrawing1.v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image" Target="../media/image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C34A6F3-6A13-4BD7-A53F-AA9A42763208}" type="datetimeFigureOut">
              <a:rPr lang="en-US" smtClean="0"/>
              <a:pPr/>
              <a:t>5/30/2007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F9273A3-F060-462F-91B0-762A4A643E25}" type="slidenum">
              <a:rPr lang="en-US" smtClean="0"/>
              <a:pPr/>
              <a:t>‹#›</a:t>
            </a:fld>
            <a:endParaRPr lang="en-US"/>
          </a:p>
        </p:txBody>
      </p:sp>
      <p:sp>
        <p:nvSpPr>
          <p:cNvPr id="6" name="Footer Placeholder 3"/>
          <p:cNvSpPr txBox="1">
            <a:spLocks/>
          </p:cNvSpPr>
          <p:nvPr/>
        </p:nvSpPr>
        <p:spPr>
          <a:xfrm>
            <a:off x="0" y="8685213"/>
            <a:ext cx="6248400" cy="457200"/>
          </a:xfrm>
          <a:prstGeom prst="rect">
            <a:avLst/>
          </a:prstGeom>
        </p:spPr>
        <p:txBody>
          <a:bodyPr vert="horz" lIns="91440" tIns="45720" rIns="91440" bIns="45720" rtlCol="0" anchor="b"/>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smtClean="0">
                <a:ln>
                  <a:noFill/>
                </a:ln>
                <a:solidFill>
                  <a:srgbClr val="000000"/>
                </a:solidFill>
                <a:effectLst/>
                <a:uLnTx/>
                <a:uFillTx/>
                <a:latin typeface="+mn-lt"/>
                <a:ea typeface="+mn-ea"/>
                <a:cs typeface="+mn-cs"/>
              </a:rPr>
              <a:t>© 2007 Microsoft Corporation. All rights reserved. Microsoft, Windows, Windows Vista and other product names are or may be registered trademarks and/or trademarks in the U.S. and/or other countries.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smtClean="0">
                <a:ln>
                  <a:noFill/>
                </a:ln>
                <a:solidFill>
                  <a:srgbClr val="000000"/>
                </a:solidFill>
                <a:effectLst/>
                <a:uLnTx/>
                <a:uFillTx/>
                <a:latin typeface="+mn-lt"/>
                <a:ea typeface="+mn-ea"/>
                <a:cs typeface="+mn-cs"/>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kumimoji="0" lang="en-US" sz="500" b="0" i="0" u="none" strike="noStrike" kern="1200" cap="none" spc="0" normalizeH="0" baseline="0" noProof="0" smtClean="0">
                <a:ln>
                  <a:noFill/>
                </a:ln>
                <a:solidFill>
                  <a:srgbClr val="000000"/>
                </a:solidFill>
                <a:effectLst/>
                <a:uLnTx/>
                <a:uFillTx/>
                <a:latin typeface="+mn-lt"/>
                <a:ea typeface="+mn-ea"/>
                <a:cs typeface="+mn-cs"/>
              </a:rPr>
            </a:br>
            <a:r>
              <a:rPr kumimoji="0" lang="en-US" sz="500" b="0" i="0" u="none" strike="noStrike" kern="1200" cap="none" spc="0" normalizeH="0" baseline="0" noProof="0" smtClean="0">
                <a:ln>
                  <a:noFill/>
                </a:ln>
                <a:solidFill>
                  <a:srgbClr val="000000"/>
                </a:solidFill>
                <a:effectLst/>
                <a:uLnTx/>
                <a:uFillTx/>
                <a:latin typeface="+mn-lt"/>
                <a:ea typeface="+mn-ea"/>
                <a:cs typeface="+mn-cs"/>
              </a:rPr>
              <a:t>MICROSOFT MAKES NO WARRANTIES, EXPRESS, IMPLIED OR STATUTORY, AS TO THE INFORMATION IN THIS PRESENTATION.</a:t>
            </a:r>
            <a:endParaRPr kumimoji="0" lang="en-US" sz="500" b="0" i="0" u="none" strike="noStrike" kern="1200" cap="none" spc="0" normalizeH="0" baseline="0" noProof="0" dirty="0" smtClean="0">
              <a:ln>
                <a:noFill/>
              </a:ln>
              <a:solidFill>
                <a:srgbClr val="000000"/>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pitchFamily="34" charset="0"/>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pitchFamily="34" charset="0"/>
              </a:defRPr>
            </a:lvl1pPr>
          </a:lstStyle>
          <a:p>
            <a:fld id="{950C5189-D84B-43B0-9B5F-E4CA03B1F31C}" type="datetimeFigureOut">
              <a:rPr lang="en-US" smtClean="0"/>
              <a:pPr/>
              <a:t>5/30/2007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Segoe"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Segoe" pitchFamily="34" charset="0"/>
              </a:defRPr>
            </a:lvl1pPr>
          </a:lstStyle>
          <a:p>
            <a:fld id="{358640C4-3360-49AE-98EE-C1CFB5AC3557}" type="slidenum">
              <a:rPr lang="en-US" smtClean="0"/>
              <a:pPr/>
              <a:t>‹#›</a:t>
            </a:fld>
            <a:endParaRPr lang="en-US" dirty="0"/>
          </a:p>
        </p:txBody>
      </p:sp>
      <p:sp>
        <p:nvSpPr>
          <p:cNvPr id="8" name="Footer Placeholder 3"/>
          <p:cNvSpPr txBox="1">
            <a:spLocks/>
          </p:cNvSpPr>
          <p:nvPr/>
        </p:nvSpPr>
        <p:spPr>
          <a:xfrm>
            <a:off x="0" y="8685213"/>
            <a:ext cx="6248400" cy="457200"/>
          </a:xfrm>
          <a:prstGeom prst="rect">
            <a:avLst/>
          </a:prstGeom>
        </p:spPr>
        <p:txBody>
          <a:bodyPr vert="horz" lIns="91440" tIns="45720" rIns="91440" bIns="45720" rtlCol="0" anchor="b"/>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smtClean="0">
                <a:ln>
                  <a:noFill/>
                </a:ln>
                <a:solidFill>
                  <a:srgbClr val="000000"/>
                </a:solidFill>
                <a:effectLst/>
                <a:uLnTx/>
                <a:uFillTx/>
                <a:latin typeface="+mn-lt"/>
                <a:ea typeface="+mn-ea"/>
                <a:cs typeface="+mn-cs"/>
              </a:rPr>
              <a:t>© 2007 Microsoft Corporation. All rights reserved. Microsoft, Windows, Windows Vista and other product names are or may be registered trademarks and/or trademarks in the U.S. and/or other countries.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smtClean="0">
                <a:ln>
                  <a:noFill/>
                </a:ln>
                <a:solidFill>
                  <a:srgbClr val="000000"/>
                </a:solidFill>
                <a:effectLst/>
                <a:uLnTx/>
                <a:uFillTx/>
                <a:latin typeface="+mn-lt"/>
                <a:ea typeface="+mn-ea"/>
                <a:cs typeface="+mn-cs"/>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kumimoji="0" lang="en-US" sz="500" b="0" i="0" u="none" strike="noStrike" kern="1200" cap="none" spc="0" normalizeH="0" baseline="0" noProof="0" smtClean="0">
                <a:ln>
                  <a:noFill/>
                </a:ln>
                <a:solidFill>
                  <a:srgbClr val="000000"/>
                </a:solidFill>
                <a:effectLst/>
                <a:uLnTx/>
                <a:uFillTx/>
                <a:latin typeface="+mn-lt"/>
                <a:ea typeface="+mn-ea"/>
                <a:cs typeface="+mn-cs"/>
              </a:rPr>
            </a:br>
            <a:r>
              <a:rPr kumimoji="0" lang="en-US" sz="500" b="0" i="0" u="none" strike="noStrike" kern="1200" cap="none" spc="0" normalizeH="0" baseline="0" noProof="0" smtClean="0">
                <a:ln>
                  <a:noFill/>
                </a:ln>
                <a:solidFill>
                  <a:srgbClr val="000000"/>
                </a:solidFill>
                <a:effectLst/>
                <a:uLnTx/>
                <a:uFillTx/>
                <a:latin typeface="+mn-lt"/>
                <a:ea typeface="+mn-ea"/>
                <a:cs typeface="+mn-cs"/>
              </a:rPr>
              <a:t>MICROSOFT MAKES NO WARRANTIES, EXPRESS, IMPLIED OR STATUTORY, AS TO THE INFORMATION IN THIS PRESENTATION.</a:t>
            </a:r>
            <a:endParaRPr kumimoji="0" lang="en-US" sz="500" b="0" i="0" u="none" strike="noStrike" kern="1200" cap="none" spc="0" normalizeH="0" baseline="0" noProof="0" dirty="0" smtClean="0">
              <a:ln>
                <a:noFill/>
              </a:ln>
              <a:solidFill>
                <a:srgbClr val="000000"/>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Segoe" pitchFamily="34" charset="0"/>
        <a:ea typeface="+mn-ea"/>
        <a:cs typeface="+mn-cs"/>
      </a:defRPr>
    </a:lvl1pPr>
    <a:lvl2pPr marL="457200" algn="l" defTabSz="914400" rtl="0" eaLnBrk="1" latinLnBrk="0" hangingPunct="1">
      <a:defRPr sz="1200" kern="1200">
        <a:solidFill>
          <a:schemeClr val="tx1"/>
        </a:solidFill>
        <a:latin typeface="Segoe" pitchFamily="34" charset="0"/>
        <a:ea typeface="+mn-ea"/>
        <a:cs typeface="+mn-cs"/>
      </a:defRPr>
    </a:lvl2pPr>
    <a:lvl3pPr marL="914400" algn="l" defTabSz="914400" rtl="0" eaLnBrk="1" latinLnBrk="0" hangingPunct="1">
      <a:defRPr sz="1200" kern="1200">
        <a:solidFill>
          <a:schemeClr val="tx1"/>
        </a:solidFill>
        <a:latin typeface="Segoe" pitchFamily="34" charset="0"/>
        <a:ea typeface="+mn-ea"/>
        <a:cs typeface="+mn-cs"/>
      </a:defRPr>
    </a:lvl3pPr>
    <a:lvl4pPr marL="1371600" algn="l" defTabSz="914400" rtl="0" eaLnBrk="1" latinLnBrk="0" hangingPunct="1">
      <a:defRPr sz="1200" kern="1200">
        <a:solidFill>
          <a:schemeClr val="tx1"/>
        </a:solidFill>
        <a:latin typeface="Segoe" pitchFamily="34" charset="0"/>
        <a:ea typeface="+mn-ea"/>
        <a:cs typeface="+mn-cs"/>
      </a:defRPr>
    </a:lvl4pPr>
    <a:lvl5pPr marL="1828800" algn="l" defTabSz="914400" rtl="0" eaLnBrk="1" latinLnBrk="0" hangingPunct="1">
      <a:defRPr sz="1200" kern="1200">
        <a:solidFill>
          <a:schemeClr val="tx1"/>
        </a:solidFill>
        <a:latin typeface="Segoe"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5/30/2007 7:58 AM</a:t>
            </a:fld>
            <a:endParaRPr lang="en-US"/>
          </a:p>
        </p:txBody>
      </p:sp>
      <p:sp>
        <p:nvSpPr>
          <p:cNvPr id="7" name="Slide Number Placeholder 6"/>
          <p:cNvSpPr>
            <a:spLocks noGrp="1"/>
          </p:cNvSpPr>
          <p:nvPr>
            <p:ph type="sldNum" sz="quarter" idx="13"/>
          </p:nvPr>
        </p:nvSpPr>
        <p:spPr/>
        <p:txBody>
          <a:bodyPr/>
          <a:lstStyle/>
          <a:p>
            <a:fld id="{EC87E0CF-87F6-4B58-B8B8-DCAB2DAAF3CA}"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Date Placeholder 35841"/>
          <p:cNvSpPr>
            <a:spLocks noGrp="1" noChangeArrowheads="1"/>
          </p:cNvSpPr>
          <p:nvPr>
            <p:ph type="dt" sz="quarter" idx="1"/>
          </p:nvPr>
        </p:nvSpPr>
        <p:spPr/>
        <p:txBody>
          <a:bodyPr/>
          <a:lstStyle/>
          <a:p>
            <a:fld id="{634817D2-EED9-46F6-A159-67576D2D76F0}" type="datetime8">
              <a:rPr lang="en-US"/>
              <a:pPr/>
              <a:t>5/30/2007 7:58 AM</a:t>
            </a:fld>
            <a:endParaRPr lang="en-US"/>
          </a:p>
        </p:txBody>
      </p:sp>
      <p:sp>
        <p:nvSpPr>
          <p:cNvPr id="35843" name="Slide Number Placeholder 35842"/>
          <p:cNvSpPr>
            <a:spLocks noGrp="1" noChangeArrowheads="1"/>
          </p:cNvSpPr>
          <p:nvPr>
            <p:ph type="sldNum" sz="quarter" idx="5"/>
          </p:nvPr>
        </p:nvSpPr>
        <p:spPr/>
        <p:txBody>
          <a:bodyPr/>
          <a:lstStyle/>
          <a:p>
            <a:fld id="{94FE2F5D-C3D6-4E82-ACA4-AEB690B393F3}" type="slidenum">
              <a:rPr lang="en-US"/>
              <a:pPr/>
              <a:t>13</a:t>
            </a:fld>
            <a:endParaRPr lang="en-US"/>
          </a:p>
        </p:txBody>
      </p:sp>
      <p:sp>
        <p:nvSpPr>
          <p:cNvPr id="2" name="Rectangle 14770"/>
          <p:cNvSpPr>
            <a:spLocks noGrp="1" noRot="1" noChangeAspect="1" noChangeArrowheads="1" noTextEdit="1"/>
          </p:cNvSpPr>
          <p:nvPr>
            <p:ph type="sldImg"/>
          </p:nvPr>
        </p:nvSpPr>
        <p:spPr>
          <a:noFill/>
          <a:ln cap="flat">
            <a:headEnd type="none" w="med" len="med"/>
            <a:tailEnd type="none" w="med" len="med"/>
          </a:ln>
        </p:spPr>
      </p:sp>
      <p:sp>
        <p:nvSpPr>
          <p:cNvPr id="35844" name="Rectangle 35843"/>
          <p:cNvSpPr>
            <a:spLocks noGrp="1" noChangeArrowheads="1"/>
          </p:cNvSpPr>
          <p:nvPr>
            <p:ph type="body" idx="1"/>
          </p:nvPr>
        </p:nvSpPr>
        <p:spPr>
          <a:noFill/>
          <a:ln/>
        </p:spPr>
        <p:txBody>
          <a:bodyPr/>
          <a:lstStyle/>
          <a:p>
            <a:pPr marL="228600" indent="-228600" eaLnBrk="1" hangingPunct="1">
              <a:buFontTx/>
              <a:buChar char="•"/>
            </a:pPr>
            <a:endParaRPr lang="en-US">
              <a:latin typeface="Times New Roman"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spect="1" noTextEdit="1"/>
          </p:cNvSpPr>
          <p:nvPr>
            <p:ph type="sldImg"/>
          </p:nvPr>
        </p:nvSpPr>
        <p:spPr bwMode="auto">
          <a:noFill/>
          <a:ln>
            <a:solidFill>
              <a:srgbClr val="000000"/>
            </a:solidFill>
            <a:miter lim="800000"/>
            <a:headEnd/>
            <a:tailEnd/>
          </a:ln>
        </p:spPr>
      </p:sp>
      <p:sp>
        <p:nvSpPr>
          <p:cNvPr id="19459"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TextEdit="1"/>
          </p:cNvSpPr>
          <p:nvPr>
            <p:ph type="sldImg"/>
          </p:nvPr>
        </p:nvSpPr>
        <p:spPr bwMode="auto">
          <a:noFill/>
          <a:ln>
            <a:solidFill>
              <a:srgbClr val="000000"/>
            </a:solidFill>
            <a:miter lim="800000"/>
            <a:headEnd/>
            <a:tailEnd/>
          </a:ln>
        </p:spPr>
      </p:sp>
      <p:sp>
        <p:nvSpPr>
          <p:cNvPr id="21507"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spect="1" noTextEdit="1"/>
          </p:cNvSpPr>
          <p:nvPr>
            <p:ph type="sldImg"/>
          </p:nvPr>
        </p:nvSpPr>
        <p:spPr bwMode="auto">
          <a:noFill/>
          <a:ln>
            <a:solidFill>
              <a:srgbClr val="000000"/>
            </a:solidFill>
            <a:miter lim="800000"/>
            <a:headEnd/>
            <a:tailEnd/>
          </a:ln>
        </p:spPr>
      </p:sp>
      <p:sp>
        <p:nvSpPr>
          <p:cNvPr id="23555"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Date Placeholder 31745"/>
          <p:cNvSpPr>
            <a:spLocks noGrp="1" noChangeArrowheads="1"/>
          </p:cNvSpPr>
          <p:nvPr>
            <p:ph type="dt" sz="quarter" idx="1"/>
          </p:nvPr>
        </p:nvSpPr>
        <p:spPr/>
        <p:txBody>
          <a:bodyPr/>
          <a:lstStyle/>
          <a:p>
            <a:fld id="{1390B03E-C821-47E5-9CFA-3074A570A6CE}" type="datetime8">
              <a:rPr lang="en-US"/>
              <a:pPr/>
              <a:t>5/30/2007 7:58 AM</a:t>
            </a:fld>
            <a:endParaRPr lang="en-US"/>
          </a:p>
        </p:txBody>
      </p:sp>
      <p:sp>
        <p:nvSpPr>
          <p:cNvPr id="31747" name="Slide Number Placeholder 31746"/>
          <p:cNvSpPr>
            <a:spLocks noGrp="1" noChangeArrowheads="1"/>
          </p:cNvSpPr>
          <p:nvPr>
            <p:ph type="sldNum" sz="quarter" idx="5"/>
          </p:nvPr>
        </p:nvSpPr>
        <p:spPr/>
        <p:txBody>
          <a:bodyPr/>
          <a:lstStyle/>
          <a:p>
            <a:fld id="{23DEC62A-43C2-4697-9BBF-7FD2FE330B3F}" type="slidenum">
              <a:rPr lang="en-US"/>
              <a:pPr/>
              <a:t>2</a:t>
            </a:fld>
            <a:endParaRPr lang="en-US"/>
          </a:p>
        </p:txBody>
      </p:sp>
      <p:sp>
        <p:nvSpPr>
          <p:cNvPr id="2" name="Rectangle 291"/>
          <p:cNvSpPr>
            <a:spLocks noGrp="1" noRot="1" noChangeAspect="1" noChangeArrowheads="1" noTextEdit="1"/>
          </p:cNvSpPr>
          <p:nvPr>
            <p:ph type="sldImg"/>
          </p:nvPr>
        </p:nvSpPr>
        <p:spPr>
          <a:xfrm>
            <a:off x="1143000" y="685800"/>
            <a:ext cx="4572000" cy="3429000"/>
          </a:xfrm>
          <a:noFill/>
          <a:ln cap="flat">
            <a:headEnd type="none" w="med" len="med"/>
            <a:tailEnd type="none" w="med" len="med"/>
          </a:ln>
        </p:spPr>
      </p:sp>
      <p:sp>
        <p:nvSpPr>
          <p:cNvPr id="31749" name="Rectangle 31748"/>
          <p:cNvSpPr>
            <a:spLocks noGrp="1" noChangeArrowheads="1"/>
          </p:cNvSpPr>
          <p:nvPr>
            <p:ph type="body" idx="1"/>
          </p:nvPr>
        </p:nvSpPr>
        <p:spPr>
          <a:xfrm>
            <a:off x="685800" y="4343400"/>
            <a:ext cx="5486400" cy="4114800"/>
          </a:xfrm>
          <a:noFill/>
          <a:ln/>
        </p:spPr>
        <p:txBody>
          <a:bodyPr/>
          <a:lstStyle/>
          <a:p>
            <a:pPr marL="228600" indent="-228600" eaLnBrk="1" hangingPunct="1">
              <a:buFontTx/>
              <a:buAutoNum type="arabicParenR"/>
            </a:pPr>
            <a:endParaRPr lang="en-US" dirty="0">
              <a:latin typeface="Times New Roman" pitchFamily="18"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a:noFill/>
          <a:ln/>
        </p:spPr>
        <p:txBody>
          <a:bodyPr/>
          <a:lstStyle/>
          <a:p>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Date Placeholder 35841"/>
          <p:cNvSpPr>
            <a:spLocks noGrp="1" noChangeArrowheads="1"/>
          </p:cNvSpPr>
          <p:nvPr>
            <p:ph type="dt" sz="quarter" idx="1"/>
          </p:nvPr>
        </p:nvSpPr>
        <p:spPr/>
        <p:txBody>
          <a:bodyPr/>
          <a:lstStyle/>
          <a:p>
            <a:fld id="{634817D2-EED9-46F6-A159-67576D2D76F0}" type="datetime8">
              <a:rPr lang="en-US"/>
              <a:pPr/>
              <a:t>5/30/2007 7:58 AM</a:t>
            </a:fld>
            <a:endParaRPr lang="en-US"/>
          </a:p>
        </p:txBody>
      </p:sp>
      <p:sp>
        <p:nvSpPr>
          <p:cNvPr id="35843" name="Slide Number Placeholder 35842"/>
          <p:cNvSpPr>
            <a:spLocks noGrp="1" noChangeArrowheads="1"/>
          </p:cNvSpPr>
          <p:nvPr>
            <p:ph type="sldNum" sz="quarter" idx="5"/>
          </p:nvPr>
        </p:nvSpPr>
        <p:spPr/>
        <p:txBody>
          <a:bodyPr/>
          <a:lstStyle/>
          <a:p>
            <a:fld id="{94FE2F5D-C3D6-4E82-ACA4-AEB690B393F3}" type="slidenum">
              <a:rPr lang="en-US"/>
              <a:pPr/>
              <a:t>23</a:t>
            </a:fld>
            <a:endParaRPr lang="en-US"/>
          </a:p>
        </p:txBody>
      </p:sp>
      <p:sp>
        <p:nvSpPr>
          <p:cNvPr id="2" name="Rectangle 14770"/>
          <p:cNvSpPr>
            <a:spLocks noGrp="1" noRot="1" noChangeAspect="1" noChangeArrowheads="1" noTextEdit="1"/>
          </p:cNvSpPr>
          <p:nvPr>
            <p:ph type="sldImg"/>
          </p:nvPr>
        </p:nvSpPr>
        <p:spPr>
          <a:noFill/>
          <a:ln cap="flat">
            <a:headEnd type="none" w="med" len="med"/>
            <a:tailEnd type="none" w="med" len="med"/>
          </a:ln>
        </p:spPr>
      </p:sp>
      <p:sp>
        <p:nvSpPr>
          <p:cNvPr id="35844" name="Rectangle 35843"/>
          <p:cNvSpPr>
            <a:spLocks noGrp="1" noChangeArrowheads="1"/>
          </p:cNvSpPr>
          <p:nvPr>
            <p:ph type="body" idx="1"/>
          </p:nvPr>
        </p:nvSpPr>
        <p:spPr>
          <a:noFill/>
          <a:ln/>
        </p:spPr>
        <p:txBody>
          <a:bodyPr/>
          <a:lstStyle/>
          <a:p>
            <a:pPr rtl="0" eaLnBrk="1" fontAlgn="b" latinLnBrk="0" hangingPunct="1"/>
            <a:endParaRPr lang="en-US"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3A2E8110-ADF9-4D56-9377-EEBEB11705DB}" type="datetime8">
              <a:rPr lang="en-US"/>
              <a:pPr/>
              <a:t>5/30/2007 7:58 AM</a:t>
            </a:fld>
            <a:endParaRPr lang="en-US"/>
          </a:p>
        </p:txBody>
      </p:sp>
      <p:sp>
        <p:nvSpPr>
          <p:cNvPr id="7" name="Rectangle 7"/>
          <p:cNvSpPr>
            <a:spLocks noGrp="1" noChangeArrowheads="1"/>
          </p:cNvSpPr>
          <p:nvPr>
            <p:ph type="sldNum" sz="quarter" idx="5"/>
          </p:nvPr>
        </p:nvSpPr>
        <p:spPr>
          <a:ln/>
        </p:spPr>
        <p:txBody>
          <a:bodyPr/>
          <a:lstStyle/>
          <a:p>
            <a:fld id="{764634E3-36B9-407B-9D6C-C61FE0F6A622}" type="slidenum">
              <a:rPr lang="en-US"/>
              <a:pPr/>
              <a:t>25</a:t>
            </a:fld>
            <a:endParaRPr lang="en-US"/>
          </a:p>
        </p:txBody>
      </p:sp>
      <p:sp>
        <p:nvSpPr>
          <p:cNvPr id="208898" name="Rectangle 2"/>
          <p:cNvSpPr>
            <a:spLocks noGrp="1" noRot="1" noChangeAspect="1" noChangeArrowheads="1" noTextEdit="1"/>
          </p:cNvSpPr>
          <p:nvPr>
            <p:ph type="sldImg"/>
          </p:nvPr>
        </p:nvSpPr>
        <p:spPr>
          <a:ln/>
        </p:spPr>
      </p:sp>
      <p:sp>
        <p:nvSpPr>
          <p:cNvPr id="2088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a:ln/>
        </p:spPr>
        <p:txBody>
          <a:bodyPr/>
          <a:lstStyle/>
          <a:p>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3"/>
          <p:cNvSpPr>
            <a:spLocks noGrp="1" noChangeArrowheads="1"/>
          </p:cNvSpPr>
          <p:nvPr>
            <p:ph type="dt" sz="quarter" idx="1"/>
          </p:nvPr>
        </p:nvSpPr>
        <p:spPr>
          <a:noFill/>
        </p:spPr>
        <p:txBody>
          <a:bodyPr/>
          <a:lstStyle/>
          <a:p>
            <a:fld id="{423FE182-34CC-40DC-A2C2-A7BEF3C603EB}" type="datetime8">
              <a:rPr lang="en-US" smtClean="0"/>
              <a:pPr/>
              <a:t>5/30/2007 7:58 AM</a:t>
            </a:fld>
            <a:endParaRPr lang="en-US" smtClean="0"/>
          </a:p>
        </p:txBody>
      </p:sp>
      <p:sp>
        <p:nvSpPr>
          <p:cNvPr id="34820" name="Rectangle 7"/>
          <p:cNvSpPr>
            <a:spLocks noGrp="1" noChangeArrowheads="1"/>
          </p:cNvSpPr>
          <p:nvPr>
            <p:ph type="sldNum" sz="quarter" idx="5"/>
          </p:nvPr>
        </p:nvSpPr>
        <p:spPr>
          <a:noFill/>
        </p:spPr>
        <p:txBody>
          <a:bodyPr/>
          <a:lstStyle/>
          <a:p>
            <a:fld id="{075ED32B-454E-4308-9B12-6405D041E0C2}" type="slidenum">
              <a:rPr lang="en-US" smtClean="0"/>
              <a:pPr/>
              <a:t>27</a:t>
            </a:fld>
            <a:endParaRPr lang="en-US" smtClean="0"/>
          </a:p>
        </p:txBody>
      </p:sp>
      <p:sp>
        <p:nvSpPr>
          <p:cNvPr id="34821" name="Rectangle 2"/>
          <p:cNvSpPr>
            <a:spLocks noGrp="1" noRot="1" noChangeAspect="1" noChangeArrowheads="1" noTextEdit="1"/>
          </p:cNvSpPr>
          <p:nvPr>
            <p:ph type="sldImg"/>
          </p:nvPr>
        </p:nvSpPr>
        <p:spPr>
          <a:noFill/>
          <a:ln cap="flat" algn="ctr">
            <a:headEnd type="none" w="med" len="med"/>
            <a:tailEnd type="none" w="med" len="med"/>
          </a:ln>
        </p:spPr>
      </p:sp>
      <p:sp>
        <p:nvSpPr>
          <p:cNvPr id="34822" name="Rectangle 3"/>
          <p:cNvSpPr>
            <a:spLocks noGrp="1" noChangeArrowheads="1"/>
          </p:cNvSpPr>
          <p:nvPr>
            <p:ph type="body" idx="1"/>
          </p:nvPr>
        </p:nvSpPr>
        <p:spPr>
          <a:xfrm>
            <a:off x="0" y="4344025"/>
            <a:ext cx="6858000" cy="4114488"/>
          </a:xfrm>
          <a:noFill/>
          <a:ln/>
        </p:spPr>
        <p:txBody>
          <a:bodyPr lIns="93177" tIns="46589" rIns="93177" bIns="46589"/>
          <a:lstStyle/>
          <a:p>
            <a:pPr eaLnBrk="1" hangingPunct="1">
              <a:lnSpc>
                <a:spcPct val="80000"/>
              </a:lnSpc>
            </a:pPr>
            <a:endParaRPr lang="en-US" sz="900" smtClean="0"/>
          </a:p>
        </p:txBody>
      </p:sp>
      <p:sp>
        <p:nvSpPr>
          <p:cNvPr id="34823" name="Rectangle 7"/>
          <p:cNvSpPr>
            <a:spLocks noGrp="1" noChangeArrowheads="1"/>
          </p:cNvSpPr>
          <p:nvPr/>
        </p:nvSpPr>
        <p:spPr bwMode="auto">
          <a:xfrm>
            <a:off x="3884613" y="8684926"/>
            <a:ext cx="2971800" cy="457513"/>
          </a:xfrm>
          <a:prstGeom prst="rect">
            <a:avLst/>
          </a:prstGeom>
          <a:noFill/>
          <a:ln w="9525">
            <a:noFill/>
            <a:miter lim="800000"/>
            <a:headEnd/>
            <a:tailEnd/>
          </a:ln>
        </p:spPr>
        <p:txBody>
          <a:bodyPr lIns="93177" tIns="46589" rIns="93177" bIns="46589" anchor="b"/>
          <a:lstStyle/>
          <a:p>
            <a:pPr algn="r" eaLnBrk="0"/>
            <a:fld id="{D86CBF98-EE40-4AB4-B75E-27E998084A54}" type="slidenum">
              <a:rPr lang="en-US" sz="1200" b="0">
                <a:latin typeface="Segoe" pitchFamily="34" charset="0"/>
              </a:rPr>
              <a:pPr algn="r" eaLnBrk="0"/>
              <a:t>27</a:t>
            </a:fld>
            <a:endParaRPr lang="en-US" sz="1200" b="0" dirty="0">
              <a:latin typeface="Segoe"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28</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Date Placeholder 32769"/>
          <p:cNvSpPr>
            <a:spLocks noGrp="1" noChangeArrowheads="1"/>
          </p:cNvSpPr>
          <p:nvPr>
            <p:ph type="dt" sz="quarter" idx="1"/>
          </p:nvPr>
        </p:nvSpPr>
        <p:spPr/>
        <p:txBody>
          <a:bodyPr/>
          <a:lstStyle/>
          <a:p>
            <a:fld id="{075EF76D-7CB8-4A05-910F-BA0031F7D927}" type="datetime8">
              <a:rPr lang="en-US"/>
              <a:pPr/>
              <a:t>5/30/2007 7:58 AM</a:t>
            </a:fld>
            <a:endParaRPr lang="en-US"/>
          </a:p>
        </p:txBody>
      </p:sp>
      <p:sp>
        <p:nvSpPr>
          <p:cNvPr id="32771" name="Slide Number Placeholder 32770"/>
          <p:cNvSpPr>
            <a:spLocks noGrp="1" noChangeArrowheads="1"/>
          </p:cNvSpPr>
          <p:nvPr>
            <p:ph type="sldNum" sz="quarter" idx="5"/>
          </p:nvPr>
        </p:nvSpPr>
        <p:spPr/>
        <p:txBody>
          <a:bodyPr/>
          <a:lstStyle/>
          <a:p>
            <a:fld id="{C841A205-4953-4837-A772-86367E46A082}" type="slidenum">
              <a:rPr lang="en-US"/>
              <a:pPr/>
              <a:t>3</a:t>
            </a:fld>
            <a:endParaRPr lang="en-US"/>
          </a:p>
        </p:txBody>
      </p:sp>
      <p:sp>
        <p:nvSpPr>
          <p:cNvPr id="2" name="Rectangle 17420"/>
          <p:cNvSpPr>
            <a:spLocks noGrp="1" noRot="1" noChangeAspect="1" noChangeArrowheads="1" noTextEdit="1"/>
          </p:cNvSpPr>
          <p:nvPr>
            <p:ph type="sldImg"/>
          </p:nvPr>
        </p:nvSpPr>
        <p:spPr>
          <a:xfrm>
            <a:off x="1143000" y="685800"/>
            <a:ext cx="4572000" cy="3429000"/>
          </a:xfrm>
          <a:noFill/>
          <a:ln cap="flat">
            <a:headEnd type="none" w="med" len="med"/>
            <a:tailEnd type="none" w="med" len="med"/>
          </a:ln>
        </p:spPr>
      </p:sp>
      <p:sp>
        <p:nvSpPr>
          <p:cNvPr id="32773" name="Rectangle 32772"/>
          <p:cNvSpPr>
            <a:spLocks noGrp="1" noChangeArrowheads="1"/>
          </p:cNvSpPr>
          <p:nvPr>
            <p:ph type="body" idx="1"/>
          </p:nvPr>
        </p:nvSpPr>
        <p:spPr>
          <a:xfrm>
            <a:off x="685800" y="4343400"/>
            <a:ext cx="5486400" cy="4114800"/>
          </a:xfrm>
          <a:noFill/>
          <a:ln/>
        </p:spPr>
        <p:txBody>
          <a:bodyPr/>
          <a:lstStyle/>
          <a:p>
            <a:pPr eaLnBrk="1" hangingPunct="1"/>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Date Placeholder 36865"/>
          <p:cNvSpPr>
            <a:spLocks noGrp="1" noChangeArrowheads="1"/>
          </p:cNvSpPr>
          <p:nvPr>
            <p:ph type="dt" sz="quarter" idx="1"/>
          </p:nvPr>
        </p:nvSpPr>
        <p:spPr/>
        <p:txBody>
          <a:bodyPr/>
          <a:lstStyle/>
          <a:p>
            <a:pPr defTabSz="930275"/>
            <a:fld id="{51FC8442-7B87-4B4C-8CAE-C8007106BB62}" type="datetime8">
              <a:rPr lang="en-US"/>
              <a:pPr defTabSz="930275"/>
              <a:t>5/30/2007 7:58 AM</a:t>
            </a:fld>
            <a:endParaRPr lang="en-US"/>
          </a:p>
        </p:txBody>
      </p:sp>
      <p:sp>
        <p:nvSpPr>
          <p:cNvPr id="36867" name="Slide Number Placeholder 36866"/>
          <p:cNvSpPr>
            <a:spLocks noGrp="1" noChangeArrowheads="1"/>
          </p:cNvSpPr>
          <p:nvPr>
            <p:ph type="sldNum" sz="quarter" idx="5"/>
          </p:nvPr>
        </p:nvSpPr>
        <p:spPr/>
        <p:txBody>
          <a:bodyPr/>
          <a:lstStyle/>
          <a:p>
            <a:pPr defTabSz="930275"/>
            <a:fld id="{7B150254-0CB7-4C88-AB5D-93338C2D1445}" type="slidenum">
              <a:rPr lang="en-US"/>
              <a:pPr defTabSz="930275"/>
              <a:t>30</a:t>
            </a:fld>
            <a:endParaRPr lang="en-US"/>
          </a:p>
        </p:txBody>
      </p:sp>
      <p:sp>
        <p:nvSpPr>
          <p:cNvPr id="2" name="Rectangle 1868"/>
          <p:cNvSpPr>
            <a:spLocks noGrp="1" noRot="1" noChangeAspect="1" noChangeArrowheads="1" noTextEdit="1"/>
          </p:cNvSpPr>
          <p:nvPr>
            <p:ph type="sldImg"/>
          </p:nvPr>
        </p:nvSpPr>
        <p:spPr>
          <a:xfrm>
            <a:off x="1143000" y="685800"/>
            <a:ext cx="4572000" cy="3429000"/>
          </a:xfrm>
          <a:noFill/>
          <a:ln cap="flat">
            <a:headEnd type="none" w="med" len="med"/>
            <a:tailEnd type="none" w="med" len="med"/>
          </a:ln>
        </p:spPr>
      </p:sp>
      <p:sp>
        <p:nvSpPr>
          <p:cNvPr id="36869" name="Rectangle 36868"/>
          <p:cNvSpPr>
            <a:spLocks noGrp="1" noChangeArrowheads="1"/>
          </p:cNvSpPr>
          <p:nvPr>
            <p:ph type="body" idx="1"/>
          </p:nvPr>
        </p:nvSpPr>
        <p:spPr>
          <a:xfrm>
            <a:off x="685800" y="4343400"/>
            <a:ext cx="5486400" cy="4114800"/>
          </a:xfrm>
          <a:noFill/>
          <a:ln/>
        </p:spPr>
        <p:txBody>
          <a:bodyPr/>
          <a:lstStyle/>
          <a:p>
            <a:pPr eaLnBrk="1" hangingPunct="1"/>
            <a:endParaRPr lang="en-US">
              <a:latin typeface="Times New Roman" pitchFamily="18"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31</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Date Placeholder 32769"/>
          <p:cNvSpPr>
            <a:spLocks noGrp="1" noChangeArrowheads="1"/>
          </p:cNvSpPr>
          <p:nvPr>
            <p:ph type="dt" sz="quarter" idx="1"/>
          </p:nvPr>
        </p:nvSpPr>
        <p:spPr/>
        <p:txBody>
          <a:bodyPr/>
          <a:lstStyle/>
          <a:p>
            <a:fld id="{075EF76D-7CB8-4A05-910F-BA0031F7D927}" type="datetime8">
              <a:rPr lang="en-US"/>
              <a:pPr/>
              <a:t>5/30/2007 7:58 AM</a:t>
            </a:fld>
            <a:endParaRPr lang="en-US"/>
          </a:p>
        </p:txBody>
      </p:sp>
      <p:sp>
        <p:nvSpPr>
          <p:cNvPr id="32771" name="Slide Number Placeholder 32770"/>
          <p:cNvSpPr>
            <a:spLocks noGrp="1" noChangeArrowheads="1"/>
          </p:cNvSpPr>
          <p:nvPr>
            <p:ph type="sldNum" sz="quarter" idx="5"/>
          </p:nvPr>
        </p:nvSpPr>
        <p:spPr/>
        <p:txBody>
          <a:bodyPr/>
          <a:lstStyle/>
          <a:p>
            <a:fld id="{C841A205-4953-4837-A772-86367E46A082}" type="slidenum">
              <a:rPr lang="en-US"/>
              <a:pPr/>
              <a:t>4</a:t>
            </a:fld>
            <a:endParaRPr lang="en-US"/>
          </a:p>
        </p:txBody>
      </p:sp>
      <p:sp>
        <p:nvSpPr>
          <p:cNvPr id="2" name="Rectangle 17420"/>
          <p:cNvSpPr>
            <a:spLocks noGrp="1" noRot="1" noChangeAspect="1" noChangeArrowheads="1" noTextEdit="1"/>
          </p:cNvSpPr>
          <p:nvPr>
            <p:ph type="sldImg"/>
          </p:nvPr>
        </p:nvSpPr>
        <p:spPr>
          <a:xfrm>
            <a:off x="1143000" y="685800"/>
            <a:ext cx="4572000" cy="3429000"/>
          </a:xfrm>
          <a:noFill/>
          <a:ln cap="flat">
            <a:headEnd type="none" w="med" len="med"/>
            <a:tailEnd type="none" w="med" len="med"/>
          </a:ln>
        </p:spPr>
      </p:sp>
      <p:sp>
        <p:nvSpPr>
          <p:cNvPr id="32773" name="Rectangle 32772"/>
          <p:cNvSpPr>
            <a:spLocks noGrp="1" noChangeArrowheads="1"/>
          </p:cNvSpPr>
          <p:nvPr>
            <p:ph type="body" idx="1"/>
          </p:nvPr>
        </p:nvSpPr>
        <p:spPr>
          <a:xfrm>
            <a:off x="685800" y="4343400"/>
            <a:ext cx="5486400" cy="4114800"/>
          </a:xfrm>
          <a:noFill/>
          <a:ln/>
        </p:spPr>
        <p:txBody>
          <a:bodyPr/>
          <a:lstStyle/>
          <a:p>
            <a:pPr eaLnBrk="1" hangingPunct="1"/>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Date Placeholder 32769"/>
          <p:cNvSpPr>
            <a:spLocks noGrp="1" noChangeArrowheads="1"/>
          </p:cNvSpPr>
          <p:nvPr>
            <p:ph type="dt" sz="quarter" idx="1"/>
          </p:nvPr>
        </p:nvSpPr>
        <p:spPr/>
        <p:txBody>
          <a:bodyPr/>
          <a:lstStyle/>
          <a:p>
            <a:fld id="{075EF76D-7CB8-4A05-910F-BA0031F7D927}" type="datetime8">
              <a:rPr lang="en-US"/>
              <a:pPr/>
              <a:t>5/30/2007 7:58 AM</a:t>
            </a:fld>
            <a:endParaRPr lang="en-US"/>
          </a:p>
        </p:txBody>
      </p:sp>
      <p:sp>
        <p:nvSpPr>
          <p:cNvPr id="32771" name="Slide Number Placeholder 32770"/>
          <p:cNvSpPr>
            <a:spLocks noGrp="1" noChangeArrowheads="1"/>
          </p:cNvSpPr>
          <p:nvPr>
            <p:ph type="sldNum" sz="quarter" idx="5"/>
          </p:nvPr>
        </p:nvSpPr>
        <p:spPr/>
        <p:txBody>
          <a:bodyPr/>
          <a:lstStyle/>
          <a:p>
            <a:fld id="{C841A205-4953-4837-A772-86367E46A082}" type="slidenum">
              <a:rPr lang="en-US"/>
              <a:pPr/>
              <a:t>5</a:t>
            </a:fld>
            <a:endParaRPr lang="en-US"/>
          </a:p>
        </p:txBody>
      </p:sp>
      <p:sp>
        <p:nvSpPr>
          <p:cNvPr id="2" name="Rectangle 17420"/>
          <p:cNvSpPr>
            <a:spLocks noGrp="1" noRot="1" noChangeAspect="1" noChangeArrowheads="1" noTextEdit="1"/>
          </p:cNvSpPr>
          <p:nvPr>
            <p:ph type="sldImg"/>
          </p:nvPr>
        </p:nvSpPr>
        <p:spPr>
          <a:xfrm>
            <a:off x="1143000" y="685800"/>
            <a:ext cx="4572000" cy="3429000"/>
          </a:xfrm>
          <a:noFill/>
          <a:ln cap="flat">
            <a:headEnd type="none" w="med" len="med"/>
            <a:tailEnd type="none" w="med" len="med"/>
          </a:ln>
        </p:spPr>
      </p:sp>
      <p:sp>
        <p:nvSpPr>
          <p:cNvPr id="32773" name="Rectangle 32772"/>
          <p:cNvSpPr>
            <a:spLocks noGrp="1" noChangeArrowheads="1"/>
          </p:cNvSpPr>
          <p:nvPr>
            <p:ph type="body" idx="1"/>
          </p:nvPr>
        </p:nvSpPr>
        <p:spPr>
          <a:xfrm>
            <a:off x="685800" y="4343400"/>
            <a:ext cx="5486400" cy="4114800"/>
          </a:xfrm>
          <a:noFill/>
          <a:ln/>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Date Placeholder 33793"/>
          <p:cNvSpPr>
            <a:spLocks noGrp="1" noChangeArrowheads="1"/>
          </p:cNvSpPr>
          <p:nvPr>
            <p:ph type="dt" sz="quarter" idx="1"/>
          </p:nvPr>
        </p:nvSpPr>
        <p:spPr/>
        <p:txBody>
          <a:bodyPr/>
          <a:lstStyle/>
          <a:p>
            <a:fld id="{34709AC5-1C50-4F62-9FD5-D8E04E5C779D}" type="datetime8">
              <a:rPr lang="en-US"/>
              <a:pPr/>
              <a:t>5/30/2007 7:58 AM</a:t>
            </a:fld>
            <a:endParaRPr lang="en-US"/>
          </a:p>
        </p:txBody>
      </p:sp>
      <p:sp>
        <p:nvSpPr>
          <p:cNvPr id="33795" name="Slide Number Placeholder 33794"/>
          <p:cNvSpPr>
            <a:spLocks noGrp="1" noChangeArrowheads="1"/>
          </p:cNvSpPr>
          <p:nvPr>
            <p:ph type="sldNum" sz="quarter" idx="5"/>
          </p:nvPr>
        </p:nvSpPr>
        <p:spPr/>
        <p:txBody>
          <a:bodyPr/>
          <a:lstStyle/>
          <a:p>
            <a:fld id="{332340B8-8370-4371-8FE7-04073E489DDD}" type="slidenum">
              <a:rPr lang="en-US"/>
              <a:pPr/>
              <a:t>6</a:t>
            </a:fld>
            <a:endParaRPr lang="en-US"/>
          </a:p>
        </p:txBody>
      </p:sp>
      <p:sp>
        <p:nvSpPr>
          <p:cNvPr id="2" name="Rectangle 19717"/>
          <p:cNvSpPr>
            <a:spLocks noGrp="1" noRot="1" noChangeAspect="1" noChangeArrowheads="1" noTextEdit="1"/>
          </p:cNvSpPr>
          <p:nvPr>
            <p:ph type="sldImg"/>
          </p:nvPr>
        </p:nvSpPr>
        <p:spPr>
          <a:xfrm>
            <a:off x="1143000" y="685800"/>
            <a:ext cx="4572000" cy="3429000"/>
          </a:xfrm>
          <a:noFill/>
          <a:ln cap="flat">
            <a:headEnd type="none" w="med" len="med"/>
            <a:tailEnd type="none" w="med" len="med"/>
          </a:ln>
        </p:spPr>
      </p:sp>
      <p:sp>
        <p:nvSpPr>
          <p:cNvPr id="33797" name="Rectangle 33796"/>
          <p:cNvSpPr>
            <a:spLocks noGrp="1" noChangeArrowheads="1"/>
          </p:cNvSpPr>
          <p:nvPr>
            <p:ph type="body" idx="1"/>
          </p:nvPr>
        </p:nvSpPr>
        <p:spPr>
          <a:xfrm>
            <a:off x="685800" y="4343400"/>
            <a:ext cx="5486400" cy="4114800"/>
          </a:xfrm>
          <a:noFill/>
          <a:ln/>
        </p:spPr>
        <p:txBody>
          <a:bodyPr/>
          <a:lstStyle/>
          <a:p>
            <a:pPr lvl="1" eaLnBrk="1" hangingPunct="1"/>
            <a:endParaRPr lang="en-US" dirty="0">
              <a:latin typeface="Times New Roman"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5/30/2007 7:58 AM</a:t>
            </a:fld>
            <a:endParaRPr lang="en-US"/>
          </a:p>
        </p:txBody>
      </p:sp>
      <p:sp>
        <p:nvSpPr>
          <p:cNvPr id="7" name="Slide Number Placeholder 6"/>
          <p:cNvSpPr>
            <a:spLocks noGrp="1"/>
          </p:cNvSpPr>
          <p:nvPr>
            <p:ph type="sldNum" sz="quarter" idx="13"/>
          </p:nvPr>
        </p:nvSpPr>
        <p:spPr/>
        <p:txBody>
          <a:bodyPr/>
          <a:lstStyle/>
          <a:p>
            <a:fld id="{EC87E0CF-87F6-4B58-B8B8-DCAB2DAAF3CA}"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8434" name="Rectangle 2"/>
          <p:cNvSpPr>
            <a:spLocks noGrp="1" noChangeArrowheads="1"/>
          </p:cNvSpPr>
          <p:nvPr>
            <p:ph type="ctrTitle" hasCustomPrompt="1"/>
          </p:nvPr>
        </p:nvSpPr>
        <p:spPr>
          <a:xfrm>
            <a:off x="727605" y="1903678"/>
            <a:ext cx="7692761" cy="1523494"/>
          </a:xfrm>
          <a:prstGeom prst="rect">
            <a:avLst/>
          </a:prstGeom>
          <a:ln algn="ctr"/>
        </p:spPr>
        <p:txBody>
          <a:bodyPr lIns="0" tIns="0" rIns="0" bIns="0" anchor="t"/>
          <a:lstStyle>
            <a:lvl1pPr algn="l" rtl="0" fontAlgn="base">
              <a:lnSpc>
                <a:spcPct val="90000"/>
              </a:lnSpc>
              <a:spcBef>
                <a:spcPct val="0"/>
              </a:spcBef>
              <a:spcAft>
                <a:spcPct val="0"/>
              </a:spcAft>
              <a:defRPr lang="en-US" sz="5500" spc="-125"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defRPr>
            </a:lvl1pPr>
          </a:lstStyle>
          <a:p>
            <a:r>
              <a:rPr lang="en-US" dirty="0" smtClean="0"/>
              <a:t>Click </a:t>
            </a:r>
            <a:r>
              <a:rPr lang="en-US" dirty="0"/>
              <a:t>to edit Master title </a:t>
            </a:r>
            <a:r>
              <a:rPr lang="en-US" dirty="0" smtClean="0"/>
              <a:t>style </a:t>
            </a:r>
            <a:endParaRPr lang="en-US" dirty="0"/>
          </a:p>
        </p:txBody>
      </p:sp>
      <p:sp>
        <p:nvSpPr>
          <p:cNvPr id="18435" name="Rectangle 3"/>
          <p:cNvSpPr>
            <a:spLocks noGrp="1" noChangeArrowheads="1"/>
          </p:cNvSpPr>
          <p:nvPr>
            <p:ph type="subTitle" idx="1"/>
          </p:nvPr>
        </p:nvSpPr>
        <p:spPr>
          <a:xfrm>
            <a:off x="727605" y="4334074"/>
            <a:ext cx="7692761" cy="473207"/>
          </a:xfrm>
          <a:prstGeom prst="rect">
            <a:avLst/>
          </a:prstGeom>
        </p:spPr>
        <p:txBody>
          <a:bodyPr lIns="0" tIns="0" rIns="0" bIns="0" anchor="t"/>
          <a:lstStyle>
            <a:lvl1pPr marL="0" indent="0">
              <a:spcBef>
                <a:spcPct val="0"/>
              </a:spcBef>
              <a:buFont typeface="Wingdings" pitchFamily="2" charset="2"/>
              <a:buNone/>
              <a:defRPr sz="3300">
                <a:solidFill>
                  <a:schemeClr val="tx2"/>
                </a:solidFill>
                <a:effectLst>
                  <a:outerShdw blurRad="38100" dist="38100" dir="2700000" algn="tl">
                    <a:srgbClr val="000000">
                      <a:alpha val="43137"/>
                    </a:srgbClr>
                  </a:outerShdw>
                </a:effectLst>
              </a:defRPr>
            </a:lvl1pPr>
          </a:lstStyle>
          <a:p>
            <a:r>
              <a:rPr lang="en-US" smtClean="0"/>
              <a:t>Click to edit Master subtitle style</a:t>
            </a:r>
            <a:endParaRPr lang="en-US" dirty="0"/>
          </a:p>
        </p:txBody>
      </p:sp>
    </p:spTree>
  </p:cSld>
  <p:clrMapOvr>
    <a:overrideClrMapping bg1="dk2" tx1="lt1" bg2="dk1"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lack Slide - no bottom bar">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382588" y="228600"/>
            <a:ext cx="8380412" cy="692498"/>
          </a:xfrm>
          <a:prstGeom prst="rect">
            <a:avLst/>
          </a:prstGeom>
        </p:spPr>
        <p:txBody>
          <a:bodyPr/>
          <a:lstStyle>
            <a:lvl1pPr algn="l" rtl="0" fontAlgn="base">
              <a:lnSpc>
                <a:spcPct val="90000"/>
              </a:lnSpc>
              <a:spcBef>
                <a:spcPct val="0"/>
              </a:spcBef>
              <a:spcAft>
                <a:spcPct val="0"/>
              </a:spcAft>
              <a:defRPr lang="en-US" sz="5000" spc="-125" dirty="0">
                <a:ln w="3175">
                  <a:noFill/>
                </a:ln>
                <a:solidFill>
                  <a:srgbClr val="FFFFFF"/>
                </a:soli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bwMode="white">
          <a:xfrm>
            <a:off x="382588" y="1414464"/>
            <a:ext cx="8380412" cy="2369879"/>
          </a:xfrm>
          <a:prstGeom prst="rect">
            <a:avLst/>
          </a:prstGeo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Branding Layout">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Demo Video etc slides">
    <p:spTree>
      <p:nvGrpSpPr>
        <p:cNvPr id="1" name=""/>
        <p:cNvGrpSpPr/>
        <p:nvPr/>
      </p:nvGrpSpPr>
      <p:grpSpPr>
        <a:xfrm>
          <a:off x="0" y="0"/>
          <a:ext cx="0" cy="0"/>
          <a:chOff x="0" y="0"/>
          <a:chExt cx="0" cy="0"/>
        </a:xfrm>
      </p:grpSpPr>
      <p:sp>
        <p:nvSpPr>
          <p:cNvPr id="18434" name="Rectangle 2"/>
          <p:cNvSpPr>
            <a:spLocks noGrp="1" noChangeArrowheads="1"/>
          </p:cNvSpPr>
          <p:nvPr>
            <p:ph type="ctrTitle"/>
          </p:nvPr>
        </p:nvSpPr>
        <p:spPr>
          <a:xfrm>
            <a:off x="727605" y="2354792"/>
            <a:ext cx="7692761" cy="1523494"/>
          </a:xfrm>
          <a:prstGeom prst="rect">
            <a:avLst/>
          </a:prstGeom>
          <a:ln algn="ctr"/>
        </p:spPr>
        <p:txBody>
          <a:bodyPr lIns="0" tIns="0" rIns="0" bIns="0" anchor="t"/>
          <a:lstStyle>
            <a:lvl1pPr algn="l" rtl="0" fontAlgn="base">
              <a:lnSpc>
                <a:spcPct val="90000"/>
              </a:lnSpc>
              <a:spcBef>
                <a:spcPct val="0"/>
              </a:spcBef>
              <a:spcAft>
                <a:spcPct val="0"/>
              </a:spcAft>
              <a:defRPr lang="en-US" sz="5500" b="0" cap="none" spc="-125"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18435" name="Rectangle 3"/>
          <p:cNvSpPr>
            <a:spLocks noGrp="1" noChangeArrowheads="1"/>
          </p:cNvSpPr>
          <p:nvPr>
            <p:ph type="subTitle" idx="1"/>
          </p:nvPr>
        </p:nvSpPr>
        <p:spPr>
          <a:xfrm>
            <a:off x="727605" y="4340490"/>
            <a:ext cx="7692761" cy="473207"/>
          </a:xfrm>
          <a:prstGeom prst="rect">
            <a:avLst/>
          </a:prstGeom>
        </p:spPr>
        <p:txBody>
          <a:bodyPr lIns="0" tIns="0" rIns="0" bIns="0" anchor="t"/>
          <a:lstStyle>
            <a:lvl1pPr marL="0" indent="0">
              <a:spcBef>
                <a:spcPct val="0"/>
              </a:spcBef>
              <a:buFont typeface="Wingdings" pitchFamily="2" charset="2"/>
              <a:buNone/>
              <a:defRPr sz="3400">
                <a:solidFill>
                  <a:schemeClr val="tx2"/>
                </a:solidFill>
              </a:defRPr>
            </a:lvl1pPr>
          </a:lstStyle>
          <a:p>
            <a:r>
              <a:rPr lang="en-US" smtClean="0"/>
              <a:t>Click to edit Master subtitle style</a:t>
            </a:r>
            <a:endParaRPr lang="en-US" dirty="0"/>
          </a:p>
        </p:txBody>
      </p:sp>
    </p:spTree>
  </p:cSld>
  <p:clrMapOvr>
    <a:overrideClrMapping bg1="dk2" tx1="lt1" bg2="dk1"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92498"/>
          </a:xfrm>
          <a:prstGeom prst="rect">
            <a:avLst/>
          </a:prstGeom>
        </p:spPr>
        <p:txBody>
          <a:bodyPr/>
          <a:lstStyle>
            <a:lvl1pPr algn="l" rtl="0" fontAlgn="base">
              <a:lnSpc>
                <a:spcPct val="90000"/>
              </a:lnSpc>
              <a:spcBef>
                <a:spcPct val="0"/>
              </a:spcBef>
              <a:spcAft>
                <a:spcPct val="0"/>
              </a:spcAft>
              <a:defRPr lang="en-US" sz="5000" spc="-125"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382588" y="1414464"/>
            <a:ext cx="8380412" cy="2369879"/>
          </a:xfrm>
          <a:prstGeom prst="rect">
            <a:avLst/>
          </a:prstGeom>
        </p:spPr>
        <p:txBody>
          <a:bodyPr/>
          <a:lstStyle>
            <a:lvl1pPr>
              <a:defRPr sz="3300"/>
            </a:lvl1pPr>
            <a:lvl2pPr>
              <a:defRPr sz="3000"/>
            </a:lvl2pPr>
            <a:lvl3pPr>
              <a:defRPr sz="2700"/>
            </a:lvl3pPr>
            <a:lvl4pPr>
              <a:defRPr sz="2300"/>
            </a:lvl4pPr>
            <a:lvl5pPr>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92498"/>
          </a:xfrm>
          <a:prstGeom prst="rect">
            <a:avLst/>
          </a:prstGeom>
        </p:spPr>
        <p:txBody>
          <a:bodyPr/>
          <a:lstStyle>
            <a:lvl1pPr algn="l" rtl="0" fontAlgn="base">
              <a:lnSpc>
                <a:spcPct val="90000"/>
              </a:lnSpc>
              <a:spcBef>
                <a:spcPct val="0"/>
              </a:spcBef>
              <a:spcAft>
                <a:spcPct val="0"/>
              </a:spcAft>
              <a:defRPr lang="en-US" sz="5000" spc="-125"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3" name="Content Placeholder 2"/>
          <p:cNvSpPr>
            <a:spLocks noGrp="1"/>
          </p:cNvSpPr>
          <p:nvPr>
            <p:ph sz="half" idx="1"/>
          </p:nvPr>
        </p:nvSpPr>
        <p:spPr>
          <a:xfrm>
            <a:off x="382323" y="1414199"/>
            <a:ext cx="4126177" cy="1733808"/>
          </a:xfrm>
          <a:prstGeom prst="rect">
            <a:avLst/>
          </a:prstGeom>
        </p:spPr>
        <p:txBody>
          <a:bodyPr/>
          <a:lstStyle>
            <a:lvl1pPr marL="296321" indent="-296321">
              <a:defRPr sz="2300"/>
            </a:lvl1pPr>
            <a:lvl2pPr>
              <a:defRPr sz="20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35500" y="1414199"/>
            <a:ext cx="4127500" cy="1733808"/>
          </a:xfrm>
          <a:prstGeom prst="rect">
            <a:avLst/>
          </a:prstGeom>
        </p:spPr>
        <p:txBody>
          <a:bodyPr/>
          <a:lstStyle>
            <a:lvl1pPr marL="294999" indent="-294999">
              <a:defRPr sz="2300"/>
            </a:lvl1pPr>
            <a:lvl2pPr marL="600580" indent="-285739">
              <a:defRPr sz="2000"/>
            </a:lvl2pPr>
            <a:lvl3pPr marL="866476" indent="-256636">
              <a:defRPr sz="1700"/>
            </a:lvl3pPr>
            <a:lvl4pPr marL="1095331" indent="-247376">
              <a:defRPr sz="1500"/>
            </a:lvl4pPr>
            <a:lvl5pPr marL="1342707" indent="-238115">
              <a:buNone/>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92498"/>
          </a:xfrm>
          <a:prstGeom prst="rect">
            <a:avLst/>
          </a:prstGeom>
        </p:spPr>
        <p:txBody>
          <a:bodyPr/>
          <a:lstStyle>
            <a:lvl1pPr algn="l" rtl="0" fontAlgn="base">
              <a:lnSpc>
                <a:spcPct val="90000"/>
              </a:lnSpc>
              <a:spcBef>
                <a:spcPct val="0"/>
              </a:spcBef>
              <a:spcAft>
                <a:spcPct val="0"/>
              </a:spcAft>
              <a:defRPr lang="en-US" sz="5000" spc="-125"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92498"/>
          </a:xfrm>
          <a:prstGeom prst="rect">
            <a:avLst/>
          </a:prstGeom>
        </p:spPr>
        <p:txBody>
          <a:bodyPr/>
          <a:lstStyle>
            <a:lvl1pPr algn="l" rtl="0" fontAlgn="base">
              <a:lnSpc>
                <a:spcPct val="90000"/>
              </a:lnSpc>
              <a:spcBef>
                <a:spcPct val="0"/>
              </a:spcBef>
              <a:spcAft>
                <a:spcPct val="0"/>
              </a:spcAft>
              <a:defRPr lang="en-US" sz="5000" spc="-125"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382588" y="1414464"/>
            <a:ext cx="8380412" cy="2369879"/>
          </a:xfrm>
          <a:prstGeom prst="rect">
            <a:avLst/>
          </a:prstGeo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Notes Slide (you must hide it)">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382588" y="228600"/>
            <a:ext cx="8380412" cy="692498"/>
          </a:xfrm>
          <a:prstGeom prst="rect">
            <a:avLst/>
          </a:prstGeom>
        </p:spPr>
        <p:txBody>
          <a:bodyPr/>
          <a:lstStyle>
            <a:lvl1pPr algn="l" rtl="0" fontAlgn="base">
              <a:lnSpc>
                <a:spcPct val="90000"/>
              </a:lnSpc>
              <a:spcBef>
                <a:spcPct val="0"/>
              </a:spcBef>
              <a:spcAft>
                <a:spcPct val="0"/>
              </a:spcAft>
              <a:defRPr lang="en-US" sz="5000" spc="-125" dirty="0">
                <a:ln w="3175">
                  <a:noFill/>
                </a:ln>
                <a:solidFill>
                  <a:srgbClr val="FFFFFF"/>
                </a:soli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bwMode="white">
          <a:xfrm>
            <a:off x="382588" y="1414464"/>
            <a:ext cx="8380412" cy="2369879"/>
          </a:xfrm>
          <a:prstGeom prst="rect">
            <a:avLst/>
          </a:prstGeo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0"/>
          </p:nvPr>
        </p:nvSpPr>
        <p:spPr>
          <a:xfrm>
            <a:off x="0" y="6238875"/>
            <a:ext cx="9144001" cy="619125"/>
          </a:xfrm>
          <a:prstGeom prst="rect">
            <a:avLst/>
          </a:prstGeo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Segoe Semibold" pitchFamily="34" charset="0"/>
              </a:defRPr>
            </a:lvl1pPr>
          </a:lstStyle>
          <a:p>
            <a:pPr lvl="0"/>
            <a:r>
              <a:rPr lang="en-US" smtClean="0"/>
              <a:t>Click to edit Master text styles</a:t>
            </a: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Tree>
  </p:cSld>
  <p:clrMap bg1="dk2" tx1="lt1" bg2="dk1" tx2="lt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p:transition>
    <p:fade/>
  </p:transition>
  <p:timing>
    <p:tnLst>
      <p:par>
        <p:cTn id="1" dur="indefinite" restart="never" nodeType="tmRoot"/>
      </p:par>
    </p:tnLst>
  </p:timing>
  <p:txStyles>
    <p:titleStyle>
      <a:lvl1pPr algn="l" defTabSz="912777" rtl="0" eaLnBrk="1" fontAlgn="base" hangingPunct="1">
        <a:lnSpc>
          <a:spcPct val="90000"/>
        </a:lnSpc>
        <a:spcBef>
          <a:spcPct val="0"/>
        </a:spcBef>
        <a:spcAft>
          <a:spcPct val="0"/>
        </a:spcAft>
        <a:defRPr lang="en-US" sz="5000" b="0" cap="none" spc="-125" dirty="0"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defRPr>
      </a:lvl1pPr>
      <a:lvl2pPr algn="l" defTabSz="912777" rtl="0" eaLnBrk="1" fontAlgn="base" hangingPunct="1">
        <a:lnSpc>
          <a:spcPct val="90000"/>
        </a:lnSpc>
        <a:spcBef>
          <a:spcPct val="0"/>
        </a:spcBef>
        <a:spcAft>
          <a:spcPct val="0"/>
        </a:spcAft>
        <a:defRPr sz="4500">
          <a:solidFill>
            <a:schemeClr val="tx2"/>
          </a:solidFill>
          <a:latin typeface="Segoe Semibold" pitchFamily="34" charset="0"/>
        </a:defRPr>
      </a:lvl2pPr>
      <a:lvl3pPr algn="l" defTabSz="912777" rtl="0" eaLnBrk="1" fontAlgn="base" hangingPunct="1">
        <a:lnSpc>
          <a:spcPct val="90000"/>
        </a:lnSpc>
        <a:spcBef>
          <a:spcPct val="0"/>
        </a:spcBef>
        <a:spcAft>
          <a:spcPct val="0"/>
        </a:spcAft>
        <a:defRPr sz="4500">
          <a:solidFill>
            <a:schemeClr val="tx2"/>
          </a:solidFill>
          <a:latin typeface="Segoe Semibold" pitchFamily="34" charset="0"/>
        </a:defRPr>
      </a:lvl3pPr>
      <a:lvl4pPr algn="l" defTabSz="912777" rtl="0" eaLnBrk="1" fontAlgn="base" hangingPunct="1">
        <a:lnSpc>
          <a:spcPct val="90000"/>
        </a:lnSpc>
        <a:spcBef>
          <a:spcPct val="0"/>
        </a:spcBef>
        <a:spcAft>
          <a:spcPct val="0"/>
        </a:spcAft>
        <a:defRPr sz="4500">
          <a:solidFill>
            <a:schemeClr val="tx2"/>
          </a:solidFill>
          <a:latin typeface="Segoe Semibold" pitchFamily="34" charset="0"/>
        </a:defRPr>
      </a:lvl4pPr>
      <a:lvl5pPr algn="l" defTabSz="912777" rtl="0" eaLnBrk="1" fontAlgn="base" hangingPunct="1">
        <a:lnSpc>
          <a:spcPct val="90000"/>
        </a:lnSpc>
        <a:spcBef>
          <a:spcPct val="0"/>
        </a:spcBef>
        <a:spcAft>
          <a:spcPct val="0"/>
        </a:spcAft>
        <a:defRPr sz="4500">
          <a:solidFill>
            <a:schemeClr val="tx2"/>
          </a:solidFill>
          <a:latin typeface="Segoe Semibold" pitchFamily="34" charset="0"/>
        </a:defRPr>
      </a:lvl5pPr>
      <a:lvl6pPr marL="380970" algn="l" defTabSz="914063" rtl="0" eaLnBrk="1" fontAlgn="base" hangingPunct="1">
        <a:lnSpc>
          <a:spcPct val="90000"/>
        </a:lnSpc>
        <a:spcBef>
          <a:spcPct val="0"/>
        </a:spcBef>
        <a:spcAft>
          <a:spcPct val="0"/>
        </a:spcAft>
        <a:defRPr sz="4500">
          <a:solidFill>
            <a:schemeClr val="tx2"/>
          </a:solidFill>
          <a:latin typeface="Segoe Semibold" pitchFamily="34" charset="0"/>
        </a:defRPr>
      </a:lvl6pPr>
      <a:lvl7pPr marL="761940" algn="l" defTabSz="914063" rtl="0" eaLnBrk="1" fontAlgn="base" hangingPunct="1">
        <a:lnSpc>
          <a:spcPct val="90000"/>
        </a:lnSpc>
        <a:spcBef>
          <a:spcPct val="0"/>
        </a:spcBef>
        <a:spcAft>
          <a:spcPct val="0"/>
        </a:spcAft>
        <a:defRPr sz="4500">
          <a:solidFill>
            <a:schemeClr val="tx2"/>
          </a:solidFill>
          <a:latin typeface="Segoe Semibold" pitchFamily="34" charset="0"/>
        </a:defRPr>
      </a:lvl7pPr>
      <a:lvl8pPr marL="1142908" algn="l" defTabSz="914063" rtl="0" eaLnBrk="1" fontAlgn="base" hangingPunct="1">
        <a:lnSpc>
          <a:spcPct val="90000"/>
        </a:lnSpc>
        <a:spcBef>
          <a:spcPct val="0"/>
        </a:spcBef>
        <a:spcAft>
          <a:spcPct val="0"/>
        </a:spcAft>
        <a:defRPr sz="4500">
          <a:solidFill>
            <a:schemeClr val="tx2"/>
          </a:solidFill>
          <a:latin typeface="Segoe Semibold" pitchFamily="34" charset="0"/>
        </a:defRPr>
      </a:lvl8pPr>
      <a:lvl9pPr marL="1523878" algn="l" defTabSz="914063" rtl="0" eaLnBrk="1" fontAlgn="base" hangingPunct="1">
        <a:lnSpc>
          <a:spcPct val="90000"/>
        </a:lnSpc>
        <a:spcBef>
          <a:spcPct val="0"/>
        </a:spcBef>
        <a:spcAft>
          <a:spcPct val="0"/>
        </a:spcAft>
        <a:defRPr sz="4500">
          <a:solidFill>
            <a:schemeClr val="tx2"/>
          </a:solidFill>
          <a:latin typeface="Segoe Semibold" pitchFamily="34" charset="0"/>
        </a:defRPr>
      </a:lvl9pPr>
    </p:titleStyle>
    <p:bodyStyle>
      <a:lvl1pPr marL="382573" indent="-382573" algn="l" defTabSz="912777" rtl="0" eaLnBrk="1" fontAlgn="base" hangingPunct="1">
        <a:lnSpc>
          <a:spcPct val="90000"/>
        </a:lnSpc>
        <a:spcBef>
          <a:spcPts val="1167"/>
        </a:spcBef>
        <a:spcAft>
          <a:spcPct val="0"/>
        </a:spcAft>
        <a:buClr>
          <a:schemeClr val="tx2"/>
        </a:buClr>
        <a:buSzPct val="95000"/>
        <a:buFontTx/>
        <a:buBlip>
          <a:blip r:embed="rId14"/>
        </a:buBlip>
        <a:defRPr sz="3300">
          <a:solidFill>
            <a:schemeClr val="tx1"/>
          </a:solidFill>
          <a:effectLst>
            <a:outerShdw blurRad="38100" dist="38100" dir="2700000" algn="tl">
              <a:srgbClr val="000000">
                <a:alpha val="43137"/>
              </a:srgbClr>
            </a:outerShdw>
          </a:effectLst>
          <a:latin typeface="+mn-lt"/>
          <a:ea typeface="+mn-ea"/>
          <a:cs typeface="+mn-cs"/>
        </a:defRPr>
      </a:lvl1pPr>
      <a:lvl2pPr marL="704822" indent="-317487" algn="l" defTabSz="912777" rtl="0" eaLnBrk="1" fontAlgn="base" hangingPunct="1">
        <a:lnSpc>
          <a:spcPct val="90000"/>
        </a:lnSpc>
        <a:spcBef>
          <a:spcPts val="1083"/>
        </a:spcBef>
        <a:spcAft>
          <a:spcPct val="0"/>
        </a:spcAft>
        <a:buClr>
          <a:schemeClr val="tx2"/>
        </a:buClr>
        <a:buSzPct val="80000"/>
        <a:buFontTx/>
        <a:buBlip>
          <a:blip r:embed="rId15"/>
        </a:buBlip>
        <a:defRPr sz="3000">
          <a:solidFill>
            <a:schemeClr val="tx1"/>
          </a:solidFill>
          <a:effectLst>
            <a:outerShdw blurRad="38100" dist="38100" dir="2700000" algn="tl">
              <a:srgbClr val="000000">
                <a:alpha val="43137"/>
              </a:srgbClr>
            </a:outerShdw>
          </a:effectLst>
          <a:latin typeface="+mn-lt"/>
        </a:defRPr>
      </a:lvl2pPr>
      <a:lvl3pPr marL="988974" indent="-282564" algn="l" defTabSz="912777" rtl="0" eaLnBrk="1" fontAlgn="base" hangingPunct="1">
        <a:lnSpc>
          <a:spcPct val="90000"/>
        </a:lnSpc>
        <a:spcBef>
          <a:spcPts val="1000"/>
        </a:spcBef>
        <a:spcAft>
          <a:spcPct val="0"/>
        </a:spcAft>
        <a:buClr>
          <a:schemeClr val="tx2"/>
        </a:buClr>
        <a:buSzPct val="80000"/>
        <a:buFontTx/>
        <a:buBlip>
          <a:blip r:embed="rId15"/>
        </a:buBlip>
        <a:defRPr sz="2700">
          <a:solidFill>
            <a:schemeClr val="tx1"/>
          </a:solidFill>
          <a:effectLst>
            <a:outerShdw blurRad="38100" dist="38100" dir="2700000" algn="tl">
              <a:srgbClr val="000000">
                <a:alpha val="43137"/>
              </a:srgbClr>
            </a:outerShdw>
          </a:effectLst>
          <a:latin typeface="+mn-lt"/>
        </a:defRPr>
      </a:lvl3pPr>
      <a:lvl4pPr marL="1266774" indent="-276214" algn="l" defTabSz="912777" rtl="0" eaLnBrk="1" fontAlgn="base" hangingPunct="1">
        <a:lnSpc>
          <a:spcPct val="90000"/>
        </a:lnSpc>
        <a:spcBef>
          <a:spcPts val="917"/>
        </a:spcBef>
        <a:spcAft>
          <a:spcPct val="0"/>
        </a:spcAft>
        <a:buClr>
          <a:schemeClr val="tx2"/>
        </a:buClr>
        <a:buSzPct val="80000"/>
        <a:buFontTx/>
        <a:buBlip>
          <a:blip r:embed="rId15"/>
        </a:buBlip>
        <a:defRPr sz="2300">
          <a:solidFill>
            <a:schemeClr val="tx1"/>
          </a:solidFill>
          <a:effectLst>
            <a:outerShdw blurRad="38100" dist="38100" dir="2700000" algn="tl">
              <a:srgbClr val="000000">
                <a:alpha val="43137"/>
              </a:srgbClr>
            </a:outerShdw>
          </a:effectLst>
          <a:latin typeface="+mn-lt"/>
        </a:defRPr>
      </a:lvl4pPr>
      <a:lvl5pPr marL="1530289" indent="-260340" algn="l" defTabSz="912777" rtl="0" eaLnBrk="1" fontAlgn="base" hangingPunct="1">
        <a:lnSpc>
          <a:spcPct val="90000"/>
        </a:lnSpc>
        <a:spcBef>
          <a:spcPts val="833"/>
        </a:spcBef>
        <a:spcAft>
          <a:spcPct val="0"/>
        </a:spcAft>
        <a:buClr>
          <a:schemeClr val="tx2"/>
        </a:buClr>
        <a:buSzPct val="80000"/>
        <a:buFontTx/>
        <a:buBlip>
          <a:blip r:embed="rId15"/>
        </a:buBlip>
        <a:defRPr sz="2300">
          <a:solidFill>
            <a:schemeClr val="tx1"/>
          </a:solidFill>
          <a:effectLst>
            <a:outerShdw blurRad="38100" dist="38100" dir="2700000" algn="tl">
              <a:srgbClr val="000000">
                <a:alpha val="43137"/>
              </a:srgbClr>
            </a:outerShdw>
          </a:effectLst>
          <a:latin typeface="+mn-lt"/>
        </a:defRPr>
      </a:lvl5pPr>
      <a:lvl6pPr marL="1911463"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6"/>
        </a:buBlip>
        <a:defRPr sz="2000">
          <a:solidFill>
            <a:schemeClr val="tx1"/>
          </a:solidFill>
          <a:latin typeface="+mn-lt"/>
        </a:defRPr>
      </a:lvl6pPr>
      <a:lvl7pPr marL="2292432"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6"/>
        </a:buBlip>
        <a:defRPr sz="2000">
          <a:solidFill>
            <a:schemeClr val="tx1"/>
          </a:solidFill>
          <a:latin typeface="+mn-lt"/>
        </a:defRPr>
      </a:lvl7pPr>
      <a:lvl8pPr marL="2673401"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6"/>
        </a:buBlip>
        <a:defRPr sz="2000">
          <a:solidFill>
            <a:schemeClr val="tx1"/>
          </a:solidFill>
          <a:latin typeface="+mn-lt"/>
        </a:defRPr>
      </a:lvl8pPr>
      <a:lvl9pPr marL="3054371"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6"/>
        </a:buBlip>
        <a:defRPr sz="2000">
          <a:solidFill>
            <a:schemeClr val="tx1"/>
          </a:solidFill>
          <a:latin typeface="+mn-lt"/>
        </a:defRPr>
      </a:lvl9pPr>
    </p:bodyStyle>
    <p:otherStyle>
      <a:defPPr>
        <a:defRPr lang="en-US"/>
      </a:defPPr>
      <a:lvl1pPr marL="0" algn="l" defTabSz="761940" rtl="0" eaLnBrk="1" latinLnBrk="0" hangingPunct="1">
        <a:defRPr sz="1500" kern="1200">
          <a:solidFill>
            <a:schemeClr val="tx1"/>
          </a:solidFill>
          <a:latin typeface="+mn-lt"/>
          <a:ea typeface="+mn-ea"/>
          <a:cs typeface="+mn-cs"/>
        </a:defRPr>
      </a:lvl1pPr>
      <a:lvl2pPr marL="380970" algn="l" defTabSz="761940" rtl="0" eaLnBrk="1" latinLnBrk="0" hangingPunct="1">
        <a:defRPr sz="1500" kern="1200">
          <a:solidFill>
            <a:schemeClr val="tx1"/>
          </a:solidFill>
          <a:latin typeface="+mn-lt"/>
          <a:ea typeface="+mn-ea"/>
          <a:cs typeface="+mn-cs"/>
        </a:defRPr>
      </a:lvl2pPr>
      <a:lvl3pPr marL="761940" algn="l" defTabSz="761940" rtl="0" eaLnBrk="1" latinLnBrk="0" hangingPunct="1">
        <a:defRPr sz="1500" kern="1200">
          <a:solidFill>
            <a:schemeClr val="tx1"/>
          </a:solidFill>
          <a:latin typeface="+mn-lt"/>
          <a:ea typeface="+mn-ea"/>
          <a:cs typeface="+mn-cs"/>
        </a:defRPr>
      </a:lvl3pPr>
      <a:lvl4pPr marL="1142908" algn="l" defTabSz="761940" rtl="0" eaLnBrk="1" latinLnBrk="0" hangingPunct="1">
        <a:defRPr sz="1500" kern="1200">
          <a:solidFill>
            <a:schemeClr val="tx1"/>
          </a:solidFill>
          <a:latin typeface="+mn-lt"/>
          <a:ea typeface="+mn-ea"/>
          <a:cs typeface="+mn-cs"/>
        </a:defRPr>
      </a:lvl4pPr>
      <a:lvl5pPr marL="1523878" algn="l" defTabSz="761940" rtl="0" eaLnBrk="1" latinLnBrk="0" hangingPunct="1">
        <a:defRPr sz="1500" kern="1200">
          <a:solidFill>
            <a:schemeClr val="tx1"/>
          </a:solidFill>
          <a:latin typeface="+mn-lt"/>
          <a:ea typeface="+mn-ea"/>
          <a:cs typeface="+mn-cs"/>
        </a:defRPr>
      </a:lvl5pPr>
      <a:lvl6pPr marL="1904848" algn="l" defTabSz="761940" rtl="0" eaLnBrk="1" latinLnBrk="0" hangingPunct="1">
        <a:defRPr sz="1500" kern="1200">
          <a:solidFill>
            <a:schemeClr val="tx1"/>
          </a:solidFill>
          <a:latin typeface="+mn-lt"/>
          <a:ea typeface="+mn-ea"/>
          <a:cs typeface="+mn-cs"/>
        </a:defRPr>
      </a:lvl6pPr>
      <a:lvl7pPr marL="2285818" algn="l" defTabSz="761940" rtl="0" eaLnBrk="1" latinLnBrk="0" hangingPunct="1">
        <a:defRPr sz="1500" kern="1200">
          <a:solidFill>
            <a:schemeClr val="tx1"/>
          </a:solidFill>
          <a:latin typeface="+mn-lt"/>
          <a:ea typeface="+mn-ea"/>
          <a:cs typeface="+mn-cs"/>
        </a:defRPr>
      </a:lvl7pPr>
      <a:lvl8pPr marL="2666787" algn="l" defTabSz="761940" rtl="0" eaLnBrk="1" latinLnBrk="0" hangingPunct="1">
        <a:defRPr sz="1500" kern="1200">
          <a:solidFill>
            <a:schemeClr val="tx1"/>
          </a:solidFill>
          <a:latin typeface="+mn-lt"/>
          <a:ea typeface="+mn-ea"/>
          <a:cs typeface="+mn-cs"/>
        </a:defRPr>
      </a:lvl8pPr>
      <a:lvl9pPr marL="3047756" algn="l" defTabSz="761940"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chart" Target="../charts/char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7" Type="http://schemas.openxmlformats.org/officeDocument/2006/relationships/image" Target="../media/image9.png"/><Relationship Id="rId2" Type="http://schemas.openxmlformats.org/officeDocument/2006/relationships/slideLayout" Target="../slideLayouts/slideLayout5.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6.png"/><Relationship Id="rId4" Type="http://schemas.openxmlformats.org/officeDocument/2006/relationships/oleObject" Target="../embeddings/oleObject1.bin"/></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image" Target="../media/image2.png"/><Relationship Id="rId5" Type="http://schemas.openxmlformats.org/officeDocument/2006/relationships/image" Target="../media/image11.png"/><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7.xml"/><Relationship Id="rId1" Type="http://schemas.openxmlformats.org/officeDocument/2006/relationships/slideLayout" Target="../slideLayouts/slideLayout5.xml"/><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hyperlink" Target="http://www.microsoft.com/windows/server/" TargetMode="External"/><Relationship Id="rId2" Type="http://schemas.openxmlformats.org/officeDocument/2006/relationships/notesSlide" Target="../notesSlides/notesSlide30.xml"/><Relationship Id="rId1" Type="http://schemas.openxmlformats.org/officeDocument/2006/relationships/slideLayout" Target="../slideLayouts/slideLayout3.xml"/><Relationship Id="rId4" Type="http://schemas.openxmlformats.org/officeDocument/2006/relationships/hyperlink" Target="http://www.microsoft.com/snp"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1.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Enterprise Networking Technologies</a:t>
            </a:r>
            <a:endParaRPr lang="en-US" dirty="0"/>
          </a:p>
        </p:txBody>
      </p:sp>
      <p:sp>
        <p:nvSpPr>
          <p:cNvPr id="3" name="Subtitle 2"/>
          <p:cNvSpPr>
            <a:spLocks noGrp="1"/>
          </p:cNvSpPr>
          <p:nvPr>
            <p:ph type="subTitle" idx="1"/>
          </p:nvPr>
        </p:nvSpPr>
        <p:spPr>
          <a:xfrm>
            <a:off x="727605" y="4334074"/>
            <a:ext cx="7692761" cy="1828193"/>
          </a:xfrm>
        </p:spPr>
        <p:txBody>
          <a:bodyPr/>
          <a:lstStyle/>
          <a:p>
            <a:r>
              <a:rPr lang="en-US" dirty="0" smtClean="0"/>
              <a:t>Sandeep Singhal, </a:t>
            </a:r>
            <a:r>
              <a:rPr lang="en-US" dirty="0" err="1" smtClean="0"/>
              <a:t>Ph.D</a:t>
            </a:r>
            <a:endParaRPr lang="en-US" dirty="0" smtClean="0"/>
          </a:p>
          <a:p>
            <a:r>
              <a:rPr lang="en-US" dirty="0" smtClean="0"/>
              <a:t>Director</a:t>
            </a:r>
          </a:p>
          <a:p>
            <a:r>
              <a:rPr lang="en-US" dirty="0" smtClean="0"/>
              <a:t>Windows Core Networking</a:t>
            </a:r>
          </a:p>
          <a:p>
            <a:r>
              <a:rPr lang="en-US" dirty="0" smtClean="0"/>
              <a:t>Microsoft Corporation</a:t>
            </a:r>
            <a:endParaRPr lang="en-US" dirty="0"/>
          </a:p>
        </p:txBody>
      </p:sp>
    </p:spTree>
  </p:cSld>
  <p:clrMapOvr>
    <a:masterClrMapping/>
  </p:clrMapOvr>
  <p:transition advClick="0">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3313"/>
          <p:cNvSpPr>
            <a:spLocks noGrp="1" noChangeArrowheads="1"/>
          </p:cNvSpPr>
          <p:nvPr>
            <p:ph type="title"/>
          </p:nvPr>
        </p:nvSpPr>
        <p:spPr/>
        <p:txBody>
          <a:bodyPr/>
          <a:lstStyle/>
          <a:p>
            <a:r>
              <a:rPr lang="en-US" dirty="0" smtClean="0"/>
              <a:t>TCP Chimney Offload</a:t>
            </a:r>
          </a:p>
        </p:txBody>
      </p:sp>
      <p:sp>
        <p:nvSpPr>
          <p:cNvPr id="13315" name="Text Placeholder 13314"/>
          <p:cNvSpPr>
            <a:spLocks noGrp="1" noChangeArrowheads="1"/>
          </p:cNvSpPr>
          <p:nvPr>
            <p:ph idx="1"/>
          </p:nvPr>
        </p:nvSpPr>
        <p:spPr>
          <a:xfrm>
            <a:off x="382588" y="1414464"/>
            <a:ext cx="8380412" cy="4507901"/>
          </a:xfrm>
        </p:spPr>
        <p:txBody>
          <a:bodyPr/>
          <a:lstStyle/>
          <a:p>
            <a:r>
              <a:rPr lang="en-US" sz="2800" dirty="0" smtClean="0"/>
              <a:t>Overview</a:t>
            </a:r>
            <a:endParaRPr lang="en-US" dirty="0" smtClean="0"/>
          </a:p>
          <a:p>
            <a:pPr lvl="1"/>
            <a:r>
              <a:rPr lang="en-US" sz="2400" dirty="0" smtClean="0"/>
              <a:t>TCP/IP protocol processing is intelligently offloaded to hardware after 3-way TCP handshake is established</a:t>
            </a:r>
          </a:p>
          <a:p>
            <a:r>
              <a:rPr lang="en-US" sz="2800" dirty="0" smtClean="0"/>
              <a:t>Networking challenges solved</a:t>
            </a:r>
          </a:p>
          <a:p>
            <a:pPr lvl="1"/>
            <a:r>
              <a:rPr lang="en-US" sz="2400" dirty="0" smtClean="0"/>
              <a:t>Reduces CPU utilization and number of interrupts</a:t>
            </a:r>
          </a:p>
          <a:p>
            <a:pPr lvl="1"/>
            <a:r>
              <a:rPr lang="en-US" sz="2400" dirty="0" smtClean="0"/>
              <a:t>Reduces data movement bottleneck</a:t>
            </a:r>
          </a:p>
          <a:p>
            <a:pPr lvl="2"/>
            <a:r>
              <a:rPr lang="en-US" sz="2000" dirty="0" smtClean="0"/>
              <a:t>Zero copy solution for pre-posted buffers</a:t>
            </a:r>
          </a:p>
          <a:p>
            <a:r>
              <a:rPr lang="en-US" sz="2800" dirty="0" smtClean="0"/>
              <a:t>Key scenarios</a:t>
            </a:r>
          </a:p>
          <a:p>
            <a:pPr lvl="1"/>
            <a:r>
              <a:rPr lang="en-US" sz="2400" dirty="0" smtClean="0"/>
              <a:t>Long-lived connections</a:t>
            </a:r>
          </a:p>
          <a:p>
            <a:pPr lvl="2"/>
            <a:r>
              <a:rPr lang="en-US" sz="2000" dirty="0" smtClean="0"/>
              <a:t>File and block </a:t>
            </a:r>
            <a:r>
              <a:rPr lang="en-US" altLang="zh-TW" sz="2000" dirty="0" smtClean="0">
                <a:ea typeface="新細明體" pitchFamily="18" charset="-120"/>
              </a:rPr>
              <a:t>storage, backup, </a:t>
            </a:r>
            <a:r>
              <a:rPr lang="en-US" sz="2000" dirty="0" smtClean="0"/>
              <a:t>media streaming, web</a:t>
            </a:r>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 name="Rectangle 22"/>
          <p:cNvSpPr/>
          <p:nvPr/>
        </p:nvSpPr>
        <p:spPr bwMode="auto">
          <a:xfrm>
            <a:off x="5308600" y="1143000"/>
            <a:ext cx="3683000" cy="6172200"/>
          </a:xfrm>
          <a:prstGeom prst="rect">
            <a:avLst/>
          </a:prstGeom>
          <a:gradFill flip="none" rotWithShape="1">
            <a:gsLst>
              <a:gs pos="9000">
                <a:srgbClr val="FFFFFF">
                  <a:alpha val="0"/>
                </a:srgbClr>
              </a:gs>
              <a:gs pos="31000">
                <a:schemeClr val="bg2">
                  <a:alpha val="63000"/>
                </a:schemeClr>
              </a:gs>
              <a:gs pos="67000">
                <a:schemeClr val="bg2">
                  <a:alpha val="44000"/>
                </a:schemeClr>
              </a:gs>
              <a:gs pos="86000">
                <a:schemeClr val="tx1">
                  <a:alpha val="0"/>
                </a:schemeClr>
              </a:gs>
            </a:gsLst>
            <a:lin ang="16200000" scaled="1"/>
            <a:tileRect/>
          </a:gradFill>
          <a:ln w="15875" cap="sq" cmpd="sng" algn="ctr">
            <a:gradFill>
              <a:gsLst>
                <a:gs pos="0">
                  <a:schemeClr val="accent1">
                    <a:tint val="66000"/>
                    <a:satMod val="160000"/>
                    <a:alpha val="0"/>
                  </a:schemeClr>
                </a:gs>
                <a:gs pos="50000">
                  <a:schemeClr val="accent1">
                    <a:tint val="44500"/>
                    <a:satMod val="160000"/>
                  </a:schemeClr>
                </a:gs>
                <a:gs pos="100000">
                  <a:schemeClr val="accent1">
                    <a:tint val="23500"/>
                    <a:satMod val="160000"/>
                    <a:alpha val="0"/>
                  </a:schemeClr>
                </a:gs>
              </a:gsLst>
              <a:lin ang="5400000" scaled="0"/>
            </a:gradFill>
            <a:prstDash val="solid"/>
            <a:headEnd type="none" w="med" len="med"/>
            <a:tailEnd type="none" w="med" len="med"/>
          </a:ln>
          <a:effectLst>
            <a:outerShdw blurRad="50800" dist="38100" dir="10800000" algn="r" rotWithShape="0">
              <a:prstClr val="black">
                <a:alpha val="40000"/>
              </a:prstClr>
            </a:outerShdw>
          </a:effectLst>
          <a:sp3d>
            <a:bevelT w="82550"/>
          </a:sp3d>
        </p:spPr>
        <p:txBody>
          <a:bodyPr vert="horz" wrap="square" lIns="109728" tIns="54864" rIns="109728" bIns="54864" numCol="1" rtlCol="0" anchor="ctr" anchorCtr="0" compatLnSpc="1">
            <a:prstTxWarp prst="textNoShape">
              <a:avLst/>
            </a:prstTxWarp>
          </a:bodyPr>
          <a:lstStyle/>
          <a:p>
            <a:pPr algn="ctr" defTabSz="1096963"/>
            <a:endParaRPr lang="en-US" sz="3200" kern="0" dirty="0" smtClean="0">
              <a:solidFill>
                <a:srgbClr val="FFFFFF"/>
              </a:solidFill>
              <a:latin typeface="Segoe" pitchFamily="34" charset="0"/>
            </a:endParaRPr>
          </a:p>
        </p:txBody>
      </p:sp>
      <p:sp>
        <p:nvSpPr>
          <p:cNvPr id="12290" name="Title 12289"/>
          <p:cNvSpPr>
            <a:spLocks noGrp="1" noChangeArrowheads="1"/>
          </p:cNvSpPr>
          <p:nvPr>
            <p:ph type="title"/>
          </p:nvPr>
        </p:nvSpPr>
        <p:spPr/>
        <p:txBody>
          <a:bodyPr/>
          <a:lstStyle/>
          <a:p>
            <a:r>
              <a:rPr lang="en-US" dirty="0" smtClean="0"/>
              <a:t>Chimney Architecture</a:t>
            </a:r>
          </a:p>
        </p:txBody>
      </p:sp>
      <p:sp>
        <p:nvSpPr>
          <p:cNvPr id="2" name="TextBox 40"/>
          <p:cNvSpPr txBox="1">
            <a:spLocks noChangeArrowheads="1"/>
          </p:cNvSpPr>
          <p:nvPr/>
        </p:nvSpPr>
        <p:spPr bwMode="auto">
          <a:xfrm>
            <a:off x="3810000" y="3733800"/>
            <a:ext cx="1012072" cy="590931"/>
          </a:xfrm>
          <a:prstGeom prst="rect">
            <a:avLst/>
          </a:prstGeom>
        </p:spPr>
        <p:txBody>
          <a:bodyPr wrap="none">
            <a:spAutoFit/>
          </a:bodyPr>
          <a:lstStyle/>
          <a:p>
            <a:pPr fontAlgn="base">
              <a:lnSpc>
                <a:spcPct val="90000"/>
              </a:lnSpc>
              <a:spcBef>
                <a:spcPct val="0"/>
              </a:spcBef>
              <a:spcAft>
                <a:spcPct val="0"/>
              </a:spcAft>
            </a:pPr>
            <a:r>
              <a:rPr lang="en-US" dirty="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Segoe Semibold" pitchFamily="34" charset="0"/>
              </a:rPr>
              <a:t>Data</a:t>
            </a:r>
          </a:p>
          <a:p>
            <a:pPr fontAlgn="base">
              <a:lnSpc>
                <a:spcPct val="90000"/>
              </a:lnSpc>
              <a:spcBef>
                <a:spcPct val="0"/>
              </a:spcBef>
              <a:spcAft>
                <a:spcPct val="0"/>
              </a:spcAft>
            </a:pPr>
            <a:r>
              <a:rPr lang="en-US" dirty="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Segoe Semibold" pitchFamily="34" charset="0"/>
              </a:rPr>
              <a:t>Transfer</a:t>
            </a:r>
          </a:p>
        </p:txBody>
      </p:sp>
      <p:grpSp>
        <p:nvGrpSpPr>
          <p:cNvPr id="5" name="Group 4"/>
          <p:cNvGrpSpPr>
            <a:grpSpLocks/>
          </p:cNvGrpSpPr>
          <p:nvPr/>
        </p:nvGrpSpPr>
        <p:grpSpPr bwMode="auto">
          <a:xfrm>
            <a:off x="381000" y="1414463"/>
            <a:ext cx="3853311" cy="4986337"/>
            <a:chOff x="912" y="1008"/>
            <a:chExt cx="2448" cy="3026"/>
          </a:xfrm>
        </p:grpSpPr>
        <p:sp>
          <p:nvSpPr>
            <p:cNvPr id="12293" name="Rectangle 12292"/>
            <p:cNvSpPr>
              <a:spLocks noChangeArrowheads="1"/>
            </p:cNvSpPr>
            <p:nvPr/>
          </p:nvSpPr>
          <p:spPr bwMode="auto">
            <a:xfrm>
              <a:off x="912" y="1008"/>
              <a:ext cx="2448" cy="480"/>
            </a:xfrm>
            <a:prstGeom prst="rect">
              <a:avLst/>
            </a:prstGeom>
            <a:ln>
              <a:headEnd/>
              <a:tailEnd/>
            </a:ln>
          </p:spPr>
          <p:style>
            <a:lnRef idx="1">
              <a:schemeClr val="accent6"/>
            </a:lnRef>
            <a:fillRef idx="3">
              <a:schemeClr val="accent6"/>
            </a:fillRef>
            <a:effectRef idx="2">
              <a:schemeClr val="accent6"/>
            </a:effectRef>
            <a:fontRef idx="minor">
              <a:schemeClr val="lt1"/>
            </a:fontRef>
          </p:style>
          <p:txBody>
            <a:bodyPr wrap="none" anchor="ctr"/>
            <a:lstStyle/>
            <a:p>
              <a:pPr algn="ctr"/>
              <a:r>
                <a:rPr lang="en-US" dirty="0">
                  <a:solidFill>
                    <a:schemeClr val="bg2"/>
                  </a:solidFill>
                  <a:latin typeface="Segoe" pitchFamily="34" charset="0"/>
                </a:rPr>
                <a:t>Application</a:t>
              </a:r>
            </a:p>
          </p:txBody>
        </p:sp>
        <p:sp>
          <p:nvSpPr>
            <p:cNvPr id="12294" name="Rectangle 12293"/>
            <p:cNvSpPr>
              <a:spLocks noChangeArrowheads="1"/>
            </p:cNvSpPr>
            <p:nvPr/>
          </p:nvSpPr>
          <p:spPr bwMode="auto">
            <a:xfrm>
              <a:off x="912" y="1730"/>
              <a:ext cx="2448" cy="212"/>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wrap="none" anchor="ctr"/>
            <a:lstStyle/>
            <a:p>
              <a:pPr algn="ctr"/>
              <a:r>
                <a:rPr lang="en-US" dirty="0">
                  <a:effectLst>
                    <a:outerShdw blurRad="38100" dist="38100" dir="2700000" algn="tl">
                      <a:srgbClr val="000000">
                        <a:alpha val="43137"/>
                      </a:srgbClr>
                    </a:outerShdw>
                  </a:effectLst>
                  <a:latin typeface="Segoe" pitchFamily="34" charset="0"/>
                </a:rPr>
                <a:t>Logical Switch</a:t>
              </a:r>
            </a:p>
          </p:txBody>
        </p:sp>
        <p:sp>
          <p:nvSpPr>
            <p:cNvPr id="12295" name="Rectangle 12294"/>
            <p:cNvSpPr>
              <a:spLocks noChangeArrowheads="1"/>
            </p:cNvSpPr>
            <p:nvPr/>
          </p:nvSpPr>
          <p:spPr bwMode="auto">
            <a:xfrm>
              <a:off x="912" y="2162"/>
              <a:ext cx="1056" cy="288"/>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wrap="none" anchor="ctr"/>
            <a:lstStyle/>
            <a:p>
              <a:pPr algn="ctr"/>
              <a:r>
                <a:rPr lang="en-US" dirty="0">
                  <a:effectLst>
                    <a:outerShdw blurRad="38100" dist="38100" dir="2700000" algn="tl">
                      <a:srgbClr val="000000">
                        <a:alpha val="43137"/>
                      </a:srgbClr>
                    </a:outerShdw>
                  </a:effectLst>
                  <a:latin typeface="Segoe" pitchFamily="34" charset="0"/>
                </a:rPr>
                <a:t>Top Protocol</a:t>
              </a:r>
            </a:p>
          </p:txBody>
        </p:sp>
        <p:sp>
          <p:nvSpPr>
            <p:cNvPr id="12297" name="Rectangle 12296"/>
            <p:cNvSpPr>
              <a:spLocks noChangeArrowheads="1"/>
            </p:cNvSpPr>
            <p:nvPr/>
          </p:nvSpPr>
          <p:spPr bwMode="auto">
            <a:xfrm>
              <a:off x="912" y="2642"/>
              <a:ext cx="1056" cy="432"/>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wrap="none" anchor="ctr"/>
            <a:lstStyle/>
            <a:p>
              <a:pPr algn="ctr"/>
              <a:r>
                <a:rPr lang="en-US" dirty="0">
                  <a:effectLst>
                    <a:outerShdw blurRad="38100" dist="38100" dir="2700000" algn="tl">
                      <a:srgbClr val="000000">
                        <a:alpha val="43137"/>
                      </a:srgbClr>
                    </a:outerShdw>
                  </a:effectLst>
                  <a:latin typeface="Segoe" pitchFamily="34" charset="0"/>
                </a:rPr>
                <a:t>Intermediate</a:t>
              </a:r>
            </a:p>
            <a:p>
              <a:pPr algn="ctr"/>
              <a:r>
                <a:rPr lang="en-US" dirty="0">
                  <a:effectLst>
                    <a:outerShdw blurRad="38100" dist="38100" dir="2700000" algn="tl">
                      <a:srgbClr val="000000">
                        <a:alpha val="43137"/>
                      </a:srgbClr>
                    </a:outerShdw>
                  </a:effectLst>
                  <a:latin typeface="Segoe" pitchFamily="34" charset="0"/>
                </a:rPr>
                <a:t>Protocol(s)</a:t>
              </a:r>
            </a:p>
          </p:txBody>
        </p:sp>
        <p:sp>
          <p:nvSpPr>
            <p:cNvPr id="3" name="Rectangle 6333"/>
            <p:cNvSpPr>
              <a:spLocks noChangeArrowheads="1"/>
            </p:cNvSpPr>
            <p:nvPr/>
          </p:nvSpPr>
          <p:spPr bwMode="auto">
            <a:xfrm>
              <a:off x="912" y="3458"/>
              <a:ext cx="2400" cy="288"/>
            </a:xfrm>
            <a:prstGeom prst="rect">
              <a:avLst/>
            </a:prstGeom>
            <a:ln>
              <a:headEnd/>
              <a:tailEnd/>
            </a:ln>
          </p:spPr>
          <p:style>
            <a:lnRef idx="1">
              <a:schemeClr val="accent5"/>
            </a:lnRef>
            <a:fillRef idx="3">
              <a:schemeClr val="accent5"/>
            </a:fillRef>
            <a:effectRef idx="2">
              <a:schemeClr val="accent5"/>
            </a:effectRef>
            <a:fontRef idx="minor">
              <a:schemeClr val="lt1"/>
            </a:fontRef>
          </p:style>
          <p:txBody>
            <a:bodyPr wrap="none" anchor="ctr"/>
            <a:lstStyle/>
            <a:p>
              <a:pPr algn="ctr"/>
              <a:r>
                <a:rPr lang="en-US" dirty="0">
                  <a:effectLst>
                    <a:outerShdw blurRad="38100" dist="38100" dir="2700000" algn="tl">
                      <a:srgbClr val="000000">
                        <a:alpha val="43137"/>
                      </a:srgbClr>
                    </a:outerShdw>
                  </a:effectLst>
                  <a:latin typeface="Segoe" pitchFamily="34" charset="0"/>
                </a:rPr>
                <a:t>NDIS Miniport</a:t>
              </a:r>
            </a:p>
          </p:txBody>
        </p:sp>
        <p:sp>
          <p:nvSpPr>
            <p:cNvPr id="12299" name="TextBox 12298"/>
            <p:cNvSpPr txBox="1">
              <a:spLocks noChangeArrowheads="1"/>
            </p:cNvSpPr>
            <p:nvPr/>
          </p:nvSpPr>
          <p:spPr bwMode="auto">
            <a:xfrm>
              <a:off x="954" y="3170"/>
              <a:ext cx="432" cy="218"/>
            </a:xfrm>
            <a:prstGeom prst="rect">
              <a:avLst/>
            </a:prstGeom>
          </p:spPr>
          <p:txBody>
            <a:bodyPr wrap="none">
              <a:spAutoFit/>
            </a:bodyPr>
            <a:lstStyle/>
            <a:p>
              <a:pPr fontAlgn="base">
                <a:lnSpc>
                  <a:spcPct val="90000"/>
                </a:lnSpc>
                <a:spcBef>
                  <a:spcPct val="0"/>
                </a:spcBef>
                <a:spcAft>
                  <a:spcPct val="0"/>
                </a:spcAft>
              </a:pPr>
              <a:r>
                <a:rPr lang="en-US" dirty="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Segoe Semibold" pitchFamily="34" charset="0"/>
                </a:rPr>
                <a:t>NDIS</a:t>
              </a:r>
            </a:p>
          </p:txBody>
        </p:sp>
        <p:sp>
          <p:nvSpPr>
            <p:cNvPr id="4" name="Rectangle 2784"/>
            <p:cNvSpPr>
              <a:spLocks noChangeArrowheads="1"/>
            </p:cNvSpPr>
            <p:nvPr/>
          </p:nvSpPr>
          <p:spPr bwMode="auto">
            <a:xfrm>
              <a:off x="912" y="3746"/>
              <a:ext cx="2400" cy="288"/>
            </a:xfrm>
            <a:prstGeom prst="rect">
              <a:avLst/>
            </a:prstGeom>
            <a:ln>
              <a:headEnd/>
              <a:tailEnd/>
            </a:ln>
          </p:spPr>
          <p:style>
            <a:lnRef idx="1">
              <a:schemeClr val="accent5"/>
            </a:lnRef>
            <a:fillRef idx="3">
              <a:schemeClr val="accent5"/>
            </a:fillRef>
            <a:effectRef idx="2">
              <a:schemeClr val="accent5"/>
            </a:effectRef>
            <a:fontRef idx="minor">
              <a:schemeClr val="lt1"/>
            </a:fontRef>
          </p:style>
          <p:txBody>
            <a:bodyPr wrap="none" anchor="ctr"/>
            <a:lstStyle/>
            <a:p>
              <a:pPr algn="ctr"/>
              <a:r>
                <a:rPr lang="en-US" dirty="0">
                  <a:effectLst>
                    <a:outerShdw blurRad="38100" dist="38100" dir="2700000" algn="tl">
                      <a:srgbClr val="000000">
                        <a:alpha val="43137"/>
                      </a:srgbClr>
                    </a:outerShdw>
                  </a:effectLst>
                  <a:latin typeface="Segoe" pitchFamily="34" charset="0"/>
                </a:rPr>
                <a:t>NIC hardware</a:t>
              </a:r>
            </a:p>
          </p:txBody>
        </p:sp>
        <p:sp>
          <p:nvSpPr>
            <p:cNvPr id="12300" name="Straight Connector 12299"/>
            <p:cNvSpPr>
              <a:spLocks noChangeShapeType="1"/>
            </p:cNvSpPr>
            <p:nvPr/>
          </p:nvSpPr>
          <p:spPr bwMode="auto">
            <a:xfrm>
              <a:off x="1440" y="2450"/>
              <a:ext cx="0" cy="192"/>
            </a:xfrm>
            <a:prstGeom prst="line">
              <a:avLst/>
            </a:prstGeom>
            <a:ln>
              <a:headEnd type="triangle" w="med" len="med"/>
              <a:tailEnd type="triangle" w="med" len="med"/>
            </a:ln>
          </p:spPr>
          <p:style>
            <a:lnRef idx="3">
              <a:schemeClr val="dk1"/>
            </a:lnRef>
            <a:fillRef idx="0">
              <a:schemeClr val="dk1"/>
            </a:fillRef>
            <a:effectRef idx="2">
              <a:schemeClr val="dk1"/>
            </a:effectRef>
            <a:fontRef idx="minor">
              <a:schemeClr val="tx1"/>
            </a:fontRef>
          </p:style>
          <p:txBody>
            <a:bodyPr/>
            <a:lstStyle/>
            <a:p>
              <a:endParaRPr lang="en-US"/>
            </a:p>
          </p:txBody>
        </p:sp>
        <p:sp>
          <p:nvSpPr>
            <p:cNvPr id="12301" name="Straight Connector 12300"/>
            <p:cNvSpPr>
              <a:spLocks noChangeShapeType="1"/>
            </p:cNvSpPr>
            <p:nvPr/>
          </p:nvSpPr>
          <p:spPr bwMode="auto">
            <a:xfrm>
              <a:off x="1440" y="3074"/>
              <a:ext cx="0" cy="240"/>
            </a:xfrm>
            <a:prstGeom prst="line">
              <a:avLst/>
            </a:prstGeom>
            <a:ln>
              <a:headEnd type="triangle" w="med" len="med"/>
              <a:tailEnd type="triangle" w="med" len="med"/>
            </a:ln>
          </p:spPr>
          <p:style>
            <a:lnRef idx="3">
              <a:schemeClr val="dk1"/>
            </a:lnRef>
            <a:fillRef idx="0">
              <a:schemeClr val="dk1"/>
            </a:fillRef>
            <a:effectRef idx="2">
              <a:schemeClr val="dk1"/>
            </a:effectRef>
            <a:fontRef idx="minor">
              <a:schemeClr val="tx1"/>
            </a:fontRef>
          </p:style>
          <p:txBody>
            <a:bodyPr/>
            <a:lstStyle/>
            <a:p>
              <a:endParaRPr lang="en-US"/>
            </a:p>
          </p:txBody>
        </p:sp>
        <p:sp>
          <p:nvSpPr>
            <p:cNvPr id="12302" name="Straight Connector 12301"/>
            <p:cNvSpPr>
              <a:spLocks noChangeShapeType="1"/>
            </p:cNvSpPr>
            <p:nvPr/>
          </p:nvSpPr>
          <p:spPr bwMode="auto">
            <a:xfrm>
              <a:off x="1440" y="3314"/>
              <a:ext cx="0" cy="144"/>
            </a:xfrm>
            <a:prstGeom prst="line">
              <a:avLst/>
            </a:prstGeom>
            <a:ln>
              <a:headEnd type="triangle" w="med" len="med"/>
              <a:tailEnd type="triangle" w="med" len="med"/>
            </a:ln>
          </p:spPr>
          <p:style>
            <a:lnRef idx="3">
              <a:schemeClr val="dk1"/>
            </a:lnRef>
            <a:fillRef idx="0">
              <a:schemeClr val="dk1"/>
            </a:fillRef>
            <a:effectRef idx="2">
              <a:schemeClr val="dk1"/>
            </a:effectRef>
            <a:fontRef idx="minor">
              <a:schemeClr val="tx1"/>
            </a:fontRef>
          </p:style>
          <p:txBody>
            <a:bodyPr/>
            <a:lstStyle/>
            <a:p>
              <a:endParaRPr lang="en-US"/>
            </a:p>
          </p:txBody>
        </p:sp>
        <p:sp>
          <p:nvSpPr>
            <p:cNvPr id="12303" name="Straight Connector 12302"/>
            <p:cNvSpPr>
              <a:spLocks noChangeShapeType="1"/>
            </p:cNvSpPr>
            <p:nvPr/>
          </p:nvSpPr>
          <p:spPr bwMode="auto">
            <a:xfrm>
              <a:off x="1440" y="1922"/>
              <a:ext cx="0" cy="240"/>
            </a:xfrm>
            <a:prstGeom prst="line">
              <a:avLst/>
            </a:prstGeom>
            <a:ln>
              <a:headEnd type="triangle" w="med" len="med"/>
              <a:tailEnd type="triangle" w="med" len="med"/>
            </a:ln>
          </p:spPr>
          <p:style>
            <a:lnRef idx="3">
              <a:schemeClr val="dk1"/>
            </a:lnRef>
            <a:fillRef idx="0">
              <a:schemeClr val="dk1"/>
            </a:fillRef>
            <a:effectRef idx="2">
              <a:schemeClr val="dk1"/>
            </a:effectRef>
            <a:fontRef idx="minor">
              <a:schemeClr val="tx1"/>
            </a:fontRef>
          </p:style>
          <p:txBody>
            <a:bodyPr/>
            <a:lstStyle/>
            <a:p>
              <a:endParaRPr lang="en-US"/>
            </a:p>
          </p:txBody>
        </p:sp>
        <p:sp>
          <p:nvSpPr>
            <p:cNvPr id="12304" name="Straight Connector 12303"/>
            <p:cNvSpPr>
              <a:spLocks noChangeShapeType="1"/>
            </p:cNvSpPr>
            <p:nvPr/>
          </p:nvSpPr>
          <p:spPr bwMode="auto">
            <a:xfrm>
              <a:off x="3070" y="1931"/>
              <a:ext cx="0" cy="1536"/>
            </a:xfrm>
            <a:prstGeom prst="line">
              <a:avLst/>
            </a:prstGeom>
            <a:ln>
              <a:headEnd type="triangle" w="med" len="med"/>
              <a:tailEnd type="triangle" w="med" len="med"/>
            </a:ln>
          </p:spPr>
          <p:style>
            <a:lnRef idx="3">
              <a:schemeClr val="dk1"/>
            </a:lnRef>
            <a:fillRef idx="0">
              <a:schemeClr val="dk1"/>
            </a:fillRef>
            <a:effectRef idx="2">
              <a:schemeClr val="dk1"/>
            </a:effectRef>
            <a:fontRef idx="minor">
              <a:schemeClr val="tx1"/>
            </a:fontRef>
          </p:style>
          <p:txBody>
            <a:bodyPr/>
            <a:lstStyle/>
            <a:p>
              <a:endParaRPr lang="en-US"/>
            </a:p>
          </p:txBody>
        </p:sp>
        <p:sp>
          <p:nvSpPr>
            <p:cNvPr id="12305" name="Straight Connector 12304"/>
            <p:cNvSpPr>
              <a:spLocks noChangeShapeType="1"/>
            </p:cNvSpPr>
            <p:nvPr/>
          </p:nvSpPr>
          <p:spPr bwMode="auto">
            <a:xfrm flipH="1">
              <a:off x="1968" y="2306"/>
              <a:ext cx="336" cy="0"/>
            </a:xfrm>
            <a:prstGeom prst="line">
              <a:avLst/>
            </a:prstGeom>
            <a:ln>
              <a:headEnd/>
              <a:tailEnd type="triangle" w="med" len="med"/>
            </a:ln>
          </p:spPr>
          <p:style>
            <a:lnRef idx="3">
              <a:schemeClr val="dk1"/>
            </a:lnRef>
            <a:fillRef idx="0">
              <a:schemeClr val="dk1"/>
            </a:fillRef>
            <a:effectRef idx="2">
              <a:schemeClr val="dk1"/>
            </a:effectRef>
            <a:fontRef idx="minor">
              <a:schemeClr val="tx1"/>
            </a:fontRef>
          </p:style>
          <p:txBody>
            <a:bodyPr/>
            <a:lstStyle/>
            <a:p>
              <a:endParaRPr lang="en-US"/>
            </a:p>
          </p:txBody>
        </p:sp>
        <p:sp>
          <p:nvSpPr>
            <p:cNvPr id="12306" name="Straight Connector 12305"/>
            <p:cNvSpPr>
              <a:spLocks noChangeShapeType="1"/>
            </p:cNvSpPr>
            <p:nvPr/>
          </p:nvSpPr>
          <p:spPr bwMode="auto">
            <a:xfrm>
              <a:off x="2304" y="2306"/>
              <a:ext cx="0" cy="1152"/>
            </a:xfrm>
            <a:prstGeom prst="line">
              <a:avLst/>
            </a:prstGeom>
            <a:ln>
              <a:headEnd/>
              <a:tailEnd type="triangle" w="med" len="med"/>
            </a:ln>
          </p:spPr>
          <p:style>
            <a:lnRef idx="3">
              <a:schemeClr val="dk1"/>
            </a:lnRef>
            <a:fillRef idx="0">
              <a:schemeClr val="dk1"/>
            </a:fillRef>
            <a:effectRef idx="2">
              <a:schemeClr val="dk1"/>
            </a:effectRef>
            <a:fontRef idx="minor">
              <a:schemeClr val="tx1"/>
            </a:fontRef>
          </p:style>
          <p:txBody>
            <a:bodyPr/>
            <a:lstStyle/>
            <a:p>
              <a:endParaRPr lang="en-US"/>
            </a:p>
          </p:txBody>
        </p:sp>
        <p:sp>
          <p:nvSpPr>
            <p:cNvPr id="12307" name="Straight Connector 12306"/>
            <p:cNvSpPr>
              <a:spLocks noChangeShapeType="1"/>
            </p:cNvSpPr>
            <p:nvPr/>
          </p:nvSpPr>
          <p:spPr bwMode="auto">
            <a:xfrm flipH="1">
              <a:off x="1968" y="2882"/>
              <a:ext cx="336" cy="0"/>
            </a:xfrm>
            <a:prstGeom prst="line">
              <a:avLst/>
            </a:prstGeom>
            <a:ln>
              <a:headEnd/>
              <a:tailEnd type="triangle" w="med" len="med"/>
            </a:ln>
          </p:spPr>
          <p:style>
            <a:lnRef idx="3">
              <a:schemeClr val="dk1"/>
            </a:lnRef>
            <a:fillRef idx="0">
              <a:schemeClr val="dk1"/>
            </a:fillRef>
            <a:effectRef idx="2">
              <a:schemeClr val="dk1"/>
            </a:effectRef>
            <a:fontRef idx="minor">
              <a:schemeClr val="tx1"/>
            </a:fontRef>
          </p:style>
          <p:txBody>
            <a:bodyPr/>
            <a:lstStyle/>
            <a:p>
              <a:endParaRPr lang="en-US"/>
            </a:p>
          </p:txBody>
        </p:sp>
        <p:sp>
          <p:nvSpPr>
            <p:cNvPr id="12308" name="TextBox 12307"/>
            <p:cNvSpPr txBox="1">
              <a:spLocks noChangeArrowheads="1"/>
            </p:cNvSpPr>
            <p:nvPr/>
          </p:nvSpPr>
          <p:spPr bwMode="auto">
            <a:xfrm>
              <a:off x="2294" y="2425"/>
              <a:ext cx="614" cy="377"/>
            </a:xfrm>
            <a:prstGeom prst="rect">
              <a:avLst/>
            </a:prstGeom>
          </p:spPr>
          <p:txBody>
            <a:bodyPr wrap="none">
              <a:spAutoFit/>
            </a:bodyPr>
            <a:lstStyle/>
            <a:p>
              <a:pPr fontAlgn="base">
                <a:lnSpc>
                  <a:spcPct val="90000"/>
                </a:lnSpc>
                <a:spcBef>
                  <a:spcPct val="0"/>
                </a:spcBef>
                <a:spcAft>
                  <a:spcPct val="0"/>
                </a:spcAft>
              </a:pPr>
              <a:r>
                <a:rPr lang="en-US" dirty="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Segoe Semibold" pitchFamily="34" charset="0"/>
                </a:rPr>
                <a:t>State</a:t>
              </a:r>
            </a:p>
            <a:p>
              <a:pPr fontAlgn="base">
                <a:lnSpc>
                  <a:spcPct val="90000"/>
                </a:lnSpc>
                <a:spcBef>
                  <a:spcPct val="0"/>
                </a:spcBef>
                <a:spcAft>
                  <a:spcPct val="0"/>
                </a:spcAft>
              </a:pPr>
              <a:r>
                <a:rPr lang="en-US" dirty="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Segoe Semibold" pitchFamily="34" charset="0"/>
                </a:rPr>
                <a:t>Updates</a:t>
              </a:r>
            </a:p>
          </p:txBody>
        </p:sp>
        <p:sp>
          <p:nvSpPr>
            <p:cNvPr id="12309" name="Straight Connector 12308"/>
            <p:cNvSpPr>
              <a:spLocks noChangeShapeType="1"/>
            </p:cNvSpPr>
            <p:nvPr/>
          </p:nvSpPr>
          <p:spPr bwMode="auto">
            <a:xfrm>
              <a:off x="2160" y="1488"/>
              <a:ext cx="0" cy="240"/>
            </a:xfrm>
            <a:prstGeom prst="line">
              <a:avLst/>
            </a:prstGeom>
            <a:ln>
              <a:headEnd type="triangle" w="med" len="med"/>
              <a:tailEnd type="triangle" w="med" len="med"/>
            </a:ln>
          </p:spPr>
          <p:style>
            <a:lnRef idx="3">
              <a:schemeClr val="dk1"/>
            </a:lnRef>
            <a:fillRef idx="0">
              <a:schemeClr val="dk1"/>
            </a:fillRef>
            <a:effectRef idx="2">
              <a:schemeClr val="dk1"/>
            </a:effectRef>
            <a:fontRef idx="minor">
              <a:schemeClr val="tx1"/>
            </a:fontRef>
          </p:style>
          <p:txBody>
            <a:bodyPr/>
            <a:lstStyle/>
            <a:p>
              <a:endParaRPr lang="en-US"/>
            </a:p>
          </p:txBody>
        </p:sp>
      </p:grpSp>
      <p:sp>
        <p:nvSpPr>
          <p:cNvPr id="12292" name="TextBox 12291"/>
          <p:cNvSpPr txBox="1">
            <a:spLocks noChangeArrowheads="1"/>
          </p:cNvSpPr>
          <p:nvPr/>
        </p:nvSpPr>
        <p:spPr bwMode="auto">
          <a:xfrm>
            <a:off x="5486400" y="1295400"/>
            <a:ext cx="3429000" cy="5262979"/>
          </a:xfrm>
          <a:prstGeom prst="rect">
            <a:avLst/>
          </a:prstGeom>
          <a:noFill/>
          <a:ln w="9525">
            <a:noFill/>
            <a:miter lim="800000"/>
            <a:headEnd/>
            <a:tailEnd/>
          </a:ln>
        </p:spPr>
        <p:txBody>
          <a:bodyPr wrap="square">
            <a:spAutoFit/>
          </a:bodyPr>
          <a:lstStyle/>
          <a:p>
            <a:pPr>
              <a:lnSpc>
                <a:spcPct val="90000"/>
              </a:lnSpc>
              <a:spcBef>
                <a:spcPct val="30000"/>
              </a:spcBef>
            </a:pPr>
            <a:r>
              <a:rPr lang="en-US" sz="1600" b="1" dirty="0" smtClean="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Segoe" pitchFamily="34" charset="0"/>
              </a:rPr>
              <a:t>Application:  </a:t>
            </a:r>
            <a:r>
              <a:rPr lang="en-US" sz="1600" dirty="0" smtClean="0">
                <a:effectLst>
                  <a:outerShdw blurRad="38100" dist="38100" dir="2700000" algn="tl">
                    <a:srgbClr val="000000">
                      <a:alpha val="43137"/>
                    </a:srgbClr>
                  </a:outerShdw>
                </a:effectLst>
              </a:rPr>
              <a:t>Existing binaries </a:t>
            </a:r>
            <a:br>
              <a:rPr lang="en-US" sz="1600" dirty="0" smtClean="0">
                <a:effectLst>
                  <a:outerShdw blurRad="38100" dist="38100" dir="2700000" algn="tl">
                    <a:srgbClr val="000000">
                      <a:alpha val="43137"/>
                    </a:srgbClr>
                  </a:outerShdw>
                </a:effectLst>
              </a:rPr>
            </a:br>
            <a:r>
              <a:rPr lang="en-US" sz="1600" dirty="0" smtClean="0">
                <a:effectLst>
                  <a:outerShdw blurRad="38100" dist="38100" dir="2700000" algn="tl">
                    <a:srgbClr val="000000">
                      <a:alpha val="43137"/>
                    </a:srgbClr>
                  </a:outerShdw>
                </a:effectLst>
              </a:rPr>
              <a:t>run over either software stack </a:t>
            </a:r>
            <a:br>
              <a:rPr lang="en-US" sz="1600" dirty="0" smtClean="0">
                <a:effectLst>
                  <a:outerShdw blurRad="38100" dist="38100" dir="2700000" algn="tl">
                    <a:srgbClr val="000000">
                      <a:alpha val="43137"/>
                    </a:srgbClr>
                  </a:outerShdw>
                </a:effectLst>
              </a:rPr>
            </a:br>
            <a:r>
              <a:rPr lang="en-US" sz="1600" dirty="0" smtClean="0">
                <a:effectLst>
                  <a:outerShdw blurRad="38100" dist="38100" dir="2700000" algn="tl">
                    <a:srgbClr val="000000">
                      <a:alpha val="43137"/>
                    </a:srgbClr>
                  </a:outerShdw>
                </a:effectLst>
              </a:rPr>
              <a:t>or hardware </a:t>
            </a:r>
          </a:p>
          <a:p>
            <a:pPr>
              <a:lnSpc>
                <a:spcPct val="90000"/>
              </a:lnSpc>
              <a:spcBef>
                <a:spcPct val="30000"/>
              </a:spcBef>
            </a:pPr>
            <a:endParaRPr lang="en-US" sz="1600" dirty="0" smtClean="0"/>
          </a:p>
          <a:p>
            <a:pPr>
              <a:lnSpc>
                <a:spcPct val="90000"/>
              </a:lnSpc>
              <a:spcBef>
                <a:spcPct val="30000"/>
              </a:spcBef>
            </a:pPr>
            <a:r>
              <a:rPr lang="en-US" sz="1600" b="1" dirty="0" smtClean="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Segoe" pitchFamily="34" charset="0"/>
              </a:rPr>
              <a:t>Logical Switch:  </a:t>
            </a:r>
            <a:r>
              <a:rPr lang="en-US" sz="1600" dirty="0" smtClean="0">
                <a:effectLst>
                  <a:outerShdw blurRad="38100" dist="38100" dir="2700000" algn="tl">
                    <a:srgbClr val="000000">
                      <a:alpha val="43137"/>
                    </a:srgbClr>
                  </a:outerShdw>
                </a:effectLst>
              </a:rPr>
              <a:t>Controls whether data transfer is through the host stack or the offload target stack</a:t>
            </a:r>
          </a:p>
          <a:p>
            <a:pPr>
              <a:lnSpc>
                <a:spcPct val="90000"/>
              </a:lnSpc>
              <a:spcBef>
                <a:spcPct val="30000"/>
              </a:spcBef>
            </a:pPr>
            <a:endParaRPr lang="en-US" sz="1600" b="1" dirty="0" smtClean="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Segoe" pitchFamily="34" charset="0"/>
            </a:endParaRPr>
          </a:p>
          <a:p>
            <a:pPr>
              <a:lnSpc>
                <a:spcPct val="90000"/>
              </a:lnSpc>
              <a:spcBef>
                <a:spcPct val="30000"/>
              </a:spcBef>
            </a:pPr>
            <a:r>
              <a:rPr lang="en-US" sz="1600" b="1" dirty="0" smtClean="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Segoe" pitchFamily="34" charset="0"/>
              </a:rPr>
              <a:t>Chimney</a:t>
            </a:r>
            <a:r>
              <a:rPr lang="en-US" sz="1600" b="1" dirty="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Segoe" pitchFamily="34" charset="0"/>
              </a:rPr>
              <a:t>: </a:t>
            </a:r>
            <a:r>
              <a:rPr lang="en-US" sz="1600" b="1" dirty="0" smtClean="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Segoe" pitchFamily="34" charset="0"/>
              </a:rPr>
              <a:t> </a:t>
            </a:r>
            <a:r>
              <a:rPr lang="en-US" sz="1600" dirty="0" smtClean="0">
                <a:effectLst>
                  <a:outerShdw blurRad="38100" dist="38100" dir="2700000" algn="tl">
                    <a:srgbClr val="000000">
                      <a:alpha val="43137"/>
                    </a:srgbClr>
                  </a:outerShdw>
                </a:effectLst>
              </a:rPr>
              <a:t>Data </a:t>
            </a:r>
            <a:r>
              <a:rPr lang="en-US" sz="1600" dirty="0">
                <a:effectLst>
                  <a:outerShdw blurRad="38100" dist="38100" dir="2700000" algn="tl">
                    <a:srgbClr val="000000">
                      <a:alpha val="43137"/>
                    </a:srgbClr>
                  </a:outerShdw>
                </a:effectLst>
              </a:rPr>
              <a:t>only </a:t>
            </a:r>
            <a:r>
              <a:rPr lang="en-US" sz="1600" dirty="0" smtClean="0">
                <a:effectLst>
                  <a:outerShdw blurRad="38100" dist="38100" dir="2700000" algn="tl">
                    <a:srgbClr val="000000">
                      <a:alpha val="43137"/>
                    </a:srgbClr>
                  </a:outerShdw>
                </a:effectLst>
              </a:rPr>
              <a:t>enters/exits </a:t>
            </a:r>
            <a:r>
              <a:rPr lang="en-US" sz="1600" dirty="0">
                <a:effectLst>
                  <a:outerShdw blurRad="38100" dist="38100" dir="2700000" algn="tl">
                    <a:srgbClr val="000000">
                      <a:alpha val="43137"/>
                    </a:srgbClr>
                  </a:outerShdw>
                </a:effectLst>
              </a:rPr>
              <a:t>from the top and bottom of </a:t>
            </a:r>
            <a:r>
              <a:rPr lang="en-US" sz="1600" dirty="0" smtClean="0">
                <a:effectLst>
                  <a:outerShdw blurRad="38100" dist="38100" dir="2700000" algn="tl">
                    <a:srgbClr val="000000">
                      <a:alpha val="43137"/>
                    </a:srgbClr>
                  </a:outerShdw>
                </a:effectLst>
              </a:rPr>
              <a:t/>
            </a:r>
            <a:br>
              <a:rPr lang="en-US" sz="1600" dirty="0" smtClean="0">
                <a:effectLst>
                  <a:outerShdw blurRad="38100" dist="38100" dir="2700000" algn="tl">
                    <a:srgbClr val="000000">
                      <a:alpha val="43137"/>
                    </a:srgbClr>
                  </a:outerShdw>
                </a:effectLst>
              </a:rPr>
            </a:br>
            <a:r>
              <a:rPr lang="en-US" sz="1600" dirty="0" smtClean="0">
                <a:effectLst>
                  <a:outerShdw blurRad="38100" dist="38100" dir="2700000" algn="tl">
                    <a:srgbClr val="000000">
                      <a:alpha val="43137"/>
                    </a:srgbClr>
                  </a:outerShdw>
                </a:effectLst>
              </a:rPr>
              <a:t>the </a:t>
            </a:r>
            <a:r>
              <a:rPr lang="en-US" sz="1600" dirty="0">
                <a:effectLst>
                  <a:outerShdw blurRad="38100" dist="38100" dir="2700000" algn="tl">
                    <a:srgbClr val="000000">
                      <a:alpha val="43137"/>
                    </a:srgbClr>
                  </a:outerShdw>
                </a:effectLst>
              </a:rPr>
              <a:t>chimney</a:t>
            </a:r>
          </a:p>
          <a:p>
            <a:pPr>
              <a:lnSpc>
                <a:spcPct val="90000"/>
              </a:lnSpc>
              <a:spcBef>
                <a:spcPct val="30000"/>
              </a:spcBef>
            </a:pPr>
            <a:endParaRPr lang="en-US" sz="1600" dirty="0"/>
          </a:p>
          <a:p>
            <a:pPr>
              <a:lnSpc>
                <a:spcPct val="90000"/>
              </a:lnSpc>
              <a:spcBef>
                <a:spcPct val="30000"/>
              </a:spcBef>
            </a:pPr>
            <a:r>
              <a:rPr lang="en-US" sz="1600" b="1" dirty="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Segoe" pitchFamily="34" charset="0"/>
              </a:rPr>
              <a:t>Top Protocol:  </a:t>
            </a:r>
            <a:r>
              <a:rPr lang="en-US" sz="1600" dirty="0">
                <a:effectLst>
                  <a:outerShdw blurRad="38100" dist="38100" dir="2700000" algn="tl">
                    <a:srgbClr val="000000">
                      <a:alpha val="43137"/>
                    </a:srgbClr>
                  </a:outerShdw>
                </a:effectLst>
              </a:rPr>
              <a:t>The top layer of the protocol stack which is offloaded</a:t>
            </a:r>
          </a:p>
          <a:p>
            <a:pPr>
              <a:lnSpc>
                <a:spcPct val="90000"/>
              </a:lnSpc>
              <a:spcBef>
                <a:spcPct val="30000"/>
              </a:spcBef>
            </a:pPr>
            <a:endParaRPr lang="en-US" sz="1600" dirty="0">
              <a:effectLst>
                <a:outerShdw blurRad="38100" dist="38100" dir="2700000" algn="tl">
                  <a:srgbClr val="000000">
                    <a:alpha val="43137"/>
                  </a:srgbClr>
                </a:outerShdw>
              </a:effectLst>
            </a:endParaRPr>
          </a:p>
          <a:p>
            <a:pPr>
              <a:lnSpc>
                <a:spcPct val="90000"/>
              </a:lnSpc>
              <a:spcBef>
                <a:spcPct val="30000"/>
              </a:spcBef>
            </a:pPr>
            <a:r>
              <a:rPr lang="en-US" sz="1600" b="1" dirty="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Segoe" pitchFamily="34" charset="0"/>
              </a:rPr>
              <a:t>Intermediate Protocol</a:t>
            </a:r>
            <a:r>
              <a:rPr lang="en-US" sz="1600" b="1" dirty="0" smtClean="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Segoe" pitchFamily="34" charset="0"/>
              </a:rPr>
              <a:t>:  </a:t>
            </a:r>
            <a:r>
              <a:rPr lang="en-US" sz="1600" dirty="0" smtClean="0">
                <a:effectLst>
                  <a:outerShdw blurRad="38100" dist="38100" dir="2700000" algn="tl">
                    <a:srgbClr val="000000">
                      <a:alpha val="43137"/>
                    </a:srgbClr>
                  </a:outerShdw>
                </a:effectLst>
              </a:rPr>
              <a:t>One </a:t>
            </a:r>
            <a:r>
              <a:rPr lang="en-US" sz="1600" dirty="0">
                <a:effectLst>
                  <a:outerShdw blurRad="38100" dist="38100" dir="2700000" algn="tl">
                    <a:srgbClr val="000000">
                      <a:alpha val="43137"/>
                    </a:srgbClr>
                  </a:outerShdw>
                </a:effectLst>
              </a:rPr>
              <a:t>or more protocols under the Top Protocol; </a:t>
            </a:r>
            <a:r>
              <a:rPr lang="en-US" sz="1600" dirty="0" smtClean="0">
                <a:effectLst>
                  <a:outerShdw blurRad="38100" dist="38100" dir="2700000" algn="tl">
                    <a:srgbClr val="000000">
                      <a:alpha val="43137"/>
                    </a:srgbClr>
                  </a:outerShdw>
                </a:effectLst>
              </a:rPr>
              <a:t>chimneys </a:t>
            </a:r>
            <a:r>
              <a:rPr lang="en-US" sz="1600" dirty="0">
                <a:effectLst>
                  <a:outerShdw blurRad="38100" dist="38100" dir="2700000" algn="tl">
                    <a:srgbClr val="000000">
                      <a:alpha val="43137"/>
                    </a:srgbClr>
                  </a:outerShdw>
                </a:effectLst>
              </a:rPr>
              <a:t>are “stackable</a:t>
            </a:r>
            <a:r>
              <a:rPr lang="en-US" sz="1600" dirty="0" smtClean="0">
                <a:effectLst>
                  <a:outerShdw blurRad="38100" dist="38100" dir="2700000" algn="tl">
                    <a:srgbClr val="000000">
                      <a:alpha val="43137"/>
                    </a:srgbClr>
                  </a:outerShdw>
                </a:effectLst>
              </a:rPr>
              <a:t>”</a:t>
            </a:r>
          </a:p>
          <a:p>
            <a:pPr>
              <a:lnSpc>
                <a:spcPct val="90000"/>
              </a:lnSpc>
              <a:spcBef>
                <a:spcPct val="30000"/>
              </a:spcBef>
            </a:pPr>
            <a:endParaRPr lang="en-US" sz="1600" b="1" dirty="0">
              <a:effectLst>
                <a:outerShdw blurRad="38100" dist="38100" dir="2700000" algn="tl">
                  <a:srgbClr val="000000">
                    <a:alpha val="43137"/>
                  </a:srgbClr>
                </a:outerShdw>
              </a:effectLst>
            </a:endParaRPr>
          </a:p>
          <a:p>
            <a:pPr>
              <a:lnSpc>
                <a:spcPct val="90000"/>
              </a:lnSpc>
              <a:spcBef>
                <a:spcPct val="30000"/>
              </a:spcBef>
            </a:pPr>
            <a:r>
              <a:rPr lang="en-US" sz="1600" b="1" dirty="0" err="1">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Segoe" pitchFamily="34" charset="0"/>
              </a:rPr>
              <a:t>Stateful</a:t>
            </a:r>
            <a:r>
              <a:rPr lang="en-US" sz="1600" b="1" dirty="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Segoe" pitchFamily="34" charset="0"/>
              </a:rPr>
              <a:t>, cross-request offload</a:t>
            </a:r>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TCP Chimney Offload</a:t>
            </a:r>
            <a:br>
              <a:rPr lang="en-US" sz="4400" dirty="0" smtClean="0"/>
            </a:br>
            <a:r>
              <a:rPr lang="en-US" sz="4400" dirty="0" smtClean="0"/>
              <a:t>Realistic Web Server (IIS) Scenario</a:t>
            </a:r>
            <a:endParaRPr lang="en-US" sz="4400" dirty="0"/>
          </a:p>
        </p:txBody>
      </p:sp>
      <p:sp>
        <p:nvSpPr>
          <p:cNvPr id="8" name="Content Placeholder 7"/>
          <p:cNvSpPr>
            <a:spLocks noGrp="1"/>
          </p:cNvSpPr>
          <p:nvPr>
            <p:ph idx="1"/>
          </p:nvPr>
        </p:nvSpPr>
        <p:spPr>
          <a:xfrm>
            <a:off x="407988" y="1905000"/>
            <a:ext cx="8380412" cy="1692771"/>
          </a:xfrm>
        </p:spPr>
        <p:txBody>
          <a:bodyPr/>
          <a:lstStyle/>
          <a:p>
            <a:pPr>
              <a:spcBef>
                <a:spcPts val="800"/>
              </a:spcBef>
            </a:pPr>
            <a:r>
              <a:rPr lang="en-US" sz="2000" dirty="0" smtClean="0"/>
              <a:t>Windows Server 2008 x64, single CPU</a:t>
            </a:r>
          </a:p>
          <a:p>
            <a:pPr>
              <a:spcBef>
                <a:spcPts val="800"/>
              </a:spcBef>
            </a:pPr>
            <a:r>
              <a:rPr lang="en-US" sz="2000" dirty="0" smtClean="0"/>
              <a:t>Broadcom BCM 57710 10GbE single-chip C-NIC Ethernet controller supporting Microsoft TCP Chimney</a:t>
            </a:r>
          </a:p>
          <a:p>
            <a:pPr>
              <a:spcBef>
                <a:spcPts val="800"/>
              </a:spcBef>
            </a:pPr>
            <a:r>
              <a:rPr lang="en-US" sz="2000" dirty="0" smtClean="0"/>
              <a:t>Broadcom BCM 56800 10GbE switch</a:t>
            </a:r>
          </a:p>
          <a:p>
            <a:pPr>
              <a:spcBef>
                <a:spcPts val="800"/>
              </a:spcBef>
            </a:pPr>
            <a:r>
              <a:rPr lang="en-US" sz="2000" dirty="0" smtClean="0"/>
              <a:t>200 virtual clients (20 machines)</a:t>
            </a:r>
            <a:endParaRPr lang="en-US" sz="2000" dirty="0"/>
          </a:p>
        </p:txBody>
      </p:sp>
      <p:sp>
        <p:nvSpPr>
          <p:cNvPr id="5" name="Shape 10577"/>
          <p:cNvSpPr txBox="1">
            <a:spLocks noChangeArrowheads="1"/>
          </p:cNvSpPr>
          <p:nvPr/>
        </p:nvSpPr>
        <p:spPr bwMode="auto">
          <a:xfrm>
            <a:off x="533400" y="1524001"/>
            <a:ext cx="8229600" cy="1524000"/>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p>
            <a:pPr marL="0" marR="0" lvl="0" indent="0" algn="l" defTabSz="914400" rtl="0" eaLnBrk="1" fontAlgn="base" latinLnBrk="0" hangingPunct="1">
              <a:lnSpc>
                <a:spcPct val="90000"/>
              </a:lnSpc>
              <a:spcBef>
                <a:spcPct val="0"/>
              </a:spcBef>
              <a:spcAft>
                <a:spcPct val="0"/>
              </a:spcAft>
              <a:buClr>
                <a:schemeClr val="tx2"/>
              </a:buClr>
              <a:buSzPct val="95000"/>
              <a:buFont typeface="Arial" pitchFamily="34" charset="0"/>
              <a:buChar char="•"/>
              <a:tabLst/>
              <a:defRPr/>
            </a:pPr>
            <a:endParaRPr lang="en-US" sz="2400" kern="0" dirty="0" smtClean="0"/>
          </a:p>
        </p:txBody>
      </p:sp>
      <p:graphicFrame>
        <p:nvGraphicFramePr>
          <p:cNvPr id="7" name="Table 6"/>
          <p:cNvGraphicFramePr>
            <a:graphicFrameLocks noGrp="1"/>
          </p:cNvGraphicFramePr>
          <p:nvPr/>
        </p:nvGraphicFramePr>
        <p:xfrm>
          <a:off x="228600" y="4709159"/>
          <a:ext cx="8686800" cy="1920242"/>
        </p:xfrm>
        <a:graphic>
          <a:graphicData uri="http://schemas.openxmlformats.org/drawingml/2006/table">
            <a:tbl>
              <a:tblPr firstRow="1" lastRow="1">
                <a:effectLst>
                  <a:outerShdw blurRad="63500" sx="102000" sy="102000" algn="ctr" rotWithShape="0">
                    <a:prstClr val="black">
                      <a:alpha val="40000"/>
                    </a:prstClr>
                  </a:outerShdw>
                </a:effectLst>
                <a:tableStyleId>{073A0DAA-6AF3-43AB-8588-CEC1D06C72B9}</a:tableStyleId>
              </a:tblPr>
              <a:tblGrid>
                <a:gridCol w="1447800"/>
                <a:gridCol w="1447800"/>
                <a:gridCol w="1295400"/>
                <a:gridCol w="4495800"/>
              </a:tblGrid>
              <a:tr h="548641">
                <a:tc>
                  <a:txBody>
                    <a:bodyPr/>
                    <a:lstStyle/>
                    <a:p>
                      <a:pPr marL="0" marR="0">
                        <a:spcBef>
                          <a:spcPts val="0"/>
                        </a:spcBef>
                        <a:spcAft>
                          <a:spcPts val="0"/>
                        </a:spcAft>
                      </a:pPr>
                      <a:endParaRPr lang="en-US" sz="2000" dirty="0">
                        <a:latin typeface="+mn-lt"/>
                        <a:ea typeface="Calibri"/>
                        <a:cs typeface="Times New Roman"/>
                      </a:endParaRPr>
                    </a:p>
                  </a:txBody>
                  <a:tcPr marL="62571" marR="62571" marT="0" marB="0"/>
                </a:tc>
                <a:tc>
                  <a:txBody>
                    <a:bodyPr/>
                    <a:lstStyle/>
                    <a:p>
                      <a:pPr marL="0" marR="0" lvl="0" algn="ctr" defTabSz="914400" rtl="0" eaLnBrk="1" fontAlgn="base" latinLnBrk="0" hangingPunct="1">
                        <a:lnSpc>
                          <a:spcPct val="90000"/>
                        </a:lnSpc>
                        <a:spcBef>
                          <a:spcPct val="0"/>
                        </a:spcBef>
                        <a:spcAft>
                          <a:spcPct val="0"/>
                        </a:spcAft>
                      </a:pPr>
                      <a:r>
                        <a:rPr lang="en-US" sz="1800" kern="1200" dirty="0" smtClean="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Segoe Semibold" pitchFamily="34" charset="0"/>
                          <a:ea typeface="+mn-ea"/>
                          <a:cs typeface="+mn-cs"/>
                        </a:rPr>
                        <a:t>Network Utilization</a:t>
                      </a:r>
                      <a:endParaRPr lang="en-US" sz="1800" kern="1200" dirty="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Segoe Semibold" pitchFamily="34" charset="0"/>
                        <a:ea typeface="+mn-ea"/>
                        <a:cs typeface="+mn-cs"/>
                      </a:endParaRPr>
                    </a:p>
                  </a:txBody>
                  <a:tcPr marL="62571" marR="62571" marT="0" marB="0" anchor="ctr"/>
                </a:tc>
                <a:tc>
                  <a:txBody>
                    <a:bodyPr/>
                    <a:lstStyle/>
                    <a:p>
                      <a:pPr marL="0" marR="0" lvl="0" algn="ctr" defTabSz="914400" rtl="0" eaLnBrk="1" fontAlgn="base" latinLnBrk="0" hangingPunct="1">
                        <a:lnSpc>
                          <a:spcPct val="90000"/>
                        </a:lnSpc>
                        <a:spcBef>
                          <a:spcPct val="0"/>
                        </a:spcBef>
                        <a:spcAft>
                          <a:spcPct val="0"/>
                        </a:spcAft>
                      </a:pPr>
                      <a:r>
                        <a:rPr lang="en-US" sz="1800" kern="1200" dirty="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Segoe Semibold" pitchFamily="34" charset="0"/>
                          <a:ea typeface="+mn-ea"/>
                          <a:cs typeface="+mn-cs"/>
                        </a:rPr>
                        <a:t>CPU Utilization</a:t>
                      </a:r>
                    </a:p>
                  </a:txBody>
                  <a:tcPr marL="62571" marR="62571" marT="0" marB="0" anchor="ctr"/>
                </a:tc>
                <a:tc>
                  <a:txBody>
                    <a:bodyPr/>
                    <a:lstStyle/>
                    <a:p>
                      <a:pPr marL="0" marR="0" lvl="0" algn="ctr" defTabSz="914400" rtl="0" eaLnBrk="1" fontAlgn="base" latinLnBrk="0" hangingPunct="1">
                        <a:lnSpc>
                          <a:spcPct val="90000"/>
                        </a:lnSpc>
                        <a:spcBef>
                          <a:spcPct val="0"/>
                        </a:spcBef>
                        <a:spcAft>
                          <a:spcPct val="0"/>
                        </a:spcAft>
                      </a:pPr>
                      <a:r>
                        <a:rPr lang="en-US" sz="1800" kern="1200" dirty="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Segoe Semibold" pitchFamily="34" charset="0"/>
                          <a:ea typeface="+mn-ea"/>
                          <a:cs typeface="+mn-cs"/>
                        </a:rPr>
                        <a:t>Notes</a:t>
                      </a:r>
                    </a:p>
                  </a:txBody>
                  <a:tcPr marL="62571" marR="62571" marT="0" marB="0" anchor="ctr"/>
                </a:tc>
              </a:tr>
              <a:tr h="380999">
                <a:tc>
                  <a:txBody>
                    <a:bodyPr/>
                    <a:lstStyle/>
                    <a:p>
                      <a:pPr marL="0" marR="0">
                        <a:spcBef>
                          <a:spcPts val="0"/>
                        </a:spcBef>
                        <a:spcAft>
                          <a:spcPts val="0"/>
                        </a:spcAft>
                      </a:pPr>
                      <a:r>
                        <a:rPr lang="en-US" sz="2000" dirty="0" smtClean="0"/>
                        <a:t>Non-Chimney</a:t>
                      </a:r>
                      <a:endParaRPr lang="en-US" sz="2800" dirty="0">
                        <a:latin typeface="+mn-lt"/>
                        <a:ea typeface="Calibri"/>
                        <a:cs typeface="Times New Roman"/>
                      </a:endParaRPr>
                    </a:p>
                  </a:txBody>
                  <a:tcPr marL="62571" marR="62571" marT="0" marB="0" anchor="ctr"/>
                </a:tc>
                <a:tc>
                  <a:txBody>
                    <a:bodyPr/>
                    <a:lstStyle/>
                    <a:p>
                      <a:pPr marL="0" marR="0" algn="ctr">
                        <a:spcBef>
                          <a:spcPts val="0"/>
                        </a:spcBef>
                        <a:spcAft>
                          <a:spcPts val="0"/>
                        </a:spcAft>
                      </a:pPr>
                      <a:r>
                        <a:rPr lang="en-US" sz="2000" dirty="0"/>
                        <a:t>75%</a:t>
                      </a:r>
                      <a:endParaRPr lang="en-US" sz="2800" dirty="0">
                        <a:latin typeface="+mn-lt"/>
                        <a:ea typeface="Calibri"/>
                        <a:cs typeface="Times New Roman"/>
                      </a:endParaRPr>
                    </a:p>
                  </a:txBody>
                  <a:tcPr marL="62571" marR="62571" marT="0" marB="0" anchor="ctr"/>
                </a:tc>
                <a:tc>
                  <a:txBody>
                    <a:bodyPr/>
                    <a:lstStyle/>
                    <a:p>
                      <a:pPr marL="0" marR="0" algn="ctr">
                        <a:spcBef>
                          <a:spcPts val="0"/>
                        </a:spcBef>
                        <a:spcAft>
                          <a:spcPts val="0"/>
                        </a:spcAft>
                      </a:pPr>
                      <a:r>
                        <a:rPr lang="en-US" sz="2000" dirty="0"/>
                        <a:t>90%</a:t>
                      </a:r>
                      <a:endParaRPr lang="en-US" sz="2800" dirty="0">
                        <a:latin typeface="+mn-lt"/>
                        <a:ea typeface="Calibri"/>
                        <a:cs typeface="Times New Roman"/>
                      </a:endParaRPr>
                    </a:p>
                  </a:txBody>
                  <a:tcPr marL="62571" marR="62571" marT="0" marB="0" anchor="ctr"/>
                </a:tc>
                <a:tc>
                  <a:txBody>
                    <a:bodyPr/>
                    <a:lstStyle/>
                    <a:p>
                      <a:pPr marL="0" marR="0">
                        <a:spcBef>
                          <a:spcPts val="0"/>
                        </a:spcBef>
                        <a:spcAft>
                          <a:spcPts val="0"/>
                        </a:spcAft>
                      </a:pPr>
                      <a:r>
                        <a:rPr lang="en-US" sz="2000" dirty="0" smtClean="0"/>
                        <a:t>Network throughput fluctuating between 6Gb </a:t>
                      </a:r>
                      <a:r>
                        <a:rPr lang="en-US" sz="2000" dirty="0"/>
                        <a:t>and </a:t>
                      </a:r>
                      <a:r>
                        <a:rPr lang="en-US" sz="2000" dirty="0" smtClean="0"/>
                        <a:t>9Gb</a:t>
                      </a:r>
                      <a:endParaRPr lang="en-US" sz="2800" dirty="0">
                        <a:latin typeface="+mn-lt"/>
                        <a:ea typeface="Calibri"/>
                        <a:cs typeface="Times New Roman"/>
                      </a:endParaRPr>
                    </a:p>
                  </a:txBody>
                  <a:tcPr marL="62571" marR="62571" marT="0" marB="0" anchor="ctr"/>
                </a:tc>
              </a:tr>
              <a:tr h="762001">
                <a:tc>
                  <a:txBody>
                    <a:bodyPr/>
                    <a:lstStyle/>
                    <a:p>
                      <a:pPr marL="411480" marR="0" indent="-411480" algn="l" defTabSz="912740" rtl="0" eaLnBrk="1" fontAlgn="base" latinLnBrk="0" hangingPunct="1">
                        <a:lnSpc>
                          <a:spcPct val="80000"/>
                        </a:lnSpc>
                        <a:spcBef>
                          <a:spcPct val="35000"/>
                        </a:spcBef>
                        <a:spcAft>
                          <a:spcPct val="0"/>
                        </a:spcAft>
                        <a:buClr>
                          <a:srgbClr val="FDE399"/>
                        </a:buClr>
                        <a:buSzTx/>
                        <a:buFontTx/>
                        <a:buNone/>
                        <a:tabLst/>
                        <a:defRPr/>
                      </a:pPr>
                      <a:r>
                        <a:rPr lang="en-US" sz="2000" dirty="0" smtClean="0">
                          <a:solidFill>
                            <a:schemeClr val="bg2"/>
                          </a:solidFill>
                        </a:rPr>
                        <a:t>Chimney</a:t>
                      </a:r>
                      <a:endParaRPr lang="en-US" sz="2000" kern="1200" dirty="0">
                        <a:solidFill>
                          <a:schemeClr val="bg2"/>
                        </a:solidFill>
                        <a:effectLst>
                          <a:outerShdw blurRad="63500" sx="102000" sy="102000" algn="ctr" rotWithShape="0">
                            <a:prstClr val="black">
                              <a:alpha val="40000"/>
                            </a:prstClr>
                          </a:outerShdw>
                        </a:effectLst>
                        <a:latin typeface="Segoe Semibold"/>
                        <a:ea typeface="+mn-ea"/>
                        <a:cs typeface="+mn-cs"/>
                      </a:endParaRPr>
                    </a:p>
                  </a:txBody>
                  <a:tcPr marL="62571" marR="62571" marT="0" marB="0" anchor="ctr">
                    <a:solidFill>
                      <a:schemeClr val="accent4">
                        <a:lumMod val="50000"/>
                      </a:schemeClr>
                    </a:solidFill>
                  </a:tcPr>
                </a:tc>
                <a:tc>
                  <a:txBody>
                    <a:bodyPr/>
                    <a:lstStyle/>
                    <a:p>
                      <a:pPr marL="411480" marR="0" indent="-411480" algn="ctr" defTabSz="912740" rtl="0" eaLnBrk="1" fontAlgn="base" latinLnBrk="0" hangingPunct="1">
                        <a:lnSpc>
                          <a:spcPct val="80000"/>
                        </a:lnSpc>
                        <a:spcBef>
                          <a:spcPct val="35000"/>
                        </a:spcBef>
                        <a:spcAft>
                          <a:spcPct val="0"/>
                        </a:spcAft>
                        <a:buClr>
                          <a:srgbClr val="FDE399"/>
                        </a:buClr>
                        <a:buSzTx/>
                        <a:buFontTx/>
                        <a:buNone/>
                        <a:tabLst/>
                        <a:defRPr/>
                      </a:pPr>
                      <a:r>
                        <a:rPr lang="en-US" sz="2000" kern="1200" dirty="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ea typeface="+mn-ea"/>
                          <a:cs typeface="+mn-cs"/>
                        </a:rPr>
                        <a:t>98%</a:t>
                      </a:r>
                    </a:p>
                  </a:txBody>
                  <a:tcPr marL="62571" marR="62571" marT="0" marB="0" anchor="ctr">
                    <a:solidFill>
                      <a:schemeClr val="accent4">
                        <a:lumMod val="50000"/>
                      </a:schemeClr>
                    </a:solidFill>
                  </a:tcPr>
                </a:tc>
                <a:tc>
                  <a:txBody>
                    <a:bodyPr/>
                    <a:lstStyle/>
                    <a:p>
                      <a:pPr marL="411480" marR="0" indent="-411480" algn="ctr" defTabSz="912740" rtl="0" eaLnBrk="1" fontAlgn="base" latinLnBrk="0" hangingPunct="1">
                        <a:lnSpc>
                          <a:spcPct val="80000"/>
                        </a:lnSpc>
                        <a:spcBef>
                          <a:spcPct val="35000"/>
                        </a:spcBef>
                        <a:spcAft>
                          <a:spcPct val="0"/>
                        </a:spcAft>
                        <a:buClr>
                          <a:srgbClr val="FDE399"/>
                        </a:buClr>
                        <a:buSzTx/>
                        <a:buFontTx/>
                        <a:buNone/>
                        <a:tabLst/>
                        <a:defRPr/>
                      </a:pPr>
                      <a:r>
                        <a:rPr lang="en-US" sz="2000" kern="1200" dirty="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ea typeface="+mn-ea"/>
                          <a:cs typeface="+mn-cs"/>
                        </a:rPr>
                        <a:t>45%</a:t>
                      </a:r>
                    </a:p>
                  </a:txBody>
                  <a:tcPr marL="62571" marR="62571" marT="0" marB="0" anchor="ctr">
                    <a:solidFill>
                      <a:schemeClr val="accent4">
                        <a:lumMod val="50000"/>
                      </a:schemeClr>
                    </a:solidFill>
                  </a:tcPr>
                </a:tc>
                <a:tc>
                  <a:txBody>
                    <a:bodyPr/>
                    <a:lstStyle/>
                    <a:p>
                      <a:pPr marL="0" marR="0" indent="0" algn="l" defTabSz="912740" rtl="0" eaLnBrk="1" fontAlgn="base" latinLnBrk="0" hangingPunct="1">
                        <a:lnSpc>
                          <a:spcPct val="80000"/>
                        </a:lnSpc>
                        <a:spcBef>
                          <a:spcPct val="35000"/>
                        </a:spcBef>
                        <a:spcAft>
                          <a:spcPct val="0"/>
                        </a:spcAft>
                        <a:buClr>
                          <a:srgbClr val="FDE399"/>
                        </a:buClr>
                        <a:buSzTx/>
                        <a:buFontTx/>
                        <a:buNone/>
                        <a:tabLst/>
                        <a:defRPr/>
                      </a:pPr>
                      <a:r>
                        <a:rPr lang="en-US" sz="2000" kern="1200"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ea typeface="+mn-ea"/>
                          <a:cs typeface="+mn-cs"/>
                        </a:rPr>
                        <a:t>Network throughput stabilized with significantly lower </a:t>
                      </a:r>
                      <a:r>
                        <a:rPr lang="en-US" sz="2000" kern="1200" dirty="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ea typeface="+mn-ea"/>
                          <a:cs typeface="+mn-cs"/>
                        </a:rPr>
                        <a:t>CPU </a:t>
                      </a:r>
                      <a:r>
                        <a:rPr lang="en-US" sz="2000" kern="1200"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ea typeface="+mn-ea"/>
                          <a:cs typeface="+mn-cs"/>
                        </a:rPr>
                        <a:t>utilization</a:t>
                      </a:r>
                      <a:endParaRPr lang="en-US" sz="2000" kern="1200" dirty="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ea typeface="+mn-ea"/>
                        <a:cs typeface="+mn-cs"/>
                      </a:endParaRPr>
                    </a:p>
                  </a:txBody>
                  <a:tcPr marL="62571" marR="62571" marT="0" marB="0" anchor="ctr">
                    <a:solidFill>
                      <a:schemeClr val="accent4">
                        <a:lumMod val="50000"/>
                      </a:schemeClr>
                    </a:solidFill>
                  </a:tcPr>
                </a:tc>
              </a:tr>
            </a:tbl>
          </a:graphicData>
        </a:graphic>
      </p:graphicFrame>
      <p:sp>
        <p:nvSpPr>
          <p:cNvPr id="9" name="Shape 10577"/>
          <p:cNvSpPr txBox="1">
            <a:spLocks noChangeArrowheads="1"/>
          </p:cNvSpPr>
          <p:nvPr/>
        </p:nvSpPr>
        <p:spPr bwMode="auto">
          <a:xfrm>
            <a:off x="457200" y="3733800"/>
            <a:ext cx="8229600" cy="914400"/>
          </a:xfrm>
          <a:prstGeom prst="rect">
            <a:avLst/>
          </a:prstGeom>
        </p:spPr>
        <p:txBody>
          <a:bodyPr vert="horz" wrap="square" lIns="0" tIns="0" rIns="0" bIns="0" numCol="1" anchor="t" anchorCtr="0" compatLnSpc="1">
            <a:prstTxWarp prst="textNoShape">
              <a:avLst/>
            </a:prstTxWarp>
            <a:noAutofit/>
          </a:bodyPr>
          <a:lstStyle/>
          <a:p>
            <a:pPr marR="0" indent="0" algn="ctr" fontAlgn="base">
              <a:lnSpc>
                <a:spcPct val="90000"/>
              </a:lnSpc>
              <a:spcBef>
                <a:spcPct val="0"/>
              </a:spcBef>
              <a:spcAft>
                <a:spcPct val="0"/>
              </a:spcAft>
              <a:buClr>
                <a:schemeClr val="tx2"/>
              </a:buClr>
              <a:buSzPct val="95000"/>
              <a:tabLst/>
              <a:defRPr/>
            </a:pPr>
            <a:r>
              <a:rPr lang="en-US" sz="3200" dirty="0" smtClean="0">
                <a:ln w="12700">
                  <a:noFill/>
                  <a:prstDash val="solid"/>
                </a:ln>
                <a:solidFill>
                  <a:schemeClr val="accent1">
                    <a:lumMod val="75000"/>
                  </a:schemeClr>
                </a:solidFill>
                <a:effectLst>
                  <a:outerShdw blurRad="165100" algn="ctr" rotWithShape="0">
                    <a:prstClr val="black"/>
                  </a:outerShdw>
                </a:effectLst>
                <a:latin typeface="Segoe Semibold" pitchFamily="34" charset="0"/>
              </a:rPr>
              <a:t>50% reduction in CPU utilization and </a:t>
            </a:r>
          </a:p>
          <a:p>
            <a:pPr marR="0" indent="0" algn="ctr" fontAlgn="base">
              <a:lnSpc>
                <a:spcPct val="90000"/>
              </a:lnSpc>
              <a:spcBef>
                <a:spcPct val="0"/>
              </a:spcBef>
              <a:spcAft>
                <a:spcPct val="0"/>
              </a:spcAft>
              <a:buClr>
                <a:schemeClr val="tx2"/>
              </a:buClr>
              <a:buSzPct val="95000"/>
              <a:tabLst/>
              <a:defRPr/>
            </a:pPr>
            <a:r>
              <a:rPr lang="en-US" sz="3200" dirty="0" smtClean="0">
                <a:ln w="12700">
                  <a:noFill/>
                  <a:prstDash val="solid"/>
                </a:ln>
                <a:solidFill>
                  <a:schemeClr val="accent1">
                    <a:lumMod val="75000"/>
                  </a:schemeClr>
                </a:solidFill>
                <a:effectLst>
                  <a:outerShdw blurRad="165100" algn="ctr" rotWithShape="0">
                    <a:prstClr val="black"/>
                  </a:outerShdw>
                </a:effectLst>
                <a:latin typeface="Segoe Semibold" pitchFamily="34" charset="0"/>
              </a:rPr>
              <a:t>maximum network throughput!</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2000" fill="hold"/>
                                        <p:tgtEl>
                                          <p:spTgt spid="9"/>
                                        </p:tgtEl>
                                        <p:attrNameLst>
                                          <p:attrName>ppt_w</p:attrName>
                                        </p:attrNameLst>
                                      </p:cBhvr>
                                      <p:tavLst>
                                        <p:tav tm="0">
                                          <p:val>
                                            <p:fltVal val="0"/>
                                          </p:val>
                                        </p:tav>
                                        <p:tav tm="100000">
                                          <p:val>
                                            <p:strVal val="#ppt_w"/>
                                          </p:val>
                                        </p:tav>
                                      </p:tavLst>
                                    </p:anim>
                                    <p:anim calcmode="lin" valueType="num">
                                      <p:cBhvr>
                                        <p:cTn id="8" dur="2000" fill="hold"/>
                                        <p:tgtEl>
                                          <p:spTgt spid="9"/>
                                        </p:tgtEl>
                                        <p:attrNameLst>
                                          <p:attrName>ppt_h</p:attrName>
                                        </p:attrNameLst>
                                      </p:cBhvr>
                                      <p:tavLst>
                                        <p:tav tm="0">
                                          <p:val>
                                            <p:fltVal val="0"/>
                                          </p:val>
                                        </p:tav>
                                        <p:tav tm="100000">
                                          <p:val>
                                            <p:strVal val="#ppt_h"/>
                                          </p:val>
                                        </p:tav>
                                      </p:tavLst>
                                    </p:anim>
                                    <p:animEffect transition="in" filter="fade">
                                      <p:cBhvr>
                                        <p:cTn id="9" dur="2000"/>
                                        <p:tgtEl>
                                          <p:spTgt spid="9"/>
                                        </p:tgtEl>
                                      </p:cBhvr>
                                    </p:animEffect>
                                  </p:childTnLst>
                                </p:cTn>
                              </p:par>
                            </p:childTnLst>
                          </p:cTn>
                        </p:par>
                        <p:par>
                          <p:cTn id="10" fill="hold">
                            <p:stCondLst>
                              <p:cond delay="2000"/>
                            </p:stCondLst>
                            <p:childTnLst>
                              <p:par>
                                <p:cTn id="11" presetID="10" presetClass="entr" presetSubtype="0"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Title 15362"/>
          <p:cNvSpPr>
            <a:spLocks noGrp="1" noChangeArrowheads="1"/>
          </p:cNvSpPr>
          <p:nvPr>
            <p:ph type="ctrTitle" idx="4294967295"/>
          </p:nvPr>
        </p:nvSpPr>
        <p:spPr>
          <a:xfrm>
            <a:off x="0" y="468313"/>
            <a:ext cx="8077200" cy="750887"/>
          </a:xfrm>
          <a:prstGeom prst="rect">
            <a:avLst/>
          </a:prstGeom>
        </p:spPr>
        <p:txBody>
          <a:bodyPr anchor="ctr">
            <a:noAutofit/>
          </a:bodyPr>
          <a:lstStyle/>
          <a:p>
            <a:pPr defTabSz="914400"/>
            <a:r>
              <a:rPr sz="4400"/>
              <a:t>TCP Chimney Offload</a:t>
            </a:r>
            <a:br>
              <a:rPr sz="4400"/>
            </a:br>
            <a:r>
              <a:rPr sz="4400"/>
              <a:t>Realistic Web Server (</a:t>
            </a:r>
            <a:r>
              <a:rPr sz="4400" smtClean="0"/>
              <a:t>IIS) Scenario</a:t>
            </a:r>
            <a:endParaRPr lang="en-US" sz="4400" dirty="0" smtClean="0"/>
          </a:p>
        </p:txBody>
      </p:sp>
      <p:sp>
        <p:nvSpPr>
          <p:cNvPr id="7" name="Text Box 6"/>
          <p:cNvSpPr txBox="1">
            <a:spLocks noChangeArrowheads="1"/>
          </p:cNvSpPr>
          <p:nvPr/>
        </p:nvSpPr>
        <p:spPr bwMode="auto">
          <a:xfrm>
            <a:off x="228600" y="6336268"/>
            <a:ext cx="8763000" cy="369332"/>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algn="ctr" fontAlgn="base">
              <a:lnSpc>
                <a:spcPct val="90000"/>
              </a:lnSpc>
              <a:spcBef>
                <a:spcPct val="0"/>
              </a:spcBef>
              <a:spcAft>
                <a:spcPct val="0"/>
              </a:spcAft>
            </a:pPr>
            <a:r>
              <a:rPr lang="en-US" sz="2000" b="1" dirty="0" smtClean="0">
                <a:ln w="12700">
                  <a:noFill/>
                  <a:prstDash val="solid"/>
                </a:ln>
                <a:solidFill>
                  <a:schemeClr val="bg2"/>
                </a:solidFill>
                <a:latin typeface="Segoe" pitchFamily="2" charset="0"/>
              </a:rPr>
              <a:t>Support </a:t>
            </a:r>
            <a:r>
              <a:rPr lang="en-US" sz="2000" b="1" dirty="0">
                <a:ln w="12700">
                  <a:noFill/>
                  <a:prstDash val="solid"/>
                </a:ln>
                <a:solidFill>
                  <a:schemeClr val="bg2"/>
                </a:solidFill>
                <a:latin typeface="Segoe" pitchFamily="2" charset="0"/>
              </a:rPr>
              <a:t>&gt;2x </a:t>
            </a:r>
            <a:r>
              <a:rPr lang="en-US" sz="2000" b="1" dirty="0" smtClean="0">
                <a:ln w="12700">
                  <a:noFill/>
                  <a:prstDash val="solid"/>
                </a:ln>
                <a:solidFill>
                  <a:schemeClr val="bg2"/>
                </a:solidFill>
                <a:latin typeface="Segoe" pitchFamily="2" charset="0"/>
              </a:rPr>
              <a:t>clients with TCP Chimney running </a:t>
            </a:r>
            <a:r>
              <a:rPr lang="en-US" sz="2000" b="1" dirty="0">
                <a:ln w="12700">
                  <a:noFill/>
                  <a:prstDash val="solid"/>
                </a:ln>
                <a:solidFill>
                  <a:schemeClr val="bg2"/>
                </a:solidFill>
                <a:latin typeface="Segoe" pitchFamily="2" charset="0"/>
              </a:rPr>
              <a:t>realistic traffic patterns</a:t>
            </a:r>
          </a:p>
        </p:txBody>
      </p:sp>
      <p:graphicFrame>
        <p:nvGraphicFramePr>
          <p:cNvPr id="8" name="Chart 7"/>
          <p:cNvGraphicFramePr/>
          <p:nvPr/>
        </p:nvGraphicFramePr>
        <p:xfrm>
          <a:off x="304800" y="1828800"/>
          <a:ext cx="8610600" cy="20574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p:cNvGraphicFramePr/>
          <p:nvPr/>
        </p:nvGraphicFramePr>
        <p:xfrm>
          <a:off x="304800" y="3962400"/>
          <a:ext cx="8610600" cy="220980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5" name="Rectangle 84"/>
          <p:cNvSpPr/>
          <p:nvPr/>
        </p:nvSpPr>
        <p:spPr bwMode="auto">
          <a:xfrm>
            <a:off x="3581400" y="990600"/>
            <a:ext cx="5562600" cy="5867400"/>
          </a:xfrm>
          <a:prstGeom prst="rect">
            <a:avLst/>
          </a:prstGeom>
          <a:gradFill flip="none" rotWithShape="1">
            <a:gsLst>
              <a:gs pos="9000">
                <a:srgbClr val="FFFFFF">
                  <a:alpha val="0"/>
                </a:srgbClr>
              </a:gs>
              <a:gs pos="31000">
                <a:schemeClr val="bg2">
                  <a:alpha val="20000"/>
                </a:schemeClr>
              </a:gs>
              <a:gs pos="67000">
                <a:schemeClr val="bg2">
                  <a:alpha val="44000"/>
                </a:schemeClr>
              </a:gs>
              <a:gs pos="86000">
                <a:schemeClr val="tx1">
                  <a:alpha val="0"/>
                </a:schemeClr>
              </a:gs>
            </a:gsLst>
            <a:lin ang="16200000" scaled="1"/>
            <a:tileRect/>
          </a:gradFill>
          <a:ln w="15875" cap="sq" cmpd="sng" algn="ctr">
            <a:gradFill>
              <a:gsLst>
                <a:gs pos="0">
                  <a:schemeClr val="accent1">
                    <a:tint val="66000"/>
                    <a:satMod val="160000"/>
                    <a:alpha val="0"/>
                  </a:schemeClr>
                </a:gs>
                <a:gs pos="50000">
                  <a:schemeClr val="accent1">
                    <a:tint val="44500"/>
                    <a:satMod val="160000"/>
                  </a:schemeClr>
                </a:gs>
                <a:gs pos="74000">
                  <a:schemeClr val="accent1">
                    <a:tint val="23500"/>
                    <a:satMod val="160000"/>
                    <a:alpha val="0"/>
                  </a:schemeClr>
                </a:gs>
              </a:gsLst>
              <a:lin ang="5400000" scaled="0"/>
            </a:gradFill>
            <a:prstDash val="solid"/>
            <a:headEnd type="none" w="med" len="med"/>
            <a:tailEnd type="none" w="med" len="med"/>
          </a:ln>
          <a:effectLst>
            <a:outerShdw blurRad="50800" dist="38100" dir="10800000" algn="r" rotWithShape="0">
              <a:prstClr val="black">
                <a:alpha val="40000"/>
              </a:prstClr>
            </a:outerShdw>
          </a:effectLst>
          <a:sp3d>
            <a:bevelT w="82550"/>
          </a:sp3d>
        </p:spPr>
        <p:txBody>
          <a:bodyPr vert="horz" wrap="square" lIns="109728" tIns="54864" rIns="109728" bIns="54864" numCol="1" rtlCol="0" anchor="ctr" anchorCtr="0" compatLnSpc="1">
            <a:prstTxWarp prst="textNoShape">
              <a:avLst/>
            </a:prstTxWarp>
          </a:bodyPr>
          <a:lstStyle/>
          <a:p>
            <a:pPr algn="ctr" defTabSz="1096963"/>
            <a:endParaRPr lang="en-US" sz="3200" kern="0" dirty="0" smtClean="0">
              <a:solidFill>
                <a:srgbClr val="FFFFFF"/>
              </a:solidFill>
              <a:latin typeface="Segoe" pitchFamily="34" charset="0"/>
            </a:endParaRPr>
          </a:p>
        </p:txBody>
      </p:sp>
      <p:sp>
        <p:nvSpPr>
          <p:cNvPr id="18484" name="Rectangle 52"/>
          <p:cNvSpPr>
            <a:spLocks noChangeArrowheads="1"/>
          </p:cNvSpPr>
          <p:nvPr/>
        </p:nvSpPr>
        <p:spPr bwMode="auto">
          <a:xfrm>
            <a:off x="5939848" y="2546794"/>
            <a:ext cx="2533089" cy="187966"/>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lIns="0" tIns="0" rIns="0" bIns="0" anchor="ctr" anchorCtr="0">
            <a:noAutofit/>
          </a:bodyPr>
          <a:lstStyle/>
          <a:p>
            <a:pPr algn="ctr"/>
            <a:r>
              <a:rPr lang="en-US" sz="1400" b="1">
                <a:solidFill>
                  <a:srgbClr val="000000"/>
                </a:solidFill>
              </a:rPr>
              <a:t>Windows Socket Switch</a:t>
            </a:r>
            <a:endParaRPr lang="en-US" sz="1200" b="1"/>
          </a:p>
        </p:txBody>
      </p:sp>
      <p:sp>
        <p:nvSpPr>
          <p:cNvPr id="18435" name="Rectangle 3"/>
          <p:cNvSpPr>
            <a:spLocks noGrp="1"/>
          </p:cNvSpPr>
          <p:nvPr>
            <p:ph type="title"/>
          </p:nvPr>
        </p:nvSpPr>
        <p:spPr>
          <a:xfrm>
            <a:off x="382588" y="228600"/>
            <a:ext cx="8380412" cy="1218795"/>
          </a:xfrm>
        </p:spPr>
        <p:txBody>
          <a:bodyPr/>
          <a:lstStyle/>
          <a:p>
            <a:r>
              <a:rPr lang="en-US" sz="4400" dirty="0" smtClean="0"/>
              <a:t>Scalable TCP Chimney Enables Convergence Over Ethernet</a:t>
            </a:r>
          </a:p>
        </p:txBody>
      </p:sp>
      <p:sp>
        <p:nvSpPr>
          <p:cNvPr id="18436" name="Rectangle 4"/>
          <p:cNvSpPr>
            <a:spLocks noGrp="1"/>
          </p:cNvSpPr>
          <p:nvPr>
            <p:ph idx="1"/>
          </p:nvPr>
        </p:nvSpPr>
        <p:spPr>
          <a:xfrm>
            <a:off x="381000" y="1905000"/>
            <a:ext cx="3429000" cy="4407360"/>
          </a:xfrm>
        </p:spPr>
        <p:txBody>
          <a:bodyPr/>
          <a:lstStyle/>
          <a:p>
            <a:pPr marL="282575" indent="-282575">
              <a:spcBef>
                <a:spcPts val="600"/>
              </a:spcBef>
            </a:pPr>
            <a:r>
              <a:rPr lang="en-US" sz="2400" spc="-80" dirty="0" smtClean="0"/>
              <a:t>TCP-based socket applications, </a:t>
            </a:r>
            <a:r>
              <a:rPr lang="en-US" sz="2400" spc="-80" dirty="0" err="1" smtClean="0"/>
              <a:t>iSCSI</a:t>
            </a:r>
            <a:r>
              <a:rPr lang="en-US" sz="2400" spc="-80" dirty="0" smtClean="0"/>
              <a:t>, </a:t>
            </a:r>
            <a:br>
              <a:rPr lang="en-US" sz="2400" spc="-80" dirty="0" smtClean="0"/>
            </a:br>
            <a:r>
              <a:rPr lang="en-US" sz="2400" spc="-80" dirty="0" err="1" smtClean="0"/>
              <a:t>iSCSI</a:t>
            </a:r>
            <a:r>
              <a:rPr lang="en-US" sz="2400" spc="-80" dirty="0" smtClean="0"/>
              <a:t> boot, </a:t>
            </a:r>
            <a:r>
              <a:rPr lang="en-US" sz="2400" spc="-80" dirty="0" err="1" smtClean="0"/>
              <a:t>iWARP</a:t>
            </a:r>
            <a:r>
              <a:rPr lang="en-US" sz="2400" spc="-80" dirty="0" smtClean="0"/>
              <a:t> (RDMA)</a:t>
            </a:r>
          </a:p>
          <a:p>
            <a:pPr marL="282575" indent="-282575">
              <a:spcBef>
                <a:spcPts val="600"/>
              </a:spcBef>
            </a:pPr>
            <a:r>
              <a:rPr lang="en-US" sz="2400" spc="-80" dirty="0" smtClean="0"/>
              <a:t>Secure (network-based security), robust, and standards-compliant implementation</a:t>
            </a:r>
          </a:p>
          <a:p>
            <a:pPr marL="282575" indent="-282575">
              <a:spcBef>
                <a:spcPts val="600"/>
              </a:spcBef>
            </a:pPr>
            <a:r>
              <a:rPr lang="en-US" sz="2400" spc="-80" dirty="0" smtClean="0"/>
              <a:t>Ethernet functionality</a:t>
            </a:r>
          </a:p>
          <a:p>
            <a:pPr marL="515938" lvl="1" indent="-233363">
              <a:spcBef>
                <a:spcPts val="600"/>
              </a:spcBef>
            </a:pPr>
            <a:r>
              <a:rPr lang="en-US" sz="2000" spc="-80" dirty="0" smtClean="0"/>
              <a:t>VLAN, </a:t>
            </a:r>
            <a:r>
              <a:rPr lang="en-US" sz="2000" spc="-80" dirty="0" err="1" smtClean="0"/>
              <a:t>WoL</a:t>
            </a:r>
            <a:r>
              <a:rPr lang="en-US" sz="2000" spc="-80" dirty="0" smtClean="0"/>
              <a:t>, power management</a:t>
            </a:r>
          </a:p>
          <a:p>
            <a:pPr marL="515938" lvl="1" indent="-233363">
              <a:spcBef>
                <a:spcPts val="600"/>
              </a:spcBef>
            </a:pPr>
            <a:r>
              <a:rPr lang="en-US" sz="2000" spc="-80" dirty="0" smtClean="0"/>
              <a:t>Integrated </a:t>
            </a:r>
            <a:br>
              <a:rPr lang="en-US" sz="2000" spc="-80" dirty="0" smtClean="0"/>
            </a:br>
            <a:r>
              <a:rPr lang="en-US" sz="2000" spc="-80" dirty="0" smtClean="0"/>
              <a:t>Management </a:t>
            </a:r>
          </a:p>
        </p:txBody>
      </p:sp>
      <p:sp>
        <p:nvSpPr>
          <p:cNvPr id="18434" name="Rectangle 2"/>
          <p:cNvSpPr>
            <a:spLocks noChangeArrowheads="1"/>
          </p:cNvSpPr>
          <p:nvPr/>
        </p:nvSpPr>
        <p:spPr bwMode="auto">
          <a:xfrm>
            <a:off x="3663974" y="6074696"/>
            <a:ext cx="4922941" cy="539249"/>
          </a:xfrm>
          <a:prstGeom prst="rect">
            <a:avLst/>
          </a:prstGeom>
          <a:solidFill>
            <a:srgbClr val="FF9900"/>
          </a:solidFill>
          <a:ln w="12700">
            <a:solidFill>
              <a:schemeClr val="accent2"/>
            </a:solidFill>
            <a:miter lim="800000"/>
            <a:headEnd/>
            <a:tailEnd/>
          </a:ln>
          <a:effectLst/>
        </p:spPr>
        <p:txBody>
          <a:bodyPr wrap="none" anchor="ctr"/>
          <a:lstStyle/>
          <a:p>
            <a:endParaRPr lang="en-US" sz="2400"/>
          </a:p>
        </p:txBody>
      </p:sp>
      <p:sp>
        <p:nvSpPr>
          <p:cNvPr id="18438" name="Line 6"/>
          <p:cNvSpPr>
            <a:spLocks noChangeShapeType="1"/>
          </p:cNvSpPr>
          <p:nvPr/>
        </p:nvSpPr>
        <p:spPr bwMode="auto">
          <a:xfrm>
            <a:off x="5150807" y="3255032"/>
            <a:ext cx="10002" cy="3039920"/>
          </a:xfrm>
          <a:prstGeom prst="line">
            <a:avLst/>
          </a:prstGeom>
          <a:ln>
            <a:headEnd/>
            <a:tailEnd/>
          </a:ln>
        </p:spPr>
        <p:style>
          <a:lnRef idx="3">
            <a:schemeClr val="dk1"/>
          </a:lnRef>
          <a:fillRef idx="0">
            <a:schemeClr val="dk1"/>
          </a:fillRef>
          <a:effectRef idx="2">
            <a:schemeClr val="dk1"/>
          </a:effectRef>
          <a:fontRef idx="minor">
            <a:schemeClr val="tx1"/>
          </a:fontRef>
        </p:style>
        <p:txBody>
          <a:bodyPr/>
          <a:lstStyle/>
          <a:p>
            <a:endParaRPr lang="en-US" sz="2400"/>
          </a:p>
        </p:txBody>
      </p:sp>
      <p:sp>
        <p:nvSpPr>
          <p:cNvPr id="18439" name="Line 7"/>
          <p:cNvSpPr>
            <a:spLocks noChangeShapeType="1"/>
          </p:cNvSpPr>
          <p:nvPr/>
        </p:nvSpPr>
        <p:spPr bwMode="auto">
          <a:xfrm>
            <a:off x="8303533" y="3386048"/>
            <a:ext cx="1667" cy="250637"/>
          </a:xfrm>
          <a:prstGeom prst="line">
            <a:avLst/>
          </a:prstGeom>
          <a:noFill/>
          <a:ln w="19050">
            <a:solidFill>
              <a:schemeClr val="tx1"/>
            </a:solidFill>
            <a:round/>
            <a:headEnd/>
            <a:tailEnd/>
          </a:ln>
          <a:effectLst/>
        </p:spPr>
        <p:txBody>
          <a:bodyPr/>
          <a:lstStyle/>
          <a:p>
            <a:endParaRPr lang="en-US" sz="2400"/>
          </a:p>
        </p:txBody>
      </p:sp>
      <p:sp>
        <p:nvSpPr>
          <p:cNvPr id="18440" name="Line 8"/>
          <p:cNvSpPr>
            <a:spLocks noChangeShapeType="1"/>
          </p:cNvSpPr>
          <p:nvPr/>
        </p:nvSpPr>
        <p:spPr bwMode="auto">
          <a:xfrm>
            <a:off x="6236516" y="4432265"/>
            <a:ext cx="1667" cy="468995"/>
          </a:xfrm>
          <a:prstGeom prst="line">
            <a:avLst/>
          </a:prstGeom>
          <a:ln>
            <a:headEnd/>
            <a:tailEnd/>
          </a:ln>
        </p:spPr>
        <p:style>
          <a:lnRef idx="3">
            <a:schemeClr val="dk1"/>
          </a:lnRef>
          <a:fillRef idx="0">
            <a:schemeClr val="dk1"/>
          </a:fillRef>
          <a:effectRef idx="2">
            <a:schemeClr val="dk1"/>
          </a:effectRef>
          <a:fontRef idx="minor">
            <a:schemeClr val="tx1"/>
          </a:fontRef>
        </p:style>
        <p:txBody>
          <a:bodyPr/>
          <a:lstStyle/>
          <a:p>
            <a:endParaRPr lang="en-US" sz="2400"/>
          </a:p>
        </p:txBody>
      </p:sp>
      <p:sp>
        <p:nvSpPr>
          <p:cNvPr id="18441" name="Line 9"/>
          <p:cNvSpPr>
            <a:spLocks noChangeShapeType="1"/>
          </p:cNvSpPr>
          <p:nvPr/>
        </p:nvSpPr>
        <p:spPr bwMode="auto">
          <a:xfrm>
            <a:off x="6523231" y="5793679"/>
            <a:ext cx="1667" cy="468994"/>
          </a:xfrm>
          <a:prstGeom prst="line">
            <a:avLst/>
          </a:prstGeom>
          <a:ln>
            <a:headEnd/>
            <a:tailEnd/>
          </a:ln>
        </p:spPr>
        <p:style>
          <a:lnRef idx="3">
            <a:schemeClr val="dk1"/>
          </a:lnRef>
          <a:fillRef idx="0">
            <a:schemeClr val="dk1"/>
          </a:fillRef>
          <a:effectRef idx="2">
            <a:schemeClr val="dk1"/>
          </a:effectRef>
          <a:fontRef idx="minor">
            <a:schemeClr val="tx1"/>
          </a:fontRef>
        </p:style>
        <p:txBody>
          <a:bodyPr/>
          <a:lstStyle/>
          <a:p>
            <a:endParaRPr lang="en-US" sz="2400"/>
          </a:p>
        </p:txBody>
      </p:sp>
      <p:sp>
        <p:nvSpPr>
          <p:cNvPr id="18444" name="Rectangle 12"/>
          <p:cNvSpPr>
            <a:spLocks noChangeArrowheads="1"/>
          </p:cNvSpPr>
          <p:nvPr/>
        </p:nvSpPr>
        <p:spPr bwMode="auto">
          <a:xfrm>
            <a:off x="4621723" y="3777193"/>
            <a:ext cx="1188720" cy="215444"/>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none" lIns="0" tIns="0" rIns="0" bIns="0">
            <a:noAutofit/>
          </a:bodyPr>
          <a:lstStyle/>
          <a:p>
            <a:pPr algn="ctr"/>
            <a:r>
              <a:rPr lang="en-US" sz="1400" b="1" dirty="0">
                <a:solidFill>
                  <a:srgbClr val="000000"/>
                </a:solidFill>
              </a:rPr>
              <a:t>File System</a:t>
            </a:r>
            <a:endParaRPr lang="en-US" sz="1200" b="1" dirty="0"/>
          </a:p>
        </p:txBody>
      </p:sp>
      <p:sp>
        <p:nvSpPr>
          <p:cNvPr id="18447" name="Rectangle 15"/>
          <p:cNvSpPr>
            <a:spLocks noChangeArrowheads="1"/>
          </p:cNvSpPr>
          <p:nvPr/>
        </p:nvSpPr>
        <p:spPr bwMode="auto">
          <a:xfrm>
            <a:off x="6065986" y="3886200"/>
            <a:ext cx="950788" cy="533400"/>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lIns="0" tIns="0" rIns="0" bIns="0" anchor="ctr" anchorCtr="0">
            <a:noAutofit/>
          </a:bodyPr>
          <a:lstStyle/>
          <a:p>
            <a:pPr algn="ctr"/>
            <a:r>
              <a:rPr lang="en-US" sz="1600" b="1" dirty="0">
                <a:solidFill>
                  <a:srgbClr val="000000"/>
                </a:solidFill>
              </a:rPr>
              <a:t>TCP/IP</a:t>
            </a:r>
            <a:endParaRPr lang="en-US" sz="1100" b="1" dirty="0"/>
          </a:p>
        </p:txBody>
      </p:sp>
      <p:sp>
        <p:nvSpPr>
          <p:cNvPr id="18448" name="Line 16"/>
          <p:cNvSpPr>
            <a:spLocks noChangeShapeType="1"/>
          </p:cNvSpPr>
          <p:nvPr/>
        </p:nvSpPr>
        <p:spPr bwMode="auto">
          <a:xfrm>
            <a:off x="6179840" y="4627838"/>
            <a:ext cx="860146" cy="1898"/>
          </a:xfrm>
          <a:prstGeom prst="line">
            <a:avLst/>
          </a:prstGeom>
          <a:ln>
            <a:headEnd/>
            <a:tailEnd/>
          </a:ln>
        </p:spPr>
        <p:style>
          <a:lnRef idx="3">
            <a:schemeClr val="dk1"/>
          </a:lnRef>
          <a:fillRef idx="0">
            <a:schemeClr val="dk1"/>
          </a:fillRef>
          <a:effectRef idx="2">
            <a:schemeClr val="dk1"/>
          </a:effectRef>
          <a:fontRef idx="minor">
            <a:schemeClr val="tx1"/>
          </a:fontRef>
        </p:style>
        <p:txBody>
          <a:bodyPr/>
          <a:lstStyle/>
          <a:p>
            <a:endParaRPr lang="en-US" sz="2400"/>
          </a:p>
        </p:txBody>
      </p:sp>
      <p:sp>
        <p:nvSpPr>
          <p:cNvPr id="18449" name="Rectangle 17"/>
          <p:cNvSpPr>
            <a:spLocks noChangeArrowheads="1"/>
          </p:cNvSpPr>
          <p:nvPr/>
        </p:nvSpPr>
        <p:spPr bwMode="auto">
          <a:xfrm>
            <a:off x="7055216" y="4570876"/>
            <a:ext cx="494958" cy="184666"/>
          </a:xfrm>
          <a:prstGeom prst="rect">
            <a:avLst/>
          </a:prstGeom>
          <a:noFill/>
          <a:ln w="9525">
            <a:noFill/>
            <a:miter lim="800000"/>
            <a:headEnd/>
            <a:tailEnd/>
          </a:ln>
        </p:spPr>
        <p:txBody>
          <a:bodyPr wrap="square" lIns="0" tIns="0" rIns="0" bIns="0">
            <a:spAutoFit/>
          </a:bodyPr>
          <a:lstStyle/>
          <a:p>
            <a:pPr algn="ctr"/>
            <a:r>
              <a:rPr lang="en-US" sz="1200" b="1" dirty="0">
                <a:solidFill>
                  <a:srgbClr val="FFFFFF"/>
                </a:solidFill>
              </a:rPr>
              <a:t>NDIS</a:t>
            </a:r>
            <a:endParaRPr lang="en-US" sz="2400" b="1" dirty="0"/>
          </a:p>
        </p:txBody>
      </p:sp>
      <p:sp>
        <p:nvSpPr>
          <p:cNvPr id="18450" name="Line 18"/>
          <p:cNvSpPr>
            <a:spLocks noChangeShapeType="1"/>
          </p:cNvSpPr>
          <p:nvPr/>
        </p:nvSpPr>
        <p:spPr bwMode="auto">
          <a:xfrm>
            <a:off x="6236516" y="2742366"/>
            <a:ext cx="1667" cy="1232298"/>
          </a:xfrm>
          <a:prstGeom prst="line">
            <a:avLst/>
          </a:prstGeom>
          <a:ln>
            <a:headEnd/>
            <a:tailEnd/>
          </a:ln>
        </p:spPr>
        <p:style>
          <a:lnRef idx="3">
            <a:schemeClr val="dk1"/>
          </a:lnRef>
          <a:fillRef idx="0">
            <a:schemeClr val="dk1"/>
          </a:fillRef>
          <a:effectRef idx="2">
            <a:schemeClr val="dk1"/>
          </a:effectRef>
          <a:fontRef idx="minor">
            <a:schemeClr val="tx1"/>
          </a:fontRef>
        </p:style>
        <p:txBody>
          <a:bodyPr/>
          <a:lstStyle/>
          <a:p>
            <a:endParaRPr lang="en-US" sz="2400"/>
          </a:p>
        </p:txBody>
      </p:sp>
      <p:sp>
        <p:nvSpPr>
          <p:cNvPr id="18451" name="Line 19"/>
          <p:cNvSpPr>
            <a:spLocks noChangeShapeType="1"/>
          </p:cNvSpPr>
          <p:nvPr/>
        </p:nvSpPr>
        <p:spPr bwMode="auto">
          <a:xfrm>
            <a:off x="6523231" y="5085440"/>
            <a:ext cx="1667" cy="250637"/>
          </a:xfrm>
          <a:prstGeom prst="line">
            <a:avLst/>
          </a:prstGeom>
          <a:ln>
            <a:headEnd/>
            <a:tailEnd/>
          </a:ln>
        </p:spPr>
        <p:style>
          <a:lnRef idx="3">
            <a:schemeClr val="dk1"/>
          </a:lnRef>
          <a:fillRef idx="0">
            <a:schemeClr val="dk1"/>
          </a:fillRef>
          <a:effectRef idx="2">
            <a:schemeClr val="dk1"/>
          </a:effectRef>
          <a:fontRef idx="minor">
            <a:schemeClr val="tx1"/>
          </a:fontRef>
        </p:style>
        <p:txBody>
          <a:bodyPr/>
          <a:lstStyle/>
          <a:p>
            <a:endParaRPr lang="en-US" sz="2400"/>
          </a:p>
        </p:txBody>
      </p:sp>
      <p:sp>
        <p:nvSpPr>
          <p:cNvPr id="18454" name="Rectangle 22"/>
          <p:cNvSpPr>
            <a:spLocks noChangeArrowheads="1"/>
          </p:cNvSpPr>
          <p:nvPr/>
        </p:nvSpPr>
        <p:spPr bwMode="auto">
          <a:xfrm>
            <a:off x="6102374" y="4724400"/>
            <a:ext cx="990600" cy="457200"/>
          </a:xfrm>
          <a:prstGeom prst="rect">
            <a:avLst/>
          </a:prstGeom>
          <a:ln>
            <a:headEnd/>
            <a:tailEnd/>
          </a:ln>
        </p:spPr>
        <p:style>
          <a:lnRef idx="2">
            <a:schemeClr val="dk1"/>
          </a:lnRef>
          <a:fillRef idx="1">
            <a:schemeClr val="lt1"/>
          </a:fillRef>
          <a:effectRef idx="0">
            <a:schemeClr val="dk1"/>
          </a:effectRef>
          <a:fontRef idx="minor">
            <a:schemeClr val="dk1"/>
          </a:fontRef>
        </p:style>
        <p:txBody>
          <a:bodyPr wrap="none" lIns="0" tIns="0" rIns="0" bIns="0" anchor="ctr" anchorCtr="0">
            <a:noAutofit/>
          </a:bodyPr>
          <a:lstStyle/>
          <a:p>
            <a:pPr algn="ctr"/>
            <a:r>
              <a:rPr lang="en-US" sz="1400" b="1" dirty="0">
                <a:solidFill>
                  <a:srgbClr val="000000"/>
                </a:solidFill>
              </a:rPr>
              <a:t>NDIS IM  </a:t>
            </a:r>
            <a:r>
              <a:rPr lang="en-US" sz="1400" b="1" dirty="0" smtClean="0">
                <a:solidFill>
                  <a:srgbClr val="000000"/>
                </a:solidFill>
              </a:rPr>
              <a:t/>
            </a:r>
            <a:br>
              <a:rPr lang="en-US" sz="1400" b="1" dirty="0" smtClean="0">
                <a:solidFill>
                  <a:srgbClr val="000000"/>
                </a:solidFill>
              </a:rPr>
            </a:br>
            <a:r>
              <a:rPr lang="en-US" sz="1400" b="1" dirty="0" smtClean="0">
                <a:solidFill>
                  <a:srgbClr val="000000"/>
                </a:solidFill>
              </a:rPr>
              <a:t>Driver</a:t>
            </a:r>
            <a:endParaRPr lang="en-US" sz="1400" b="1" dirty="0">
              <a:solidFill>
                <a:srgbClr val="000000"/>
              </a:solidFill>
            </a:endParaRPr>
          </a:p>
        </p:txBody>
      </p:sp>
      <p:sp>
        <p:nvSpPr>
          <p:cNvPr id="18457" name="Rectangle 25"/>
          <p:cNvSpPr>
            <a:spLocks noChangeArrowheads="1"/>
          </p:cNvSpPr>
          <p:nvPr/>
        </p:nvSpPr>
        <p:spPr bwMode="auto">
          <a:xfrm>
            <a:off x="6102374" y="5334000"/>
            <a:ext cx="858786" cy="685800"/>
          </a:xfrm>
          <a:prstGeom prst="rect">
            <a:avLst/>
          </a:prstGeom>
          <a:ln>
            <a:headEnd/>
            <a:tailEnd/>
          </a:ln>
        </p:spPr>
        <p:style>
          <a:lnRef idx="2">
            <a:schemeClr val="dk1"/>
          </a:lnRef>
          <a:fillRef idx="1">
            <a:schemeClr val="lt1"/>
          </a:fillRef>
          <a:effectRef idx="0">
            <a:schemeClr val="dk1"/>
          </a:effectRef>
          <a:fontRef idx="minor">
            <a:schemeClr val="dk1"/>
          </a:fontRef>
        </p:style>
        <p:txBody>
          <a:bodyPr wrap="none" lIns="0" tIns="0" rIns="0" bIns="0" anchor="ctr" anchorCtr="0">
            <a:noAutofit/>
          </a:bodyPr>
          <a:lstStyle/>
          <a:p>
            <a:pPr algn="ctr"/>
            <a:r>
              <a:rPr lang="en-US" sz="1400" b="1" dirty="0">
                <a:solidFill>
                  <a:srgbClr val="000000"/>
                </a:solidFill>
              </a:rPr>
              <a:t>NDIS </a:t>
            </a:r>
            <a:r>
              <a:rPr lang="en-US" sz="1400" b="1" dirty="0" smtClean="0">
                <a:solidFill>
                  <a:srgbClr val="000000"/>
                </a:solidFill>
              </a:rPr>
              <a:t/>
            </a:r>
            <a:br>
              <a:rPr lang="en-US" sz="1400" b="1" dirty="0" smtClean="0">
                <a:solidFill>
                  <a:srgbClr val="000000"/>
                </a:solidFill>
              </a:rPr>
            </a:br>
            <a:r>
              <a:rPr lang="en-US" sz="1400" b="1" dirty="0" smtClean="0">
                <a:solidFill>
                  <a:srgbClr val="000000"/>
                </a:solidFill>
              </a:rPr>
              <a:t>Miniport</a:t>
            </a:r>
            <a:endParaRPr lang="en-US" sz="1400" b="1" dirty="0">
              <a:solidFill>
                <a:srgbClr val="000000"/>
              </a:solidFill>
            </a:endParaRPr>
          </a:p>
        </p:txBody>
      </p:sp>
      <p:sp>
        <p:nvSpPr>
          <p:cNvPr id="18460" name="Rectangle 28"/>
          <p:cNvSpPr>
            <a:spLocks noChangeArrowheads="1"/>
          </p:cNvSpPr>
          <p:nvPr/>
        </p:nvSpPr>
        <p:spPr bwMode="auto">
          <a:xfrm>
            <a:off x="4621723" y="4377202"/>
            <a:ext cx="1188720" cy="215444"/>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none" lIns="0" tIns="0" rIns="0" bIns="0">
            <a:noAutofit/>
          </a:bodyPr>
          <a:lstStyle/>
          <a:p>
            <a:pPr algn="ctr"/>
            <a:r>
              <a:rPr lang="en-US" sz="1400" b="1" dirty="0">
                <a:solidFill>
                  <a:srgbClr val="000000"/>
                </a:solidFill>
              </a:rPr>
              <a:t>Class Driver</a:t>
            </a:r>
            <a:endParaRPr lang="en-US" sz="1200" b="1" dirty="0"/>
          </a:p>
        </p:txBody>
      </p:sp>
      <p:sp>
        <p:nvSpPr>
          <p:cNvPr id="18463" name="Rectangle 31"/>
          <p:cNvSpPr>
            <a:spLocks noChangeArrowheads="1"/>
          </p:cNvSpPr>
          <p:nvPr/>
        </p:nvSpPr>
        <p:spPr bwMode="auto">
          <a:xfrm>
            <a:off x="4621723" y="5181600"/>
            <a:ext cx="1188720" cy="492443"/>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square" lIns="0" tIns="0" rIns="0" bIns="0">
            <a:spAutoFit/>
          </a:bodyPr>
          <a:lstStyle/>
          <a:p>
            <a:pPr algn="ctr"/>
            <a:r>
              <a:rPr lang="en-US" sz="1600" b="1" dirty="0" err="1" smtClean="0">
                <a:solidFill>
                  <a:srgbClr val="000000"/>
                </a:solidFill>
              </a:rPr>
              <a:t>iSCSI</a:t>
            </a:r>
            <a:r>
              <a:rPr lang="en-US" sz="1600" b="1" dirty="0" smtClean="0">
                <a:solidFill>
                  <a:srgbClr val="000000"/>
                </a:solidFill>
              </a:rPr>
              <a:t/>
            </a:r>
            <a:br>
              <a:rPr lang="en-US" sz="1600" b="1" dirty="0" smtClean="0">
                <a:solidFill>
                  <a:srgbClr val="000000"/>
                </a:solidFill>
              </a:rPr>
            </a:br>
            <a:r>
              <a:rPr lang="en-US" sz="1600" b="1" dirty="0" smtClean="0">
                <a:solidFill>
                  <a:srgbClr val="000000"/>
                </a:solidFill>
              </a:rPr>
              <a:t>Miniport</a:t>
            </a:r>
            <a:endParaRPr lang="en-US" sz="1600" b="1" dirty="0" smtClean="0"/>
          </a:p>
        </p:txBody>
      </p:sp>
      <p:sp>
        <p:nvSpPr>
          <p:cNvPr id="18467" name="Rectangle 35"/>
          <p:cNvSpPr>
            <a:spLocks noChangeArrowheads="1"/>
          </p:cNvSpPr>
          <p:nvPr/>
        </p:nvSpPr>
        <p:spPr bwMode="auto">
          <a:xfrm>
            <a:off x="4621723" y="4648200"/>
            <a:ext cx="1188720" cy="430887"/>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none" lIns="0" tIns="0" rIns="0" bIns="0">
            <a:noAutofit/>
          </a:bodyPr>
          <a:lstStyle/>
          <a:p>
            <a:pPr algn="ctr"/>
            <a:r>
              <a:rPr lang="en-US" sz="1400" b="1" dirty="0" err="1">
                <a:solidFill>
                  <a:srgbClr val="000000"/>
                </a:solidFill>
              </a:rPr>
              <a:t>iSCSI</a:t>
            </a:r>
            <a:r>
              <a:rPr lang="en-US" sz="1400" b="1" dirty="0">
                <a:solidFill>
                  <a:srgbClr val="000000"/>
                </a:solidFill>
              </a:rPr>
              <a:t> </a:t>
            </a:r>
            <a:r>
              <a:rPr lang="en-US" sz="1400" b="1" dirty="0" smtClean="0">
                <a:solidFill>
                  <a:srgbClr val="000000"/>
                </a:solidFill>
              </a:rPr>
              <a:t/>
            </a:r>
            <a:br>
              <a:rPr lang="en-US" sz="1400" b="1" dirty="0" smtClean="0">
                <a:solidFill>
                  <a:srgbClr val="000000"/>
                </a:solidFill>
              </a:rPr>
            </a:br>
            <a:r>
              <a:rPr lang="en-US" sz="1400" b="1" dirty="0" smtClean="0">
                <a:solidFill>
                  <a:srgbClr val="000000"/>
                </a:solidFill>
              </a:rPr>
              <a:t>Port </a:t>
            </a:r>
            <a:r>
              <a:rPr lang="en-US" sz="1400" b="1" dirty="0">
                <a:solidFill>
                  <a:srgbClr val="000000"/>
                </a:solidFill>
              </a:rPr>
              <a:t>Driver</a:t>
            </a:r>
          </a:p>
        </p:txBody>
      </p:sp>
      <p:sp>
        <p:nvSpPr>
          <p:cNvPr id="18468" name="Rectangle 36"/>
          <p:cNvSpPr>
            <a:spLocks noChangeArrowheads="1"/>
          </p:cNvSpPr>
          <p:nvPr/>
        </p:nvSpPr>
        <p:spPr bwMode="auto">
          <a:xfrm>
            <a:off x="5137373" y="4891766"/>
            <a:ext cx="36870" cy="169278"/>
          </a:xfrm>
          <a:prstGeom prst="rect">
            <a:avLst/>
          </a:prstGeom>
          <a:noFill/>
          <a:ln w="9525">
            <a:noFill/>
            <a:miter lim="800000"/>
            <a:headEnd/>
            <a:tailEnd/>
          </a:ln>
        </p:spPr>
        <p:txBody>
          <a:bodyPr wrap="none" lIns="0" tIns="0" rIns="0" bIns="0">
            <a:spAutoFit/>
          </a:bodyPr>
          <a:lstStyle/>
          <a:p>
            <a:pPr algn="ctr"/>
            <a:r>
              <a:rPr lang="en-US" sz="1100" b="1">
                <a:solidFill>
                  <a:srgbClr val="000000"/>
                </a:solidFill>
              </a:rPr>
              <a:t>.</a:t>
            </a:r>
            <a:endParaRPr lang="en-US" sz="1600" b="1"/>
          </a:p>
        </p:txBody>
      </p:sp>
      <p:sp>
        <p:nvSpPr>
          <p:cNvPr id="18471" name="Rectangle 39"/>
          <p:cNvSpPr>
            <a:spLocks noChangeArrowheads="1"/>
          </p:cNvSpPr>
          <p:nvPr/>
        </p:nvSpPr>
        <p:spPr bwMode="auto">
          <a:xfrm>
            <a:off x="4621723" y="2667000"/>
            <a:ext cx="1188720" cy="609600"/>
          </a:xfrm>
          <a:prstGeom prst="rect">
            <a:avLst/>
          </a:prstGeom>
        </p:spPr>
        <p:style>
          <a:lnRef idx="1">
            <a:schemeClr val="accent2"/>
          </a:lnRef>
          <a:fillRef idx="2">
            <a:schemeClr val="accent2"/>
          </a:fillRef>
          <a:effectRef idx="1">
            <a:schemeClr val="accent2"/>
          </a:effectRef>
          <a:fontRef idx="minor">
            <a:schemeClr val="dk1"/>
          </a:fontRef>
        </p:style>
        <p:txBody>
          <a:bodyPr wrap="none" anchor="ctr" anchorCtr="0">
            <a:noAutofit/>
          </a:bodyPr>
          <a:lstStyle/>
          <a:p>
            <a:pPr algn="ctr"/>
            <a:r>
              <a:rPr lang="en-US" sz="1400" b="1" dirty="0" smtClean="0">
                <a:solidFill>
                  <a:schemeClr val="bg2"/>
                </a:solidFill>
              </a:rPr>
              <a:t>Storage</a:t>
            </a:r>
            <a:br>
              <a:rPr lang="en-US" sz="1400" b="1" dirty="0" smtClean="0">
                <a:solidFill>
                  <a:schemeClr val="bg2"/>
                </a:solidFill>
              </a:rPr>
            </a:br>
            <a:r>
              <a:rPr lang="en-US" sz="1400" b="1" dirty="0" smtClean="0">
                <a:solidFill>
                  <a:schemeClr val="bg2"/>
                </a:solidFill>
              </a:rPr>
              <a:t>Applications </a:t>
            </a:r>
            <a:endParaRPr lang="en-US" sz="1400" b="1" dirty="0">
              <a:solidFill>
                <a:schemeClr val="bg2"/>
              </a:solidFill>
            </a:endParaRPr>
          </a:p>
        </p:txBody>
      </p:sp>
      <p:sp>
        <p:nvSpPr>
          <p:cNvPr id="18472" name="Rectangle 40"/>
          <p:cNvSpPr>
            <a:spLocks noChangeArrowheads="1"/>
          </p:cNvSpPr>
          <p:nvPr/>
        </p:nvSpPr>
        <p:spPr bwMode="auto">
          <a:xfrm>
            <a:off x="4726568" y="3101233"/>
            <a:ext cx="858480" cy="218357"/>
          </a:xfrm>
          <a:prstGeom prst="rect">
            <a:avLst/>
          </a:prstGeom>
          <a:noFill/>
          <a:ln w="3175" algn="ctr">
            <a:noFill/>
            <a:miter lim="800000"/>
            <a:headEnd/>
            <a:tailEnd/>
          </a:ln>
          <a:effectLst/>
        </p:spPr>
        <p:txBody>
          <a:bodyPr wrap="none" anchor="ctr"/>
          <a:lstStyle/>
          <a:p>
            <a:pPr algn="ctr"/>
            <a:endParaRPr lang="en-US" sz="1400" b="1" dirty="0">
              <a:solidFill>
                <a:schemeClr val="bg2"/>
              </a:solidFill>
            </a:endParaRPr>
          </a:p>
        </p:txBody>
      </p:sp>
      <p:sp>
        <p:nvSpPr>
          <p:cNvPr id="18473" name="Rectangle 41"/>
          <p:cNvSpPr>
            <a:spLocks noChangeArrowheads="1"/>
          </p:cNvSpPr>
          <p:nvPr/>
        </p:nvSpPr>
        <p:spPr bwMode="auto">
          <a:xfrm>
            <a:off x="6064821" y="6150646"/>
            <a:ext cx="918489" cy="374056"/>
          </a:xfrm>
          <a:prstGeom prst="rect">
            <a:avLst/>
          </a:prstGeom>
          <a:gradFill rotWithShape="1">
            <a:gsLst>
              <a:gs pos="0">
                <a:schemeClr val="folHlink"/>
              </a:gs>
              <a:gs pos="50000">
                <a:schemeClr val="folHlink">
                  <a:gamma/>
                  <a:tint val="53725"/>
                  <a:invGamma/>
                </a:schemeClr>
              </a:gs>
              <a:gs pos="100000">
                <a:schemeClr val="folHlink"/>
              </a:gs>
            </a:gsLst>
            <a:lin ang="2700000" scaled="1"/>
          </a:gradFill>
          <a:ln w="3175" algn="ctr">
            <a:solidFill>
              <a:srgbClr val="FFFFFF"/>
            </a:solidFill>
            <a:miter lim="800000"/>
            <a:headEnd/>
            <a:tailEnd/>
          </a:ln>
          <a:effectLst/>
        </p:spPr>
        <p:txBody>
          <a:bodyPr wrap="none" tIns="0" bIns="0" anchor="ctr"/>
          <a:lstStyle/>
          <a:p>
            <a:pPr algn="ctr"/>
            <a:r>
              <a:rPr lang="en-US" sz="2400" b="1" dirty="0" smtClean="0">
                <a:solidFill>
                  <a:srgbClr val="000000"/>
                </a:solidFill>
              </a:rPr>
              <a:t>NIC</a:t>
            </a:r>
            <a:endParaRPr lang="en-US" sz="2400" dirty="0"/>
          </a:p>
        </p:txBody>
      </p:sp>
      <p:sp>
        <p:nvSpPr>
          <p:cNvPr id="18474" name="Rectangle 42"/>
          <p:cNvSpPr>
            <a:spLocks noChangeArrowheads="1"/>
          </p:cNvSpPr>
          <p:nvPr/>
        </p:nvSpPr>
        <p:spPr bwMode="auto">
          <a:xfrm>
            <a:off x="6064821" y="6150646"/>
            <a:ext cx="918489" cy="374056"/>
          </a:xfrm>
          <a:prstGeom prst="rect">
            <a:avLst/>
          </a:prstGeom>
          <a:noFill/>
          <a:ln w="9525">
            <a:solidFill>
              <a:srgbClr val="000000"/>
            </a:solidFill>
            <a:miter lim="800000"/>
            <a:headEnd/>
            <a:tailEnd/>
          </a:ln>
        </p:spPr>
        <p:txBody>
          <a:bodyPr/>
          <a:lstStyle/>
          <a:p>
            <a:endParaRPr lang="en-US" sz="2400"/>
          </a:p>
        </p:txBody>
      </p:sp>
      <p:sp>
        <p:nvSpPr>
          <p:cNvPr id="18475" name="Rectangle 43"/>
          <p:cNvSpPr>
            <a:spLocks noChangeArrowheads="1"/>
          </p:cNvSpPr>
          <p:nvPr/>
        </p:nvSpPr>
        <p:spPr bwMode="auto">
          <a:xfrm>
            <a:off x="6383207" y="6217102"/>
            <a:ext cx="444032" cy="307777"/>
          </a:xfrm>
          <a:prstGeom prst="rect">
            <a:avLst/>
          </a:prstGeom>
          <a:noFill/>
          <a:ln w="9525">
            <a:noFill/>
            <a:miter lim="800000"/>
            <a:headEnd/>
            <a:tailEnd/>
          </a:ln>
        </p:spPr>
        <p:txBody>
          <a:bodyPr wrap="none" lIns="0" tIns="0" rIns="0" bIns="0">
            <a:noAutofit/>
          </a:bodyPr>
          <a:lstStyle/>
          <a:p>
            <a:pPr algn="ctr"/>
            <a:endParaRPr lang="en-US" sz="2000" b="1" dirty="0">
              <a:solidFill>
                <a:srgbClr val="000000"/>
              </a:solidFill>
            </a:endParaRPr>
          </a:p>
        </p:txBody>
      </p:sp>
      <p:sp>
        <p:nvSpPr>
          <p:cNvPr id="18478" name="Rectangle 46"/>
          <p:cNvSpPr>
            <a:spLocks noChangeArrowheads="1"/>
          </p:cNvSpPr>
          <p:nvPr/>
        </p:nvSpPr>
        <p:spPr bwMode="auto">
          <a:xfrm>
            <a:off x="4621723" y="4060108"/>
            <a:ext cx="1188720" cy="215444"/>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none" lIns="0" tIns="0" rIns="0" bIns="0">
            <a:noAutofit/>
          </a:bodyPr>
          <a:lstStyle/>
          <a:p>
            <a:pPr algn="ctr"/>
            <a:r>
              <a:rPr lang="en-US" sz="1400" b="1" dirty="0">
                <a:solidFill>
                  <a:srgbClr val="000000"/>
                </a:solidFill>
              </a:rPr>
              <a:t>Partition</a:t>
            </a:r>
            <a:endParaRPr lang="en-US" sz="1200" b="1" dirty="0"/>
          </a:p>
        </p:txBody>
      </p:sp>
      <p:sp>
        <p:nvSpPr>
          <p:cNvPr id="18479" name="Rectangle 47"/>
          <p:cNvSpPr>
            <a:spLocks noChangeArrowheads="1"/>
          </p:cNvSpPr>
          <p:nvPr/>
        </p:nvSpPr>
        <p:spPr bwMode="auto">
          <a:xfrm>
            <a:off x="4695730" y="6150646"/>
            <a:ext cx="920156" cy="374056"/>
          </a:xfrm>
          <a:prstGeom prst="rect">
            <a:avLst/>
          </a:prstGeom>
          <a:gradFill rotWithShape="1">
            <a:gsLst>
              <a:gs pos="0">
                <a:schemeClr val="accent1"/>
              </a:gs>
              <a:gs pos="50000">
                <a:schemeClr val="accent1">
                  <a:gamma/>
                  <a:tint val="53725"/>
                  <a:invGamma/>
                </a:schemeClr>
              </a:gs>
              <a:gs pos="100000">
                <a:schemeClr val="accent1"/>
              </a:gs>
            </a:gsLst>
            <a:lin ang="2700000" scaled="1"/>
          </a:gradFill>
          <a:ln w="3175" algn="ctr">
            <a:solidFill>
              <a:srgbClr val="FFFFFF"/>
            </a:solidFill>
            <a:miter lim="800000"/>
            <a:headEnd/>
            <a:tailEnd/>
          </a:ln>
          <a:effectLst/>
        </p:spPr>
        <p:txBody>
          <a:bodyPr wrap="none" tIns="0" bIns="0" anchor="ctr"/>
          <a:lstStyle/>
          <a:p>
            <a:r>
              <a:rPr lang="en-US" sz="2400" b="1" dirty="0" smtClean="0">
                <a:solidFill>
                  <a:srgbClr val="000000"/>
                </a:solidFill>
              </a:rPr>
              <a:t>HBA</a:t>
            </a:r>
            <a:endParaRPr lang="en-US" sz="2400" dirty="0"/>
          </a:p>
        </p:txBody>
      </p:sp>
      <p:sp>
        <p:nvSpPr>
          <p:cNvPr id="18480" name="Rectangle 48"/>
          <p:cNvSpPr>
            <a:spLocks noChangeArrowheads="1"/>
          </p:cNvSpPr>
          <p:nvPr/>
        </p:nvSpPr>
        <p:spPr bwMode="auto">
          <a:xfrm>
            <a:off x="4695730" y="6150646"/>
            <a:ext cx="920156" cy="374056"/>
          </a:xfrm>
          <a:prstGeom prst="rect">
            <a:avLst/>
          </a:prstGeom>
          <a:noFill/>
          <a:ln w="9525">
            <a:solidFill>
              <a:schemeClr val="tx1"/>
            </a:solidFill>
            <a:miter lim="800000"/>
            <a:headEnd/>
            <a:tailEnd/>
          </a:ln>
        </p:spPr>
        <p:txBody>
          <a:bodyPr/>
          <a:lstStyle/>
          <a:p>
            <a:endParaRPr lang="en-US" sz="2400"/>
          </a:p>
        </p:txBody>
      </p:sp>
      <p:sp>
        <p:nvSpPr>
          <p:cNvPr id="18481" name="Rectangle 49"/>
          <p:cNvSpPr>
            <a:spLocks noChangeArrowheads="1"/>
          </p:cNvSpPr>
          <p:nvPr/>
        </p:nvSpPr>
        <p:spPr bwMode="auto">
          <a:xfrm>
            <a:off x="4884099" y="6205710"/>
            <a:ext cx="543418" cy="307777"/>
          </a:xfrm>
          <a:prstGeom prst="rect">
            <a:avLst/>
          </a:prstGeom>
          <a:noFill/>
          <a:ln w="9525">
            <a:noFill/>
            <a:miter lim="800000"/>
            <a:headEnd/>
            <a:tailEnd/>
          </a:ln>
        </p:spPr>
        <p:txBody>
          <a:bodyPr wrap="none" lIns="0" tIns="0" rIns="0" bIns="0">
            <a:noAutofit/>
          </a:bodyPr>
          <a:lstStyle/>
          <a:p>
            <a:pPr algn="ctr"/>
            <a:endParaRPr lang="en-US" sz="2000" b="1" dirty="0"/>
          </a:p>
        </p:txBody>
      </p:sp>
      <p:sp>
        <p:nvSpPr>
          <p:cNvPr id="18487" name="Rectangle 55"/>
          <p:cNvSpPr>
            <a:spLocks noChangeArrowheads="1"/>
          </p:cNvSpPr>
          <p:nvPr/>
        </p:nvSpPr>
        <p:spPr bwMode="auto">
          <a:xfrm>
            <a:off x="6102375" y="1717034"/>
            <a:ext cx="2209612" cy="187966"/>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lIns="0" tIns="0" rIns="0" bIns="0" anchor="ctr" anchorCtr="0">
            <a:noAutofit/>
          </a:bodyPr>
          <a:lstStyle/>
          <a:p>
            <a:pPr algn="ctr"/>
            <a:r>
              <a:rPr lang="en-US" sz="1400" b="1" dirty="0">
                <a:solidFill>
                  <a:srgbClr val="000000"/>
                </a:solidFill>
              </a:rPr>
              <a:t>Sockets Applications</a:t>
            </a:r>
            <a:endParaRPr lang="en-US" sz="1200" b="1" dirty="0"/>
          </a:p>
        </p:txBody>
      </p:sp>
      <p:sp>
        <p:nvSpPr>
          <p:cNvPr id="18488" name="Line 56"/>
          <p:cNvSpPr>
            <a:spLocks noChangeShapeType="1"/>
          </p:cNvSpPr>
          <p:nvPr/>
        </p:nvSpPr>
        <p:spPr bwMode="auto">
          <a:xfrm>
            <a:off x="5929797" y="2861989"/>
            <a:ext cx="2833814" cy="1898"/>
          </a:xfrm>
          <a:prstGeom prst="line">
            <a:avLst/>
          </a:prstGeom>
          <a:ln>
            <a:headEnd/>
            <a:tailEnd/>
          </a:ln>
        </p:spPr>
        <p:style>
          <a:lnRef idx="3">
            <a:schemeClr val="accent5"/>
          </a:lnRef>
          <a:fillRef idx="0">
            <a:schemeClr val="accent5"/>
          </a:fillRef>
          <a:effectRef idx="2">
            <a:schemeClr val="accent5"/>
          </a:effectRef>
          <a:fontRef idx="minor">
            <a:schemeClr val="tx1"/>
          </a:fontRef>
        </p:style>
        <p:txBody>
          <a:bodyPr/>
          <a:lstStyle/>
          <a:p>
            <a:endParaRPr lang="en-US" sz="2400"/>
          </a:p>
        </p:txBody>
      </p:sp>
      <p:sp>
        <p:nvSpPr>
          <p:cNvPr id="18489" name="Line 57"/>
          <p:cNvSpPr>
            <a:spLocks noChangeShapeType="1"/>
          </p:cNvSpPr>
          <p:nvPr/>
        </p:nvSpPr>
        <p:spPr bwMode="auto">
          <a:xfrm>
            <a:off x="5939799" y="2436666"/>
            <a:ext cx="2880489" cy="1898"/>
          </a:xfrm>
          <a:prstGeom prst="line">
            <a:avLst/>
          </a:prstGeom>
          <a:ln>
            <a:headEnd/>
            <a:tailEnd/>
          </a:ln>
        </p:spPr>
        <p:style>
          <a:lnRef idx="3">
            <a:schemeClr val="accent5"/>
          </a:lnRef>
          <a:fillRef idx="0">
            <a:schemeClr val="accent5"/>
          </a:fillRef>
          <a:effectRef idx="2">
            <a:schemeClr val="accent5"/>
          </a:effectRef>
          <a:fontRef idx="minor">
            <a:schemeClr val="tx1"/>
          </a:fontRef>
        </p:style>
        <p:txBody>
          <a:bodyPr/>
          <a:lstStyle/>
          <a:p>
            <a:endParaRPr lang="en-US" sz="2400"/>
          </a:p>
        </p:txBody>
      </p:sp>
      <p:sp>
        <p:nvSpPr>
          <p:cNvPr id="18492" name="Rectangle 60"/>
          <p:cNvSpPr>
            <a:spLocks noChangeArrowheads="1"/>
          </p:cNvSpPr>
          <p:nvPr/>
        </p:nvSpPr>
        <p:spPr bwMode="auto">
          <a:xfrm>
            <a:off x="6276880" y="2153750"/>
            <a:ext cx="1869089" cy="187966"/>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lIns="0" tIns="0" rIns="0" bIns="0" anchor="ctr" anchorCtr="0">
            <a:noAutofit/>
          </a:bodyPr>
          <a:lstStyle/>
          <a:p>
            <a:pPr algn="ctr"/>
            <a:r>
              <a:rPr lang="en-US" sz="1400" b="1">
                <a:solidFill>
                  <a:srgbClr val="000000"/>
                </a:solidFill>
              </a:rPr>
              <a:t>Windows Sockets</a:t>
            </a:r>
            <a:endParaRPr lang="en-US" sz="1200" b="1"/>
          </a:p>
        </p:txBody>
      </p:sp>
      <p:sp>
        <p:nvSpPr>
          <p:cNvPr id="18493" name="Line 61"/>
          <p:cNvSpPr>
            <a:spLocks noChangeShapeType="1"/>
          </p:cNvSpPr>
          <p:nvPr/>
        </p:nvSpPr>
        <p:spPr bwMode="auto">
          <a:xfrm>
            <a:off x="7039986" y="2339829"/>
            <a:ext cx="1667" cy="195573"/>
          </a:xfrm>
          <a:prstGeom prst="line">
            <a:avLst/>
          </a:prstGeom>
          <a:ln>
            <a:headEnd/>
            <a:tailEnd/>
          </a:ln>
        </p:spPr>
        <p:style>
          <a:lnRef idx="3">
            <a:schemeClr val="dk1"/>
          </a:lnRef>
          <a:fillRef idx="0">
            <a:schemeClr val="dk1"/>
          </a:fillRef>
          <a:effectRef idx="2">
            <a:schemeClr val="dk1"/>
          </a:effectRef>
          <a:fontRef idx="minor">
            <a:schemeClr val="tx1"/>
          </a:fontRef>
        </p:style>
        <p:txBody>
          <a:bodyPr/>
          <a:lstStyle/>
          <a:p>
            <a:endParaRPr lang="en-US" sz="2400"/>
          </a:p>
        </p:txBody>
      </p:sp>
      <p:sp>
        <p:nvSpPr>
          <p:cNvPr id="18494" name="Line 62"/>
          <p:cNvSpPr>
            <a:spLocks noChangeShapeType="1"/>
          </p:cNvSpPr>
          <p:nvPr/>
        </p:nvSpPr>
        <p:spPr bwMode="auto">
          <a:xfrm>
            <a:off x="7039986" y="1946785"/>
            <a:ext cx="1667" cy="195572"/>
          </a:xfrm>
          <a:prstGeom prst="line">
            <a:avLst/>
          </a:prstGeom>
          <a:ln>
            <a:headEnd/>
            <a:tailEnd/>
          </a:ln>
        </p:spPr>
        <p:style>
          <a:lnRef idx="3">
            <a:schemeClr val="dk1"/>
          </a:lnRef>
          <a:fillRef idx="0">
            <a:schemeClr val="dk1"/>
          </a:fillRef>
          <a:effectRef idx="2">
            <a:schemeClr val="dk1"/>
          </a:effectRef>
          <a:fontRef idx="minor">
            <a:schemeClr val="tx1"/>
          </a:fontRef>
        </p:style>
        <p:txBody>
          <a:bodyPr/>
          <a:lstStyle/>
          <a:p>
            <a:endParaRPr lang="en-US" sz="2400"/>
          </a:p>
        </p:txBody>
      </p:sp>
      <p:sp>
        <p:nvSpPr>
          <p:cNvPr id="18498" name="Rectangle 66"/>
          <p:cNvSpPr>
            <a:spLocks noChangeArrowheads="1"/>
          </p:cNvSpPr>
          <p:nvPr/>
        </p:nvSpPr>
        <p:spPr bwMode="auto">
          <a:xfrm>
            <a:off x="8453146" y="3141107"/>
            <a:ext cx="559449" cy="492443"/>
          </a:xfrm>
          <a:prstGeom prst="rect">
            <a:avLst/>
          </a:prstGeom>
          <a:noFill/>
          <a:ln w="9525">
            <a:noFill/>
            <a:miter lim="800000"/>
            <a:headEnd/>
            <a:tailEnd/>
          </a:ln>
        </p:spPr>
        <p:txBody>
          <a:bodyPr wrap="none" lIns="0" tIns="0" rIns="0" bIns="0">
            <a:spAutoFit/>
          </a:bodyPr>
          <a:lstStyle/>
          <a:p>
            <a:r>
              <a:rPr lang="en-US" sz="1600" b="1" dirty="0"/>
              <a:t>User </a:t>
            </a:r>
            <a:br>
              <a:rPr lang="en-US" sz="1600" b="1" dirty="0"/>
            </a:br>
            <a:r>
              <a:rPr lang="en-US" sz="1600" b="1" dirty="0"/>
              <a:t>Mode</a:t>
            </a:r>
          </a:p>
        </p:txBody>
      </p:sp>
      <p:sp>
        <p:nvSpPr>
          <p:cNvPr id="18499" name="Rectangle 67"/>
          <p:cNvSpPr>
            <a:spLocks noChangeArrowheads="1"/>
          </p:cNvSpPr>
          <p:nvPr/>
        </p:nvSpPr>
        <p:spPr bwMode="auto">
          <a:xfrm>
            <a:off x="8453145" y="3718330"/>
            <a:ext cx="614655" cy="492443"/>
          </a:xfrm>
          <a:prstGeom prst="rect">
            <a:avLst/>
          </a:prstGeom>
          <a:noFill/>
          <a:ln w="9525">
            <a:noFill/>
            <a:miter lim="800000"/>
            <a:headEnd/>
            <a:tailEnd/>
          </a:ln>
        </p:spPr>
        <p:txBody>
          <a:bodyPr wrap="none" lIns="0" tIns="0" rIns="0" bIns="0">
            <a:spAutoFit/>
          </a:bodyPr>
          <a:lstStyle/>
          <a:p>
            <a:r>
              <a:rPr lang="en-US" sz="1600" b="1"/>
              <a:t>Kernel</a:t>
            </a:r>
            <a:br>
              <a:rPr lang="en-US" sz="1600" b="1"/>
            </a:br>
            <a:r>
              <a:rPr lang="en-US" sz="1600" b="1"/>
              <a:t>Mode</a:t>
            </a:r>
          </a:p>
        </p:txBody>
      </p:sp>
      <p:sp>
        <p:nvSpPr>
          <p:cNvPr id="18502" name="Rectangle 70"/>
          <p:cNvSpPr>
            <a:spLocks noChangeArrowheads="1"/>
          </p:cNvSpPr>
          <p:nvPr/>
        </p:nvSpPr>
        <p:spPr bwMode="auto">
          <a:xfrm>
            <a:off x="7016774" y="2971800"/>
            <a:ext cx="1390086" cy="381000"/>
          </a:xfrm>
          <a:prstGeom prst="rect">
            <a:avLst/>
          </a:prstGeom>
          <a:ln>
            <a:headEnd/>
            <a:tailEnd/>
          </a:ln>
        </p:spPr>
        <p:style>
          <a:lnRef idx="2">
            <a:schemeClr val="dk1"/>
          </a:lnRef>
          <a:fillRef idx="1">
            <a:schemeClr val="lt1"/>
          </a:fillRef>
          <a:effectRef idx="0">
            <a:schemeClr val="dk1"/>
          </a:effectRef>
          <a:fontRef idx="minor">
            <a:schemeClr val="dk1"/>
          </a:fontRef>
        </p:style>
        <p:txBody>
          <a:bodyPr wrap="none" lIns="0" tIns="0" rIns="0" bIns="0" anchor="ctr" anchorCtr="0">
            <a:noAutofit/>
          </a:bodyPr>
          <a:lstStyle/>
          <a:p>
            <a:pPr algn="ctr"/>
            <a:r>
              <a:rPr lang="en-US" sz="1400" b="1" dirty="0">
                <a:solidFill>
                  <a:srgbClr val="000000"/>
                </a:solidFill>
              </a:rPr>
              <a:t>RDMA </a:t>
            </a:r>
            <a:r>
              <a:rPr lang="en-US" sz="1400" b="1" dirty="0" smtClean="0">
                <a:solidFill>
                  <a:srgbClr val="000000"/>
                </a:solidFill>
              </a:rPr>
              <a:t>Provider</a:t>
            </a:r>
            <a:endParaRPr lang="en-US" sz="1400" b="1" dirty="0">
              <a:solidFill>
                <a:srgbClr val="000000"/>
              </a:solidFill>
            </a:endParaRPr>
          </a:p>
        </p:txBody>
      </p:sp>
      <p:sp>
        <p:nvSpPr>
          <p:cNvPr id="18503" name="Line 71"/>
          <p:cNvSpPr>
            <a:spLocks noChangeShapeType="1"/>
          </p:cNvSpPr>
          <p:nvPr/>
        </p:nvSpPr>
        <p:spPr bwMode="auto">
          <a:xfrm>
            <a:off x="7615084" y="3386048"/>
            <a:ext cx="1666" cy="1830407"/>
          </a:xfrm>
          <a:prstGeom prst="line">
            <a:avLst/>
          </a:prstGeom>
          <a:ln>
            <a:headEnd/>
            <a:tailEnd/>
          </a:ln>
        </p:spPr>
        <p:style>
          <a:lnRef idx="3">
            <a:schemeClr val="dk1"/>
          </a:lnRef>
          <a:fillRef idx="0">
            <a:schemeClr val="dk1"/>
          </a:fillRef>
          <a:effectRef idx="2">
            <a:schemeClr val="dk1"/>
          </a:effectRef>
          <a:fontRef idx="minor">
            <a:schemeClr val="tx1"/>
          </a:fontRef>
        </p:style>
        <p:txBody>
          <a:bodyPr/>
          <a:lstStyle/>
          <a:p>
            <a:endParaRPr lang="en-US" sz="2400"/>
          </a:p>
        </p:txBody>
      </p:sp>
      <p:sp>
        <p:nvSpPr>
          <p:cNvPr id="18504" name="Freeform 72"/>
          <p:cNvSpPr>
            <a:spLocks/>
          </p:cNvSpPr>
          <p:nvPr/>
        </p:nvSpPr>
        <p:spPr bwMode="auto">
          <a:xfrm>
            <a:off x="7155006" y="3517062"/>
            <a:ext cx="1235209" cy="3007640"/>
          </a:xfrm>
          <a:custGeom>
            <a:avLst/>
            <a:gdLst/>
            <a:ahLst/>
            <a:cxnLst>
              <a:cxn ang="0">
                <a:pos x="1334" y="2899"/>
              </a:cxn>
              <a:cxn ang="0">
                <a:pos x="0" y="2899"/>
              </a:cxn>
              <a:cxn ang="0">
                <a:pos x="0" y="3169"/>
              </a:cxn>
              <a:cxn ang="0">
                <a:pos x="1481" y="3169"/>
              </a:cxn>
              <a:cxn ang="0">
                <a:pos x="1481" y="2899"/>
              </a:cxn>
              <a:cxn ang="0">
                <a:pos x="1423" y="2899"/>
              </a:cxn>
              <a:cxn ang="0">
                <a:pos x="1423" y="0"/>
              </a:cxn>
              <a:cxn ang="0">
                <a:pos x="1334" y="0"/>
              </a:cxn>
              <a:cxn ang="0">
                <a:pos x="1334" y="2899"/>
              </a:cxn>
            </a:cxnLst>
            <a:rect l="0" t="0" r="r" b="b"/>
            <a:pathLst>
              <a:path w="1481" h="3169">
                <a:moveTo>
                  <a:pt x="1334" y="2899"/>
                </a:moveTo>
                <a:lnTo>
                  <a:pt x="0" y="2899"/>
                </a:lnTo>
                <a:lnTo>
                  <a:pt x="0" y="3169"/>
                </a:lnTo>
                <a:lnTo>
                  <a:pt x="1481" y="3169"/>
                </a:lnTo>
                <a:lnTo>
                  <a:pt x="1481" y="2899"/>
                </a:lnTo>
                <a:lnTo>
                  <a:pt x="1423" y="2899"/>
                </a:lnTo>
                <a:lnTo>
                  <a:pt x="1423" y="0"/>
                </a:lnTo>
                <a:lnTo>
                  <a:pt x="1334" y="0"/>
                </a:lnTo>
                <a:lnTo>
                  <a:pt x="1334" y="2899"/>
                </a:lnTo>
                <a:close/>
              </a:path>
            </a:pathLst>
          </a:custGeom>
          <a:gradFill rotWithShape="1">
            <a:gsLst>
              <a:gs pos="0">
                <a:srgbClr val="CCCC00"/>
              </a:gs>
              <a:gs pos="50000">
                <a:srgbClr val="CCCC00">
                  <a:gamma/>
                  <a:tint val="53725"/>
                  <a:invGamma/>
                </a:srgbClr>
              </a:gs>
              <a:gs pos="100000">
                <a:srgbClr val="CCCC00"/>
              </a:gs>
            </a:gsLst>
            <a:lin ang="2700000" scaled="1"/>
          </a:gradFill>
          <a:ln w="3175" cap="flat" cmpd="sng">
            <a:solidFill>
              <a:srgbClr val="FFFFFF"/>
            </a:solidFill>
            <a:prstDash val="solid"/>
            <a:round/>
            <a:headEnd/>
            <a:tailEnd/>
          </a:ln>
          <a:effectLst/>
        </p:spPr>
        <p:txBody>
          <a:bodyPr wrap="none" anchor="ctr"/>
          <a:lstStyle/>
          <a:p>
            <a:endParaRPr lang="en-US" sz="2400" dirty="0"/>
          </a:p>
        </p:txBody>
      </p:sp>
      <p:sp>
        <p:nvSpPr>
          <p:cNvPr id="18505" name="Freeform 73"/>
          <p:cNvSpPr>
            <a:spLocks/>
          </p:cNvSpPr>
          <p:nvPr/>
        </p:nvSpPr>
        <p:spPr bwMode="auto">
          <a:xfrm>
            <a:off x="7155006" y="3517062"/>
            <a:ext cx="1235209" cy="3007640"/>
          </a:xfrm>
          <a:custGeom>
            <a:avLst/>
            <a:gdLst/>
            <a:ahLst/>
            <a:cxnLst>
              <a:cxn ang="0">
                <a:pos x="1334" y="2899"/>
              </a:cxn>
              <a:cxn ang="0">
                <a:pos x="0" y="2899"/>
              </a:cxn>
              <a:cxn ang="0">
                <a:pos x="0" y="3169"/>
              </a:cxn>
              <a:cxn ang="0">
                <a:pos x="1481" y="3169"/>
              </a:cxn>
              <a:cxn ang="0">
                <a:pos x="1481" y="2899"/>
              </a:cxn>
              <a:cxn ang="0">
                <a:pos x="1423" y="2899"/>
              </a:cxn>
              <a:cxn ang="0">
                <a:pos x="1423" y="0"/>
              </a:cxn>
              <a:cxn ang="0">
                <a:pos x="1334" y="0"/>
              </a:cxn>
              <a:cxn ang="0">
                <a:pos x="1334" y="2899"/>
              </a:cxn>
            </a:cxnLst>
            <a:rect l="0" t="0" r="r" b="b"/>
            <a:pathLst>
              <a:path w="1481" h="3169">
                <a:moveTo>
                  <a:pt x="1334" y="2899"/>
                </a:moveTo>
                <a:lnTo>
                  <a:pt x="0" y="2899"/>
                </a:lnTo>
                <a:lnTo>
                  <a:pt x="0" y="3169"/>
                </a:lnTo>
                <a:lnTo>
                  <a:pt x="1481" y="3169"/>
                </a:lnTo>
                <a:lnTo>
                  <a:pt x="1481" y="2899"/>
                </a:lnTo>
                <a:lnTo>
                  <a:pt x="1423" y="2899"/>
                </a:lnTo>
                <a:lnTo>
                  <a:pt x="1423" y="0"/>
                </a:lnTo>
                <a:lnTo>
                  <a:pt x="1334" y="0"/>
                </a:lnTo>
                <a:lnTo>
                  <a:pt x="1334" y="2899"/>
                </a:lnTo>
                <a:close/>
              </a:path>
            </a:pathLst>
          </a:custGeom>
          <a:noFill/>
          <a:ln w="9525">
            <a:solidFill>
              <a:schemeClr val="tx1"/>
            </a:solidFill>
            <a:prstDash val="solid"/>
            <a:round/>
            <a:headEnd/>
            <a:tailEnd/>
          </a:ln>
        </p:spPr>
        <p:txBody>
          <a:bodyPr/>
          <a:lstStyle/>
          <a:p>
            <a:endParaRPr lang="en-US" sz="2400"/>
          </a:p>
        </p:txBody>
      </p:sp>
      <p:sp>
        <p:nvSpPr>
          <p:cNvPr id="18506" name="Line 74"/>
          <p:cNvSpPr>
            <a:spLocks noChangeShapeType="1"/>
          </p:cNvSpPr>
          <p:nvPr/>
        </p:nvSpPr>
        <p:spPr bwMode="auto">
          <a:xfrm>
            <a:off x="7730103" y="2730974"/>
            <a:ext cx="1667" cy="250637"/>
          </a:xfrm>
          <a:prstGeom prst="line">
            <a:avLst/>
          </a:prstGeom>
          <a:ln>
            <a:headEnd/>
            <a:tailEnd/>
          </a:ln>
        </p:spPr>
        <p:style>
          <a:lnRef idx="3">
            <a:schemeClr val="dk1"/>
          </a:lnRef>
          <a:fillRef idx="0">
            <a:schemeClr val="dk1"/>
          </a:fillRef>
          <a:effectRef idx="2">
            <a:schemeClr val="dk1"/>
          </a:effectRef>
          <a:fontRef idx="minor">
            <a:schemeClr val="tx1"/>
          </a:fontRef>
        </p:style>
        <p:txBody>
          <a:bodyPr/>
          <a:lstStyle/>
          <a:p>
            <a:endParaRPr lang="en-US" sz="2400"/>
          </a:p>
        </p:txBody>
      </p:sp>
      <p:sp>
        <p:nvSpPr>
          <p:cNvPr id="18507" name="Rectangle 75"/>
          <p:cNvSpPr>
            <a:spLocks noChangeArrowheads="1"/>
          </p:cNvSpPr>
          <p:nvPr/>
        </p:nvSpPr>
        <p:spPr bwMode="auto">
          <a:xfrm>
            <a:off x="7473974" y="6248400"/>
            <a:ext cx="607539" cy="307777"/>
          </a:xfrm>
          <a:prstGeom prst="rect">
            <a:avLst/>
          </a:prstGeom>
          <a:noFill/>
          <a:ln w="9525">
            <a:noFill/>
            <a:miter lim="800000"/>
            <a:headEnd/>
            <a:tailEnd/>
          </a:ln>
        </p:spPr>
        <p:txBody>
          <a:bodyPr wrap="none" lIns="0" tIns="0" rIns="0" bIns="0">
            <a:noAutofit/>
          </a:bodyPr>
          <a:lstStyle/>
          <a:p>
            <a:pPr algn="ctr"/>
            <a:r>
              <a:rPr lang="en-US" sz="2000" b="1" dirty="0" smtClean="0">
                <a:solidFill>
                  <a:srgbClr val="000000"/>
                </a:solidFill>
              </a:rPr>
              <a:t>RNIC</a:t>
            </a:r>
            <a:endParaRPr lang="en-US" sz="2000" b="1" dirty="0"/>
          </a:p>
        </p:txBody>
      </p:sp>
      <p:sp>
        <p:nvSpPr>
          <p:cNvPr id="18508" name="Line 76"/>
          <p:cNvSpPr>
            <a:spLocks noChangeShapeType="1"/>
          </p:cNvSpPr>
          <p:nvPr/>
        </p:nvSpPr>
        <p:spPr bwMode="auto">
          <a:xfrm>
            <a:off x="7615084" y="5827857"/>
            <a:ext cx="1666" cy="423424"/>
          </a:xfrm>
          <a:prstGeom prst="line">
            <a:avLst/>
          </a:prstGeom>
          <a:ln>
            <a:headEnd/>
            <a:tailEnd/>
          </a:ln>
        </p:spPr>
        <p:style>
          <a:lnRef idx="3">
            <a:schemeClr val="dk1"/>
          </a:lnRef>
          <a:fillRef idx="0">
            <a:schemeClr val="dk1"/>
          </a:fillRef>
          <a:effectRef idx="2">
            <a:schemeClr val="dk1"/>
          </a:effectRef>
          <a:fontRef idx="minor">
            <a:schemeClr val="tx1"/>
          </a:fontRef>
        </p:style>
        <p:txBody>
          <a:bodyPr/>
          <a:lstStyle/>
          <a:p>
            <a:endParaRPr lang="en-US" sz="2400"/>
          </a:p>
        </p:txBody>
      </p:sp>
      <p:sp>
        <p:nvSpPr>
          <p:cNvPr id="18510" name="Text Box 78"/>
          <p:cNvSpPr txBox="1">
            <a:spLocks noChangeArrowheads="1"/>
          </p:cNvSpPr>
          <p:nvPr/>
        </p:nvSpPr>
        <p:spPr bwMode="auto">
          <a:xfrm>
            <a:off x="3694913" y="6096000"/>
            <a:ext cx="1035861" cy="461665"/>
          </a:xfrm>
          <a:prstGeom prst="rect">
            <a:avLst/>
          </a:prstGeom>
          <a:noFill/>
          <a:ln w="12700">
            <a:noFill/>
            <a:miter lim="800000"/>
            <a:headEnd/>
            <a:tailEnd/>
          </a:ln>
          <a:effectLst/>
        </p:spPr>
        <p:txBody>
          <a:bodyPr wrap="none">
            <a:spAutoFit/>
          </a:bodyPr>
          <a:lstStyle/>
          <a:p>
            <a:pPr algn="ctr"/>
            <a:r>
              <a:rPr lang="en-US" sz="2400" b="1" dirty="0">
                <a:solidFill>
                  <a:srgbClr val="FF0000"/>
                </a:solidFill>
                <a:effectLst>
                  <a:outerShdw blurRad="38100" dist="38100" dir="2700000" algn="tl">
                    <a:srgbClr val="C0C0C0"/>
                  </a:outerShdw>
                </a:effectLst>
              </a:rPr>
              <a:t>C-NIC</a:t>
            </a:r>
          </a:p>
        </p:txBody>
      </p:sp>
      <p:pic>
        <p:nvPicPr>
          <p:cNvPr id="18512" name="Picture 80" descr="BCM_lgo_rev"/>
          <p:cNvPicPr>
            <a:picLocks noChangeAspect="1" noChangeArrowheads="1"/>
          </p:cNvPicPr>
          <p:nvPr/>
        </p:nvPicPr>
        <p:blipFill>
          <a:blip r:embed="rId3" cstate="print"/>
          <a:srcRect l="-5331" t="-5391" r="-5238" b="-5391"/>
          <a:stretch>
            <a:fillRect/>
          </a:stretch>
        </p:blipFill>
        <p:spPr bwMode="auto">
          <a:xfrm>
            <a:off x="7696200" y="0"/>
            <a:ext cx="1447800" cy="1006845"/>
          </a:xfrm>
          <a:prstGeom prst="rect">
            <a:avLst/>
          </a:prstGeom>
          <a:solidFill>
            <a:srgbClr val="3399FF"/>
          </a:solidFill>
          <a:ln w="9525">
            <a:solidFill>
              <a:schemeClr val="bg2"/>
            </a:solidFill>
            <a:miter lim="800000"/>
            <a:headEnd/>
            <a:tailEnd/>
          </a:ln>
        </p:spPr>
      </p:pic>
      <p:sp>
        <p:nvSpPr>
          <p:cNvPr id="18497" name="Rectangle 65"/>
          <p:cNvSpPr>
            <a:spLocks noChangeArrowheads="1"/>
          </p:cNvSpPr>
          <p:nvPr/>
        </p:nvSpPr>
        <p:spPr bwMode="auto">
          <a:xfrm>
            <a:off x="7138366" y="5181600"/>
            <a:ext cx="983500" cy="685800"/>
          </a:xfrm>
          <a:prstGeom prst="rect">
            <a:avLst/>
          </a:prstGeom>
          <a:ln>
            <a:headEnd/>
            <a:tailEnd/>
          </a:ln>
        </p:spPr>
        <p:style>
          <a:lnRef idx="2">
            <a:schemeClr val="dk1"/>
          </a:lnRef>
          <a:fillRef idx="1">
            <a:schemeClr val="lt1"/>
          </a:fillRef>
          <a:effectRef idx="0">
            <a:schemeClr val="dk1"/>
          </a:effectRef>
          <a:fontRef idx="minor">
            <a:schemeClr val="dk1"/>
          </a:fontRef>
        </p:style>
        <p:txBody>
          <a:bodyPr wrap="none" lIns="0" tIns="0" rIns="0" bIns="0" anchor="ctr" anchorCtr="0">
            <a:noAutofit/>
          </a:bodyPr>
          <a:lstStyle/>
          <a:p>
            <a:pPr algn="ctr"/>
            <a:r>
              <a:rPr lang="en-US" sz="1400" b="1" dirty="0">
                <a:solidFill>
                  <a:srgbClr val="000000"/>
                </a:solidFill>
              </a:rPr>
              <a:t>RDMA </a:t>
            </a:r>
            <a:r>
              <a:rPr lang="en-US" sz="1400" b="1" dirty="0" smtClean="0">
                <a:solidFill>
                  <a:srgbClr val="000000"/>
                </a:solidFill>
              </a:rPr>
              <a:t/>
            </a:r>
            <a:br>
              <a:rPr lang="en-US" sz="1400" b="1" dirty="0" smtClean="0">
                <a:solidFill>
                  <a:srgbClr val="000000"/>
                </a:solidFill>
              </a:rPr>
            </a:br>
            <a:r>
              <a:rPr lang="en-US" sz="1400" b="1" dirty="0" smtClean="0">
                <a:solidFill>
                  <a:srgbClr val="000000"/>
                </a:solidFill>
              </a:rPr>
              <a:t>Driver</a:t>
            </a:r>
            <a:endParaRPr lang="en-US" sz="1400" b="1" dirty="0">
              <a:solidFill>
                <a:srgbClr val="000000"/>
              </a:solidFill>
            </a:endParaRPr>
          </a:p>
        </p:txBody>
      </p:sp>
      <p:cxnSp>
        <p:nvCxnSpPr>
          <p:cNvPr id="84" name="Straight Connector 83"/>
          <p:cNvCxnSpPr/>
          <p:nvPr/>
        </p:nvCxnSpPr>
        <p:spPr bwMode="auto">
          <a:xfrm flipV="1">
            <a:off x="4806974" y="3647052"/>
            <a:ext cx="4151376" cy="10548"/>
          </a:xfrm>
          <a:prstGeom prst="line">
            <a:avLst/>
          </a:prstGeom>
          <a:ln>
            <a:headEnd type="none" w="med" len="med"/>
            <a:tailEnd type="none" w="med" len="med"/>
          </a:ln>
        </p:spPr>
        <p:style>
          <a:lnRef idx="3">
            <a:schemeClr val="accent5"/>
          </a:lnRef>
          <a:fillRef idx="0">
            <a:schemeClr val="accent5"/>
          </a:fillRef>
          <a:effectRef idx="2">
            <a:schemeClr val="accent5"/>
          </a:effectRef>
          <a:fontRef idx="minor">
            <a:schemeClr val="tx1"/>
          </a:fontRef>
        </p:style>
      </p:cxn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0" name="Rectangle 109"/>
          <p:cNvSpPr/>
          <p:nvPr/>
        </p:nvSpPr>
        <p:spPr bwMode="auto">
          <a:xfrm>
            <a:off x="0" y="762000"/>
            <a:ext cx="4572000" cy="5867400"/>
          </a:xfrm>
          <a:prstGeom prst="rect">
            <a:avLst/>
          </a:prstGeom>
          <a:gradFill flip="none" rotWithShape="1">
            <a:gsLst>
              <a:gs pos="9000">
                <a:srgbClr val="FFFFFF">
                  <a:alpha val="0"/>
                </a:srgbClr>
              </a:gs>
              <a:gs pos="31000">
                <a:schemeClr val="bg2">
                  <a:alpha val="20000"/>
                </a:schemeClr>
              </a:gs>
              <a:gs pos="67000">
                <a:schemeClr val="bg2">
                  <a:alpha val="44000"/>
                </a:schemeClr>
              </a:gs>
              <a:gs pos="86000">
                <a:schemeClr val="tx1">
                  <a:alpha val="0"/>
                </a:schemeClr>
              </a:gs>
            </a:gsLst>
            <a:lin ang="16200000" scaled="1"/>
            <a:tileRect/>
          </a:gradFill>
          <a:ln w="15875" cap="sq" cmpd="sng" algn="ctr">
            <a:gradFill>
              <a:gsLst>
                <a:gs pos="0">
                  <a:schemeClr val="accent1">
                    <a:tint val="66000"/>
                    <a:satMod val="160000"/>
                    <a:alpha val="0"/>
                  </a:schemeClr>
                </a:gs>
                <a:gs pos="50000">
                  <a:schemeClr val="accent1">
                    <a:tint val="44500"/>
                    <a:satMod val="160000"/>
                  </a:schemeClr>
                </a:gs>
                <a:gs pos="74000">
                  <a:schemeClr val="accent1">
                    <a:tint val="23500"/>
                    <a:satMod val="160000"/>
                    <a:alpha val="0"/>
                  </a:schemeClr>
                </a:gs>
              </a:gsLst>
              <a:lin ang="5400000" scaled="0"/>
            </a:gradFill>
            <a:prstDash val="solid"/>
            <a:headEnd type="none" w="med" len="med"/>
            <a:tailEnd type="none" w="med" len="med"/>
          </a:ln>
          <a:effectLst>
            <a:outerShdw blurRad="50800" dist="38100" dir="10800000" algn="r" rotWithShape="0">
              <a:prstClr val="black">
                <a:alpha val="40000"/>
              </a:prstClr>
            </a:outerShdw>
          </a:effectLst>
          <a:sp3d>
            <a:bevelT w="82550"/>
          </a:sp3d>
        </p:spPr>
        <p:txBody>
          <a:bodyPr vert="horz" wrap="square" lIns="109728" tIns="54864" rIns="109728" bIns="54864" numCol="1" rtlCol="0" anchor="ctr" anchorCtr="0" compatLnSpc="1">
            <a:prstTxWarp prst="textNoShape">
              <a:avLst/>
            </a:prstTxWarp>
          </a:bodyPr>
          <a:lstStyle/>
          <a:p>
            <a:pPr algn="ctr" defTabSz="1096963"/>
            <a:endParaRPr lang="en-US" sz="3200" kern="0" dirty="0" smtClean="0">
              <a:solidFill>
                <a:srgbClr val="FFFFFF"/>
              </a:solidFill>
              <a:latin typeface="Segoe" pitchFamily="34" charset="0"/>
            </a:endParaRPr>
          </a:p>
        </p:txBody>
      </p:sp>
      <p:sp>
        <p:nvSpPr>
          <p:cNvPr id="111" name="Rectangle 110"/>
          <p:cNvSpPr/>
          <p:nvPr/>
        </p:nvSpPr>
        <p:spPr bwMode="auto">
          <a:xfrm>
            <a:off x="4572000" y="990600"/>
            <a:ext cx="4572000" cy="5867400"/>
          </a:xfrm>
          <a:prstGeom prst="rect">
            <a:avLst/>
          </a:prstGeom>
          <a:gradFill flip="none" rotWithShape="1">
            <a:gsLst>
              <a:gs pos="9000">
                <a:srgbClr val="FFFFFF">
                  <a:alpha val="0"/>
                </a:srgbClr>
              </a:gs>
              <a:gs pos="31000">
                <a:schemeClr val="bg2">
                  <a:alpha val="20000"/>
                </a:schemeClr>
              </a:gs>
              <a:gs pos="67000">
                <a:schemeClr val="bg2">
                  <a:alpha val="44000"/>
                </a:schemeClr>
              </a:gs>
              <a:gs pos="86000">
                <a:schemeClr val="tx1">
                  <a:alpha val="0"/>
                </a:schemeClr>
              </a:gs>
            </a:gsLst>
            <a:lin ang="16200000" scaled="1"/>
            <a:tileRect/>
          </a:gradFill>
          <a:ln w="15875" cap="sq" cmpd="sng" algn="ctr">
            <a:gradFill>
              <a:gsLst>
                <a:gs pos="0">
                  <a:schemeClr val="accent1">
                    <a:tint val="66000"/>
                    <a:satMod val="160000"/>
                    <a:alpha val="0"/>
                  </a:schemeClr>
                </a:gs>
                <a:gs pos="50000">
                  <a:schemeClr val="accent1">
                    <a:tint val="44500"/>
                    <a:satMod val="160000"/>
                  </a:schemeClr>
                </a:gs>
                <a:gs pos="74000">
                  <a:schemeClr val="accent1">
                    <a:tint val="23500"/>
                    <a:satMod val="160000"/>
                    <a:alpha val="0"/>
                  </a:schemeClr>
                </a:gs>
              </a:gsLst>
              <a:lin ang="5400000" scaled="0"/>
            </a:gradFill>
            <a:prstDash val="solid"/>
            <a:headEnd type="none" w="med" len="med"/>
            <a:tailEnd type="none" w="med" len="med"/>
          </a:ln>
          <a:effectLst>
            <a:outerShdw blurRad="50800" dist="38100" dir="10800000" algn="r" rotWithShape="0">
              <a:prstClr val="black">
                <a:alpha val="40000"/>
              </a:prstClr>
            </a:outerShdw>
          </a:effectLst>
          <a:sp3d>
            <a:bevelT w="82550"/>
          </a:sp3d>
        </p:spPr>
        <p:txBody>
          <a:bodyPr vert="horz" wrap="square" lIns="109728" tIns="54864" rIns="109728" bIns="54864" numCol="1" rtlCol="0" anchor="ctr" anchorCtr="0" compatLnSpc="1">
            <a:prstTxWarp prst="textNoShape">
              <a:avLst/>
            </a:prstTxWarp>
          </a:bodyPr>
          <a:lstStyle/>
          <a:p>
            <a:pPr algn="ctr" defTabSz="1096963"/>
            <a:endParaRPr lang="en-US" sz="3200" kern="0" dirty="0" smtClean="0">
              <a:solidFill>
                <a:srgbClr val="FFFFFF"/>
              </a:solidFill>
              <a:latin typeface="Segoe" pitchFamily="34" charset="0"/>
            </a:endParaRPr>
          </a:p>
        </p:txBody>
      </p:sp>
      <p:sp>
        <p:nvSpPr>
          <p:cNvPr id="108" name="Round Same Side Corner Rectangle 107"/>
          <p:cNvSpPr/>
          <p:nvPr/>
        </p:nvSpPr>
        <p:spPr bwMode="auto">
          <a:xfrm rot="5400000">
            <a:off x="2514600" y="762000"/>
            <a:ext cx="457200" cy="2743200"/>
          </a:xfrm>
          <a:prstGeom prst="round2SameRect">
            <a:avLst>
              <a:gd name="adj1" fmla="val 50000"/>
              <a:gd name="adj2" fmla="val 0"/>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anchor="ctr"/>
          <a:lstStyle/>
          <a:p>
            <a:pPr defTabSz="1097280" fontAlgn="base">
              <a:spcBef>
                <a:spcPct val="0"/>
              </a:spcBef>
              <a:spcAft>
                <a:spcPct val="0"/>
              </a:spcAft>
              <a:defRPr/>
            </a:pPr>
            <a:endParaRPr lang="en-US" sz="2200" dirty="0" smtClean="0">
              <a:effectLst>
                <a:outerShdw blurRad="38100" dist="38100" dir="2700000" algn="tl">
                  <a:srgbClr val="000000">
                    <a:alpha val="43137"/>
                  </a:srgbClr>
                </a:outerShdw>
              </a:effectLst>
              <a:latin typeface="Segoe" pitchFamily="34" charset="0"/>
            </a:endParaRPr>
          </a:p>
        </p:txBody>
      </p:sp>
      <p:sp>
        <p:nvSpPr>
          <p:cNvPr id="20510" name="Text Box 30"/>
          <p:cNvSpPr txBox="1">
            <a:spLocks noChangeArrowheads="1"/>
          </p:cNvSpPr>
          <p:nvPr/>
        </p:nvSpPr>
        <p:spPr bwMode="auto">
          <a:xfrm>
            <a:off x="1905000" y="1981200"/>
            <a:ext cx="2743200" cy="341504"/>
          </a:xfrm>
          <a:prstGeom prst="rect">
            <a:avLst/>
          </a:prstGeom>
          <a:noFill/>
          <a:ln>
            <a:noFill/>
            <a:headEnd type="none" w="med" len="med"/>
            <a:tailEnd type="none" w="med" len="med"/>
          </a:ln>
        </p:spPr>
        <p:style>
          <a:lnRef idx="1">
            <a:schemeClr val="dk1"/>
          </a:lnRef>
          <a:fillRef idx="2">
            <a:schemeClr val="dk1"/>
          </a:fillRef>
          <a:effectRef idx="1">
            <a:schemeClr val="dk1"/>
          </a:effectRef>
          <a:fontRef idx="minor">
            <a:schemeClr val="dk1"/>
          </a:fontRef>
        </p:style>
        <p:txBody>
          <a:bodyPr wrap="square">
            <a:spAutoFit/>
          </a:bodyPr>
          <a:lstStyle/>
          <a:p>
            <a:pPr>
              <a:lnSpc>
                <a:spcPct val="80000"/>
              </a:lnSpc>
              <a:defRPr/>
            </a:pPr>
            <a:r>
              <a:rPr lang="en-US" sz="2000" kern="0" spc="-100" dirty="0" smtClean="0">
                <a:ln w="18415" cmpd="sng">
                  <a:noFill/>
                  <a:prstDash val="solid"/>
                </a:ln>
                <a:gradFill>
                  <a:gsLst>
                    <a:gs pos="0">
                      <a:srgbClr val="0F0F0F"/>
                    </a:gs>
                    <a:gs pos="77000">
                      <a:srgbClr val="000000">
                        <a:lumMod val="95000"/>
                        <a:lumOff val="5000"/>
                      </a:srgbClr>
                    </a:gs>
                  </a:gsLst>
                  <a:lin ang="16200000" scaled="1"/>
                </a:gradFill>
                <a:effectLst>
                  <a:glow rad="101600">
                    <a:srgbClr val="FFFFFF">
                      <a:alpha val="40000"/>
                    </a:srgbClr>
                  </a:glow>
                  <a:innerShdw blurRad="114300">
                    <a:prstClr val="black"/>
                  </a:innerShdw>
                </a:effectLst>
                <a:latin typeface="Segoe Black" pitchFamily="34" charset="0"/>
              </a:rPr>
              <a:t>C-NIC </a:t>
            </a:r>
            <a:r>
              <a:rPr lang="en-US" sz="2000" kern="0" spc="-100" dirty="0" err="1" smtClean="0">
                <a:ln w="18415" cmpd="sng">
                  <a:noFill/>
                  <a:prstDash val="solid"/>
                </a:ln>
                <a:gradFill>
                  <a:gsLst>
                    <a:gs pos="0">
                      <a:srgbClr val="0F0F0F"/>
                    </a:gs>
                    <a:gs pos="77000">
                      <a:srgbClr val="000000">
                        <a:lumMod val="95000"/>
                        <a:lumOff val="5000"/>
                      </a:srgbClr>
                    </a:gs>
                  </a:gsLst>
                  <a:lin ang="16200000" scaled="1"/>
                </a:gradFill>
                <a:effectLst>
                  <a:glow rad="101600">
                    <a:srgbClr val="FFFFFF">
                      <a:alpha val="40000"/>
                    </a:srgbClr>
                  </a:glow>
                  <a:innerShdw blurRad="114300">
                    <a:prstClr val="black"/>
                  </a:innerShdw>
                </a:effectLst>
                <a:latin typeface="Segoe Black" pitchFamily="34" charset="0"/>
              </a:rPr>
              <a:t>Perfmon</a:t>
            </a:r>
            <a:endParaRPr lang="en-US" sz="2000" kern="0" spc="-100" dirty="0" smtClean="0">
              <a:ln w="18415" cmpd="sng">
                <a:noFill/>
                <a:prstDash val="solid"/>
              </a:ln>
              <a:gradFill>
                <a:gsLst>
                  <a:gs pos="0">
                    <a:srgbClr val="0F0F0F"/>
                  </a:gs>
                  <a:gs pos="77000">
                    <a:srgbClr val="000000">
                      <a:lumMod val="95000"/>
                      <a:lumOff val="5000"/>
                    </a:srgbClr>
                  </a:gs>
                </a:gsLst>
                <a:lin ang="16200000" scaled="1"/>
              </a:gradFill>
              <a:effectLst>
                <a:glow rad="101600">
                  <a:srgbClr val="FFFFFF">
                    <a:alpha val="40000"/>
                  </a:srgbClr>
                </a:glow>
                <a:innerShdw blurRad="114300">
                  <a:prstClr val="black"/>
                </a:innerShdw>
              </a:effectLst>
              <a:latin typeface="Segoe Black" pitchFamily="34" charset="0"/>
            </a:endParaRPr>
          </a:p>
        </p:txBody>
      </p:sp>
      <p:sp>
        <p:nvSpPr>
          <p:cNvPr id="109" name="Round Same Side Corner Rectangle 108"/>
          <p:cNvSpPr/>
          <p:nvPr/>
        </p:nvSpPr>
        <p:spPr bwMode="auto">
          <a:xfrm rot="16200000">
            <a:off x="6629403" y="1066800"/>
            <a:ext cx="457197" cy="2133602"/>
          </a:xfrm>
          <a:prstGeom prst="round2SameRect">
            <a:avLst>
              <a:gd name="adj1" fmla="val 34810"/>
              <a:gd name="adj2" fmla="val 0"/>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anchor="ctr"/>
          <a:lstStyle/>
          <a:p>
            <a:pPr defTabSz="1097280" fontAlgn="base">
              <a:spcBef>
                <a:spcPct val="0"/>
              </a:spcBef>
              <a:spcAft>
                <a:spcPct val="0"/>
              </a:spcAft>
              <a:defRPr/>
            </a:pPr>
            <a:endParaRPr lang="en-US" sz="220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20482" name="Rectangle 2"/>
          <p:cNvSpPr>
            <a:spLocks noGrp="1"/>
          </p:cNvSpPr>
          <p:nvPr>
            <p:ph type="title"/>
          </p:nvPr>
        </p:nvSpPr>
        <p:spPr>
          <a:xfrm>
            <a:off x="382588" y="228600"/>
            <a:ext cx="8380412" cy="1107996"/>
          </a:xfrm>
        </p:spPr>
        <p:txBody>
          <a:bodyPr/>
          <a:lstStyle/>
          <a:p>
            <a:r>
              <a:rPr lang="en-US" sz="4800" dirty="0" smtClean="0"/>
              <a:t>Broadcom’s C-NIC 10Gb/sec</a:t>
            </a:r>
            <a:br>
              <a:rPr lang="en-US" sz="4800" dirty="0" smtClean="0"/>
            </a:br>
            <a:r>
              <a:rPr lang="en-US" sz="3200" dirty="0" smtClean="0">
                <a:solidFill>
                  <a:schemeClr val="accent1"/>
                </a:solidFill>
              </a:rPr>
              <a:t>NTTCP over 10Gb/sec TCP Chimney</a:t>
            </a:r>
          </a:p>
        </p:txBody>
      </p:sp>
      <p:sp>
        <p:nvSpPr>
          <p:cNvPr id="20503" name="Text Box 23"/>
          <p:cNvSpPr txBox="1">
            <a:spLocks noChangeArrowheads="1"/>
          </p:cNvSpPr>
          <p:nvPr/>
        </p:nvSpPr>
        <p:spPr bwMode="auto">
          <a:xfrm>
            <a:off x="304800" y="4724400"/>
            <a:ext cx="1676400" cy="424732"/>
          </a:xfrm>
          <a:prstGeom prst="rect">
            <a:avLst/>
          </a:prstGeom>
        </p:spPr>
        <p:txBody>
          <a:bodyPr>
            <a:spAutoFit/>
          </a:bodyPr>
          <a:lstStyle/>
          <a:p>
            <a:pPr>
              <a:lnSpc>
                <a:spcPct val="90000"/>
              </a:lnSpc>
              <a:spcBef>
                <a:spcPct val="30000"/>
              </a:spcBef>
            </a:pPr>
            <a:r>
              <a:rPr lang="en-US" sz="2400" dirty="0">
                <a:ln w="12700">
                  <a:noFill/>
                  <a:prstDash val="solid"/>
                </a:ln>
                <a:solidFill>
                  <a:schemeClr val="accent1"/>
                </a:solidFill>
                <a:effectLst>
                  <a:outerShdw blurRad="165100" algn="ctr" rotWithShape="0">
                    <a:prstClr val="black"/>
                  </a:outerShdw>
                </a:effectLst>
                <a:latin typeface="Segoe Semibold" pitchFamily="34" charset="0"/>
              </a:rPr>
              <a:t>S2 (TX/RX)</a:t>
            </a:r>
          </a:p>
        </p:txBody>
      </p:sp>
      <p:sp>
        <p:nvSpPr>
          <p:cNvPr id="20504" name="Text Box 24"/>
          <p:cNvSpPr txBox="1">
            <a:spLocks noChangeArrowheads="1"/>
          </p:cNvSpPr>
          <p:nvPr/>
        </p:nvSpPr>
        <p:spPr bwMode="auto">
          <a:xfrm>
            <a:off x="5943600" y="4724400"/>
            <a:ext cx="1905000" cy="424732"/>
          </a:xfrm>
          <a:prstGeom prst="rect">
            <a:avLst/>
          </a:prstGeom>
        </p:spPr>
        <p:txBody>
          <a:bodyPr>
            <a:spAutoFit/>
          </a:bodyPr>
          <a:lstStyle/>
          <a:p>
            <a:pPr>
              <a:lnSpc>
                <a:spcPct val="90000"/>
              </a:lnSpc>
              <a:spcBef>
                <a:spcPct val="30000"/>
              </a:spcBef>
            </a:pPr>
            <a:r>
              <a:rPr lang="en-US" sz="2400" dirty="0">
                <a:ln w="12700">
                  <a:noFill/>
                  <a:prstDash val="solid"/>
                </a:ln>
                <a:solidFill>
                  <a:schemeClr val="accent1"/>
                </a:solidFill>
                <a:effectLst>
                  <a:outerShdw blurRad="165100" algn="ctr" rotWithShape="0">
                    <a:prstClr val="black"/>
                  </a:outerShdw>
                </a:effectLst>
                <a:latin typeface="Segoe Semibold" pitchFamily="34" charset="0"/>
              </a:rPr>
              <a:t>S1 (TX/RX)</a:t>
            </a:r>
          </a:p>
        </p:txBody>
      </p:sp>
      <p:sp>
        <p:nvSpPr>
          <p:cNvPr id="20505" name="Text Box 25"/>
          <p:cNvSpPr txBox="1">
            <a:spLocks noChangeArrowheads="1"/>
          </p:cNvSpPr>
          <p:nvPr/>
        </p:nvSpPr>
        <p:spPr bwMode="auto">
          <a:xfrm>
            <a:off x="304800" y="5108575"/>
            <a:ext cx="2184637" cy="1255728"/>
          </a:xfrm>
          <a:prstGeom prst="rect">
            <a:avLst/>
          </a:prstGeom>
        </p:spPr>
        <p:txBody>
          <a:bodyPr wrap="none">
            <a:spAutoFit/>
          </a:bodyPr>
          <a:lstStyle/>
          <a:p>
            <a:pPr marL="227013" indent="-227013" fontAlgn="base">
              <a:lnSpc>
                <a:spcPct val="90000"/>
              </a:lnSpc>
              <a:spcBef>
                <a:spcPct val="0"/>
              </a:spcBef>
              <a:spcAft>
                <a:spcPct val="0"/>
              </a:spcAft>
            </a:pPr>
            <a:r>
              <a:rPr lang="en-US" sz="1400" dirty="0" smtClean="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Segoe Semibold" pitchFamily="34" charset="0"/>
              </a:rPr>
              <a:t>3.0GHz </a:t>
            </a:r>
            <a:r>
              <a:rPr lang="en-US" sz="1400" dirty="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Segoe Semibold" pitchFamily="34" charset="0"/>
              </a:rPr>
              <a:t>Intel 2 dual core </a:t>
            </a:r>
            <a:r>
              <a:rPr lang="en-US" sz="1400" dirty="0" smtClean="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Segoe Semibold" pitchFamily="34" charset="0"/>
              </a:rPr>
              <a:t/>
            </a:r>
            <a:br>
              <a:rPr lang="en-US" sz="1400" dirty="0" smtClean="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Segoe Semibold" pitchFamily="34" charset="0"/>
              </a:rPr>
            </a:br>
            <a:r>
              <a:rPr lang="en-US" sz="1400" dirty="0" smtClean="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Segoe Semibold" pitchFamily="34" charset="0"/>
              </a:rPr>
              <a:t>Xeon </a:t>
            </a:r>
            <a:r>
              <a:rPr lang="en-US" sz="1400" dirty="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Segoe Semibold" pitchFamily="34" charset="0"/>
              </a:rPr>
              <a:t>CPU</a:t>
            </a:r>
          </a:p>
          <a:p>
            <a:pPr fontAlgn="base">
              <a:lnSpc>
                <a:spcPct val="90000"/>
              </a:lnSpc>
              <a:spcBef>
                <a:spcPct val="0"/>
              </a:spcBef>
              <a:spcAft>
                <a:spcPct val="0"/>
              </a:spcAft>
            </a:pPr>
            <a:r>
              <a:rPr lang="en-US" sz="1400" dirty="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Segoe Semibold" pitchFamily="34" charset="0"/>
              </a:rPr>
              <a:t>8 GB RAM</a:t>
            </a:r>
          </a:p>
          <a:p>
            <a:pPr fontAlgn="base">
              <a:lnSpc>
                <a:spcPct val="90000"/>
              </a:lnSpc>
              <a:spcBef>
                <a:spcPct val="0"/>
              </a:spcBef>
              <a:spcAft>
                <a:spcPct val="0"/>
              </a:spcAft>
            </a:pPr>
            <a:r>
              <a:rPr lang="en-US" sz="1400" dirty="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Segoe Semibold" pitchFamily="34" charset="0"/>
              </a:rPr>
              <a:t>Windows Server 2003</a:t>
            </a:r>
            <a:br>
              <a:rPr lang="en-US" sz="1400" dirty="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Segoe Semibold" pitchFamily="34" charset="0"/>
              </a:rPr>
            </a:br>
            <a:r>
              <a:rPr lang="en-US" sz="1400" dirty="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Segoe Semibold" pitchFamily="34" charset="0"/>
              </a:rPr>
              <a:t>SP2-SNP</a:t>
            </a:r>
          </a:p>
          <a:p>
            <a:pPr fontAlgn="base">
              <a:lnSpc>
                <a:spcPct val="90000"/>
              </a:lnSpc>
              <a:spcBef>
                <a:spcPct val="0"/>
              </a:spcBef>
              <a:spcAft>
                <a:spcPct val="0"/>
              </a:spcAft>
            </a:pPr>
            <a:r>
              <a:rPr lang="en-US" sz="1400" dirty="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Segoe Semibold" pitchFamily="34" charset="0"/>
              </a:rPr>
              <a:t>BCM57710 NIC</a:t>
            </a:r>
          </a:p>
        </p:txBody>
      </p:sp>
      <p:graphicFrame>
        <p:nvGraphicFramePr>
          <p:cNvPr id="20506" name="Object 26"/>
          <p:cNvGraphicFramePr>
            <a:graphicFrameLocks noChangeAspect="1"/>
          </p:cNvGraphicFramePr>
          <p:nvPr/>
        </p:nvGraphicFramePr>
        <p:xfrm>
          <a:off x="1447800" y="3427987"/>
          <a:ext cx="2197181" cy="1534713"/>
        </p:xfrm>
        <a:graphic>
          <a:graphicData uri="http://schemas.openxmlformats.org/presentationml/2006/ole">
            <p:oleObj spid="_x0000_s1026" name="VISIO" r:id="rId4" imgW="948960" imgH="661680" progId="">
              <p:embed/>
            </p:oleObj>
          </a:graphicData>
        </a:graphic>
      </p:graphicFrame>
      <p:sp>
        <p:nvSpPr>
          <p:cNvPr id="20572" name="AutoShape 92"/>
          <p:cNvSpPr>
            <a:spLocks noChangeArrowheads="1"/>
          </p:cNvSpPr>
          <p:nvPr/>
        </p:nvSpPr>
        <p:spPr bwMode="auto">
          <a:xfrm>
            <a:off x="3527425" y="2695575"/>
            <a:ext cx="1295400" cy="304800"/>
          </a:xfrm>
          <a:prstGeom prst="wedgeRectCallout">
            <a:avLst>
              <a:gd name="adj1" fmla="val -53801"/>
              <a:gd name="adj2" fmla="val 163023"/>
            </a:avLst>
          </a:prstGeom>
          <a:ln>
            <a:headEnd/>
            <a:tailEnd/>
          </a:ln>
        </p:spPr>
        <p:style>
          <a:lnRef idx="3">
            <a:schemeClr val="lt1"/>
          </a:lnRef>
          <a:fillRef idx="1">
            <a:schemeClr val="dk1"/>
          </a:fillRef>
          <a:effectRef idx="1">
            <a:schemeClr val="dk1"/>
          </a:effectRef>
          <a:fontRef idx="minor">
            <a:schemeClr val="lt1"/>
          </a:fontRef>
        </p:style>
        <p:txBody>
          <a:bodyPr/>
          <a:lstStyle/>
          <a:p>
            <a:pPr fontAlgn="base">
              <a:lnSpc>
                <a:spcPct val="90000"/>
              </a:lnSpc>
              <a:spcBef>
                <a:spcPct val="0"/>
              </a:spcBef>
              <a:spcAft>
                <a:spcPct val="0"/>
              </a:spcAft>
            </a:pPr>
            <a:r>
              <a:rPr lang="en-US" sz="1600" dirty="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Segoe Semibold" pitchFamily="34" charset="0"/>
              </a:rPr>
              <a:t>BCM57710</a:t>
            </a:r>
          </a:p>
        </p:txBody>
      </p:sp>
      <p:sp>
        <p:nvSpPr>
          <p:cNvPr id="20573" name="AutoShape 93"/>
          <p:cNvSpPr>
            <a:spLocks noChangeArrowheads="1"/>
          </p:cNvSpPr>
          <p:nvPr/>
        </p:nvSpPr>
        <p:spPr bwMode="auto">
          <a:xfrm>
            <a:off x="5715000" y="2695574"/>
            <a:ext cx="1295400" cy="301752"/>
          </a:xfrm>
          <a:prstGeom prst="wedgeRectCallout">
            <a:avLst>
              <a:gd name="adj1" fmla="val 33115"/>
              <a:gd name="adj2" fmla="val 207306"/>
            </a:avLst>
          </a:prstGeom>
          <a:ln>
            <a:headEnd/>
            <a:tailEnd/>
          </a:ln>
        </p:spPr>
        <p:style>
          <a:lnRef idx="3">
            <a:schemeClr val="lt1"/>
          </a:lnRef>
          <a:fillRef idx="1">
            <a:schemeClr val="dk1"/>
          </a:fillRef>
          <a:effectRef idx="1">
            <a:schemeClr val="dk1"/>
          </a:effectRef>
          <a:fontRef idx="minor">
            <a:schemeClr val="lt1"/>
          </a:fontRef>
        </p:style>
        <p:txBody>
          <a:bodyPr/>
          <a:lstStyle/>
          <a:p>
            <a:pPr fontAlgn="base">
              <a:lnSpc>
                <a:spcPct val="90000"/>
              </a:lnSpc>
              <a:spcBef>
                <a:spcPct val="0"/>
              </a:spcBef>
              <a:spcAft>
                <a:spcPct val="0"/>
              </a:spcAft>
            </a:pPr>
            <a:r>
              <a:rPr lang="en-US" sz="1600" dirty="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Segoe Semibold" pitchFamily="34" charset="0"/>
              </a:rPr>
              <a:t>BCM57710</a:t>
            </a:r>
          </a:p>
        </p:txBody>
      </p:sp>
      <p:grpSp>
        <p:nvGrpSpPr>
          <p:cNvPr id="6" name="Group 94"/>
          <p:cNvGrpSpPr>
            <a:grpSpLocks/>
          </p:cNvGrpSpPr>
          <p:nvPr/>
        </p:nvGrpSpPr>
        <p:grpSpPr bwMode="auto">
          <a:xfrm>
            <a:off x="3810000" y="3340100"/>
            <a:ext cx="695325" cy="247650"/>
            <a:chOff x="2304" y="1728"/>
            <a:chExt cx="1584" cy="144"/>
          </a:xfrm>
        </p:grpSpPr>
        <p:sp>
          <p:nvSpPr>
            <p:cNvPr id="20575" name="Line 95"/>
            <p:cNvSpPr>
              <a:spLocks noChangeShapeType="1"/>
            </p:cNvSpPr>
            <p:nvPr/>
          </p:nvSpPr>
          <p:spPr bwMode="auto">
            <a:xfrm>
              <a:off x="2304" y="1872"/>
              <a:ext cx="1584" cy="0"/>
            </a:xfrm>
            <a:prstGeom prst="line">
              <a:avLst/>
            </a:prstGeom>
            <a:noFill/>
            <a:ln w="38100">
              <a:solidFill>
                <a:srgbClr val="FF9900"/>
              </a:solidFill>
              <a:round/>
              <a:headEnd/>
              <a:tailEnd/>
            </a:ln>
            <a:effectLst/>
          </p:spPr>
          <p:txBody>
            <a:bodyPr/>
            <a:lstStyle/>
            <a:p>
              <a:endParaRPr lang="en-US"/>
            </a:p>
          </p:txBody>
        </p:sp>
        <p:sp>
          <p:nvSpPr>
            <p:cNvPr id="20576" name="Oval 96"/>
            <p:cNvSpPr>
              <a:spLocks noChangeArrowheads="1"/>
            </p:cNvSpPr>
            <p:nvPr/>
          </p:nvSpPr>
          <p:spPr bwMode="auto">
            <a:xfrm>
              <a:off x="2976" y="1728"/>
              <a:ext cx="144" cy="144"/>
            </a:xfrm>
            <a:prstGeom prst="ellipse">
              <a:avLst/>
            </a:prstGeom>
            <a:noFill/>
            <a:ln w="28575">
              <a:solidFill>
                <a:srgbClr val="FF9900"/>
              </a:solidFill>
              <a:round/>
              <a:headEnd/>
              <a:tailEnd/>
            </a:ln>
            <a:effectLst/>
          </p:spPr>
          <p:txBody>
            <a:bodyPr wrap="none" anchor="ctr"/>
            <a:lstStyle/>
            <a:p>
              <a:endParaRPr lang="en-US"/>
            </a:p>
          </p:txBody>
        </p:sp>
      </p:grpSp>
      <p:sp>
        <p:nvSpPr>
          <p:cNvPr id="20581" name="Text Box 101"/>
          <p:cNvSpPr txBox="1">
            <a:spLocks noChangeArrowheads="1"/>
          </p:cNvSpPr>
          <p:nvPr/>
        </p:nvSpPr>
        <p:spPr bwMode="auto">
          <a:xfrm>
            <a:off x="6248400" y="1981200"/>
            <a:ext cx="1447800" cy="341504"/>
          </a:xfrm>
          <a:prstGeom prst="rect">
            <a:avLst/>
          </a:prstGeom>
          <a:noFill/>
          <a:ln>
            <a:noFill/>
            <a:headEnd type="none" w="med" len="med"/>
            <a:tailEnd type="none" w="med" len="med"/>
          </a:ln>
        </p:spPr>
        <p:txBody>
          <a:bodyPr wrap="square">
            <a:spAutoFit/>
          </a:bodyPr>
          <a:lstStyle/>
          <a:p>
            <a:pPr>
              <a:lnSpc>
                <a:spcPct val="80000"/>
              </a:lnSpc>
              <a:defRPr/>
            </a:pPr>
            <a:r>
              <a:rPr lang="en-US" sz="2000" kern="0" spc="-100" dirty="0" err="1" smtClean="0">
                <a:ln w="18415" cmpd="sng">
                  <a:noFill/>
                  <a:prstDash val="solid"/>
                </a:ln>
                <a:gradFill>
                  <a:gsLst>
                    <a:gs pos="0">
                      <a:srgbClr val="0F0F0F"/>
                    </a:gs>
                    <a:gs pos="77000">
                      <a:srgbClr val="000000">
                        <a:lumMod val="95000"/>
                        <a:lumOff val="5000"/>
                      </a:srgbClr>
                    </a:gs>
                  </a:gsLst>
                  <a:lin ang="16200000" scaled="1"/>
                </a:gradFill>
                <a:effectLst>
                  <a:glow rad="101600">
                    <a:srgbClr val="FFFFFF">
                      <a:alpha val="40000"/>
                    </a:srgbClr>
                  </a:glow>
                  <a:innerShdw blurRad="114300">
                    <a:prstClr val="black"/>
                  </a:innerShdw>
                </a:effectLst>
                <a:latin typeface="Segoe Black" pitchFamily="34" charset="0"/>
              </a:rPr>
              <a:t>NTTTCPs</a:t>
            </a:r>
            <a:endParaRPr lang="en-US" sz="2000" kern="0" spc="-100" dirty="0" smtClean="0">
              <a:ln w="18415" cmpd="sng">
                <a:noFill/>
                <a:prstDash val="solid"/>
              </a:ln>
              <a:gradFill>
                <a:gsLst>
                  <a:gs pos="0">
                    <a:srgbClr val="0F0F0F"/>
                  </a:gs>
                  <a:gs pos="77000">
                    <a:srgbClr val="000000">
                      <a:lumMod val="95000"/>
                      <a:lumOff val="5000"/>
                    </a:srgbClr>
                  </a:gs>
                </a:gsLst>
                <a:lin ang="16200000" scaled="1"/>
              </a:gradFill>
              <a:effectLst>
                <a:glow rad="101600">
                  <a:srgbClr val="FFFFFF">
                    <a:alpha val="40000"/>
                  </a:srgbClr>
                </a:glow>
                <a:innerShdw blurRad="114300">
                  <a:prstClr val="black"/>
                </a:innerShdw>
              </a:effectLst>
              <a:latin typeface="Segoe Black" pitchFamily="34" charset="0"/>
            </a:endParaRPr>
          </a:p>
        </p:txBody>
      </p:sp>
      <p:sp>
        <p:nvSpPr>
          <p:cNvPr id="20583" name="Line 103"/>
          <p:cNvSpPr>
            <a:spLocks noChangeShapeType="1"/>
          </p:cNvSpPr>
          <p:nvPr/>
        </p:nvSpPr>
        <p:spPr bwMode="auto">
          <a:xfrm>
            <a:off x="4486275" y="3594100"/>
            <a:ext cx="0" cy="1600200"/>
          </a:xfrm>
          <a:prstGeom prst="line">
            <a:avLst/>
          </a:prstGeom>
          <a:noFill/>
          <a:ln w="28575">
            <a:solidFill>
              <a:srgbClr val="FF9900"/>
            </a:solidFill>
            <a:round/>
            <a:headEnd/>
            <a:tailEnd/>
          </a:ln>
          <a:effectLst/>
        </p:spPr>
        <p:txBody>
          <a:bodyPr/>
          <a:lstStyle/>
          <a:p>
            <a:endParaRPr lang="en-US"/>
          </a:p>
        </p:txBody>
      </p:sp>
      <p:grpSp>
        <p:nvGrpSpPr>
          <p:cNvPr id="7" name="Group 104"/>
          <p:cNvGrpSpPr>
            <a:grpSpLocks/>
          </p:cNvGrpSpPr>
          <p:nvPr/>
        </p:nvGrpSpPr>
        <p:grpSpPr bwMode="auto">
          <a:xfrm>
            <a:off x="4724400" y="3302000"/>
            <a:ext cx="1638300" cy="238125"/>
            <a:chOff x="2304" y="1728"/>
            <a:chExt cx="1584" cy="144"/>
          </a:xfrm>
        </p:grpSpPr>
        <p:sp>
          <p:nvSpPr>
            <p:cNvPr id="20585" name="Line 105"/>
            <p:cNvSpPr>
              <a:spLocks noChangeShapeType="1"/>
            </p:cNvSpPr>
            <p:nvPr/>
          </p:nvSpPr>
          <p:spPr bwMode="auto">
            <a:xfrm>
              <a:off x="2304" y="1872"/>
              <a:ext cx="1584" cy="0"/>
            </a:xfrm>
            <a:prstGeom prst="line">
              <a:avLst/>
            </a:prstGeom>
            <a:noFill/>
            <a:ln w="38100">
              <a:solidFill>
                <a:srgbClr val="FF9900"/>
              </a:solidFill>
              <a:round/>
              <a:headEnd/>
              <a:tailEnd/>
            </a:ln>
            <a:effectLst/>
          </p:spPr>
          <p:txBody>
            <a:bodyPr/>
            <a:lstStyle/>
            <a:p>
              <a:endParaRPr lang="en-US"/>
            </a:p>
          </p:txBody>
        </p:sp>
        <p:sp>
          <p:nvSpPr>
            <p:cNvPr id="20586" name="Oval 106"/>
            <p:cNvSpPr>
              <a:spLocks noChangeArrowheads="1"/>
            </p:cNvSpPr>
            <p:nvPr/>
          </p:nvSpPr>
          <p:spPr bwMode="auto">
            <a:xfrm>
              <a:off x="2976" y="1728"/>
              <a:ext cx="144" cy="144"/>
            </a:xfrm>
            <a:prstGeom prst="ellipse">
              <a:avLst/>
            </a:prstGeom>
            <a:noFill/>
            <a:ln w="28575">
              <a:solidFill>
                <a:srgbClr val="FF9900"/>
              </a:solidFill>
              <a:round/>
              <a:headEnd/>
              <a:tailEnd/>
            </a:ln>
            <a:effectLst/>
          </p:spPr>
          <p:txBody>
            <a:bodyPr wrap="none" anchor="ctr"/>
            <a:lstStyle/>
            <a:p>
              <a:endParaRPr lang="en-US"/>
            </a:p>
          </p:txBody>
        </p:sp>
      </p:grpSp>
      <p:sp>
        <p:nvSpPr>
          <p:cNvPr id="20590" name="Line 110"/>
          <p:cNvSpPr>
            <a:spLocks noChangeShapeType="1"/>
          </p:cNvSpPr>
          <p:nvPr/>
        </p:nvSpPr>
        <p:spPr bwMode="auto">
          <a:xfrm>
            <a:off x="4724400" y="3546475"/>
            <a:ext cx="0" cy="1638300"/>
          </a:xfrm>
          <a:prstGeom prst="line">
            <a:avLst/>
          </a:prstGeom>
          <a:noFill/>
          <a:ln w="28575">
            <a:solidFill>
              <a:srgbClr val="FF9900"/>
            </a:solidFill>
            <a:round/>
            <a:headEnd/>
            <a:tailEnd/>
          </a:ln>
          <a:effectLst/>
        </p:spPr>
        <p:txBody>
          <a:bodyPr/>
          <a:lstStyle/>
          <a:p>
            <a:endParaRPr lang="en-US"/>
          </a:p>
        </p:txBody>
      </p:sp>
      <p:sp>
        <p:nvSpPr>
          <p:cNvPr id="20593" name="Rectangle 113"/>
          <p:cNvSpPr>
            <a:spLocks noChangeArrowheads="1"/>
          </p:cNvSpPr>
          <p:nvPr/>
        </p:nvSpPr>
        <p:spPr bwMode="auto">
          <a:xfrm>
            <a:off x="3200400" y="4648200"/>
            <a:ext cx="2743200" cy="711200"/>
          </a:xfrm>
          <a:prstGeom prst="rect">
            <a:avLst/>
          </a:prstGeom>
          <a:ln>
            <a:headEnd/>
            <a:tailEnd/>
          </a:ln>
        </p:spPr>
        <p:style>
          <a:lnRef idx="3">
            <a:schemeClr val="lt1"/>
          </a:lnRef>
          <a:fillRef idx="1">
            <a:schemeClr val="dk1"/>
          </a:fillRef>
          <a:effectRef idx="1">
            <a:schemeClr val="dk1"/>
          </a:effectRef>
          <a:fontRef idx="minor">
            <a:schemeClr val="lt1"/>
          </a:fontRef>
        </p:style>
        <p:txBody>
          <a:bodyPr wrap="none" anchor="ctr"/>
          <a:lstStyle/>
          <a:p>
            <a:pPr fontAlgn="base">
              <a:lnSpc>
                <a:spcPct val="90000"/>
              </a:lnSpc>
              <a:spcBef>
                <a:spcPct val="0"/>
              </a:spcBef>
              <a:spcAft>
                <a:spcPct val="0"/>
              </a:spcAft>
            </a:pPr>
            <a:r>
              <a:rPr lang="en-US" dirty="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Segoe Semibold" pitchFamily="34" charset="0"/>
              </a:rPr>
              <a:t>Broadcom </a:t>
            </a:r>
            <a:r>
              <a:rPr lang="en-US" dirty="0" smtClean="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Segoe Semibold" pitchFamily="34" charset="0"/>
              </a:rPr>
              <a:t>10Gb </a:t>
            </a:r>
            <a:r>
              <a:rPr lang="en-US" dirty="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Segoe Semibold" pitchFamily="34" charset="0"/>
              </a:rPr>
              <a:t>Switch</a:t>
            </a:r>
          </a:p>
          <a:p>
            <a:pPr fontAlgn="base">
              <a:lnSpc>
                <a:spcPct val="90000"/>
              </a:lnSpc>
              <a:spcBef>
                <a:spcPct val="0"/>
              </a:spcBef>
              <a:spcAft>
                <a:spcPct val="0"/>
              </a:spcAft>
            </a:pPr>
            <a:r>
              <a:rPr lang="en-US" dirty="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Segoe Semibold" pitchFamily="34" charset="0"/>
              </a:rPr>
              <a:t>BCM56800 </a:t>
            </a:r>
            <a:r>
              <a:rPr lang="en-US" dirty="0" err="1">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Segoe Semibold" pitchFamily="34" charset="0"/>
              </a:rPr>
              <a:t>StrataXGS</a:t>
            </a:r>
            <a:r>
              <a:rPr lang="en-US" dirty="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Segoe Semibold" pitchFamily="34" charset="0"/>
              </a:rPr>
              <a:t> III</a:t>
            </a:r>
          </a:p>
        </p:txBody>
      </p:sp>
      <p:sp>
        <p:nvSpPr>
          <p:cNvPr id="20595" name="Text Box 115"/>
          <p:cNvSpPr txBox="1">
            <a:spLocks noChangeArrowheads="1"/>
          </p:cNvSpPr>
          <p:nvPr/>
        </p:nvSpPr>
        <p:spPr bwMode="auto">
          <a:xfrm>
            <a:off x="5912455" y="5108575"/>
            <a:ext cx="2184637" cy="1255728"/>
          </a:xfrm>
          <a:prstGeom prst="rect">
            <a:avLst/>
          </a:prstGeom>
        </p:spPr>
        <p:txBody>
          <a:bodyPr wrap="none">
            <a:spAutoFit/>
          </a:bodyPr>
          <a:lstStyle/>
          <a:p>
            <a:pPr marL="227013" indent="-227013" fontAlgn="base">
              <a:lnSpc>
                <a:spcPct val="90000"/>
              </a:lnSpc>
              <a:spcBef>
                <a:spcPct val="0"/>
              </a:spcBef>
              <a:spcAft>
                <a:spcPct val="0"/>
              </a:spcAft>
            </a:pPr>
            <a:r>
              <a:rPr lang="en-US" sz="1400" dirty="0" smtClean="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Segoe Semibold" pitchFamily="34" charset="0"/>
              </a:rPr>
              <a:t>3.0GHz </a:t>
            </a:r>
            <a:r>
              <a:rPr lang="en-US" sz="1400" dirty="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Segoe Semibold" pitchFamily="34" charset="0"/>
              </a:rPr>
              <a:t>Intel 2 dual core </a:t>
            </a:r>
            <a:r>
              <a:rPr lang="en-US" sz="1400" dirty="0" smtClean="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Segoe Semibold" pitchFamily="34" charset="0"/>
              </a:rPr>
              <a:t/>
            </a:r>
            <a:br>
              <a:rPr lang="en-US" sz="1400" dirty="0" smtClean="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Segoe Semibold" pitchFamily="34" charset="0"/>
              </a:rPr>
            </a:br>
            <a:r>
              <a:rPr lang="en-US" sz="1400" dirty="0" smtClean="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Segoe Semibold" pitchFamily="34" charset="0"/>
              </a:rPr>
              <a:t>Xeon </a:t>
            </a:r>
            <a:r>
              <a:rPr lang="en-US" sz="1400" dirty="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Segoe Semibold" pitchFamily="34" charset="0"/>
              </a:rPr>
              <a:t>CPU</a:t>
            </a:r>
          </a:p>
          <a:p>
            <a:pPr fontAlgn="base">
              <a:lnSpc>
                <a:spcPct val="90000"/>
              </a:lnSpc>
              <a:spcBef>
                <a:spcPct val="0"/>
              </a:spcBef>
              <a:spcAft>
                <a:spcPct val="0"/>
              </a:spcAft>
            </a:pPr>
            <a:r>
              <a:rPr lang="en-US" sz="1400" dirty="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Segoe Semibold" pitchFamily="34" charset="0"/>
              </a:rPr>
              <a:t>8 GB RAM</a:t>
            </a:r>
          </a:p>
          <a:p>
            <a:pPr fontAlgn="base">
              <a:lnSpc>
                <a:spcPct val="90000"/>
              </a:lnSpc>
              <a:spcBef>
                <a:spcPct val="0"/>
              </a:spcBef>
              <a:spcAft>
                <a:spcPct val="0"/>
              </a:spcAft>
            </a:pPr>
            <a:r>
              <a:rPr lang="en-US" sz="1400" dirty="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Segoe Semibold" pitchFamily="34" charset="0"/>
              </a:rPr>
              <a:t>Windows Server 2003</a:t>
            </a:r>
            <a:br>
              <a:rPr lang="en-US" sz="1400" dirty="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Segoe Semibold" pitchFamily="34" charset="0"/>
              </a:rPr>
            </a:br>
            <a:r>
              <a:rPr lang="en-US" sz="1400" dirty="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Segoe Semibold" pitchFamily="34" charset="0"/>
              </a:rPr>
              <a:t>SP2-SNP</a:t>
            </a:r>
          </a:p>
          <a:p>
            <a:pPr fontAlgn="base">
              <a:lnSpc>
                <a:spcPct val="90000"/>
              </a:lnSpc>
              <a:spcBef>
                <a:spcPct val="0"/>
              </a:spcBef>
              <a:spcAft>
                <a:spcPct val="0"/>
              </a:spcAft>
            </a:pPr>
            <a:r>
              <a:rPr lang="en-US" sz="1400" dirty="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Segoe Semibold" pitchFamily="34" charset="0"/>
              </a:rPr>
              <a:t>BCM57710 NIC</a:t>
            </a:r>
          </a:p>
        </p:txBody>
      </p:sp>
      <p:pic>
        <p:nvPicPr>
          <p:cNvPr id="104" name="Picture 80" descr="BCM_lgo_rev"/>
          <p:cNvPicPr>
            <a:picLocks noChangeAspect="1" noChangeArrowheads="1"/>
          </p:cNvPicPr>
          <p:nvPr/>
        </p:nvPicPr>
        <p:blipFill>
          <a:blip r:embed="rId5" cstate="print"/>
          <a:srcRect l="-5331" t="-5391" r="-5238" b="-5391"/>
          <a:stretch>
            <a:fillRect/>
          </a:stretch>
        </p:blipFill>
        <p:spPr bwMode="auto">
          <a:xfrm>
            <a:off x="7696200" y="0"/>
            <a:ext cx="1447800" cy="1006845"/>
          </a:xfrm>
          <a:prstGeom prst="rect">
            <a:avLst/>
          </a:prstGeom>
          <a:solidFill>
            <a:srgbClr val="3399FF"/>
          </a:solidFill>
          <a:ln w="9525">
            <a:solidFill>
              <a:schemeClr val="bg2"/>
            </a:solidFill>
            <a:miter lim="800000"/>
            <a:headEnd/>
            <a:tailEnd/>
          </a:ln>
        </p:spPr>
      </p:pic>
      <p:graphicFrame>
        <p:nvGraphicFramePr>
          <p:cNvPr id="20508" name="Object 28"/>
          <p:cNvGraphicFramePr>
            <a:graphicFrameLocks noChangeAspect="1"/>
          </p:cNvGraphicFramePr>
          <p:nvPr/>
        </p:nvGraphicFramePr>
        <p:xfrm>
          <a:off x="5912455" y="3378112"/>
          <a:ext cx="2197181" cy="1534713"/>
        </p:xfrm>
        <a:graphic>
          <a:graphicData uri="http://schemas.openxmlformats.org/presentationml/2006/ole">
            <p:oleObj spid="_x0000_s1027" name="VISIO" r:id="rId6" imgW="948960" imgH="661680" progId="">
              <p:embed/>
            </p:oleObj>
          </a:graphicData>
        </a:graphic>
      </p:graphicFrame>
      <p:pic>
        <p:nvPicPr>
          <p:cNvPr id="1029" name="Picture 5" descr="C:\Program Files\Microsoft Resource DVD Artwork\DVD_ART\Artwork_Imagery\HARDWARE_IMAGERY\Illustration - Misc Hardware\Windows Vista Illustration Icons\Server.png"/>
          <p:cNvPicPr>
            <a:picLocks noChangeAspect="1" noChangeArrowheads="1"/>
          </p:cNvPicPr>
          <p:nvPr/>
        </p:nvPicPr>
        <p:blipFill>
          <a:blip r:embed="rId7"/>
          <a:srcRect/>
          <a:stretch>
            <a:fillRect/>
          </a:stretch>
        </p:blipFill>
        <p:spPr bwMode="auto">
          <a:xfrm>
            <a:off x="609600" y="1766976"/>
            <a:ext cx="1441699" cy="1972851"/>
          </a:xfrm>
          <a:prstGeom prst="rect">
            <a:avLst/>
          </a:prstGeom>
          <a:noFill/>
          <a:effectLst>
            <a:outerShdw blurRad="63500" sx="102000" sy="102000" algn="ctr" rotWithShape="0">
              <a:prstClr val="black">
                <a:alpha val="40000"/>
              </a:prstClr>
            </a:outerShdw>
          </a:effectLst>
        </p:spPr>
      </p:pic>
      <p:pic>
        <p:nvPicPr>
          <p:cNvPr id="107" name="Picture 5" descr="C:\Program Files\Microsoft Resource DVD Artwork\DVD_ART\Artwork_Imagery\HARDWARE_IMAGERY\Illustration - Misc Hardware\Windows Vista Illustration Icons\Server.png"/>
          <p:cNvPicPr>
            <a:picLocks noChangeAspect="1" noChangeArrowheads="1"/>
          </p:cNvPicPr>
          <p:nvPr/>
        </p:nvPicPr>
        <p:blipFill>
          <a:blip r:embed="rId7"/>
          <a:srcRect/>
          <a:stretch>
            <a:fillRect/>
          </a:stretch>
        </p:blipFill>
        <p:spPr bwMode="auto">
          <a:xfrm>
            <a:off x="7626101" y="1766976"/>
            <a:ext cx="1441699" cy="1972851"/>
          </a:xfrm>
          <a:prstGeom prst="rect">
            <a:avLst/>
          </a:prstGeom>
          <a:noFill/>
          <a:effectLst>
            <a:outerShdw blurRad="63500" sx="102000" sy="102000" algn="ctr" rotWithShape="0">
              <a:prstClr val="black">
                <a:alpha val="40000"/>
              </a:prstClr>
            </a:outerShdw>
          </a:effectLst>
        </p:spPr>
      </p:pic>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4"/>
          <p:cNvSpPr>
            <a:spLocks noGrp="1"/>
          </p:cNvSpPr>
          <p:nvPr>
            <p:ph type="title"/>
          </p:nvPr>
        </p:nvSpPr>
        <p:spPr>
          <a:xfrm>
            <a:off x="382588" y="228600"/>
            <a:ext cx="8380412" cy="1191095"/>
          </a:xfrm>
        </p:spPr>
        <p:txBody>
          <a:bodyPr/>
          <a:lstStyle/>
          <a:p>
            <a:r>
              <a:rPr lang="en-US" dirty="0" smtClean="0"/>
              <a:t>TCP Chimney Scales…</a:t>
            </a:r>
            <a:br>
              <a:rPr lang="en-US" dirty="0" smtClean="0"/>
            </a:br>
            <a:r>
              <a:rPr lang="en-US" sz="3600" dirty="0" smtClean="0">
                <a:solidFill>
                  <a:schemeClr val="accent1"/>
                </a:solidFill>
              </a:rPr>
              <a:t>NTTTCP benchmark</a:t>
            </a:r>
          </a:p>
        </p:txBody>
      </p:sp>
      <p:pic>
        <p:nvPicPr>
          <p:cNvPr id="13" name="Picture 80" descr="BCM_lgo_rev"/>
          <p:cNvPicPr>
            <a:picLocks noChangeAspect="1" noChangeArrowheads="1"/>
          </p:cNvPicPr>
          <p:nvPr/>
        </p:nvPicPr>
        <p:blipFill>
          <a:blip r:embed="rId3" cstate="print"/>
          <a:srcRect l="-5331" t="-5391" r="-5238" b="-5391"/>
          <a:stretch>
            <a:fillRect/>
          </a:stretch>
        </p:blipFill>
        <p:spPr bwMode="auto">
          <a:xfrm>
            <a:off x="7696200" y="0"/>
            <a:ext cx="1447800" cy="1006845"/>
          </a:xfrm>
          <a:prstGeom prst="rect">
            <a:avLst/>
          </a:prstGeom>
          <a:solidFill>
            <a:srgbClr val="3399FF"/>
          </a:solidFill>
          <a:ln w="9525">
            <a:solidFill>
              <a:schemeClr val="bg2"/>
            </a:solidFill>
            <a:miter lim="800000"/>
            <a:headEnd/>
            <a:tailEnd/>
          </a:ln>
        </p:spPr>
      </p:pic>
      <p:pic>
        <p:nvPicPr>
          <p:cNvPr id="14" name="Picture 13" descr="chart2_v02.png"/>
          <p:cNvPicPr>
            <a:picLocks noChangeAspect="1"/>
          </p:cNvPicPr>
          <p:nvPr/>
        </p:nvPicPr>
        <p:blipFill>
          <a:blip r:embed="rId4"/>
          <a:stretch>
            <a:fillRect/>
          </a:stretch>
        </p:blipFill>
        <p:spPr>
          <a:xfrm>
            <a:off x="4681349" y="1905000"/>
            <a:ext cx="4234051" cy="2368296"/>
          </a:xfrm>
          <a:prstGeom prst="rect">
            <a:avLst/>
          </a:prstGeom>
          <a:effectLst>
            <a:outerShdw blurRad="50800" dist="38100" dir="2700000" algn="tl" rotWithShape="0">
              <a:prstClr val="black">
                <a:alpha val="40000"/>
              </a:prstClr>
            </a:outerShdw>
          </a:effectLst>
        </p:spPr>
      </p:pic>
      <p:pic>
        <p:nvPicPr>
          <p:cNvPr id="18" name="Picture 17" descr="Chart1_v02.png"/>
          <p:cNvPicPr>
            <a:picLocks noChangeAspect="1"/>
          </p:cNvPicPr>
          <p:nvPr/>
        </p:nvPicPr>
        <p:blipFill>
          <a:blip r:embed="rId5"/>
          <a:stretch>
            <a:fillRect/>
          </a:stretch>
        </p:blipFill>
        <p:spPr>
          <a:xfrm>
            <a:off x="152400" y="1904999"/>
            <a:ext cx="4419600" cy="2364593"/>
          </a:xfrm>
          <a:prstGeom prst="rect">
            <a:avLst/>
          </a:prstGeom>
          <a:effectLst>
            <a:outerShdw blurRad="50800" dist="38100" dir="2700000" algn="tl" rotWithShape="0">
              <a:prstClr val="black">
                <a:alpha val="40000"/>
              </a:prstClr>
            </a:outerShdw>
          </a:effectLst>
        </p:spPr>
      </p:pic>
      <p:sp>
        <p:nvSpPr>
          <p:cNvPr id="19" name="Text Box 8"/>
          <p:cNvSpPr txBox="1">
            <a:spLocks noChangeArrowheads="1"/>
          </p:cNvSpPr>
          <p:nvPr/>
        </p:nvSpPr>
        <p:spPr bwMode="auto">
          <a:xfrm>
            <a:off x="152400" y="4267200"/>
            <a:ext cx="4419600" cy="707886"/>
          </a:xfrm>
          <a:prstGeom prst="rect">
            <a:avLst/>
          </a:prstGeom>
          <a:ln>
            <a:headEnd type="none" w="med" len="med"/>
            <a:tailEnd type="none" w="med" len="med"/>
          </a:ln>
        </p:spPr>
        <p:txBody>
          <a:bodyPr wrap="square">
            <a:spAutoFit/>
          </a:bodyPr>
          <a:lstStyle/>
          <a:p>
            <a:pPr algn="ctr"/>
            <a:r>
              <a:rPr lang="en-US" sz="2000" dirty="0">
                <a:ln w="12700">
                  <a:noFill/>
                  <a:prstDash val="solid"/>
                </a:ln>
                <a:solidFill>
                  <a:schemeClr val="accent1"/>
                </a:solidFill>
                <a:effectLst>
                  <a:outerShdw blurRad="165100" algn="ctr" rotWithShape="0">
                    <a:prstClr val="black"/>
                  </a:outerShdw>
                </a:effectLst>
                <a:latin typeface="Segoe Semibold" pitchFamily="34" charset="0"/>
              </a:rPr>
              <a:t>BW improvement </a:t>
            </a:r>
            <a:r>
              <a:rPr lang="en-US" sz="2000" dirty="0" smtClean="0">
                <a:ln w="12700">
                  <a:noFill/>
                  <a:prstDash val="solid"/>
                </a:ln>
                <a:solidFill>
                  <a:schemeClr val="accent1"/>
                </a:solidFill>
                <a:effectLst>
                  <a:outerShdw blurRad="165100" algn="ctr" rotWithShape="0">
                    <a:prstClr val="black"/>
                  </a:outerShdw>
                </a:effectLst>
                <a:latin typeface="Segoe Semibold" pitchFamily="34" charset="0"/>
              </a:rPr>
              <a:t/>
            </a:r>
            <a:br>
              <a:rPr lang="en-US" sz="2000" dirty="0" smtClean="0">
                <a:ln w="12700">
                  <a:noFill/>
                  <a:prstDash val="solid"/>
                </a:ln>
                <a:solidFill>
                  <a:schemeClr val="accent1"/>
                </a:solidFill>
                <a:effectLst>
                  <a:outerShdw blurRad="165100" algn="ctr" rotWithShape="0">
                    <a:prstClr val="black"/>
                  </a:outerShdw>
                </a:effectLst>
                <a:latin typeface="Segoe Semibold" pitchFamily="34" charset="0"/>
              </a:rPr>
            </a:br>
            <a:r>
              <a:rPr lang="en-US" sz="2000" dirty="0" smtClean="0">
                <a:ln w="12700">
                  <a:noFill/>
                  <a:prstDash val="solid"/>
                </a:ln>
                <a:solidFill>
                  <a:schemeClr val="accent1"/>
                </a:solidFill>
                <a:effectLst>
                  <a:outerShdw blurRad="165100" algn="ctr" rotWithShape="0">
                    <a:prstClr val="black"/>
                  </a:outerShdw>
                </a:effectLst>
                <a:latin typeface="Segoe Semibold" pitchFamily="34" charset="0"/>
              </a:rPr>
              <a:t>TCP Chimney versus </a:t>
            </a:r>
            <a:r>
              <a:rPr lang="en-US" sz="2000" dirty="0">
                <a:ln w="12700">
                  <a:noFill/>
                  <a:prstDash val="solid"/>
                </a:ln>
                <a:solidFill>
                  <a:schemeClr val="accent1"/>
                </a:solidFill>
                <a:effectLst>
                  <a:outerShdw blurRad="165100" algn="ctr" rotWithShape="0">
                    <a:prstClr val="black"/>
                  </a:outerShdw>
                </a:effectLst>
                <a:latin typeface="Segoe Semibold" pitchFamily="34" charset="0"/>
              </a:rPr>
              <a:t>L2</a:t>
            </a:r>
          </a:p>
        </p:txBody>
      </p:sp>
      <p:sp>
        <p:nvSpPr>
          <p:cNvPr id="20" name="Text Box 9"/>
          <p:cNvSpPr txBox="1">
            <a:spLocks noChangeArrowheads="1"/>
          </p:cNvSpPr>
          <p:nvPr/>
        </p:nvSpPr>
        <p:spPr bwMode="auto">
          <a:xfrm>
            <a:off x="4648200" y="4275137"/>
            <a:ext cx="4267200" cy="707886"/>
          </a:xfrm>
          <a:prstGeom prst="rect">
            <a:avLst/>
          </a:prstGeom>
          <a:ln>
            <a:headEnd type="none" w="med" len="med"/>
            <a:tailEnd type="none" w="med" len="med"/>
          </a:ln>
        </p:spPr>
        <p:txBody>
          <a:bodyPr wrap="square">
            <a:spAutoFit/>
          </a:bodyPr>
          <a:lstStyle/>
          <a:p>
            <a:pPr algn="ctr"/>
            <a:r>
              <a:rPr lang="en-US" sz="2000" dirty="0">
                <a:ln w="12700">
                  <a:noFill/>
                  <a:prstDash val="solid"/>
                </a:ln>
                <a:solidFill>
                  <a:schemeClr val="accent1"/>
                </a:solidFill>
                <a:effectLst>
                  <a:outerShdw blurRad="165100" algn="ctr" rotWithShape="0">
                    <a:prstClr val="black"/>
                  </a:outerShdw>
                </a:effectLst>
                <a:latin typeface="Segoe Semibold" pitchFamily="34" charset="0"/>
              </a:rPr>
              <a:t>CPU Utilization reduction </a:t>
            </a:r>
            <a:r>
              <a:rPr lang="en-US" sz="2000" dirty="0" smtClean="0">
                <a:ln w="12700">
                  <a:noFill/>
                  <a:prstDash val="solid"/>
                </a:ln>
                <a:solidFill>
                  <a:schemeClr val="accent1"/>
                </a:solidFill>
                <a:effectLst>
                  <a:outerShdw blurRad="165100" algn="ctr" rotWithShape="0">
                    <a:prstClr val="black"/>
                  </a:outerShdw>
                </a:effectLst>
                <a:latin typeface="Segoe Semibold" pitchFamily="34" charset="0"/>
              </a:rPr>
              <a:t/>
            </a:r>
            <a:br>
              <a:rPr lang="en-US" sz="2000" dirty="0" smtClean="0">
                <a:ln w="12700">
                  <a:noFill/>
                  <a:prstDash val="solid"/>
                </a:ln>
                <a:solidFill>
                  <a:schemeClr val="accent1"/>
                </a:solidFill>
                <a:effectLst>
                  <a:outerShdw blurRad="165100" algn="ctr" rotWithShape="0">
                    <a:prstClr val="black"/>
                  </a:outerShdw>
                </a:effectLst>
                <a:latin typeface="Segoe Semibold" pitchFamily="34" charset="0"/>
              </a:rPr>
            </a:br>
            <a:r>
              <a:rPr lang="en-US" sz="2000" dirty="0" smtClean="0">
                <a:ln w="12700">
                  <a:noFill/>
                  <a:prstDash val="solid"/>
                </a:ln>
                <a:solidFill>
                  <a:schemeClr val="accent1"/>
                </a:solidFill>
                <a:effectLst>
                  <a:outerShdw blurRad="165100" algn="ctr" rotWithShape="0">
                    <a:prstClr val="black"/>
                  </a:outerShdw>
                </a:effectLst>
                <a:latin typeface="Segoe Semibold" pitchFamily="34" charset="0"/>
              </a:rPr>
              <a:t>TCP Chimney versus </a:t>
            </a:r>
            <a:r>
              <a:rPr lang="en-US" sz="2000" dirty="0">
                <a:ln w="12700">
                  <a:noFill/>
                  <a:prstDash val="solid"/>
                </a:ln>
                <a:solidFill>
                  <a:schemeClr val="accent1"/>
                </a:solidFill>
                <a:effectLst>
                  <a:outerShdw blurRad="165100" algn="ctr" rotWithShape="0">
                    <a:prstClr val="black"/>
                  </a:outerShdw>
                </a:effectLst>
                <a:latin typeface="Segoe Semibold" pitchFamily="34" charset="0"/>
              </a:rPr>
              <a:t>L2</a:t>
            </a:r>
          </a:p>
        </p:txBody>
      </p:sp>
      <p:sp>
        <p:nvSpPr>
          <p:cNvPr id="21" name="Text Box 15"/>
          <p:cNvSpPr txBox="1">
            <a:spLocks noChangeArrowheads="1"/>
          </p:cNvSpPr>
          <p:nvPr/>
        </p:nvSpPr>
        <p:spPr bwMode="auto">
          <a:xfrm>
            <a:off x="5679357" y="3581400"/>
            <a:ext cx="1026243" cy="338554"/>
          </a:xfrm>
          <a:prstGeom prst="rect">
            <a:avLst/>
          </a:prstGeom>
          <a:ln>
            <a:headEnd type="none" w="med" len="med"/>
            <a:tailEnd type="none" w="med" len="med"/>
          </a:ln>
        </p:spPr>
        <p:txBody>
          <a:bodyPr wrap="none">
            <a:spAutoFit/>
          </a:bodyPr>
          <a:lstStyle/>
          <a:p>
            <a:pPr algn="ctr"/>
            <a:r>
              <a:rPr lang="en-US" sz="1600" b="1" dirty="0" smtClean="0">
                <a:ln w="12700">
                  <a:noFill/>
                  <a:prstDash val="solid"/>
                </a:ln>
                <a:gradFill>
                  <a:gsLst>
                    <a:gs pos="0">
                      <a:srgbClr val="FFFFFF"/>
                    </a:gs>
                    <a:gs pos="100000">
                      <a:srgbClr val="FFFFFF"/>
                    </a:gs>
                  </a:gsLst>
                  <a:lin ang="5400000" scaled="0"/>
                </a:gradFill>
                <a:effectLst>
                  <a:outerShdw blurRad="165100" algn="ctr" rotWithShape="0">
                    <a:prstClr val="black"/>
                  </a:outerShdw>
                </a:effectLst>
              </a:rPr>
              <a:t>Chimney</a:t>
            </a:r>
          </a:p>
        </p:txBody>
      </p:sp>
      <p:sp>
        <p:nvSpPr>
          <p:cNvPr id="22" name="Rectangle 16"/>
          <p:cNvSpPr>
            <a:spLocks noChangeArrowheads="1"/>
          </p:cNvSpPr>
          <p:nvPr/>
        </p:nvSpPr>
        <p:spPr bwMode="auto">
          <a:xfrm>
            <a:off x="381000" y="5237162"/>
            <a:ext cx="8407400" cy="1392238"/>
          </a:xfrm>
          <a:prstGeom prst="round2SameRect">
            <a:avLst/>
          </a:prstGeom>
          <a:ln>
            <a:headEnd/>
            <a:tailEnd/>
          </a:ln>
        </p:spPr>
        <p:style>
          <a:lnRef idx="3">
            <a:schemeClr val="lt1"/>
          </a:lnRef>
          <a:fillRef idx="1">
            <a:schemeClr val="dk1"/>
          </a:fillRef>
          <a:effectRef idx="1">
            <a:schemeClr val="dk1"/>
          </a:effectRef>
          <a:fontRef idx="minor">
            <a:schemeClr val="lt1"/>
          </a:fontRef>
        </p:style>
        <p:txBody>
          <a:bodyPr lIns="82550" tIns="41275" rIns="82550" bIns="41275" anchor="ctr" anchorCtr="0"/>
          <a:lstStyle/>
          <a:p>
            <a:pPr marL="342900" indent="-342900">
              <a:lnSpc>
                <a:spcPct val="80000"/>
              </a:lnSpc>
              <a:spcBef>
                <a:spcPct val="20000"/>
              </a:spcBef>
              <a:buBlip>
                <a:blip r:embed="rId6"/>
              </a:buBlip>
            </a:pPr>
            <a:r>
              <a:rPr lang="en-US" sz="2400" b="1" dirty="0" smtClean="0">
                <a:solidFill>
                  <a:schemeClr val="tx1"/>
                </a:solidFill>
                <a:latin typeface="Calibri" pitchFamily="34" charset="0"/>
              </a:rPr>
              <a:t>TCP Chimney provides 10Gb </a:t>
            </a:r>
            <a:r>
              <a:rPr lang="en-US" sz="2400" b="1" dirty="0">
                <a:solidFill>
                  <a:schemeClr val="tx1"/>
                </a:solidFill>
                <a:latin typeface="Calibri" pitchFamily="34" charset="0"/>
              </a:rPr>
              <a:t>BW even for small I/O</a:t>
            </a:r>
          </a:p>
          <a:p>
            <a:pPr marL="342900" indent="-342900">
              <a:lnSpc>
                <a:spcPct val="80000"/>
              </a:lnSpc>
              <a:spcBef>
                <a:spcPct val="20000"/>
              </a:spcBef>
              <a:buBlip>
                <a:blip r:embed="rId6"/>
              </a:buBlip>
            </a:pPr>
            <a:r>
              <a:rPr lang="en-US" sz="2400" b="1" dirty="0" smtClean="0">
                <a:solidFill>
                  <a:schemeClr val="tx1"/>
                </a:solidFill>
                <a:latin typeface="Calibri" pitchFamily="34" charset="0"/>
              </a:rPr>
              <a:t>TCP Chimney consumes </a:t>
            </a:r>
            <a:r>
              <a:rPr lang="en-US" sz="2400" b="1" dirty="0">
                <a:solidFill>
                  <a:schemeClr val="tx1"/>
                </a:solidFill>
                <a:latin typeface="Calibri" pitchFamily="34" charset="0"/>
              </a:rPr>
              <a:t>significantly less CPU cycles</a:t>
            </a:r>
          </a:p>
          <a:p>
            <a:pPr marL="342900" indent="-342900">
              <a:lnSpc>
                <a:spcPct val="80000"/>
              </a:lnSpc>
              <a:spcBef>
                <a:spcPct val="20000"/>
              </a:spcBef>
              <a:buBlip>
                <a:blip r:embed="rId6"/>
              </a:buBlip>
            </a:pPr>
            <a:r>
              <a:rPr lang="en-US" sz="2400" b="1" dirty="0" smtClean="0">
                <a:solidFill>
                  <a:schemeClr val="tx1"/>
                </a:solidFill>
                <a:latin typeface="Calibri" pitchFamily="34" charset="0"/>
              </a:rPr>
              <a:t>TCP Chimney demonstrates </a:t>
            </a:r>
            <a:r>
              <a:rPr lang="en-US" sz="2400" b="1" dirty="0">
                <a:solidFill>
                  <a:schemeClr val="tx1"/>
                </a:solidFill>
                <a:latin typeface="Calibri" pitchFamily="34" charset="0"/>
              </a:rPr>
              <a:t>up to 6x better P/E</a:t>
            </a:r>
          </a:p>
        </p:txBody>
      </p:sp>
      <p:sp>
        <p:nvSpPr>
          <p:cNvPr id="23" name="Rectangle 22"/>
          <p:cNvSpPr/>
          <p:nvPr/>
        </p:nvSpPr>
        <p:spPr>
          <a:xfrm>
            <a:off x="6629400" y="3581400"/>
            <a:ext cx="838200" cy="338554"/>
          </a:xfrm>
          <a:prstGeom prst="rect">
            <a:avLst/>
          </a:prstGeom>
          <a:ln>
            <a:headEnd type="none" w="med" len="med"/>
            <a:tailEnd type="none" w="med" len="med"/>
          </a:ln>
        </p:spPr>
        <p:txBody>
          <a:bodyPr wrap="square">
            <a:spAutoFit/>
          </a:bodyPr>
          <a:lstStyle/>
          <a:p>
            <a:pPr algn="ctr"/>
            <a:r>
              <a:rPr lang="en-US" sz="1600" b="1" dirty="0" smtClean="0">
                <a:ln w="12700">
                  <a:noFill/>
                  <a:prstDash val="solid"/>
                </a:ln>
                <a:gradFill>
                  <a:gsLst>
                    <a:gs pos="0">
                      <a:srgbClr val="FFFFFF"/>
                    </a:gs>
                    <a:gs pos="100000">
                      <a:srgbClr val="FFFFFF"/>
                    </a:gs>
                  </a:gsLst>
                  <a:lin ang="5400000" scaled="0"/>
                </a:gradFill>
                <a:effectLst>
                  <a:outerShdw blurRad="165100" algn="ctr" rotWithShape="0">
                    <a:prstClr val="black"/>
                  </a:outerShdw>
                </a:effectLst>
              </a:rPr>
              <a:t>L2</a:t>
            </a:r>
          </a:p>
        </p:txBody>
      </p:sp>
      <p:sp>
        <p:nvSpPr>
          <p:cNvPr id="24" name="Text Box 15"/>
          <p:cNvSpPr txBox="1">
            <a:spLocks noChangeArrowheads="1"/>
          </p:cNvSpPr>
          <p:nvPr/>
        </p:nvSpPr>
        <p:spPr bwMode="auto">
          <a:xfrm>
            <a:off x="1180708" y="3581400"/>
            <a:ext cx="1026243" cy="338554"/>
          </a:xfrm>
          <a:prstGeom prst="rect">
            <a:avLst/>
          </a:prstGeom>
          <a:ln>
            <a:headEnd type="none" w="med" len="med"/>
            <a:tailEnd type="none" w="med" len="med"/>
          </a:ln>
        </p:spPr>
        <p:txBody>
          <a:bodyPr wrap="none">
            <a:spAutoFit/>
          </a:bodyPr>
          <a:lstStyle/>
          <a:p>
            <a:pPr lvl="0" algn="ctr"/>
            <a:r>
              <a:rPr lang="en-US" sz="1600" b="1" dirty="0" smtClean="0">
                <a:ln w="12700">
                  <a:noFill/>
                  <a:prstDash val="solid"/>
                </a:ln>
                <a:gradFill>
                  <a:gsLst>
                    <a:gs pos="0">
                      <a:srgbClr val="FFFFFF"/>
                    </a:gs>
                    <a:gs pos="100000">
                      <a:srgbClr val="FFFFFF"/>
                    </a:gs>
                  </a:gsLst>
                  <a:lin ang="5400000" scaled="0"/>
                </a:gradFill>
                <a:effectLst>
                  <a:outerShdw blurRad="165100" algn="ctr" rotWithShape="0">
                    <a:prstClr val="black"/>
                  </a:outerShdw>
                </a:effectLst>
              </a:rPr>
              <a:t>Chimney</a:t>
            </a:r>
          </a:p>
        </p:txBody>
      </p:sp>
      <p:sp>
        <p:nvSpPr>
          <p:cNvPr id="25" name="Rectangle 24"/>
          <p:cNvSpPr/>
          <p:nvPr/>
        </p:nvSpPr>
        <p:spPr>
          <a:xfrm>
            <a:off x="2152454" y="3581400"/>
            <a:ext cx="990600" cy="338554"/>
          </a:xfrm>
          <a:prstGeom prst="rect">
            <a:avLst/>
          </a:prstGeom>
          <a:ln>
            <a:headEnd type="none" w="med" len="med"/>
            <a:tailEnd type="none" w="med" len="med"/>
          </a:ln>
        </p:spPr>
        <p:txBody>
          <a:bodyPr wrap="square">
            <a:spAutoFit/>
          </a:bodyPr>
          <a:lstStyle/>
          <a:p>
            <a:pPr algn="ctr"/>
            <a:r>
              <a:rPr lang="en-US" sz="1600" b="1" dirty="0" smtClean="0">
                <a:ln w="12700">
                  <a:noFill/>
                  <a:prstDash val="solid"/>
                </a:ln>
                <a:gradFill>
                  <a:gsLst>
                    <a:gs pos="0">
                      <a:srgbClr val="FFFFFF"/>
                    </a:gs>
                    <a:gs pos="100000">
                      <a:srgbClr val="FFFFFF"/>
                    </a:gs>
                  </a:gsLst>
                  <a:lin ang="5400000" scaled="0"/>
                </a:gradFill>
                <a:effectLst>
                  <a:outerShdw blurRad="165100" algn="ctr" rotWithShape="0">
                    <a:prstClr val="black"/>
                  </a:outerShdw>
                </a:effectLst>
              </a:rPr>
              <a:t>L2</a:t>
            </a:r>
            <a:endParaRPr lang="en-US" sz="1600" b="1" dirty="0">
              <a:ln w="12700">
                <a:noFill/>
                <a:prstDash val="solid"/>
              </a:ln>
              <a:gradFill>
                <a:gsLst>
                  <a:gs pos="0">
                    <a:srgbClr val="FFFFFF"/>
                  </a:gs>
                  <a:gs pos="100000">
                    <a:srgbClr val="FFFFFF"/>
                  </a:gs>
                </a:gsLst>
                <a:lin ang="5400000" scaled="0"/>
              </a:gradFill>
              <a:effectLst>
                <a:outerShdw blurRad="165100" algn="ctr" rotWithShape="0">
                  <a:prstClr val="black"/>
                </a:outerShdw>
              </a:effectLst>
            </a:endParaRPr>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9217"/>
          <p:cNvSpPr>
            <a:spLocks noGrp="1" noChangeArrowheads="1"/>
          </p:cNvSpPr>
          <p:nvPr>
            <p:ph type="title"/>
          </p:nvPr>
        </p:nvSpPr>
        <p:spPr>
          <a:xfrm>
            <a:off x="382588" y="228600"/>
            <a:ext cx="8380412" cy="1384995"/>
          </a:xfrm>
        </p:spPr>
        <p:txBody>
          <a:bodyPr/>
          <a:lstStyle/>
          <a:p>
            <a:r>
              <a:rPr lang="en-US" dirty="0" smtClean="0"/>
              <a:t>Large Send Offload</a:t>
            </a:r>
            <a:br>
              <a:rPr lang="en-US" dirty="0" smtClean="0"/>
            </a:br>
            <a:r>
              <a:rPr lang="en-US" dirty="0" smtClean="0"/>
              <a:t>(LSO) v2</a:t>
            </a:r>
          </a:p>
        </p:txBody>
      </p:sp>
      <p:sp>
        <p:nvSpPr>
          <p:cNvPr id="9219" name="Text Placeholder 9218"/>
          <p:cNvSpPr>
            <a:spLocks noGrp="1" noChangeArrowheads="1"/>
          </p:cNvSpPr>
          <p:nvPr>
            <p:ph idx="1"/>
          </p:nvPr>
        </p:nvSpPr>
        <p:spPr>
          <a:xfrm>
            <a:off x="381000" y="1905000"/>
            <a:ext cx="8380412" cy="4194995"/>
          </a:xfrm>
        </p:spPr>
        <p:txBody>
          <a:bodyPr/>
          <a:lstStyle/>
          <a:p>
            <a:pPr>
              <a:spcBef>
                <a:spcPts val="600"/>
              </a:spcBef>
            </a:pPr>
            <a:r>
              <a:rPr lang="en-US" sz="3200" dirty="0" smtClean="0"/>
              <a:t>Overview</a:t>
            </a:r>
          </a:p>
          <a:p>
            <a:pPr lvl="1">
              <a:spcBef>
                <a:spcPts val="600"/>
              </a:spcBef>
            </a:pPr>
            <a:r>
              <a:rPr lang="en-US" sz="2800" dirty="0" smtClean="0"/>
              <a:t>Stack supports sending buffer up to 256KB</a:t>
            </a:r>
          </a:p>
          <a:p>
            <a:pPr lvl="1">
              <a:spcBef>
                <a:spcPts val="600"/>
              </a:spcBef>
            </a:pPr>
            <a:r>
              <a:rPr lang="en-US" sz="2800" dirty="0" smtClean="0"/>
              <a:t>NIC segments TCP/IP packets larger than MTU during send operation</a:t>
            </a:r>
          </a:p>
          <a:p>
            <a:pPr lvl="1">
              <a:spcBef>
                <a:spcPts val="600"/>
              </a:spcBef>
            </a:pPr>
            <a:r>
              <a:rPr lang="en-US" sz="2800" dirty="0" smtClean="0"/>
              <a:t>Supports IPv4/IPv6</a:t>
            </a:r>
          </a:p>
          <a:p>
            <a:pPr>
              <a:spcBef>
                <a:spcPts val="600"/>
              </a:spcBef>
            </a:pPr>
            <a:r>
              <a:rPr lang="en-US" sz="3200" dirty="0" smtClean="0"/>
              <a:t>Networking challenges solved</a:t>
            </a:r>
          </a:p>
          <a:p>
            <a:pPr lvl="1">
              <a:spcBef>
                <a:spcPts val="600"/>
              </a:spcBef>
            </a:pPr>
            <a:r>
              <a:rPr lang="en-US" sz="2800" dirty="0" smtClean="0"/>
              <a:t>Reduces CPU utilization</a:t>
            </a:r>
          </a:p>
          <a:p>
            <a:pPr>
              <a:spcBef>
                <a:spcPts val="600"/>
              </a:spcBef>
            </a:pPr>
            <a:r>
              <a:rPr lang="en-US" sz="3200" dirty="0" smtClean="0"/>
              <a:t>Key scenarios</a:t>
            </a:r>
          </a:p>
          <a:p>
            <a:pPr lvl="1">
              <a:spcBef>
                <a:spcPts val="600"/>
              </a:spcBef>
            </a:pPr>
            <a:r>
              <a:rPr lang="en-US" sz="2800" dirty="0" smtClean="0"/>
              <a:t>Large I/O applications:  Storage, backup, and ERP </a:t>
            </a:r>
          </a:p>
        </p:txBody>
      </p:sp>
      <p:sp>
        <p:nvSpPr>
          <p:cNvPr id="4" name="Horizontal Scroll 3"/>
          <p:cNvSpPr/>
          <p:nvPr/>
        </p:nvSpPr>
        <p:spPr bwMode="auto">
          <a:xfrm>
            <a:off x="6731000" y="228600"/>
            <a:ext cx="2057400" cy="1447800"/>
          </a:xfrm>
          <a:prstGeom prst="horizontalScroll">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b="1" dirty="0" smtClean="0">
                <a:solidFill>
                  <a:schemeClr val="tx1"/>
                </a:solidFill>
                <a:effectLst>
                  <a:outerShdw blurRad="38100" dist="38100" dir="2700000" algn="tl">
                    <a:srgbClr val="000000">
                      <a:alpha val="43137"/>
                    </a:srgbClr>
                  </a:outerShdw>
                </a:effectLst>
                <a:latin typeface="Segoe" pitchFamily="34" charset="0"/>
              </a:rPr>
              <a:t>New in Windows Server 2008</a:t>
            </a:r>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1265"/>
          <p:cNvSpPr>
            <a:spLocks noGrp="1" noChangeArrowheads="1"/>
          </p:cNvSpPr>
          <p:nvPr>
            <p:ph type="title"/>
          </p:nvPr>
        </p:nvSpPr>
        <p:spPr/>
        <p:txBody>
          <a:bodyPr/>
          <a:lstStyle/>
          <a:p>
            <a:r>
              <a:rPr lang="en-US" smtClean="0"/>
              <a:t>NetDMA</a:t>
            </a:r>
            <a:endParaRPr lang="en-US" dirty="0" smtClean="0"/>
          </a:p>
        </p:txBody>
      </p:sp>
      <p:sp>
        <p:nvSpPr>
          <p:cNvPr id="11267" name="Text Placeholder 11266"/>
          <p:cNvSpPr>
            <a:spLocks noGrp="1" noChangeArrowheads="1"/>
          </p:cNvSpPr>
          <p:nvPr>
            <p:ph idx="1"/>
          </p:nvPr>
        </p:nvSpPr>
        <p:spPr>
          <a:xfrm>
            <a:off x="381000" y="1600200"/>
            <a:ext cx="8380412" cy="4238596"/>
          </a:xfrm>
        </p:spPr>
        <p:txBody>
          <a:bodyPr/>
          <a:lstStyle/>
          <a:p>
            <a:r>
              <a:rPr lang="en-US" sz="2800" dirty="0" smtClean="0"/>
              <a:t>Overview</a:t>
            </a:r>
          </a:p>
          <a:p>
            <a:pPr lvl="1"/>
            <a:r>
              <a:rPr lang="en-US" sz="2400" dirty="0" smtClean="0"/>
              <a:t>Operating system support for DMA engines that can do NIC to application memory copies of incoming packets</a:t>
            </a:r>
          </a:p>
          <a:p>
            <a:r>
              <a:rPr lang="en-US" sz="2800" dirty="0" smtClean="0"/>
              <a:t>Networking challenges solved</a:t>
            </a:r>
          </a:p>
          <a:p>
            <a:pPr lvl="1"/>
            <a:r>
              <a:rPr lang="en-US" sz="2400" dirty="0" smtClean="0"/>
              <a:t>Reduces data movement bottleneck</a:t>
            </a:r>
          </a:p>
          <a:p>
            <a:pPr lvl="2"/>
            <a:r>
              <a:rPr lang="en-US" sz="2000" dirty="0" smtClean="0"/>
              <a:t>TCP/IP utilizes </a:t>
            </a:r>
            <a:r>
              <a:rPr lang="en-US" sz="2000" dirty="0" err="1" smtClean="0"/>
              <a:t>NetDMA</a:t>
            </a:r>
            <a:r>
              <a:rPr lang="en-US" sz="2000" dirty="0" smtClean="0"/>
              <a:t> to relieve the CPUs from copying received data into application buffers</a:t>
            </a:r>
          </a:p>
          <a:p>
            <a:r>
              <a:rPr lang="en-US" sz="2800" dirty="0" smtClean="0"/>
              <a:t>Deployment scenarios</a:t>
            </a:r>
          </a:p>
          <a:p>
            <a:pPr lvl="1"/>
            <a:r>
              <a:rPr lang="en-US" sz="2400" dirty="0" smtClean="0"/>
              <a:t>Applications that use I/O larger than 256 bytes and </a:t>
            </a:r>
            <a:br>
              <a:rPr lang="en-US" sz="2400" dirty="0" smtClean="0"/>
            </a:br>
            <a:r>
              <a:rPr lang="en-US" sz="2400" dirty="0" smtClean="0"/>
              <a:t>pre-post buffers (e.g., backup)</a:t>
            </a:r>
            <a:endParaRPr lang="en-US" sz="2000" dirty="0" smtClean="0"/>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7409"/>
          <p:cNvSpPr>
            <a:spLocks noGrp="1" noChangeArrowheads="1"/>
          </p:cNvSpPr>
          <p:nvPr>
            <p:ph type="title"/>
          </p:nvPr>
        </p:nvSpPr>
        <p:spPr/>
        <p:txBody>
          <a:bodyPr/>
          <a:lstStyle/>
          <a:p>
            <a:r>
              <a:rPr lang="en-US" smtClean="0"/>
              <a:t>IPsec Task Offload v2</a:t>
            </a:r>
            <a:endParaRPr lang="en-US" dirty="0" smtClean="0"/>
          </a:p>
        </p:txBody>
      </p:sp>
      <p:sp>
        <p:nvSpPr>
          <p:cNvPr id="17411" name="Text Placeholder 17410"/>
          <p:cNvSpPr>
            <a:spLocks noGrp="1" noChangeArrowheads="1"/>
          </p:cNvSpPr>
          <p:nvPr>
            <p:ph idx="1"/>
          </p:nvPr>
        </p:nvSpPr>
        <p:spPr>
          <a:xfrm>
            <a:off x="381000" y="1600200"/>
            <a:ext cx="8380412" cy="4016484"/>
          </a:xfrm>
        </p:spPr>
        <p:txBody>
          <a:bodyPr/>
          <a:lstStyle/>
          <a:p>
            <a:pPr>
              <a:spcBef>
                <a:spcPts val="600"/>
              </a:spcBef>
            </a:pPr>
            <a:r>
              <a:rPr lang="en-US" sz="2800" dirty="0" smtClean="0"/>
              <a:t>Overview</a:t>
            </a:r>
          </a:p>
          <a:p>
            <a:pPr lvl="1">
              <a:spcBef>
                <a:spcPts val="600"/>
              </a:spcBef>
            </a:pPr>
            <a:r>
              <a:rPr lang="en-US" sz="2400" dirty="0" smtClean="0"/>
              <a:t>NIC performs IPsec authentication and encryption</a:t>
            </a:r>
          </a:p>
          <a:p>
            <a:pPr lvl="1">
              <a:spcBef>
                <a:spcPts val="600"/>
              </a:spcBef>
            </a:pPr>
            <a:r>
              <a:rPr lang="en-US" sz="2400" dirty="0" err="1" smtClean="0"/>
              <a:t>IPsec</a:t>
            </a:r>
            <a:r>
              <a:rPr lang="en-US" sz="2400" dirty="0" smtClean="0"/>
              <a:t> Task Offload v2 supports</a:t>
            </a:r>
          </a:p>
          <a:p>
            <a:pPr lvl="2">
              <a:spcBef>
                <a:spcPts val="600"/>
              </a:spcBef>
            </a:pPr>
            <a:r>
              <a:rPr lang="en-US" sz="2000" dirty="0" smtClean="0"/>
              <a:t>Transport and tunnel mode</a:t>
            </a:r>
          </a:p>
          <a:p>
            <a:pPr lvl="2">
              <a:spcBef>
                <a:spcPts val="600"/>
              </a:spcBef>
            </a:pPr>
            <a:r>
              <a:rPr lang="en-US" sz="2000" dirty="0" smtClean="0"/>
              <a:t>IPv4/IPv6</a:t>
            </a:r>
          </a:p>
          <a:p>
            <a:pPr lvl="2">
              <a:spcBef>
                <a:spcPts val="600"/>
              </a:spcBef>
            </a:pPr>
            <a:r>
              <a:rPr lang="en-US" sz="2000" dirty="0" smtClean="0"/>
              <a:t>AH and ESP:  AES-GCM, SHA-256, 3DES, SHA-1</a:t>
            </a:r>
            <a:endParaRPr lang="en-US" altLang="zh-TW" sz="2000" dirty="0" smtClean="0"/>
          </a:p>
          <a:p>
            <a:pPr>
              <a:spcBef>
                <a:spcPts val="600"/>
              </a:spcBef>
            </a:pPr>
            <a:r>
              <a:rPr lang="en-US" sz="2800" dirty="0" smtClean="0"/>
              <a:t>Challenges solved</a:t>
            </a:r>
          </a:p>
          <a:p>
            <a:pPr lvl="1">
              <a:spcBef>
                <a:spcPts val="600"/>
              </a:spcBef>
            </a:pPr>
            <a:r>
              <a:rPr lang="en-US" sz="2400" dirty="0" smtClean="0"/>
              <a:t>Reduces CPU overhead for IPsec processing</a:t>
            </a:r>
          </a:p>
          <a:p>
            <a:pPr>
              <a:spcBef>
                <a:spcPts val="600"/>
              </a:spcBef>
            </a:pPr>
            <a:r>
              <a:rPr lang="en-US" sz="2800" dirty="0" smtClean="0"/>
              <a:t>Deployment scenarios</a:t>
            </a:r>
          </a:p>
          <a:p>
            <a:pPr lvl="1">
              <a:spcBef>
                <a:spcPts val="600"/>
              </a:spcBef>
            </a:pPr>
            <a:r>
              <a:rPr lang="en-US" sz="2400" dirty="0" smtClean="0"/>
              <a:t>Server and Domain Isolation, VPN</a:t>
            </a:r>
          </a:p>
        </p:txBody>
      </p:sp>
      <p:sp>
        <p:nvSpPr>
          <p:cNvPr id="6" name="Horizontal Scroll 5"/>
          <p:cNvSpPr/>
          <p:nvPr/>
        </p:nvSpPr>
        <p:spPr bwMode="auto">
          <a:xfrm>
            <a:off x="6731000" y="228600"/>
            <a:ext cx="2057400" cy="1447800"/>
          </a:xfrm>
          <a:prstGeom prst="horizontalScroll">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b="1" dirty="0" smtClean="0">
                <a:solidFill>
                  <a:schemeClr val="tx1"/>
                </a:solidFill>
                <a:effectLst>
                  <a:outerShdw blurRad="38100" dist="38100" dir="2700000" algn="tl">
                    <a:srgbClr val="000000">
                      <a:alpha val="43137"/>
                    </a:srgbClr>
                  </a:outerShdw>
                </a:effectLst>
                <a:latin typeface="Segoe" pitchFamily="34" charset="0"/>
              </a:rPr>
              <a:t>New in Windows Server 2008</a:t>
            </a: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5121"/>
          <p:cNvSpPr>
            <a:spLocks noGrp="1" noChangeArrowheads="1"/>
          </p:cNvSpPr>
          <p:nvPr>
            <p:ph type="title"/>
          </p:nvPr>
        </p:nvSpPr>
        <p:spPr/>
        <p:txBody>
          <a:bodyPr/>
          <a:lstStyle/>
          <a:p>
            <a:r>
              <a:rPr lang="en-US" dirty="0" smtClean="0"/>
              <a:t>Agenda</a:t>
            </a:r>
          </a:p>
        </p:txBody>
      </p:sp>
      <p:sp>
        <p:nvSpPr>
          <p:cNvPr id="5123" name="Text Placeholder 5122"/>
          <p:cNvSpPr>
            <a:spLocks noGrp="1" noChangeArrowheads="1"/>
          </p:cNvSpPr>
          <p:nvPr>
            <p:ph idx="1"/>
          </p:nvPr>
        </p:nvSpPr>
        <p:spPr>
          <a:xfrm>
            <a:off x="382588" y="1414464"/>
            <a:ext cx="8380412" cy="4122667"/>
          </a:xfrm>
        </p:spPr>
        <p:txBody>
          <a:bodyPr/>
          <a:lstStyle/>
          <a:p>
            <a:r>
              <a:rPr lang="en-US" dirty="0" smtClean="0"/>
              <a:t>Market Forces </a:t>
            </a:r>
          </a:p>
          <a:p>
            <a:r>
              <a:rPr lang="en-US" dirty="0" smtClean="0"/>
              <a:t>Technical Challenges</a:t>
            </a:r>
          </a:p>
          <a:p>
            <a:r>
              <a:rPr lang="en-US" dirty="0" smtClean="0"/>
              <a:t>Scalable Networking Goals</a:t>
            </a:r>
          </a:p>
          <a:p>
            <a:r>
              <a:rPr lang="en-US" dirty="0" smtClean="0"/>
              <a:t>Scalable Networking Solutions</a:t>
            </a:r>
          </a:p>
          <a:p>
            <a:r>
              <a:rPr lang="en-US" dirty="0" smtClean="0"/>
              <a:t>Scalable Networking Roadmap</a:t>
            </a:r>
          </a:p>
          <a:p>
            <a:r>
              <a:rPr lang="en-US" dirty="0" smtClean="0"/>
              <a:t>Summary</a:t>
            </a:r>
          </a:p>
          <a:p>
            <a:r>
              <a:rPr lang="en-US" dirty="0" smtClean="0"/>
              <a:t>Call to Action</a:t>
            </a:r>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20481"/>
          <p:cNvSpPr>
            <a:spLocks noGrp="1" noChangeArrowheads="1"/>
          </p:cNvSpPr>
          <p:nvPr>
            <p:ph type="title"/>
          </p:nvPr>
        </p:nvSpPr>
        <p:spPr>
          <a:xfrm>
            <a:off x="382588" y="228600"/>
            <a:ext cx="8380412" cy="1329595"/>
          </a:xfrm>
        </p:spPr>
        <p:txBody>
          <a:bodyPr/>
          <a:lstStyle/>
          <a:p>
            <a:r>
              <a:rPr lang="en-US" sz="4800" dirty="0" smtClean="0"/>
              <a:t>Winsock Direct (WSD) / Sockets Direct Protocol (SDP)</a:t>
            </a:r>
          </a:p>
        </p:txBody>
      </p:sp>
      <p:sp>
        <p:nvSpPr>
          <p:cNvPr id="20483" name="Text Placeholder 20482"/>
          <p:cNvSpPr>
            <a:spLocks noGrp="1" noChangeArrowheads="1"/>
          </p:cNvSpPr>
          <p:nvPr>
            <p:ph idx="1"/>
          </p:nvPr>
        </p:nvSpPr>
        <p:spPr>
          <a:xfrm>
            <a:off x="381000" y="1883742"/>
            <a:ext cx="8380412" cy="4745658"/>
          </a:xfrm>
        </p:spPr>
        <p:txBody>
          <a:bodyPr/>
          <a:lstStyle/>
          <a:p>
            <a:pPr>
              <a:lnSpc>
                <a:spcPct val="85000"/>
              </a:lnSpc>
            </a:pPr>
            <a:r>
              <a:rPr lang="en-US" sz="2400" dirty="0" smtClean="0"/>
              <a:t>Overview</a:t>
            </a:r>
          </a:p>
          <a:p>
            <a:pPr lvl="1">
              <a:lnSpc>
                <a:spcPct val="85000"/>
              </a:lnSpc>
            </a:pPr>
            <a:r>
              <a:rPr lang="en-US" sz="2000" dirty="0" smtClean="0"/>
              <a:t>WSD/SDP enable Remote Direct Memory Access (RDMA) fabrics</a:t>
            </a:r>
          </a:p>
          <a:p>
            <a:pPr lvl="1">
              <a:lnSpc>
                <a:spcPct val="85000"/>
              </a:lnSpc>
            </a:pPr>
            <a:r>
              <a:rPr lang="en-US" sz="2000" dirty="0" smtClean="0"/>
              <a:t>Supports low latency/high throughput interconnects</a:t>
            </a:r>
          </a:p>
          <a:p>
            <a:pPr lvl="1">
              <a:lnSpc>
                <a:spcPct val="85000"/>
              </a:lnSpc>
            </a:pPr>
            <a:r>
              <a:rPr lang="en-US" sz="2000" dirty="0" smtClean="0"/>
              <a:t>Binary compatibility for Winsock applications</a:t>
            </a:r>
          </a:p>
          <a:p>
            <a:pPr lvl="1">
              <a:lnSpc>
                <a:spcPct val="85000"/>
              </a:lnSpc>
            </a:pPr>
            <a:r>
              <a:rPr lang="en-US" sz="2000" dirty="0" smtClean="0"/>
              <a:t>SDP interoperability standard maintained by Open Fabrics Alliance</a:t>
            </a:r>
          </a:p>
          <a:p>
            <a:pPr>
              <a:lnSpc>
                <a:spcPct val="85000"/>
              </a:lnSpc>
            </a:pPr>
            <a:r>
              <a:rPr lang="en-US" sz="2400" dirty="0" smtClean="0"/>
              <a:t>Networking challenges solved</a:t>
            </a:r>
          </a:p>
          <a:p>
            <a:pPr lvl="1">
              <a:lnSpc>
                <a:spcPct val="85000"/>
              </a:lnSpc>
            </a:pPr>
            <a:r>
              <a:rPr lang="en-US" sz="2000" dirty="0" smtClean="0"/>
              <a:t>Reduces CPU utilization and number of interrupts </a:t>
            </a:r>
          </a:p>
          <a:p>
            <a:pPr lvl="1">
              <a:lnSpc>
                <a:spcPct val="85000"/>
              </a:lnSpc>
            </a:pPr>
            <a:r>
              <a:rPr lang="en-US" sz="2000" dirty="0" smtClean="0"/>
              <a:t>Reduces data movement bottleneck by eliminating buffer copies</a:t>
            </a:r>
          </a:p>
          <a:p>
            <a:pPr lvl="1">
              <a:lnSpc>
                <a:spcPct val="85000"/>
              </a:lnSpc>
            </a:pPr>
            <a:r>
              <a:rPr lang="en-US" sz="2100" dirty="0" smtClean="0"/>
              <a:t>Provides kernel bypass capability</a:t>
            </a:r>
          </a:p>
          <a:p>
            <a:pPr>
              <a:lnSpc>
                <a:spcPct val="85000"/>
              </a:lnSpc>
            </a:pPr>
            <a:r>
              <a:rPr lang="en-US" sz="2400" dirty="0" smtClean="0"/>
              <a:t>Deployment scenarios</a:t>
            </a:r>
          </a:p>
          <a:p>
            <a:pPr lvl="1">
              <a:lnSpc>
                <a:spcPct val="85000"/>
              </a:lnSpc>
            </a:pPr>
            <a:r>
              <a:rPr lang="en-US" sz="2000" dirty="0" smtClean="0"/>
              <a:t>Small IOs with low latency requirements such as </a:t>
            </a:r>
            <a:br>
              <a:rPr lang="en-US" sz="2000" dirty="0" smtClean="0"/>
            </a:br>
            <a:r>
              <a:rPr lang="en-US" sz="2000" dirty="0" smtClean="0"/>
              <a:t>clustered computing and clustered databases</a:t>
            </a:r>
            <a:endParaRPr lang="en-US" sz="1800" dirty="0" smtClean="0"/>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0241"/>
          <p:cNvSpPr>
            <a:spLocks noGrp="1" noChangeArrowheads="1"/>
          </p:cNvSpPr>
          <p:nvPr>
            <p:ph type="title"/>
          </p:nvPr>
        </p:nvSpPr>
        <p:spPr/>
        <p:txBody>
          <a:bodyPr/>
          <a:lstStyle/>
          <a:p>
            <a:r>
              <a:rPr lang="en-US" dirty="0" smtClean="0"/>
              <a:t>Receive-Side Scaling (RSS)</a:t>
            </a:r>
          </a:p>
        </p:txBody>
      </p:sp>
      <p:sp>
        <p:nvSpPr>
          <p:cNvPr id="10243" name="Text Placeholder 10242"/>
          <p:cNvSpPr>
            <a:spLocks noGrp="1" noChangeArrowheads="1"/>
          </p:cNvSpPr>
          <p:nvPr>
            <p:ph idx="1"/>
          </p:nvPr>
        </p:nvSpPr>
        <p:spPr>
          <a:xfrm>
            <a:off x="382588" y="1414464"/>
            <a:ext cx="8380412" cy="4775153"/>
          </a:xfrm>
        </p:spPr>
        <p:txBody>
          <a:bodyPr/>
          <a:lstStyle/>
          <a:p>
            <a:r>
              <a:rPr lang="en-US" sz="3200" dirty="0" smtClean="0"/>
              <a:t>Overview</a:t>
            </a:r>
            <a:endParaRPr lang="en-US" sz="3600" dirty="0" smtClean="0"/>
          </a:p>
          <a:p>
            <a:pPr lvl="1"/>
            <a:r>
              <a:rPr lang="en-US" sz="2800" dirty="0" smtClean="0"/>
              <a:t>Distributes incoming packet processing load across available CPU/cores</a:t>
            </a:r>
          </a:p>
          <a:p>
            <a:r>
              <a:rPr lang="en-US" sz="3200" dirty="0" smtClean="0"/>
              <a:t>Networking challenges solved</a:t>
            </a:r>
          </a:p>
          <a:p>
            <a:pPr lvl="1"/>
            <a:r>
              <a:rPr lang="en-US" sz="2800" dirty="0" smtClean="0"/>
              <a:t>Without RSS, incoming packets processed by single CPU/core regardless of available processors</a:t>
            </a:r>
          </a:p>
          <a:p>
            <a:r>
              <a:rPr lang="en-US" sz="3200" dirty="0" smtClean="0"/>
              <a:t>Key scenarios</a:t>
            </a:r>
          </a:p>
          <a:p>
            <a:pPr lvl="1"/>
            <a:r>
              <a:rPr lang="en-US" sz="2800" dirty="0" smtClean="0"/>
              <a:t>Large number of short-lived connections (e.g., web workloads, databases)</a:t>
            </a:r>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2289"/>
          <p:cNvSpPr>
            <a:spLocks noGrp="1" noChangeArrowheads="1"/>
          </p:cNvSpPr>
          <p:nvPr>
            <p:ph type="title"/>
          </p:nvPr>
        </p:nvSpPr>
        <p:spPr/>
        <p:txBody>
          <a:bodyPr>
            <a:normAutofit/>
          </a:bodyPr>
          <a:lstStyle/>
          <a:p>
            <a:r>
              <a:rPr lang="en-US" dirty="0" smtClean="0"/>
              <a:t>Receive-Side Scaling</a:t>
            </a:r>
          </a:p>
        </p:txBody>
      </p:sp>
      <p:sp>
        <p:nvSpPr>
          <p:cNvPr id="13" name="Content Placeholder 12"/>
          <p:cNvSpPr>
            <a:spLocks noGrp="1"/>
          </p:cNvSpPr>
          <p:nvPr>
            <p:ph idx="1"/>
          </p:nvPr>
        </p:nvSpPr>
        <p:spPr>
          <a:xfrm>
            <a:off x="381000" y="3962400"/>
            <a:ext cx="8380412" cy="3192669"/>
          </a:xfrm>
        </p:spPr>
        <p:txBody>
          <a:bodyPr/>
          <a:lstStyle/>
          <a:p>
            <a:r>
              <a:rPr lang="en-US" sz="2800" dirty="0" smtClean="0"/>
              <a:t>NIC hashes incoming TCP segments to different processor cores</a:t>
            </a:r>
          </a:p>
          <a:p>
            <a:pPr lvl="1"/>
            <a:r>
              <a:rPr lang="en-US" sz="2500" dirty="0" smtClean="0"/>
              <a:t>Preserves in-order delivery for each TCP flow</a:t>
            </a:r>
          </a:p>
          <a:p>
            <a:r>
              <a:rPr lang="en-US" sz="2800" dirty="0" smtClean="0"/>
              <a:t>Enables a variety of implementations</a:t>
            </a:r>
          </a:p>
          <a:p>
            <a:pPr lvl="1"/>
            <a:r>
              <a:rPr lang="en-US" sz="2500" dirty="0" smtClean="0"/>
              <a:t>Parallel interrupts, parallel </a:t>
            </a:r>
            <a:r>
              <a:rPr lang="en-US" sz="2500" dirty="0" err="1" smtClean="0"/>
              <a:t>DPCs</a:t>
            </a:r>
            <a:r>
              <a:rPr lang="en-US" sz="2500" dirty="0" smtClean="0"/>
              <a:t>, </a:t>
            </a:r>
            <a:br>
              <a:rPr lang="en-US" sz="2500" dirty="0" smtClean="0"/>
            </a:br>
            <a:r>
              <a:rPr lang="en-US" sz="2500" dirty="0" smtClean="0"/>
              <a:t>multiple hardware queues</a:t>
            </a:r>
          </a:p>
          <a:p>
            <a:pPr>
              <a:buNone/>
            </a:pPr>
            <a:endParaRPr lang="en-US" sz="2800" dirty="0"/>
          </a:p>
        </p:txBody>
      </p:sp>
      <p:sp>
        <p:nvSpPr>
          <p:cNvPr id="31754" name="Text Box 10"/>
          <p:cNvSpPr txBox="1">
            <a:spLocks noChangeArrowheads="1"/>
          </p:cNvSpPr>
          <p:nvPr/>
        </p:nvSpPr>
        <p:spPr bwMode="auto">
          <a:xfrm>
            <a:off x="-114300" y="542925"/>
            <a:ext cx="5878513" cy="2517775"/>
          </a:xfrm>
          <a:prstGeom prst="rect">
            <a:avLst/>
          </a:prstGeom>
          <a:noFill/>
          <a:ln w="9525">
            <a:noFill/>
            <a:miter lim="800000"/>
            <a:headEnd/>
            <a:tailEnd/>
          </a:ln>
        </p:spPr>
        <p:txBody>
          <a:bodyPr vert="horz" wrap="none" lIns="91440" tIns="45720" rIns="91440" bIns="45720" numCol="1" anchor="t" anchorCtr="0" compatLnSpc="1">
            <a:prstTxWarp prst="textNoShape">
              <a:avLst/>
            </a:prstTxWarp>
          </a:bodyPr>
          <a:lstStyle/>
          <a:p>
            <a:endParaRPr lang="en-US"/>
          </a:p>
        </p:txBody>
      </p:sp>
      <p:pic>
        <p:nvPicPr>
          <p:cNvPr id="31755" name="Picture 11"/>
          <p:cNvPicPr>
            <a:picLocks noChangeAspect="1" noChangeArrowheads="1"/>
          </p:cNvPicPr>
          <p:nvPr/>
        </p:nvPicPr>
        <p:blipFill>
          <a:blip r:embed="rId3"/>
          <a:srcRect/>
          <a:stretch>
            <a:fillRect/>
          </a:stretch>
        </p:blipFill>
        <p:spPr bwMode="auto">
          <a:xfrm>
            <a:off x="838200" y="1066800"/>
            <a:ext cx="6934200" cy="2885243"/>
          </a:xfrm>
          <a:prstGeom prst="rect">
            <a:avLst/>
          </a:prstGeom>
          <a:noFill/>
          <a:effectLst>
            <a:outerShdw blurRad="50800" dist="38100" dir="2700000" algn="tl" rotWithShape="0">
              <a:prstClr val="black">
                <a:alpha val="40000"/>
              </a:prstClr>
            </a:outerShdw>
          </a:effectLst>
        </p:spPr>
      </p:pic>
      <p:sp>
        <p:nvSpPr>
          <p:cNvPr id="31753" name="Text Box 9"/>
          <p:cNvSpPr txBox="1">
            <a:spLocks noChangeArrowheads="1"/>
          </p:cNvSpPr>
          <p:nvPr/>
        </p:nvSpPr>
        <p:spPr bwMode="auto">
          <a:xfrm>
            <a:off x="1749287" y="1535837"/>
            <a:ext cx="834887" cy="340311"/>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bg2"/>
                </a:solidFill>
                <a:effectLst/>
                <a:latin typeface="Arial" pitchFamily="34" charset="0"/>
                <a:ea typeface="Times New Roman" pitchFamily="18" charset="0"/>
                <a:cs typeface="Arial" pitchFamily="34" charset="0"/>
              </a:rPr>
              <a:t>  NDIS</a:t>
            </a:r>
            <a:endParaRPr kumimoji="0" lang="en-US" sz="1800" b="0" i="0" u="none" strike="noStrike" cap="none" normalizeH="0" baseline="0" dirty="0" smtClean="0">
              <a:ln>
                <a:noFill/>
              </a:ln>
              <a:solidFill>
                <a:schemeClr val="bg2"/>
              </a:solidFill>
              <a:effectLst/>
              <a:latin typeface="Arial" pitchFamily="34" charset="0"/>
              <a:cs typeface="Arial" pitchFamily="34" charset="0"/>
            </a:endParaRPr>
          </a:p>
        </p:txBody>
      </p:sp>
      <p:sp>
        <p:nvSpPr>
          <p:cNvPr id="31752" name="Text Box 8"/>
          <p:cNvSpPr txBox="1">
            <a:spLocks noChangeArrowheads="1"/>
          </p:cNvSpPr>
          <p:nvPr/>
        </p:nvSpPr>
        <p:spPr bwMode="auto">
          <a:xfrm>
            <a:off x="3279913" y="1535837"/>
            <a:ext cx="834887" cy="340311"/>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bg2"/>
                </a:solidFill>
                <a:effectLst/>
                <a:latin typeface="Arial" pitchFamily="34" charset="0"/>
                <a:ea typeface="Times New Roman" pitchFamily="18" charset="0"/>
                <a:cs typeface="Arial" pitchFamily="34" charset="0"/>
              </a:rPr>
              <a:t>  NDIS</a:t>
            </a:r>
            <a:endParaRPr kumimoji="0" lang="en-US" sz="1800" b="0" i="0" u="none" strike="noStrike" cap="none" normalizeH="0" baseline="0" dirty="0" smtClean="0">
              <a:ln>
                <a:noFill/>
              </a:ln>
              <a:solidFill>
                <a:schemeClr val="bg2"/>
              </a:solidFill>
              <a:effectLst/>
              <a:latin typeface="Arial" pitchFamily="34" charset="0"/>
              <a:cs typeface="Arial" pitchFamily="34" charset="0"/>
            </a:endParaRPr>
          </a:p>
        </p:txBody>
      </p:sp>
      <p:sp>
        <p:nvSpPr>
          <p:cNvPr id="31751" name="Text Box 7"/>
          <p:cNvSpPr txBox="1">
            <a:spLocks noChangeArrowheads="1"/>
          </p:cNvSpPr>
          <p:nvPr/>
        </p:nvSpPr>
        <p:spPr bwMode="auto">
          <a:xfrm>
            <a:off x="4393096" y="1535837"/>
            <a:ext cx="834887" cy="340311"/>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bg2"/>
                </a:solidFill>
                <a:effectLst/>
                <a:latin typeface="Arial" pitchFamily="34" charset="0"/>
                <a:ea typeface="Times New Roman" pitchFamily="18" charset="0"/>
                <a:cs typeface="Arial" pitchFamily="34" charset="0"/>
              </a:rPr>
              <a:t>  NDIS</a:t>
            </a:r>
            <a:endParaRPr kumimoji="0" lang="en-US" sz="1800" b="0" i="0" u="none" strike="noStrike" cap="none" normalizeH="0" baseline="0" smtClean="0">
              <a:ln>
                <a:noFill/>
              </a:ln>
              <a:solidFill>
                <a:schemeClr val="bg2"/>
              </a:solidFill>
              <a:effectLst/>
              <a:latin typeface="Arial" pitchFamily="34" charset="0"/>
              <a:cs typeface="Arial" pitchFamily="34" charset="0"/>
            </a:endParaRPr>
          </a:p>
        </p:txBody>
      </p:sp>
      <p:sp>
        <p:nvSpPr>
          <p:cNvPr id="31750" name="Text Box 6"/>
          <p:cNvSpPr txBox="1">
            <a:spLocks noChangeArrowheads="1"/>
          </p:cNvSpPr>
          <p:nvPr/>
        </p:nvSpPr>
        <p:spPr bwMode="auto">
          <a:xfrm>
            <a:off x="5506278" y="1535837"/>
            <a:ext cx="834887" cy="340311"/>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bg2"/>
                </a:solidFill>
                <a:effectLst/>
                <a:latin typeface="Arial" pitchFamily="34" charset="0"/>
                <a:ea typeface="Times New Roman" pitchFamily="18" charset="0"/>
                <a:cs typeface="Arial" pitchFamily="34" charset="0"/>
              </a:rPr>
              <a:t>  NDIS</a:t>
            </a:r>
            <a:endParaRPr kumimoji="0" lang="en-US" sz="1800" b="0" i="0" u="none" strike="noStrike" cap="none" normalizeH="0" baseline="0" smtClean="0">
              <a:ln>
                <a:noFill/>
              </a:ln>
              <a:solidFill>
                <a:schemeClr val="bg2"/>
              </a:solidFill>
              <a:effectLst/>
              <a:latin typeface="Arial" pitchFamily="34" charset="0"/>
              <a:cs typeface="Arial" pitchFamily="34" charset="0"/>
            </a:endParaRPr>
          </a:p>
        </p:txBody>
      </p:sp>
      <p:sp>
        <p:nvSpPr>
          <p:cNvPr id="31749" name="Text Box 5"/>
          <p:cNvSpPr txBox="1">
            <a:spLocks noChangeArrowheads="1"/>
          </p:cNvSpPr>
          <p:nvPr/>
        </p:nvSpPr>
        <p:spPr bwMode="auto">
          <a:xfrm>
            <a:off x="1470991" y="1273206"/>
            <a:ext cx="1669774" cy="34031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bg2"/>
                </a:solidFill>
                <a:effectLst/>
                <a:ea typeface="Times New Roman" pitchFamily="18" charset="0"/>
                <a:cs typeface="Arial" pitchFamily="34" charset="0"/>
              </a:rPr>
              <a:t>  </a:t>
            </a:r>
            <a:r>
              <a:rPr kumimoji="0" lang="en-US" sz="1400" b="0" i="0" u="none" strike="noStrike" cap="none" normalizeH="0" baseline="0" dirty="0" smtClean="0">
                <a:ln>
                  <a:noFill/>
                </a:ln>
                <a:solidFill>
                  <a:schemeClr val="bg2"/>
                </a:solidFill>
                <a:effectLst/>
                <a:ea typeface="Times New Roman" pitchFamily="18" charset="0"/>
                <a:cs typeface="Arial" pitchFamily="34" charset="0"/>
              </a:rPr>
              <a:t>Default NIC</a:t>
            </a:r>
            <a:endParaRPr kumimoji="0" lang="en-US" sz="1800" b="0" i="0" u="none" strike="noStrike" cap="none" normalizeH="0" baseline="0" dirty="0" smtClean="0">
              <a:ln>
                <a:noFill/>
              </a:ln>
              <a:solidFill>
                <a:schemeClr val="bg2"/>
              </a:solidFill>
              <a:effectLst/>
              <a:cs typeface="Arial" pitchFamily="34" charset="0"/>
            </a:endParaRPr>
          </a:p>
        </p:txBody>
      </p:sp>
      <p:sp>
        <p:nvSpPr>
          <p:cNvPr id="31748" name="Text Box 4"/>
          <p:cNvSpPr txBox="1">
            <a:spLocks noChangeArrowheads="1"/>
          </p:cNvSpPr>
          <p:nvPr/>
        </p:nvSpPr>
        <p:spPr bwMode="auto">
          <a:xfrm>
            <a:off x="3697357" y="1273206"/>
            <a:ext cx="2875722" cy="34031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bg2"/>
                </a:solidFill>
                <a:effectLst/>
                <a:ea typeface="Times New Roman" pitchFamily="18" charset="0"/>
                <a:cs typeface="Arial" pitchFamily="34" charset="0"/>
              </a:rPr>
              <a:t>  </a:t>
            </a:r>
            <a:r>
              <a:rPr kumimoji="0" lang="en-US" sz="1400" b="0" i="0" u="none" strike="noStrike" cap="none" normalizeH="0" baseline="0" dirty="0" smtClean="0">
                <a:ln>
                  <a:noFill/>
                </a:ln>
                <a:solidFill>
                  <a:schemeClr val="bg2"/>
                </a:solidFill>
                <a:effectLst/>
                <a:ea typeface="Times New Roman" pitchFamily="18" charset="0"/>
                <a:cs typeface="Arial" pitchFamily="34" charset="0"/>
              </a:rPr>
              <a:t>Receive-Side Scaling NIC</a:t>
            </a:r>
            <a:endParaRPr kumimoji="0" lang="en-US" sz="1800" b="0" i="0" u="none" strike="noStrike" cap="none" normalizeH="0" baseline="0" dirty="0" smtClean="0">
              <a:ln>
                <a:noFill/>
              </a:ln>
              <a:solidFill>
                <a:schemeClr val="bg2"/>
              </a:solidFill>
              <a:effectLst/>
              <a:cs typeface="Arial" pitchFamily="34" charset="0"/>
            </a:endParaRPr>
          </a:p>
        </p:txBody>
      </p:sp>
      <p:sp>
        <p:nvSpPr>
          <p:cNvPr id="31757" name="Rectangle 13"/>
          <p:cNvSpPr>
            <a:spLocks noChangeArrowheads="1"/>
          </p:cNvSpPr>
          <p:nvPr/>
        </p:nvSpPr>
        <p:spPr bwMode="auto">
          <a:xfrm>
            <a:off x="1053548" y="914400"/>
            <a:ext cx="0" cy="0"/>
          </a:xfrm>
          <a:prstGeom prst="rect">
            <a:avLst/>
          </a:prstGeom>
          <a:solidFill>
            <a:schemeClr val="accent1"/>
          </a:solidFill>
          <a:ln w="9525">
            <a:solidFill>
              <a:schemeClr val="tx1"/>
            </a:solidFill>
            <a:miter lim="800000"/>
            <a:headEnd/>
            <a:tailEnd/>
          </a:ln>
          <a:effectLst/>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3" name="Title 15362"/>
          <p:cNvSpPr>
            <a:spLocks noGrp="1" noChangeArrowheads="1"/>
          </p:cNvSpPr>
          <p:nvPr>
            <p:ph type="title"/>
          </p:nvPr>
        </p:nvSpPr>
        <p:spPr/>
        <p:txBody>
          <a:bodyPr/>
          <a:lstStyle/>
          <a:p>
            <a:r>
              <a:rPr lang="en-US" smtClean="0"/>
              <a:t>Receive-Side Scaling Results</a:t>
            </a:r>
            <a:endParaRPr lang="en-US" dirty="0" smtClean="0"/>
          </a:p>
        </p:txBody>
      </p:sp>
      <p:sp>
        <p:nvSpPr>
          <p:cNvPr id="2" name="Shape 10577"/>
          <p:cNvSpPr>
            <a:spLocks noGrp="1" noChangeArrowheads="1"/>
          </p:cNvSpPr>
          <p:nvPr>
            <p:ph idx="1"/>
          </p:nvPr>
        </p:nvSpPr>
        <p:spPr>
          <a:xfrm>
            <a:off x="382588" y="1414464"/>
            <a:ext cx="8380412" cy="1710212"/>
          </a:xfrm>
        </p:spPr>
        <p:txBody>
          <a:bodyPr/>
          <a:lstStyle/>
          <a:p>
            <a:pPr marL="282575" indent="-282575"/>
            <a:r>
              <a:rPr lang="en-US" sz="2400" dirty="0" smtClean="0"/>
              <a:t> Server</a:t>
            </a:r>
          </a:p>
          <a:p>
            <a:pPr marL="574675" lvl="1" indent="-292100"/>
            <a:r>
              <a:rPr lang="en-US" sz="2000" dirty="0" smtClean="0"/>
              <a:t> Windows Server 2008 x64, 4GB RAM</a:t>
            </a:r>
          </a:p>
          <a:p>
            <a:pPr marL="574675" lvl="1" indent="-292100"/>
            <a:r>
              <a:rPr lang="en-US" sz="2000" dirty="0" smtClean="0"/>
              <a:t> Intel 10GigE RSS NIC with MSI-X</a:t>
            </a:r>
          </a:p>
          <a:p>
            <a:pPr marL="282575" indent="-282575"/>
            <a:r>
              <a:rPr lang="en-US" sz="2400" dirty="0" smtClean="0"/>
              <a:t> Clients:  8 x 1Proc running </a:t>
            </a:r>
            <a:r>
              <a:rPr lang="en-US" sz="2400" dirty="0" err="1" smtClean="0"/>
              <a:t>WebCat</a:t>
            </a:r>
            <a:r>
              <a:rPr lang="en-US" sz="2400" dirty="0" smtClean="0"/>
              <a:t> 6.1</a:t>
            </a:r>
          </a:p>
        </p:txBody>
      </p:sp>
      <p:graphicFrame>
        <p:nvGraphicFramePr>
          <p:cNvPr id="6" name="Table 5"/>
          <p:cNvGraphicFramePr>
            <a:graphicFrameLocks noGrp="1"/>
          </p:cNvGraphicFramePr>
          <p:nvPr/>
        </p:nvGraphicFramePr>
        <p:xfrm>
          <a:off x="381000" y="4648200"/>
          <a:ext cx="8382000" cy="1645920"/>
        </p:xfrm>
        <a:graphic>
          <a:graphicData uri="http://schemas.openxmlformats.org/drawingml/2006/table">
            <a:tbl>
              <a:tblPr/>
              <a:tblGrid>
                <a:gridCol w="2895600"/>
                <a:gridCol w="2915563"/>
                <a:gridCol w="2570837"/>
              </a:tblGrid>
              <a:tr h="320040">
                <a:tc>
                  <a:txBody>
                    <a:bodyPr/>
                    <a:lstStyle/>
                    <a:p>
                      <a:pPr marL="0" marR="0">
                        <a:spcBef>
                          <a:spcPts val="0"/>
                        </a:spcBef>
                        <a:spcAft>
                          <a:spcPts val="0"/>
                        </a:spcAft>
                      </a:pPr>
                      <a:endParaRPr lang="en-US" sz="3600" b="1" dirty="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b="1" dirty="0" smtClean="0">
                          <a:latin typeface="Arial"/>
                          <a:ea typeface="Times New Roman"/>
                          <a:cs typeface="Times New Roman"/>
                        </a:rPr>
                        <a:t>RSS </a:t>
                      </a:r>
                      <a:r>
                        <a:rPr lang="en-US" sz="2400" b="1" dirty="0">
                          <a:latin typeface="Arial"/>
                          <a:ea typeface="Times New Roman"/>
                          <a:cs typeface="Times New Roman"/>
                        </a:rPr>
                        <a:t>Off</a:t>
                      </a:r>
                      <a:endParaRPr lang="en-US" sz="3600" b="1" dirty="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b="1" dirty="0" smtClean="0">
                          <a:solidFill>
                            <a:sysClr val="windowText" lastClr="000000"/>
                          </a:solidFill>
                          <a:latin typeface="Arial"/>
                          <a:ea typeface="Times New Roman"/>
                          <a:cs typeface="Times New Roman"/>
                        </a:rPr>
                        <a:t>RSS On</a:t>
                      </a:r>
                      <a:endParaRPr lang="en-US" sz="3600" b="1" dirty="0">
                        <a:solidFill>
                          <a:sysClr val="windowText" lastClr="000000"/>
                        </a:solidFill>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alpha val="80000"/>
                      </a:schemeClr>
                    </a:solidFill>
                  </a:tcPr>
                </a:tc>
              </a:tr>
              <a:tr h="321733">
                <a:tc>
                  <a:txBody>
                    <a:bodyPr/>
                    <a:lstStyle/>
                    <a:p>
                      <a:pPr marL="0" marR="0">
                        <a:spcBef>
                          <a:spcPts val="0"/>
                        </a:spcBef>
                        <a:spcAft>
                          <a:spcPts val="0"/>
                        </a:spcAft>
                      </a:pPr>
                      <a:r>
                        <a:rPr lang="en-US" sz="2400" b="0">
                          <a:latin typeface="Arial"/>
                          <a:ea typeface="Times New Roman"/>
                          <a:cs typeface="Times New Roman"/>
                        </a:rPr>
                        <a:t>Transactions/sec</a:t>
                      </a:r>
                      <a:endParaRPr lang="en-US" sz="3600" b="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b="0" dirty="0">
                          <a:latin typeface="Arial"/>
                          <a:ea typeface="Times New Roman"/>
                          <a:cs typeface="Times New Roman"/>
                        </a:rPr>
                        <a:t>142,000</a:t>
                      </a:r>
                      <a:endParaRPr lang="en-US" sz="3600" b="0" dirty="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b="0" dirty="0" smtClean="0">
                          <a:solidFill>
                            <a:sysClr val="windowText" lastClr="000000"/>
                          </a:solidFill>
                          <a:latin typeface="Arial"/>
                          <a:ea typeface="Times New Roman"/>
                          <a:cs typeface="Times New Roman"/>
                        </a:rPr>
                        <a:t>302,000</a:t>
                      </a:r>
                      <a:endParaRPr lang="en-US" sz="3600" b="0" dirty="0">
                        <a:solidFill>
                          <a:sysClr val="windowText" lastClr="000000"/>
                        </a:solidFill>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alpha val="80000"/>
                      </a:schemeClr>
                    </a:solidFill>
                  </a:tcPr>
                </a:tc>
              </a:tr>
              <a:tr h="321733">
                <a:tc>
                  <a:txBody>
                    <a:bodyPr/>
                    <a:lstStyle/>
                    <a:p>
                      <a:pPr marL="0" marR="0">
                        <a:spcBef>
                          <a:spcPts val="0"/>
                        </a:spcBef>
                        <a:spcAft>
                          <a:spcPts val="0"/>
                        </a:spcAft>
                      </a:pPr>
                      <a:r>
                        <a:rPr lang="en-US" sz="2400" b="0">
                          <a:latin typeface="Arial"/>
                          <a:ea typeface="Times New Roman"/>
                          <a:cs typeface="Times New Roman"/>
                        </a:rPr>
                        <a:t>Cycles/Transaction</a:t>
                      </a:r>
                      <a:endParaRPr lang="en-US" sz="3600" b="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b="0" dirty="0">
                          <a:latin typeface="Arial"/>
                          <a:ea typeface="Times New Roman"/>
                          <a:cs typeface="Times New Roman"/>
                        </a:rPr>
                        <a:t>54,000</a:t>
                      </a:r>
                      <a:endParaRPr lang="en-US" sz="3600" b="0" dirty="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b="0" dirty="0" smtClean="0">
                          <a:solidFill>
                            <a:sysClr val="windowText" lastClr="000000"/>
                          </a:solidFill>
                          <a:latin typeface="Arial"/>
                          <a:ea typeface="Times New Roman"/>
                          <a:cs typeface="Times New Roman"/>
                        </a:rPr>
                        <a:t>24,000</a:t>
                      </a:r>
                      <a:endParaRPr lang="en-US" sz="3600" b="0" dirty="0">
                        <a:solidFill>
                          <a:sysClr val="windowText" lastClr="000000"/>
                        </a:solidFill>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alpha val="80000"/>
                      </a:schemeClr>
                    </a:solidFill>
                  </a:tcPr>
                </a:tc>
              </a:tr>
              <a:tr h="321733">
                <a:tc>
                  <a:txBody>
                    <a:bodyPr/>
                    <a:lstStyle/>
                    <a:p>
                      <a:pPr marL="0" marR="0">
                        <a:spcBef>
                          <a:spcPts val="0"/>
                        </a:spcBef>
                        <a:spcAft>
                          <a:spcPts val="0"/>
                        </a:spcAft>
                      </a:pPr>
                      <a:r>
                        <a:rPr lang="en-US" sz="2400" b="0" dirty="0">
                          <a:latin typeface="Arial"/>
                          <a:ea typeface="Times New Roman"/>
                          <a:cs typeface="Times New Roman"/>
                        </a:rPr>
                        <a:t>4 CPUs total %</a:t>
                      </a:r>
                      <a:endParaRPr lang="en-US" sz="3600" b="0" dirty="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b="0" dirty="0">
                          <a:latin typeface="Arial"/>
                          <a:ea typeface="Times New Roman"/>
                          <a:cs typeface="Times New Roman"/>
                        </a:rPr>
                        <a:t>80%</a:t>
                      </a:r>
                      <a:endParaRPr lang="en-US" sz="3600" b="0" dirty="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b="0" dirty="0">
                          <a:solidFill>
                            <a:sysClr val="windowText" lastClr="000000"/>
                          </a:solidFill>
                          <a:latin typeface="Arial"/>
                          <a:ea typeface="Times New Roman"/>
                          <a:cs typeface="Times New Roman"/>
                        </a:rPr>
                        <a:t>77%</a:t>
                      </a:r>
                      <a:endParaRPr lang="en-US" sz="3600" b="0" dirty="0">
                        <a:solidFill>
                          <a:sysClr val="windowText" lastClr="000000"/>
                        </a:solidFill>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alpha val="80000"/>
                      </a:schemeClr>
                    </a:solidFill>
                  </a:tcPr>
                </a:tc>
              </a:tr>
            </a:tbl>
          </a:graphicData>
        </a:graphic>
      </p:graphicFrame>
      <p:sp>
        <p:nvSpPr>
          <p:cNvPr id="5" name="Shape 10577"/>
          <p:cNvSpPr txBox="1">
            <a:spLocks noChangeArrowheads="1"/>
          </p:cNvSpPr>
          <p:nvPr/>
        </p:nvSpPr>
        <p:spPr bwMode="auto">
          <a:xfrm>
            <a:off x="406400" y="3200400"/>
            <a:ext cx="8382000" cy="1219200"/>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p>
            <a:pPr marL="0" marR="0" lvl="0" indent="0" algn="ctr" defTabSz="914400" rtl="0" eaLnBrk="1" fontAlgn="base" latinLnBrk="0" hangingPunct="1">
              <a:lnSpc>
                <a:spcPct val="90000"/>
              </a:lnSpc>
              <a:spcBef>
                <a:spcPct val="0"/>
              </a:spcBef>
              <a:spcAft>
                <a:spcPct val="0"/>
              </a:spcAft>
              <a:buClr>
                <a:schemeClr val="tx2"/>
              </a:buClr>
              <a:buSzPct val="95000"/>
              <a:buFontTx/>
              <a:buNone/>
              <a:tabLst/>
              <a:defRPr/>
            </a:pPr>
            <a:r>
              <a:rPr kumimoji="0" lang="en-US" sz="3600" b="1" i="0" u="none" strike="noStrike" kern="0" cap="none" spc="0" normalizeH="0" baseline="0" noProof="0" dirty="0" smtClean="0">
                <a:ln>
                  <a:noFill/>
                </a:ln>
                <a:solidFill>
                  <a:schemeClr val="accent1">
                    <a:lumMod val="75000"/>
                  </a:schemeClr>
                </a:solidFill>
                <a:effectLst>
                  <a:outerShdw blurRad="38100" dist="38100" dir="2700000" algn="tl">
                    <a:srgbClr val="000000">
                      <a:alpha val="43137"/>
                    </a:srgbClr>
                  </a:outerShdw>
                </a:effectLst>
                <a:uLnTx/>
                <a:uFillTx/>
                <a:latin typeface="Segoe" pitchFamily="34" charset="0"/>
                <a:ea typeface="+mn-ea"/>
                <a:cs typeface="+mn-cs"/>
              </a:rPr>
              <a:t>Greater than 200% transactions/sec!</a:t>
            </a:r>
          </a:p>
          <a:p>
            <a:pPr marL="0" marR="0" lvl="0" indent="0" algn="ctr" defTabSz="914400" rtl="0" eaLnBrk="1" fontAlgn="base" latinLnBrk="0" hangingPunct="1">
              <a:lnSpc>
                <a:spcPct val="90000"/>
              </a:lnSpc>
              <a:spcBef>
                <a:spcPct val="0"/>
              </a:spcBef>
              <a:spcAft>
                <a:spcPct val="0"/>
              </a:spcAft>
              <a:buClr>
                <a:schemeClr val="tx2"/>
              </a:buClr>
              <a:buSzPct val="95000"/>
              <a:buFontTx/>
              <a:buNone/>
              <a:tabLst/>
              <a:defRPr/>
            </a:pPr>
            <a:r>
              <a:rPr kumimoji="0" lang="en-US" sz="3600" b="1" i="0" u="none" strike="noStrike" kern="0" cap="none" spc="0" normalizeH="0" baseline="0" noProof="0" dirty="0" smtClean="0">
                <a:ln>
                  <a:noFill/>
                </a:ln>
                <a:solidFill>
                  <a:schemeClr val="accent1">
                    <a:lumMod val="75000"/>
                  </a:schemeClr>
                </a:solidFill>
                <a:effectLst>
                  <a:outerShdw blurRad="38100" dist="38100" dir="2700000" algn="tl">
                    <a:srgbClr val="000000">
                      <a:alpha val="43137"/>
                    </a:srgbClr>
                  </a:outerShdw>
                </a:effectLst>
                <a:uLnTx/>
                <a:uFillTx/>
                <a:latin typeface="Segoe" pitchFamily="34" charset="0"/>
                <a:ea typeface="+mn-ea"/>
                <a:cs typeface="+mn-cs"/>
              </a:rPr>
              <a:t>Less than 50% cycles/transaction!</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2000" fill="hold"/>
                                        <p:tgtEl>
                                          <p:spTgt spid="5"/>
                                        </p:tgtEl>
                                        <p:attrNameLst>
                                          <p:attrName>ppt_w</p:attrName>
                                        </p:attrNameLst>
                                      </p:cBhvr>
                                      <p:tavLst>
                                        <p:tav tm="0">
                                          <p:val>
                                            <p:fltVal val="0"/>
                                          </p:val>
                                        </p:tav>
                                        <p:tav tm="100000">
                                          <p:val>
                                            <p:strVal val="#ppt_w"/>
                                          </p:val>
                                        </p:tav>
                                      </p:tavLst>
                                    </p:anim>
                                    <p:anim calcmode="lin" valueType="num">
                                      <p:cBhvr>
                                        <p:cTn id="8" dur="2000" fill="hold"/>
                                        <p:tgtEl>
                                          <p:spTgt spid="5"/>
                                        </p:tgtEl>
                                        <p:attrNameLst>
                                          <p:attrName>ppt_h</p:attrName>
                                        </p:attrNameLst>
                                      </p:cBhvr>
                                      <p:tavLst>
                                        <p:tav tm="0">
                                          <p:val>
                                            <p:fltVal val="0"/>
                                          </p:val>
                                        </p:tav>
                                        <p:tav tm="100000">
                                          <p:val>
                                            <p:strVal val="#ppt_h"/>
                                          </p:val>
                                        </p:tav>
                                      </p:tavLst>
                                    </p:anim>
                                    <p:animEffect transition="in" filter="fade">
                                      <p:cBhvr>
                                        <p:cTn id="9" dur="2000"/>
                                        <p:tgtEl>
                                          <p:spTgt spid="5"/>
                                        </p:tgtEl>
                                      </p:cBhvr>
                                    </p:animEffect>
                                  </p:childTnLst>
                                </p:cTn>
                              </p:par>
                            </p:childTnLst>
                          </p:cTn>
                        </p:par>
                        <p:par>
                          <p:cTn id="10" fill="hold">
                            <p:stCondLst>
                              <p:cond delay="2000"/>
                            </p:stCondLst>
                            <p:childTnLst>
                              <p:par>
                                <p:cTn id="11" presetID="10" presetClass="entr" presetSubtype="0"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7409"/>
          <p:cNvSpPr>
            <a:spLocks noGrp="1" noChangeArrowheads="1"/>
          </p:cNvSpPr>
          <p:nvPr>
            <p:ph type="title"/>
          </p:nvPr>
        </p:nvSpPr>
        <p:spPr/>
        <p:txBody>
          <a:bodyPr/>
          <a:lstStyle/>
          <a:p>
            <a:r>
              <a:rPr smtClean="0"/>
              <a:t>Header-Data Split</a:t>
            </a:r>
            <a:endParaRPr lang="en-US" dirty="0" smtClean="0"/>
          </a:p>
        </p:txBody>
      </p:sp>
      <p:sp>
        <p:nvSpPr>
          <p:cNvPr id="17411" name="Text Placeholder 17410"/>
          <p:cNvSpPr>
            <a:spLocks noGrp="1" noChangeArrowheads="1"/>
          </p:cNvSpPr>
          <p:nvPr>
            <p:ph idx="1"/>
          </p:nvPr>
        </p:nvSpPr>
        <p:spPr>
          <a:xfrm>
            <a:off x="382588" y="1414464"/>
            <a:ext cx="8380412" cy="3951851"/>
          </a:xfrm>
        </p:spPr>
        <p:txBody>
          <a:bodyPr/>
          <a:lstStyle/>
          <a:p>
            <a:pPr>
              <a:spcBef>
                <a:spcPts val="600"/>
              </a:spcBef>
            </a:pPr>
            <a:r>
              <a:rPr lang="en-US" sz="2800" dirty="0" smtClean="0"/>
              <a:t>Overview</a:t>
            </a:r>
          </a:p>
          <a:p>
            <a:pPr lvl="1">
              <a:spcBef>
                <a:spcPts val="600"/>
              </a:spcBef>
            </a:pPr>
            <a:r>
              <a:rPr lang="en-US" sz="2400" dirty="0" smtClean="0"/>
              <a:t>Miniport intelligently separates header portion of packets and data payload into multiple memory descriptor lists</a:t>
            </a:r>
          </a:p>
          <a:p>
            <a:pPr lvl="1">
              <a:spcBef>
                <a:spcPts val="600"/>
              </a:spcBef>
            </a:pPr>
            <a:r>
              <a:rPr lang="en-US" sz="2400" dirty="0" smtClean="0"/>
              <a:t>Protocol stack processes headers; application interested in data (payload)</a:t>
            </a:r>
          </a:p>
          <a:p>
            <a:pPr>
              <a:spcBef>
                <a:spcPts val="600"/>
              </a:spcBef>
            </a:pPr>
            <a:r>
              <a:rPr lang="en-US" sz="2800" dirty="0" smtClean="0"/>
              <a:t>Challenges solved</a:t>
            </a:r>
          </a:p>
          <a:p>
            <a:pPr lvl="1">
              <a:spcBef>
                <a:spcPts val="600"/>
              </a:spcBef>
            </a:pPr>
            <a:r>
              <a:rPr lang="en-US" sz="2400" dirty="0" smtClean="0"/>
              <a:t>Increases TCP/IP processing performance due to </a:t>
            </a:r>
            <a:br>
              <a:rPr lang="en-US" sz="2400" dirty="0" smtClean="0"/>
            </a:br>
            <a:r>
              <a:rPr lang="en-US" sz="2400" dirty="0" smtClean="0"/>
              <a:t>cache locality</a:t>
            </a:r>
          </a:p>
          <a:p>
            <a:pPr>
              <a:spcBef>
                <a:spcPts val="600"/>
              </a:spcBef>
            </a:pPr>
            <a:r>
              <a:rPr lang="en-US" sz="2800" dirty="0" smtClean="0"/>
              <a:t>Deployment scenarios</a:t>
            </a:r>
          </a:p>
          <a:p>
            <a:pPr lvl="1">
              <a:spcBef>
                <a:spcPts val="600"/>
              </a:spcBef>
            </a:pPr>
            <a:r>
              <a:rPr lang="en-US" sz="2400" dirty="0" smtClean="0"/>
              <a:t>Server and Domain Isolation, VPN</a:t>
            </a:r>
          </a:p>
        </p:txBody>
      </p:sp>
      <p:sp>
        <p:nvSpPr>
          <p:cNvPr id="4" name="Horizontal Scroll 3"/>
          <p:cNvSpPr/>
          <p:nvPr/>
        </p:nvSpPr>
        <p:spPr bwMode="auto">
          <a:xfrm>
            <a:off x="6731000" y="228600"/>
            <a:ext cx="2057400" cy="1447800"/>
          </a:xfrm>
          <a:prstGeom prst="horizontalScroll">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b="1" dirty="0" smtClean="0">
                <a:solidFill>
                  <a:schemeClr val="tx1"/>
                </a:solidFill>
                <a:effectLst>
                  <a:outerShdw blurRad="38100" dist="38100" dir="2700000" algn="tl">
                    <a:srgbClr val="000000">
                      <a:alpha val="43137"/>
                    </a:srgbClr>
                  </a:outerShdw>
                </a:effectLst>
                <a:latin typeface="Segoe" pitchFamily="34" charset="0"/>
              </a:rPr>
              <a:t>New in Windows Server 2008</a:t>
            </a:r>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7" name="Rectangle 5"/>
          <p:cNvSpPr>
            <a:spLocks noGrp="1" noChangeArrowheads="1"/>
          </p:cNvSpPr>
          <p:nvPr>
            <p:ph type="title"/>
          </p:nvPr>
        </p:nvSpPr>
        <p:spPr>
          <a:noFill/>
          <a:ln w="9525">
            <a:noFill/>
            <a:miter lim="800000"/>
            <a:headEnd/>
            <a:tailEnd/>
          </a:ln>
        </p:spPr>
        <p:txBody>
          <a:bodyPr vert="horz" wrap="square" lIns="0" tIns="0" rIns="0" bIns="0" numCol="1" anchor="t" anchorCtr="0" compatLnSpc="1">
            <a:prstTxWarp prst="textNoShape">
              <a:avLst/>
            </a:prstTxWarp>
            <a:spAutoFit/>
          </a:bodyPr>
          <a:lstStyle/>
          <a:p>
            <a:r>
              <a:rPr smtClean="0"/>
              <a:t>Future</a:t>
            </a:r>
            <a:br>
              <a:rPr smtClean="0"/>
            </a:br>
            <a:r>
              <a:rPr sz="3600" smtClean="0">
                <a:solidFill>
                  <a:schemeClr val="accent1"/>
                </a:solidFill>
              </a:rPr>
              <a:t>IPsec Chimney Offload</a:t>
            </a:r>
            <a:endParaRPr sz="3600">
              <a:solidFill>
                <a:schemeClr val="accent1"/>
              </a:solidFill>
            </a:endParaRPr>
          </a:p>
        </p:txBody>
      </p:sp>
      <p:sp>
        <p:nvSpPr>
          <p:cNvPr id="207878" name="Rectangle 6"/>
          <p:cNvSpPr>
            <a:spLocks noGrp="1" noChangeArrowheads="1"/>
          </p:cNvSpPr>
          <p:nvPr>
            <p:ph type="body" idx="1"/>
          </p:nvPr>
        </p:nvSpPr>
        <p:spPr>
          <a:xfrm>
            <a:off x="381794" y="1905000"/>
            <a:ext cx="8380412" cy="4567404"/>
          </a:xfrm>
        </p:spPr>
        <p:txBody>
          <a:bodyPr/>
          <a:lstStyle/>
          <a:p>
            <a:pPr>
              <a:lnSpc>
                <a:spcPct val="80000"/>
              </a:lnSpc>
            </a:pPr>
            <a:r>
              <a:rPr lang="en-US" sz="2400" dirty="0" smtClean="0"/>
              <a:t>Planned directions</a:t>
            </a:r>
            <a:endParaRPr lang="en-US" sz="3200" dirty="0" smtClean="0"/>
          </a:p>
          <a:p>
            <a:pPr lvl="1">
              <a:lnSpc>
                <a:spcPct val="80000"/>
              </a:lnSpc>
            </a:pPr>
            <a:r>
              <a:rPr lang="en-US" sz="2000" dirty="0" err="1" smtClean="0"/>
              <a:t>IPsec</a:t>
            </a:r>
            <a:r>
              <a:rPr lang="en-US" sz="2000" dirty="0" smtClean="0"/>
              <a:t> crypto and auth processing is offloaded to hardware</a:t>
            </a:r>
          </a:p>
          <a:p>
            <a:pPr lvl="1">
              <a:lnSpc>
                <a:spcPct val="80000"/>
              </a:lnSpc>
            </a:pPr>
            <a:r>
              <a:rPr lang="en-US" sz="2000" dirty="0" smtClean="0"/>
              <a:t>Plugs in under TCP Chimney</a:t>
            </a:r>
          </a:p>
          <a:p>
            <a:pPr>
              <a:lnSpc>
                <a:spcPct val="80000"/>
              </a:lnSpc>
            </a:pPr>
            <a:r>
              <a:rPr lang="en-US" sz="2400" dirty="0" smtClean="0"/>
              <a:t>Networking challenges solved</a:t>
            </a:r>
          </a:p>
          <a:p>
            <a:pPr lvl="1">
              <a:lnSpc>
                <a:spcPct val="80000"/>
              </a:lnSpc>
            </a:pPr>
            <a:r>
              <a:rPr lang="en-US" sz="2000" dirty="0" smtClean="0"/>
              <a:t>Reduces CPU utilization</a:t>
            </a:r>
          </a:p>
          <a:p>
            <a:pPr lvl="2">
              <a:lnSpc>
                <a:spcPct val="80000"/>
              </a:lnSpc>
            </a:pPr>
            <a:r>
              <a:rPr lang="en-US" sz="1800" dirty="0" smtClean="0"/>
              <a:t>Crypto processing is CPU intensive</a:t>
            </a:r>
          </a:p>
          <a:p>
            <a:pPr lvl="2">
              <a:lnSpc>
                <a:spcPct val="80000"/>
              </a:lnSpc>
            </a:pPr>
            <a:r>
              <a:rPr lang="en-US" sz="1800" dirty="0" smtClean="0"/>
              <a:t>Reduces interrupt count</a:t>
            </a:r>
          </a:p>
          <a:p>
            <a:pPr lvl="1">
              <a:lnSpc>
                <a:spcPct val="80000"/>
              </a:lnSpc>
            </a:pPr>
            <a:r>
              <a:rPr lang="en-US" sz="2000" dirty="0" smtClean="0"/>
              <a:t>Reduces data movement bottleneck</a:t>
            </a:r>
          </a:p>
          <a:p>
            <a:pPr lvl="2">
              <a:lnSpc>
                <a:spcPct val="80000"/>
              </a:lnSpc>
            </a:pPr>
            <a:r>
              <a:rPr lang="en-US" sz="1800" dirty="0" smtClean="0"/>
              <a:t>Zero copy solution for pre-posted buffers</a:t>
            </a:r>
          </a:p>
          <a:p>
            <a:pPr>
              <a:lnSpc>
                <a:spcPct val="80000"/>
              </a:lnSpc>
            </a:pPr>
            <a:r>
              <a:rPr lang="en-US" sz="2400" dirty="0" smtClean="0"/>
              <a:t>Deployment scenarios</a:t>
            </a:r>
          </a:p>
          <a:p>
            <a:pPr lvl="1">
              <a:lnSpc>
                <a:spcPct val="80000"/>
              </a:lnSpc>
            </a:pPr>
            <a:r>
              <a:rPr lang="en-US" sz="2000" dirty="0" smtClean="0"/>
              <a:t>All TCP Chimney scenarios that use </a:t>
            </a:r>
            <a:r>
              <a:rPr lang="en-US" sz="2000" dirty="0" err="1" smtClean="0"/>
              <a:t>IPsec</a:t>
            </a:r>
            <a:endParaRPr lang="en-US" sz="2000" dirty="0" smtClean="0"/>
          </a:p>
          <a:p>
            <a:pPr lvl="1">
              <a:lnSpc>
                <a:spcPct val="80000"/>
              </a:lnSpc>
            </a:pPr>
            <a:r>
              <a:rPr lang="en-US" sz="2000" dirty="0" smtClean="0"/>
              <a:t>Server and Domain Isolation</a:t>
            </a:r>
          </a:p>
        </p:txBody>
      </p:sp>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traight Connector 19474"/>
          <p:cNvSpPr>
            <a:spLocks noChangeShapeType="1"/>
          </p:cNvSpPr>
          <p:nvPr/>
        </p:nvSpPr>
        <p:spPr bwMode="auto">
          <a:xfrm flipH="1">
            <a:off x="6699249" y="1905001"/>
            <a:ext cx="45719" cy="3898900"/>
          </a:xfrm>
          <a:prstGeom prst="line">
            <a:avLst/>
          </a:prstGeom>
          <a:ln>
            <a:headEnd/>
            <a:tailEnd type="triangle" w="med" len="med"/>
          </a:ln>
        </p:spPr>
        <p:style>
          <a:lnRef idx="2">
            <a:schemeClr val="dk1"/>
          </a:lnRef>
          <a:fillRef idx="0">
            <a:schemeClr val="dk1"/>
          </a:fillRef>
          <a:effectRef idx="1">
            <a:schemeClr val="dk1"/>
          </a:effectRef>
          <a:fontRef idx="minor">
            <a:schemeClr val="tx1"/>
          </a:fontRef>
        </p:style>
        <p:txBody>
          <a:bodyPr wrap="none" anchor="ctr"/>
          <a:lstStyle/>
          <a:p>
            <a:endParaRPr lang="en-US"/>
          </a:p>
        </p:txBody>
      </p:sp>
      <p:sp>
        <p:nvSpPr>
          <p:cNvPr id="19457" name="Straight Connector 19456"/>
          <p:cNvSpPr>
            <a:spLocks noChangeShapeType="1"/>
          </p:cNvSpPr>
          <p:nvPr/>
        </p:nvSpPr>
        <p:spPr bwMode="auto">
          <a:xfrm flipH="1">
            <a:off x="4840287" y="1212850"/>
            <a:ext cx="19050" cy="4535488"/>
          </a:xfrm>
          <a:prstGeom prst="line">
            <a:avLst/>
          </a:prstGeom>
          <a:noFill/>
          <a:ln w="12700" algn="ctr">
            <a:solidFill>
              <a:schemeClr val="bg2"/>
            </a:solidFill>
            <a:prstDash val="lgDash"/>
            <a:round/>
            <a:headEnd/>
            <a:tailEnd/>
          </a:ln>
          <a:effectLst>
            <a:glow rad="63500">
              <a:schemeClr val="tx2">
                <a:alpha val="40000"/>
              </a:schemeClr>
            </a:glow>
          </a:effectLst>
        </p:spPr>
        <p:txBody>
          <a:bodyPr wrap="none" anchor="ctr"/>
          <a:lstStyle/>
          <a:p>
            <a:endParaRPr lang="en-US"/>
          </a:p>
        </p:txBody>
      </p:sp>
      <p:sp>
        <p:nvSpPr>
          <p:cNvPr id="19459" name="Title 19458"/>
          <p:cNvSpPr>
            <a:spLocks noGrp="1" noChangeArrowheads="1"/>
          </p:cNvSpPr>
          <p:nvPr>
            <p:ph type="title"/>
          </p:nvPr>
        </p:nvSpPr>
        <p:spPr/>
        <p:txBody>
          <a:bodyPr/>
          <a:lstStyle/>
          <a:p>
            <a:r>
              <a:rPr lang="en-US" dirty="0" smtClean="0"/>
              <a:t>IPsec Offload Architecture</a:t>
            </a:r>
          </a:p>
        </p:txBody>
      </p:sp>
      <p:sp>
        <p:nvSpPr>
          <p:cNvPr id="19460" name="Rectangle 19459"/>
          <p:cNvSpPr>
            <a:spLocks noChangeArrowheads="1"/>
          </p:cNvSpPr>
          <p:nvPr/>
        </p:nvSpPr>
        <p:spPr bwMode="auto">
          <a:xfrm>
            <a:off x="1509712" y="1597025"/>
            <a:ext cx="6024563" cy="330200"/>
          </a:xfrm>
          <a:prstGeom prst="rect">
            <a:avLst/>
          </a:prstGeom>
          <a:ln>
            <a:headEnd type="none" w="sm" len="sm"/>
            <a:tailEnd type="none" w="sm" len="sm"/>
          </a:ln>
        </p:spPr>
        <p:style>
          <a:lnRef idx="1">
            <a:schemeClr val="accent2"/>
          </a:lnRef>
          <a:fillRef idx="3">
            <a:schemeClr val="accent2"/>
          </a:fillRef>
          <a:effectRef idx="2">
            <a:schemeClr val="accent2"/>
          </a:effectRef>
          <a:fontRef idx="minor">
            <a:schemeClr val="lt1"/>
          </a:fontRef>
        </p:style>
        <p:txBody>
          <a:bodyPr anchor="ctr"/>
          <a:lstStyle/>
          <a:p>
            <a:pPr algn="ctr" eaLnBrk="0" hangingPunct="0">
              <a:lnSpc>
                <a:spcPct val="85000"/>
              </a:lnSpc>
              <a:spcBef>
                <a:spcPct val="20000"/>
              </a:spcBef>
            </a:pPr>
            <a:r>
              <a:rPr lang="en-US" b="1" dirty="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Segoe" pitchFamily="34" charset="0"/>
              </a:rPr>
              <a:t>Application</a:t>
            </a:r>
          </a:p>
        </p:txBody>
      </p:sp>
      <p:sp>
        <p:nvSpPr>
          <p:cNvPr id="19461" name="Rectangle 19460"/>
          <p:cNvSpPr>
            <a:spLocks noChangeArrowheads="1"/>
          </p:cNvSpPr>
          <p:nvPr/>
        </p:nvSpPr>
        <p:spPr bwMode="auto">
          <a:xfrm>
            <a:off x="1524000" y="2497138"/>
            <a:ext cx="6019800" cy="427037"/>
          </a:xfrm>
          <a:prstGeom prst="rect">
            <a:avLst/>
          </a:prstGeom>
          <a:ln>
            <a:headEnd type="none" w="sm" len="sm"/>
            <a:tailEnd type="none" w="sm" len="sm"/>
          </a:ln>
        </p:spPr>
        <p:style>
          <a:lnRef idx="1">
            <a:schemeClr val="dk1"/>
          </a:lnRef>
          <a:fillRef idx="3">
            <a:schemeClr val="dk1"/>
          </a:fillRef>
          <a:effectRef idx="2">
            <a:schemeClr val="dk1"/>
          </a:effectRef>
          <a:fontRef idx="minor">
            <a:schemeClr val="lt1"/>
          </a:fontRef>
        </p:style>
        <p:txBody>
          <a:bodyPr anchor="ctr"/>
          <a:lstStyle/>
          <a:p>
            <a:pPr algn="ctr">
              <a:lnSpc>
                <a:spcPct val="85000"/>
              </a:lnSpc>
              <a:spcBef>
                <a:spcPct val="20000"/>
              </a:spcBef>
            </a:pPr>
            <a:r>
              <a:rPr lang="en-US" b="1" dirty="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Segoe" pitchFamily="34" charset="0"/>
              </a:rPr>
              <a:t>TCP</a:t>
            </a:r>
          </a:p>
        </p:txBody>
      </p:sp>
      <p:grpSp>
        <p:nvGrpSpPr>
          <p:cNvPr id="2" name="Group 6"/>
          <p:cNvGrpSpPr>
            <a:grpSpLocks/>
          </p:cNvGrpSpPr>
          <p:nvPr/>
        </p:nvGrpSpPr>
        <p:grpSpPr bwMode="auto">
          <a:xfrm>
            <a:off x="1497012" y="3179518"/>
            <a:ext cx="3217863" cy="585864"/>
            <a:chOff x="1381" y="1932"/>
            <a:chExt cx="2101" cy="679"/>
          </a:xfrm>
        </p:grpSpPr>
        <p:sp>
          <p:nvSpPr>
            <p:cNvPr id="19489" name="Rectangle 19488"/>
            <p:cNvSpPr>
              <a:spLocks noChangeArrowheads="1"/>
            </p:cNvSpPr>
            <p:nvPr/>
          </p:nvSpPr>
          <p:spPr bwMode="auto">
            <a:xfrm>
              <a:off x="1381" y="1932"/>
              <a:ext cx="2101" cy="672"/>
            </a:xfrm>
            <a:prstGeom prst="rect">
              <a:avLst/>
            </a:prstGeom>
            <a:ln>
              <a:headEnd type="none" w="sm" len="sm"/>
              <a:tailEnd type="none" w="sm" len="sm"/>
            </a:ln>
          </p:spPr>
          <p:style>
            <a:lnRef idx="1">
              <a:schemeClr val="dk1"/>
            </a:lnRef>
            <a:fillRef idx="3">
              <a:schemeClr val="dk1"/>
            </a:fillRef>
            <a:effectRef idx="2">
              <a:schemeClr val="dk1"/>
            </a:effectRef>
            <a:fontRef idx="minor">
              <a:schemeClr val="lt1"/>
            </a:fontRef>
          </p:style>
          <p:txBody>
            <a:bodyPr tIns="109728" anchor="ctr"/>
            <a:lstStyle/>
            <a:p>
              <a:pPr algn="ctr">
                <a:lnSpc>
                  <a:spcPct val="85000"/>
                </a:lnSpc>
                <a:spcBef>
                  <a:spcPct val="20000"/>
                </a:spcBef>
              </a:pPr>
              <a:r>
                <a:rPr lang="en-US" b="1" dirty="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Segoe" pitchFamily="34" charset="0"/>
                </a:rPr>
                <a:t>IP</a:t>
              </a:r>
            </a:p>
            <a:p>
              <a:pPr algn="ctr">
                <a:lnSpc>
                  <a:spcPct val="85000"/>
                </a:lnSpc>
                <a:spcBef>
                  <a:spcPct val="20000"/>
                </a:spcBef>
              </a:pPr>
              <a:endParaRPr lang="en-US" dirty="0">
                <a:latin typeface="Segoe" pitchFamily="34" charset="0"/>
              </a:endParaRPr>
            </a:p>
          </p:txBody>
        </p:sp>
        <p:sp>
          <p:nvSpPr>
            <p:cNvPr id="19490" name="Rectangle 19489"/>
            <p:cNvSpPr>
              <a:spLocks noChangeArrowheads="1"/>
            </p:cNvSpPr>
            <p:nvPr/>
          </p:nvSpPr>
          <p:spPr bwMode="auto">
            <a:xfrm>
              <a:off x="1382" y="2293"/>
              <a:ext cx="1009" cy="318"/>
            </a:xfrm>
            <a:prstGeom prst="rect">
              <a:avLst/>
            </a:prstGeom>
            <a:ln>
              <a:headEnd type="none" w="sm" len="sm"/>
              <a:tailEnd type="none" w="sm" len="sm"/>
            </a:ln>
          </p:spPr>
          <p:style>
            <a:lnRef idx="1">
              <a:schemeClr val="accent6"/>
            </a:lnRef>
            <a:fillRef idx="3">
              <a:schemeClr val="accent6"/>
            </a:fillRef>
            <a:effectRef idx="2">
              <a:schemeClr val="accent6"/>
            </a:effectRef>
            <a:fontRef idx="minor">
              <a:schemeClr val="lt1"/>
            </a:fontRef>
          </p:style>
          <p:txBody>
            <a:bodyPr tIns="0" bIns="0" anchor="ctr"/>
            <a:lstStyle/>
            <a:p>
              <a:pPr algn="ctr">
                <a:lnSpc>
                  <a:spcPct val="85000"/>
                </a:lnSpc>
                <a:spcBef>
                  <a:spcPct val="20000"/>
                </a:spcBef>
              </a:pPr>
              <a:r>
                <a:rPr lang="en-US" b="1" dirty="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Segoe" pitchFamily="34" charset="0"/>
                </a:rPr>
                <a:t>IPsec</a:t>
              </a:r>
            </a:p>
          </p:txBody>
        </p:sp>
      </p:grpSp>
      <p:sp>
        <p:nvSpPr>
          <p:cNvPr id="19463" name="Rectangle 19462"/>
          <p:cNvSpPr>
            <a:spLocks noChangeArrowheads="1"/>
          </p:cNvSpPr>
          <p:nvPr/>
        </p:nvSpPr>
        <p:spPr bwMode="auto">
          <a:xfrm>
            <a:off x="1524000" y="4840288"/>
            <a:ext cx="6019800" cy="427037"/>
          </a:xfrm>
          <a:prstGeom prst="rect">
            <a:avLst/>
          </a:prstGeom>
          <a:ln>
            <a:headEnd type="none" w="sm" len="sm"/>
            <a:tailEnd type="none" w="sm" len="sm"/>
          </a:ln>
        </p:spPr>
        <p:style>
          <a:lnRef idx="1">
            <a:schemeClr val="dk1"/>
          </a:lnRef>
          <a:fillRef idx="3">
            <a:schemeClr val="dk1"/>
          </a:fillRef>
          <a:effectRef idx="2">
            <a:schemeClr val="dk1"/>
          </a:effectRef>
          <a:fontRef idx="minor">
            <a:schemeClr val="lt1"/>
          </a:fontRef>
        </p:style>
        <p:txBody>
          <a:bodyPr anchor="ctr"/>
          <a:lstStyle/>
          <a:p>
            <a:pPr algn="ctr">
              <a:lnSpc>
                <a:spcPct val="85000"/>
              </a:lnSpc>
              <a:spcBef>
                <a:spcPct val="20000"/>
              </a:spcBef>
            </a:pPr>
            <a:r>
              <a:rPr lang="en-US" b="1" dirty="0" smtClean="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Segoe" pitchFamily="34" charset="0"/>
              </a:rPr>
              <a:t>NDIS6</a:t>
            </a:r>
            <a:endParaRPr lang="en-US" b="1" dirty="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Segoe" pitchFamily="34" charset="0"/>
            </a:endParaRPr>
          </a:p>
        </p:txBody>
      </p:sp>
      <p:sp>
        <p:nvSpPr>
          <p:cNvPr id="19464" name="Rectangle 19463"/>
          <p:cNvSpPr>
            <a:spLocks noChangeArrowheads="1"/>
          </p:cNvSpPr>
          <p:nvPr/>
        </p:nvSpPr>
        <p:spPr bwMode="auto">
          <a:xfrm>
            <a:off x="1490662" y="5826125"/>
            <a:ext cx="6024563" cy="330200"/>
          </a:xfrm>
          <a:prstGeom prst="rect">
            <a:avLst/>
          </a:prstGeom>
          <a:ln>
            <a:headEnd type="none" w="sm" len="sm"/>
            <a:tailEnd type="none" w="sm" len="sm"/>
          </a:ln>
        </p:spPr>
        <p:style>
          <a:lnRef idx="1">
            <a:schemeClr val="accent2"/>
          </a:lnRef>
          <a:fillRef idx="3">
            <a:schemeClr val="accent2"/>
          </a:fillRef>
          <a:effectRef idx="2">
            <a:schemeClr val="accent2"/>
          </a:effectRef>
          <a:fontRef idx="minor">
            <a:schemeClr val="lt1"/>
          </a:fontRef>
        </p:style>
        <p:txBody>
          <a:bodyPr anchor="ctr"/>
          <a:lstStyle/>
          <a:p>
            <a:pPr algn="ctr" eaLnBrk="0" hangingPunct="0">
              <a:lnSpc>
                <a:spcPct val="85000"/>
              </a:lnSpc>
              <a:spcBef>
                <a:spcPct val="20000"/>
              </a:spcBef>
            </a:pPr>
            <a:r>
              <a:rPr lang="en-US" b="1" dirty="0">
                <a:effectLst>
                  <a:outerShdw blurRad="38100" dist="38100" dir="2700000" algn="tl">
                    <a:srgbClr val="000000"/>
                  </a:outerShdw>
                </a:effectLst>
              </a:rPr>
              <a:t>NIC</a:t>
            </a:r>
            <a:endParaRPr lang="en-US" dirty="0">
              <a:latin typeface="Segoe" pitchFamily="34" charset="0"/>
            </a:endParaRPr>
          </a:p>
        </p:txBody>
      </p:sp>
      <p:sp>
        <p:nvSpPr>
          <p:cNvPr id="3" name="Can 9960"/>
          <p:cNvSpPr>
            <a:spLocks noChangeArrowheads="1"/>
          </p:cNvSpPr>
          <p:nvPr/>
        </p:nvSpPr>
        <p:spPr bwMode="auto">
          <a:xfrm>
            <a:off x="1917700" y="4344988"/>
            <a:ext cx="449262" cy="427037"/>
          </a:xfrm>
          <a:prstGeom prst="can">
            <a:avLst>
              <a:gd name="adj" fmla="val 25000"/>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r>
              <a:rPr lang="en-US">
                <a:solidFill>
                  <a:schemeClr val="bg2"/>
                </a:solidFill>
              </a:rPr>
              <a:t>SA</a:t>
            </a:r>
          </a:p>
        </p:txBody>
      </p:sp>
      <p:sp>
        <p:nvSpPr>
          <p:cNvPr id="19465" name="Rectangle 19464"/>
          <p:cNvSpPr>
            <a:spLocks noChangeArrowheads="1"/>
          </p:cNvSpPr>
          <p:nvPr/>
        </p:nvSpPr>
        <p:spPr bwMode="auto">
          <a:xfrm>
            <a:off x="3749675" y="2087563"/>
            <a:ext cx="738187" cy="215900"/>
          </a:xfrm>
          <a:prstGeom prst="rect">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lstStyle/>
          <a:p>
            <a:pPr algn="ctr">
              <a:lnSpc>
                <a:spcPct val="85000"/>
              </a:lnSpc>
              <a:spcBef>
                <a:spcPct val="20000"/>
              </a:spcBef>
            </a:pPr>
            <a:r>
              <a:rPr lang="en-US" b="1" dirty="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Segoe" pitchFamily="34" charset="0"/>
              </a:rPr>
              <a:t>Data</a:t>
            </a:r>
          </a:p>
        </p:txBody>
      </p:sp>
      <p:sp>
        <p:nvSpPr>
          <p:cNvPr id="19466" name="Can 19465"/>
          <p:cNvSpPr>
            <a:spLocks noChangeArrowheads="1"/>
          </p:cNvSpPr>
          <p:nvPr/>
        </p:nvSpPr>
        <p:spPr bwMode="auto">
          <a:xfrm>
            <a:off x="5680075" y="4225925"/>
            <a:ext cx="449262" cy="427038"/>
          </a:xfrm>
          <a:prstGeom prst="can">
            <a:avLst>
              <a:gd name="adj" fmla="val 25000"/>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r>
              <a:rPr lang="en-US">
                <a:solidFill>
                  <a:schemeClr val="bg2"/>
                </a:solidFill>
              </a:rPr>
              <a:t>SA</a:t>
            </a:r>
          </a:p>
        </p:txBody>
      </p:sp>
      <p:sp>
        <p:nvSpPr>
          <p:cNvPr id="19467" name="Rectangle 19466"/>
          <p:cNvSpPr>
            <a:spLocks noChangeArrowheads="1"/>
          </p:cNvSpPr>
          <p:nvPr/>
        </p:nvSpPr>
        <p:spPr bwMode="auto">
          <a:xfrm>
            <a:off x="6799262" y="3814763"/>
            <a:ext cx="738188" cy="215900"/>
          </a:xfrm>
          <a:prstGeom prst="rect">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lstStyle/>
          <a:p>
            <a:pPr algn="ctr">
              <a:lnSpc>
                <a:spcPct val="85000"/>
              </a:lnSpc>
              <a:spcBef>
                <a:spcPct val="20000"/>
              </a:spcBef>
            </a:pPr>
            <a:r>
              <a:rPr lang="en-US" b="1" dirty="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Segoe" pitchFamily="34" charset="0"/>
              </a:rPr>
              <a:t>Data</a:t>
            </a:r>
          </a:p>
        </p:txBody>
      </p:sp>
      <p:sp>
        <p:nvSpPr>
          <p:cNvPr id="19468" name="Rectangle 19467"/>
          <p:cNvSpPr>
            <a:spLocks noChangeArrowheads="1"/>
          </p:cNvSpPr>
          <p:nvPr/>
        </p:nvSpPr>
        <p:spPr bwMode="auto">
          <a:xfrm>
            <a:off x="3773487" y="4379881"/>
            <a:ext cx="307975" cy="193675"/>
          </a:xfrm>
          <a:prstGeom prst="rect">
            <a:avLst/>
          </a:prstGeom>
          <a:solidFill>
            <a:srgbClr val="DDDDDD"/>
          </a:solidFill>
          <a:ln w="9525">
            <a:noFill/>
            <a:miter lim="800000"/>
            <a:headEnd/>
            <a:tailEnd/>
          </a:ln>
          <a:effectLst>
            <a:prstShdw prst="shdw17" dist="17961" dir="2700000">
              <a:srgbClr val="858585"/>
            </a:prstShdw>
          </a:effectLst>
        </p:spPr>
        <p:txBody>
          <a:bodyPr wrap="none" anchor="ctr"/>
          <a:lstStyle/>
          <a:p>
            <a:pPr algn="ctr"/>
            <a:endParaRPr lang="en-US">
              <a:solidFill>
                <a:schemeClr val="bg2"/>
              </a:solidFill>
            </a:endParaRPr>
          </a:p>
        </p:txBody>
      </p:sp>
      <p:sp>
        <p:nvSpPr>
          <p:cNvPr id="19469" name="Rectangle 19468"/>
          <p:cNvSpPr>
            <a:spLocks noChangeArrowheads="1"/>
          </p:cNvSpPr>
          <p:nvPr/>
        </p:nvSpPr>
        <p:spPr bwMode="auto">
          <a:xfrm>
            <a:off x="4076700" y="4380706"/>
            <a:ext cx="641350" cy="192024"/>
          </a:xfrm>
          <a:prstGeom prst="rect">
            <a:avLst/>
          </a:prstGeom>
          <a:solidFill>
            <a:srgbClr val="FF9933"/>
          </a:solidFill>
          <a:ln w="9525">
            <a:noFill/>
            <a:miter lim="800000"/>
            <a:headEnd/>
            <a:tailEnd/>
          </a:ln>
          <a:effectLst>
            <a:prstShdw prst="shdw17" dist="17961" dir="2700000">
              <a:srgbClr val="995C1F"/>
            </a:prstShdw>
          </a:effectLst>
        </p:spPr>
        <p:txBody>
          <a:bodyPr wrap="none" anchor="ctr"/>
          <a:lstStyle/>
          <a:p>
            <a:pPr algn="ctr"/>
            <a:endParaRPr lang="en-US">
              <a:solidFill>
                <a:schemeClr val="bg2"/>
              </a:solidFill>
            </a:endParaRPr>
          </a:p>
        </p:txBody>
      </p:sp>
      <p:sp>
        <p:nvSpPr>
          <p:cNvPr id="19470" name="Rectangle 19469"/>
          <p:cNvSpPr>
            <a:spLocks noChangeArrowheads="1"/>
          </p:cNvSpPr>
          <p:nvPr/>
        </p:nvSpPr>
        <p:spPr bwMode="auto">
          <a:xfrm>
            <a:off x="3449637" y="4379881"/>
            <a:ext cx="327025" cy="193675"/>
          </a:xfrm>
          <a:prstGeom prst="rect">
            <a:avLst/>
          </a:prstGeom>
          <a:solidFill>
            <a:schemeClr val="accent4">
              <a:lumMod val="60000"/>
              <a:lumOff val="40000"/>
            </a:schemeClr>
          </a:solidFill>
          <a:ln w="9525">
            <a:noFill/>
            <a:miter lim="800000"/>
            <a:headEnd/>
            <a:tailEnd/>
          </a:ln>
          <a:effectLst>
            <a:prstShdw prst="shdw17" dist="17961" dir="2700000">
              <a:srgbClr val="5C7A99"/>
            </a:prstShdw>
          </a:effectLst>
        </p:spPr>
        <p:txBody>
          <a:bodyPr wrap="none" anchor="ctr"/>
          <a:lstStyle/>
          <a:p>
            <a:pPr algn="ctr"/>
            <a:endParaRPr lang="en-US">
              <a:solidFill>
                <a:schemeClr val="bg2"/>
              </a:solidFill>
            </a:endParaRPr>
          </a:p>
        </p:txBody>
      </p:sp>
      <p:sp>
        <p:nvSpPr>
          <p:cNvPr id="19471" name="Can 19470"/>
          <p:cNvSpPr>
            <a:spLocks noChangeArrowheads="1"/>
          </p:cNvSpPr>
          <p:nvPr/>
        </p:nvSpPr>
        <p:spPr bwMode="auto">
          <a:xfrm>
            <a:off x="5661025" y="3387725"/>
            <a:ext cx="488950" cy="660400"/>
          </a:xfrm>
          <a:prstGeom prst="can">
            <a:avLst>
              <a:gd name="adj" fmla="val 33766"/>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r>
              <a:rPr lang="en-US" sz="1200">
                <a:solidFill>
                  <a:schemeClr val="bg2"/>
                </a:solidFill>
              </a:rPr>
              <a:t>Conn. </a:t>
            </a:r>
          </a:p>
          <a:p>
            <a:pPr algn="ctr"/>
            <a:r>
              <a:rPr lang="en-US" sz="1200">
                <a:solidFill>
                  <a:schemeClr val="bg2"/>
                </a:solidFill>
              </a:rPr>
              <a:t>State</a:t>
            </a:r>
          </a:p>
        </p:txBody>
      </p:sp>
      <p:sp>
        <p:nvSpPr>
          <p:cNvPr id="19472" name="Straight Connector 19471"/>
          <p:cNvSpPr>
            <a:spLocks noChangeShapeType="1"/>
          </p:cNvSpPr>
          <p:nvPr/>
        </p:nvSpPr>
        <p:spPr bwMode="auto">
          <a:xfrm>
            <a:off x="1741487" y="3741738"/>
            <a:ext cx="19050" cy="2081212"/>
          </a:xfrm>
          <a:prstGeom prst="line">
            <a:avLst/>
          </a:prstGeom>
          <a:ln>
            <a:headEnd/>
            <a:tailEnd type="triangle" w="med" len="med"/>
          </a:ln>
        </p:spPr>
        <p:style>
          <a:lnRef idx="2">
            <a:schemeClr val="dk1"/>
          </a:lnRef>
          <a:fillRef idx="0">
            <a:schemeClr val="dk1"/>
          </a:fillRef>
          <a:effectRef idx="1">
            <a:schemeClr val="dk1"/>
          </a:effectRef>
          <a:fontRef idx="minor">
            <a:schemeClr val="tx1"/>
          </a:fontRef>
        </p:style>
        <p:txBody>
          <a:bodyPr wrap="none" anchor="ctr"/>
          <a:lstStyle/>
          <a:p>
            <a:endParaRPr lang="en-US"/>
          </a:p>
        </p:txBody>
      </p:sp>
      <p:sp>
        <p:nvSpPr>
          <p:cNvPr id="19473" name="Straight Connector 19472"/>
          <p:cNvSpPr>
            <a:spLocks noChangeShapeType="1"/>
          </p:cNvSpPr>
          <p:nvPr/>
        </p:nvSpPr>
        <p:spPr bwMode="auto">
          <a:xfrm flipH="1">
            <a:off x="3355975" y="3719513"/>
            <a:ext cx="19050" cy="2101850"/>
          </a:xfrm>
          <a:prstGeom prst="line">
            <a:avLst/>
          </a:prstGeom>
          <a:ln>
            <a:headEnd/>
            <a:tailEnd type="triangle" w="med" len="med"/>
          </a:ln>
        </p:spPr>
        <p:style>
          <a:lnRef idx="2">
            <a:schemeClr val="dk1"/>
          </a:lnRef>
          <a:fillRef idx="0">
            <a:schemeClr val="dk1"/>
          </a:fillRef>
          <a:effectRef idx="1">
            <a:schemeClr val="dk1"/>
          </a:effectRef>
          <a:fontRef idx="minor">
            <a:schemeClr val="tx1"/>
          </a:fontRef>
        </p:style>
        <p:txBody>
          <a:bodyPr wrap="none" anchor="ctr"/>
          <a:lstStyle/>
          <a:p>
            <a:endParaRPr lang="en-US"/>
          </a:p>
        </p:txBody>
      </p:sp>
      <p:sp>
        <p:nvSpPr>
          <p:cNvPr id="19474" name="Straight Connector 19473"/>
          <p:cNvSpPr>
            <a:spLocks noChangeShapeType="1"/>
          </p:cNvSpPr>
          <p:nvPr/>
        </p:nvSpPr>
        <p:spPr bwMode="auto">
          <a:xfrm>
            <a:off x="5573712" y="2962275"/>
            <a:ext cx="1588" cy="2860675"/>
          </a:xfrm>
          <a:prstGeom prst="line">
            <a:avLst/>
          </a:prstGeom>
          <a:ln>
            <a:headEnd/>
            <a:tailEnd type="triangle" w="med" len="med"/>
          </a:ln>
        </p:spPr>
        <p:style>
          <a:lnRef idx="2">
            <a:schemeClr val="dk1"/>
          </a:lnRef>
          <a:fillRef idx="0">
            <a:schemeClr val="dk1"/>
          </a:fillRef>
          <a:effectRef idx="1">
            <a:schemeClr val="dk1"/>
          </a:effectRef>
          <a:fontRef idx="minor">
            <a:schemeClr val="tx1"/>
          </a:fontRef>
        </p:style>
        <p:txBody>
          <a:bodyPr wrap="none" anchor="ctr"/>
          <a:lstStyle/>
          <a:p>
            <a:endParaRPr lang="en-US"/>
          </a:p>
        </p:txBody>
      </p:sp>
      <p:sp>
        <p:nvSpPr>
          <p:cNvPr id="19475" name="Straight Connector 19475"/>
          <p:cNvSpPr>
            <a:spLocks noChangeShapeType="1"/>
          </p:cNvSpPr>
          <p:nvPr/>
        </p:nvSpPr>
        <p:spPr bwMode="auto">
          <a:xfrm>
            <a:off x="4660900" y="3392488"/>
            <a:ext cx="912812" cy="0"/>
          </a:xfrm>
          <a:prstGeom prst="line">
            <a:avLst/>
          </a:prstGeom>
          <a:ln>
            <a:headEnd/>
            <a:tailEnd type="triangle" w="med" len="med"/>
          </a:ln>
        </p:spPr>
        <p:style>
          <a:lnRef idx="2">
            <a:schemeClr val="dk1"/>
          </a:lnRef>
          <a:fillRef idx="0">
            <a:schemeClr val="dk1"/>
          </a:fillRef>
          <a:effectRef idx="1">
            <a:schemeClr val="dk1"/>
          </a:effectRef>
          <a:fontRef idx="minor">
            <a:schemeClr val="tx1"/>
          </a:fontRef>
        </p:style>
        <p:txBody>
          <a:bodyPr wrap="none" anchor="ctr"/>
          <a:lstStyle/>
          <a:p>
            <a:endParaRPr lang="en-US"/>
          </a:p>
        </p:txBody>
      </p:sp>
      <p:sp>
        <p:nvSpPr>
          <p:cNvPr id="19476" name="Rounded Rectangle 19476"/>
          <p:cNvSpPr>
            <a:spLocks noChangeArrowheads="1"/>
          </p:cNvSpPr>
          <p:nvPr/>
        </p:nvSpPr>
        <p:spPr bwMode="auto">
          <a:xfrm>
            <a:off x="381000" y="1570038"/>
            <a:ext cx="874712" cy="1323975"/>
          </a:xfrm>
          <a:prstGeom prst="roundRect">
            <a:avLst>
              <a:gd name="adj" fmla="val 16667"/>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wrap="none" anchor="ctr"/>
          <a:lstStyle/>
          <a:p>
            <a:pPr algn="ctr"/>
            <a:r>
              <a:rPr lang="en-US">
                <a:solidFill>
                  <a:schemeClr val="bg2"/>
                </a:solidFill>
              </a:rPr>
              <a:t>IKE </a:t>
            </a:r>
          </a:p>
          <a:p>
            <a:pPr algn="ctr"/>
            <a:r>
              <a:rPr lang="en-US">
                <a:solidFill>
                  <a:schemeClr val="bg2"/>
                </a:solidFill>
              </a:rPr>
              <a:t>Setup</a:t>
            </a:r>
          </a:p>
        </p:txBody>
      </p:sp>
      <p:sp>
        <p:nvSpPr>
          <p:cNvPr id="19477" name="Straight Connector 19477"/>
          <p:cNvSpPr>
            <a:spLocks noChangeShapeType="1"/>
          </p:cNvSpPr>
          <p:nvPr/>
        </p:nvSpPr>
        <p:spPr bwMode="auto">
          <a:xfrm>
            <a:off x="730250" y="2903538"/>
            <a:ext cx="0" cy="700087"/>
          </a:xfrm>
          <a:prstGeom prst="line">
            <a:avLst/>
          </a:prstGeom>
          <a:ln>
            <a:headEnd/>
            <a:tailEnd/>
          </a:ln>
        </p:spPr>
        <p:style>
          <a:lnRef idx="2">
            <a:schemeClr val="dk1"/>
          </a:lnRef>
          <a:fillRef idx="0">
            <a:schemeClr val="dk1"/>
          </a:fillRef>
          <a:effectRef idx="1">
            <a:schemeClr val="dk1"/>
          </a:effectRef>
          <a:fontRef idx="minor">
            <a:schemeClr val="tx1"/>
          </a:fontRef>
        </p:style>
        <p:txBody>
          <a:bodyPr wrap="none" anchor="ctr"/>
          <a:lstStyle/>
          <a:p>
            <a:endParaRPr lang="en-US"/>
          </a:p>
        </p:txBody>
      </p:sp>
      <p:sp>
        <p:nvSpPr>
          <p:cNvPr id="19478" name="Straight Connector 19478"/>
          <p:cNvSpPr>
            <a:spLocks noChangeShapeType="1"/>
          </p:cNvSpPr>
          <p:nvPr/>
        </p:nvSpPr>
        <p:spPr bwMode="auto">
          <a:xfrm>
            <a:off x="730250" y="3605213"/>
            <a:ext cx="738187" cy="0"/>
          </a:xfrm>
          <a:prstGeom prst="line">
            <a:avLst/>
          </a:prstGeom>
          <a:ln>
            <a:headEnd/>
            <a:tailEnd type="triangle" w="med" len="med"/>
          </a:ln>
        </p:spPr>
        <p:style>
          <a:lnRef idx="2">
            <a:schemeClr val="dk1"/>
          </a:lnRef>
          <a:fillRef idx="0">
            <a:schemeClr val="dk1"/>
          </a:fillRef>
          <a:effectRef idx="1">
            <a:schemeClr val="dk1"/>
          </a:effectRef>
          <a:fontRef idx="minor">
            <a:schemeClr val="tx1"/>
          </a:fontRef>
        </p:style>
        <p:txBody>
          <a:bodyPr wrap="none" anchor="ctr"/>
          <a:lstStyle/>
          <a:p>
            <a:endParaRPr lang="en-US"/>
          </a:p>
        </p:txBody>
      </p:sp>
      <p:sp>
        <p:nvSpPr>
          <p:cNvPr id="19479" name="Rectangle 19479"/>
          <p:cNvSpPr>
            <a:spLocks noChangeArrowheads="1"/>
          </p:cNvSpPr>
          <p:nvPr/>
        </p:nvSpPr>
        <p:spPr bwMode="auto">
          <a:xfrm>
            <a:off x="4859337" y="6437281"/>
            <a:ext cx="307975" cy="193675"/>
          </a:xfrm>
          <a:prstGeom prst="rect">
            <a:avLst/>
          </a:prstGeom>
          <a:solidFill>
            <a:srgbClr val="DDDDDD"/>
          </a:solidFill>
          <a:ln w="9525">
            <a:noFill/>
            <a:miter lim="800000"/>
            <a:headEnd/>
            <a:tailEnd/>
          </a:ln>
          <a:effectLst>
            <a:prstShdw prst="shdw17" dist="17961" dir="2700000">
              <a:srgbClr val="858585"/>
            </a:prstShdw>
          </a:effectLst>
        </p:spPr>
        <p:txBody>
          <a:bodyPr wrap="none" anchor="ctr"/>
          <a:lstStyle/>
          <a:p>
            <a:pPr algn="ctr"/>
            <a:endParaRPr lang="en-US">
              <a:solidFill>
                <a:schemeClr val="bg2"/>
              </a:solidFill>
            </a:endParaRPr>
          </a:p>
        </p:txBody>
      </p:sp>
      <p:sp>
        <p:nvSpPr>
          <p:cNvPr id="19481" name="Rectangle 19481"/>
          <p:cNvSpPr>
            <a:spLocks noChangeArrowheads="1"/>
          </p:cNvSpPr>
          <p:nvPr/>
        </p:nvSpPr>
        <p:spPr bwMode="auto">
          <a:xfrm>
            <a:off x="4535487" y="6437281"/>
            <a:ext cx="327025" cy="193675"/>
          </a:xfrm>
          <a:prstGeom prst="rect">
            <a:avLst/>
          </a:prstGeom>
          <a:solidFill>
            <a:srgbClr val="99CCFF"/>
          </a:solidFill>
          <a:ln w="9525">
            <a:noFill/>
            <a:miter lim="800000"/>
            <a:headEnd/>
            <a:tailEnd/>
          </a:ln>
          <a:effectLst>
            <a:prstShdw prst="shdw17" dist="17961" dir="2700000">
              <a:srgbClr val="5C7A99"/>
            </a:prstShdw>
          </a:effectLst>
        </p:spPr>
        <p:txBody>
          <a:bodyPr wrap="none" anchor="ctr"/>
          <a:lstStyle/>
          <a:p>
            <a:pPr algn="ctr"/>
            <a:endParaRPr lang="en-US">
              <a:solidFill>
                <a:schemeClr val="bg2"/>
              </a:solidFill>
            </a:endParaRPr>
          </a:p>
        </p:txBody>
      </p:sp>
      <p:sp>
        <p:nvSpPr>
          <p:cNvPr id="19482" name="Rectangle 19482"/>
          <p:cNvSpPr>
            <a:spLocks noChangeArrowheads="1"/>
          </p:cNvSpPr>
          <p:nvPr/>
        </p:nvSpPr>
        <p:spPr bwMode="auto">
          <a:xfrm>
            <a:off x="4230687" y="6437281"/>
            <a:ext cx="327025" cy="193675"/>
          </a:xfrm>
          <a:prstGeom prst="rect">
            <a:avLst/>
          </a:prstGeom>
          <a:solidFill>
            <a:schemeClr val="accent1"/>
          </a:solidFill>
          <a:ln w="9525">
            <a:noFill/>
            <a:miter lim="800000"/>
            <a:headEnd/>
            <a:tailEnd/>
          </a:ln>
          <a:effectLst>
            <a:prstShdw prst="shdw17" dist="17961" dir="2700000">
              <a:srgbClr val="92956A"/>
            </a:prstShdw>
          </a:effectLst>
        </p:spPr>
        <p:txBody>
          <a:bodyPr wrap="none" anchor="ctr"/>
          <a:lstStyle/>
          <a:p>
            <a:pPr algn="ctr"/>
            <a:endParaRPr lang="en-US">
              <a:solidFill>
                <a:schemeClr val="bg2"/>
              </a:solidFill>
            </a:endParaRPr>
          </a:p>
        </p:txBody>
      </p:sp>
      <p:sp>
        <p:nvSpPr>
          <p:cNvPr id="19483" name="Straight Connector 19483"/>
          <p:cNvSpPr>
            <a:spLocks noChangeShapeType="1"/>
          </p:cNvSpPr>
          <p:nvPr/>
        </p:nvSpPr>
        <p:spPr bwMode="auto">
          <a:xfrm>
            <a:off x="3921125" y="6191250"/>
            <a:ext cx="0" cy="546100"/>
          </a:xfrm>
          <a:prstGeom prst="line">
            <a:avLst/>
          </a:prstGeom>
          <a:ln>
            <a:headEnd/>
            <a:tailEnd type="triangle" w="med" len="med"/>
          </a:ln>
        </p:spPr>
        <p:style>
          <a:lnRef idx="2">
            <a:schemeClr val="dk1"/>
          </a:lnRef>
          <a:fillRef idx="0">
            <a:schemeClr val="dk1"/>
          </a:fillRef>
          <a:effectRef idx="1">
            <a:schemeClr val="dk1"/>
          </a:effectRef>
          <a:fontRef idx="minor">
            <a:schemeClr val="tx1"/>
          </a:fontRef>
        </p:style>
        <p:txBody>
          <a:bodyPr wrap="none" anchor="ctr"/>
          <a:lstStyle/>
          <a:p>
            <a:endParaRPr lang="en-US"/>
          </a:p>
        </p:txBody>
      </p:sp>
      <p:sp>
        <p:nvSpPr>
          <p:cNvPr id="19484" name="Straight Connector 19484"/>
          <p:cNvSpPr>
            <a:spLocks noChangeShapeType="1"/>
          </p:cNvSpPr>
          <p:nvPr/>
        </p:nvSpPr>
        <p:spPr bwMode="auto">
          <a:xfrm>
            <a:off x="3648075" y="1930400"/>
            <a:ext cx="0" cy="546100"/>
          </a:xfrm>
          <a:prstGeom prst="line">
            <a:avLst/>
          </a:prstGeom>
          <a:ln>
            <a:headEnd/>
            <a:tailEnd type="triangle" w="med" len="med"/>
          </a:ln>
        </p:spPr>
        <p:style>
          <a:lnRef idx="2">
            <a:schemeClr val="dk1"/>
          </a:lnRef>
          <a:fillRef idx="0">
            <a:schemeClr val="dk1"/>
          </a:fillRef>
          <a:effectRef idx="1">
            <a:schemeClr val="dk1"/>
          </a:effectRef>
          <a:fontRef idx="minor">
            <a:schemeClr val="tx1"/>
          </a:fontRef>
        </p:style>
        <p:txBody>
          <a:bodyPr wrap="none" anchor="ctr"/>
          <a:lstStyle/>
          <a:p>
            <a:endParaRPr lang="en-US"/>
          </a:p>
        </p:txBody>
      </p:sp>
      <p:sp>
        <p:nvSpPr>
          <p:cNvPr id="19487" name="TextBox 19486"/>
          <p:cNvSpPr txBox="1">
            <a:spLocks noChangeArrowheads="1"/>
          </p:cNvSpPr>
          <p:nvPr/>
        </p:nvSpPr>
        <p:spPr bwMode="auto">
          <a:xfrm>
            <a:off x="2209800" y="1173163"/>
            <a:ext cx="2302858" cy="369332"/>
          </a:xfrm>
          <a:prstGeom prst="rect">
            <a:avLst/>
          </a:prstGeom>
        </p:spPr>
        <p:txBody>
          <a:bodyPr wrap="square">
            <a:spAutoFit/>
          </a:bodyPr>
          <a:lstStyle/>
          <a:p>
            <a:pPr algn="ctr">
              <a:spcBef>
                <a:spcPct val="50000"/>
              </a:spcBef>
            </a:pPr>
            <a:r>
              <a:rPr lang="en-US" b="1" dirty="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Segoe" pitchFamily="34" charset="0"/>
              </a:rPr>
              <a:t>IPsec Task Offload</a:t>
            </a:r>
          </a:p>
        </p:txBody>
      </p:sp>
      <p:sp>
        <p:nvSpPr>
          <p:cNvPr id="19488" name="TextBox 19487"/>
          <p:cNvSpPr txBox="1">
            <a:spLocks noChangeArrowheads="1"/>
          </p:cNvSpPr>
          <p:nvPr/>
        </p:nvSpPr>
        <p:spPr bwMode="auto">
          <a:xfrm>
            <a:off x="4738687" y="1173163"/>
            <a:ext cx="2805113" cy="369332"/>
          </a:xfrm>
          <a:prstGeom prst="rect">
            <a:avLst/>
          </a:prstGeom>
        </p:spPr>
        <p:txBody>
          <a:bodyPr wrap="square">
            <a:spAutoFit/>
          </a:bodyPr>
          <a:lstStyle/>
          <a:p>
            <a:pPr algn="ctr">
              <a:spcBef>
                <a:spcPct val="50000"/>
              </a:spcBef>
            </a:pPr>
            <a:r>
              <a:rPr lang="en-US" b="1" dirty="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Segoe" pitchFamily="34" charset="0"/>
              </a:rPr>
              <a:t>IPsec Chimney Offload</a:t>
            </a:r>
          </a:p>
        </p:txBody>
      </p:sp>
      <p:sp>
        <p:nvSpPr>
          <p:cNvPr id="19491" name="Rectangle 19468"/>
          <p:cNvSpPr>
            <a:spLocks noChangeArrowheads="1"/>
          </p:cNvSpPr>
          <p:nvPr/>
        </p:nvSpPr>
        <p:spPr bwMode="auto">
          <a:xfrm>
            <a:off x="5181600" y="6438106"/>
            <a:ext cx="641350" cy="192024"/>
          </a:xfrm>
          <a:prstGeom prst="rect">
            <a:avLst/>
          </a:prstGeom>
          <a:solidFill>
            <a:srgbClr val="FF0000"/>
          </a:solidFill>
          <a:ln w="9525">
            <a:noFill/>
            <a:miter lim="800000"/>
            <a:headEnd/>
            <a:tailEnd/>
          </a:ln>
          <a:effectLst>
            <a:prstShdw prst="shdw17" dist="17961" dir="2700000">
              <a:srgbClr val="995C1F"/>
            </a:prstShdw>
          </a:effectLst>
        </p:spPr>
        <p:txBody>
          <a:bodyPr wrap="none" anchor="ctr"/>
          <a:lstStyle/>
          <a:p>
            <a:pPr algn="ctr"/>
            <a:endParaRPr lang="en-US">
              <a:solidFill>
                <a:srgbClr val="FF0000"/>
              </a:solidFill>
            </a:endParaRPr>
          </a:p>
        </p:txBody>
      </p:sp>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3">
            <a:lum bright="38000"/>
          </a:blip>
          <a:srcRect/>
          <a:stretch>
            <a:fillRect/>
          </a:stretch>
        </p:blipFill>
        <p:spPr bwMode="invGray">
          <a:xfrm>
            <a:off x="0" y="514350"/>
            <a:ext cx="8458200" cy="6343650"/>
          </a:xfrm>
          <a:prstGeom prst="rect">
            <a:avLst/>
          </a:prstGeom>
          <a:noFill/>
          <a:ln w="9525">
            <a:noFill/>
            <a:miter lim="800000"/>
            <a:headEnd/>
            <a:tailEnd/>
          </a:ln>
        </p:spPr>
      </p:pic>
      <p:sp>
        <p:nvSpPr>
          <p:cNvPr id="15" name="Rectangle 18"/>
          <p:cNvSpPr>
            <a:spLocks noGrp="1" noChangeArrowheads="1"/>
          </p:cNvSpPr>
          <p:nvPr>
            <p:ph type="title"/>
          </p:nvPr>
        </p:nvSpPr>
        <p:spPr/>
        <p:txBody>
          <a:bodyPr/>
          <a:lstStyle/>
          <a:p>
            <a:pPr eaLnBrk="1" hangingPunct="1">
              <a:defRPr/>
            </a:pPr>
            <a:r>
              <a:rPr lang="en-US" dirty="0" smtClean="0"/>
              <a:t>Hardware Offload Roadmap</a:t>
            </a:r>
          </a:p>
        </p:txBody>
      </p:sp>
      <p:grpSp>
        <p:nvGrpSpPr>
          <p:cNvPr id="52" name="Group 51"/>
          <p:cNvGrpSpPr/>
          <p:nvPr/>
        </p:nvGrpSpPr>
        <p:grpSpPr>
          <a:xfrm>
            <a:off x="4724400" y="1033463"/>
            <a:ext cx="4216400" cy="762000"/>
            <a:chOff x="4724400" y="1033463"/>
            <a:chExt cx="4216400" cy="762000"/>
          </a:xfrm>
        </p:grpSpPr>
        <p:grpSp>
          <p:nvGrpSpPr>
            <p:cNvPr id="25" name="Group 24"/>
            <p:cNvGrpSpPr/>
            <p:nvPr/>
          </p:nvGrpSpPr>
          <p:grpSpPr>
            <a:xfrm>
              <a:off x="4724400" y="1033463"/>
              <a:ext cx="4216400" cy="762000"/>
              <a:chOff x="355600" y="1414463"/>
              <a:chExt cx="4216400" cy="762000"/>
            </a:xfrm>
          </p:grpSpPr>
          <p:sp>
            <p:nvSpPr>
              <p:cNvPr id="23" name="Rounded Rectangle 22"/>
              <p:cNvSpPr/>
              <p:nvPr/>
            </p:nvSpPr>
            <p:spPr bwMode="auto">
              <a:xfrm>
                <a:off x="355600" y="1414463"/>
                <a:ext cx="4216400" cy="762000"/>
              </a:xfrm>
              <a:prstGeom prst="roundRect">
                <a:avLst>
                  <a:gd name="adj" fmla="val 18374"/>
                </a:avLst>
              </a:prstGeom>
              <a:gradFill flip="none" rotWithShape="1">
                <a:gsLst>
                  <a:gs pos="0">
                    <a:srgbClr val="00501E"/>
                  </a:gs>
                  <a:gs pos="50000">
                    <a:srgbClr val="00B050">
                      <a:shade val="67500"/>
                      <a:satMod val="115000"/>
                    </a:srgbClr>
                  </a:gs>
                  <a:gs pos="100000">
                    <a:srgbClr val="00B050">
                      <a:shade val="100000"/>
                      <a:satMod val="115000"/>
                    </a:srgbClr>
                  </a:gs>
                </a:gsLst>
                <a:lin ang="16200000" scaled="1"/>
                <a:tileRect/>
              </a:gradFill>
              <a:ln>
                <a:noFill/>
                <a:headEnd type="none" w="med" len="med"/>
                <a:tailEnd type="none" w="med" len="med"/>
              </a:ln>
              <a:effectLst>
                <a:outerShdw blurRad="660400" dist="50800" sx="104000" sy="104000" algn="ctr" rotWithShape="0">
                  <a:srgbClr val="000000"/>
                </a:outerShdw>
              </a:effectLst>
              <a:scene3d>
                <a:camera prst="orthographicFront"/>
                <a:lightRig rig="threePt" dir="t"/>
              </a:scene3d>
              <a:sp3d prstMaterial="metal">
                <a:bevelT w="50800" h="25400"/>
              </a:sp3d>
            </p:spPr>
            <p:style>
              <a:lnRef idx="2">
                <a:schemeClr val="accent2">
                  <a:shade val="50000"/>
                </a:schemeClr>
              </a:lnRef>
              <a:fillRef idx="1">
                <a:schemeClr val="accent2"/>
              </a:fillRef>
              <a:effectRef idx="0">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p:txBody>
          </p:sp>
          <p:sp>
            <p:nvSpPr>
              <p:cNvPr id="24" name="Rounded Rectangle 23"/>
              <p:cNvSpPr/>
              <p:nvPr/>
            </p:nvSpPr>
            <p:spPr bwMode="auto">
              <a:xfrm>
                <a:off x="453159" y="1494479"/>
                <a:ext cx="4021282" cy="601969"/>
              </a:xfrm>
              <a:prstGeom prst="roundRect">
                <a:avLst>
                  <a:gd name="adj" fmla="val 20758"/>
                </a:avLst>
              </a:prstGeom>
              <a:noFill/>
              <a:ln w="28575">
                <a:solidFill>
                  <a:schemeClr val="tx2"/>
                </a:solidFill>
                <a:headEnd type="none" w="med" len="med"/>
                <a:tailEnd type="none" w="med" len="med"/>
              </a:ln>
              <a:scene3d>
                <a:camera prst="orthographicFront"/>
                <a:lightRig rig="threePt" dir="t"/>
              </a:scene3d>
              <a:sp3d prstMaterial="metal"/>
            </p:spPr>
            <p:style>
              <a:lnRef idx="2">
                <a:schemeClr val="accent2">
                  <a:shade val="50000"/>
                </a:schemeClr>
              </a:lnRef>
              <a:fillRef idx="1">
                <a:schemeClr val="accent2"/>
              </a:fillRef>
              <a:effectRef idx="0">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p:txBody>
          </p:sp>
        </p:grpSp>
        <p:sp>
          <p:nvSpPr>
            <p:cNvPr id="42" name="Text Box 5"/>
            <p:cNvSpPr txBox="1">
              <a:spLocks noChangeArrowheads="1"/>
            </p:cNvSpPr>
            <p:nvPr/>
          </p:nvSpPr>
          <p:spPr bwMode="auto">
            <a:xfrm>
              <a:off x="4749799" y="1154676"/>
              <a:ext cx="4191001" cy="461657"/>
            </a:xfrm>
            <a:prstGeom prst="rect">
              <a:avLst/>
            </a:prstGeom>
          </p:spPr>
          <p:txBody>
            <a:bodyPr wrap="square" lIns="91430" tIns="45716" rIns="91430" bIns="45716">
              <a:spAutoFit/>
            </a:bodyPr>
            <a:lstStyle/>
            <a:p>
              <a:pPr algn="ctr" hangingPunct="0">
                <a:spcBef>
                  <a:spcPct val="50000"/>
                </a:spcBef>
                <a:buClr>
                  <a:schemeClr val="tx2"/>
                </a:buClr>
                <a:buFont typeface="Wingdings 2" pitchFamily="18" charset="2"/>
                <a:buNone/>
                <a:defRPr/>
              </a:pPr>
              <a:r>
                <a:rPr lang="en-US" sz="2400" b="1" dirty="0" smtClean="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Segoe" pitchFamily="34" charset="0"/>
                </a:rPr>
                <a:t>Post Windows Server 2008</a:t>
              </a:r>
              <a:endParaRPr lang="en-US" sz="2400" b="1" dirty="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Segoe" pitchFamily="34" charset="0"/>
              </a:endParaRPr>
            </a:p>
          </p:txBody>
        </p:sp>
      </p:grpSp>
      <p:grpSp>
        <p:nvGrpSpPr>
          <p:cNvPr id="51" name="Group 50"/>
          <p:cNvGrpSpPr/>
          <p:nvPr/>
        </p:nvGrpSpPr>
        <p:grpSpPr>
          <a:xfrm>
            <a:off x="3251200" y="2438400"/>
            <a:ext cx="4445000" cy="762000"/>
            <a:chOff x="2425699" y="2438400"/>
            <a:chExt cx="4445000" cy="762000"/>
          </a:xfrm>
        </p:grpSpPr>
        <p:grpSp>
          <p:nvGrpSpPr>
            <p:cNvPr id="26" name="Group 25"/>
            <p:cNvGrpSpPr/>
            <p:nvPr/>
          </p:nvGrpSpPr>
          <p:grpSpPr>
            <a:xfrm>
              <a:off x="2425699" y="2438400"/>
              <a:ext cx="4445000" cy="762000"/>
              <a:chOff x="355600" y="1414463"/>
              <a:chExt cx="4216400" cy="762000"/>
            </a:xfrm>
          </p:grpSpPr>
          <p:sp>
            <p:nvSpPr>
              <p:cNvPr id="27" name="Rounded Rectangle 26"/>
              <p:cNvSpPr/>
              <p:nvPr/>
            </p:nvSpPr>
            <p:spPr bwMode="auto">
              <a:xfrm>
                <a:off x="355600" y="1414463"/>
                <a:ext cx="4216400" cy="762000"/>
              </a:xfrm>
              <a:prstGeom prst="roundRect">
                <a:avLst>
                  <a:gd name="adj" fmla="val 18374"/>
                </a:avLst>
              </a:prstGeom>
              <a:gradFill flip="none" rotWithShape="1">
                <a:gsLst>
                  <a:gs pos="0">
                    <a:srgbClr val="00501E"/>
                  </a:gs>
                  <a:gs pos="50000">
                    <a:srgbClr val="00B050">
                      <a:shade val="67500"/>
                      <a:satMod val="115000"/>
                    </a:srgbClr>
                  </a:gs>
                  <a:gs pos="100000">
                    <a:srgbClr val="00B050">
                      <a:shade val="100000"/>
                      <a:satMod val="115000"/>
                    </a:srgbClr>
                  </a:gs>
                </a:gsLst>
                <a:lin ang="16200000" scaled="1"/>
                <a:tileRect/>
              </a:gradFill>
              <a:ln>
                <a:noFill/>
                <a:headEnd type="none" w="med" len="med"/>
                <a:tailEnd type="none" w="med" len="med"/>
              </a:ln>
              <a:effectLst>
                <a:outerShdw blurRad="660400" dist="50800" sx="104000" sy="104000" algn="ctr" rotWithShape="0">
                  <a:srgbClr val="000000"/>
                </a:outerShdw>
              </a:effectLst>
              <a:scene3d>
                <a:camera prst="orthographicFront"/>
                <a:lightRig rig="threePt" dir="t"/>
              </a:scene3d>
              <a:sp3d prstMaterial="metal">
                <a:bevelT w="50800" h="25400"/>
              </a:sp3d>
            </p:spPr>
            <p:style>
              <a:lnRef idx="2">
                <a:schemeClr val="accent2">
                  <a:shade val="50000"/>
                </a:schemeClr>
              </a:lnRef>
              <a:fillRef idx="1">
                <a:schemeClr val="accent2"/>
              </a:fillRef>
              <a:effectRef idx="0">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p:txBody>
          </p:sp>
          <p:sp>
            <p:nvSpPr>
              <p:cNvPr id="30" name="Rounded Rectangle 29"/>
              <p:cNvSpPr/>
              <p:nvPr/>
            </p:nvSpPr>
            <p:spPr bwMode="auto">
              <a:xfrm>
                <a:off x="453159" y="1494479"/>
                <a:ext cx="4021282" cy="601969"/>
              </a:xfrm>
              <a:prstGeom prst="roundRect">
                <a:avLst>
                  <a:gd name="adj" fmla="val 20758"/>
                </a:avLst>
              </a:prstGeom>
              <a:noFill/>
              <a:ln w="28575">
                <a:solidFill>
                  <a:schemeClr val="tx2"/>
                </a:solidFill>
                <a:headEnd type="none" w="med" len="med"/>
                <a:tailEnd type="none" w="med" len="med"/>
              </a:ln>
              <a:scene3d>
                <a:camera prst="orthographicFront"/>
                <a:lightRig rig="threePt" dir="t"/>
              </a:scene3d>
              <a:sp3d prstMaterial="metal"/>
            </p:spPr>
            <p:style>
              <a:lnRef idx="2">
                <a:schemeClr val="accent2">
                  <a:shade val="50000"/>
                </a:schemeClr>
              </a:lnRef>
              <a:fillRef idx="1">
                <a:schemeClr val="accent2"/>
              </a:fillRef>
              <a:effectRef idx="0">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p:txBody>
          </p:sp>
        </p:grpSp>
        <p:sp>
          <p:nvSpPr>
            <p:cNvPr id="39" name="Text Box 5"/>
            <p:cNvSpPr txBox="1">
              <a:spLocks noChangeArrowheads="1"/>
            </p:cNvSpPr>
            <p:nvPr/>
          </p:nvSpPr>
          <p:spPr bwMode="auto">
            <a:xfrm>
              <a:off x="2476499" y="2588438"/>
              <a:ext cx="4343401" cy="461924"/>
            </a:xfrm>
            <a:prstGeom prst="rect">
              <a:avLst/>
            </a:prstGeom>
          </p:spPr>
          <p:txBody>
            <a:bodyPr wrap="square" lIns="91430" tIns="45716" rIns="91430" bIns="45716">
              <a:spAutoFit/>
            </a:bodyPr>
            <a:lstStyle/>
            <a:p>
              <a:pPr algn="ctr" hangingPunct="0">
                <a:spcBef>
                  <a:spcPct val="50000"/>
                </a:spcBef>
                <a:buClr>
                  <a:schemeClr val="tx2"/>
                </a:buClr>
                <a:buFont typeface="Wingdings 2" pitchFamily="18" charset="2"/>
                <a:buNone/>
                <a:defRPr/>
              </a:pPr>
              <a:r>
                <a:rPr lang="en-US" sz="2400" b="1" dirty="0" smtClean="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Segoe" pitchFamily="34" charset="0"/>
                </a:rPr>
                <a:t>Windows Server 2008</a:t>
              </a:r>
              <a:endParaRPr lang="en-US" sz="2400" b="1" dirty="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Segoe" pitchFamily="34" charset="0"/>
              </a:endParaRPr>
            </a:p>
          </p:txBody>
        </p:sp>
      </p:grpSp>
      <p:grpSp>
        <p:nvGrpSpPr>
          <p:cNvPr id="50" name="Group 49"/>
          <p:cNvGrpSpPr/>
          <p:nvPr/>
        </p:nvGrpSpPr>
        <p:grpSpPr>
          <a:xfrm>
            <a:off x="127000" y="5181600"/>
            <a:ext cx="4445000" cy="1425636"/>
            <a:chOff x="898330" y="5257800"/>
            <a:chExt cx="4445000" cy="923509"/>
          </a:xfrm>
        </p:grpSpPr>
        <p:grpSp>
          <p:nvGrpSpPr>
            <p:cNvPr id="46" name="Group 45"/>
            <p:cNvGrpSpPr/>
            <p:nvPr/>
          </p:nvGrpSpPr>
          <p:grpSpPr>
            <a:xfrm>
              <a:off x="898330" y="5257800"/>
              <a:ext cx="4445000" cy="762000"/>
              <a:chOff x="355600" y="1414463"/>
              <a:chExt cx="4216400" cy="762000"/>
            </a:xfrm>
          </p:grpSpPr>
          <p:sp>
            <p:nvSpPr>
              <p:cNvPr id="47" name="Rounded Rectangle 46"/>
              <p:cNvSpPr/>
              <p:nvPr/>
            </p:nvSpPr>
            <p:spPr bwMode="auto">
              <a:xfrm>
                <a:off x="355600" y="1414463"/>
                <a:ext cx="4216400" cy="762000"/>
              </a:xfrm>
              <a:prstGeom prst="roundRect">
                <a:avLst>
                  <a:gd name="adj" fmla="val 18374"/>
                </a:avLst>
              </a:prstGeom>
              <a:gradFill flip="none" rotWithShape="1">
                <a:gsLst>
                  <a:gs pos="0">
                    <a:srgbClr val="00501E"/>
                  </a:gs>
                  <a:gs pos="50000">
                    <a:srgbClr val="00B050">
                      <a:shade val="67500"/>
                      <a:satMod val="115000"/>
                    </a:srgbClr>
                  </a:gs>
                  <a:gs pos="100000">
                    <a:srgbClr val="00B050">
                      <a:shade val="100000"/>
                      <a:satMod val="115000"/>
                    </a:srgbClr>
                  </a:gs>
                </a:gsLst>
                <a:lin ang="16200000" scaled="1"/>
                <a:tileRect/>
              </a:gradFill>
              <a:ln>
                <a:noFill/>
                <a:headEnd type="none" w="med" len="med"/>
                <a:tailEnd type="none" w="med" len="med"/>
              </a:ln>
              <a:effectLst>
                <a:outerShdw blurRad="660400" dist="50800" sx="104000" sy="104000" algn="ctr" rotWithShape="0">
                  <a:srgbClr val="000000"/>
                </a:outerShdw>
              </a:effectLst>
              <a:scene3d>
                <a:camera prst="orthographicFront"/>
                <a:lightRig rig="threePt" dir="t"/>
              </a:scene3d>
              <a:sp3d prstMaterial="metal">
                <a:bevelT w="50800" h="25400"/>
              </a:sp3d>
            </p:spPr>
            <p:style>
              <a:lnRef idx="2">
                <a:schemeClr val="accent2">
                  <a:shade val="50000"/>
                </a:schemeClr>
              </a:lnRef>
              <a:fillRef idx="1">
                <a:schemeClr val="accent2"/>
              </a:fillRef>
              <a:effectRef idx="0">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p:txBody>
          </p:sp>
          <p:sp>
            <p:nvSpPr>
              <p:cNvPr id="48" name="Rounded Rectangle 47"/>
              <p:cNvSpPr/>
              <p:nvPr/>
            </p:nvSpPr>
            <p:spPr bwMode="auto">
              <a:xfrm>
                <a:off x="453159" y="1494479"/>
                <a:ext cx="4021282" cy="601969"/>
              </a:xfrm>
              <a:prstGeom prst="roundRect">
                <a:avLst>
                  <a:gd name="adj" fmla="val 20758"/>
                </a:avLst>
              </a:prstGeom>
              <a:noFill/>
              <a:ln w="28575">
                <a:solidFill>
                  <a:schemeClr val="tx2"/>
                </a:solidFill>
                <a:headEnd type="none" w="med" len="med"/>
                <a:tailEnd type="none" w="med" len="med"/>
              </a:ln>
              <a:scene3d>
                <a:camera prst="orthographicFront"/>
                <a:lightRig rig="threePt" dir="t"/>
              </a:scene3d>
              <a:sp3d prstMaterial="metal"/>
            </p:spPr>
            <p:style>
              <a:lnRef idx="2">
                <a:schemeClr val="accent2">
                  <a:shade val="50000"/>
                </a:schemeClr>
              </a:lnRef>
              <a:fillRef idx="1">
                <a:schemeClr val="accent2"/>
              </a:fillRef>
              <a:effectRef idx="0">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p:txBody>
          </p:sp>
        </p:grpSp>
        <p:sp>
          <p:nvSpPr>
            <p:cNvPr id="22" name="Text Box 5"/>
            <p:cNvSpPr txBox="1">
              <a:spLocks noChangeArrowheads="1"/>
            </p:cNvSpPr>
            <p:nvPr/>
          </p:nvSpPr>
          <p:spPr bwMode="auto">
            <a:xfrm>
              <a:off x="990601" y="5350320"/>
              <a:ext cx="4343400" cy="830989"/>
            </a:xfrm>
            <a:prstGeom prst="rect">
              <a:avLst/>
            </a:prstGeom>
          </p:spPr>
          <p:txBody>
            <a:bodyPr wrap="square" lIns="91430" tIns="45716" rIns="91430" bIns="45716">
              <a:spAutoFit/>
            </a:bodyPr>
            <a:lstStyle/>
            <a:p>
              <a:pPr algn="ctr" hangingPunct="0">
                <a:spcBef>
                  <a:spcPct val="50000"/>
                </a:spcBef>
                <a:buClr>
                  <a:schemeClr val="tx2"/>
                </a:buClr>
                <a:buFont typeface="Wingdings 2" pitchFamily="18" charset="2"/>
                <a:buNone/>
                <a:defRPr/>
              </a:pPr>
              <a:r>
                <a:rPr lang="en-US" sz="2400" b="1" dirty="0" smtClean="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Segoe" pitchFamily="34" charset="0"/>
                </a:rPr>
                <a:t>Scalable Networking Pack for Windows Server 2003 </a:t>
              </a:r>
              <a:endParaRPr lang="en-US" sz="2400" b="1" dirty="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Segoe" pitchFamily="34" charset="0"/>
              </a:endParaRPr>
            </a:p>
          </p:txBody>
        </p:sp>
      </p:grpSp>
      <p:grpSp>
        <p:nvGrpSpPr>
          <p:cNvPr id="49" name="Group 48"/>
          <p:cNvGrpSpPr/>
          <p:nvPr/>
        </p:nvGrpSpPr>
        <p:grpSpPr>
          <a:xfrm>
            <a:off x="1577343" y="3810000"/>
            <a:ext cx="2918457" cy="762000"/>
            <a:chOff x="1295400" y="3886200"/>
            <a:chExt cx="2918457" cy="762000"/>
          </a:xfrm>
        </p:grpSpPr>
        <p:grpSp>
          <p:nvGrpSpPr>
            <p:cNvPr id="31" name="Group 30"/>
            <p:cNvGrpSpPr/>
            <p:nvPr/>
          </p:nvGrpSpPr>
          <p:grpSpPr>
            <a:xfrm>
              <a:off x="1383028" y="3886200"/>
              <a:ext cx="2743200" cy="762000"/>
              <a:chOff x="355600" y="1414463"/>
              <a:chExt cx="4216400" cy="762000"/>
            </a:xfrm>
          </p:grpSpPr>
          <p:sp>
            <p:nvSpPr>
              <p:cNvPr id="32" name="Rounded Rectangle 31"/>
              <p:cNvSpPr/>
              <p:nvPr/>
            </p:nvSpPr>
            <p:spPr bwMode="auto">
              <a:xfrm>
                <a:off x="355600" y="1414463"/>
                <a:ext cx="4216400" cy="762000"/>
              </a:xfrm>
              <a:prstGeom prst="roundRect">
                <a:avLst>
                  <a:gd name="adj" fmla="val 18374"/>
                </a:avLst>
              </a:prstGeom>
              <a:gradFill flip="none" rotWithShape="1">
                <a:gsLst>
                  <a:gs pos="0">
                    <a:srgbClr val="00501E"/>
                  </a:gs>
                  <a:gs pos="50000">
                    <a:srgbClr val="00B050">
                      <a:shade val="67500"/>
                      <a:satMod val="115000"/>
                    </a:srgbClr>
                  </a:gs>
                  <a:gs pos="100000">
                    <a:srgbClr val="00B050">
                      <a:shade val="100000"/>
                      <a:satMod val="115000"/>
                    </a:srgbClr>
                  </a:gs>
                </a:gsLst>
                <a:lin ang="16200000" scaled="1"/>
                <a:tileRect/>
              </a:gradFill>
              <a:ln>
                <a:noFill/>
                <a:headEnd type="none" w="med" len="med"/>
                <a:tailEnd type="none" w="med" len="med"/>
              </a:ln>
              <a:effectLst>
                <a:outerShdw blurRad="660400" dist="50800" sx="104000" sy="104000" algn="ctr" rotWithShape="0">
                  <a:srgbClr val="000000"/>
                </a:outerShdw>
              </a:effectLst>
              <a:scene3d>
                <a:camera prst="orthographicFront"/>
                <a:lightRig rig="threePt" dir="t"/>
              </a:scene3d>
              <a:sp3d prstMaterial="metal">
                <a:bevelT w="50800" h="25400"/>
              </a:sp3d>
            </p:spPr>
            <p:style>
              <a:lnRef idx="2">
                <a:schemeClr val="accent2">
                  <a:shade val="50000"/>
                </a:schemeClr>
              </a:lnRef>
              <a:fillRef idx="1">
                <a:schemeClr val="accent2"/>
              </a:fillRef>
              <a:effectRef idx="0">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p:txBody>
          </p:sp>
          <p:sp>
            <p:nvSpPr>
              <p:cNvPr id="35" name="Rounded Rectangle 34"/>
              <p:cNvSpPr/>
              <p:nvPr/>
            </p:nvSpPr>
            <p:spPr bwMode="auto">
              <a:xfrm>
                <a:off x="453159" y="1494479"/>
                <a:ext cx="4021282" cy="601969"/>
              </a:xfrm>
              <a:prstGeom prst="roundRect">
                <a:avLst>
                  <a:gd name="adj" fmla="val 20758"/>
                </a:avLst>
              </a:prstGeom>
              <a:noFill/>
              <a:ln w="28575">
                <a:solidFill>
                  <a:schemeClr val="tx2"/>
                </a:solidFill>
                <a:headEnd type="none" w="med" len="med"/>
                <a:tailEnd type="none" w="med" len="med"/>
              </a:ln>
              <a:scene3d>
                <a:camera prst="orthographicFront"/>
                <a:lightRig rig="threePt" dir="t"/>
              </a:scene3d>
              <a:sp3d prstMaterial="metal"/>
            </p:spPr>
            <p:style>
              <a:lnRef idx="2">
                <a:schemeClr val="accent2">
                  <a:shade val="50000"/>
                </a:schemeClr>
              </a:lnRef>
              <a:fillRef idx="1">
                <a:schemeClr val="accent2"/>
              </a:fillRef>
              <a:effectRef idx="0">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p:txBody>
          </p:sp>
        </p:grpSp>
        <p:sp>
          <p:nvSpPr>
            <p:cNvPr id="34" name="Text Box 5"/>
            <p:cNvSpPr txBox="1">
              <a:spLocks noChangeArrowheads="1"/>
            </p:cNvSpPr>
            <p:nvPr/>
          </p:nvSpPr>
          <p:spPr bwMode="auto">
            <a:xfrm>
              <a:off x="1295400" y="4038497"/>
              <a:ext cx="2918457" cy="461924"/>
            </a:xfrm>
            <a:prstGeom prst="rect">
              <a:avLst/>
            </a:prstGeom>
          </p:spPr>
          <p:txBody>
            <a:bodyPr wrap="square" lIns="91430" tIns="45716" rIns="91430" bIns="45716">
              <a:spAutoFit/>
            </a:bodyPr>
            <a:lstStyle/>
            <a:p>
              <a:pPr algn="ctr" hangingPunct="0">
                <a:spcBef>
                  <a:spcPct val="50000"/>
                </a:spcBef>
                <a:buClr>
                  <a:schemeClr val="tx2"/>
                </a:buClr>
                <a:buFont typeface="Wingdings 2" pitchFamily="18" charset="2"/>
                <a:buNone/>
                <a:defRPr/>
              </a:pPr>
              <a:r>
                <a:rPr lang="en-US" sz="2400" b="1" dirty="0" smtClean="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Segoe" pitchFamily="34" charset="0"/>
                </a:rPr>
                <a:t>Windows Vista</a:t>
              </a:r>
              <a:endParaRPr lang="en-US" sz="2400" b="1" dirty="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Segoe" pitchFamily="34" charset="0"/>
              </a:endParaRPr>
            </a:p>
          </p:txBody>
        </p:sp>
      </p:grpSp>
      <p:sp>
        <p:nvSpPr>
          <p:cNvPr id="16" name="Text Box 6"/>
          <p:cNvSpPr txBox="1">
            <a:spLocks noChangeArrowheads="1"/>
          </p:cNvSpPr>
          <p:nvPr/>
        </p:nvSpPr>
        <p:spPr bwMode="auto">
          <a:xfrm>
            <a:off x="152400" y="6324600"/>
            <a:ext cx="5410200" cy="400097"/>
          </a:xfrm>
          <a:prstGeom prst="rect">
            <a:avLst/>
          </a:prstGeom>
        </p:spPr>
        <p:txBody>
          <a:bodyPr wrap="square" lIns="91426" tIns="45714" rIns="91426" bIns="45714">
            <a:spAutoFit/>
          </a:bodyPr>
          <a:lstStyle/>
          <a:p>
            <a:pPr marL="228600" indent="-228600" eaLnBrk="0">
              <a:buClr>
                <a:srgbClr val="D15F19"/>
              </a:buClr>
              <a:buSzPct val="100000"/>
              <a:buBlip>
                <a:blip r:embed="rId4"/>
              </a:buBlip>
              <a:defRPr/>
            </a:pPr>
            <a:r>
              <a:rPr lang="en-US" sz="2000" dirty="0" smtClean="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Segoe" pitchFamily="34" charset="0"/>
              </a:rPr>
              <a:t>TCP Chimney Offload, RSS, </a:t>
            </a:r>
            <a:r>
              <a:rPr lang="en-US" sz="2000" dirty="0" err="1" smtClean="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Segoe" pitchFamily="34" charset="0"/>
              </a:rPr>
              <a:t>NetDMA</a:t>
            </a:r>
            <a:endParaRPr lang="en-US" sz="2000" dirty="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Segoe" pitchFamily="34" charset="0"/>
            </a:endParaRPr>
          </a:p>
        </p:txBody>
      </p:sp>
      <p:sp>
        <p:nvSpPr>
          <p:cNvPr id="7" name="Text Box 15"/>
          <p:cNvSpPr txBox="1">
            <a:spLocks noChangeArrowheads="1"/>
          </p:cNvSpPr>
          <p:nvPr/>
        </p:nvSpPr>
        <p:spPr bwMode="auto">
          <a:xfrm>
            <a:off x="4876800" y="1809703"/>
            <a:ext cx="3733800" cy="400097"/>
          </a:xfrm>
          <a:prstGeom prst="rect">
            <a:avLst/>
          </a:prstGeom>
        </p:spPr>
        <p:txBody>
          <a:bodyPr wrap="square" lIns="91426" tIns="45714" rIns="91426" bIns="45714">
            <a:spAutoFit/>
          </a:bodyPr>
          <a:lstStyle/>
          <a:p>
            <a:pPr marL="228600" indent="-228600" algn="l" eaLnBrk="0">
              <a:buClr>
                <a:srgbClr val="D15F19"/>
              </a:buClr>
              <a:buSzPct val="100000"/>
              <a:buBlip>
                <a:blip r:embed="rId4"/>
              </a:buBlip>
              <a:defRPr/>
            </a:pPr>
            <a:r>
              <a:rPr lang="en-US" sz="2000" dirty="0" err="1" smtClean="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Segoe" pitchFamily="34" charset="0"/>
              </a:rPr>
              <a:t>IPsec</a:t>
            </a:r>
            <a:r>
              <a:rPr lang="en-US" sz="2000" dirty="0" smtClean="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Segoe" pitchFamily="34" charset="0"/>
              </a:rPr>
              <a:t> Chimney, …</a:t>
            </a:r>
            <a:endParaRPr lang="en-US" sz="2000" dirty="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Segoe" pitchFamily="34" charset="0"/>
            </a:endParaRPr>
          </a:p>
        </p:txBody>
      </p:sp>
      <p:sp>
        <p:nvSpPr>
          <p:cNvPr id="28" name="Text Box 6"/>
          <p:cNvSpPr txBox="1">
            <a:spLocks noChangeArrowheads="1"/>
          </p:cNvSpPr>
          <p:nvPr/>
        </p:nvSpPr>
        <p:spPr bwMode="auto">
          <a:xfrm>
            <a:off x="1562100" y="4648200"/>
            <a:ext cx="1485900" cy="400097"/>
          </a:xfrm>
          <a:prstGeom prst="rect">
            <a:avLst/>
          </a:prstGeom>
        </p:spPr>
        <p:txBody>
          <a:bodyPr wrap="square" lIns="91426" tIns="45714" rIns="91426" bIns="45714">
            <a:spAutoFit/>
          </a:bodyPr>
          <a:lstStyle/>
          <a:p>
            <a:pPr marL="228600" indent="-228600" eaLnBrk="0">
              <a:buClr>
                <a:srgbClr val="D15F19"/>
              </a:buClr>
              <a:buSzPct val="100000"/>
              <a:buBlip>
                <a:blip r:embed="rId4"/>
              </a:buBlip>
              <a:defRPr/>
            </a:pPr>
            <a:r>
              <a:rPr lang="en-US" sz="2000" dirty="0" smtClean="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Segoe" pitchFamily="34" charset="0"/>
              </a:rPr>
              <a:t>LSOv2</a:t>
            </a:r>
            <a:endParaRPr lang="en-US" sz="2000" dirty="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Segoe" pitchFamily="34" charset="0"/>
            </a:endParaRPr>
          </a:p>
        </p:txBody>
      </p:sp>
      <p:sp>
        <p:nvSpPr>
          <p:cNvPr id="29" name="Text Box 6"/>
          <p:cNvSpPr txBox="1">
            <a:spLocks noChangeArrowheads="1"/>
          </p:cNvSpPr>
          <p:nvPr/>
        </p:nvSpPr>
        <p:spPr bwMode="auto">
          <a:xfrm>
            <a:off x="3200400" y="3257503"/>
            <a:ext cx="3581400" cy="400097"/>
          </a:xfrm>
          <a:prstGeom prst="rect">
            <a:avLst/>
          </a:prstGeom>
        </p:spPr>
        <p:txBody>
          <a:bodyPr wrap="square" lIns="91426" tIns="45714" rIns="91426" bIns="45714">
            <a:spAutoFit/>
          </a:bodyPr>
          <a:lstStyle/>
          <a:p>
            <a:pPr marL="228600" indent="-228600" eaLnBrk="0">
              <a:buClr>
                <a:srgbClr val="D15F19"/>
              </a:buClr>
              <a:buSzPct val="100000"/>
              <a:buBlip>
                <a:blip r:embed="rId4"/>
              </a:buBlip>
              <a:defRPr/>
            </a:pPr>
            <a:r>
              <a:rPr lang="en-US" sz="2000" dirty="0" smtClean="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Segoe" pitchFamily="34" charset="0"/>
              </a:rPr>
              <a:t>IPsec v2, Header-Data Split</a:t>
            </a:r>
          </a:p>
        </p:txBody>
      </p:sp>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23553"/>
          <p:cNvSpPr>
            <a:spLocks noGrp="1" noChangeArrowheads="1"/>
          </p:cNvSpPr>
          <p:nvPr>
            <p:ph type="title"/>
          </p:nvPr>
        </p:nvSpPr>
        <p:spPr/>
        <p:txBody>
          <a:bodyPr/>
          <a:lstStyle/>
          <a:p>
            <a:r>
              <a:rPr lang="en-US" dirty="0" smtClean="0"/>
              <a:t>Summary</a:t>
            </a:r>
          </a:p>
        </p:txBody>
      </p:sp>
      <p:sp>
        <p:nvSpPr>
          <p:cNvPr id="23555" name="Text Placeholder 23554"/>
          <p:cNvSpPr>
            <a:spLocks noGrp="1" noChangeArrowheads="1"/>
          </p:cNvSpPr>
          <p:nvPr>
            <p:ph idx="1"/>
          </p:nvPr>
        </p:nvSpPr>
        <p:spPr>
          <a:xfrm>
            <a:off x="381000" y="1414463"/>
            <a:ext cx="8380412" cy="4818242"/>
          </a:xfrm>
        </p:spPr>
        <p:txBody>
          <a:bodyPr/>
          <a:lstStyle/>
          <a:p>
            <a:r>
              <a:rPr lang="en-US" sz="2800" dirty="0" smtClean="0"/>
              <a:t>Windows Server 2008 and 10Gb TOE provide </a:t>
            </a:r>
            <a:br>
              <a:rPr lang="en-US" sz="2800" dirty="0" smtClean="0"/>
            </a:br>
            <a:r>
              <a:rPr lang="en-US" sz="2800" dirty="0" smtClean="0"/>
              <a:t>high-performance and reduce CPU load</a:t>
            </a:r>
          </a:p>
          <a:p>
            <a:r>
              <a:rPr lang="en-US" sz="2800" dirty="0" smtClean="0"/>
              <a:t>Windows Server 2008 and Receive-Side Scaling deliver significant throughput gains for intense workloads on multi-core CPUs</a:t>
            </a:r>
          </a:p>
          <a:p>
            <a:r>
              <a:rPr lang="en-US" sz="2800" dirty="0" smtClean="0"/>
              <a:t>New offloads in Windows Server 2008</a:t>
            </a:r>
          </a:p>
          <a:p>
            <a:pPr lvl="1"/>
            <a:r>
              <a:rPr lang="en-US" sz="2000" dirty="0" smtClean="0"/>
              <a:t>LSOv2</a:t>
            </a:r>
          </a:p>
          <a:p>
            <a:pPr lvl="1"/>
            <a:r>
              <a:rPr lang="en-US" sz="2000" dirty="0" smtClean="0"/>
              <a:t>IPsec Task Offload v2</a:t>
            </a:r>
          </a:p>
          <a:p>
            <a:pPr lvl="1"/>
            <a:r>
              <a:rPr lang="en-US" sz="2000" dirty="0" smtClean="0"/>
              <a:t>Header-Data Split</a:t>
            </a:r>
          </a:p>
          <a:p>
            <a:r>
              <a:rPr lang="en-US" sz="2800" dirty="0" smtClean="0"/>
              <a:t>Combine Windows Server 2008 network offload features for the most effective solution </a:t>
            </a:r>
          </a:p>
        </p:txBody>
      </p:sp>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23553"/>
          <p:cNvSpPr>
            <a:spLocks noGrp="1" noChangeArrowheads="1"/>
          </p:cNvSpPr>
          <p:nvPr>
            <p:ph type="title"/>
          </p:nvPr>
        </p:nvSpPr>
        <p:spPr/>
        <p:txBody>
          <a:bodyPr/>
          <a:lstStyle/>
          <a:p>
            <a:r>
              <a:rPr lang="en-US" smtClean="0"/>
              <a:t>Call To Action</a:t>
            </a:r>
            <a:endParaRPr lang="en-US" dirty="0" smtClean="0"/>
          </a:p>
        </p:txBody>
      </p:sp>
      <p:sp>
        <p:nvSpPr>
          <p:cNvPr id="23555" name="Text Placeholder 23554"/>
          <p:cNvSpPr>
            <a:spLocks noGrp="1" noChangeArrowheads="1"/>
          </p:cNvSpPr>
          <p:nvPr>
            <p:ph idx="1"/>
          </p:nvPr>
        </p:nvSpPr>
        <p:spPr>
          <a:xfrm>
            <a:off x="382588" y="1414464"/>
            <a:ext cx="8380412" cy="5235792"/>
          </a:xfrm>
        </p:spPr>
        <p:txBody>
          <a:bodyPr/>
          <a:lstStyle/>
          <a:p>
            <a:r>
              <a:rPr lang="en-US" sz="3200" dirty="0" smtClean="0"/>
              <a:t>OEM</a:t>
            </a:r>
          </a:p>
          <a:p>
            <a:pPr lvl="1"/>
            <a:r>
              <a:rPr lang="en-US" sz="2800" dirty="0" smtClean="0"/>
              <a:t>Consider usage scenarios when recommending </a:t>
            </a:r>
            <a:r>
              <a:rPr lang="en-US" sz="2800" dirty="0" err="1" smtClean="0"/>
              <a:t>NICs</a:t>
            </a:r>
            <a:r>
              <a:rPr lang="en-US" sz="2800" dirty="0" smtClean="0"/>
              <a:t> for your products</a:t>
            </a:r>
          </a:p>
          <a:p>
            <a:pPr lvl="1"/>
            <a:r>
              <a:rPr lang="en-US" sz="2800" dirty="0" smtClean="0"/>
              <a:t>Ensure all networking drivers (NDIS, LWF, WFP drivers) support offload features </a:t>
            </a:r>
          </a:p>
          <a:p>
            <a:r>
              <a:rPr lang="en-US" sz="3200" dirty="0" smtClean="0"/>
              <a:t>IHV</a:t>
            </a:r>
          </a:p>
          <a:p>
            <a:pPr lvl="1"/>
            <a:r>
              <a:rPr lang="en-US" sz="2800" dirty="0" smtClean="0"/>
              <a:t>Implement offload features in your hardware</a:t>
            </a:r>
          </a:p>
          <a:p>
            <a:pPr lvl="1"/>
            <a:r>
              <a:rPr lang="en-US" sz="2800" dirty="0" smtClean="0"/>
              <a:t>Create NDIS6 drivers for all </a:t>
            </a:r>
            <a:br>
              <a:rPr lang="en-US" sz="2800" dirty="0" smtClean="0"/>
            </a:br>
            <a:r>
              <a:rPr lang="en-US" sz="2800" dirty="0" smtClean="0"/>
              <a:t>Windows Server 2008 </a:t>
            </a:r>
            <a:r>
              <a:rPr lang="en-US" sz="2800" dirty="0" err="1" smtClean="0"/>
              <a:t>NICs</a:t>
            </a:r>
            <a:endParaRPr lang="en-US" sz="2800" dirty="0" smtClean="0"/>
          </a:p>
          <a:p>
            <a:pPr lvl="1"/>
            <a:r>
              <a:rPr lang="en-US" sz="2800" dirty="0" smtClean="0"/>
              <a:t>Engage with Microsoft on future </a:t>
            </a:r>
            <a:br>
              <a:rPr lang="en-US" sz="2800" dirty="0" smtClean="0"/>
            </a:br>
            <a:r>
              <a:rPr lang="en-US" sz="2800" dirty="0" smtClean="0"/>
              <a:t>offload technologies</a:t>
            </a: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6145"/>
          <p:cNvSpPr>
            <a:spLocks noGrp="1" noChangeArrowheads="1"/>
          </p:cNvSpPr>
          <p:nvPr>
            <p:ph type="title"/>
          </p:nvPr>
        </p:nvSpPr>
        <p:spPr/>
        <p:txBody>
          <a:bodyPr/>
          <a:lstStyle/>
          <a:p>
            <a:r>
              <a:rPr lang="en-US" smtClean="0"/>
              <a:t>Market Forces</a:t>
            </a:r>
            <a:endParaRPr lang="en-US" dirty="0" smtClean="0"/>
          </a:p>
        </p:txBody>
      </p:sp>
      <p:sp>
        <p:nvSpPr>
          <p:cNvPr id="6147" name="Text Placeholder 6146"/>
          <p:cNvSpPr>
            <a:spLocks noGrp="1" noChangeArrowheads="1"/>
          </p:cNvSpPr>
          <p:nvPr>
            <p:ph idx="1"/>
          </p:nvPr>
        </p:nvSpPr>
        <p:spPr>
          <a:xfrm>
            <a:off x="382588" y="1414464"/>
            <a:ext cx="8456612" cy="5238357"/>
          </a:xfrm>
        </p:spPr>
        <p:txBody>
          <a:bodyPr/>
          <a:lstStyle/>
          <a:p>
            <a:r>
              <a:rPr lang="en-US" dirty="0" smtClean="0"/>
              <a:t>Exponential growth of digital content</a:t>
            </a:r>
          </a:p>
          <a:p>
            <a:pPr lvl="1"/>
            <a:r>
              <a:rPr lang="en-US" dirty="0" smtClean="0"/>
              <a:t>Larger data payloads</a:t>
            </a:r>
          </a:p>
          <a:p>
            <a:pPr lvl="1"/>
            <a:r>
              <a:rPr lang="en-US" dirty="0" smtClean="0"/>
              <a:t>Mandated data retention policies</a:t>
            </a:r>
          </a:p>
          <a:p>
            <a:r>
              <a:rPr lang="en-US" dirty="0" smtClean="0"/>
              <a:t>Security and privacy</a:t>
            </a:r>
          </a:p>
          <a:p>
            <a:pPr lvl="1"/>
            <a:r>
              <a:rPr lang="en-US" dirty="0" smtClean="0"/>
              <a:t>Increasing remote access needs for </a:t>
            </a:r>
            <a:br>
              <a:rPr lang="en-US" dirty="0" smtClean="0"/>
            </a:br>
            <a:r>
              <a:rPr lang="en-US" dirty="0" smtClean="0"/>
              <a:t>mobile workforce</a:t>
            </a:r>
          </a:p>
          <a:p>
            <a:pPr lvl="1"/>
            <a:r>
              <a:rPr lang="en-US" dirty="0" smtClean="0"/>
              <a:t>Site-to-site encryption for corporate extranets</a:t>
            </a:r>
          </a:p>
          <a:p>
            <a:pPr lvl="1"/>
            <a:r>
              <a:rPr lang="en-US" dirty="0" smtClean="0"/>
              <a:t>Increased load on Internet firewalls</a:t>
            </a:r>
          </a:p>
          <a:p>
            <a:pPr lvl="1"/>
            <a:r>
              <a:rPr lang="en-US" dirty="0" smtClean="0"/>
              <a:t>Mandated data exchange policies</a:t>
            </a:r>
            <a:br>
              <a:rPr lang="en-US" dirty="0" smtClean="0"/>
            </a:br>
            <a:r>
              <a:rPr lang="en-US" dirty="0" smtClean="0"/>
              <a:t> (e.g., HIPAA)</a:t>
            </a:r>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24577"/>
          <p:cNvSpPr>
            <a:spLocks noGrp="1" noChangeArrowheads="1"/>
          </p:cNvSpPr>
          <p:nvPr>
            <p:ph type="title"/>
          </p:nvPr>
        </p:nvSpPr>
        <p:spPr/>
        <p:txBody>
          <a:bodyPr/>
          <a:lstStyle/>
          <a:p>
            <a:r>
              <a:rPr lang="en-US" smtClean="0"/>
              <a:t>Additional Resources</a:t>
            </a:r>
            <a:endParaRPr lang="en-US" dirty="0" smtClean="0"/>
          </a:p>
        </p:txBody>
      </p:sp>
      <p:sp>
        <p:nvSpPr>
          <p:cNvPr id="24579" name="Text Placeholder 24578"/>
          <p:cNvSpPr>
            <a:spLocks noGrp="1" noChangeArrowheads="1"/>
          </p:cNvSpPr>
          <p:nvPr>
            <p:ph idx="1"/>
          </p:nvPr>
        </p:nvSpPr>
        <p:spPr/>
        <p:txBody>
          <a:bodyPr/>
          <a:lstStyle/>
          <a:p>
            <a:r>
              <a:rPr lang="en-US" smtClean="0"/>
              <a:t>Web Resources:</a:t>
            </a:r>
          </a:p>
          <a:p>
            <a:pPr lvl="1"/>
            <a:r>
              <a:rPr lang="en-US" smtClean="0">
                <a:hlinkClick r:id="rId3"/>
              </a:rPr>
              <a:t>http://www.microsoft.com/windows/server/</a:t>
            </a:r>
            <a:endParaRPr lang="en-US" smtClean="0"/>
          </a:p>
          <a:p>
            <a:pPr lvl="1"/>
            <a:r>
              <a:rPr lang="en-US" smtClean="0">
                <a:hlinkClick r:id="rId4"/>
              </a:rPr>
              <a:t>http://www.microsoft.com/snp</a:t>
            </a:r>
            <a:endParaRPr lang="en-US" dirty="0" smtClean="0"/>
          </a:p>
        </p:txBody>
      </p:sp>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a:blip r:embed="rId3"/>
          <a:srcRect/>
          <a:stretch>
            <a:fillRect/>
          </a:stretch>
        </p:blipFill>
        <p:spPr bwMode="black">
          <a:xfrm>
            <a:off x="1602055" y="2787388"/>
            <a:ext cx="5939896" cy="1283229"/>
          </a:xfrm>
          <a:prstGeom prst="rect">
            <a:avLst/>
          </a:prstGeom>
          <a:noFill/>
        </p:spPr>
      </p:pic>
      <p:sp>
        <p:nvSpPr>
          <p:cNvPr id="5" name="Text Box 3"/>
          <p:cNvSpPr txBox="1">
            <a:spLocks noChangeArrowheads="1"/>
          </p:cNvSpPr>
          <p:nvPr/>
        </p:nvSpPr>
        <p:spPr bwMode="blackWhite">
          <a:xfrm>
            <a:off x="381000" y="5926691"/>
            <a:ext cx="8382000" cy="523200"/>
          </a:xfrm>
          <a:prstGeom prst="rect">
            <a:avLst/>
          </a:prstGeom>
          <a:noFill/>
          <a:ln w="12700">
            <a:noFill/>
            <a:miter lim="800000"/>
            <a:headEnd type="none" w="sm" len="sm"/>
            <a:tailEnd type="none" w="sm" len="sm"/>
          </a:ln>
          <a:effectLst/>
        </p:spPr>
        <p:txBody>
          <a:bodyPr vert="horz" wrap="square" lIns="91417" tIns="45710" rIns="91417" bIns="45710" numCol="1" anchor="t" anchorCtr="0" compatLnSpc="1">
            <a:prstTxWarp prst="textNoShape">
              <a:avLst/>
            </a:prstTxWarp>
            <a:spAutoFit/>
          </a:bodyPr>
          <a:lstStyle/>
          <a:p>
            <a:pPr algn="ctr" defTabSz="914027" eaLnBrk="0" hangingPunct="0"/>
            <a:r>
              <a:rPr lang="en-US" sz="700" dirty="0">
                <a:solidFill>
                  <a:schemeClr val="tx2"/>
                </a:solidFill>
                <a:latin typeface="Segoe" pitchFamily="34" charset="0"/>
                <a:cs typeface="Arial" charset="0"/>
              </a:rPr>
              <a:t>© 2007 Microsoft Corporation. All rights reserved. Microsoft, Windows, Windows Vista and other product names are or may be registered trademarks and/or trademarks in the U.S. and/or other countries.</a:t>
            </a:r>
          </a:p>
          <a:p>
            <a:pPr algn="ctr" defTabSz="914027" eaLnBrk="0" hangingPunct="0"/>
            <a:r>
              <a:rPr lang="en-US" sz="700" dirty="0">
                <a:solidFill>
                  <a:schemeClr val="tx2"/>
                </a:solidFill>
                <a:latin typeface="Segoe"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700" dirty="0">
                <a:solidFill>
                  <a:schemeClr val="tx2"/>
                </a:solidFill>
                <a:latin typeface="Segoe" pitchFamily="34" charset="0"/>
                <a:cs typeface="Arial" charset="0"/>
              </a:rPr>
            </a:br>
            <a:r>
              <a:rPr lang="en-US" sz="700" dirty="0">
                <a:solidFill>
                  <a:schemeClr val="tx2"/>
                </a:solidFill>
                <a:latin typeface="Segoe" pitchFamily="34" charset="0"/>
                <a:cs typeface="Arial" charset="0"/>
              </a:rPr>
              <a:t>MICROSOFT MAKES NO WARRANTIES, EXPRESS, IMPLIED OR STATUTORY, AS TO THE INFORMATION IN THIS PRESENTATION.</a:t>
            </a: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6145"/>
          <p:cNvSpPr>
            <a:spLocks noGrp="1" noChangeArrowheads="1"/>
          </p:cNvSpPr>
          <p:nvPr>
            <p:ph type="title"/>
          </p:nvPr>
        </p:nvSpPr>
        <p:spPr/>
        <p:txBody>
          <a:bodyPr/>
          <a:lstStyle/>
          <a:p>
            <a:r>
              <a:rPr lang="en-US" smtClean="0"/>
              <a:t>Market Forces</a:t>
            </a:r>
            <a:endParaRPr lang="en-US" dirty="0" smtClean="0"/>
          </a:p>
        </p:txBody>
      </p:sp>
      <p:sp>
        <p:nvSpPr>
          <p:cNvPr id="6147" name="Text Placeholder 6146"/>
          <p:cNvSpPr>
            <a:spLocks noGrp="1" noChangeArrowheads="1"/>
          </p:cNvSpPr>
          <p:nvPr>
            <p:ph idx="1"/>
          </p:nvPr>
        </p:nvSpPr>
        <p:spPr>
          <a:xfrm>
            <a:off x="382588" y="1414464"/>
            <a:ext cx="8380412" cy="4179606"/>
          </a:xfrm>
        </p:spPr>
        <p:txBody>
          <a:bodyPr/>
          <a:lstStyle/>
          <a:p>
            <a:r>
              <a:rPr lang="en-US" dirty="0" smtClean="0"/>
              <a:t>Fabric convergence</a:t>
            </a:r>
          </a:p>
          <a:p>
            <a:pPr lvl="1"/>
            <a:r>
              <a:rPr lang="en-US" dirty="0" smtClean="0"/>
              <a:t>Single networking fabric for web, file, database, and backup</a:t>
            </a:r>
          </a:p>
          <a:p>
            <a:r>
              <a:rPr lang="en-US" dirty="0" smtClean="0"/>
              <a:t>Multiple CPU cores</a:t>
            </a:r>
          </a:p>
          <a:p>
            <a:pPr lvl="1"/>
            <a:r>
              <a:rPr lang="en-US" dirty="0" smtClean="0"/>
              <a:t>Better utilization of CPU resources</a:t>
            </a:r>
          </a:p>
          <a:p>
            <a:r>
              <a:rPr lang="en-US" dirty="0" smtClean="0"/>
              <a:t>Virtualization</a:t>
            </a:r>
          </a:p>
          <a:p>
            <a:pPr lvl="1"/>
            <a:r>
              <a:rPr lang="en-US" dirty="0" smtClean="0"/>
              <a:t>More complex traffic loads on </a:t>
            </a:r>
            <a:br>
              <a:rPr lang="en-US" dirty="0" smtClean="0"/>
            </a:br>
            <a:r>
              <a:rPr lang="en-US" dirty="0" smtClean="0"/>
              <a:t>networking hardware</a:t>
            </a: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6145"/>
          <p:cNvSpPr>
            <a:spLocks noGrp="1" noChangeArrowheads="1"/>
          </p:cNvSpPr>
          <p:nvPr>
            <p:ph type="title"/>
          </p:nvPr>
        </p:nvSpPr>
        <p:spPr/>
        <p:txBody>
          <a:bodyPr/>
          <a:lstStyle/>
          <a:p>
            <a:r>
              <a:rPr lang="en-US" smtClean="0"/>
              <a:t>Technical Challenges</a:t>
            </a:r>
            <a:endParaRPr lang="en-US" dirty="0" smtClean="0"/>
          </a:p>
        </p:txBody>
      </p:sp>
      <p:sp>
        <p:nvSpPr>
          <p:cNvPr id="6147" name="Text Placeholder 6146"/>
          <p:cNvSpPr>
            <a:spLocks noGrp="1" noChangeArrowheads="1"/>
          </p:cNvSpPr>
          <p:nvPr>
            <p:ph idx="1"/>
          </p:nvPr>
        </p:nvSpPr>
        <p:spPr>
          <a:xfrm>
            <a:off x="382588" y="1414464"/>
            <a:ext cx="8380412" cy="3858492"/>
          </a:xfrm>
        </p:spPr>
        <p:txBody>
          <a:bodyPr/>
          <a:lstStyle/>
          <a:p>
            <a:r>
              <a:rPr lang="en-US" sz="2800" dirty="0" smtClean="0"/>
              <a:t>Physical network speeds outpacing CPU speeds</a:t>
            </a:r>
          </a:p>
          <a:p>
            <a:r>
              <a:rPr lang="en-US" sz="2800" dirty="0" smtClean="0"/>
              <a:t>Receive processing limited to a single CPU core on multi-processor/multi-core systems</a:t>
            </a:r>
          </a:p>
          <a:p>
            <a:pPr lvl="1"/>
            <a:r>
              <a:rPr lang="en-US" sz="2400" dirty="0" smtClean="0"/>
              <a:t>Inbound connections not scaled across available processor cores</a:t>
            </a:r>
          </a:p>
          <a:p>
            <a:r>
              <a:rPr lang="en-US" sz="2800" dirty="0" smtClean="0"/>
              <a:t>CPU overhead when moving data between network, system, and application buffers </a:t>
            </a:r>
          </a:p>
          <a:p>
            <a:pPr lvl="1"/>
            <a:r>
              <a:rPr lang="en-US" sz="2400" dirty="0" smtClean="0"/>
              <a:t>Data movement bottlenecks increase as network and protocol processing speeds increase</a:t>
            </a: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7169"/>
          <p:cNvSpPr>
            <a:spLocks noGrp="1" noChangeArrowheads="1"/>
          </p:cNvSpPr>
          <p:nvPr>
            <p:ph type="title"/>
          </p:nvPr>
        </p:nvSpPr>
        <p:spPr/>
        <p:txBody>
          <a:bodyPr/>
          <a:lstStyle/>
          <a:p>
            <a:r>
              <a:rPr lang="en-US" smtClean="0"/>
              <a:t>Scalable Networking Goals</a:t>
            </a:r>
            <a:endParaRPr lang="en-US" dirty="0" smtClean="0"/>
          </a:p>
        </p:txBody>
      </p:sp>
      <p:sp>
        <p:nvSpPr>
          <p:cNvPr id="7171" name="Text Placeholder 7170"/>
          <p:cNvSpPr>
            <a:spLocks noGrp="1" noChangeArrowheads="1"/>
          </p:cNvSpPr>
          <p:nvPr>
            <p:ph idx="1"/>
          </p:nvPr>
        </p:nvSpPr>
        <p:spPr>
          <a:xfrm>
            <a:off x="382588" y="1414464"/>
            <a:ext cx="8380412" cy="5138330"/>
          </a:xfrm>
        </p:spPr>
        <p:txBody>
          <a:bodyPr/>
          <a:lstStyle/>
          <a:p>
            <a:pPr marL="0" indent="19050" algn="ctr">
              <a:buNone/>
            </a:pPr>
            <a:r>
              <a:rPr lang="en-US" sz="2800" b="1" dirty="0" smtClean="0"/>
              <a:t>Boost Windows Server 2008 scalability on 1Gb and 10Gb Ethernet </a:t>
            </a:r>
          </a:p>
          <a:p>
            <a:pPr marL="0" indent="19050" algn="ctr">
              <a:buNone/>
            </a:pPr>
            <a:endParaRPr lang="en-US" sz="1400" b="1" dirty="0" smtClean="0"/>
          </a:p>
          <a:p>
            <a:r>
              <a:rPr lang="en-US" sz="2700" dirty="0" smtClean="0"/>
              <a:t>Increase application performance</a:t>
            </a:r>
          </a:p>
          <a:p>
            <a:r>
              <a:rPr lang="en-US" sz="2700" dirty="0" smtClean="0"/>
              <a:t>Reduce protocol processing CPU utilization</a:t>
            </a:r>
          </a:p>
          <a:p>
            <a:r>
              <a:rPr lang="en-US" sz="2700" dirty="0" smtClean="0"/>
              <a:t>Offer full range of price-performance solutions</a:t>
            </a:r>
          </a:p>
          <a:p>
            <a:endParaRPr lang="en-US" sz="1200" dirty="0" smtClean="0"/>
          </a:p>
          <a:p>
            <a:r>
              <a:rPr lang="en-US" sz="2700" dirty="0" smtClean="0"/>
              <a:t>Leverage existing Ethernet investments</a:t>
            </a:r>
          </a:p>
          <a:p>
            <a:r>
              <a:rPr lang="en-US" sz="2700" dirty="0" smtClean="0"/>
              <a:t>Maintain application compatibility</a:t>
            </a:r>
          </a:p>
          <a:p>
            <a:r>
              <a:rPr lang="en-US" sz="2700" dirty="0" smtClean="0"/>
              <a:t>Retain management tools and practices</a:t>
            </a:r>
          </a:p>
          <a:p>
            <a:r>
              <a:rPr lang="en-US" sz="2700" dirty="0" smtClean="0"/>
              <a:t>Maintain security and reliability</a:t>
            </a: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5-00244_WinHec_Template_Fad.png"/>
          <p:cNvPicPr>
            <a:picLocks noChangeAspect="1"/>
          </p:cNvPicPr>
          <p:nvPr/>
        </p:nvPicPr>
        <p:blipFill>
          <a:blip r:embed="rId3"/>
          <a:stretch>
            <a:fillRect/>
          </a:stretch>
        </p:blipFill>
        <p:spPr>
          <a:xfrm>
            <a:off x="3655221" y="1935428"/>
            <a:ext cx="4765147" cy="2238375"/>
          </a:xfrm>
          <a:prstGeom prst="rect">
            <a:avLst/>
          </a:prstGeom>
        </p:spPr>
      </p:pic>
      <p:sp>
        <p:nvSpPr>
          <p:cNvPr id="4" name="Title 3"/>
          <p:cNvSpPr>
            <a:spLocks noGrp="1"/>
          </p:cNvSpPr>
          <p:nvPr>
            <p:ph type="ctrTitle"/>
          </p:nvPr>
        </p:nvSpPr>
        <p:spPr>
          <a:xfrm>
            <a:off x="727605" y="1903678"/>
            <a:ext cx="7692761" cy="2243691"/>
          </a:xfrm>
        </p:spPr>
        <p:txBody>
          <a:bodyPr/>
          <a:lstStyle/>
          <a:p>
            <a:r>
              <a:rPr sz="5400" smtClean="0"/>
              <a:t>Windows Server 2008 Scalable Networking Technologies</a:t>
            </a:r>
            <a:endParaRPr lang="en-US" sz="5400" dirty="0"/>
          </a:p>
        </p:txBody>
      </p:sp>
      <p:sp>
        <p:nvSpPr>
          <p:cNvPr id="5" name="Subtitle 4"/>
          <p:cNvSpPr>
            <a:spLocks noGrp="1"/>
          </p:cNvSpPr>
          <p:nvPr>
            <p:ph type="subTitle" idx="1"/>
          </p:nvPr>
        </p:nvSpPr>
        <p:spPr/>
        <p:txBody>
          <a:bodyPr/>
          <a:lstStyle/>
          <a:p>
            <a:endParaRPr lang="en-US"/>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8193"/>
          <p:cNvSpPr>
            <a:spLocks noGrp="1"/>
          </p:cNvSpPr>
          <p:nvPr>
            <p:ph type="title"/>
          </p:nvPr>
        </p:nvSpPr>
        <p:spPr>
          <a:xfrm>
            <a:off x="382588" y="228600"/>
            <a:ext cx="8380412" cy="1384995"/>
          </a:xfrm>
        </p:spPr>
        <p:txBody>
          <a:bodyPr/>
          <a:lstStyle/>
          <a:p>
            <a:r>
              <a:rPr lang="en-US" dirty="0" smtClean="0"/>
              <a:t>Windows Server 2008 Scalable Networking Scenarios </a:t>
            </a:r>
          </a:p>
        </p:txBody>
      </p:sp>
      <p:sp>
        <p:nvSpPr>
          <p:cNvPr id="8195" name="Text Placeholder 8194"/>
          <p:cNvSpPr>
            <a:spLocks noGrp="1"/>
          </p:cNvSpPr>
          <p:nvPr>
            <p:ph idx="1"/>
          </p:nvPr>
        </p:nvSpPr>
        <p:spPr>
          <a:xfrm>
            <a:off x="407988" y="1905000"/>
            <a:ext cx="8380412" cy="4661789"/>
          </a:xfrm>
        </p:spPr>
        <p:txBody>
          <a:bodyPr/>
          <a:lstStyle/>
          <a:p>
            <a:r>
              <a:rPr lang="en-US" sz="2800" dirty="0" smtClean="0"/>
              <a:t>Environments</a:t>
            </a:r>
          </a:p>
          <a:p>
            <a:pPr lvl="1"/>
            <a:r>
              <a:rPr lang="en-US" sz="2000" dirty="0" smtClean="0"/>
              <a:t>Enterprises, data centers, high-performance clustering</a:t>
            </a:r>
          </a:p>
          <a:p>
            <a:r>
              <a:rPr lang="en-US" sz="2800" dirty="0" smtClean="0"/>
              <a:t>Full-range of solutions for</a:t>
            </a:r>
          </a:p>
          <a:p>
            <a:pPr lvl="1"/>
            <a:r>
              <a:rPr lang="en-US" sz="2400" dirty="0" smtClean="0"/>
              <a:t>Web serving and file storage</a:t>
            </a:r>
          </a:p>
          <a:p>
            <a:pPr lvl="1"/>
            <a:r>
              <a:rPr lang="en-US" sz="2400" dirty="0" smtClean="0"/>
              <a:t>Security and Network Access Protection (NAP) </a:t>
            </a:r>
          </a:p>
          <a:p>
            <a:pPr lvl="1"/>
            <a:r>
              <a:rPr lang="en-US" sz="2400" dirty="0" smtClean="0"/>
              <a:t>Virtual private networks (VPN)</a:t>
            </a:r>
          </a:p>
          <a:p>
            <a:pPr lvl="1"/>
            <a:r>
              <a:rPr lang="en-US" sz="2400" dirty="0" smtClean="0"/>
              <a:t>Enterprise resource planning (ERP) </a:t>
            </a:r>
          </a:p>
          <a:p>
            <a:pPr lvl="1"/>
            <a:r>
              <a:rPr lang="en-US" sz="2400" dirty="0" smtClean="0"/>
              <a:t>High-performance computing (HPC)</a:t>
            </a:r>
          </a:p>
          <a:p>
            <a:pPr lvl="1"/>
            <a:r>
              <a:rPr lang="en-US" sz="2400" dirty="0" smtClean="0"/>
              <a:t>Databases</a:t>
            </a:r>
          </a:p>
          <a:p>
            <a:pPr lvl="1"/>
            <a:r>
              <a:rPr lang="en-US" sz="2400" dirty="0" smtClean="0"/>
              <a:t>Data backup and retention</a:t>
            </a:r>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0" name="Title 22529"/>
          <p:cNvSpPr>
            <a:spLocks noGrp="1" noChangeArrowheads="1"/>
          </p:cNvSpPr>
          <p:nvPr>
            <p:ph type="title" idx="4294967295"/>
          </p:nvPr>
        </p:nvSpPr>
        <p:spPr>
          <a:xfrm>
            <a:off x="763588" y="228600"/>
            <a:ext cx="8380412" cy="692150"/>
          </a:xfrm>
          <a:prstGeom prst="rect">
            <a:avLst/>
          </a:prstGeom>
        </p:spPr>
        <p:txBody>
          <a:bodyPr/>
          <a:lstStyle/>
          <a:p>
            <a:r>
              <a:rPr smtClean="0"/>
              <a:t>Key Scenarios</a:t>
            </a:r>
            <a:endParaRPr lang="en-US" dirty="0" smtClean="0"/>
          </a:p>
        </p:txBody>
      </p:sp>
      <p:sp>
        <p:nvSpPr>
          <p:cNvPr id="2" name="Straight Connector 4826"/>
          <p:cNvSpPr>
            <a:spLocks noChangeShapeType="1"/>
          </p:cNvSpPr>
          <p:nvPr/>
        </p:nvSpPr>
        <p:spPr bwMode="auto">
          <a:xfrm>
            <a:off x="3498850" y="2149475"/>
            <a:ext cx="0" cy="0"/>
          </a:xfrm>
          <a:prstGeom prst="line">
            <a:avLst/>
          </a:prstGeom>
          <a:noFill/>
          <a:ln w="12700" cap="rnd" algn="ctr">
            <a:solidFill>
              <a:srgbClr val="008080"/>
            </a:solidFill>
            <a:round/>
            <a:headEnd/>
            <a:tailEnd/>
          </a:ln>
        </p:spPr>
        <p:txBody>
          <a:bodyPr wrap="none" anchor="ctr"/>
          <a:lstStyle/>
          <a:p>
            <a:endParaRPr lang="en-US"/>
          </a:p>
        </p:txBody>
      </p:sp>
      <p:sp>
        <p:nvSpPr>
          <p:cNvPr id="22531" name="Straight Connector 22530"/>
          <p:cNvSpPr>
            <a:spLocks noChangeShapeType="1"/>
          </p:cNvSpPr>
          <p:nvPr/>
        </p:nvSpPr>
        <p:spPr bwMode="auto">
          <a:xfrm>
            <a:off x="2984500" y="1550988"/>
            <a:ext cx="0" cy="0"/>
          </a:xfrm>
          <a:prstGeom prst="line">
            <a:avLst/>
          </a:prstGeom>
          <a:noFill/>
          <a:ln w="12700" cap="rnd" algn="ctr">
            <a:solidFill>
              <a:srgbClr val="000000"/>
            </a:solidFill>
            <a:round/>
            <a:headEnd/>
            <a:tailEnd/>
          </a:ln>
        </p:spPr>
        <p:txBody>
          <a:bodyPr wrap="none" anchor="ctr"/>
          <a:lstStyle/>
          <a:p>
            <a:endParaRPr lang="en-US"/>
          </a:p>
        </p:txBody>
      </p:sp>
      <p:graphicFrame>
        <p:nvGraphicFramePr>
          <p:cNvPr id="22532" name="Table 22531"/>
          <p:cNvGraphicFramePr>
            <a:graphicFrameLocks noGrp="1"/>
          </p:cNvGraphicFramePr>
          <p:nvPr/>
        </p:nvGraphicFramePr>
        <p:xfrm>
          <a:off x="254001" y="1414463"/>
          <a:ext cx="8534399" cy="5047096"/>
        </p:xfrm>
        <a:graphic>
          <a:graphicData uri="http://schemas.openxmlformats.org/drawingml/2006/table">
            <a:tbl>
              <a:tblPr>
                <a:solidFill>
                  <a:schemeClr val="accent6">
                    <a:lumMod val="40000"/>
                    <a:lumOff val="60000"/>
                  </a:schemeClr>
                </a:solidFill>
                <a:tableStyleId>{AF606853-7671-496A-8E4F-DF71F8EC918B}</a:tableStyleId>
              </a:tblPr>
              <a:tblGrid>
                <a:gridCol w="1271422"/>
                <a:gridCol w="1048887"/>
                <a:gridCol w="956291"/>
                <a:gridCol w="1141483"/>
                <a:gridCol w="1048887"/>
                <a:gridCol w="933830"/>
                <a:gridCol w="1066800"/>
                <a:gridCol w="1066799"/>
              </a:tblGrid>
              <a:tr h="340620">
                <a:tc rowSpan="3">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sz="1600" b="1" u="none" strike="noStrike" cap="none" normalizeH="0" baseline="0" dirty="0" smtClean="0">
                          <a:ln>
                            <a:noFill/>
                          </a:ln>
                          <a:solidFill>
                            <a:sysClr val="windowText" lastClr="000000"/>
                          </a:solidFill>
                          <a:effectLst/>
                          <a:latin typeface="+mn-lt"/>
                        </a:rPr>
                        <a:t>Scenarios</a:t>
                      </a:r>
                      <a:endParaRPr kumimoji="0" lang="en-US" sz="1600" b="1" i="0" u="none" strike="noStrike" cap="none" normalizeH="0" baseline="0" dirty="0" smtClean="0">
                        <a:ln>
                          <a:noFill/>
                        </a:ln>
                        <a:solidFill>
                          <a:sysClr val="windowText" lastClr="000000"/>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E75"/>
                    </a:solidFill>
                  </a:tcPr>
                </a:tc>
                <a:tc gridSpan="7">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sz="1600" b="1" u="none" strike="noStrike" cap="none" normalizeH="0" baseline="0" dirty="0" smtClean="0">
                          <a:ln>
                            <a:noFill/>
                          </a:ln>
                          <a:solidFill>
                            <a:sysClr val="windowText" lastClr="000000"/>
                          </a:solidFill>
                          <a:effectLst/>
                          <a:latin typeface="+mn-lt"/>
                        </a:rPr>
                        <a:t>Anticipated Benefits</a:t>
                      </a:r>
                      <a:endParaRPr kumimoji="0" lang="en-US" sz="1600" b="1" i="0" u="none" strike="noStrike" cap="none" normalizeH="0" baseline="0" dirty="0" smtClean="0">
                        <a:ln>
                          <a:noFill/>
                        </a:ln>
                        <a:solidFill>
                          <a:sysClr val="windowText" lastClr="000000"/>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E75"/>
                    </a:solidFill>
                  </a:tcPr>
                </a:tc>
                <a:tc hMerge="1">
                  <a:txBody>
                    <a:bodyPr/>
                    <a:lstStyle/>
                    <a:p>
                      <a:pPr marL="0" marR="0" lvl="0" indent="0" algn="ctr" defTabSz="914400" rtl="0" eaLnBrk="0" fontAlgn="ctr"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ysClr val="windowText" lastClr="000000"/>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E75"/>
                    </a:solidFill>
                  </a:tcPr>
                </a:tc>
                <a:tc hMerge="1">
                  <a:txBody>
                    <a:bodyPr/>
                    <a:lstStyle/>
                    <a:p>
                      <a:pPr marL="0" marR="0" lvl="0" indent="0" algn="ctr" defTabSz="914400" rtl="0" eaLnBrk="0" fontAlgn="ctr" latinLnBrk="0" hangingPunct="0">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ysClr val="windowText" lastClr="000000"/>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E75"/>
                    </a:solidFill>
                  </a:tcPr>
                </a:tc>
                <a:tc hMerge="1">
                  <a:txBody>
                    <a:bodyPr/>
                    <a:lstStyle/>
                    <a:p>
                      <a:pPr marL="0" marR="0" lvl="0" indent="0" algn="ctr" defTabSz="914400" rtl="0" eaLnBrk="0" fontAlgn="ctr" latinLnBrk="0" hangingPunct="0">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ysClr val="windowText" lastClr="000000"/>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E75"/>
                    </a:solidFill>
                  </a:tcPr>
                </a:tc>
                <a:tc hMerge="1">
                  <a:txBody>
                    <a:bodyPr/>
                    <a:lstStyle/>
                    <a:p>
                      <a:pPr marL="0" marR="0" lvl="0" indent="0" algn="ctr" defTabSz="914400" rtl="0" eaLnBrk="0" fontAlgn="ctr" latinLnBrk="0" hangingPunct="0">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ysClr val="windowText" lastClr="000000"/>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E75"/>
                    </a:solidFill>
                  </a:tcPr>
                </a:tc>
                <a:tc hMerge="1">
                  <a:txBody>
                    <a:bodyPr/>
                    <a:lstStyle/>
                    <a:p>
                      <a:pPr marL="0" marR="0" lvl="0" indent="0" algn="ctr" defTabSz="914400" rtl="0" eaLnBrk="0" fontAlgn="ctr" latinLnBrk="0" hangingPunct="0">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ysClr val="windowText" lastClr="000000"/>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E75"/>
                    </a:solidFill>
                  </a:tcPr>
                </a:tc>
                <a:tc hMerge="1">
                  <a:txBody>
                    <a:bodyPr/>
                    <a:lstStyle/>
                    <a:p>
                      <a:endParaRPr lang="en-US"/>
                    </a:p>
                  </a:txBody>
                  <a:tcPr/>
                </a:tc>
              </a:tr>
              <a:tr h="337741">
                <a:tc vMerge="1">
                  <a:txBody>
                    <a:bodyPr/>
                    <a:lstStyle/>
                    <a:p>
                      <a:endParaRPr lang="en-US"/>
                    </a:p>
                  </a:txBody>
                  <a:tcPr/>
                </a:tc>
                <a:tc gridSpan="5">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ysClr val="windowText" lastClr="000000"/>
                          </a:solidFill>
                          <a:effectLst/>
                          <a:latin typeface="+mn-lt"/>
                        </a:rPr>
                        <a:t>Stateless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E75"/>
                    </a:solidFill>
                  </a:tcPr>
                </a:tc>
                <a:tc hMerge="1">
                  <a:txBody>
                    <a:bodyPr/>
                    <a:lstStyle/>
                    <a:p>
                      <a:pPr marL="0" marR="0" lvl="0" indent="0" algn="ctr" defTabSz="914400" rtl="0" eaLnBrk="0" fontAlgn="ctr" latinLnBrk="0" hangingPunct="0">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ysClr val="windowText" lastClr="000000"/>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E75"/>
                    </a:solidFill>
                  </a:tcPr>
                </a:tc>
                <a:tc hMerge="1">
                  <a:txBody>
                    <a:bodyPr/>
                    <a:lstStyle/>
                    <a:p>
                      <a:pPr marL="0" marR="0" lvl="0" indent="0" algn="ctr" defTabSz="914400" rtl="0" eaLnBrk="0" fontAlgn="ctr" latinLnBrk="0" hangingPunct="0">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ysClr val="windowText" lastClr="000000"/>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E75"/>
                    </a:solidFill>
                  </a:tcPr>
                </a:tc>
                <a:tc hMerge="1">
                  <a:txBody>
                    <a:bodyPr/>
                    <a:lstStyle/>
                    <a:p>
                      <a:pPr marL="0" marR="0" lvl="0" indent="0" algn="ctr" defTabSz="914400" rtl="0" eaLnBrk="0" fontAlgn="ctr" latinLnBrk="0" hangingPunct="0">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ysClr val="windowText" lastClr="000000"/>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E75"/>
                    </a:solidFill>
                  </a:tcPr>
                </a:tc>
                <a:tc hMerge="1">
                  <a:txBody>
                    <a:bodyPr/>
                    <a:lstStyle/>
                    <a:p>
                      <a:pPr marL="0" marR="0" lvl="0" indent="0" algn="ctr" defTabSz="914400" rtl="0" eaLnBrk="0" fontAlgn="ctr" latinLnBrk="0" hangingPunct="0">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ysClr val="windowText" lastClr="000000"/>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E75"/>
                    </a:solidFill>
                  </a:tcPr>
                </a:tc>
                <a:tc gridSpan="2">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sz="1600" b="1" u="none" strike="noStrike" cap="none" normalizeH="0" baseline="0" dirty="0" err="1" smtClean="0">
                          <a:ln>
                            <a:noFill/>
                          </a:ln>
                          <a:solidFill>
                            <a:sysClr val="windowText" lastClr="000000"/>
                          </a:solidFill>
                          <a:effectLst/>
                          <a:latin typeface="+mn-lt"/>
                        </a:rPr>
                        <a:t>Stateful</a:t>
                      </a:r>
                      <a:endParaRPr kumimoji="0" lang="en-US" sz="1600" b="1" i="0" u="none" strike="noStrike" cap="none" normalizeH="0" baseline="0" dirty="0" smtClean="0">
                        <a:ln>
                          <a:noFill/>
                        </a:ln>
                        <a:solidFill>
                          <a:sysClr val="windowText" lastClr="000000"/>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E75"/>
                    </a:solidFill>
                  </a:tcPr>
                </a:tc>
                <a:tc hMerge="1">
                  <a:txBody>
                    <a:bodyPr/>
                    <a:lstStyle/>
                    <a:p>
                      <a:endParaRPr lang="en-US"/>
                    </a:p>
                  </a:txBody>
                  <a:tcPr/>
                </a:tc>
              </a:tr>
              <a:tr h="812370">
                <a:tc vMerge="1">
                  <a:txBody>
                    <a:bodyPr/>
                    <a:lstStyle/>
                    <a:p>
                      <a:endParaRPr lang="en-US"/>
                    </a:p>
                  </a:txBody>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sz="1600" b="1" u="none" strike="noStrike" cap="none" normalizeH="0" baseline="0" dirty="0" err="1" smtClean="0">
                          <a:ln>
                            <a:noFill/>
                          </a:ln>
                          <a:solidFill>
                            <a:sysClr val="windowText" lastClr="000000"/>
                          </a:solidFill>
                          <a:effectLst/>
                          <a:latin typeface="+mn-lt"/>
                        </a:rPr>
                        <a:t>NetDMA</a:t>
                      </a:r>
                      <a:endParaRPr kumimoji="0" lang="en-US" sz="1600" b="1" i="0" u="none" strike="noStrike" cap="none" normalizeH="0" baseline="0" dirty="0" smtClean="0">
                        <a:ln>
                          <a:noFill/>
                        </a:ln>
                        <a:solidFill>
                          <a:sysClr val="windowText" lastClr="000000"/>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E75"/>
                    </a:solid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sz="1600" b="1" u="none" strike="noStrike" cap="none" normalizeH="0" baseline="0" dirty="0" smtClean="0">
                          <a:ln>
                            <a:noFill/>
                          </a:ln>
                          <a:solidFill>
                            <a:sysClr val="windowText" lastClr="000000"/>
                          </a:solidFill>
                          <a:effectLst/>
                          <a:latin typeface="+mn-lt"/>
                        </a:rPr>
                        <a:t>LSOv2</a:t>
                      </a:r>
                      <a:endParaRPr kumimoji="0" lang="en-US" sz="1600" b="1" i="0" u="none" strike="noStrike" cap="none" normalizeH="0" baseline="0" dirty="0" smtClean="0">
                        <a:ln>
                          <a:noFill/>
                        </a:ln>
                        <a:solidFill>
                          <a:sysClr val="windowText" lastClr="000000"/>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E75"/>
                    </a:solid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sz="1600" b="1" u="none" strike="noStrike" cap="none" normalizeH="0" baseline="0" dirty="0" err="1" smtClean="0">
                          <a:ln>
                            <a:noFill/>
                          </a:ln>
                          <a:solidFill>
                            <a:sysClr val="windowText" lastClr="000000"/>
                          </a:solidFill>
                          <a:effectLst/>
                          <a:latin typeface="+mn-lt"/>
                        </a:rPr>
                        <a:t>IPsec</a:t>
                      </a:r>
                      <a:r>
                        <a:rPr kumimoji="0" lang="en-US" sz="1600" b="1" u="none" strike="noStrike" cap="none" normalizeH="0" baseline="0" dirty="0" smtClean="0">
                          <a:ln>
                            <a:noFill/>
                          </a:ln>
                          <a:solidFill>
                            <a:sysClr val="windowText" lastClr="000000"/>
                          </a:solidFill>
                          <a:effectLst/>
                          <a:latin typeface="+mn-lt"/>
                        </a:rPr>
                        <a:t> Task Offload v2</a:t>
                      </a:r>
                      <a:endParaRPr kumimoji="0" lang="en-US" sz="1600" b="1" i="0" u="none" strike="noStrike" cap="none" normalizeH="0" baseline="0" dirty="0" smtClean="0">
                        <a:ln>
                          <a:noFill/>
                        </a:ln>
                        <a:solidFill>
                          <a:sysClr val="windowText" lastClr="000000"/>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E75"/>
                    </a:solid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sz="1600" b="1" u="none" strike="noStrike" cap="none" normalizeH="0" baseline="0" dirty="0" smtClean="0">
                          <a:ln>
                            <a:noFill/>
                          </a:ln>
                          <a:solidFill>
                            <a:sysClr val="windowText" lastClr="000000"/>
                          </a:solidFill>
                          <a:effectLst/>
                          <a:latin typeface="+mn-lt"/>
                        </a:rPr>
                        <a:t>RSS</a:t>
                      </a:r>
                      <a:endParaRPr kumimoji="0" lang="en-US" sz="1600" b="1" i="0" u="none" strike="noStrike" cap="none" normalizeH="0" baseline="0" dirty="0" smtClean="0">
                        <a:ln>
                          <a:noFill/>
                        </a:ln>
                        <a:solidFill>
                          <a:sysClr val="windowText" lastClr="000000"/>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E75"/>
                    </a:solid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sz="1600" b="1" u="none" strike="noStrike" cap="none" normalizeH="0" baseline="0" dirty="0" smtClean="0">
                          <a:ln>
                            <a:noFill/>
                          </a:ln>
                          <a:solidFill>
                            <a:sysClr val="windowText" lastClr="000000"/>
                          </a:solidFill>
                          <a:effectLst/>
                          <a:latin typeface="+mn-lt"/>
                        </a:rPr>
                        <a:t>WSD</a:t>
                      </a:r>
                      <a:endParaRPr kumimoji="0" lang="en-US" sz="1600" b="1" i="0" u="none" strike="noStrike" cap="none" normalizeH="0" baseline="0" dirty="0" smtClean="0">
                        <a:ln>
                          <a:noFill/>
                        </a:ln>
                        <a:solidFill>
                          <a:sysClr val="windowText" lastClr="000000"/>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E75"/>
                    </a:solid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sz="1600" b="1" u="none" strike="noStrike" cap="none" normalizeH="0" baseline="0" dirty="0" smtClean="0">
                          <a:ln>
                            <a:noFill/>
                          </a:ln>
                          <a:solidFill>
                            <a:sysClr val="windowText" lastClr="000000"/>
                          </a:solidFill>
                          <a:effectLst/>
                          <a:latin typeface="+mn-lt"/>
                        </a:rPr>
                        <a:t>TCP Chimney</a:t>
                      </a:r>
                      <a:endParaRPr kumimoji="0" lang="en-US" sz="1600" b="1" i="0" u="none" strike="noStrike" cap="none" normalizeH="0" baseline="0" dirty="0" smtClean="0">
                        <a:ln>
                          <a:noFill/>
                        </a:ln>
                        <a:solidFill>
                          <a:sysClr val="windowText" lastClr="000000"/>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E75"/>
                    </a:solid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sz="1600" b="1" u="none" strike="noStrike" cap="none" normalizeH="0" baseline="0" dirty="0" smtClean="0">
                          <a:ln>
                            <a:noFill/>
                          </a:ln>
                          <a:solidFill>
                            <a:sysClr val="windowText" lastClr="000000"/>
                          </a:solidFill>
                          <a:effectLst/>
                          <a:latin typeface="+mn-lt"/>
                        </a:rPr>
                        <a:t>IPsec Chimney</a:t>
                      </a:r>
                      <a:endParaRPr kumimoji="0" lang="en-US" sz="1600" b="1" i="0" u="none" strike="noStrike" cap="none" normalizeH="0" baseline="0" dirty="0" smtClean="0">
                        <a:ln>
                          <a:noFill/>
                        </a:ln>
                        <a:solidFill>
                          <a:sysClr val="windowText" lastClr="000000"/>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5">
                            <a:lumMod val="75000"/>
                          </a:schemeClr>
                        </a:gs>
                        <a:gs pos="15000">
                          <a:srgbClr val="FFDE75"/>
                        </a:gs>
                        <a:gs pos="85000">
                          <a:srgbClr val="FFDE75"/>
                        </a:gs>
                        <a:gs pos="100000">
                          <a:schemeClr val="accent5">
                            <a:lumMod val="75000"/>
                          </a:schemeClr>
                        </a:gs>
                      </a:gsLst>
                      <a:lin ang="0" scaled="1"/>
                      <a:tileRect/>
                    </a:gradFill>
                  </a:tcPr>
                </a:tc>
              </a:tr>
              <a:tr h="339021">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sz="1600" b="1" u="none" strike="noStrike" cap="none" normalizeH="0" baseline="0" dirty="0" smtClean="0">
                          <a:ln>
                            <a:noFill/>
                          </a:ln>
                          <a:solidFill>
                            <a:sysClr val="windowText" lastClr="000000"/>
                          </a:solidFill>
                          <a:effectLst/>
                          <a:latin typeface="+mn-lt"/>
                        </a:rPr>
                        <a:t>Storage</a:t>
                      </a:r>
                      <a:endParaRPr kumimoji="0" lang="en-US" sz="1600" b="1" i="0" u="none" strike="noStrike" cap="none" normalizeH="0" baseline="0" dirty="0" smtClean="0">
                        <a:ln>
                          <a:noFill/>
                        </a:ln>
                        <a:solidFill>
                          <a:sysClr val="windowText" lastClr="000000"/>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E75"/>
                    </a:solid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sz="1600" b="1" u="none" strike="noStrike" cap="none" normalizeH="0" baseline="0" dirty="0" smtClean="0">
                          <a:ln>
                            <a:noFill/>
                          </a:ln>
                          <a:solidFill>
                            <a:sysClr val="windowText" lastClr="000000"/>
                          </a:solidFill>
                          <a:effectLst/>
                          <a:latin typeface="+mn-lt"/>
                        </a:rPr>
                        <a:t> </a:t>
                      </a:r>
                      <a:endParaRPr kumimoji="0" lang="en-US" sz="1600" b="1" i="0" u="none" strike="noStrike" cap="none" normalizeH="0" baseline="0" dirty="0" smtClean="0">
                        <a:ln>
                          <a:noFill/>
                        </a:ln>
                        <a:solidFill>
                          <a:sysClr val="windowText" lastClr="000000"/>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E75"/>
                    </a:solid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sz="1600" b="1" u="none" strike="noStrike" cap="none" normalizeH="0" baseline="0" dirty="0" smtClean="0">
                          <a:ln>
                            <a:noFill/>
                          </a:ln>
                          <a:solidFill>
                            <a:sysClr val="windowText" lastClr="000000"/>
                          </a:solidFill>
                          <a:effectLst/>
                          <a:latin typeface="+mn-lt"/>
                        </a:rPr>
                        <a:t>X</a:t>
                      </a:r>
                      <a:endParaRPr kumimoji="0" lang="en-US" sz="1600" b="1" i="0" u="none" strike="noStrike" cap="none" normalizeH="0" baseline="0" dirty="0" smtClean="0">
                        <a:ln>
                          <a:noFill/>
                        </a:ln>
                        <a:solidFill>
                          <a:sysClr val="windowText" lastClr="000000"/>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E75"/>
                    </a:solid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sz="1600" b="1" u="none" strike="noStrike" cap="none" normalizeH="0" baseline="0" dirty="0" smtClean="0">
                          <a:ln>
                            <a:noFill/>
                          </a:ln>
                          <a:solidFill>
                            <a:sysClr val="windowText" lastClr="000000"/>
                          </a:solidFill>
                          <a:effectLst/>
                          <a:latin typeface="+mn-lt"/>
                        </a:rPr>
                        <a:t> </a:t>
                      </a:r>
                      <a:endParaRPr kumimoji="0" lang="en-US" sz="1600" b="1" i="0" u="none" strike="noStrike" cap="none" normalizeH="0" baseline="0" dirty="0" smtClean="0">
                        <a:ln>
                          <a:noFill/>
                        </a:ln>
                        <a:solidFill>
                          <a:sysClr val="windowText" lastClr="000000"/>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E75"/>
                    </a:solid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sz="1600" b="1" u="none" strike="noStrike" cap="none" normalizeH="0" baseline="0" smtClean="0">
                          <a:ln>
                            <a:noFill/>
                          </a:ln>
                          <a:solidFill>
                            <a:sysClr val="windowText" lastClr="000000"/>
                          </a:solidFill>
                          <a:effectLst/>
                          <a:latin typeface="+mn-lt"/>
                        </a:rPr>
                        <a:t>X</a:t>
                      </a:r>
                      <a:endParaRPr kumimoji="0" lang="en-US" sz="1600" b="1" i="0" u="none" strike="noStrike" cap="none" normalizeH="0" baseline="0" smtClean="0">
                        <a:ln>
                          <a:noFill/>
                        </a:ln>
                        <a:solidFill>
                          <a:sysClr val="windowText" lastClr="000000"/>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E75"/>
                    </a:solid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ysClr val="windowText" lastClr="000000"/>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E75"/>
                    </a:solid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sz="1600" b="1" u="none" strike="noStrike" cap="none" normalizeH="0" baseline="0" dirty="0" smtClean="0">
                          <a:ln>
                            <a:noFill/>
                          </a:ln>
                          <a:solidFill>
                            <a:sysClr val="windowText" lastClr="000000"/>
                          </a:solidFill>
                          <a:effectLst/>
                          <a:latin typeface="+mn-lt"/>
                        </a:rPr>
                        <a:t>X</a:t>
                      </a:r>
                      <a:endParaRPr kumimoji="0" lang="en-US" sz="1600" b="1" i="0" u="none" strike="noStrike" cap="none" normalizeH="0" baseline="0" dirty="0" smtClean="0">
                        <a:ln>
                          <a:noFill/>
                        </a:ln>
                        <a:solidFill>
                          <a:sysClr val="windowText" lastClr="000000"/>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E75"/>
                    </a:solid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sz="1600" b="1" u="none" strike="noStrike" cap="none" normalizeH="0" baseline="0" dirty="0" smtClean="0">
                          <a:ln>
                            <a:noFill/>
                          </a:ln>
                          <a:solidFill>
                            <a:sysClr val="windowText" lastClr="000000"/>
                          </a:solidFill>
                          <a:effectLst/>
                          <a:latin typeface="+mn-lt"/>
                        </a:rPr>
                        <a:t> </a:t>
                      </a:r>
                      <a:endParaRPr kumimoji="0" lang="en-US" sz="1600" b="1" i="0" u="none" strike="noStrike" cap="none" normalizeH="0" baseline="0" dirty="0" smtClean="0">
                        <a:ln>
                          <a:noFill/>
                        </a:ln>
                        <a:solidFill>
                          <a:sysClr val="windowText" lastClr="000000"/>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5">
                            <a:lumMod val="75000"/>
                          </a:schemeClr>
                        </a:gs>
                        <a:gs pos="15000">
                          <a:srgbClr val="FFDE75"/>
                        </a:gs>
                        <a:gs pos="85000">
                          <a:srgbClr val="FFDE75"/>
                        </a:gs>
                        <a:gs pos="100000">
                          <a:schemeClr val="accent5">
                            <a:lumMod val="75000"/>
                          </a:schemeClr>
                        </a:gs>
                      </a:gsLst>
                      <a:lin ang="0" scaled="1"/>
                      <a:tileRect/>
                    </a:gradFill>
                  </a:tcPr>
                </a:tc>
              </a:tr>
              <a:tr h="340620">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sz="1600" b="1" u="none" strike="noStrike" cap="none" normalizeH="0" baseline="0" dirty="0" smtClean="0">
                          <a:ln>
                            <a:noFill/>
                          </a:ln>
                          <a:solidFill>
                            <a:sysClr val="windowText" lastClr="000000"/>
                          </a:solidFill>
                          <a:effectLst/>
                          <a:latin typeface="+mn-lt"/>
                        </a:rPr>
                        <a:t>Backup</a:t>
                      </a:r>
                      <a:endParaRPr kumimoji="0" lang="en-US" sz="1600" b="1" i="0" u="none" strike="noStrike" cap="none" normalizeH="0" baseline="0" dirty="0" smtClean="0">
                        <a:ln>
                          <a:noFill/>
                        </a:ln>
                        <a:solidFill>
                          <a:sysClr val="windowText" lastClr="000000"/>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E75"/>
                    </a:solid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sz="1600" b="1" u="none" strike="noStrike" cap="none" normalizeH="0" baseline="0" dirty="0" smtClean="0">
                          <a:ln>
                            <a:noFill/>
                          </a:ln>
                          <a:solidFill>
                            <a:sysClr val="windowText" lastClr="000000"/>
                          </a:solidFill>
                          <a:effectLst/>
                          <a:latin typeface="+mn-lt"/>
                        </a:rPr>
                        <a:t>X</a:t>
                      </a:r>
                      <a:endParaRPr kumimoji="0" lang="en-US" sz="1600" b="1" i="0" u="none" strike="noStrike" cap="none" normalizeH="0" baseline="0" dirty="0" smtClean="0">
                        <a:ln>
                          <a:noFill/>
                        </a:ln>
                        <a:solidFill>
                          <a:sysClr val="windowText" lastClr="000000"/>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E75"/>
                    </a:solid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sz="1600" b="1" u="none" strike="noStrike" cap="none" normalizeH="0" baseline="0" dirty="0" smtClean="0">
                          <a:ln>
                            <a:noFill/>
                          </a:ln>
                          <a:solidFill>
                            <a:sysClr val="windowText" lastClr="000000"/>
                          </a:solidFill>
                          <a:effectLst/>
                          <a:latin typeface="+mn-lt"/>
                        </a:rPr>
                        <a:t>X</a:t>
                      </a:r>
                      <a:endParaRPr kumimoji="0" lang="en-US" sz="1600" b="1" i="0" u="none" strike="noStrike" cap="none" normalizeH="0" baseline="0" dirty="0" smtClean="0">
                        <a:ln>
                          <a:noFill/>
                        </a:ln>
                        <a:solidFill>
                          <a:sysClr val="windowText" lastClr="000000"/>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E75"/>
                    </a:solid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sz="1600" b="1" u="none" strike="noStrike" cap="none" normalizeH="0" baseline="0" dirty="0" smtClean="0">
                          <a:ln>
                            <a:noFill/>
                          </a:ln>
                          <a:solidFill>
                            <a:sysClr val="windowText" lastClr="000000"/>
                          </a:solidFill>
                          <a:effectLst/>
                          <a:latin typeface="+mn-lt"/>
                        </a:rPr>
                        <a:t> </a:t>
                      </a:r>
                      <a:endParaRPr kumimoji="0" lang="en-US" sz="1600" b="1" i="0" u="none" strike="noStrike" cap="none" normalizeH="0" baseline="0" dirty="0" smtClean="0">
                        <a:ln>
                          <a:noFill/>
                        </a:ln>
                        <a:solidFill>
                          <a:sysClr val="windowText" lastClr="000000"/>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E75"/>
                    </a:solid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sz="1600" b="1" u="none" strike="noStrike" cap="none" normalizeH="0" baseline="0" smtClean="0">
                          <a:ln>
                            <a:noFill/>
                          </a:ln>
                          <a:solidFill>
                            <a:sysClr val="windowText" lastClr="000000"/>
                          </a:solidFill>
                          <a:effectLst/>
                          <a:latin typeface="+mn-lt"/>
                        </a:rPr>
                        <a:t>X</a:t>
                      </a:r>
                      <a:endParaRPr kumimoji="0" lang="en-US" sz="1600" b="1" i="0" u="none" strike="noStrike" cap="none" normalizeH="0" baseline="0" smtClean="0">
                        <a:ln>
                          <a:noFill/>
                        </a:ln>
                        <a:solidFill>
                          <a:sysClr val="windowText" lastClr="000000"/>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E75"/>
                    </a:solid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ysClr val="windowText" lastClr="000000"/>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E75"/>
                    </a:solid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sz="1600" b="1" u="none" strike="noStrike" cap="none" normalizeH="0" baseline="0" dirty="0" smtClean="0">
                          <a:ln>
                            <a:noFill/>
                          </a:ln>
                          <a:solidFill>
                            <a:sysClr val="windowText" lastClr="000000"/>
                          </a:solidFill>
                          <a:effectLst/>
                          <a:latin typeface="+mn-lt"/>
                        </a:rPr>
                        <a:t>X</a:t>
                      </a:r>
                      <a:endParaRPr kumimoji="0" lang="en-US" sz="1600" b="1" i="0" u="none" strike="noStrike" cap="none" normalizeH="0" baseline="0" dirty="0" smtClean="0">
                        <a:ln>
                          <a:noFill/>
                        </a:ln>
                        <a:solidFill>
                          <a:sysClr val="windowText" lastClr="000000"/>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E75"/>
                    </a:solid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sz="1600" b="1" u="none" strike="noStrike" cap="none" normalizeH="0" baseline="0" dirty="0" smtClean="0">
                          <a:ln>
                            <a:noFill/>
                          </a:ln>
                          <a:solidFill>
                            <a:sysClr val="windowText" lastClr="000000"/>
                          </a:solidFill>
                          <a:effectLst/>
                          <a:latin typeface="+mn-lt"/>
                        </a:rPr>
                        <a:t> </a:t>
                      </a:r>
                      <a:endParaRPr kumimoji="0" lang="en-US" sz="1600" b="1" i="0" u="none" strike="noStrike" cap="none" normalizeH="0" baseline="0" dirty="0" smtClean="0">
                        <a:ln>
                          <a:noFill/>
                        </a:ln>
                        <a:solidFill>
                          <a:sysClr val="windowText" lastClr="000000"/>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5">
                            <a:lumMod val="75000"/>
                          </a:schemeClr>
                        </a:gs>
                        <a:gs pos="15000">
                          <a:srgbClr val="FFDE75"/>
                        </a:gs>
                        <a:gs pos="85000">
                          <a:srgbClr val="FFDE75"/>
                        </a:gs>
                        <a:gs pos="100000">
                          <a:schemeClr val="accent5">
                            <a:lumMod val="75000"/>
                          </a:schemeClr>
                        </a:gs>
                      </a:gsLst>
                      <a:lin ang="0" scaled="1"/>
                      <a:tileRect/>
                    </a:gradFill>
                  </a:tcPr>
                </a:tc>
              </a:tr>
              <a:tr h="339021">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sz="1600" b="1" u="none" strike="noStrike" cap="none" normalizeH="0" baseline="0" dirty="0" smtClean="0">
                          <a:ln>
                            <a:noFill/>
                          </a:ln>
                          <a:solidFill>
                            <a:sysClr val="windowText" lastClr="000000"/>
                          </a:solidFill>
                          <a:effectLst/>
                          <a:latin typeface="+mn-lt"/>
                        </a:rPr>
                        <a:t>Web</a:t>
                      </a:r>
                      <a:endParaRPr kumimoji="0" lang="en-US" sz="1600" b="1" i="0" u="none" strike="noStrike" cap="none" normalizeH="0" baseline="0" dirty="0" smtClean="0">
                        <a:ln>
                          <a:noFill/>
                        </a:ln>
                        <a:solidFill>
                          <a:sysClr val="windowText" lastClr="000000"/>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E75"/>
                    </a:solid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sz="1600" b="1" u="none" strike="noStrike" cap="none" normalizeH="0" baseline="0" dirty="0" smtClean="0">
                          <a:ln>
                            <a:noFill/>
                          </a:ln>
                          <a:solidFill>
                            <a:sysClr val="windowText" lastClr="000000"/>
                          </a:solidFill>
                          <a:effectLst/>
                          <a:latin typeface="+mn-lt"/>
                        </a:rPr>
                        <a:t> </a:t>
                      </a:r>
                      <a:endParaRPr kumimoji="0" lang="en-US" sz="1600" b="1" i="0" u="none" strike="noStrike" cap="none" normalizeH="0" baseline="0" dirty="0" smtClean="0">
                        <a:ln>
                          <a:noFill/>
                        </a:ln>
                        <a:solidFill>
                          <a:sysClr val="windowText" lastClr="000000"/>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E75"/>
                    </a:solid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sz="1600" b="1" u="none" strike="noStrike" cap="none" normalizeH="0" baseline="0" smtClean="0">
                          <a:ln>
                            <a:noFill/>
                          </a:ln>
                          <a:solidFill>
                            <a:sysClr val="windowText" lastClr="000000"/>
                          </a:solidFill>
                          <a:effectLst/>
                          <a:latin typeface="+mn-lt"/>
                        </a:rPr>
                        <a:t> </a:t>
                      </a:r>
                      <a:endParaRPr kumimoji="0" lang="en-US" sz="1600" b="1" i="0" u="none" strike="noStrike" cap="none" normalizeH="0" baseline="0" smtClean="0">
                        <a:ln>
                          <a:noFill/>
                        </a:ln>
                        <a:solidFill>
                          <a:sysClr val="windowText" lastClr="000000"/>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E75"/>
                    </a:solid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sz="1600" b="1" u="none" strike="noStrike" cap="none" normalizeH="0" baseline="0" dirty="0" smtClean="0">
                          <a:ln>
                            <a:noFill/>
                          </a:ln>
                          <a:solidFill>
                            <a:sysClr val="windowText" lastClr="000000"/>
                          </a:solidFill>
                          <a:effectLst/>
                          <a:latin typeface="+mn-lt"/>
                        </a:rPr>
                        <a:t> </a:t>
                      </a:r>
                      <a:endParaRPr kumimoji="0" lang="en-US" sz="1600" b="1" i="0" u="none" strike="noStrike" cap="none" normalizeH="0" baseline="0" dirty="0" smtClean="0">
                        <a:ln>
                          <a:noFill/>
                        </a:ln>
                        <a:solidFill>
                          <a:sysClr val="windowText" lastClr="000000"/>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E75"/>
                    </a:solid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sz="1600" b="1" u="none" strike="noStrike" cap="none" normalizeH="0" baseline="0" smtClean="0">
                          <a:ln>
                            <a:noFill/>
                          </a:ln>
                          <a:solidFill>
                            <a:sysClr val="windowText" lastClr="000000"/>
                          </a:solidFill>
                          <a:effectLst/>
                          <a:latin typeface="+mn-lt"/>
                        </a:rPr>
                        <a:t>X</a:t>
                      </a:r>
                      <a:endParaRPr kumimoji="0" lang="en-US" sz="1600" b="1" i="0" u="none" strike="noStrike" cap="none" normalizeH="0" baseline="0" smtClean="0">
                        <a:ln>
                          <a:noFill/>
                        </a:ln>
                        <a:solidFill>
                          <a:sysClr val="windowText" lastClr="000000"/>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E75"/>
                    </a:solid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ysClr val="windowText" lastClr="000000"/>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E75"/>
                    </a:solid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sz="1600" b="1" u="none" strike="noStrike" cap="none" normalizeH="0" baseline="0" dirty="0" smtClean="0">
                          <a:ln>
                            <a:noFill/>
                          </a:ln>
                          <a:solidFill>
                            <a:sysClr val="windowText" lastClr="000000"/>
                          </a:solidFill>
                          <a:effectLst/>
                          <a:latin typeface="+mn-lt"/>
                        </a:rPr>
                        <a:t>X </a:t>
                      </a:r>
                      <a:endParaRPr kumimoji="0" lang="en-US" sz="1600" b="1" i="0" u="none" strike="noStrike" cap="none" normalizeH="0" baseline="0" dirty="0" smtClean="0">
                        <a:ln>
                          <a:noFill/>
                        </a:ln>
                        <a:solidFill>
                          <a:sysClr val="windowText" lastClr="000000"/>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E75"/>
                    </a:solid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sz="1600" b="1" u="none" strike="noStrike" cap="none" normalizeH="0" baseline="0" dirty="0" smtClean="0">
                          <a:ln>
                            <a:noFill/>
                          </a:ln>
                          <a:solidFill>
                            <a:sysClr val="windowText" lastClr="000000"/>
                          </a:solidFill>
                          <a:effectLst/>
                          <a:latin typeface="+mn-lt"/>
                        </a:rPr>
                        <a:t> </a:t>
                      </a:r>
                      <a:endParaRPr kumimoji="0" lang="en-US" sz="1600" b="1" i="0" u="none" strike="noStrike" cap="none" normalizeH="0" baseline="0" dirty="0" smtClean="0">
                        <a:ln>
                          <a:noFill/>
                        </a:ln>
                        <a:solidFill>
                          <a:sysClr val="windowText" lastClr="000000"/>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5">
                            <a:lumMod val="75000"/>
                          </a:schemeClr>
                        </a:gs>
                        <a:gs pos="15000">
                          <a:srgbClr val="FFDE75"/>
                        </a:gs>
                        <a:gs pos="85000">
                          <a:srgbClr val="FFDE75"/>
                        </a:gs>
                        <a:gs pos="100000">
                          <a:schemeClr val="accent5">
                            <a:lumMod val="75000"/>
                          </a:schemeClr>
                        </a:gs>
                      </a:gsLst>
                      <a:lin ang="0" scaled="1"/>
                      <a:tileRect/>
                    </a:gradFill>
                  </a:tcPr>
                </a:tc>
              </a:tr>
              <a:tr h="340620">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sz="1600" b="1" u="none" strike="noStrike" cap="none" normalizeH="0" baseline="0" dirty="0" smtClean="0">
                          <a:ln>
                            <a:noFill/>
                          </a:ln>
                          <a:solidFill>
                            <a:sysClr val="windowText" lastClr="000000"/>
                          </a:solidFill>
                          <a:effectLst/>
                          <a:latin typeface="+mn-lt"/>
                        </a:rPr>
                        <a:t>Security</a:t>
                      </a:r>
                      <a:endParaRPr kumimoji="0" lang="en-US" sz="1600" b="1" i="0" u="none" strike="noStrike" cap="none" normalizeH="0" baseline="0" dirty="0" smtClean="0">
                        <a:ln>
                          <a:noFill/>
                        </a:ln>
                        <a:solidFill>
                          <a:sysClr val="windowText" lastClr="000000"/>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E75"/>
                    </a:solid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sz="1600" b="1" u="none" strike="noStrike" cap="none" normalizeH="0" baseline="0" smtClean="0">
                          <a:ln>
                            <a:noFill/>
                          </a:ln>
                          <a:solidFill>
                            <a:sysClr val="windowText" lastClr="000000"/>
                          </a:solidFill>
                          <a:effectLst/>
                          <a:latin typeface="+mn-lt"/>
                        </a:rPr>
                        <a:t> </a:t>
                      </a:r>
                      <a:endParaRPr kumimoji="0" lang="en-US" sz="1600" b="1" i="0" u="none" strike="noStrike" cap="none" normalizeH="0" baseline="0" smtClean="0">
                        <a:ln>
                          <a:noFill/>
                        </a:ln>
                        <a:solidFill>
                          <a:sysClr val="windowText" lastClr="000000"/>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E75"/>
                    </a:solid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sz="1600" b="1" u="none" strike="noStrike" cap="none" normalizeH="0" baseline="0" smtClean="0">
                          <a:ln>
                            <a:noFill/>
                          </a:ln>
                          <a:solidFill>
                            <a:sysClr val="windowText" lastClr="000000"/>
                          </a:solidFill>
                          <a:effectLst/>
                          <a:latin typeface="+mn-lt"/>
                        </a:rPr>
                        <a:t> </a:t>
                      </a:r>
                      <a:endParaRPr kumimoji="0" lang="en-US" sz="1600" b="1" i="0" u="none" strike="noStrike" cap="none" normalizeH="0" baseline="0" smtClean="0">
                        <a:ln>
                          <a:noFill/>
                        </a:ln>
                        <a:solidFill>
                          <a:sysClr val="windowText" lastClr="000000"/>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E75"/>
                    </a:solid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sz="1600" b="1" u="none" strike="noStrike" cap="none" normalizeH="0" baseline="0" dirty="0" smtClean="0">
                          <a:ln>
                            <a:noFill/>
                          </a:ln>
                          <a:solidFill>
                            <a:sysClr val="windowText" lastClr="000000"/>
                          </a:solidFill>
                          <a:effectLst/>
                          <a:latin typeface="+mn-lt"/>
                        </a:rPr>
                        <a:t>X</a:t>
                      </a:r>
                      <a:endParaRPr kumimoji="0" lang="en-US" sz="1600" b="1" i="0" u="none" strike="noStrike" cap="none" normalizeH="0" baseline="0" dirty="0" smtClean="0">
                        <a:ln>
                          <a:noFill/>
                        </a:ln>
                        <a:solidFill>
                          <a:sysClr val="windowText" lastClr="000000"/>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E75"/>
                    </a:solid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sz="1600" b="1" u="none" strike="noStrike" cap="none" normalizeH="0" baseline="0" dirty="0" smtClean="0">
                          <a:ln>
                            <a:noFill/>
                          </a:ln>
                          <a:solidFill>
                            <a:sysClr val="windowText" lastClr="000000"/>
                          </a:solidFill>
                          <a:effectLst/>
                          <a:latin typeface="+mn-lt"/>
                        </a:rPr>
                        <a:t> </a:t>
                      </a:r>
                      <a:endParaRPr kumimoji="0" lang="en-US" sz="1600" b="1" i="0" u="none" strike="noStrike" cap="none" normalizeH="0" baseline="0" dirty="0" smtClean="0">
                        <a:ln>
                          <a:noFill/>
                        </a:ln>
                        <a:solidFill>
                          <a:sysClr val="windowText" lastClr="000000"/>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E75"/>
                    </a:solid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ysClr val="windowText" lastClr="000000"/>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E75"/>
                    </a:solid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sz="1600" b="1" u="none" strike="noStrike" cap="none" normalizeH="0" baseline="0" dirty="0" smtClean="0">
                          <a:ln>
                            <a:noFill/>
                          </a:ln>
                          <a:solidFill>
                            <a:sysClr val="windowText" lastClr="000000"/>
                          </a:solidFill>
                          <a:effectLst/>
                          <a:latin typeface="+mn-lt"/>
                        </a:rPr>
                        <a:t> </a:t>
                      </a:r>
                      <a:endParaRPr kumimoji="0" lang="en-US" sz="1600" b="1" i="0" u="none" strike="noStrike" cap="none" normalizeH="0" baseline="0" dirty="0" smtClean="0">
                        <a:ln>
                          <a:noFill/>
                        </a:ln>
                        <a:solidFill>
                          <a:sysClr val="windowText" lastClr="000000"/>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E75"/>
                    </a:solid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sz="1600" b="1" u="none" strike="noStrike" cap="none" normalizeH="0" baseline="0" dirty="0" smtClean="0">
                          <a:ln>
                            <a:noFill/>
                          </a:ln>
                          <a:solidFill>
                            <a:sysClr val="windowText" lastClr="000000"/>
                          </a:solidFill>
                          <a:effectLst/>
                          <a:latin typeface="+mn-lt"/>
                        </a:rPr>
                        <a:t>X</a:t>
                      </a:r>
                      <a:endParaRPr kumimoji="0" lang="en-US" sz="1600" b="1" i="0" u="none" strike="noStrike" cap="none" normalizeH="0" baseline="0" dirty="0" smtClean="0">
                        <a:ln>
                          <a:noFill/>
                        </a:ln>
                        <a:solidFill>
                          <a:sysClr val="windowText" lastClr="000000"/>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5">
                            <a:lumMod val="75000"/>
                          </a:schemeClr>
                        </a:gs>
                        <a:gs pos="15000">
                          <a:srgbClr val="FFDE75"/>
                        </a:gs>
                        <a:gs pos="85000">
                          <a:srgbClr val="FFDE75"/>
                        </a:gs>
                        <a:gs pos="100000">
                          <a:schemeClr val="accent5">
                            <a:lumMod val="75000"/>
                          </a:schemeClr>
                        </a:gs>
                      </a:gsLst>
                      <a:lin ang="0" scaled="1"/>
                      <a:tileRect/>
                    </a:gradFill>
                  </a:tcPr>
                </a:tc>
              </a:tr>
              <a:tr h="339021">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sz="1600" b="1" u="none" strike="noStrike" cap="none" normalizeH="0" baseline="0" dirty="0" smtClean="0">
                          <a:ln>
                            <a:noFill/>
                          </a:ln>
                          <a:solidFill>
                            <a:sysClr val="windowText" lastClr="000000"/>
                          </a:solidFill>
                          <a:effectLst/>
                          <a:latin typeface="+mn-lt"/>
                        </a:rPr>
                        <a:t>NAP</a:t>
                      </a:r>
                      <a:endParaRPr kumimoji="0" lang="en-US" sz="1600" b="1" i="0" u="none" strike="noStrike" cap="none" normalizeH="0" baseline="0" dirty="0" smtClean="0">
                        <a:ln>
                          <a:noFill/>
                        </a:ln>
                        <a:solidFill>
                          <a:sysClr val="windowText" lastClr="000000"/>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E75"/>
                    </a:solid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sz="1600" b="1" u="none" strike="noStrike" cap="none" normalizeH="0" baseline="0" dirty="0" smtClean="0">
                          <a:ln>
                            <a:noFill/>
                          </a:ln>
                          <a:solidFill>
                            <a:sysClr val="windowText" lastClr="000000"/>
                          </a:solidFill>
                          <a:effectLst/>
                          <a:latin typeface="+mn-lt"/>
                        </a:rPr>
                        <a:t> </a:t>
                      </a:r>
                      <a:endParaRPr kumimoji="0" lang="en-US" sz="1600" b="1" i="0" u="none" strike="noStrike" cap="none" normalizeH="0" baseline="0" dirty="0" smtClean="0">
                        <a:ln>
                          <a:noFill/>
                        </a:ln>
                        <a:solidFill>
                          <a:sysClr val="windowText" lastClr="000000"/>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E75"/>
                    </a:solid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sz="1600" b="1" u="none" strike="noStrike" cap="none" normalizeH="0" baseline="0" smtClean="0">
                          <a:ln>
                            <a:noFill/>
                          </a:ln>
                          <a:solidFill>
                            <a:sysClr val="windowText" lastClr="000000"/>
                          </a:solidFill>
                          <a:effectLst/>
                          <a:latin typeface="+mn-lt"/>
                        </a:rPr>
                        <a:t> </a:t>
                      </a:r>
                      <a:endParaRPr kumimoji="0" lang="en-US" sz="1600" b="1" i="0" u="none" strike="noStrike" cap="none" normalizeH="0" baseline="0" smtClean="0">
                        <a:ln>
                          <a:noFill/>
                        </a:ln>
                        <a:solidFill>
                          <a:sysClr val="windowText" lastClr="000000"/>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E75"/>
                    </a:solid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sz="1600" b="1" u="none" strike="noStrike" cap="none" normalizeH="0" baseline="0" dirty="0" smtClean="0">
                          <a:ln>
                            <a:noFill/>
                          </a:ln>
                          <a:solidFill>
                            <a:sysClr val="windowText" lastClr="000000"/>
                          </a:solidFill>
                          <a:effectLst/>
                          <a:latin typeface="+mn-lt"/>
                        </a:rPr>
                        <a:t>X</a:t>
                      </a:r>
                      <a:endParaRPr kumimoji="0" lang="en-US" sz="1600" b="1" i="0" u="none" strike="noStrike" cap="none" normalizeH="0" baseline="0" dirty="0" smtClean="0">
                        <a:ln>
                          <a:noFill/>
                        </a:ln>
                        <a:solidFill>
                          <a:sysClr val="windowText" lastClr="000000"/>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E75"/>
                    </a:solid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sz="1600" b="1" u="none" strike="noStrike" cap="none" normalizeH="0" baseline="0" dirty="0" smtClean="0">
                          <a:ln>
                            <a:noFill/>
                          </a:ln>
                          <a:solidFill>
                            <a:sysClr val="windowText" lastClr="000000"/>
                          </a:solidFill>
                          <a:effectLst/>
                          <a:latin typeface="+mn-lt"/>
                        </a:rPr>
                        <a:t> </a:t>
                      </a:r>
                      <a:endParaRPr kumimoji="0" lang="en-US" sz="1600" b="1" i="0" u="none" strike="noStrike" cap="none" normalizeH="0" baseline="0" dirty="0" smtClean="0">
                        <a:ln>
                          <a:noFill/>
                        </a:ln>
                        <a:solidFill>
                          <a:sysClr val="windowText" lastClr="000000"/>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E75"/>
                    </a:solid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ysClr val="windowText" lastClr="000000"/>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E75"/>
                    </a:solid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sz="1600" b="1" u="none" strike="noStrike" cap="none" normalizeH="0" baseline="0" dirty="0" smtClean="0">
                          <a:ln>
                            <a:noFill/>
                          </a:ln>
                          <a:solidFill>
                            <a:sysClr val="windowText" lastClr="000000"/>
                          </a:solidFill>
                          <a:effectLst/>
                          <a:latin typeface="+mn-lt"/>
                        </a:rPr>
                        <a:t> </a:t>
                      </a:r>
                      <a:endParaRPr kumimoji="0" lang="en-US" sz="1600" b="1" i="0" u="none" strike="noStrike" cap="none" normalizeH="0" baseline="0" dirty="0" smtClean="0">
                        <a:ln>
                          <a:noFill/>
                        </a:ln>
                        <a:solidFill>
                          <a:sysClr val="windowText" lastClr="000000"/>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E75"/>
                    </a:solid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sz="1600" b="1" u="none" strike="noStrike" cap="none" normalizeH="0" baseline="0" dirty="0" smtClean="0">
                          <a:ln>
                            <a:noFill/>
                          </a:ln>
                          <a:solidFill>
                            <a:sysClr val="windowText" lastClr="000000"/>
                          </a:solidFill>
                          <a:effectLst/>
                          <a:latin typeface="+mn-lt"/>
                        </a:rPr>
                        <a:t>X</a:t>
                      </a:r>
                      <a:endParaRPr kumimoji="0" lang="en-US" sz="1600" b="1" i="0" u="none" strike="noStrike" cap="none" normalizeH="0" baseline="0" dirty="0" smtClean="0">
                        <a:ln>
                          <a:noFill/>
                        </a:ln>
                        <a:solidFill>
                          <a:sysClr val="windowText" lastClr="000000"/>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5">
                            <a:lumMod val="75000"/>
                          </a:schemeClr>
                        </a:gs>
                        <a:gs pos="15000">
                          <a:srgbClr val="FFDE75"/>
                        </a:gs>
                        <a:gs pos="85000">
                          <a:srgbClr val="FFDE75"/>
                        </a:gs>
                        <a:gs pos="100000">
                          <a:schemeClr val="accent5">
                            <a:lumMod val="75000"/>
                          </a:schemeClr>
                        </a:gs>
                      </a:gsLst>
                      <a:lin ang="0" scaled="1"/>
                      <a:tileRect/>
                    </a:gradFill>
                  </a:tcPr>
                </a:tc>
              </a:tr>
              <a:tr h="340620">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sz="1600" b="1" u="none" strike="noStrike" cap="none" normalizeH="0" baseline="0" smtClean="0">
                          <a:ln>
                            <a:noFill/>
                          </a:ln>
                          <a:solidFill>
                            <a:sysClr val="windowText" lastClr="000000"/>
                          </a:solidFill>
                          <a:effectLst/>
                          <a:latin typeface="+mn-lt"/>
                        </a:rPr>
                        <a:t>VPNs</a:t>
                      </a:r>
                      <a:endParaRPr kumimoji="0" lang="en-US" sz="1600" b="1" i="0" u="none" strike="noStrike" cap="none" normalizeH="0" baseline="0" smtClean="0">
                        <a:ln>
                          <a:noFill/>
                        </a:ln>
                        <a:solidFill>
                          <a:sysClr val="windowText" lastClr="000000"/>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E75"/>
                    </a:solid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sz="1600" b="1" u="none" strike="noStrike" cap="none" normalizeH="0" baseline="0" dirty="0" smtClean="0">
                          <a:ln>
                            <a:noFill/>
                          </a:ln>
                          <a:solidFill>
                            <a:sysClr val="windowText" lastClr="000000"/>
                          </a:solidFill>
                          <a:effectLst/>
                          <a:latin typeface="+mn-lt"/>
                        </a:rPr>
                        <a:t> </a:t>
                      </a:r>
                      <a:endParaRPr kumimoji="0" lang="en-US" sz="1600" b="1" i="0" u="none" strike="noStrike" cap="none" normalizeH="0" baseline="0" dirty="0" smtClean="0">
                        <a:ln>
                          <a:noFill/>
                        </a:ln>
                        <a:solidFill>
                          <a:sysClr val="windowText" lastClr="000000"/>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E75"/>
                    </a:solid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sz="1600" b="1" u="none" strike="noStrike" cap="none" normalizeH="0" baseline="0" smtClean="0">
                          <a:ln>
                            <a:noFill/>
                          </a:ln>
                          <a:solidFill>
                            <a:sysClr val="windowText" lastClr="000000"/>
                          </a:solidFill>
                          <a:effectLst/>
                          <a:latin typeface="+mn-lt"/>
                        </a:rPr>
                        <a:t> </a:t>
                      </a:r>
                      <a:endParaRPr kumimoji="0" lang="en-US" sz="1600" b="1" i="0" u="none" strike="noStrike" cap="none" normalizeH="0" baseline="0" smtClean="0">
                        <a:ln>
                          <a:noFill/>
                        </a:ln>
                        <a:solidFill>
                          <a:sysClr val="windowText" lastClr="000000"/>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E75"/>
                    </a:solid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sz="1600" b="1" u="none" strike="noStrike" cap="none" normalizeH="0" baseline="0" smtClean="0">
                          <a:ln>
                            <a:noFill/>
                          </a:ln>
                          <a:solidFill>
                            <a:sysClr val="windowText" lastClr="000000"/>
                          </a:solidFill>
                          <a:effectLst/>
                          <a:latin typeface="+mn-lt"/>
                        </a:rPr>
                        <a:t>X</a:t>
                      </a:r>
                      <a:endParaRPr kumimoji="0" lang="en-US" sz="1600" b="1" i="0" u="none" strike="noStrike" cap="none" normalizeH="0" baseline="0" smtClean="0">
                        <a:ln>
                          <a:noFill/>
                        </a:ln>
                        <a:solidFill>
                          <a:sysClr val="windowText" lastClr="000000"/>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E75"/>
                    </a:solid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sz="1600" b="1" u="none" strike="noStrike" cap="none" normalizeH="0" baseline="0" dirty="0" smtClean="0">
                          <a:ln>
                            <a:noFill/>
                          </a:ln>
                          <a:solidFill>
                            <a:sysClr val="windowText" lastClr="000000"/>
                          </a:solidFill>
                          <a:effectLst/>
                          <a:latin typeface="+mn-lt"/>
                        </a:rPr>
                        <a:t> </a:t>
                      </a:r>
                      <a:endParaRPr kumimoji="0" lang="en-US" sz="1600" b="1" i="0" u="none" strike="noStrike" cap="none" normalizeH="0" baseline="0" dirty="0" smtClean="0">
                        <a:ln>
                          <a:noFill/>
                        </a:ln>
                        <a:solidFill>
                          <a:sysClr val="windowText" lastClr="000000"/>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E75"/>
                    </a:solid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ysClr val="windowText" lastClr="000000"/>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E75"/>
                    </a:solid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sz="1600" b="1" u="none" strike="noStrike" cap="none" normalizeH="0" baseline="0" smtClean="0">
                          <a:ln>
                            <a:noFill/>
                          </a:ln>
                          <a:solidFill>
                            <a:sysClr val="windowText" lastClr="000000"/>
                          </a:solidFill>
                          <a:effectLst/>
                          <a:latin typeface="+mn-lt"/>
                        </a:rPr>
                        <a:t> </a:t>
                      </a:r>
                      <a:endParaRPr kumimoji="0" lang="en-US" sz="1600" b="1" i="0" u="none" strike="noStrike" cap="none" normalizeH="0" baseline="0" smtClean="0">
                        <a:ln>
                          <a:noFill/>
                        </a:ln>
                        <a:solidFill>
                          <a:sysClr val="windowText" lastClr="000000"/>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E75"/>
                    </a:solid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ysClr val="windowText" lastClr="000000"/>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5">
                            <a:lumMod val="75000"/>
                          </a:schemeClr>
                        </a:gs>
                        <a:gs pos="15000">
                          <a:srgbClr val="FFDE75"/>
                        </a:gs>
                        <a:gs pos="85000">
                          <a:srgbClr val="FFDE75"/>
                        </a:gs>
                        <a:gs pos="100000">
                          <a:schemeClr val="accent5">
                            <a:lumMod val="75000"/>
                          </a:schemeClr>
                        </a:gs>
                      </a:gsLst>
                      <a:lin ang="0" scaled="1"/>
                      <a:tileRect/>
                    </a:gradFill>
                  </a:tcPr>
                </a:tc>
              </a:tr>
              <a:tr h="339021">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sz="1600" b="1" u="none" strike="noStrike" cap="none" normalizeH="0" baseline="0" smtClean="0">
                          <a:ln>
                            <a:noFill/>
                          </a:ln>
                          <a:solidFill>
                            <a:sysClr val="windowText" lastClr="000000"/>
                          </a:solidFill>
                          <a:effectLst/>
                          <a:latin typeface="+mn-lt"/>
                        </a:rPr>
                        <a:t>ERP</a:t>
                      </a:r>
                      <a:endParaRPr kumimoji="0" lang="en-US" sz="1600" b="1" i="0" u="none" strike="noStrike" cap="none" normalizeH="0" baseline="0" smtClean="0">
                        <a:ln>
                          <a:noFill/>
                        </a:ln>
                        <a:solidFill>
                          <a:sysClr val="windowText" lastClr="000000"/>
                        </a:solidFill>
                        <a:effectLst/>
                        <a:latin typeface="+mn-lt"/>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E75"/>
                    </a:solid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sz="1600" b="1" u="none" strike="noStrike" cap="none" normalizeH="0" baseline="0" dirty="0" smtClean="0">
                          <a:ln>
                            <a:noFill/>
                          </a:ln>
                          <a:solidFill>
                            <a:sysClr val="windowText" lastClr="000000"/>
                          </a:solidFill>
                          <a:effectLst/>
                          <a:latin typeface="+mn-lt"/>
                        </a:rPr>
                        <a:t>X</a:t>
                      </a:r>
                      <a:endParaRPr kumimoji="0" lang="en-US" sz="1600" b="1" i="0" u="none" strike="noStrike" cap="none" normalizeH="0" baseline="0" dirty="0" smtClean="0">
                        <a:ln>
                          <a:noFill/>
                        </a:ln>
                        <a:solidFill>
                          <a:sysClr val="windowText" lastClr="000000"/>
                        </a:solidFill>
                        <a:effectLst/>
                        <a:latin typeface="+mn-lt"/>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E75"/>
                    </a:solid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sz="1600" b="1" u="none" strike="noStrike" cap="none" normalizeH="0" baseline="0" smtClean="0">
                          <a:ln>
                            <a:noFill/>
                          </a:ln>
                          <a:solidFill>
                            <a:sysClr val="windowText" lastClr="000000"/>
                          </a:solidFill>
                          <a:effectLst/>
                          <a:latin typeface="+mn-lt"/>
                        </a:rPr>
                        <a:t>X</a:t>
                      </a:r>
                      <a:endParaRPr kumimoji="0" lang="en-US" sz="1600" b="1" i="0" u="none" strike="noStrike" cap="none" normalizeH="0" baseline="0" smtClean="0">
                        <a:ln>
                          <a:noFill/>
                        </a:ln>
                        <a:solidFill>
                          <a:sysClr val="windowText" lastClr="000000"/>
                        </a:solidFill>
                        <a:effectLst/>
                        <a:latin typeface="+mn-lt"/>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E75"/>
                    </a:solid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ysClr val="windowText" lastClr="000000"/>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E75"/>
                    </a:solid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sz="1600" b="1" u="none" strike="noStrike" cap="none" normalizeH="0" baseline="0" dirty="0" smtClean="0">
                          <a:ln>
                            <a:noFill/>
                          </a:ln>
                          <a:solidFill>
                            <a:sysClr val="windowText" lastClr="000000"/>
                          </a:solidFill>
                          <a:effectLst/>
                          <a:latin typeface="+mn-lt"/>
                        </a:rPr>
                        <a:t>X</a:t>
                      </a:r>
                      <a:endParaRPr kumimoji="0" lang="en-US" sz="1600" b="1" i="0" u="none" strike="noStrike" cap="none" normalizeH="0" baseline="0" dirty="0" smtClean="0">
                        <a:ln>
                          <a:noFill/>
                        </a:ln>
                        <a:solidFill>
                          <a:sysClr val="windowText" lastClr="000000"/>
                        </a:solidFill>
                        <a:effectLst/>
                        <a:latin typeface="+mn-lt"/>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E75"/>
                    </a:solid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ysClr val="windowText" lastClr="000000"/>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E75"/>
                    </a:solid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sz="1600" b="1" u="none" strike="noStrike" cap="none" normalizeH="0" baseline="0" smtClean="0">
                          <a:ln>
                            <a:noFill/>
                          </a:ln>
                          <a:solidFill>
                            <a:sysClr val="windowText" lastClr="000000"/>
                          </a:solidFill>
                          <a:effectLst/>
                          <a:latin typeface="+mn-lt"/>
                        </a:rPr>
                        <a:t>X</a:t>
                      </a:r>
                      <a:endParaRPr kumimoji="0" lang="en-US" sz="1600" b="1" i="0" u="none" strike="noStrike" cap="none" normalizeH="0" baseline="0" smtClean="0">
                        <a:ln>
                          <a:noFill/>
                        </a:ln>
                        <a:solidFill>
                          <a:sysClr val="windowText" lastClr="000000"/>
                        </a:solidFill>
                        <a:effectLst/>
                        <a:latin typeface="+mn-lt"/>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E75"/>
                    </a:solid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ysClr val="windowText" lastClr="000000"/>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5">
                            <a:lumMod val="75000"/>
                          </a:schemeClr>
                        </a:gs>
                        <a:gs pos="15000">
                          <a:srgbClr val="FFDE75"/>
                        </a:gs>
                        <a:gs pos="85000">
                          <a:srgbClr val="FFDE75"/>
                        </a:gs>
                        <a:gs pos="100000">
                          <a:schemeClr val="accent5">
                            <a:lumMod val="75000"/>
                          </a:schemeClr>
                        </a:gs>
                      </a:gsLst>
                      <a:lin ang="0" scaled="1"/>
                      <a:tileRect/>
                    </a:gradFill>
                  </a:tcPr>
                </a:tc>
              </a:tr>
              <a:tr h="583371">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sz="1600" b="1" u="none" strike="noStrike" cap="none" normalizeH="0" baseline="0" smtClean="0">
                          <a:ln>
                            <a:noFill/>
                          </a:ln>
                          <a:solidFill>
                            <a:sysClr val="windowText" lastClr="000000"/>
                          </a:solidFill>
                          <a:effectLst/>
                          <a:latin typeface="+mn-lt"/>
                        </a:rPr>
                        <a:t>Compute Clusters</a:t>
                      </a:r>
                      <a:endParaRPr kumimoji="0" lang="en-US" sz="1600" b="1" i="0" u="none" strike="noStrike" cap="none" normalizeH="0" baseline="0" smtClean="0">
                        <a:ln>
                          <a:noFill/>
                        </a:ln>
                        <a:solidFill>
                          <a:sysClr val="windowText" lastClr="000000"/>
                        </a:solidFill>
                        <a:effectLst/>
                        <a:latin typeface="+mn-lt"/>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E75"/>
                    </a:solid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ysClr val="windowText" lastClr="000000"/>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E75"/>
                    </a:solid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ysClr val="windowText" lastClr="000000"/>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E75"/>
                    </a:solid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ysClr val="windowText" lastClr="000000"/>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E75"/>
                    </a:solid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ysClr val="windowText" lastClr="000000"/>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E75"/>
                    </a:solid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sz="1600" b="1" u="none" strike="noStrike" cap="none" normalizeH="0" baseline="0" dirty="0" smtClean="0">
                          <a:ln>
                            <a:noFill/>
                          </a:ln>
                          <a:solidFill>
                            <a:sysClr val="windowText" lastClr="000000"/>
                          </a:solidFill>
                          <a:effectLst/>
                          <a:latin typeface="+mn-lt"/>
                        </a:rPr>
                        <a:t>X</a:t>
                      </a:r>
                      <a:endParaRPr kumimoji="0" lang="en-US" sz="1600" b="1" i="0" u="none" strike="noStrike" cap="none" normalizeH="0" baseline="0" dirty="0" smtClean="0">
                        <a:ln>
                          <a:noFill/>
                        </a:ln>
                        <a:solidFill>
                          <a:sysClr val="windowText" lastClr="000000"/>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E75"/>
                    </a:solid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sz="1600" b="1" u="none" strike="noStrike" cap="none" normalizeH="0" baseline="0" smtClean="0">
                          <a:ln>
                            <a:noFill/>
                          </a:ln>
                          <a:solidFill>
                            <a:sysClr val="windowText" lastClr="000000"/>
                          </a:solidFill>
                          <a:effectLst/>
                          <a:latin typeface="+mn-lt"/>
                        </a:rPr>
                        <a:t>X</a:t>
                      </a:r>
                      <a:endParaRPr kumimoji="0" lang="en-US" sz="1600" b="1" i="0" u="none" strike="noStrike" cap="none" normalizeH="0" baseline="0" smtClean="0">
                        <a:ln>
                          <a:noFill/>
                        </a:ln>
                        <a:solidFill>
                          <a:sysClr val="windowText" lastClr="000000"/>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E75"/>
                    </a:solid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ysClr val="windowText" lastClr="000000"/>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5">
                            <a:lumMod val="75000"/>
                          </a:schemeClr>
                        </a:gs>
                        <a:gs pos="15000">
                          <a:srgbClr val="FFDE75"/>
                        </a:gs>
                        <a:gs pos="85000">
                          <a:srgbClr val="FFDE75"/>
                        </a:gs>
                        <a:gs pos="100000">
                          <a:schemeClr val="accent5">
                            <a:lumMod val="75000"/>
                          </a:schemeClr>
                        </a:gs>
                      </a:gsLst>
                      <a:lin ang="0" scaled="1"/>
                      <a:tileRect/>
                    </a:gradFill>
                  </a:tcPr>
                </a:tc>
              </a:tr>
              <a:tr h="340620">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sz="1600" b="1" u="none" strike="noStrike" cap="none" normalizeH="0" baseline="0" smtClean="0">
                          <a:ln>
                            <a:noFill/>
                          </a:ln>
                          <a:solidFill>
                            <a:sysClr val="windowText" lastClr="000000"/>
                          </a:solidFill>
                          <a:effectLst/>
                          <a:latin typeface="+mn-lt"/>
                        </a:rPr>
                        <a:t>Databases</a:t>
                      </a:r>
                      <a:endParaRPr kumimoji="0" lang="en-US" sz="1600" b="1" i="0" u="none" strike="noStrike" cap="none" normalizeH="0" baseline="0" smtClean="0">
                        <a:ln>
                          <a:noFill/>
                        </a:ln>
                        <a:solidFill>
                          <a:sysClr val="windowText" lastClr="000000"/>
                        </a:solidFill>
                        <a:effectLst/>
                        <a:latin typeface="+mn-lt"/>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E75"/>
                    </a:solid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ysClr val="windowText" lastClr="000000"/>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E75"/>
                    </a:solid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ysClr val="windowText" lastClr="000000"/>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E75"/>
                    </a:solid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sz="1600" b="1" u="none" strike="noStrike" cap="none" normalizeH="0" baseline="0" dirty="0" smtClean="0">
                          <a:ln>
                            <a:noFill/>
                          </a:ln>
                          <a:solidFill>
                            <a:sysClr val="windowText" lastClr="000000"/>
                          </a:solidFill>
                          <a:effectLst/>
                          <a:latin typeface="+mn-lt"/>
                        </a:rPr>
                        <a:t> </a:t>
                      </a:r>
                      <a:endParaRPr kumimoji="0" lang="en-US" sz="1600" b="1" i="0" u="none" strike="noStrike" cap="none" normalizeH="0" baseline="0" dirty="0" smtClean="0">
                        <a:ln>
                          <a:noFill/>
                        </a:ln>
                        <a:solidFill>
                          <a:sysClr val="windowText" lastClr="000000"/>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E75"/>
                    </a:solid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ysClr val="windowText" lastClr="000000"/>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E75"/>
                    </a:solid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sz="1600" b="1" u="none" strike="noStrike" cap="none" normalizeH="0" baseline="0" dirty="0" smtClean="0">
                          <a:ln>
                            <a:noFill/>
                          </a:ln>
                          <a:solidFill>
                            <a:sysClr val="windowText" lastClr="000000"/>
                          </a:solidFill>
                          <a:effectLst/>
                          <a:latin typeface="+mn-lt"/>
                        </a:rPr>
                        <a:t>X</a:t>
                      </a:r>
                      <a:endParaRPr kumimoji="0" lang="en-US" sz="1600" b="1" i="0" u="none" strike="noStrike" cap="none" normalizeH="0" baseline="0" dirty="0" smtClean="0">
                        <a:ln>
                          <a:noFill/>
                        </a:ln>
                        <a:solidFill>
                          <a:sysClr val="windowText" lastClr="000000"/>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E75"/>
                    </a:solid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ysClr val="windowText" lastClr="000000"/>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E75"/>
                    </a:solid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sz="1600" b="1" u="none" strike="noStrike" cap="none" normalizeH="0" baseline="0" dirty="0" smtClean="0">
                          <a:ln>
                            <a:noFill/>
                          </a:ln>
                          <a:solidFill>
                            <a:sysClr val="windowText" lastClr="000000"/>
                          </a:solidFill>
                          <a:effectLst/>
                          <a:latin typeface="+mn-lt"/>
                        </a:rPr>
                        <a:t> </a:t>
                      </a:r>
                      <a:endParaRPr kumimoji="0" lang="en-US" sz="1600" b="1" i="0" u="none" strike="noStrike" cap="none" normalizeH="0" baseline="0" dirty="0" smtClean="0">
                        <a:ln>
                          <a:noFill/>
                        </a:ln>
                        <a:solidFill>
                          <a:sysClr val="windowText" lastClr="000000"/>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5">
                            <a:lumMod val="75000"/>
                          </a:schemeClr>
                        </a:gs>
                        <a:gs pos="15000">
                          <a:srgbClr val="FFDE75"/>
                        </a:gs>
                        <a:gs pos="85000">
                          <a:srgbClr val="FFDE75"/>
                        </a:gs>
                        <a:gs pos="100000">
                          <a:schemeClr val="accent5">
                            <a:lumMod val="75000"/>
                          </a:schemeClr>
                        </a:gs>
                      </a:gsLst>
                      <a:lin ang="0" scaled="1"/>
                      <a:tileRect/>
                    </a:gradFill>
                  </a:tcPr>
                </a:tc>
              </a:tr>
            </a:tbl>
          </a:graphicData>
        </a:graphic>
      </p:graphicFrame>
    </p:spTree>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WMTOOLS" val="&lt;WMTools ver=&quot;1.0&quot;&gt;&lt;Timings time=&quot;5/16/2007 1:47:05 PM&quot;&gt;&lt;Slide id=&quot;258&quot; dur=&quot;57.375&quot; bld=&quot;INVLD&quot;/&gt;&lt;/Timings&gt;&lt;Timings time=&quot;5/16/2007 11:59:53 AM&quot;&gt;&lt;Slide id=&quot;258&quot; dur=&quot;6401.359&quot; bld=&quot;INVLD&quot;/&gt;&lt;/Timings&gt;&lt;/WMTools&gt;"/>
</p:tagLst>
</file>

<file path=ppt/theme/theme1.xml><?xml version="1.0" encoding="utf-8"?>
<a:theme xmlns:a="http://schemas.openxmlformats.org/drawingml/2006/main" name="WinHec 2007 WEB Template">
  <a:themeElements>
    <a:clrScheme name="Custom 7">
      <a:dk1>
        <a:srgbClr val="000000"/>
      </a:dk1>
      <a:lt1>
        <a:srgbClr val="FFFFFF"/>
      </a:lt1>
      <a:dk2>
        <a:srgbClr val="26357E"/>
      </a:dk2>
      <a:lt2>
        <a:srgbClr val="FFFFFF"/>
      </a:lt2>
      <a:accent1>
        <a:srgbClr val="FDE399"/>
      </a:accent1>
      <a:accent2>
        <a:srgbClr val="92D050"/>
      </a:accent2>
      <a:accent3>
        <a:srgbClr val="E76429"/>
      </a:accent3>
      <a:accent4>
        <a:srgbClr val="5DD3FF"/>
      </a:accent4>
      <a:accent5>
        <a:srgbClr val="FF9929"/>
      </a:accent5>
      <a:accent6>
        <a:srgbClr val="FFC000"/>
      </a:accent6>
      <a:hlink>
        <a:srgbClr val="FAD366"/>
      </a:hlink>
      <a:folHlink>
        <a:srgbClr val="7030A0"/>
      </a:folHlink>
    </a:clrScheme>
    <a:fontScheme name="Business Value launch template">
      <a:majorFont>
        <a:latin typeface="Segoe Semibold"/>
        <a:ea typeface=""/>
        <a:cs typeface=""/>
      </a:majorFont>
      <a:minorFont>
        <a:latin typeface="Segoe"/>
        <a:ea typeface=""/>
        <a:cs typeface=""/>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9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1">
          <a:schemeClr val="accent2"/>
        </a:lnRef>
        <a:fillRef idx="3">
          <a:schemeClr val="accent2"/>
        </a:fillRef>
        <a:effectRef idx="2">
          <a:schemeClr val="accent2"/>
        </a:effectRef>
        <a:fontRef idx="minor">
          <a:schemeClr val="lt1"/>
        </a:fontRef>
      </a:style>
    </a:spDef>
    <a:lnDef>
      <a:spPr bwMode="auto">
        <a:xfrm>
          <a:off x="0" y="0"/>
          <a:ext cx="1" cy="1"/>
        </a:xfrm>
        <a:custGeom>
          <a:avLst/>
          <a:gdLst/>
          <a:ahLst/>
          <a:cxnLst/>
          <a:rect l="0" t="0" r="0" b="0"/>
          <a:pathLst/>
        </a:cu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none" w="med" len="med"/>
        </a:ln>
        <a:effectLst/>
      </a:spPr>
      <a:bodyPr vert="horz" wrap="square" lIns="109728" tIns="54864" rIns="109728" bIns="54864" numCol="1" anchor="ctr" anchorCtr="0" compatLnSpc="1">
        <a:prstTxWarp prst="textNoShape">
          <a:avLst/>
        </a:prstTxWarp>
      </a:bodyPr>
      <a:lstStyle>
        <a:defPPr marL="0" marR="0" indent="0" algn="l" defTabSz="1096963" rtl="0" eaLnBrk="1" fontAlgn="base" latinLnBrk="0" hangingPunct="1">
          <a:lnSpc>
            <a:spcPct val="100000"/>
          </a:lnSpc>
          <a:spcBef>
            <a:spcPct val="0"/>
          </a:spcBef>
          <a:spcAft>
            <a:spcPct val="0"/>
          </a:spcAft>
          <a:buClrTx/>
          <a:buSzTx/>
          <a:buFontTx/>
          <a:buNone/>
          <a:tabLst/>
          <a:defRPr kumimoji="0" lang="en-US" sz="2900" b="0" i="0" u="none" strike="noStrike" cap="none" normalizeH="0" baseline="0" smtClean="0">
            <a:solidFill>
              <a:schemeClr val="bg2"/>
            </a:solidFill>
            <a:effectLst/>
            <a:latin typeface="Segoe Semibold" pitchFamily="34" charset="0"/>
          </a:defRPr>
        </a:defPPr>
      </a:lstStyle>
    </a:lnDef>
    <a:txDef>
      <a:spPr>
        <a:noFill/>
      </a:spPr>
      <a:bodyPr wrap="square" rtlCol="0">
        <a:spAutoFit/>
      </a:bodyPr>
      <a:lstStyle>
        <a:defPPr>
          <a:defRPr sz="2800" dirty="0" err="1" smtClean="0">
            <a:solidFill>
              <a:schemeClr val="tx1"/>
            </a:solidFill>
            <a:latin typeface="Segoe" pitchFamily="34" charset="0"/>
          </a:defRPr>
        </a:defPPr>
      </a:lstStyle>
    </a:txDef>
  </a:objectDefaults>
  <a:extraClrSchemeLst>
    <a:extraClrScheme>
      <a:clrScheme name="Business Value launch template 1">
        <a:dk1>
          <a:srgbClr val="000000"/>
        </a:dk1>
        <a:lt1>
          <a:srgbClr val="FFFFFF"/>
        </a:lt1>
        <a:dk2>
          <a:srgbClr val="EF7E39"/>
        </a:dk2>
        <a:lt2>
          <a:srgbClr val="FFFFFF"/>
        </a:lt2>
        <a:accent1>
          <a:srgbClr val="000000"/>
        </a:accent1>
        <a:accent2>
          <a:srgbClr val="54C71B"/>
        </a:accent2>
        <a:accent3>
          <a:srgbClr val="F6C0AE"/>
        </a:accent3>
        <a:accent4>
          <a:srgbClr val="DADADA"/>
        </a:accent4>
        <a:accent5>
          <a:srgbClr val="AAAAAA"/>
        </a:accent5>
        <a:accent6>
          <a:srgbClr val="4BB417"/>
        </a:accent6>
        <a:hlink>
          <a:srgbClr val="FBE019"/>
        </a:hlink>
        <a:folHlink>
          <a:srgbClr val="3D78E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WinHEC 2007 WEB Template</Template>
  <TotalTime>5794</TotalTime>
  <Words>1262</Words>
  <Application>Microsoft Office PowerPoint</Application>
  <PresentationFormat>On-screen Show (4:3)</PresentationFormat>
  <Paragraphs>421</Paragraphs>
  <Slides>31</Slides>
  <Notes>31</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31</vt:i4>
      </vt:variant>
    </vt:vector>
  </HeadingPairs>
  <TitlesOfParts>
    <vt:vector size="42" baseType="lpstr">
      <vt:lpstr>Arial</vt:lpstr>
      <vt:lpstr>Segoe</vt:lpstr>
      <vt:lpstr>Wingdings</vt:lpstr>
      <vt:lpstr>新細明體</vt:lpstr>
      <vt:lpstr>Segoe Semibold</vt:lpstr>
      <vt:lpstr>Calibri</vt:lpstr>
      <vt:lpstr>Times New Roman</vt:lpstr>
      <vt:lpstr>Segoe Black</vt:lpstr>
      <vt:lpstr>Wingdings 2</vt:lpstr>
      <vt:lpstr>WinHec 2007 WEB Template</vt:lpstr>
      <vt:lpstr>VISIO</vt:lpstr>
      <vt:lpstr>Enterprise Networking Technologies</vt:lpstr>
      <vt:lpstr>Agenda</vt:lpstr>
      <vt:lpstr>Market Forces</vt:lpstr>
      <vt:lpstr>Market Forces</vt:lpstr>
      <vt:lpstr>Technical Challenges</vt:lpstr>
      <vt:lpstr>Scalable Networking Goals</vt:lpstr>
      <vt:lpstr>Windows Server 2008 Scalable Networking Technologies</vt:lpstr>
      <vt:lpstr>Windows Server 2008 Scalable Networking Scenarios </vt:lpstr>
      <vt:lpstr>Key Scenarios</vt:lpstr>
      <vt:lpstr>TCP Chimney Offload</vt:lpstr>
      <vt:lpstr>Chimney Architecture</vt:lpstr>
      <vt:lpstr>TCP Chimney Offload Realistic Web Server (IIS) Scenario</vt:lpstr>
      <vt:lpstr>TCP Chimney Offload Realistic Web Server (IIS) Scenario</vt:lpstr>
      <vt:lpstr>Scalable TCP Chimney Enables Convergence Over Ethernet</vt:lpstr>
      <vt:lpstr>Broadcom’s C-NIC 10Gb/sec NTTCP over 10Gb/sec TCP Chimney</vt:lpstr>
      <vt:lpstr>TCP Chimney Scales… NTTTCP benchmark</vt:lpstr>
      <vt:lpstr>Large Send Offload (LSO) v2</vt:lpstr>
      <vt:lpstr>NetDMA</vt:lpstr>
      <vt:lpstr>IPsec Task Offload v2</vt:lpstr>
      <vt:lpstr>Winsock Direct (WSD) / Sockets Direct Protocol (SDP)</vt:lpstr>
      <vt:lpstr>Receive-Side Scaling (RSS)</vt:lpstr>
      <vt:lpstr>Receive-Side Scaling</vt:lpstr>
      <vt:lpstr>Receive-Side Scaling Results</vt:lpstr>
      <vt:lpstr>Header-Data Split</vt:lpstr>
      <vt:lpstr>Future IPsec Chimney Offload</vt:lpstr>
      <vt:lpstr>IPsec Offload Architecture</vt:lpstr>
      <vt:lpstr>Hardware Offload Roadmap</vt:lpstr>
      <vt:lpstr>Summary</vt:lpstr>
      <vt:lpstr>Call To Action</vt:lpstr>
      <vt:lpstr>Additional Resources</vt:lpstr>
      <vt:lpstr>Slide 31</vt:lpstr>
    </vt:vector>
  </TitlesOfParts>
  <Company>Silver Fox Productions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Enterprise Networking Technologies</dc:title>
  <dc:subject>WinHec 2007</dc:subject>
  <dc:creator>Sandeep Singhal, Ph.D.</dc:creator>
  <dc:description>Template: Bryan Lenning, Silver Fox Productions
Formatting: Susan Blanchard, Silver Fox Productions
Event Date: May 15-17, 2007
Event Location: Los Angeles Convention Center Los Angeles, California
Audience:</dc:description>
  <cp:lastModifiedBy>Microsoft Employee</cp:lastModifiedBy>
  <cp:revision>331</cp:revision>
  <dcterms:created xsi:type="dcterms:W3CDTF">2007-01-18T18:41:21Z</dcterms:created>
  <dcterms:modified xsi:type="dcterms:W3CDTF">2007-05-30T14:58:58Z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0x010100C08F00F2425C2844BA62C773C4850D8A</vt:lpwstr>
  </property>
  <property fmtid="{D5CDD505-2E9C-101B-9397-08002B2CF9AE}" pid="3" name="_AdHocReviewCycleID">
    <vt:i4>321003156</vt:i4>
  </property>
  <property fmtid="{D5CDD505-2E9C-101B-9397-08002B2CF9AE}" pid="4" name="_NewReviewCycle">
    <vt:lpwstr/>
  </property>
  <property fmtid="{D5CDD505-2E9C-101B-9397-08002B2CF9AE}" pid="5" name="_EmailSubject">
    <vt:lpwstr>Go over WinHec slides</vt:lpwstr>
  </property>
  <property fmtid="{D5CDD505-2E9C-101B-9397-08002B2CF9AE}" pid="6" name="_AuthorEmail">
    <vt:lpwstr>Billy.Anders@microsoft.com</vt:lpwstr>
  </property>
  <property fmtid="{D5CDD505-2E9C-101B-9397-08002B2CF9AE}" pid="7" name="_AuthorEmailDisplayName">
    <vt:lpwstr>Billy Anders</vt:lpwstr>
  </property>
</Properties>
</file>