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4"/>
  </p:sldMasterIdLst>
  <p:notesMasterIdLst>
    <p:notesMasterId r:id="rId33"/>
  </p:notesMasterIdLst>
  <p:handoutMasterIdLst>
    <p:handoutMasterId r:id="rId34"/>
  </p:handoutMasterIdLst>
  <p:sldIdLst>
    <p:sldId id="258" r:id="rId5"/>
    <p:sldId id="290" r:id="rId6"/>
    <p:sldId id="275" r:id="rId7"/>
    <p:sldId id="311" r:id="rId8"/>
    <p:sldId id="292" r:id="rId9"/>
    <p:sldId id="302" r:id="rId10"/>
    <p:sldId id="312" r:id="rId11"/>
    <p:sldId id="304" r:id="rId12"/>
    <p:sldId id="295" r:id="rId13"/>
    <p:sldId id="305" r:id="rId14"/>
    <p:sldId id="306" r:id="rId15"/>
    <p:sldId id="287" r:id="rId16"/>
    <p:sldId id="278" r:id="rId17"/>
    <p:sldId id="280" r:id="rId18"/>
    <p:sldId id="298" r:id="rId19"/>
    <p:sldId id="281" r:id="rId20"/>
    <p:sldId id="307" r:id="rId21"/>
    <p:sldId id="282" r:id="rId22"/>
    <p:sldId id="283" r:id="rId23"/>
    <p:sldId id="289" r:id="rId24"/>
    <p:sldId id="301" r:id="rId25"/>
    <p:sldId id="285" r:id="rId26"/>
    <p:sldId id="288" r:id="rId27"/>
    <p:sldId id="309" r:id="rId28"/>
    <p:sldId id="270" r:id="rId29"/>
    <p:sldId id="271" r:id="rId30"/>
    <p:sldId id="308" r:id="rId31"/>
    <p:sldId id="257" r:id="rId32"/>
  </p:sldIdLst>
  <p:sldSz cx="10972800" cy="8229600" type="B4JIS"/>
  <p:notesSz cx="6858000" cy="9144000"/>
  <p:custDataLst>
    <p:tags r:id="rId35"/>
  </p:custDataLst>
  <p:defaultText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Hein" initials="SSH" lastIdx="4" clrIdx="0"/>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962" autoAdjust="0"/>
    <p:restoredTop sz="86408" autoAdjust="0"/>
  </p:normalViewPr>
  <p:slideViewPr>
    <p:cSldViewPr snapToGrid="0" showGuides="1">
      <p:cViewPr varScale="1">
        <p:scale>
          <a:sx n="46" d="100"/>
          <a:sy n="46" d="100"/>
        </p:scale>
        <p:origin x="-346" y="-77"/>
      </p:cViewPr>
      <p:guideLst>
        <p:guide orient="horz" pos="2419"/>
        <p:guide orient="horz" pos="170"/>
        <p:guide orient="horz" pos="5011"/>
        <p:guide orient="horz" pos="1786"/>
        <p:guide orient="horz" pos="1440"/>
        <p:guide orient="horz" pos="1064"/>
        <p:guide orient="horz" pos="4378"/>
        <p:guide orient="horz" pos="3761"/>
        <p:guide pos="3456"/>
        <p:guide pos="288"/>
        <p:guide pos="6624"/>
        <p:guide pos="1744"/>
        <p:guide pos="521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7" d="100"/>
          <a:sy n="77" d="100"/>
        </p:scale>
        <p:origin x="-2094" y="-102"/>
      </p:cViewPr>
      <p:guideLst>
        <p:guide orient="horz" pos="2880"/>
        <p:guide pos="2160"/>
        <p:guide pos="388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7B7905-392F-4FC3-84E6-C7D28CBF56D4}" type="datetimeFigureOut">
              <a:rPr lang="en-US" smtClean="0"/>
              <a:pPr/>
              <a:t>5/30/2007</a:t>
            </a:fld>
            <a:endParaRPr lang="en-US"/>
          </a:p>
        </p:txBody>
      </p:sp>
      <p:sp>
        <p:nvSpPr>
          <p:cNvPr id="4" name="Footer Placeholder 3"/>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a:defRPr sz="1200"/>
            </a:lvl1pPr>
          </a:lstStyle>
          <a:p>
            <a:r>
              <a:rPr lang="en-US" sz="700"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Slide Number Placeholder 4"/>
          <p:cNvSpPr>
            <a:spLocks noGrp="1"/>
          </p:cNvSpPr>
          <p:nvPr>
            <p:ph type="sldNum" sz="quarter" idx="3"/>
          </p:nvPr>
        </p:nvSpPr>
        <p:spPr>
          <a:xfrm>
            <a:off x="6172199" y="8685213"/>
            <a:ext cx="684213" cy="457200"/>
          </a:xfrm>
          <a:prstGeom prst="rect">
            <a:avLst/>
          </a:prstGeom>
        </p:spPr>
        <p:txBody>
          <a:bodyPr vert="horz" lIns="91440" tIns="45720" rIns="91440" bIns="45720" rtlCol="0" anchor="b"/>
          <a:lstStyle>
            <a:lvl1pPr algn="r">
              <a:defRPr sz="1200"/>
            </a:lvl1pPr>
          </a:lstStyle>
          <a:p>
            <a:fld id="{BBAD3502-ED69-4C2F-A8EA-C41DCB3AA22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5/30/2007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700"/>
            </a:lvl1p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00" kern="1200">
        <a:solidFill>
          <a:schemeClr val="tx1"/>
        </a:solidFill>
        <a:latin typeface="+mn-lt"/>
        <a:ea typeface="+mn-ea"/>
        <a:cs typeface="+mn-cs"/>
      </a:defRPr>
    </a:lvl1pPr>
    <a:lvl2pPr marL="548640" algn="l" defTabSz="1097280" rtl="0" eaLnBrk="1" latinLnBrk="0" hangingPunct="1">
      <a:defRPr sz="1400" kern="1200">
        <a:solidFill>
          <a:schemeClr val="tx1"/>
        </a:solidFill>
        <a:latin typeface="+mn-lt"/>
        <a:ea typeface="+mn-ea"/>
        <a:cs typeface="+mn-cs"/>
      </a:defRPr>
    </a:lvl2pPr>
    <a:lvl3pPr marL="1097280" algn="l" defTabSz="1097280" rtl="0" eaLnBrk="1" latinLnBrk="0" hangingPunct="1">
      <a:defRPr sz="1400" kern="1200">
        <a:solidFill>
          <a:schemeClr val="tx1"/>
        </a:solidFill>
        <a:latin typeface="+mn-lt"/>
        <a:ea typeface="+mn-ea"/>
        <a:cs typeface="+mn-cs"/>
      </a:defRPr>
    </a:lvl3pPr>
    <a:lvl4pPr marL="1645920" algn="l" defTabSz="1097280" rtl="0" eaLnBrk="1" latinLnBrk="0" hangingPunct="1">
      <a:defRPr sz="1400" kern="1200">
        <a:solidFill>
          <a:schemeClr val="tx1"/>
        </a:solidFill>
        <a:latin typeface="+mn-lt"/>
        <a:ea typeface="+mn-ea"/>
        <a:cs typeface="+mn-cs"/>
      </a:defRPr>
    </a:lvl4pPr>
    <a:lvl5pPr marL="2194560" algn="l" defTabSz="1097280" rtl="0" eaLnBrk="1" latinLnBrk="0" hangingPunct="1">
      <a:defRPr sz="1400" kern="1200">
        <a:solidFill>
          <a:schemeClr val="tx1"/>
        </a:solidFill>
        <a:latin typeface="+mn-lt"/>
        <a:ea typeface="+mn-ea"/>
        <a:cs typeface="+mn-cs"/>
      </a:defRPr>
    </a:lvl5pPr>
    <a:lvl6pPr marL="2743200" algn="l" defTabSz="1097280" rtl="0" eaLnBrk="1" latinLnBrk="0" hangingPunct="1">
      <a:defRPr sz="1400" kern="1200">
        <a:solidFill>
          <a:schemeClr val="tx1"/>
        </a:solidFill>
        <a:latin typeface="+mn-lt"/>
        <a:ea typeface="+mn-ea"/>
        <a:cs typeface="+mn-cs"/>
      </a:defRPr>
    </a:lvl6pPr>
    <a:lvl7pPr marL="3291840" algn="l" defTabSz="1097280" rtl="0" eaLnBrk="1" latinLnBrk="0" hangingPunct="1">
      <a:defRPr sz="1400" kern="1200">
        <a:solidFill>
          <a:schemeClr val="tx1"/>
        </a:solidFill>
        <a:latin typeface="+mn-lt"/>
        <a:ea typeface="+mn-ea"/>
        <a:cs typeface="+mn-cs"/>
      </a:defRPr>
    </a:lvl7pPr>
    <a:lvl8pPr marL="3840480" algn="l" defTabSz="1097280" rtl="0" eaLnBrk="1" latinLnBrk="0" hangingPunct="1">
      <a:defRPr sz="1400" kern="1200">
        <a:solidFill>
          <a:schemeClr val="tx1"/>
        </a:solidFill>
        <a:latin typeface="+mn-lt"/>
        <a:ea typeface="+mn-ea"/>
        <a:cs typeface="+mn-cs"/>
      </a:defRPr>
    </a:lvl8pPr>
    <a:lvl9pPr marL="4389120" algn="l" defTabSz="10972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5/30/2007 7:55 AM</a:t>
            </a:fld>
            <a:endParaRPr lang="en-US"/>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hdr" sz="quarter"/>
          </p:nvPr>
        </p:nvSpPr>
        <p:spPr>
          <a:ln/>
        </p:spPr>
        <p:txBody>
          <a:bodyPr/>
          <a:lstStyle/>
          <a:p>
            <a:r>
              <a:rPr lang="en-US"/>
              <a:t>WinHEC 2006</a:t>
            </a:r>
          </a:p>
        </p:txBody>
      </p:sp>
      <p:sp>
        <p:nvSpPr>
          <p:cNvPr id="4" name="Rectangle 3"/>
          <p:cNvSpPr>
            <a:spLocks noGrp="1" noChangeArrowheads="1"/>
          </p:cNvSpPr>
          <p:nvPr>
            <p:ph type="dt" idx="1"/>
          </p:nvPr>
        </p:nvSpPr>
        <p:spPr>
          <a:ln/>
        </p:spPr>
        <p:txBody>
          <a:bodyPr/>
          <a:lstStyle/>
          <a:p>
            <a:fld id="{9F5A3251-7BD3-493C-9935-22035F840550}" type="datetime8">
              <a:rPr lang="en-US"/>
              <a:pPr/>
              <a:t>5/30/2007 7:55 AM</a:t>
            </a:fld>
            <a:endParaRPr lang="en-US"/>
          </a:p>
        </p:txBody>
      </p:sp>
      <p:sp>
        <p:nvSpPr>
          <p:cNvPr id="5"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36E8FA1B-F27E-4626-B576-9D4A45752765}" type="slidenum">
              <a:rPr lang="en-US"/>
              <a:pPr/>
              <a:t>10</a:t>
            </a:fld>
            <a:endParaRPr lang="en-US"/>
          </a:p>
        </p:txBody>
      </p:sp>
      <p:sp>
        <p:nvSpPr>
          <p:cNvPr id="413698" name="Rectangle 2"/>
          <p:cNvSpPr>
            <a:spLocks noGrp="1" noRot="1" noChangeAspect="1" noChangeArrowheads="1" noTextEdit="1"/>
          </p:cNvSpPr>
          <p:nvPr>
            <p:ph type="sldImg"/>
          </p:nvPr>
        </p:nvSpPr>
        <p:spPr>
          <a:ln/>
        </p:spPr>
      </p:sp>
      <p:sp>
        <p:nvSpPr>
          <p:cNvPr id="7" name="Notes Placeholder 6"/>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hdr" sz="quarter"/>
          </p:nvPr>
        </p:nvSpPr>
        <p:spPr>
          <a:ln/>
        </p:spPr>
        <p:txBody>
          <a:bodyPr/>
          <a:lstStyle/>
          <a:p>
            <a:r>
              <a:rPr lang="en-US"/>
              <a:t>WinHEC 2006</a:t>
            </a:r>
          </a:p>
        </p:txBody>
      </p:sp>
      <p:sp>
        <p:nvSpPr>
          <p:cNvPr id="4" name="Rectangle 3"/>
          <p:cNvSpPr>
            <a:spLocks noGrp="1" noChangeArrowheads="1"/>
          </p:cNvSpPr>
          <p:nvPr>
            <p:ph type="dt" idx="1"/>
          </p:nvPr>
        </p:nvSpPr>
        <p:spPr>
          <a:ln/>
        </p:spPr>
        <p:txBody>
          <a:bodyPr/>
          <a:lstStyle/>
          <a:p>
            <a:fld id="{9F5A3251-7BD3-493C-9935-22035F840550}" type="datetime8">
              <a:rPr lang="en-US"/>
              <a:pPr/>
              <a:t>5/30/2007 7:55 AM</a:t>
            </a:fld>
            <a:endParaRPr lang="en-US"/>
          </a:p>
        </p:txBody>
      </p:sp>
      <p:sp>
        <p:nvSpPr>
          <p:cNvPr id="5" name="Rectangle 6"/>
          <p:cNvSpPr>
            <a:spLocks noGrp="1" noChangeArrowheads="1"/>
          </p:cNvSpPr>
          <p:nvPr>
            <p:ph type="ftr" sz="quarter" idx="4"/>
          </p:nvPr>
        </p:nvSpPr>
        <p:spPr>
          <a:ln/>
        </p:spPr>
        <p:txBody>
          <a:bodyPr/>
          <a:lstStyle/>
          <a:p>
            <a:r>
              <a:rPr lang="en-US" dirty="0"/>
              <a:t>© 2006 Microsoft Corporation. All rights reserved. Microsoft, Windows, Windows Vista and other product names are or may be registered trademarks and/or trademarks in the U.S. and/or other countries.</a:t>
            </a:r>
          </a:p>
          <a:p>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36E8FA1B-F27E-4626-B576-9D4A45752765}" type="slidenum">
              <a:rPr lang="en-US"/>
              <a:pPr/>
              <a:t>11</a:t>
            </a:fld>
            <a:endParaRPr lang="en-US"/>
          </a:p>
        </p:txBody>
      </p:sp>
      <p:sp>
        <p:nvSpPr>
          <p:cNvPr id="413698" name="Rectangle 2"/>
          <p:cNvSpPr>
            <a:spLocks noGrp="1" noRot="1" noChangeAspect="1" noChangeArrowheads="1" noTextEdit="1"/>
          </p:cNvSpPr>
          <p:nvPr>
            <p:ph type="sldImg"/>
          </p:nvPr>
        </p:nvSpPr>
        <p:spPr>
          <a:ln/>
        </p:spPr>
      </p:sp>
      <p:sp>
        <p:nvSpPr>
          <p:cNvPr id="7" name="Notes Placeholder 6"/>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5/30/2007 7:55 AM</a:t>
            </a:fld>
            <a:endParaRPr lang="en-US"/>
          </a:p>
        </p:txBody>
      </p:sp>
      <p:sp>
        <p:nvSpPr>
          <p:cNvPr id="6" name="Footer Placeholder 5"/>
          <p:cNvSpPr>
            <a:spLocks noGrp="1"/>
          </p:cNvSpPr>
          <p:nvPr>
            <p:ph type="ftr" sz="quarter" idx="12"/>
          </p:nvPr>
        </p:nvSpPr>
        <p:spPr/>
        <p:txBody>
          <a:bodyPr/>
          <a:lstStyle/>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5/30/2007 7:55 AM</a:t>
            </a:fld>
            <a:endParaRPr lang="en-US"/>
          </a:p>
        </p:txBody>
      </p:sp>
      <p:sp>
        <p:nvSpPr>
          <p:cNvPr id="6" name="Footer Placeholder 5"/>
          <p:cNvSpPr>
            <a:spLocks noGrp="1"/>
          </p:cNvSpPr>
          <p:nvPr>
            <p:ph type="ftr" sz="quarter" idx="12"/>
          </p:nvPr>
        </p:nvSpPr>
        <p:spPr/>
        <p:txBody>
          <a:bodyPr/>
          <a:lstStyle/>
          <a:p>
            <a:r>
              <a:rPr lang="en-US" sz="800"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873127" y="2284414"/>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873127" y="5200890"/>
            <a:ext cx="9231313" cy="567848"/>
          </a:xfrm>
          <a:prstGeom prst="rect">
            <a:avLst/>
          </a:prstGeom>
        </p:spPr>
        <p:txBody>
          <a:bodyPr lIns="0" tIns="0" rIns="0" bIns="0" anchor="t"/>
          <a:lstStyle>
            <a:lvl1pPr marL="0" indent="0">
              <a:spcBef>
                <a:spcPct val="0"/>
              </a:spcBef>
              <a:buFont typeface="Wingdings" pitchFamily="2" charset="2"/>
              <a:buNone/>
              <a:defRPr sz="40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73127" y="2825750"/>
            <a:ext cx="9231313" cy="1828193"/>
          </a:xfrm>
          <a:prstGeom prst="rect">
            <a:avLst/>
          </a:prstGeom>
          <a:ln algn="ctr"/>
        </p:spPr>
        <p:txBody>
          <a:bodyPr lIns="0" tIns="0" rIns="0" bIns="0" anchor="t"/>
          <a:lstStyle>
            <a:lvl1pPr algn="l" rtl="0" fontAlgn="base">
              <a:lnSpc>
                <a:spcPct val="90000"/>
              </a:lnSpc>
              <a:spcBef>
                <a:spcPct val="0"/>
              </a:spcBef>
              <a:spcAft>
                <a:spcPct val="0"/>
              </a:spcAft>
              <a:defRPr lang="en-US" sz="6600" b="0" cap="none"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873127" y="5208589"/>
            <a:ext cx="9231313" cy="567848"/>
          </a:xfrm>
          <a:prstGeom prst="rect">
            <a:avLst/>
          </a:prstGeom>
        </p:spPr>
        <p:txBody>
          <a:bodyPr lIns="0" tIns="0" rIns="0" bIns="0" anchor="t"/>
          <a:lstStyle>
            <a:lvl1pPr marL="0" indent="0">
              <a:spcBef>
                <a:spcPct val="0"/>
              </a:spcBef>
              <a:buFont typeface="Wingdings" pitchFamily="2" charset="2"/>
              <a:buNone/>
              <a:defRPr sz="41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9106" y="1697357"/>
            <a:ext cx="10056494" cy="2843855"/>
          </a:xfrm>
          <a:prstGeom prst="rect">
            <a:avLst/>
          </a:prstGeom>
        </p:spPr>
        <p:txBody>
          <a:bodyPr lIns="109728" tIns="54864" rIns="109728" bIns="54864"/>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8788" y="1697039"/>
            <a:ext cx="4951412" cy="2080570"/>
          </a:xfrm>
          <a:prstGeom prst="rect">
            <a:avLst/>
          </a:prstGeom>
        </p:spPr>
        <p:txBody>
          <a:bodyPr lIns="109728" tIns="54864" rIns="109728" bIns="54864"/>
          <a:lstStyle>
            <a:lvl1pPr marL="355585" indent="-355585">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62600" y="1697039"/>
            <a:ext cx="4953000" cy="2080570"/>
          </a:xfrm>
          <a:prstGeom prst="rect">
            <a:avLst/>
          </a:prstGeom>
        </p:spPr>
        <p:txBody>
          <a:bodyPr lIns="109728" tIns="54864" rIns="109728" bIns="54864"/>
          <a:lstStyle>
            <a:lvl1pPr marL="353999" indent="-353999">
              <a:defRPr sz="2800"/>
            </a:lvl1pPr>
            <a:lvl2pPr marL="720696" indent="-342887">
              <a:defRPr sz="2400"/>
            </a:lvl2pPr>
            <a:lvl3pPr marL="1039771" indent="-307963">
              <a:defRPr sz="2000"/>
            </a:lvl3pPr>
            <a:lvl4pPr marL="1314397" indent="-296851">
              <a:defRPr sz="1800"/>
            </a:lvl4pPr>
            <a:lvl5pPr marL="1611248" indent="-285738">
              <a:buNone/>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459106" y="274320"/>
            <a:ext cx="10056494" cy="830998"/>
          </a:xfrm>
          <a:prstGeom prst="rect">
            <a:avLst/>
          </a:prstGeom>
        </p:spPr>
        <p:txBody>
          <a:bodyPr lIns="109728" tIns="54864" rIns="109728" bIns="54864"/>
          <a:lstStyle>
            <a:lvl1pPr algn="l" rtl="0" fontAlgn="base">
              <a:lnSpc>
                <a:spcPct val="90000"/>
              </a:lnSpc>
              <a:spcBef>
                <a:spcPct val="0"/>
              </a:spcBef>
              <a:spcAft>
                <a:spcPct val="0"/>
              </a:spcAft>
              <a:defRPr lang="en-US" sz="6000" spc="-150"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459106" y="1697357"/>
            <a:ext cx="10056494" cy="2843855"/>
          </a:xfrm>
          <a:prstGeom prst="rect">
            <a:avLst/>
          </a:prstGeom>
        </p:spPr>
        <p:txBody>
          <a:bodyPr lIns="109728" tIns="54864" rIns="109728" bIns="54864"/>
          <a:lstStyle>
            <a:lvl1pPr>
              <a:spcBef>
                <a:spcPts val="1400"/>
              </a:spcBef>
              <a:buFontTx/>
              <a:buBlip>
                <a:blip r:embed="rId2"/>
              </a:buBlip>
              <a:defRPr sz="4000"/>
            </a:lvl1pPr>
            <a:lvl2pPr>
              <a:spcBef>
                <a:spcPts val="1300"/>
              </a:spcBef>
              <a:buFontTx/>
              <a:buBlip>
                <a:blip r:embed="rId3"/>
              </a:buBlip>
              <a:defRPr sz="3600"/>
            </a:lvl2pPr>
            <a:lvl3pPr>
              <a:spcBef>
                <a:spcPts val="1200"/>
              </a:spcBef>
              <a:buFontTx/>
              <a:buBlip>
                <a:blip r:embed="rId3"/>
              </a:buBlip>
              <a:defRPr sz="3200"/>
            </a:lvl3pPr>
            <a:lvl4pPr>
              <a:spcBef>
                <a:spcPts val="1100"/>
              </a:spcBef>
              <a:buFontTx/>
              <a:buBlip>
                <a:blip r:embed="rId3"/>
              </a:buBlip>
              <a:defRPr sz="2800"/>
            </a:lvl4pPr>
            <a:lvl5pPr>
              <a:spcBef>
                <a:spcPts val="1000"/>
              </a:spcBef>
              <a:buFontTx/>
              <a:buBlip>
                <a:blip r:embed="rId3"/>
              </a:buBlip>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1" y="7486651"/>
            <a:ext cx="10972801" cy="742950"/>
          </a:xfrm>
          <a:prstGeom prst="rect">
            <a:avLst/>
          </a:prstGeom>
          <a:solidFill>
            <a:srgbClr val="FFFF99"/>
          </a:solidFill>
        </p:spPr>
        <p:txBody>
          <a:bodyPr wrap="square" lIns="182873" tIns="91436" rIns="182873" bIns="91436"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69" r:id="rId12"/>
    <p:sldLayoutId id="2147483670" r:id="rId13"/>
  </p:sldLayoutIdLst>
  <p:transition>
    <p:fade/>
  </p:transition>
  <p:timing>
    <p:tnLst>
      <p:par>
        <p:cTn id="1" dur="indefinite" restart="never" nodeType="tmRoot"/>
      </p:par>
    </p:tnLst>
  </p:timing>
  <p:txStyles>
    <p:titleStyle>
      <a:lvl1pPr algn="l" defTabSz="1095332" rtl="0" eaLnBrk="1" fontAlgn="base" hangingPunct="1">
        <a:lnSpc>
          <a:spcPct val="90000"/>
        </a:lnSpc>
        <a:spcBef>
          <a:spcPct val="0"/>
        </a:spcBef>
        <a:spcAft>
          <a:spcPct val="0"/>
        </a:spcAft>
        <a:defRPr lang="en-US" sz="6000" b="0" cap="none"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1095332" rtl="0" eaLnBrk="1" fontAlgn="base" hangingPunct="1">
        <a:lnSpc>
          <a:spcPct val="90000"/>
        </a:lnSpc>
        <a:spcBef>
          <a:spcPct val="0"/>
        </a:spcBef>
        <a:spcAft>
          <a:spcPct val="0"/>
        </a:spcAft>
        <a:defRPr sz="5400">
          <a:solidFill>
            <a:schemeClr val="tx2"/>
          </a:solidFill>
          <a:latin typeface="Segoe Semibold" pitchFamily="34" charset="0"/>
        </a:defRPr>
      </a:lvl2pPr>
      <a:lvl3pPr algn="l" defTabSz="1095332" rtl="0" eaLnBrk="1" fontAlgn="base" hangingPunct="1">
        <a:lnSpc>
          <a:spcPct val="90000"/>
        </a:lnSpc>
        <a:spcBef>
          <a:spcPct val="0"/>
        </a:spcBef>
        <a:spcAft>
          <a:spcPct val="0"/>
        </a:spcAft>
        <a:defRPr sz="5400">
          <a:solidFill>
            <a:schemeClr val="tx2"/>
          </a:solidFill>
          <a:latin typeface="Segoe Semibold" pitchFamily="34" charset="0"/>
        </a:defRPr>
      </a:lvl3pPr>
      <a:lvl4pPr algn="l" defTabSz="1095332" rtl="0" eaLnBrk="1" fontAlgn="base" hangingPunct="1">
        <a:lnSpc>
          <a:spcPct val="90000"/>
        </a:lnSpc>
        <a:spcBef>
          <a:spcPct val="0"/>
        </a:spcBef>
        <a:spcAft>
          <a:spcPct val="0"/>
        </a:spcAft>
        <a:defRPr sz="5400">
          <a:solidFill>
            <a:schemeClr val="tx2"/>
          </a:solidFill>
          <a:latin typeface="Segoe Semibold" pitchFamily="34" charset="0"/>
        </a:defRPr>
      </a:lvl4pPr>
      <a:lvl5pPr algn="l" defTabSz="1095332" rtl="0" eaLnBrk="1" fontAlgn="base" hangingPunct="1">
        <a:lnSpc>
          <a:spcPct val="90000"/>
        </a:lnSpc>
        <a:spcBef>
          <a:spcPct val="0"/>
        </a:spcBef>
        <a:spcAft>
          <a:spcPct val="0"/>
        </a:spcAft>
        <a:defRPr sz="5400">
          <a:solidFill>
            <a:schemeClr val="tx2"/>
          </a:solidFill>
          <a:latin typeface="Segoe Semibold" pitchFamily="34" charset="0"/>
        </a:defRPr>
      </a:lvl5pPr>
      <a:lvl6pPr marL="457164" algn="l" defTabSz="1096876" rtl="0" eaLnBrk="1" fontAlgn="base" hangingPunct="1">
        <a:lnSpc>
          <a:spcPct val="90000"/>
        </a:lnSpc>
        <a:spcBef>
          <a:spcPct val="0"/>
        </a:spcBef>
        <a:spcAft>
          <a:spcPct val="0"/>
        </a:spcAft>
        <a:defRPr sz="5400">
          <a:solidFill>
            <a:schemeClr val="tx2"/>
          </a:solidFill>
          <a:latin typeface="Segoe Semibold" pitchFamily="34" charset="0"/>
        </a:defRPr>
      </a:lvl6pPr>
      <a:lvl7pPr marL="914328" algn="l" defTabSz="1096876" rtl="0" eaLnBrk="1" fontAlgn="base" hangingPunct="1">
        <a:lnSpc>
          <a:spcPct val="90000"/>
        </a:lnSpc>
        <a:spcBef>
          <a:spcPct val="0"/>
        </a:spcBef>
        <a:spcAft>
          <a:spcPct val="0"/>
        </a:spcAft>
        <a:defRPr sz="5400">
          <a:solidFill>
            <a:schemeClr val="tx2"/>
          </a:solidFill>
          <a:latin typeface="Segoe Semibold" pitchFamily="34" charset="0"/>
        </a:defRPr>
      </a:lvl7pPr>
      <a:lvl8pPr marL="1371490" algn="l" defTabSz="1096876" rtl="0" eaLnBrk="1" fontAlgn="base" hangingPunct="1">
        <a:lnSpc>
          <a:spcPct val="90000"/>
        </a:lnSpc>
        <a:spcBef>
          <a:spcPct val="0"/>
        </a:spcBef>
        <a:spcAft>
          <a:spcPct val="0"/>
        </a:spcAft>
        <a:defRPr sz="5400">
          <a:solidFill>
            <a:schemeClr val="tx2"/>
          </a:solidFill>
          <a:latin typeface="Segoe Semibold" pitchFamily="34" charset="0"/>
        </a:defRPr>
      </a:lvl8pPr>
      <a:lvl9pPr marL="1828654" algn="l" defTabSz="1096876" rtl="0" eaLnBrk="1" fontAlgn="base" hangingPunct="1">
        <a:lnSpc>
          <a:spcPct val="90000"/>
        </a:lnSpc>
        <a:spcBef>
          <a:spcPct val="0"/>
        </a:spcBef>
        <a:spcAft>
          <a:spcPct val="0"/>
        </a:spcAft>
        <a:defRPr sz="5400">
          <a:solidFill>
            <a:schemeClr val="tx2"/>
          </a:solidFill>
          <a:latin typeface="Segoe Semibold" pitchFamily="34" charset="0"/>
        </a:defRPr>
      </a:lvl9pPr>
    </p:titleStyle>
    <p:bodyStyle>
      <a:lvl1pPr marL="459088" indent="-459088" algn="l" defTabSz="1095332" rtl="0" eaLnBrk="1" fontAlgn="base" hangingPunct="1">
        <a:lnSpc>
          <a:spcPct val="90000"/>
        </a:lnSpc>
        <a:spcBef>
          <a:spcPts val="1400"/>
        </a:spcBef>
        <a:spcAft>
          <a:spcPct val="0"/>
        </a:spcAft>
        <a:buClr>
          <a:schemeClr val="tx2"/>
        </a:buClr>
        <a:buSzPct val="95000"/>
        <a:buFontTx/>
        <a:buBlip>
          <a:blip r:embed="rId16"/>
        </a:buBlip>
        <a:defRPr sz="4000">
          <a:solidFill>
            <a:schemeClr val="tx1"/>
          </a:solidFill>
          <a:effectLst>
            <a:outerShdw blurRad="38100" dist="38100" dir="2700000" algn="tl">
              <a:srgbClr val="000000">
                <a:alpha val="43137"/>
              </a:srgbClr>
            </a:outerShdw>
          </a:effectLst>
          <a:latin typeface="+mn-lt"/>
          <a:ea typeface="+mn-ea"/>
          <a:cs typeface="+mn-cs"/>
        </a:defRPr>
      </a:lvl1pPr>
      <a:lvl2pPr marL="845786" indent="-380984" algn="l" defTabSz="1095332" rtl="0" eaLnBrk="1" fontAlgn="base" hangingPunct="1">
        <a:lnSpc>
          <a:spcPct val="90000"/>
        </a:lnSpc>
        <a:spcBef>
          <a:spcPts val="1300"/>
        </a:spcBef>
        <a:spcAft>
          <a:spcPct val="0"/>
        </a:spcAft>
        <a:buClr>
          <a:schemeClr val="tx2"/>
        </a:buClr>
        <a:buSzPct val="80000"/>
        <a:buFontTx/>
        <a:buBlip>
          <a:blip r:embed="rId17"/>
        </a:buBlip>
        <a:defRPr sz="3600">
          <a:solidFill>
            <a:schemeClr val="tx1"/>
          </a:solidFill>
          <a:effectLst>
            <a:outerShdw blurRad="38100" dist="38100" dir="2700000" algn="tl">
              <a:srgbClr val="000000">
                <a:alpha val="43137"/>
              </a:srgbClr>
            </a:outerShdw>
          </a:effectLst>
          <a:latin typeface="+mn-lt"/>
        </a:defRPr>
      </a:lvl2pPr>
      <a:lvl3pPr marL="1186769" indent="-339077" algn="l" defTabSz="1095332" rtl="0" eaLnBrk="1" fontAlgn="base" hangingPunct="1">
        <a:lnSpc>
          <a:spcPct val="90000"/>
        </a:lnSpc>
        <a:spcBef>
          <a:spcPts val="1200"/>
        </a:spcBef>
        <a:spcAft>
          <a:spcPct val="0"/>
        </a:spcAft>
        <a:buClr>
          <a:schemeClr val="tx2"/>
        </a:buClr>
        <a:buSzPct val="80000"/>
        <a:buFontTx/>
        <a:buBlip>
          <a:blip r:embed="rId17"/>
        </a:buBlip>
        <a:defRPr sz="3200">
          <a:solidFill>
            <a:schemeClr val="tx1"/>
          </a:solidFill>
          <a:effectLst>
            <a:outerShdw blurRad="38100" dist="38100" dir="2700000" algn="tl">
              <a:srgbClr val="000000">
                <a:alpha val="43137"/>
              </a:srgbClr>
            </a:outerShdw>
          </a:effectLst>
          <a:latin typeface="+mn-lt"/>
        </a:defRPr>
      </a:lvl3pPr>
      <a:lvl4pPr marL="1520129" indent="-331457" algn="l" defTabSz="1095332" rtl="0" eaLnBrk="1" fontAlgn="base" hangingPunct="1">
        <a:lnSpc>
          <a:spcPct val="90000"/>
        </a:lnSpc>
        <a:spcBef>
          <a:spcPts val="1100"/>
        </a:spcBef>
        <a:spcAft>
          <a:spcPct val="0"/>
        </a:spcAft>
        <a:buClr>
          <a:schemeClr val="tx2"/>
        </a:buClr>
        <a:buSzPct val="80000"/>
        <a:buFontTx/>
        <a:buBlip>
          <a:blip r:embed="rId17"/>
        </a:buBlip>
        <a:defRPr sz="2800">
          <a:solidFill>
            <a:schemeClr val="tx1"/>
          </a:solidFill>
          <a:effectLst>
            <a:outerShdw blurRad="38100" dist="38100" dir="2700000" algn="tl">
              <a:srgbClr val="000000">
                <a:alpha val="43137"/>
              </a:srgbClr>
            </a:outerShdw>
          </a:effectLst>
          <a:latin typeface="+mn-lt"/>
        </a:defRPr>
      </a:lvl4pPr>
      <a:lvl5pPr marL="1836347" indent="-312408" algn="l" defTabSz="1095332" rtl="0" eaLnBrk="1" fontAlgn="base" hangingPunct="1">
        <a:lnSpc>
          <a:spcPct val="90000"/>
        </a:lnSpc>
        <a:spcBef>
          <a:spcPts val="1000"/>
        </a:spcBef>
        <a:spcAft>
          <a:spcPct val="0"/>
        </a:spcAft>
        <a:buClr>
          <a:schemeClr val="tx2"/>
        </a:buClr>
        <a:buSzPct val="80000"/>
        <a:buFontTx/>
        <a:buBlip>
          <a:blip r:embed="rId17"/>
        </a:buBlip>
        <a:defRPr sz="2800">
          <a:solidFill>
            <a:schemeClr val="tx1"/>
          </a:solidFill>
          <a:effectLst>
            <a:outerShdw blurRad="38100" dist="38100" dir="2700000" algn="tl">
              <a:srgbClr val="000000">
                <a:alpha val="43137"/>
              </a:srgbClr>
            </a:outerShdw>
          </a:effectLst>
          <a:latin typeface="+mn-lt"/>
        </a:defRPr>
      </a:lvl5pPr>
      <a:lvl6pPr marL="2293756"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8"/>
        </a:buBlip>
        <a:defRPr sz="2400">
          <a:solidFill>
            <a:schemeClr val="tx1"/>
          </a:solidFill>
          <a:latin typeface="+mn-lt"/>
        </a:defRPr>
      </a:lvl6pPr>
      <a:lvl7pPr marL="2750918"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8"/>
        </a:buBlip>
        <a:defRPr sz="2400">
          <a:solidFill>
            <a:schemeClr val="tx1"/>
          </a:solidFill>
          <a:latin typeface="+mn-lt"/>
        </a:defRPr>
      </a:lvl7pPr>
      <a:lvl8pPr marL="3208081"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8"/>
        </a:buBlip>
        <a:defRPr sz="2400">
          <a:solidFill>
            <a:schemeClr val="tx1"/>
          </a:solidFill>
          <a:latin typeface="+mn-lt"/>
        </a:defRPr>
      </a:lvl8pPr>
      <a:lvl9pPr marL="3665245" indent="-314299" algn="l" defTabSz="1096876" rtl="0" eaLnBrk="1" fontAlgn="base" hangingPunct="1">
        <a:lnSpc>
          <a:spcPct val="90000"/>
        </a:lnSpc>
        <a:spcBef>
          <a:spcPct val="30000"/>
        </a:spcBef>
        <a:spcAft>
          <a:spcPct val="0"/>
        </a:spcAft>
        <a:buClr>
          <a:schemeClr val="tx2"/>
        </a:buClr>
        <a:buSzPct val="80000"/>
        <a:buFont typeface="Wingdings" pitchFamily="2" charset="2"/>
        <a:buBlip>
          <a:blip r:embed="rId18"/>
        </a:buBlip>
        <a:defRPr sz="2400">
          <a:solidFill>
            <a:schemeClr val="tx1"/>
          </a:solidFill>
          <a:latin typeface="+mn-lt"/>
        </a:defRPr>
      </a:lvl9pPr>
    </p:bodyStyle>
    <p:otherStyle>
      <a:defPPr>
        <a:defRPr lang="en-US"/>
      </a:defPPr>
      <a:lvl1pPr marL="0" algn="l" defTabSz="914328" rtl="0" eaLnBrk="1" latinLnBrk="0" hangingPunct="1">
        <a:defRPr sz="1800" kern="1200">
          <a:solidFill>
            <a:schemeClr val="tx1"/>
          </a:solidFill>
          <a:latin typeface="+mn-lt"/>
          <a:ea typeface="+mn-ea"/>
          <a:cs typeface="+mn-cs"/>
        </a:defRPr>
      </a:lvl1pPr>
      <a:lvl2pPr marL="457164" algn="l" defTabSz="914328" rtl="0" eaLnBrk="1" latinLnBrk="0" hangingPunct="1">
        <a:defRPr sz="1800" kern="1200">
          <a:solidFill>
            <a:schemeClr val="tx1"/>
          </a:solidFill>
          <a:latin typeface="+mn-lt"/>
          <a:ea typeface="+mn-ea"/>
          <a:cs typeface="+mn-cs"/>
        </a:defRPr>
      </a:lvl2pPr>
      <a:lvl3pPr marL="914328" algn="l" defTabSz="914328" rtl="0" eaLnBrk="1" latinLnBrk="0" hangingPunct="1">
        <a:defRPr sz="1800" kern="1200">
          <a:solidFill>
            <a:schemeClr val="tx1"/>
          </a:solidFill>
          <a:latin typeface="+mn-lt"/>
          <a:ea typeface="+mn-ea"/>
          <a:cs typeface="+mn-cs"/>
        </a:defRPr>
      </a:lvl3pPr>
      <a:lvl4pPr marL="1371490" algn="l" defTabSz="914328" rtl="0" eaLnBrk="1" latinLnBrk="0" hangingPunct="1">
        <a:defRPr sz="1800" kern="1200">
          <a:solidFill>
            <a:schemeClr val="tx1"/>
          </a:solidFill>
          <a:latin typeface="+mn-lt"/>
          <a:ea typeface="+mn-ea"/>
          <a:cs typeface="+mn-cs"/>
        </a:defRPr>
      </a:lvl4pPr>
      <a:lvl5pPr marL="1828654" algn="l" defTabSz="914328" rtl="0" eaLnBrk="1" latinLnBrk="0" hangingPunct="1">
        <a:defRPr sz="1800" kern="1200">
          <a:solidFill>
            <a:schemeClr val="tx1"/>
          </a:solidFill>
          <a:latin typeface="+mn-lt"/>
          <a:ea typeface="+mn-ea"/>
          <a:cs typeface="+mn-cs"/>
        </a:defRPr>
      </a:lvl5pPr>
      <a:lvl6pPr marL="2285818" algn="l" defTabSz="914328" rtl="0" eaLnBrk="1" latinLnBrk="0" hangingPunct="1">
        <a:defRPr sz="1800" kern="1200">
          <a:solidFill>
            <a:schemeClr val="tx1"/>
          </a:solidFill>
          <a:latin typeface="+mn-lt"/>
          <a:ea typeface="+mn-ea"/>
          <a:cs typeface="+mn-cs"/>
        </a:defRPr>
      </a:lvl6pPr>
      <a:lvl7pPr marL="2742982" algn="l" defTabSz="914328" rtl="0" eaLnBrk="1" latinLnBrk="0" hangingPunct="1">
        <a:defRPr sz="1800" kern="1200">
          <a:solidFill>
            <a:schemeClr val="tx1"/>
          </a:solidFill>
          <a:latin typeface="+mn-lt"/>
          <a:ea typeface="+mn-ea"/>
          <a:cs typeface="+mn-cs"/>
        </a:defRPr>
      </a:lvl7pPr>
      <a:lvl8pPr marL="3200144" algn="l" defTabSz="914328" rtl="0" eaLnBrk="1" latinLnBrk="0" hangingPunct="1">
        <a:defRPr sz="1800" kern="1200">
          <a:solidFill>
            <a:schemeClr val="tx1"/>
          </a:solidFill>
          <a:latin typeface="+mn-lt"/>
          <a:ea typeface="+mn-ea"/>
          <a:cs typeface="+mn-cs"/>
        </a:defRPr>
      </a:lvl8pPr>
      <a:lvl9pPr marL="3657307" algn="l" defTabSz="91432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jpeg"/><Relationship Id="rId2" Type="http://schemas.openxmlformats.org/officeDocument/2006/relationships/notesSlide" Target="../notesSlides/notesSlide24.xml"/><Relationship Id="rId16"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6.png"/><Relationship Id="rId9" Type="http://schemas.openxmlformats.org/officeDocument/2006/relationships/image" Target="../media/image30.png"/><Relationship Id="rId1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blogs.msdn.com/ts/" TargetMode="External"/><Relationship Id="rId7" Type="http://schemas.openxmlformats.org/officeDocument/2006/relationships/hyperlink" Target="http://www.microsoft.com/whdc/winhec/2007/labs.mspx"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hyperlink" Target="http://www.microsoft.com/whdc/winhec/2007/sessions.mspx" TargetMode="External"/><Relationship Id="rId5" Type="http://schemas.openxmlformats.org/officeDocument/2006/relationships/hyperlink" Target="microsoft.public.windows.terminal_services" TargetMode="External"/><Relationship Id="rId4" Type="http://schemas.openxmlformats.org/officeDocument/2006/relationships/hyperlink" Target="http://go.microsoft.com/fwlink/?LinkId=8744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18.png"/><Relationship Id="rId20"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file:///\\silverfox2\Root\Users\Shows\Desktop\WinHec%20Server\Formatted\SVR-T340_WindowsServerTerminalServicesEasyPrint\clipshort.avi" TargetMode="Externa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Windows Server Terminal Services Easy Print</a:t>
            </a:r>
            <a:endParaRPr lang="en-US" dirty="0"/>
          </a:p>
        </p:txBody>
      </p:sp>
      <p:sp>
        <p:nvSpPr>
          <p:cNvPr id="3" name="Subtitle 2"/>
          <p:cNvSpPr>
            <a:spLocks noGrp="1"/>
          </p:cNvSpPr>
          <p:nvPr>
            <p:ph type="subTitle" idx="1"/>
          </p:nvPr>
        </p:nvSpPr>
        <p:spPr>
          <a:xfrm>
            <a:off x="873127" y="5200889"/>
            <a:ext cx="9231313" cy="1661993"/>
          </a:xfrm>
        </p:spPr>
        <p:txBody>
          <a:bodyPr/>
          <a:lstStyle/>
          <a:p>
            <a:r>
              <a:rPr lang="en-US" dirty="0" err="1" smtClean="0"/>
              <a:t>Gaurav</a:t>
            </a:r>
            <a:r>
              <a:rPr lang="en-US" dirty="0" smtClean="0"/>
              <a:t> </a:t>
            </a:r>
            <a:r>
              <a:rPr lang="en-US" dirty="0" err="1" smtClean="0"/>
              <a:t>Daga</a:t>
            </a:r>
            <a:endParaRPr lang="en-US" dirty="0" smtClean="0"/>
          </a:p>
          <a:p>
            <a:r>
              <a:rPr lang="en-US" dirty="0" smtClean="0"/>
              <a:t>Program Manager</a:t>
            </a:r>
          </a:p>
          <a:p>
            <a:r>
              <a:rPr lang="en-US" dirty="0"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p:cNvGrpSpPr/>
          <p:nvPr/>
        </p:nvGrpSpPr>
        <p:grpSpPr>
          <a:xfrm>
            <a:off x="8567817" y="1686685"/>
            <a:ext cx="1922144" cy="2373630"/>
            <a:chOff x="7139847" y="1405570"/>
            <a:chExt cx="1601787" cy="1978025"/>
          </a:xfrm>
        </p:grpSpPr>
        <p:sp>
          <p:nvSpPr>
            <p:cNvPr id="31" name="Rectangle 2"/>
            <p:cNvSpPr>
              <a:spLocks noChangeArrowheads="1"/>
            </p:cNvSpPr>
            <p:nvPr/>
          </p:nvSpPr>
          <p:spPr bwMode="auto">
            <a:xfrm>
              <a:off x="7139847" y="1405570"/>
              <a:ext cx="1601787" cy="1978025"/>
            </a:xfrm>
            <a:prstGeom prst="rect">
              <a:avLst/>
            </a:prstGeom>
            <a:solidFill>
              <a:srgbClr val="000000">
                <a:alpha val="45098"/>
              </a:srgbClr>
            </a:solidFill>
            <a:ln>
              <a:solidFill>
                <a:schemeClr val="bg1"/>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lnSpc>
                  <a:spcPct val="90000"/>
                </a:lnSpc>
                <a:spcBef>
                  <a:spcPct val="30000"/>
                </a:spcBef>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32" name="Rectangle 4"/>
            <p:cNvSpPr>
              <a:spLocks noChangeArrowheads="1"/>
            </p:cNvSpPr>
            <p:nvPr/>
          </p:nvSpPr>
          <p:spPr bwMode="blackWhite">
            <a:xfrm>
              <a:off x="7312884" y="2400933"/>
              <a:ext cx="276225" cy="2682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a:effectLst>
                  <a:outerShdw blurRad="38100" dist="38100" dir="2700000" algn="tl">
                    <a:srgbClr val="000000">
                      <a:alpha val="43137"/>
                    </a:srgbClr>
                  </a:outerShdw>
                </a:effectLst>
                <a:latin typeface="Segoe" pitchFamily="34" charset="0"/>
              </a:endParaRPr>
            </a:p>
          </p:txBody>
        </p:sp>
        <p:sp>
          <p:nvSpPr>
            <p:cNvPr id="34" name="Rectangle 6"/>
            <p:cNvSpPr>
              <a:spLocks noChangeArrowheads="1"/>
            </p:cNvSpPr>
            <p:nvPr/>
          </p:nvSpPr>
          <p:spPr bwMode="auto">
            <a:xfrm>
              <a:off x="7219222" y="1462720"/>
              <a:ext cx="1216947" cy="296770"/>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900" dirty="0">
                  <a:effectLst>
                    <a:outerShdw blurRad="38100" dist="38100" dir="2700000" algn="tl">
                      <a:srgbClr val="000000">
                        <a:alpha val="43137"/>
                      </a:srgbClr>
                    </a:outerShdw>
                  </a:effectLst>
                </a:rPr>
                <a:t>Provided by</a:t>
              </a:r>
            </a:p>
          </p:txBody>
        </p:sp>
        <p:sp>
          <p:nvSpPr>
            <p:cNvPr id="35" name="Rectangle 7"/>
            <p:cNvSpPr>
              <a:spLocks noChangeArrowheads="1"/>
            </p:cNvSpPr>
            <p:nvPr/>
          </p:nvSpPr>
          <p:spPr bwMode="auto">
            <a:xfrm>
              <a:off x="7574822" y="1918333"/>
              <a:ext cx="862042" cy="262145"/>
            </a:xfrm>
            <a:prstGeom prst="rect">
              <a:avLst/>
            </a:prstGeom>
            <a:noFill/>
            <a:ln w="9525">
              <a:noFill/>
              <a:miter lim="800000"/>
              <a:headEnd/>
              <a:tailEnd/>
            </a:ln>
            <a:effectLst/>
          </p:spPr>
          <p:txBody>
            <a:bodyPr wrap="none" lIns="92075" tIns="46038" rIns="92075" bIns="46038">
              <a:spAutoFit/>
            </a:bodyPr>
            <a:lstStyle/>
            <a:p>
              <a:pPr algn="l">
                <a:lnSpc>
                  <a:spcPct val="90000"/>
                </a:lnSpc>
                <a:spcBef>
                  <a:spcPct val="30000"/>
                </a:spcBef>
              </a:pPr>
              <a:r>
                <a:rPr lang="en-US" sz="1600" dirty="0">
                  <a:effectLst>
                    <a:outerShdw blurRad="38100" dist="38100" dir="2700000" algn="tl">
                      <a:srgbClr val="000000">
                        <a:alpha val="43137"/>
                      </a:srgbClr>
                    </a:outerShdw>
                  </a:effectLst>
                </a:rPr>
                <a:t>Microsoft</a:t>
              </a:r>
            </a:p>
          </p:txBody>
        </p:sp>
        <p:sp>
          <p:nvSpPr>
            <p:cNvPr id="36" name="Rectangle 8"/>
            <p:cNvSpPr>
              <a:spLocks noChangeArrowheads="1"/>
            </p:cNvSpPr>
            <p:nvPr/>
          </p:nvSpPr>
          <p:spPr bwMode="auto">
            <a:xfrm>
              <a:off x="7574822" y="2388233"/>
              <a:ext cx="392736" cy="262145"/>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600" dirty="0">
                  <a:effectLst>
                    <a:outerShdw blurRad="38100" dist="38100" dir="2700000" algn="tl">
                      <a:srgbClr val="000000">
                        <a:alpha val="43137"/>
                      </a:srgbClr>
                    </a:outerShdw>
                  </a:effectLst>
                </a:rPr>
                <a:t>ISV</a:t>
              </a:r>
            </a:p>
          </p:txBody>
        </p:sp>
        <p:sp>
          <p:nvSpPr>
            <p:cNvPr id="39" name="Rectangle 10"/>
            <p:cNvSpPr>
              <a:spLocks noChangeArrowheads="1"/>
            </p:cNvSpPr>
            <p:nvPr/>
          </p:nvSpPr>
          <p:spPr bwMode="auto">
            <a:xfrm>
              <a:off x="7312884" y="1938970"/>
              <a:ext cx="276225" cy="268288"/>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a:effectLst>
                  <a:outerShdw blurRad="38100" dist="38100" dir="2700000" algn="tl">
                    <a:srgbClr val="000000">
                      <a:alpha val="43137"/>
                    </a:srgbClr>
                  </a:outerShdw>
                </a:effectLst>
                <a:latin typeface="Segoe" pitchFamily="34" charset="0"/>
              </a:endParaRPr>
            </a:p>
          </p:txBody>
        </p:sp>
      </p:grpSp>
      <p:sp>
        <p:nvSpPr>
          <p:cNvPr id="330788" name="Rectangle 36"/>
          <p:cNvSpPr>
            <a:spLocks noGrp="1" noChangeArrowheads="1"/>
          </p:cNvSpPr>
          <p:nvPr>
            <p:ph type="title"/>
          </p:nvPr>
        </p:nvSpPr>
        <p:spPr>
          <a:xfrm>
            <a:off x="459106" y="274321"/>
            <a:ext cx="10056494" cy="1429314"/>
          </a:xfrm>
        </p:spPr>
        <p:txBody>
          <a:bodyPr/>
          <a:lstStyle/>
          <a:p>
            <a:r>
              <a:rPr lang="en-US" dirty="0" smtClean="0"/>
              <a:t>TS Easy Print</a:t>
            </a:r>
            <a:br>
              <a:rPr lang="en-US" dirty="0" smtClean="0"/>
            </a:br>
            <a:r>
              <a:rPr sz="4300" smtClean="0">
                <a:solidFill>
                  <a:schemeClr val="accent1"/>
                </a:solidFill>
              </a:rPr>
              <a:t>Server Side architecture</a:t>
            </a:r>
            <a:endParaRPr sz="4300">
              <a:solidFill>
                <a:schemeClr val="accent1"/>
              </a:solidFill>
            </a:endParaRPr>
          </a:p>
        </p:txBody>
      </p:sp>
      <p:sp>
        <p:nvSpPr>
          <p:cNvPr id="37" name="Curved Up Arrow 36"/>
          <p:cNvSpPr/>
          <p:nvPr/>
        </p:nvSpPr>
        <p:spPr bwMode="auto">
          <a:xfrm>
            <a:off x="9052560" y="5431313"/>
            <a:ext cx="1280160" cy="548640"/>
          </a:xfrm>
          <a:prstGeom prst="curvedUp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fontAlgn="base">
              <a:spcBef>
                <a:spcPct val="0"/>
              </a:spcBef>
              <a:spcAft>
                <a:spcPct val="0"/>
              </a:spcAft>
            </a:pPr>
            <a:endParaRPr lang="en-US" dirty="0" smtClean="0">
              <a:solidFill>
                <a:schemeClr val="lt1"/>
              </a:solidFill>
              <a:effectLst>
                <a:outerShdw blurRad="38100" dist="38100" dir="2700000" algn="tl">
                  <a:srgbClr val="000000">
                    <a:alpha val="43137"/>
                  </a:srgbClr>
                </a:outerShdw>
              </a:effectLst>
              <a:latin typeface="Segoe" pitchFamily="34" charset="0"/>
            </a:endParaRPr>
          </a:p>
        </p:txBody>
      </p:sp>
      <p:sp>
        <p:nvSpPr>
          <p:cNvPr id="62" name="TextBox 61"/>
          <p:cNvSpPr txBox="1"/>
          <p:nvPr/>
        </p:nvSpPr>
        <p:spPr>
          <a:xfrm>
            <a:off x="9929547" y="5039112"/>
            <a:ext cx="739370" cy="449354"/>
          </a:xfrm>
          <a:prstGeom prst="rect">
            <a:avLst/>
          </a:prstGeom>
          <a:noFill/>
        </p:spPr>
        <p:txBody>
          <a:bodyPr wrap="none" lIns="109728" tIns="54864" rIns="109728" bIns="54864" rtlCol="0">
            <a:spAutoFit/>
          </a:bodyPr>
          <a:lstStyle/>
          <a:p>
            <a:r>
              <a:rPr lang="en-US" dirty="0" smtClean="0">
                <a:solidFill>
                  <a:schemeClr val="tx1"/>
                </a:solidFill>
                <a:effectLst>
                  <a:outerShdw blurRad="38100" dist="38100" dir="2700000" algn="tl">
                    <a:srgbClr val="000000">
                      <a:alpha val="43137"/>
                    </a:srgbClr>
                  </a:outerShdw>
                </a:effectLst>
              </a:rPr>
              <a:t>RDP</a:t>
            </a:r>
          </a:p>
        </p:txBody>
      </p:sp>
      <p:grpSp>
        <p:nvGrpSpPr>
          <p:cNvPr id="79" name="Group 78"/>
          <p:cNvGrpSpPr/>
          <p:nvPr/>
        </p:nvGrpSpPr>
        <p:grpSpPr>
          <a:xfrm>
            <a:off x="8775459" y="3425950"/>
            <a:ext cx="828889" cy="339090"/>
            <a:chOff x="7312884" y="2854958"/>
            <a:chExt cx="690741" cy="282575"/>
          </a:xfrm>
          <a:effectLst/>
        </p:grpSpPr>
        <p:sp>
          <p:nvSpPr>
            <p:cNvPr id="33" name="Rectangle 5"/>
            <p:cNvSpPr>
              <a:spLocks noChangeArrowheads="1"/>
            </p:cNvSpPr>
            <p:nvPr/>
          </p:nvSpPr>
          <p:spPr bwMode="grayWhite">
            <a:xfrm>
              <a:off x="7312884" y="2877183"/>
              <a:ext cx="276225" cy="260350"/>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spcBef>
                  <a:spcPct val="30000"/>
                </a:spcBef>
              </a:pPr>
              <a:endParaRPr lang="en-US" sz="18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8" name="Rectangle 9"/>
            <p:cNvSpPr>
              <a:spLocks noChangeArrowheads="1"/>
            </p:cNvSpPr>
            <p:nvPr/>
          </p:nvSpPr>
          <p:spPr bwMode="auto">
            <a:xfrm>
              <a:off x="7574822" y="2854958"/>
              <a:ext cx="428803" cy="262145"/>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600" dirty="0">
                  <a:effectLst>
                    <a:outerShdw blurRad="38100" dist="38100" dir="2700000" algn="tl">
                      <a:srgbClr val="000000">
                        <a:alpha val="43137"/>
                      </a:srgbClr>
                    </a:outerShdw>
                  </a:effectLst>
                </a:rPr>
                <a:t>IHV</a:t>
              </a:r>
            </a:p>
          </p:txBody>
        </p:sp>
      </p:grpSp>
      <p:grpSp>
        <p:nvGrpSpPr>
          <p:cNvPr id="40" name="Group 74"/>
          <p:cNvGrpSpPr/>
          <p:nvPr/>
        </p:nvGrpSpPr>
        <p:grpSpPr>
          <a:xfrm>
            <a:off x="5131655" y="4102683"/>
            <a:ext cx="2560320" cy="2873851"/>
            <a:chOff x="6324600" y="3886200"/>
            <a:chExt cx="2133600" cy="2703892"/>
          </a:xfrm>
        </p:grpSpPr>
        <p:grpSp>
          <p:nvGrpSpPr>
            <p:cNvPr id="41" name="Group 44"/>
            <p:cNvGrpSpPr/>
            <p:nvPr/>
          </p:nvGrpSpPr>
          <p:grpSpPr>
            <a:xfrm>
              <a:off x="6400800" y="4058264"/>
              <a:ext cx="1968500" cy="1904111"/>
              <a:chOff x="4419600" y="4134464"/>
              <a:chExt cx="1968500" cy="1904111"/>
            </a:xfrm>
          </p:grpSpPr>
          <p:sp>
            <p:nvSpPr>
              <p:cNvPr id="45" name="Rectangle 12"/>
              <p:cNvSpPr>
                <a:spLocks noChangeArrowheads="1"/>
              </p:cNvSpPr>
              <p:nvPr/>
            </p:nvSpPr>
            <p:spPr bwMode="blackWhite">
              <a:xfrm>
                <a:off x="4419600" y="4134464"/>
                <a:ext cx="1968500" cy="1904111"/>
              </a:xfrm>
              <a:prstGeom prst="rect">
                <a:avLst/>
              </a:prstGeom>
              <a:solidFill>
                <a:srgbClr val="000000">
                  <a:alpha val="45098"/>
                </a:srgbClr>
              </a:solidFill>
              <a:ln>
                <a:solidFill>
                  <a:schemeClr val="bg1"/>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lnSpc>
                    <a:spcPct val="90000"/>
                  </a:lnSpc>
                  <a:spcBef>
                    <a:spcPct val="30000"/>
                  </a:spcBef>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47" name="Rectangle 35"/>
              <p:cNvSpPr>
                <a:spLocks noChangeArrowheads="1"/>
              </p:cNvSpPr>
              <p:nvPr/>
            </p:nvSpPr>
            <p:spPr bwMode="grayWhite">
              <a:xfrm>
                <a:off x="4572001" y="5029200"/>
                <a:ext cx="1676400" cy="83731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TS Easy Print XPS Driver</a:t>
                </a:r>
                <a:endParaRPr lang="en-US" dirty="0">
                  <a:solidFill>
                    <a:schemeClr val="tx1"/>
                  </a:solidFill>
                  <a:effectLst>
                    <a:outerShdw blurRad="38100" dist="38100" dir="2700000" algn="tl">
                      <a:srgbClr val="000000">
                        <a:alpha val="43137"/>
                      </a:srgbClr>
                    </a:outerShdw>
                  </a:effectLst>
                  <a:latin typeface="Segoe" pitchFamily="34" charset="0"/>
                </a:endParaRPr>
              </a:p>
            </p:txBody>
          </p:sp>
        </p:grpSp>
        <p:sp>
          <p:nvSpPr>
            <p:cNvPr id="44" name="Text Box 11"/>
            <p:cNvSpPr txBox="1">
              <a:spLocks noChangeArrowheads="1"/>
            </p:cNvSpPr>
            <p:nvPr/>
          </p:nvSpPr>
          <p:spPr bwMode="auto">
            <a:xfrm>
              <a:off x="6324600" y="3886200"/>
              <a:ext cx="2133600" cy="2703892"/>
            </a:xfrm>
            <a:prstGeom prst="rect">
              <a:avLst/>
            </a:prstGeom>
            <a:noFill/>
            <a:ln w="3175" algn="ctr">
              <a:solidFill>
                <a:schemeClr val="tx1"/>
              </a:solidFill>
              <a:prstDash val="dash"/>
              <a:miter lim="800000"/>
              <a:headEnd/>
              <a:tailEnd/>
            </a:ln>
            <a:effectLst/>
          </p:spPr>
          <p:txBody>
            <a:bodyPr wrap="none" anchor="b"/>
            <a:lstStyle/>
            <a:p>
              <a:pPr>
                <a:lnSpc>
                  <a:spcPct val="90000"/>
                </a:lnSpc>
                <a:spcBef>
                  <a:spcPct val="30000"/>
                </a:spcBef>
              </a:pPr>
              <a:endParaRPr lang="en-US" sz="1900" dirty="0">
                <a:effectLst>
                  <a:outerShdw blurRad="38100" dist="38100" dir="2700000" algn="tl">
                    <a:srgbClr val="000000">
                      <a:alpha val="43137"/>
                    </a:srgbClr>
                  </a:outerShdw>
                </a:effectLst>
              </a:endParaRPr>
            </a:p>
          </p:txBody>
        </p:sp>
      </p:grpSp>
      <p:sp>
        <p:nvSpPr>
          <p:cNvPr id="52" name="AutoShape 21"/>
          <p:cNvSpPr>
            <a:spLocks noChangeArrowheads="1"/>
          </p:cNvSpPr>
          <p:nvPr/>
        </p:nvSpPr>
        <p:spPr bwMode="auto">
          <a:xfrm>
            <a:off x="8057736" y="4559882"/>
            <a:ext cx="1083944" cy="1737360"/>
          </a:xfrm>
          <a:prstGeom prst="can">
            <a:avLst>
              <a:gd name="adj" fmla="val 30761"/>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XPS</a:t>
            </a:r>
          </a:p>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Spool</a:t>
            </a:r>
          </a:p>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File</a:t>
            </a:r>
          </a:p>
        </p:txBody>
      </p:sp>
      <p:cxnSp>
        <p:nvCxnSpPr>
          <p:cNvPr id="65" name="Elbow Connector 39"/>
          <p:cNvCxnSpPr>
            <a:stCxn id="52" idx="2"/>
          </p:cNvCxnSpPr>
          <p:nvPr/>
        </p:nvCxnSpPr>
        <p:spPr>
          <a:xfrm rot="10800000" flipV="1">
            <a:off x="7417658" y="5428562"/>
            <a:ext cx="640079" cy="50946"/>
          </a:xfrm>
          <a:prstGeom prst="bentConnector3">
            <a:avLst>
              <a:gd name="adj1" fmla="val 50000"/>
            </a:avLst>
          </a:prstGeom>
          <a:ln/>
        </p:spPr>
        <p:style>
          <a:lnRef idx="3">
            <a:schemeClr val="accent1"/>
          </a:lnRef>
          <a:fillRef idx="0">
            <a:schemeClr val="accent1"/>
          </a:fillRef>
          <a:effectRef idx="2">
            <a:schemeClr val="accent1"/>
          </a:effectRef>
          <a:fontRef idx="minor">
            <a:schemeClr val="tx1"/>
          </a:fontRef>
        </p:style>
      </p:cxnSp>
      <p:sp>
        <p:nvSpPr>
          <p:cNvPr id="67" name="Text Box 11"/>
          <p:cNvSpPr txBox="1">
            <a:spLocks noChangeArrowheads="1"/>
          </p:cNvSpPr>
          <p:nvPr/>
        </p:nvSpPr>
        <p:spPr bwMode="auto">
          <a:xfrm>
            <a:off x="3028535" y="4105223"/>
            <a:ext cx="1463040" cy="2872740"/>
          </a:xfrm>
          <a:prstGeom prst="rect">
            <a:avLst/>
          </a:prstGeom>
          <a:noFill/>
          <a:ln w="3175" algn="ctr">
            <a:solidFill>
              <a:schemeClr val="tx1"/>
            </a:solidFill>
            <a:prstDash val="dash"/>
            <a:miter lim="800000"/>
            <a:headEnd/>
            <a:tailEnd/>
          </a:ln>
          <a:effectLst/>
        </p:spPr>
        <p:txBody>
          <a:bodyPr wrap="none" lIns="109728" tIns="54864" rIns="109728" bIns="54864" anchor="b"/>
          <a:lstStyle/>
          <a:p>
            <a:pPr>
              <a:lnSpc>
                <a:spcPct val="90000"/>
              </a:lnSpc>
              <a:spcBef>
                <a:spcPct val="30000"/>
              </a:spcBef>
            </a:pPr>
            <a:endParaRPr lang="en-US" sz="1900" dirty="0">
              <a:effectLst>
                <a:outerShdw blurRad="38100" dist="38100" dir="2700000" algn="tl">
                  <a:srgbClr val="000000">
                    <a:alpha val="43137"/>
                  </a:srgbClr>
                </a:outerShdw>
              </a:effectLst>
            </a:endParaRPr>
          </a:p>
        </p:txBody>
      </p:sp>
      <p:sp>
        <p:nvSpPr>
          <p:cNvPr id="68" name="AutoShape 21"/>
          <p:cNvSpPr>
            <a:spLocks noChangeArrowheads="1"/>
          </p:cNvSpPr>
          <p:nvPr/>
        </p:nvSpPr>
        <p:spPr bwMode="auto">
          <a:xfrm>
            <a:off x="3312381" y="4274133"/>
            <a:ext cx="901064" cy="1565910"/>
          </a:xfrm>
          <a:prstGeom prst="can">
            <a:avLst>
              <a:gd name="adj" fmla="val 30761"/>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XPS</a:t>
            </a:r>
            <a:endParaRPr lang="en-US" dirty="0">
              <a:solidFill>
                <a:schemeClr val="tx1"/>
              </a:solidFill>
              <a:effectLst>
                <a:outerShdw blurRad="38100" dist="38100" dir="2700000" algn="tl">
                  <a:srgbClr val="000000">
                    <a:alpha val="43137"/>
                  </a:srgbClr>
                </a:outerShdw>
              </a:effectLst>
              <a:latin typeface="Segoe" pitchFamily="34" charset="0"/>
            </a:endParaRPr>
          </a:p>
        </p:txBody>
      </p:sp>
      <p:cxnSp>
        <p:nvCxnSpPr>
          <p:cNvPr id="70" name="Elbow Connector 39"/>
          <p:cNvCxnSpPr>
            <a:endCxn id="68" idx="4"/>
          </p:cNvCxnSpPr>
          <p:nvPr/>
        </p:nvCxnSpPr>
        <p:spPr>
          <a:xfrm rot="10800000">
            <a:off x="4213447" y="5057088"/>
            <a:ext cx="1009650" cy="68417"/>
          </a:xfrm>
          <a:prstGeom prst="bentConnector3">
            <a:avLst>
              <a:gd name="adj1" fmla="val 50000"/>
            </a:avLst>
          </a:prstGeom>
          <a:ln/>
        </p:spPr>
        <p:style>
          <a:lnRef idx="3">
            <a:schemeClr val="accent1"/>
          </a:lnRef>
          <a:fillRef idx="0">
            <a:schemeClr val="accent1"/>
          </a:fillRef>
          <a:effectRef idx="2">
            <a:schemeClr val="accent1"/>
          </a:effectRef>
          <a:fontRef idx="minor">
            <a:schemeClr val="tx1"/>
          </a:fontRef>
        </p:style>
      </p:cxnSp>
      <p:sp>
        <p:nvSpPr>
          <p:cNvPr id="71" name="Rectangle 14"/>
          <p:cNvSpPr>
            <a:spLocks noChangeArrowheads="1"/>
          </p:cNvSpPr>
          <p:nvPr/>
        </p:nvSpPr>
        <p:spPr bwMode="blackWhite">
          <a:xfrm>
            <a:off x="2719925" y="2820619"/>
            <a:ext cx="2085976" cy="70294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dirty="0" smtClean="0">
                <a:effectLst>
                  <a:outerShdw blurRad="38100" dist="38100" dir="2700000" algn="tl">
                    <a:srgbClr val="000000">
                      <a:alpha val="43137"/>
                    </a:srgbClr>
                  </a:outerShdw>
                </a:effectLst>
                <a:latin typeface="Segoe" pitchFamily="34" charset="0"/>
              </a:rPr>
              <a:t>WPF App</a:t>
            </a:r>
            <a:endParaRPr lang="en-US" dirty="0">
              <a:effectLst>
                <a:outerShdw blurRad="38100" dist="38100" dir="2700000" algn="tl">
                  <a:srgbClr val="000000">
                    <a:alpha val="43137"/>
                  </a:srgbClr>
                </a:outerShdw>
              </a:effectLst>
              <a:latin typeface="Segoe" pitchFamily="34" charset="0"/>
            </a:endParaRPr>
          </a:p>
        </p:txBody>
      </p:sp>
      <p:cxnSp>
        <p:nvCxnSpPr>
          <p:cNvPr id="72" name="AutoShape 24"/>
          <p:cNvCxnSpPr>
            <a:cxnSpLocks noChangeShapeType="1"/>
            <a:endCxn id="71" idx="2"/>
          </p:cNvCxnSpPr>
          <p:nvPr/>
        </p:nvCxnSpPr>
        <p:spPr bwMode="auto">
          <a:xfrm rot="5400000" flipH="1" flipV="1">
            <a:off x="3387629" y="3898848"/>
            <a:ext cx="750570" cy="1906"/>
          </a:xfrm>
          <a:prstGeom prst="straightConnector1">
            <a:avLst/>
          </a:prstGeom>
          <a:noFill/>
          <a:ln w="38100">
            <a:solidFill>
              <a:schemeClr val="accent2"/>
            </a:solidFill>
            <a:round/>
            <a:headEnd type="triangle" w="med" len="med"/>
            <a:tailEnd/>
          </a:ln>
          <a:effectLst/>
        </p:spPr>
      </p:cxnSp>
      <p:sp>
        <p:nvSpPr>
          <p:cNvPr id="73" name="Rectangle 13"/>
          <p:cNvSpPr>
            <a:spLocks noChangeArrowheads="1"/>
          </p:cNvSpPr>
          <p:nvPr/>
        </p:nvSpPr>
        <p:spPr bwMode="blackWhite">
          <a:xfrm>
            <a:off x="468215" y="2828239"/>
            <a:ext cx="2095500" cy="70294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dirty="0" smtClean="0">
                <a:effectLst>
                  <a:outerShdw blurRad="38100" dist="38100" dir="2700000" algn="tl">
                    <a:srgbClr val="000000">
                      <a:alpha val="43137"/>
                    </a:srgbClr>
                  </a:outerShdw>
                </a:effectLst>
                <a:latin typeface="Segoe" pitchFamily="34" charset="0"/>
              </a:rPr>
              <a:t>Win32 App</a:t>
            </a:r>
            <a:endParaRPr lang="en-US" dirty="0">
              <a:effectLst>
                <a:outerShdw blurRad="38100" dist="38100" dir="2700000" algn="tl">
                  <a:srgbClr val="000000">
                    <a:alpha val="43137"/>
                  </a:srgbClr>
                </a:outerShdw>
              </a:effectLst>
              <a:latin typeface="Segoe" pitchFamily="34" charset="0"/>
            </a:endParaRPr>
          </a:p>
        </p:txBody>
      </p:sp>
      <p:sp>
        <p:nvSpPr>
          <p:cNvPr id="74" name="Rectangle 15"/>
          <p:cNvSpPr>
            <a:spLocks noChangeArrowheads="1"/>
          </p:cNvSpPr>
          <p:nvPr/>
        </p:nvSpPr>
        <p:spPr bwMode="auto">
          <a:xfrm>
            <a:off x="468215" y="4285562"/>
            <a:ext cx="2103120" cy="164592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GDI to XPS</a:t>
            </a:r>
          </a:p>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Conversion Module</a:t>
            </a:r>
          </a:p>
          <a:p>
            <a:pPr algn="ctr" defTabSz="1096876">
              <a:lnSpc>
                <a:spcPct val="90000"/>
              </a:lnSpc>
              <a:spcBef>
                <a:spcPct val="30000"/>
              </a:spcBef>
            </a:pPr>
            <a:endParaRPr lang="en-US" dirty="0">
              <a:solidFill>
                <a:schemeClr val="tx1"/>
              </a:solidFill>
              <a:effectLst>
                <a:outerShdw blurRad="38100" dist="38100" dir="2700000" algn="tl">
                  <a:srgbClr val="000000">
                    <a:alpha val="43137"/>
                  </a:srgbClr>
                </a:outerShdw>
              </a:effectLst>
              <a:latin typeface="Segoe" pitchFamily="34" charset="0"/>
            </a:endParaRPr>
          </a:p>
        </p:txBody>
      </p:sp>
      <p:cxnSp>
        <p:nvCxnSpPr>
          <p:cNvPr id="75" name="AutoShape 20"/>
          <p:cNvCxnSpPr>
            <a:cxnSpLocks noChangeShapeType="1"/>
            <a:stCxn id="74" idx="0"/>
            <a:endCxn id="73" idx="2"/>
          </p:cNvCxnSpPr>
          <p:nvPr/>
        </p:nvCxnSpPr>
        <p:spPr bwMode="auto">
          <a:xfrm rot="16200000" flipV="1">
            <a:off x="1140680" y="3906467"/>
            <a:ext cx="754380" cy="3810"/>
          </a:xfrm>
          <a:prstGeom prst="bentConnector3">
            <a:avLst>
              <a:gd name="adj1" fmla="val 50000"/>
            </a:avLst>
          </a:prstGeom>
          <a:noFill/>
          <a:ln w="38100">
            <a:solidFill>
              <a:schemeClr val="accent2"/>
            </a:solidFill>
            <a:miter lim="800000"/>
            <a:headEnd type="triangle" w="med" len="med"/>
            <a:tailEnd/>
          </a:ln>
          <a:effectLst/>
        </p:spPr>
      </p:cxnSp>
      <p:sp>
        <p:nvSpPr>
          <p:cNvPr id="76" name="Text Box 34"/>
          <p:cNvSpPr txBox="1">
            <a:spLocks noChangeArrowheads="1"/>
          </p:cNvSpPr>
          <p:nvPr/>
        </p:nvSpPr>
        <p:spPr bwMode="auto">
          <a:xfrm>
            <a:off x="372964" y="4105225"/>
            <a:ext cx="2289811" cy="2872739"/>
          </a:xfrm>
          <a:prstGeom prst="rect">
            <a:avLst/>
          </a:prstGeom>
          <a:noFill/>
          <a:ln w="3175" algn="ctr">
            <a:solidFill>
              <a:schemeClr val="tx1"/>
            </a:solidFill>
            <a:prstDash val="dash"/>
            <a:miter lim="800000"/>
            <a:headEnd/>
            <a:tailEnd/>
          </a:ln>
          <a:effectLst/>
        </p:spPr>
        <p:txBody>
          <a:bodyPr wrap="none" lIns="109728" tIns="54864" rIns="109728" bIns="54864" anchor="b"/>
          <a:lstStyle/>
          <a:p>
            <a:pPr algn="ctr">
              <a:lnSpc>
                <a:spcPct val="90000"/>
              </a:lnSpc>
              <a:spcBef>
                <a:spcPct val="30000"/>
              </a:spcBef>
            </a:pPr>
            <a:endParaRPr lang="en-US" dirty="0">
              <a:effectLst>
                <a:outerShdw blurRad="38100" dist="38100" dir="2700000" algn="tl">
                  <a:srgbClr val="000000">
                    <a:alpha val="43137"/>
                  </a:srgbClr>
                </a:outerShdw>
              </a:effectLst>
            </a:endParaRPr>
          </a:p>
        </p:txBody>
      </p:sp>
      <p:cxnSp>
        <p:nvCxnSpPr>
          <p:cNvPr id="77" name="Elbow Connector 39"/>
          <p:cNvCxnSpPr>
            <a:endCxn id="74" idx="2"/>
          </p:cNvCxnSpPr>
          <p:nvPr/>
        </p:nvCxnSpPr>
        <p:spPr>
          <a:xfrm rot="10800000" flipV="1">
            <a:off x="1519775" y="5657165"/>
            <a:ext cx="3703320" cy="274318"/>
          </a:xfrm>
          <a:prstGeom prst="bentConnector4">
            <a:avLst>
              <a:gd name="adj1" fmla="val 13580"/>
              <a:gd name="adj2" fmla="val 200001"/>
            </a:avLst>
          </a:prstGeom>
          <a:ln/>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linds(horizontal)">
                                      <p:cBhvr>
                                        <p:cTn id="7" dur="500"/>
                                        <p:tgtEl>
                                          <p:spTgt spid="73"/>
                                        </p:tgtEl>
                                      </p:cBhvr>
                                    </p:animEffect>
                                  </p:childTnLst>
                                </p:cTn>
                              </p:par>
                              <p:par>
                                <p:cTn id="8" presetID="3" presetClass="entr" presetSubtype="1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blinds(horizontal)">
                                      <p:cBhvr>
                                        <p:cTn id="10" dur="500"/>
                                        <p:tgtEl>
                                          <p:spTgt spid="7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blinds(horizontal)">
                                      <p:cBhvr>
                                        <p:cTn id="13" dur="500"/>
                                        <p:tgtEl>
                                          <p:spTgt spid="7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blinds(horizontal)">
                                      <p:cBhvr>
                                        <p:cTn id="16" dur="500"/>
                                        <p:tgtEl>
                                          <p:spTgt spid="74"/>
                                        </p:tgtEl>
                                      </p:cBhvr>
                                    </p:animEffect>
                                  </p:childTnLst>
                                </p:cTn>
                              </p:par>
                              <p:par>
                                <p:cTn id="17" presetID="3" presetClass="entr" presetSubtype="1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blinds(horizontal)">
                                      <p:cBhvr>
                                        <p:cTn id="19" dur="5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1000"/>
                                        <p:tgtEl>
                                          <p:spTgt spid="79"/>
                                        </p:tgtEl>
                                        <p:attrNameLst>
                                          <p:attrName>ppt_x</p:attrName>
                                        </p:attrNameLst>
                                      </p:cBhvr>
                                      <p:tavLst>
                                        <p:tav tm="0">
                                          <p:val>
                                            <p:strVal val="ppt_x"/>
                                          </p:val>
                                        </p:tav>
                                        <p:tav tm="100000">
                                          <p:val>
                                            <p:strVal val="ppt_x"/>
                                          </p:val>
                                        </p:tav>
                                      </p:tavLst>
                                    </p:anim>
                                    <p:anim calcmode="lin" valueType="num">
                                      <p:cBhvr additive="base">
                                        <p:cTn id="24" dur="1000"/>
                                        <p:tgtEl>
                                          <p:spTgt spid="79"/>
                                        </p:tgtEl>
                                        <p:attrNameLst>
                                          <p:attrName>ppt_y</p:attrName>
                                        </p:attrNameLst>
                                      </p:cBhvr>
                                      <p:tavLst>
                                        <p:tav tm="0">
                                          <p:val>
                                            <p:strVal val="ppt_y"/>
                                          </p:val>
                                        </p:tav>
                                        <p:tav tm="100000">
                                          <p:val>
                                            <p:strVal val="1+ppt_h/2"/>
                                          </p:val>
                                        </p:tav>
                                      </p:tavLst>
                                    </p:anim>
                                    <p:set>
                                      <p:cBhvr>
                                        <p:cTn id="25" dur="1" fill="hold">
                                          <p:stCondLst>
                                            <p:cond delay="9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88" name="Rectangle 36"/>
          <p:cNvSpPr>
            <a:spLocks noGrp="1" noChangeArrowheads="1"/>
          </p:cNvSpPr>
          <p:nvPr>
            <p:ph type="title"/>
          </p:nvPr>
        </p:nvSpPr>
        <p:spPr>
          <a:xfrm>
            <a:off x="459106" y="274321"/>
            <a:ext cx="10056494" cy="1429314"/>
          </a:xfrm>
        </p:spPr>
        <p:txBody>
          <a:bodyPr/>
          <a:lstStyle/>
          <a:p>
            <a:r>
              <a:rPr lang="en-US" dirty="0" smtClean="0"/>
              <a:t>TS Easy Print</a:t>
            </a:r>
            <a:br>
              <a:rPr lang="en-US" dirty="0" smtClean="0"/>
            </a:br>
            <a:r>
              <a:rPr sz="4300" smtClean="0">
                <a:solidFill>
                  <a:schemeClr val="accent1"/>
                </a:solidFill>
              </a:rPr>
              <a:t>Client Side architecture</a:t>
            </a:r>
            <a:endParaRPr lang="en-US" dirty="0">
              <a:solidFill>
                <a:schemeClr val="accent1"/>
              </a:solidFill>
            </a:endParaRPr>
          </a:p>
        </p:txBody>
      </p:sp>
      <p:sp>
        <p:nvSpPr>
          <p:cNvPr id="40" name="Rectangle 15"/>
          <p:cNvSpPr>
            <a:spLocks noChangeArrowheads="1"/>
          </p:cNvSpPr>
          <p:nvPr/>
        </p:nvSpPr>
        <p:spPr bwMode="auto">
          <a:xfrm>
            <a:off x="640080" y="5212080"/>
            <a:ext cx="1960246" cy="164592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XPS to GDI</a:t>
            </a:r>
          </a:p>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Conversion Module</a:t>
            </a:r>
          </a:p>
          <a:p>
            <a:pPr algn="ctr" defTabSz="1096876">
              <a:lnSpc>
                <a:spcPct val="90000"/>
              </a:lnSpc>
              <a:spcBef>
                <a:spcPct val="30000"/>
              </a:spcBef>
            </a:pP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41" name="Text Box 34"/>
          <p:cNvSpPr txBox="1">
            <a:spLocks noChangeArrowheads="1"/>
          </p:cNvSpPr>
          <p:nvPr/>
        </p:nvSpPr>
        <p:spPr bwMode="auto">
          <a:xfrm>
            <a:off x="544829" y="3985262"/>
            <a:ext cx="2198370" cy="3766666"/>
          </a:xfrm>
          <a:prstGeom prst="rect">
            <a:avLst/>
          </a:prstGeom>
          <a:noFill/>
          <a:ln w="3175" algn="ctr">
            <a:solidFill>
              <a:schemeClr val="tx1"/>
            </a:solidFill>
            <a:prstDash val="dash"/>
            <a:miter lim="800000"/>
            <a:headEnd/>
            <a:tailEnd/>
          </a:ln>
          <a:effectLst/>
        </p:spPr>
        <p:txBody>
          <a:bodyPr wrap="none" lIns="109728" tIns="54864" rIns="109728" bIns="54864" anchor="b"/>
          <a:lstStyle/>
          <a:p>
            <a:pPr algn="ctr">
              <a:lnSpc>
                <a:spcPct val="90000"/>
              </a:lnSpc>
              <a:spcBef>
                <a:spcPct val="30000"/>
              </a:spcBef>
            </a:pPr>
            <a:r>
              <a:rPr lang="en-US" sz="2000" dirty="0" smtClean="0">
                <a:solidFill>
                  <a:schemeClr val="tx1"/>
                </a:solidFill>
                <a:effectLst>
                  <a:outerShdw blurRad="38100" dist="38100" dir="2700000" algn="tl">
                    <a:srgbClr val="000000">
                      <a:alpha val="43137"/>
                    </a:srgbClr>
                  </a:outerShdw>
                </a:effectLst>
              </a:rPr>
              <a:t>.NET</a:t>
            </a:r>
            <a:br>
              <a:rPr lang="en-US" sz="2000" dirty="0" smtClean="0">
                <a:solidFill>
                  <a:schemeClr val="tx1"/>
                </a:solidFill>
                <a:effectLst>
                  <a:outerShdw blurRad="38100" dist="38100" dir="2700000" algn="tl">
                    <a:srgbClr val="000000">
                      <a:alpha val="43137"/>
                    </a:srgbClr>
                  </a:outerShdw>
                </a:effectLst>
              </a:rPr>
            </a:br>
            <a:r>
              <a:rPr lang="en-US" sz="2000" dirty="0" smtClean="0">
                <a:solidFill>
                  <a:schemeClr val="tx1"/>
                </a:solidFill>
                <a:effectLst>
                  <a:outerShdw blurRad="38100" dist="38100" dir="2700000" algn="tl">
                    <a:srgbClr val="000000">
                      <a:alpha val="43137"/>
                    </a:srgbClr>
                  </a:outerShdw>
                </a:effectLst>
              </a:rPr>
              <a:t>Framework 3.0 SP1</a:t>
            </a:r>
            <a:endParaRPr lang="en-US" sz="2000" dirty="0">
              <a:solidFill>
                <a:schemeClr val="tx1"/>
              </a:solidFill>
              <a:effectLst>
                <a:outerShdw blurRad="38100" dist="38100" dir="2700000" algn="tl">
                  <a:srgbClr val="000000">
                    <a:alpha val="43137"/>
                  </a:srgbClr>
                </a:outerShdw>
              </a:effectLst>
            </a:endParaRPr>
          </a:p>
        </p:txBody>
      </p:sp>
      <p:sp>
        <p:nvSpPr>
          <p:cNvPr id="44" name="Rectangle 12"/>
          <p:cNvSpPr>
            <a:spLocks noChangeArrowheads="1"/>
          </p:cNvSpPr>
          <p:nvPr/>
        </p:nvSpPr>
        <p:spPr bwMode="blackWhite">
          <a:xfrm>
            <a:off x="5943601" y="4754880"/>
            <a:ext cx="2443655" cy="2560320"/>
          </a:xfrm>
          <a:prstGeom prst="rect">
            <a:avLst/>
          </a:prstGeom>
          <a:solidFill>
            <a:srgbClr val="000000">
              <a:alpha val="45098"/>
            </a:srgbClr>
          </a:solidFill>
          <a:ln>
            <a:solidFill>
              <a:schemeClr val="bg1"/>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46" name="Rectangle 16"/>
          <p:cNvSpPr>
            <a:spLocks noChangeArrowheads="1"/>
          </p:cNvSpPr>
          <p:nvPr/>
        </p:nvSpPr>
        <p:spPr bwMode="grayWhite">
          <a:xfrm>
            <a:off x="6126480" y="5486400"/>
            <a:ext cx="2094844" cy="54864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dirty="0">
                <a:solidFill>
                  <a:schemeClr val="tx1"/>
                </a:solidFill>
                <a:effectLst>
                  <a:outerShdw blurRad="38100" dist="38100" dir="2700000" algn="tl">
                    <a:srgbClr val="000000">
                      <a:alpha val="43137"/>
                    </a:srgbClr>
                  </a:outerShdw>
                </a:effectLst>
                <a:latin typeface="Segoe" pitchFamily="34" charset="0"/>
              </a:rPr>
              <a:t>Print </a:t>
            </a:r>
            <a:r>
              <a:rPr lang="en-US" dirty="0" smtClean="0">
                <a:solidFill>
                  <a:schemeClr val="tx1"/>
                </a:solidFill>
                <a:effectLst>
                  <a:outerShdw blurRad="38100" dist="38100" dir="2700000" algn="tl">
                    <a:srgbClr val="000000">
                      <a:alpha val="43137"/>
                    </a:srgbClr>
                  </a:outerShdw>
                </a:effectLst>
                <a:latin typeface="Segoe" pitchFamily="34" charset="0"/>
              </a:rPr>
              <a:t>Processor</a:t>
            </a: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47" name="Rectangle 35"/>
          <p:cNvSpPr>
            <a:spLocks noChangeArrowheads="1"/>
          </p:cNvSpPr>
          <p:nvPr/>
        </p:nvSpPr>
        <p:spPr bwMode="grayWhite">
          <a:xfrm>
            <a:off x="6126480" y="6126480"/>
            <a:ext cx="2097996" cy="862966"/>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spcBef>
                <a:spcPct val="30000"/>
              </a:spcBef>
            </a:pPr>
            <a:r>
              <a:rPr lang="en-US" sz="2000" dirty="0" smtClean="0">
                <a:solidFill>
                  <a:schemeClr val="tx1"/>
                </a:solidFill>
                <a:effectLst>
                  <a:outerShdw blurRad="38100" dist="38100" dir="2700000" algn="tl">
                    <a:srgbClr val="000000">
                      <a:alpha val="43137"/>
                    </a:srgbClr>
                  </a:outerShdw>
                </a:effectLst>
                <a:latin typeface="Segoe" pitchFamily="34" charset="0"/>
              </a:rPr>
              <a:t>GDI Printer Driver</a:t>
            </a:r>
            <a:endParaRPr lang="en-US" sz="2000" dirty="0">
              <a:solidFill>
                <a:schemeClr val="tx1"/>
              </a:solidFill>
              <a:effectLst>
                <a:outerShdw blurRad="38100" dist="38100" dir="2700000" algn="tl">
                  <a:srgbClr val="000000">
                    <a:alpha val="43137"/>
                  </a:srgbClr>
                </a:outerShdw>
              </a:effectLst>
              <a:latin typeface="Segoe" pitchFamily="34" charset="0"/>
            </a:endParaRPr>
          </a:p>
        </p:txBody>
      </p:sp>
      <p:sp>
        <p:nvSpPr>
          <p:cNvPr id="64" name="Rectangle 8199"/>
          <p:cNvSpPr>
            <a:spLocks noChangeArrowheads="1"/>
          </p:cNvSpPr>
          <p:nvPr/>
        </p:nvSpPr>
        <p:spPr bwMode="auto">
          <a:xfrm>
            <a:off x="1005840" y="2103120"/>
            <a:ext cx="3246120" cy="155448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t" anchorCtr="0" compatLnSpc="1">
            <a:prstTxWarp prst="textNoShape">
              <a:avLst/>
            </a:prstTxWarp>
          </a:bodyPr>
          <a:lstStyle/>
          <a:p>
            <a:pP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  TS Client (MSTSC)</a:t>
            </a: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65" name="Rectangle 22"/>
          <p:cNvSpPr>
            <a:spLocks noChangeArrowheads="1"/>
          </p:cNvSpPr>
          <p:nvPr/>
        </p:nvSpPr>
        <p:spPr bwMode="auto">
          <a:xfrm>
            <a:off x="1828800" y="2651760"/>
            <a:ext cx="2011680" cy="822960"/>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outerShdw>
          </a:effectLst>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TS Easy Print</a:t>
            </a:r>
          </a:p>
          <a:p>
            <a:pPr algn="ctr" defTabSz="1096876"/>
            <a:r>
              <a:rPr lang="en-US" dirty="0" smtClean="0">
                <a:solidFill>
                  <a:schemeClr val="tx1"/>
                </a:solidFill>
                <a:effectLst>
                  <a:outerShdw blurRad="38100" dist="38100" dir="2700000" algn="tl">
                    <a:srgbClr val="000000">
                      <a:alpha val="43137"/>
                    </a:srgbClr>
                  </a:outerShdw>
                </a:effectLst>
                <a:latin typeface="Segoe" pitchFamily="34" charset="0"/>
              </a:rPr>
              <a:t>Plug-in</a:t>
            </a:r>
            <a:endParaRPr lang="en-US" dirty="0">
              <a:solidFill>
                <a:schemeClr val="tx1"/>
              </a:solidFill>
              <a:effectLst>
                <a:outerShdw blurRad="38100" dist="38100" dir="2700000" algn="tl">
                  <a:srgbClr val="000000">
                    <a:alpha val="43137"/>
                  </a:srgbClr>
                </a:outerShdw>
              </a:effectLst>
              <a:latin typeface="Segoe" pitchFamily="34" charset="0"/>
            </a:endParaRPr>
          </a:p>
        </p:txBody>
      </p:sp>
      <p:cxnSp>
        <p:nvCxnSpPr>
          <p:cNvPr id="66" name="Elbow Connector 39"/>
          <p:cNvCxnSpPr>
            <a:endCxn id="65" idx="1"/>
          </p:cNvCxnSpPr>
          <p:nvPr/>
        </p:nvCxnSpPr>
        <p:spPr>
          <a:xfrm rot="5400000" flipH="1" flipV="1">
            <a:off x="982981" y="3726181"/>
            <a:ext cx="1508760" cy="182878"/>
          </a:xfrm>
          <a:prstGeom prst="bentConnector2">
            <a:avLst/>
          </a:prstGeom>
          <a:ln/>
        </p:spPr>
        <p:style>
          <a:lnRef idx="3">
            <a:schemeClr val="accent1"/>
          </a:lnRef>
          <a:fillRef idx="0">
            <a:schemeClr val="accent1"/>
          </a:fillRef>
          <a:effectRef idx="2">
            <a:schemeClr val="accent1"/>
          </a:effectRef>
          <a:fontRef idx="minor">
            <a:schemeClr val="tx1"/>
          </a:fontRef>
        </p:style>
      </p:cxnSp>
      <p:sp>
        <p:nvSpPr>
          <p:cNvPr id="67" name="AutoShape 21"/>
          <p:cNvSpPr>
            <a:spLocks noChangeArrowheads="1"/>
          </p:cNvSpPr>
          <p:nvPr/>
        </p:nvSpPr>
        <p:spPr bwMode="auto">
          <a:xfrm>
            <a:off x="3200401" y="5852160"/>
            <a:ext cx="1083944" cy="1737360"/>
          </a:xfrm>
          <a:prstGeom prst="can">
            <a:avLst>
              <a:gd name="adj" fmla="val 30761"/>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EMF</a:t>
            </a:r>
          </a:p>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Spool</a:t>
            </a:r>
          </a:p>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File</a:t>
            </a: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68" name="AutoShape 21"/>
          <p:cNvSpPr>
            <a:spLocks noChangeArrowheads="1"/>
          </p:cNvSpPr>
          <p:nvPr/>
        </p:nvSpPr>
        <p:spPr bwMode="auto">
          <a:xfrm>
            <a:off x="3200401" y="3931920"/>
            <a:ext cx="1083944" cy="1737360"/>
          </a:xfrm>
          <a:prstGeom prst="can">
            <a:avLst>
              <a:gd name="adj" fmla="val 30761"/>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XPS</a:t>
            </a:r>
          </a:p>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Spool</a:t>
            </a:r>
          </a:p>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File</a:t>
            </a:r>
            <a:endParaRPr lang="en-US" dirty="0">
              <a:solidFill>
                <a:schemeClr val="tx1"/>
              </a:solidFill>
              <a:effectLst>
                <a:outerShdw blurRad="38100" dist="38100" dir="2700000" algn="tl">
                  <a:srgbClr val="000000">
                    <a:alpha val="43137"/>
                  </a:srgbClr>
                </a:outerShdw>
              </a:effectLst>
              <a:latin typeface="Segoe" pitchFamily="34" charset="0"/>
            </a:endParaRPr>
          </a:p>
        </p:txBody>
      </p:sp>
      <p:cxnSp>
        <p:nvCxnSpPr>
          <p:cNvPr id="70" name="Elbow Connector 69"/>
          <p:cNvCxnSpPr>
            <a:stCxn id="68" idx="2"/>
          </p:cNvCxnSpPr>
          <p:nvPr/>
        </p:nvCxnSpPr>
        <p:spPr>
          <a:xfrm rot="10800000">
            <a:off x="1645920" y="4572000"/>
            <a:ext cx="1554480" cy="228600"/>
          </a:xfrm>
          <a:prstGeom prst="bentConnector3">
            <a:avLst>
              <a:gd name="adj1" fmla="val 50000"/>
            </a:avLst>
          </a:prstGeom>
          <a:ln/>
        </p:spPr>
        <p:style>
          <a:lnRef idx="3">
            <a:schemeClr val="accent1"/>
          </a:lnRef>
          <a:fillRef idx="0">
            <a:schemeClr val="accent1"/>
          </a:fillRef>
          <a:effectRef idx="2">
            <a:schemeClr val="accent1"/>
          </a:effectRef>
          <a:fontRef idx="minor">
            <a:schemeClr val="tx1"/>
          </a:fontRef>
        </p:style>
      </p:cxnSp>
      <p:sp>
        <p:nvSpPr>
          <p:cNvPr id="71" name="Rectangle 12"/>
          <p:cNvSpPr>
            <a:spLocks noChangeArrowheads="1"/>
          </p:cNvSpPr>
          <p:nvPr/>
        </p:nvSpPr>
        <p:spPr bwMode="blackWhite">
          <a:xfrm>
            <a:off x="5943600" y="1828800"/>
            <a:ext cx="2468880" cy="2560320"/>
          </a:xfrm>
          <a:prstGeom prst="rect">
            <a:avLst/>
          </a:prstGeom>
          <a:solidFill>
            <a:srgbClr val="000000">
              <a:alpha val="45098"/>
            </a:srgbClr>
          </a:solidFill>
          <a:ln>
            <a:solidFill>
              <a:schemeClr val="bg1"/>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73" name="Rectangle 35"/>
          <p:cNvSpPr>
            <a:spLocks noChangeArrowheads="1"/>
          </p:cNvSpPr>
          <p:nvPr/>
        </p:nvSpPr>
        <p:spPr bwMode="grayWhite">
          <a:xfrm>
            <a:off x="6126480" y="3200400"/>
            <a:ext cx="2103120" cy="862966"/>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spcBef>
                <a:spcPct val="30000"/>
              </a:spcBef>
            </a:pPr>
            <a:r>
              <a:rPr lang="en-US" sz="2000" dirty="0" smtClean="0">
                <a:solidFill>
                  <a:schemeClr val="tx1"/>
                </a:solidFill>
                <a:effectLst>
                  <a:outerShdw blurRad="38100" dist="38100" dir="2700000" algn="tl">
                    <a:srgbClr val="000000">
                      <a:alpha val="43137"/>
                    </a:srgbClr>
                  </a:outerShdw>
                </a:effectLst>
                <a:latin typeface="Segoe" pitchFamily="34" charset="0"/>
              </a:rPr>
              <a:t>XPS Printer Driver</a:t>
            </a:r>
            <a:endParaRPr lang="en-US" sz="2000" dirty="0">
              <a:solidFill>
                <a:schemeClr val="tx1"/>
              </a:solidFill>
              <a:effectLst>
                <a:outerShdw blurRad="38100" dist="38100" dir="2700000" algn="tl">
                  <a:srgbClr val="000000">
                    <a:alpha val="43137"/>
                  </a:srgbClr>
                </a:outerShdw>
              </a:effectLst>
              <a:latin typeface="Segoe" pitchFamily="34" charset="0"/>
            </a:endParaRPr>
          </a:p>
        </p:txBody>
      </p:sp>
      <p:pic>
        <p:nvPicPr>
          <p:cNvPr id="74" name="Picture 12"/>
          <p:cNvPicPr>
            <a:picLocks noChangeArrowheads="1"/>
          </p:cNvPicPr>
          <p:nvPr/>
        </p:nvPicPr>
        <p:blipFill>
          <a:blip r:embed="rId3"/>
          <a:srcRect/>
          <a:stretch>
            <a:fillRect/>
          </a:stretch>
        </p:blipFill>
        <p:spPr bwMode="auto">
          <a:xfrm>
            <a:off x="9144001" y="4206240"/>
            <a:ext cx="642769" cy="713354"/>
          </a:xfrm>
          <a:prstGeom prst="rect">
            <a:avLst/>
          </a:prstGeom>
          <a:noFill/>
          <a:ln w="9525">
            <a:noFill/>
            <a:miter lim="800000"/>
            <a:headEnd/>
            <a:tailEnd/>
          </a:ln>
        </p:spPr>
      </p:pic>
      <p:cxnSp>
        <p:nvCxnSpPr>
          <p:cNvPr id="75" name="Elbow Connector 90"/>
          <p:cNvCxnSpPr>
            <a:stCxn id="44" idx="1"/>
            <a:endCxn id="67" idx="4"/>
          </p:cNvCxnSpPr>
          <p:nvPr/>
        </p:nvCxnSpPr>
        <p:spPr>
          <a:xfrm rot="10800000" flipV="1">
            <a:off x="4284346" y="6035040"/>
            <a:ext cx="1659256" cy="685800"/>
          </a:xfrm>
          <a:prstGeom prst="bentConnector3">
            <a:avLst>
              <a:gd name="adj1" fmla="val 50000"/>
            </a:avLst>
          </a:prstGeom>
          <a:ln/>
        </p:spPr>
        <p:style>
          <a:lnRef idx="3">
            <a:schemeClr val="accent1"/>
          </a:lnRef>
          <a:fillRef idx="0">
            <a:schemeClr val="accent1"/>
          </a:fillRef>
          <a:effectRef idx="2">
            <a:schemeClr val="accent1"/>
          </a:effectRef>
          <a:fontRef idx="minor">
            <a:schemeClr val="tx1"/>
          </a:fontRef>
        </p:style>
      </p:cxnSp>
      <p:cxnSp>
        <p:nvCxnSpPr>
          <p:cNvPr id="76" name="Elbow Connector 75"/>
          <p:cNvCxnSpPr>
            <a:stCxn id="71" idx="1"/>
            <a:endCxn id="68" idx="4"/>
          </p:cNvCxnSpPr>
          <p:nvPr/>
        </p:nvCxnSpPr>
        <p:spPr>
          <a:xfrm rot="10800000" flipV="1">
            <a:off x="4284346" y="3108960"/>
            <a:ext cx="1659256" cy="1691640"/>
          </a:xfrm>
          <a:prstGeom prst="bentConnector3">
            <a:avLst>
              <a:gd name="adj1" fmla="val 50000"/>
            </a:avLst>
          </a:prstGeom>
          <a:ln/>
        </p:spPr>
        <p:style>
          <a:lnRef idx="3">
            <a:schemeClr val="accent1"/>
          </a:lnRef>
          <a:fillRef idx="0">
            <a:schemeClr val="accent1"/>
          </a:fillRef>
          <a:effectRef idx="2">
            <a:schemeClr val="accent1"/>
          </a:effectRef>
          <a:fontRef idx="minor">
            <a:schemeClr val="tx1"/>
          </a:fontRef>
        </p:style>
      </p:cxnSp>
      <p:cxnSp>
        <p:nvCxnSpPr>
          <p:cNvPr id="77" name="Elbow Connector 76"/>
          <p:cNvCxnSpPr>
            <a:stCxn id="67" idx="2"/>
            <a:endCxn id="40" idx="3"/>
          </p:cNvCxnSpPr>
          <p:nvPr/>
        </p:nvCxnSpPr>
        <p:spPr>
          <a:xfrm rot="10800000">
            <a:off x="2600326" y="6035040"/>
            <a:ext cx="600074" cy="685800"/>
          </a:xfrm>
          <a:prstGeom prst="bentConnector3">
            <a:avLst>
              <a:gd name="adj1" fmla="val 50000"/>
            </a:avLst>
          </a:prstGeom>
          <a:ln/>
        </p:spPr>
        <p:style>
          <a:lnRef idx="3">
            <a:schemeClr val="accent1"/>
          </a:lnRef>
          <a:fillRef idx="0">
            <a:schemeClr val="accent1"/>
          </a:fillRef>
          <a:effectRef idx="2">
            <a:schemeClr val="accent1"/>
          </a:effectRef>
          <a:fontRef idx="minor">
            <a:schemeClr val="tx1"/>
          </a:fontRef>
        </p:style>
      </p:cxnSp>
      <p:cxnSp>
        <p:nvCxnSpPr>
          <p:cNvPr id="78" name="Elbow Connector 90"/>
          <p:cNvCxnSpPr>
            <a:stCxn id="88" idx="1"/>
            <a:endCxn id="44" idx="2"/>
          </p:cNvCxnSpPr>
          <p:nvPr/>
        </p:nvCxnSpPr>
        <p:spPr>
          <a:xfrm rot="10800000" flipV="1">
            <a:off x="7165428" y="6666037"/>
            <a:ext cx="2070012" cy="649163"/>
          </a:xfrm>
          <a:prstGeom prst="bentConnector4">
            <a:avLst>
              <a:gd name="adj1" fmla="val 20487"/>
              <a:gd name="adj2" fmla="val 142258"/>
            </a:avLst>
          </a:prstGeom>
          <a:ln/>
        </p:spPr>
        <p:style>
          <a:lnRef idx="3">
            <a:schemeClr val="accent1"/>
          </a:lnRef>
          <a:fillRef idx="0">
            <a:schemeClr val="accent1"/>
          </a:fillRef>
          <a:effectRef idx="2">
            <a:schemeClr val="accent1"/>
          </a:effectRef>
          <a:fontRef idx="minor">
            <a:schemeClr val="tx1"/>
          </a:fontRef>
        </p:style>
      </p:cxnSp>
      <p:cxnSp>
        <p:nvCxnSpPr>
          <p:cNvPr id="79" name="Elbow Connector 90"/>
          <p:cNvCxnSpPr>
            <a:stCxn id="71" idx="2"/>
            <a:endCxn id="74" idx="1"/>
          </p:cNvCxnSpPr>
          <p:nvPr/>
        </p:nvCxnSpPr>
        <p:spPr>
          <a:xfrm rot="16200000" flipH="1">
            <a:off x="8074123" y="3493038"/>
            <a:ext cx="173797" cy="1965960"/>
          </a:xfrm>
          <a:prstGeom prst="bentConnector2">
            <a:avLst/>
          </a:prstGeom>
          <a:ln/>
        </p:spPr>
        <p:style>
          <a:lnRef idx="3">
            <a:schemeClr val="accent1"/>
          </a:lnRef>
          <a:fillRef idx="0">
            <a:schemeClr val="accent1"/>
          </a:fillRef>
          <a:effectRef idx="2">
            <a:schemeClr val="accent1"/>
          </a:effectRef>
          <a:fontRef idx="minor">
            <a:schemeClr val="tx1"/>
          </a:fontRef>
        </p:style>
      </p:cxnSp>
      <p:sp>
        <p:nvSpPr>
          <p:cNvPr id="81" name="Curved Up Arrow 80"/>
          <p:cNvSpPr/>
          <p:nvPr/>
        </p:nvSpPr>
        <p:spPr bwMode="auto">
          <a:xfrm>
            <a:off x="0" y="2834640"/>
            <a:ext cx="1005840" cy="457200"/>
          </a:xfrm>
          <a:prstGeom prst="curvedUp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fontAlgn="base">
              <a:spcBef>
                <a:spcPct val="0"/>
              </a:spcBef>
              <a:spcAft>
                <a:spcPct val="0"/>
              </a:spcAft>
            </a:pPr>
            <a:endParaRPr lang="en-US" dirty="0" smtClean="0">
              <a:solidFill>
                <a:schemeClr val="lt1"/>
              </a:solidFill>
              <a:effectLst>
                <a:outerShdw blurRad="38100" dist="38100" dir="2700000" algn="tl">
                  <a:srgbClr val="000000">
                    <a:alpha val="43137"/>
                  </a:srgbClr>
                </a:outerShdw>
              </a:effectLst>
              <a:latin typeface="Segoe" pitchFamily="34" charset="0"/>
            </a:endParaRPr>
          </a:p>
        </p:txBody>
      </p:sp>
      <p:sp>
        <p:nvSpPr>
          <p:cNvPr id="82" name="TextBox 81"/>
          <p:cNvSpPr txBox="1"/>
          <p:nvPr/>
        </p:nvSpPr>
        <p:spPr>
          <a:xfrm>
            <a:off x="274486" y="2438399"/>
            <a:ext cx="739370" cy="449354"/>
          </a:xfrm>
          <a:prstGeom prst="rect">
            <a:avLst/>
          </a:prstGeom>
          <a:noFill/>
        </p:spPr>
        <p:txBody>
          <a:bodyPr wrap="none" lIns="109728" tIns="54864" rIns="109728" bIns="54864" rtlCol="0">
            <a:spAutoFit/>
          </a:bodyPr>
          <a:lstStyle/>
          <a:p>
            <a:r>
              <a:rPr lang="en-US" dirty="0" smtClean="0">
                <a:solidFill>
                  <a:schemeClr val="tx1"/>
                </a:solidFill>
                <a:effectLst>
                  <a:outerShdw blurRad="38100" dist="38100" dir="2700000" algn="tl">
                    <a:srgbClr val="000000">
                      <a:alpha val="43137"/>
                    </a:srgbClr>
                  </a:outerShdw>
                </a:effectLst>
              </a:rPr>
              <a:t>RDP</a:t>
            </a:r>
          </a:p>
        </p:txBody>
      </p:sp>
      <p:pic>
        <p:nvPicPr>
          <p:cNvPr id="88" name="Picture 12"/>
          <p:cNvPicPr>
            <a:picLocks noChangeArrowheads="1"/>
          </p:cNvPicPr>
          <p:nvPr/>
        </p:nvPicPr>
        <p:blipFill>
          <a:blip r:embed="rId3"/>
          <a:srcRect/>
          <a:stretch>
            <a:fillRect/>
          </a:stretch>
        </p:blipFill>
        <p:spPr bwMode="auto">
          <a:xfrm>
            <a:off x="9235441" y="6309360"/>
            <a:ext cx="642769" cy="713354"/>
          </a:xfrm>
          <a:prstGeom prst="rect">
            <a:avLst/>
          </a:prstGeom>
          <a:noFill/>
          <a:ln w="9525">
            <a:noFill/>
            <a:miter lim="800000"/>
            <a:headEnd/>
            <a:tailEnd/>
          </a:ln>
        </p:spPr>
      </p:pic>
      <p:cxnSp>
        <p:nvCxnSpPr>
          <p:cNvPr id="93" name="Elbow Connector 39"/>
          <p:cNvCxnSpPr/>
          <p:nvPr/>
        </p:nvCxnSpPr>
        <p:spPr>
          <a:xfrm rot="5400000" flipH="1" flipV="1">
            <a:off x="1303020" y="4914900"/>
            <a:ext cx="685800" cy="1906"/>
          </a:xfrm>
          <a:prstGeom prst="bentConnector3">
            <a:avLst>
              <a:gd name="adj1" fmla="val 50000"/>
            </a:avLst>
          </a:prstGeom>
          <a:ln/>
        </p:spPr>
        <p:style>
          <a:lnRef idx="3">
            <a:schemeClr val="accent1"/>
          </a:lnRef>
          <a:fillRef idx="0">
            <a:schemeClr val="accent1"/>
          </a:fillRef>
          <a:effectRef idx="2">
            <a:schemeClr val="accent1"/>
          </a:effectRef>
          <a:fontRef idx="minor">
            <a:schemeClr val="tx1"/>
          </a:fontRef>
        </p:style>
      </p:cxnSp>
      <p:grpSp>
        <p:nvGrpSpPr>
          <p:cNvPr id="39" name="Group 37"/>
          <p:cNvGrpSpPr>
            <a:grpSpLocks/>
          </p:cNvGrpSpPr>
          <p:nvPr/>
        </p:nvGrpSpPr>
        <p:grpSpPr bwMode="auto">
          <a:xfrm>
            <a:off x="8567817" y="1686685"/>
            <a:ext cx="1922144" cy="2373630"/>
            <a:chOff x="4439" y="757"/>
            <a:chExt cx="1009" cy="1246"/>
          </a:xfrm>
          <a:effectLst/>
        </p:grpSpPr>
        <p:sp>
          <p:nvSpPr>
            <p:cNvPr id="42" name="Rectangle 2"/>
            <p:cNvSpPr>
              <a:spLocks noChangeArrowheads="1"/>
            </p:cNvSpPr>
            <p:nvPr/>
          </p:nvSpPr>
          <p:spPr bwMode="auto">
            <a:xfrm>
              <a:off x="4439" y="757"/>
              <a:ext cx="1009" cy="1246"/>
            </a:xfrm>
            <a:prstGeom prst="rect">
              <a:avLst/>
            </a:prstGeom>
            <a:solidFill>
              <a:srgbClr val="000000">
                <a:alpha val="45098"/>
              </a:srgbClr>
            </a:solidFill>
            <a:ln>
              <a:solidFill>
                <a:schemeClr val="bg1"/>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lnSpc>
                  <a:spcPct val="90000"/>
                </a:lnSpc>
                <a:spcBef>
                  <a:spcPct val="30000"/>
                </a:spcBef>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45" name="Rectangle 5"/>
            <p:cNvSpPr>
              <a:spLocks noChangeArrowheads="1"/>
            </p:cNvSpPr>
            <p:nvPr/>
          </p:nvSpPr>
          <p:spPr bwMode="grayWhite">
            <a:xfrm>
              <a:off x="4548" y="1372"/>
              <a:ext cx="174" cy="164"/>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spcBef>
                  <a:spcPct val="30000"/>
                </a:spcBef>
              </a:pPr>
              <a:endParaRPr lang="en-US" sz="18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8" name="Rectangle 6"/>
            <p:cNvSpPr>
              <a:spLocks noChangeArrowheads="1"/>
            </p:cNvSpPr>
            <p:nvPr/>
          </p:nvSpPr>
          <p:spPr bwMode="auto">
            <a:xfrm>
              <a:off x="4489" y="793"/>
              <a:ext cx="767" cy="187"/>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900" dirty="0">
                  <a:effectLst>
                    <a:outerShdw blurRad="38100" dist="38100" dir="2700000" algn="tl">
                      <a:srgbClr val="000000">
                        <a:alpha val="43137"/>
                      </a:srgbClr>
                    </a:outerShdw>
                  </a:effectLst>
                </a:rPr>
                <a:t>Provided by</a:t>
              </a:r>
            </a:p>
          </p:txBody>
        </p:sp>
        <p:sp>
          <p:nvSpPr>
            <p:cNvPr id="49" name="Rectangle 7"/>
            <p:cNvSpPr>
              <a:spLocks noChangeArrowheads="1"/>
            </p:cNvSpPr>
            <p:nvPr/>
          </p:nvSpPr>
          <p:spPr bwMode="auto">
            <a:xfrm>
              <a:off x="4713" y="1080"/>
              <a:ext cx="543" cy="165"/>
            </a:xfrm>
            <a:prstGeom prst="rect">
              <a:avLst/>
            </a:prstGeom>
            <a:noFill/>
            <a:ln w="9525">
              <a:noFill/>
              <a:miter lim="800000"/>
              <a:headEnd/>
              <a:tailEnd/>
            </a:ln>
            <a:effectLst/>
          </p:spPr>
          <p:txBody>
            <a:bodyPr wrap="none" lIns="92075" tIns="46038" rIns="92075" bIns="46038">
              <a:spAutoFit/>
            </a:bodyPr>
            <a:lstStyle/>
            <a:p>
              <a:pPr algn="l">
                <a:lnSpc>
                  <a:spcPct val="90000"/>
                </a:lnSpc>
                <a:spcBef>
                  <a:spcPct val="30000"/>
                </a:spcBef>
              </a:pPr>
              <a:r>
                <a:rPr lang="en-US" sz="1600" dirty="0">
                  <a:effectLst>
                    <a:outerShdw blurRad="38100" dist="38100" dir="2700000" algn="tl">
                      <a:srgbClr val="000000">
                        <a:alpha val="43137"/>
                      </a:srgbClr>
                    </a:outerShdw>
                  </a:effectLst>
                </a:rPr>
                <a:t>Microsoft</a:t>
              </a:r>
            </a:p>
          </p:txBody>
        </p:sp>
        <p:sp>
          <p:nvSpPr>
            <p:cNvPr id="51" name="Rectangle 9"/>
            <p:cNvSpPr>
              <a:spLocks noChangeArrowheads="1"/>
            </p:cNvSpPr>
            <p:nvPr/>
          </p:nvSpPr>
          <p:spPr bwMode="auto">
            <a:xfrm>
              <a:off x="4713" y="1358"/>
              <a:ext cx="270" cy="165"/>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600" dirty="0">
                  <a:effectLst>
                    <a:outerShdw blurRad="38100" dist="38100" dir="2700000" algn="tl">
                      <a:srgbClr val="000000">
                        <a:alpha val="43137"/>
                      </a:srgbClr>
                    </a:outerShdw>
                  </a:effectLst>
                </a:rPr>
                <a:t>IHV</a:t>
              </a:r>
            </a:p>
          </p:txBody>
        </p:sp>
        <p:sp>
          <p:nvSpPr>
            <p:cNvPr id="52" name="Rectangle 10"/>
            <p:cNvSpPr>
              <a:spLocks noChangeArrowheads="1"/>
            </p:cNvSpPr>
            <p:nvPr/>
          </p:nvSpPr>
          <p:spPr bwMode="auto">
            <a:xfrm>
              <a:off x="4548" y="1093"/>
              <a:ext cx="174" cy="169"/>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a:effectLst>
                  <a:outerShdw blurRad="38100" dist="38100" dir="2700000" algn="tl">
                    <a:srgbClr val="000000">
                      <a:alpha val="43137"/>
                    </a:srgbClr>
                  </a:outerShdw>
                </a:effectLst>
                <a:latin typeface="Segoe"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linds(horizontal)">
                                      <p:cBhvr>
                                        <p:cTn id="7" dur="500"/>
                                        <p:tgtEl>
                                          <p:spTgt spid="66"/>
                                        </p:tgtEl>
                                      </p:cBhvr>
                                    </p:animEffect>
                                  </p:childTnLst>
                                </p:cTn>
                              </p:par>
                              <p:par>
                                <p:cTn id="8" presetID="3" presetClass="entr" presetSubtype="1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blinds(horizontal)">
                                      <p:cBhvr>
                                        <p:cTn id="10" dur="500"/>
                                        <p:tgtEl>
                                          <p:spTgt spid="70"/>
                                        </p:tgtEl>
                                      </p:cBhvr>
                                    </p:animEffect>
                                  </p:childTnLst>
                                </p:cTn>
                              </p:par>
                              <p:par>
                                <p:cTn id="11" presetID="3" presetClass="entr" presetSubtype="1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blinds(horizontal)">
                                      <p:cBhvr>
                                        <p:cTn id="13" dur="500"/>
                                        <p:tgtEl>
                                          <p:spTgt spid="68"/>
                                        </p:tgtEl>
                                      </p:cBhvr>
                                    </p:animEffect>
                                  </p:childTnLst>
                                </p:cTn>
                              </p:par>
                              <p:par>
                                <p:cTn id="14" presetID="3" presetClass="entr" presetSubtype="10"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blinds(horizontal)">
                                      <p:cBhvr>
                                        <p:cTn id="16" dur="500"/>
                                        <p:tgtEl>
                                          <p:spTgt spid="76"/>
                                        </p:tgtEl>
                                      </p:cBhvr>
                                    </p:animEffect>
                                  </p:childTnLst>
                                </p:cTn>
                              </p:par>
                              <p:par>
                                <p:cTn id="17" presetID="3" presetClass="entr" presetSubtype="10"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blinds(horizontal)">
                                      <p:cBhvr>
                                        <p:cTn id="19" dur="500"/>
                                        <p:tgtEl>
                                          <p:spTgt spid="71"/>
                                        </p:tgtEl>
                                      </p:cBhvr>
                                    </p:animEffect>
                                  </p:childTnLst>
                                </p:cTn>
                              </p:par>
                              <p:par>
                                <p:cTn id="20" presetID="3" presetClass="entr" presetSubtype="10" fill="hold"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blinds(horizontal)">
                                      <p:cBhvr>
                                        <p:cTn id="22" dur="500"/>
                                        <p:tgtEl>
                                          <p:spTgt spid="79"/>
                                        </p:tgtEl>
                                      </p:cBhvr>
                                    </p:animEffect>
                                  </p:childTnLst>
                                </p:cTn>
                              </p:par>
                              <p:par>
                                <p:cTn id="23" presetID="3" presetClass="entr" presetSubtype="10" fill="hold"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blinds(horizontal)">
                                      <p:cBhvr>
                                        <p:cTn id="25" dur="500"/>
                                        <p:tgtEl>
                                          <p:spTgt spid="74"/>
                                        </p:tgtEl>
                                      </p:cBhvr>
                                    </p:animEffect>
                                  </p:childTnLst>
                                </p:cTn>
                              </p:par>
                              <p:par>
                                <p:cTn id="26" presetID="3" presetClass="entr" presetSubtype="10" fill="hold"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blinds(horizontal)">
                                      <p:cBhvr>
                                        <p:cTn id="28" dur="500"/>
                                        <p:tgtEl>
                                          <p:spTgt spid="7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linds(horizontal)">
                                      <p:cBhvr>
                                        <p:cTn id="33" dur="500"/>
                                        <p:tgtEl>
                                          <p:spTgt spid="41"/>
                                        </p:tgtEl>
                                      </p:cBhvr>
                                    </p:animEffect>
                                  </p:childTnLst>
                                </p:cTn>
                              </p:par>
                              <p:par>
                                <p:cTn id="34" presetID="3" presetClass="entr" presetSubtype="10" fill="hold" nodeType="with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blinds(horizontal)">
                                      <p:cBhvr>
                                        <p:cTn id="36" dur="500"/>
                                        <p:tgtEl>
                                          <p:spTgt spid="9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blinds(horizontal)">
                                      <p:cBhvr>
                                        <p:cTn id="39" dur="500"/>
                                        <p:tgtEl>
                                          <p:spTgt spid="40"/>
                                        </p:tgtEl>
                                      </p:cBhvr>
                                    </p:animEffect>
                                  </p:childTnLst>
                                </p:cTn>
                              </p:par>
                              <p:par>
                                <p:cTn id="40" presetID="3" presetClass="entr" presetSubtype="10" fill="hold"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blinds(horizontal)">
                                      <p:cBhvr>
                                        <p:cTn id="42" dur="500"/>
                                        <p:tgtEl>
                                          <p:spTgt spid="77"/>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blinds(horizontal)">
                                      <p:cBhvr>
                                        <p:cTn id="45" dur="500"/>
                                        <p:tgtEl>
                                          <p:spTgt spid="67"/>
                                        </p:tgtEl>
                                      </p:cBhvr>
                                    </p:animEffect>
                                  </p:childTnLst>
                                </p:cTn>
                              </p:par>
                              <p:par>
                                <p:cTn id="46" presetID="3" presetClass="entr" presetSubtype="10" fill="hold"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blinds(horizontal)">
                                      <p:cBhvr>
                                        <p:cTn id="48" dur="500"/>
                                        <p:tgtEl>
                                          <p:spTgt spid="7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blinds(horizontal)">
                                      <p:cBhvr>
                                        <p:cTn id="51" dur="500"/>
                                        <p:tgtEl>
                                          <p:spTgt spid="44"/>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blinds(horizontal)">
                                      <p:cBhvr>
                                        <p:cTn id="54" dur="500"/>
                                        <p:tgtEl>
                                          <p:spTgt spid="47"/>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blinds(horizontal)">
                                      <p:cBhvr>
                                        <p:cTn id="57" dur="500"/>
                                        <p:tgtEl>
                                          <p:spTgt spid="46"/>
                                        </p:tgtEl>
                                      </p:cBhvr>
                                    </p:animEffect>
                                  </p:childTnLst>
                                </p:cTn>
                              </p:par>
                              <p:par>
                                <p:cTn id="58" presetID="3" presetClass="entr" presetSubtype="10" fill="hold" nodeType="with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blinds(horizontal)">
                                      <p:cBhvr>
                                        <p:cTn id="60" dur="500"/>
                                        <p:tgtEl>
                                          <p:spTgt spid="78"/>
                                        </p:tgtEl>
                                      </p:cBhvr>
                                    </p:animEffect>
                                  </p:childTnLst>
                                </p:cTn>
                              </p:par>
                              <p:par>
                                <p:cTn id="61" presetID="3" presetClass="entr" presetSubtype="1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blinds(horizontal)">
                                      <p:cBhvr>
                                        <p:cTn id="63"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4" grpId="0" animBg="1"/>
      <p:bldP spid="46" grpId="0" animBg="1"/>
      <p:bldP spid="47"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XPS?</a:t>
            </a:r>
            <a:endParaRPr lang="en-US" dirty="0"/>
          </a:p>
        </p:txBody>
      </p:sp>
      <p:sp>
        <p:nvSpPr>
          <p:cNvPr id="3" name="Content Placeholder 2"/>
          <p:cNvSpPr>
            <a:spLocks noGrp="1"/>
          </p:cNvSpPr>
          <p:nvPr>
            <p:ph type="body" idx="1"/>
          </p:nvPr>
        </p:nvSpPr>
        <p:spPr>
          <a:xfrm>
            <a:off x="459106" y="1697357"/>
            <a:ext cx="10056494" cy="4085221"/>
          </a:xfrm>
        </p:spPr>
        <p:txBody>
          <a:bodyPr/>
          <a:lstStyle/>
          <a:p>
            <a:r>
              <a:rPr lang="en-US" dirty="0" smtClean="0"/>
              <a:t>Public open document format</a:t>
            </a:r>
          </a:p>
          <a:p>
            <a:r>
              <a:rPr lang="en-US" dirty="0" smtClean="0"/>
              <a:t>Portable and printer independent</a:t>
            </a:r>
          </a:p>
          <a:p>
            <a:r>
              <a:rPr lang="en-US" dirty="0" smtClean="0"/>
              <a:t>Flexible document properties handling</a:t>
            </a:r>
          </a:p>
          <a:p>
            <a:r>
              <a:rPr lang="en-US" dirty="0" smtClean="0"/>
              <a:t>Lower bandwidth consumption</a:t>
            </a:r>
          </a:p>
          <a:p>
            <a:pPr lvl="1"/>
            <a:r>
              <a:rPr lang="en-US" dirty="0" smtClean="0"/>
              <a:t>For typical knowledge worker print jobs</a:t>
            </a:r>
          </a:p>
          <a:p>
            <a:pPr lvl="1"/>
            <a:r>
              <a:rPr lang="en-US" dirty="0" smtClean="0"/>
              <a:t>For print jobs with multiple copies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Why Is It Easy?</a:t>
            </a:r>
            <a:br>
              <a:rPr lang="en-US" dirty="0" smtClean="0"/>
            </a:br>
            <a:r>
              <a:rPr sz="4300" smtClean="0">
                <a:solidFill>
                  <a:schemeClr val="accent1"/>
                </a:solidFill>
              </a:rPr>
              <a:t>End User value</a:t>
            </a:r>
            <a:endParaRPr lang="en-US" dirty="0">
              <a:solidFill>
                <a:schemeClr val="accent1"/>
              </a:solidFill>
            </a:endParaRPr>
          </a:p>
        </p:txBody>
      </p:sp>
      <p:sp>
        <p:nvSpPr>
          <p:cNvPr id="3" name="Content Placeholder 2"/>
          <p:cNvSpPr>
            <a:spLocks noGrp="1"/>
          </p:cNvSpPr>
          <p:nvPr>
            <p:ph type="body" idx="1"/>
          </p:nvPr>
        </p:nvSpPr>
        <p:spPr>
          <a:xfrm>
            <a:off x="459106" y="2286001"/>
            <a:ext cx="10056494" cy="5933932"/>
          </a:xfrm>
        </p:spPr>
        <p:txBody>
          <a:bodyPr/>
          <a:lstStyle/>
          <a:p>
            <a:pPr>
              <a:spcBef>
                <a:spcPts val="600"/>
              </a:spcBef>
            </a:pPr>
            <a:r>
              <a:rPr lang="en-US" dirty="0" smtClean="0"/>
              <a:t>Local printers show up in TS session</a:t>
            </a:r>
          </a:p>
          <a:p>
            <a:pPr lvl="1">
              <a:spcBef>
                <a:spcPts val="600"/>
              </a:spcBef>
            </a:pPr>
            <a:r>
              <a:rPr lang="en-US" dirty="0" smtClean="0"/>
              <a:t>TS Easy Print is default driver used</a:t>
            </a:r>
          </a:p>
          <a:p>
            <a:pPr lvl="1">
              <a:spcBef>
                <a:spcPts val="600"/>
              </a:spcBef>
            </a:pPr>
            <a:r>
              <a:rPr lang="en-US" dirty="0" smtClean="0"/>
              <a:t>No other IHV driver required</a:t>
            </a:r>
          </a:p>
          <a:p>
            <a:pPr>
              <a:spcBef>
                <a:spcPts val="600"/>
              </a:spcBef>
            </a:pPr>
            <a:r>
              <a:rPr lang="en-US" dirty="0" smtClean="0"/>
              <a:t>Why was it an issue?</a:t>
            </a:r>
          </a:p>
          <a:p>
            <a:pPr lvl="1">
              <a:spcBef>
                <a:spcPts val="600"/>
              </a:spcBef>
            </a:pPr>
            <a:r>
              <a:rPr lang="en-US" dirty="0" smtClean="0"/>
              <a:t>Matching IHV driver was required</a:t>
            </a:r>
          </a:p>
          <a:p>
            <a:pPr lvl="2">
              <a:spcBef>
                <a:spcPts val="600"/>
              </a:spcBef>
            </a:pPr>
            <a:r>
              <a:rPr lang="en-US" dirty="0" smtClean="0"/>
              <a:t>Right driver not installed</a:t>
            </a:r>
          </a:p>
          <a:p>
            <a:pPr lvl="2">
              <a:spcBef>
                <a:spcPts val="600"/>
              </a:spcBef>
            </a:pPr>
            <a:r>
              <a:rPr lang="en-US" dirty="0" smtClean="0"/>
              <a:t>No driver for server operating system; especially 64-bit</a:t>
            </a:r>
          </a:p>
          <a:p>
            <a:pPr lvl="2">
              <a:spcBef>
                <a:spcPts val="600"/>
              </a:spcBef>
            </a:pPr>
            <a:r>
              <a:rPr lang="en-US" dirty="0" smtClean="0"/>
              <a:t>Windows Server 2003 Service Pack 1 TS Fallback Printer Driver did not work</a:t>
            </a:r>
          </a:p>
          <a:p>
            <a:pPr lvl="1">
              <a:spcBef>
                <a:spcPts val="600"/>
              </a:spcBef>
            </a:pPr>
            <a:endParaRPr lang="en-US"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Why Is It Easy?</a:t>
            </a:r>
            <a:br>
              <a:rPr lang="en-US" dirty="0" smtClean="0"/>
            </a:br>
            <a:r>
              <a:rPr sz="4300" smtClean="0">
                <a:solidFill>
                  <a:schemeClr val="accent1"/>
                </a:solidFill>
              </a:rPr>
              <a:t>End User value</a:t>
            </a:r>
            <a:endParaRPr lang="en-US" dirty="0">
              <a:solidFill>
                <a:schemeClr val="accent1"/>
              </a:solidFill>
            </a:endParaRPr>
          </a:p>
        </p:txBody>
      </p:sp>
      <p:sp>
        <p:nvSpPr>
          <p:cNvPr id="3" name="Content Placeholder 2"/>
          <p:cNvSpPr>
            <a:spLocks noGrp="1"/>
          </p:cNvSpPr>
          <p:nvPr>
            <p:ph type="body" idx="1"/>
          </p:nvPr>
        </p:nvSpPr>
        <p:spPr>
          <a:xfrm>
            <a:off x="457200" y="2286000"/>
            <a:ext cx="10056494" cy="4379148"/>
          </a:xfrm>
        </p:spPr>
        <p:txBody>
          <a:bodyPr/>
          <a:lstStyle/>
          <a:p>
            <a:r>
              <a:rPr lang="en-US" dirty="0" smtClean="0"/>
              <a:t>Local printing preferences honored</a:t>
            </a:r>
          </a:p>
          <a:p>
            <a:pPr lvl="1"/>
            <a:r>
              <a:rPr lang="en-US" dirty="0" smtClean="0"/>
              <a:t>TS Easy Print uses latest saved local printing preferences</a:t>
            </a:r>
          </a:p>
          <a:p>
            <a:r>
              <a:rPr lang="en-US" dirty="0" smtClean="0"/>
              <a:t>Why was it an issue?</a:t>
            </a:r>
          </a:p>
          <a:p>
            <a:pPr lvl="1"/>
            <a:r>
              <a:rPr lang="en-US" dirty="0" smtClean="0"/>
              <a:t>IHV printer driver had factory defaults</a:t>
            </a:r>
          </a:p>
          <a:p>
            <a:pPr lvl="2"/>
            <a:r>
              <a:rPr lang="en-US" dirty="0" smtClean="0"/>
              <a:t>Local printing preferences did not matter</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Why Is It Easy?</a:t>
            </a:r>
            <a:br>
              <a:rPr lang="en-US" dirty="0" smtClean="0"/>
            </a:br>
            <a:r>
              <a:rPr sz="4300" smtClean="0">
                <a:solidFill>
                  <a:schemeClr val="accent1"/>
                </a:solidFill>
              </a:rPr>
              <a:t>End User value</a:t>
            </a:r>
            <a:endParaRPr lang="en-US" dirty="0">
              <a:solidFill>
                <a:schemeClr val="accent1"/>
              </a:solidFill>
            </a:endParaRPr>
          </a:p>
        </p:txBody>
      </p:sp>
      <p:sp>
        <p:nvSpPr>
          <p:cNvPr id="3" name="Content Placeholder 2"/>
          <p:cNvSpPr>
            <a:spLocks noGrp="1"/>
          </p:cNvSpPr>
          <p:nvPr>
            <p:ph type="body" idx="1"/>
          </p:nvPr>
        </p:nvSpPr>
        <p:spPr>
          <a:xfrm>
            <a:off x="459106" y="2286000"/>
            <a:ext cx="10056494" cy="4885030"/>
          </a:xfrm>
        </p:spPr>
        <p:txBody>
          <a:bodyPr/>
          <a:lstStyle/>
          <a:p>
            <a:r>
              <a:rPr lang="en-US" dirty="0" smtClean="0"/>
              <a:t>All custom IHV printing options available</a:t>
            </a:r>
          </a:p>
          <a:p>
            <a:pPr lvl="1"/>
            <a:r>
              <a:rPr lang="en-US" dirty="0" smtClean="0"/>
              <a:t>TS Easy Print displays printing preferences and device settings directly from client</a:t>
            </a:r>
          </a:p>
          <a:p>
            <a:r>
              <a:rPr lang="en-US" dirty="0" smtClean="0"/>
              <a:t>Why was it an issue?</a:t>
            </a:r>
          </a:p>
          <a:p>
            <a:pPr lvl="1"/>
            <a:r>
              <a:rPr lang="en-US" dirty="0" smtClean="0"/>
              <a:t>Generic lowest common denominator driver used</a:t>
            </a:r>
          </a:p>
          <a:p>
            <a:pPr lvl="2"/>
            <a:r>
              <a:rPr lang="en-US" dirty="0" smtClean="0"/>
              <a:t>E.g. TS Fallback Printer Driver</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Why Is It Easy?</a:t>
            </a:r>
            <a:br>
              <a:rPr lang="en-US" dirty="0" smtClean="0"/>
            </a:br>
            <a:r>
              <a:rPr sz="4300" smtClean="0">
                <a:solidFill>
                  <a:schemeClr val="accent1"/>
                </a:solidFill>
              </a:rPr>
              <a:t>End User value</a:t>
            </a:r>
            <a:endParaRPr lang="en-US" dirty="0">
              <a:solidFill>
                <a:schemeClr val="accent1"/>
              </a:solidFill>
            </a:endParaRPr>
          </a:p>
        </p:txBody>
      </p:sp>
      <p:sp>
        <p:nvSpPr>
          <p:cNvPr id="3" name="Content Placeholder 2"/>
          <p:cNvSpPr>
            <a:spLocks noGrp="1"/>
          </p:cNvSpPr>
          <p:nvPr>
            <p:ph type="body" idx="1"/>
          </p:nvPr>
        </p:nvSpPr>
        <p:spPr>
          <a:xfrm>
            <a:off x="457200" y="2286000"/>
            <a:ext cx="10056494" cy="5806205"/>
          </a:xfrm>
        </p:spPr>
        <p:txBody>
          <a:bodyPr/>
          <a:lstStyle/>
          <a:p>
            <a:r>
              <a:rPr lang="en-US" sz="3800" dirty="0" smtClean="0"/>
              <a:t>Only current session redirected printers shown</a:t>
            </a:r>
          </a:p>
          <a:p>
            <a:pPr lvl="1"/>
            <a:r>
              <a:rPr lang="en-US" sz="3400" dirty="0" smtClean="0"/>
              <a:t>Default printer remains same for duration of TS session</a:t>
            </a:r>
          </a:p>
          <a:p>
            <a:pPr lvl="1"/>
            <a:r>
              <a:rPr lang="en-US" sz="3400" dirty="0" smtClean="0"/>
              <a:t>Print jobs do not go to wrong printer</a:t>
            </a:r>
          </a:p>
          <a:p>
            <a:pPr lvl="1"/>
            <a:r>
              <a:rPr lang="en-US" sz="3400" dirty="0" smtClean="0"/>
              <a:t>Quicker session logon</a:t>
            </a:r>
          </a:p>
          <a:p>
            <a:r>
              <a:rPr lang="en-US" sz="3800" dirty="0" smtClean="0"/>
              <a:t>Why was it an issue?</a:t>
            </a:r>
          </a:p>
          <a:p>
            <a:pPr lvl="1"/>
            <a:r>
              <a:rPr lang="en-US" sz="3400" dirty="0" smtClean="0"/>
              <a:t>Redirected printers from other sessions were shown </a:t>
            </a:r>
          </a:p>
          <a:p>
            <a:pPr lvl="2"/>
            <a:r>
              <a:rPr lang="en-US" sz="2900" dirty="0" smtClean="0"/>
              <a:t>Administrators saw all sessions printers</a:t>
            </a:r>
            <a:endParaRPr lang="en-US" sz="3400"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Why Is It Easy?</a:t>
            </a:r>
            <a:br>
              <a:rPr lang="en-US" dirty="0" smtClean="0"/>
            </a:br>
            <a:r>
              <a:rPr sz="4300" smtClean="0">
                <a:solidFill>
                  <a:schemeClr val="accent1"/>
                </a:solidFill>
              </a:rPr>
              <a:t>IT Administrator value</a:t>
            </a:r>
            <a:endParaRPr lang="en-US" dirty="0">
              <a:solidFill>
                <a:schemeClr val="accent1"/>
              </a:solidFill>
            </a:endParaRPr>
          </a:p>
        </p:txBody>
      </p:sp>
      <p:sp>
        <p:nvSpPr>
          <p:cNvPr id="3" name="Content Placeholder 2"/>
          <p:cNvSpPr>
            <a:spLocks noGrp="1"/>
          </p:cNvSpPr>
          <p:nvPr>
            <p:ph type="body" idx="1"/>
          </p:nvPr>
        </p:nvSpPr>
        <p:spPr>
          <a:xfrm>
            <a:off x="457200" y="2286001"/>
            <a:ext cx="10056494" cy="3783805"/>
          </a:xfrm>
        </p:spPr>
        <p:txBody>
          <a:bodyPr/>
          <a:lstStyle/>
          <a:p>
            <a:r>
              <a:rPr lang="en-US" dirty="0" smtClean="0"/>
              <a:t>No TS administration overhead for printing</a:t>
            </a:r>
          </a:p>
          <a:p>
            <a:pPr lvl="1"/>
            <a:r>
              <a:rPr lang="en-US" dirty="0" smtClean="0"/>
              <a:t>Zero IHV drivers needed</a:t>
            </a:r>
          </a:p>
          <a:p>
            <a:pPr lvl="1"/>
            <a:r>
              <a:rPr lang="en-US" dirty="0" smtClean="0"/>
              <a:t>TS Easy Print comes inbox and is the default</a:t>
            </a:r>
          </a:p>
          <a:p>
            <a:r>
              <a:rPr lang="en-US" dirty="0" smtClean="0"/>
              <a:t>No impact on TS stability</a:t>
            </a:r>
          </a:p>
          <a:p>
            <a:pPr lvl="1"/>
            <a:r>
              <a:rPr lang="en-US" dirty="0" smtClean="0"/>
              <a:t>No incompatible IHV drivers to destabilize spooler</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Why Is It Easy?</a:t>
            </a:r>
            <a:br>
              <a:rPr lang="en-US" dirty="0" smtClean="0"/>
            </a:br>
            <a:r>
              <a:rPr sz="4300" smtClean="0">
                <a:solidFill>
                  <a:schemeClr val="accent1"/>
                </a:solidFill>
              </a:rPr>
              <a:t>IT Administrator value</a:t>
            </a:r>
            <a:endParaRPr lang="en-US" dirty="0">
              <a:solidFill>
                <a:schemeClr val="accent1"/>
              </a:solidFill>
            </a:endParaRPr>
          </a:p>
        </p:txBody>
      </p:sp>
      <p:sp>
        <p:nvSpPr>
          <p:cNvPr id="3" name="Content Placeholder 2"/>
          <p:cNvSpPr>
            <a:spLocks noGrp="1"/>
          </p:cNvSpPr>
          <p:nvPr>
            <p:ph type="body" idx="1"/>
          </p:nvPr>
        </p:nvSpPr>
        <p:spPr>
          <a:xfrm>
            <a:off x="457200" y="2286001"/>
            <a:ext cx="10515600" cy="4278095"/>
          </a:xfrm>
        </p:spPr>
        <p:txBody>
          <a:bodyPr/>
          <a:lstStyle/>
          <a:p>
            <a:r>
              <a:rPr lang="en-US" dirty="0" smtClean="0"/>
              <a:t>Better printer redirection control depending on TS scalability needs</a:t>
            </a:r>
          </a:p>
          <a:p>
            <a:pPr lvl="1"/>
            <a:r>
              <a:rPr lang="en-US" dirty="0" smtClean="0"/>
              <a:t>TS Easy Print allows default printer redirection only</a:t>
            </a:r>
          </a:p>
          <a:p>
            <a:r>
              <a:rPr lang="en-US" dirty="0" smtClean="0"/>
              <a:t>Per session scoping of redirected printers </a:t>
            </a:r>
            <a:br>
              <a:rPr lang="en-US" dirty="0" smtClean="0"/>
            </a:br>
            <a:r>
              <a:rPr lang="en-US" dirty="0" smtClean="0"/>
              <a:t>also helps TS scalability</a:t>
            </a:r>
          </a:p>
          <a:p>
            <a:r>
              <a:rPr lang="en-US" dirty="0" smtClean="0"/>
              <a:t>TS print jobs do not clog network bandwidth</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Client Requirements</a:t>
            </a:r>
            <a:endParaRPr lang="en-US" dirty="0"/>
          </a:p>
        </p:txBody>
      </p:sp>
      <p:sp>
        <p:nvSpPr>
          <p:cNvPr id="3" name="Content Placeholder 2"/>
          <p:cNvSpPr>
            <a:spLocks noGrp="1"/>
          </p:cNvSpPr>
          <p:nvPr>
            <p:ph type="body" idx="1"/>
          </p:nvPr>
        </p:nvSpPr>
        <p:spPr>
          <a:xfrm>
            <a:off x="459106" y="1697358"/>
            <a:ext cx="10056494" cy="3129062"/>
          </a:xfrm>
        </p:spPr>
        <p:txBody>
          <a:bodyPr/>
          <a:lstStyle/>
          <a:p>
            <a:r>
              <a:rPr lang="en-US" dirty="0" smtClean="0"/>
              <a:t>Remote Desktop Connection client version 6.1</a:t>
            </a:r>
          </a:p>
          <a:p>
            <a:r>
              <a:rPr lang="en-US" dirty="0" smtClean="0"/>
              <a:t>.NET Framework 3.0 Service Pack 1</a:t>
            </a:r>
          </a:p>
          <a:p>
            <a:r>
              <a:rPr lang="en-US" dirty="0" smtClean="0"/>
              <a:t>IHV printer driver present on client computer</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type="body" idx="1"/>
          </p:nvPr>
        </p:nvSpPr>
        <p:spPr>
          <a:xfrm>
            <a:off x="459106" y="1697357"/>
            <a:ext cx="10056494" cy="3129062"/>
          </a:xfrm>
        </p:spPr>
        <p:txBody>
          <a:bodyPr/>
          <a:lstStyle/>
          <a:p>
            <a:r>
              <a:rPr lang="en-US" dirty="0" smtClean="0"/>
              <a:t>Learn how XML Paper Specification makes TS printing easy</a:t>
            </a:r>
          </a:p>
          <a:p>
            <a:r>
              <a:rPr lang="en-US" dirty="0" smtClean="0"/>
              <a:t>Understand value of </a:t>
            </a:r>
            <a:r>
              <a:rPr lang="en-US" dirty="0" err="1" smtClean="0"/>
              <a:t>XPSDrv</a:t>
            </a:r>
            <a:r>
              <a:rPr lang="en-US" dirty="0" smtClean="0"/>
              <a:t> printer drivers in TS printing scenarios 	</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TS Printing Policies</a:t>
            </a:r>
            <a:endParaRPr lang="en-US" dirty="0"/>
          </a:p>
        </p:txBody>
      </p:sp>
      <p:sp>
        <p:nvSpPr>
          <p:cNvPr id="3" name="Content Placeholder 2"/>
          <p:cNvSpPr>
            <a:spLocks noGrp="1"/>
          </p:cNvSpPr>
          <p:nvPr>
            <p:ph type="body" idx="1"/>
          </p:nvPr>
        </p:nvSpPr>
        <p:spPr>
          <a:xfrm>
            <a:off x="459106" y="1697357"/>
            <a:ext cx="10056494" cy="4723344"/>
          </a:xfrm>
        </p:spPr>
        <p:txBody>
          <a:bodyPr/>
          <a:lstStyle/>
          <a:p>
            <a:r>
              <a:rPr lang="en-US" dirty="0" smtClean="0"/>
              <a:t>Default:  TS Easy Print first, then matching IHV driver</a:t>
            </a:r>
          </a:p>
          <a:p>
            <a:pPr lvl="1"/>
            <a:r>
              <a:rPr lang="en-US" dirty="0" smtClean="0"/>
              <a:t>Matching IHV driver used only if client computer not TS Easy Print ready</a:t>
            </a:r>
          </a:p>
          <a:p>
            <a:r>
              <a:rPr lang="en-US" dirty="0" smtClean="0"/>
              <a:t>Matching IHV driver first, then TS Easy Print</a:t>
            </a:r>
          </a:p>
          <a:p>
            <a:pPr lvl="1"/>
            <a:r>
              <a:rPr lang="en-US" dirty="0" smtClean="0"/>
              <a:t>Set only if all client computers not TS Easy Print ready	</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0244_WinHec_Template_Fad.png"/>
          <p:cNvPicPr>
            <a:picLocks noChangeAspect="1"/>
          </p:cNvPicPr>
          <p:nvPr/>
        </p:nvPicPr>
        <p:blipFill>
          <a:blip r:embed="rId3"/>
          <a:stretch>
            <a:fillRect/>
          </a:stretch>
        </p:blipFill>
        <p:spPr>
          <a:xfrm>
            <a:off x="4386266" y="2322514"/>
            <a:ext cx="5718176" cy="2686050"/>
          </a:xfrm>
          <a:prstGeom prst="rect">
            <a:avLst/>
          </a:prstGeom>
        </p:spPr>
      </p:pic>
      <p:sp>
        <p:nvSpPr>
          <p:cNvPr id="4" name="Title 3"/>
          <p:cNvSpPr>
            <a:spLocks noGrp="1"/>
          </p:cNvSpPr>
          <p:nvPr>
            <p:ph type="ctrTitle"/>
          </p:nvPr>
        </p:nvSpPr>
        <p:spPr>
          <a:xfrm>
            <a:off x="873129" y="3383584"/>
            <a:ext cx="9231313" cy="914096"/>
          </a:xfrm>
        </p:spPr>
        <p:txBody>
          <a:bodyPr/>
          <a:lstStyle/>
          <a:p>
            <a:r>
              <a:rPr smtClean="0"/>
              <a:t>TS Easy Print</a:t>
            </a:r>
            <a:endParaRPr lang="en-US" dirty="0"/>
          </a:p>
        </p:txBody>
      </p:sp>
      <p:sp>
        <p:nvSpPr>
          <p:cNvPr id="6" name="TextBox 5"/>
          <p:cNvSpPr txBox="1"/>
          <p:nvPr/>
        </p:nvSpPr>
        <p:spPr>
          <a:xfrm>
            <a:off x="1644651" y="773711"/>
            <a:ext cx="7443788" cy="1846660"/>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12000" b="1" spc="-770" dirty="0">
                <a:ln w="11430"/>
                <a:solidFill>
                  <a:schemeClr val="tx2"/>
                </a:solidFill>
                <a:effectLst>
                  <a:outerShdw blurRad="50800" dist="39000" dir="5460000" algn="tl">
                    <a:srgbClr val="000000">
                      <a:alpha val="38000"/>
                    </a:srgbClr>
                  </a:outerShdw>
                </a:effectLst>
                <a:latin typeface="Segoe" pitchFamily="34" charset="0"/>
              </a:rPr>
              <a:t>demo</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Printer Driver Guidance</a:t>
            </a:r>
            <a:endParaRPr lang="en-US" dirty="0"/>
          </a:p>
        </p:txBody>
      </p:sp>
      <p:sp>
        <p:nvSpPr>
          <p:cNvPr id="3" name="Content Placeholder 2"/>
          <p:cNvSpPr>
            <a:spLocks noGrp="1"/>
          </p:cNvSpPr>
          <p:nvPr>
            <p:ph type="body" idx="1"/>
          </p:nvPr>
        </p:nvSpPr>
        <p:spPr>
          <a:xfrm>
            <a:off x="459106" y="1697357"/>
            <a:ext cx="10056494" cy="4316874"/>
          </a:xfrm>
        </p:spPr>
        <p:txBody>
          <a:bodyPr/>
          <a:lstStyle/>
          <a:p>
            <a:r>
              <a:rPr lang="en-US" dirty="0" smtClean="0"/>
              <a:t>Existing printer drivers work with </a:t>
            </a:r>
            <a:br>
              <a:rPr lang="en-US" dirty="0" smtClean="0"/>
            </a:br>
            <a:r>
              <a:rPr lang="en-US" dirty="0" smtClean="0"/>
              <a:t>TS Easy Print</a:t>
            </a:r>
          </a:p>
          <a:p>
            <a:r>
              <a:rPr lang="en-US" dirty="0" smtClean="0"/>
              <a:t>When developing new printer drivers, use </a:t>
            </a:r>
            <a:r>
              <a:rPr lang="en-US" dirty="0" err="1" smtClean="0"/>
              <a:t>XPSDrv</a:t>
            </a:r>
            <a:r>
              <a:rPr lang="en-US" dirty="0" smtClean="0"/>
              <a:t> print </a:t>
            </a:r>
            <a:r>
              <a:rPr lang="en-US" smtClean="0"/>
              <a:t>driver architecture</a:t>
            </a:r>
            <a:endParaRPr lang="en-US" dirty="0" smtClean="0"/>
          </a:p>
          <a:p>
            <a:pPr lvl="1"/>
            <a:r>
              <a:rPr lang="en-US" dirty="0" smtClean="0"/>
              <a:t>Several local printing benefits</a:t>
            </a:r>
          </a:p>
          <a:p>
            <a:pPr lvl="1"/>
            <a:r>
              <a:rPr lang="en-US" dirty="0" smtClean="0"/>
              <a:t>Most efficient TS printing</a:t>
            </a:r>
          </a:p>
          <a:p>
            <a:pPr lvl="2"/>
            <a:r>
              <a:rPr lang="en-US" dirty="0" smtClean="0"/>
              <a:t>At least one less format conversion</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TS Easy Print Directions</a:t>
            </a:r>
            <a:endParaRPr lang="en-US" dirty="0" smtClean="0"/>
          </a:p>
        </p:txBody>
      </p:sp>
      <p:sp>
        <p:nvSpPr>
          <p:cNvPr id="31747" name="Rectangle 3"/>
          <p:cNvSpPr>
            <a:spLocks noGrp="1" noChangeArrowheads="1"/>
          </p:cNvSpPr>
          <p:nvPr>
            <p:ph type="body" idx="1"/>
          </p:nvPr>
        </p:nvSpPr>
        <p:spPr>
          <a:xfrm>
            <a:off x="459106" y="1697359"/>
            <a:ext cx="10056494" cy="7743658"/>
          </a:xfrm>
        </p:spPr>
        <p:txBody>
          <a:bodyPr/>
          <a:lstStyle/>
          <a:p>
            <a:pPr lvl="0"/>
            <a:r>
              <a:rPr lang="en-US" dirty="0" smtClean="0"/>
              <a:t>Thin client support</a:t>
            </a:r>
          </a:p>
          <a:p>
            <a:pPr lvl="1"/>
            <a:r>
              <a:rPr lang="en-US" dirty="0" smtClean="0"/>
              <a:t>Driverless client scenario</a:t>
            </a:r>
          </a:p>
          <a:p>
            <a:r>
              <a:rPr lang="en-US" dirty="0" smtClean="0"/>
              <a:t>Evolution with XPS</a:t>
            </a:r>
          </a:p>
          <a:p>
            <a:pPr lvl="1"/>
            <a:r>
              <a:rPr lang="en-US" dirty="0" smtClean="0"/>
              <a:t>Lower bandwidth consumption for graphics intensive documents</a:t>
            </a:r>
          </a:p>
          <a:p>
            <a:pPr lvl="1"/>
            <a:r>
              <a:rPr lang="en-US" dirty="0" smtClean="0"/>
              <a:t>No .NET Framework dependency on client computer</a:t>
            </a:r>
          </a:p>
          <a:p>
            <a:r>
              <a:rPr lang="en-US" dirty="0" smtClean="0"/>
              <a:t>TS Easy Print tests in Windows Driver Kit</a:t>
            </a:r>
          </a:p>
          <a:p>
            <a:pPr lvl="1"/>
            <a:r>
              <a:rPr lang="en-US" dirty="0" smtClean="0"/>
              <a:t>Inclusion in Device Logo</a:t>
            </a:r>
          </a:p>
          <a:p>
            <a:pPr lvl="1"/>
            <a:r>
              <a:rPr lang="en-US" dirty="0" smtClean="0"/>
              <a:t>Ability to TS certify your printer drivers</a:t>
            </a:r>
          </a:p>
          <a:p>
            <a:pPr lvl="1"/>
            <a:endParaRPr lang="en-US" dirty="0" smtClean="0"/>
          </a:p>
          <a:p>
            <a:pPr lvl="0"/>
            <a:endParaRPr lang="en-US"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p:cNvCxnSpPr/>
          <p:nvPr/>
        </p:nvCxnSpPr>
        <p:spPr bwMode="auto">
          <a:xfrm>
            <a:off x="1188720" y="3108960"/>
            <a:ext cx="1463040" cy="822960"/>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cxnSp>
        <p:nvCxnSpPr>
          <p:cNvPr id="47" name="Straight Connector 46"/>
          <p:cNvCxnSpPr/>
          <p:nvPr/>
        </p:nvCxnSpPr>
        <p:spPr bwMode="auto">
          <a:xfrm rot="16200000" flipH="1">
            <a:off x="2286000" y="5303520"/>
            <a:ext cx="2834640" cy="1005840"/>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cxnSp>
        <p:nvCxnSpPr>
          <p:cNvPr id="49" name="Straight Connector 48"/>
          <p:cNvCxnSpPr/>
          <p:nvPr/>
        </p:nvCxnSpPr>
        <p:spPr bwMode="auto">
          <a:xfrm rot="5400000">
            <a:off x="1554480" y="5303520"/>
            <a:ext cx="2560320" cy="731520"/>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cxnSp>
        <p:nvCxnSpPr>
          <p:cNvPr id="55" name="Straight Connector 54"/>
          <p:cNvCxnSpPr/>
          <p:nvPr/>
        </p:nvCxnSpPr>
        <p:spPr bwMode="auto">
          <a:xfrm rot="5400000">
            <a:off x="1005840" y="4572000"/>
            <a:ext cx="2011680" cy="1645920"/>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sp>
        <p:nvSpPr>
          <p:cNvPr id="32" name="Rectangle 31"/>
          <p:cNvSpPr/>
          <p:nvPr/>
        </p:nvSpPr>
        <p:spPr bwMode="auto">
          <a:xfrm>
            <a:off x="5486400" y="1703071"/>
            <a:ext cx="5486400" cy="652653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2" name="Title 1"/>
          <p:cNvSpPr>
            <a:spLocks noGrp="1"/>
          </p:cNvSpPr>
          <p:nvPr>
            <p:ph type="title"/>
          </p:nvPr>
        </p:nvSpPr>
        <p:spPr/>
        <p:txBody>
          <a:bodyPr/>
          <a:lstStyle/>
          <a:p>
            <a:r>
              <a:rPr sz="5800" smtClean="0"/>
              <a:t>TS Device Redirection Directions</a:t>
            </a:r>
            <a:endParaRPr sz="5800"/>
          </a:p>
        </p:txBody>
      </p:sp>
      <p:pic>
        <p:nvPicPr>
          <p:cNvPr id="5" name="Picture 4" descr="Server.png"/>
          <p:cNvPicPr>
            <a:picLocks noChangeAspect="1"/>
          </p:cNvPicPr>
          <p:nvPr/>
        </p:nvPicPr>
        <p:blipFill>
          <a:blip r:embed="rId3"/>
          <a:stretch>
            <a:fillRect/>
          </a:stretch>
        </p:blipFill>
        <p:spPr>
          <a:xfrm>
            <a:off x="7152145" y="4683277"/>
            <a:ext cx="1552458" cy="2290006"/>
          </a:xfrm>
          <a:prstGeom prst="rect">
            <a:avLst/>
          </a:prstGeom>
        </p:spPr>
      </p:pic>
      <p:pic>
        <p:nvPicPr>
          <p:cNvPr id="14" name="Picture 13" descr="screenshots.png"/>
          <p:cNvPicPr>
            <a:picLocks noChangeAspect="1"/>
          </p:cNvPicPr>
          <p:nvPr/>
        </p:nvPicPr>
        <p:blipFill>
          <a:blip r:embed="rId4"/>
          <a:srcRect l="17822" r="60764" b="80741"/>
          <a:stretch>
            <a:fillRect/>
          </a:stretch>
        </p:blipFill>
        <p:spPr>
          <a:xfrm>
            <a:off x="6125378" y="2286001"/>
            <a:ext cx="1262569" cy="1113973"/>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pic>
        <p:nvPicPr>
          <p:cNvPr id="15" name="Picture 14" descr="screenshots.png"/>
          <p:cNvPicPr>
            <a:picLocks noChangeAspect="1"/>
          </p:cNvPicPr>
          <p:nvPr/>
        </p:nvPicPr>
        <p:blipFill>
          <a:blip r:embed="rId4"/>
          <a:srcRect l="48397" r="30083" b="80741"/>
          <a:stretch>
            <a:fillRect/>
          </a:stretch>
        </p:blipFill>
        <p:spPr>
          <a:xfrm>
            <a:off x="7589520" y="2011680"/>
            <a:ext cx="1268837" cy="1113974"/>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pic>
        <p:nvPicPr>
          <p:cNvPr id="16" name="Picture 15" descr="screenshots.png"/>
          <p:cNvPicPr>
            <a:picLocks noChangeAspect="1"/>
          </p:cNvPicPr>
          <p:nvPr/>
        </p:nvPicPr>
        <p:blipFill>
          <a:blip r:embed="rId4"/>
          <a:srcRect l="78178" r="303" b="81779"/>
          <a:stretch>
            <a:fillRect/>
          </a:stretch>
        </p:blipFill>
        <p:spPr>
          <a:xfrm>
            <a:off x="9052560" y="2307687"/>
            <a:ext cx="1268836" cy="1053906"/>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cxnSp>
        <p:nvCxnSpPr>
          <p:cNvPr id="31" name="Straight Arrow Connector 30"/>
          <p:cNvCxnSpPr/>
          <p:nvPr/>
        </p:nvCxnSpPr>
        <p:spPr bwMode="auto">
          <a:xfrm>
            <a:off x="3200400" y="4114800"/>
            <a:ext cx="4389120" cy="73152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accent5"/>
            </a:solidFill>
            <a:prstDash val="solid"/>
            <a:round/>
            <a:headEnd type="none" w="med" len="med"/>
            <a:tailEnd type="arrow"/>
          </a:ln>
          <a:effectLst>
            <a:glow rad="139700">
              <a:schemeClr val="accent4">
                <a:satMod val="175000"/>
                <a:alpha val="40000"/>
              </a:schemeClr>
            </a:glow>
          </a:effectLst>
        </p:spPr>
      </p:cxnSp>
      <p:cxnSp>
        <p:nvCxnSpPr>
          <p:cNvPr id="33" name="Straight Connector 32"/>
          <p:cNvCxnSpPr/>
          <p:nvPr/>
        </p:nvCxnSpPr>
        <p:spPr bwMode="auto">
          <a:xfrm rot="5400000" flipH="1" flipV="1">
            <a:off x="2340670" y="4848800"/>
            <a:ext cx="6291461" cy="1906"/>
          </a:xfrm>
          <a:prstGeom prst="line">
            <a:avLst/>
          </a:prstGeom>
          <a:ln w="57150" cmpd="sng">
            <a:solidFill>
              <a:schemeClr val="bg2"/>
            </a:solidFill>
            <a:prstDash val="dash"/>
            <a:headEnd type="none" w="med" len="med"/>
            <a:tailEnd type="none" w="med" len="med"/>
          </a:ln>
          <a:effectLst>
            <a:glow rad="139700">
              <a:schemeClr val="tx1">
                <a:alpha val="40000"/>
              </a:schemeClr>
            </a:glow>
          </a:effectLst>
        </p:spPr>
        <p:style>
          <a:lnRef idx="1">
            <a:schemeClr val="accent6"/>
          </a:lnRef>
          <a:fillRef idx="3">
            <a:schemeClr val="accent6"/>
          </a:fillRef>
          <a:effectRef idx="2">
            <a:schemeClr val="accent6"/>
          </a:effectRef>
          <a:fontRef idx="minor">
            <a:schemeClr val="lt1"/>
          </a:fontRef>
        </p:style>
      </p:cxnSp>
      <p:cxnSp>
        <p:nvCxnSpPr>
          <p:cNvPr id="7" name="Straight Connector 6"/>
          <p:cNvCxnSpPr/>
          <p:nvPr/>
        </p:nvCxnSpPr>
        <p:spPr bwMode="auto">
          <a:xfrm>
            <a:off x="3176373" y="4401740"/>
            <a:ext cx="1638254" cy="470137"/>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cxnSp>
        <p:nvCxnSpPr>
          <p:cNvPr id="8" name="Straight Connector 7"/>
          <p:cNvCxnSpPr/>
          <p:nvPr/>
        </p:nvCxnSpPr>
        <p:spPr bwMode="auto">
          <a:xfrm>
            <a:off x="3176373" y="4401740"/>
            <a:ext cx="1156415" cy="1163749"/>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cxnSp>
        <p:nvCxnSpPr>
          <p:cNvPr id="9" name="Straight Connector 8"/>
          <p:cNvCxnSpPr/>
          <p:nvPr/>
        </p:nvCxnSpPr>
        <p:spPr bwMode="auto">
          <a:xfrm flipV="1">
            <a:off x="3176373" y="3845164"/>
            <a:ext cx="1445519" cy="556576"/>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cxnSp>
        <p:nvCxnSpPr>
          <p:cNvPr id="10" name="Straight Connector 9"/>
          <p:cNvCxnSpPr/>
          <p:nvPr/>
        </p:nvCxnSpPr>
        <p:spPr bwMode="auto">
          <a:xfrm rot="5400000" flipH="1" flipV="1">
            <a:off x="2095010" y="4719809"/>
            <a:ext cx="1214346" cy="578208"/>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cxnSp>
        <p:nvCxnSpPr>
          <p:cNvPr id="11" name="Straight Connector 10"/>
          <p:cNvCxnSpPr/>
          <p:nvPr/>
        </p:nvCxnSpPr>
        <p:spPr bwMode="auto">
          <a:xfrm flipV="1">
            <a:off x="1441750" y="4401740"/>
            <a:ext cx="1204598" cy="1077311"/>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cxnSp>
        <p:nvCxnSpPr>
          <p:cNvPr id="12" name="Straight Connector 11"/>
          <p:cNvCxnSpPr/>
          <p:nvPr/>
        </p:nvCxnSpPr>
        <p:spPr bwMode="auto">
          <a:xfrm flipV="1">
            <a:off x="991839" y="4401740"/>
            <a:ext cx="1654510" cy="443797"/>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cxnSp>
        <p:nvCxnSpPr>
          <p:cNvPr id="13" name="Straight Connector 12"/>
          <p:cNvCxnSpPr/>
          <p:nvPr/>
        </p:nvCxnSpPr>
        <p:spPr bwMode="auto">
          <a:xfrm>
            <a:off x="767175" y="4148750"/>
            <a:ext cx="1830990" cy="252989"/>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pic>
        <p:nvPicPr>
          <p:cNvPr id="17" name="Picture 16" descr="HP photosmart 850 digital camera.png"/>
          <p:cNvPicPr>
            <a:picLocks noChangeAspect="1"/>
          </p:cNvPicPr>
          <p:nvPr/>
        </p:nvPicPr>
        <p:blipFill>
          <a:blip r:embed="rId5" cstate="print"/>
          <a:stretch>
            <a:fillRect/>
          </a:stretch>
        </p:blipFill>
        <p:spPr>
          <a:xfrm>
            <a:off x="4718259" y="4705327"/>
            <a:ext cx="596276" cy="539089"/>
          </a:xfrm>
          <a:prstGeom prst="rect">
            <a:avLst/>
          </a:prstGeom>
          <a:effectLst>
            <a:outerShdw blurRad="63500" sx="102000" sy="102000" algn="ctr" rotWithShape="0">
              <a:prstClr val="black">
                <a:alpha val="40000"/>
              </a:prstClr>
            </a:outerShdw>
          </a:effectLst>
        </p:spPr>
      </p:pic>
      <p:pic>
        <p:nvPicPr>
          <p:cNvPr id="18" name="Picture 17" descr="cd or DVD.png"/>
          <p:cNvPicPr>
            <a:picLocks noChangeAspect="1"/>
          </p:cNvPicPr>
          <p:nvPr/>
        </p:nvPicPr>
        <p:blipFill>
          <a:blip r:embed="rId6" cstate="print"/>
          <a:stretch>
            <a:fillRect/>
          </a:stretch>
        </p:blipFill>
        <p:spPr>
          <a:xfrm>
            <a:off x="285335" y="3693371"/>
            <a:ext cx="810094" cy="849055"/>
          </a:xfrm>
          <a:prstGeom prst="rect">
            <a:avLst/>
          </a:prstGeom>
          <a:effectLst>
            <a:outerShdw blurRad="63500" sx="102000" sy="102000" algn="ctr" rotWithShape="0">
              <a:prstClr val="black">
                <a:alpha val="40000"/>
              </a:prstClr>
            </a:outerShdw>
          </a:effectLst>
          <a:scene3d>
            <a:camera prst="perspectiveContrastingRightFacing"/>
            <a:lightRig rig="threePt" dir="t"/>
          </a:scene3d>
        </p:spPr>
      </p:pic>
      <p:pic>
        <p:nvPicPr>
          <p:cNvPr id="19" name="Picture 18" descr="256MB HP Drive Key II.png"/>
          <p:cNvPicPr>
            <a:picLocks noChangeAspect="1"/>
          </p:cNvPicPr>
          <p:nvPr/>
        </p:nvPicPr>
        <p:blipFill>
          <a:blip r:embed="rId7" cstate="print"/>
          <a:stretch>
            <a:fillRect/>
          </a:stretch>
        </p:blipFill>
        <p:spPr>
          <a:xfrm>
            <a:off x="959911" y="5386114"/>
            <a:ext cx="641183" cy="414270"/>
          </a:xfrm>
          <a:prstGeom prst="rect">
            <a:avLst/>
          </a:prstGeom>
          <a:effectLst>
            <a:outerShdw blurRad="63500" sx="102000" sy="102000" algn="ctr" rotWithShape="0">
              <a:prstClr val="black">
                <a:alpha val="40000"/>
              </a:prstClr>
            </a:outerShdw>
          </a:effectLst>
        </p:spPr>
      </p:pic>
      <p:pic>
        <p:nvPicPr>
          <p:cNvPr id="20" name="Picture 19" descr="hp 2200xi business inkjet color printer.png"/>
          <p:cNvPicPr>
            <a:picLocks noChangeAspect="1"/>
          </p:cNvPicPr>
          <p:nvPr/>
        </p:nvPicPr>
        <p:blipFill>
          <a:blip r:embed="rId8" cstate="print"/>
          <a:stretch>
            <a:fillRect/>
          </a:stretch>
        </p:blipFill>
        <p:spPr>
          <a:xfrm>
            <a:off x="3899132" y="5289661"/>
            <a:ext cx="860428" cy="607174"/>
          </a:xfrm>
          <a:prstGeom prst="rect">
            <a:avLst/>
          </a:prstGeom>
          <a:effectLst>
            <a:outerShdw blurRad="63500" sx="102000" sy="102000" algn="ctr" rotWithShape="0">
              <a:prstClr val="black">
                <a:alpha val="40000"/>
              </a:prstClr>
            </a:outerShdw>
          </a:effectLst>
        </p:spPr>
      </p:pic>
      <p:pic>
        <p:nvPicPr>
          <p:cNvPr id="21" name="Picture 20" descr="Asus_Ultra Mobile PC angle.png"/>
          <p:cNvPicPr>
            <a:picLocks noChangeAspect="1"/>
          </p:cNvPicPr>
          <p:nvPr/>
        </p:nvPicPr>
        <p:blipFill>
          <a:blip r:embed="rId9" cstate="print"/>
          <a:stretch>
            <a:fillRect/>
          </a:stretch>
        </p:blipFill>
        <p:spPr>
          <a:xfrm>
            <a:off x="3995500" y="3497304"/>
            <a:ext cx="1204598" cy="695719"/>
          </a:xfrm>
          <a:prstGeom prst="rect">
            <a:avLst/>
          </a:prstGeom>
          <a:effectLst>
            <a:outerShdw blurRad="63500" sx="102000" sy="102000" algn="ctr" rotWithShape="0">
              <a:prstClr val="black">
                <a:alpha val="40000"/>
              </a:prstClr>
            </a:outerShdw>
          </a:effectLst>
        </p:spPr>
      </p:pic>
      <p:sp>
        <p:nvSpPr>
          <p:cNvPr id="24" name="Oval 23"/>
          <p:cNvSpPr/>
          <p:nvPr/>
        </p:nvSpPr>
        <p:spPr bwMode="auto">
          <a:xfrm>
            <a:off x="1807485" y="3714707"/>
            <a:ext cx="2216461" cy="1366140"/>
          </a:xfrm>
          <a:prstGeom prst="ellipse">
            <a:avLst/>
          </a:prstGeom>
          <a:ln>
            <a:headEnd type="none" w="med" len="med"/>
            <a:tailEnd type="none" w="med" len="med"/>
          </a:ln>
          <a:effectLst>
            <a:glow rad="70000">
              <a:schemeClr val="accent5">
                <a:tint val="30000"/>
                <a:shade val="95000"/>
                <a:satMod val="300000"/>
                <a:alpha val="50000"/>
              </a:schemeClr>
            </a:glow>
            <a:outerShdw blurRad="63500" sx="102000" sy="102000" algn="ctr" rotWithShape="0">
              <a:prstClr val="black">
                <a:alpha val="40000"/>
              </a:prstClr>
            </a:outerShdw>
            <a:reflection blurRad="6350" stA="52000" endA="300" endPos="35000" dir="5400000" sy="-100000" algn="bl" rotWithShape="0"/>
          </a:effectLst>
          <a:scene3d>
            <a:camera prst="perspectiveAbove"/>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5" name="Picture 24" descr="PC blank screen.png"/>
          <p:cNvPicPr>
            <a:picLocks noChangeAspect="1"/>
          </p:cNvPicPr>
          <p:nvPr/>
        </p:nvPicPr>
        <p:blipFill>
          <a:blip r:embed="rId10" cstate="print"/>
          <a:stretch>
            <a:fillRect/>
          </a:stretch>
        </p:blipFill>
        <p:spPr>
          <a:xfrm>
            <a:off x="1923590" y="3237990"/>
            <a:ext cx="1655058" cy="1735082"/>
          </a:xfrm>
          <a:prstGeom prst="rect">
            <a:avLst/>
          </a:prstGeom>
          <a:effectLst>
            <a:outerShdw blurRad="63500" sx="102000" sy="102000" algn="ctr" rotWithShape="0">
              <a:prstClr val="black">
                <a:alpha val="40000"/>
              </a:prstClr>
            </a:outerShdw>
          </a:effectLst>
        </p:spPr>
      </p:pic>
      <p:sp>
        <p:nvSpPr>
          <p:cNvPr id="38" name="TextBox 37"/>
          <p:cNvSpPr txBox="1"/>
          <p:nvPr/>
        </p:nvSpPr>
        <p:spPr>
          <a:xfrm>
            <a:off x="1188720" y="2354508"/>
            <a:ext cx="3383280" cy="480132"/>
          </a:xfrm>
          <a:prstGeom prst="rect">
            <a:avLst/>
          </a:prstGeom>
          <a:noFill/>
        </p:spPr>
        <p:txBody>
          <a:bodyPr wrap="square" lIns="109728" tIns="54864" rIns="109728" bIns="54864" rtlCol="0">
            <a:spAutoFit/>
          </a:bodyPr>
          <a:lstStyle/>
          <a:p>
            <a:pPr algn="ctr"/>
            <a:r>
              <a:rPr lang="en-US" sz="2400" dirty="0" smtClean="0">
                <a:effectLst>
                  <a:outerShdw blurRad="38100" dist="38100" dir="2700000" algn="tl">
                    <a:srgbClr val="000000">
                      <a:alpha val="43137"/>
                    </a:srgbClr>
                  </a:outerShdw>
                </a:effectLst>
                <a:latin typeface="Segoe" pitchFamily="34" charset="0"/>
              </a:rPr>
              <a:t>Client Computer</a:t>
            </a:r>
          </a:p>
        </p:txBody>
      </p:sp>
      <p:sp>
        <p:nvSpPr>
          <p:cNvPr id="39" name="TextBox 38"/>
          <p:cNvSpPr txBox="1"/>
          <p:nvPr/>
        </p:nvSpPr>
        <p:spPr>
          <a:xfrm>
            <a:off x="6054864" y="7037785"/>
            <a:ext cx="3383280" cy="480132"/>
          </a:xfrm>
          <a:prstGeom prst="rect">
            <a:avLst/>
          </a:prstGeom>
          <a:noFill/>
        </p:spPr>
        <p:txBody>
          <a:bodyPr wrap="square" lIns="109728" tIns="54864" rIns="109728" bIns="54864" rtlCol="0">
            <a:spAutoFit/>
          </a:bodyPr>
          <a:lstStyle/>
          <a:p>
            <a:pPr algn="ctr"/>
            <a:r>
              <a:rPr lang="en-US" sz="2400" dirty="0" smtClean="0">
                <a:effectLst>
                  <a:outerShdw blurRad="38100" dist="38100" dir="2700000" algn="tl">
                    <a:srgbClr val="000000">
                      <a:alpha val="43137"/>
                    </a:srgbClr>
                  </a:outerShdw>
                </a:effectLst>
                <a:latin typeface="Segoe" pitchFamily="34" charset="0"/>
              </a:rPr>
              <a:t>Terminal Server</a:t>
            </a:r>
          </a:p>
        </p:txBody>
      </p:sp>
      <p:sp>
        <p:nvSpPr>
          <p:cNvPr id="41" name="TextBox 40"/>
          <p:cNvSpPr txBox="1"/>
          <p:nvPr/>
        </p:nvSpPr>
        <p:spPr>
          <a:xfrm rot="491307">
            <a:off x="5113583" y="3979325"/>
            <a:ext cx="2224282" cy="634020"/>
          </a:xfrm>
          <a:prstGeom prst="rect">
            <a:avLst/>
          </a:prstGeom>
          <a:noFill/>
        </p:spPr>
        <p:txBody>
          <a:bodyPr wrap="square" lIns="109728" tIns="54864" rIns="109728" bIns="54864" rtlCol="0">
            <a:spAutoFit/>
          </a:bodyPr>
          <a:lstStyle/>
          <a:p>
            <a:pPr algn="ctr"/>
            <a:r>
              <a:rPr lang="en-US" sz="3400" dirty="0" smtClean="0">
                <a:solidFill>
                  <a:schemeClr val="accent1"/>
                </a:solidFill>
                <a:effectLst>
                  <a:outerShdw blurRad="38100" dist="38100" dir="2700000" algn="tl">
                    <a:srgbClr val="000000">
                      <a:alpha val="43137"/>
                    </a:srgbClr>
                  </a:outerShdw>
                </a:effectLst>
                <a:latin typeface="+mj-lt"/>
              </a:rPr>
              <a:t>RDP</a:t>
            </a:r>
          </a:p>
        </p:txBody>
      </p:sp>
      <p:sp>
        <p:nvSpPr>
          <p:cNvPr id="43" name="TextBox 42"/>
          <p:cNvSpPr txBox="1"/>
          <p:nvPr/>
        </p:nvSpPr>
        <p:spPr>
          <a:xfrm>
            <a:off x="6508769" y="1589305"/>
            <a:ext cx="3383280" cy="480132"/>
          </a:xfrm>
          <a:prstGeom prst="rect">
            <a:avLst/>
          </a:prstGeom>
          <a:noFill/>
        </p:spPr>
        <p:txBody>
          <a:bodyPr wrap="square" lIns="109728" tIns="54864" rIns="109728" bIns="54864" rtlCol="0">
            <a:spAutoFit/>
          </a:bodyPr>
          <a:lstStyle/>
          <a:p>
            <a:pPr algn="ctr"/>
            <a:r>
              <a:rPr lang="en-US" sz="2400" dirty="0" smtClean="0">
                <a:effectLst>
                  <a:outerShdw blurRad="38100" dist="38100" dir="2700000" algn="tl">
                    <a:srgbClr val="000000">
                      <a:alpha val="43137"/>
                    </a:srgbClr>
                  </a:outerShdw>
                </a:effectLst>
                <a:latin typeface="Segoe" pitchFamily="34" charset="0"/>
              </a:rPr>
              <a:t>Applications</a:t>
            </a:r>
          </a:p>
        </p:txBody>
      </p:sp>
      <p:pic>
        <p:nvPicPr>
          <p:cNvPr id="34" name="Picture 33" descr="scrn2.png"/>
          <p:cNvPicPr>
            <a:picLocks noChangeAspect="1"/>
          </p:cNvPicPr>
          <p:nvPr/>
        </p:nvPicPr>
        <p:blipFill>
          <a:blip r:embed="rId11"/>
          <a:srcRect l="88916" t="23509" r="964" b="62966"/>
          <a:stretch>
            <a:fillRect/>
          </a:stretch>
        </p:blipFill>
        <p:spPr>
          <a:xfrm>
            <a:off x="9249763" y="3561678"/>
            <a:ext cx="1265838" cy="1106245"/>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pic>
        <p:nvPicPr>
          <p:cNvPr id="36" name="Picture 35" descr="scrn2.png"/>
          <p:cNvPicPr>
            <a:picLocks noChangeAspect="1"/>
          </p:cNvPicPr>
          <p:nvPr/>
        </p:nvPicPr>
        <p:blipFill>
          <a:blip r:embed="rId11"/>
          <a:srcRect l="88916" t="43258" r="410" b="43967"/>
          <a:stretch>
            <a:fillRect/>
          </a:stretch>
        </p:blipFill>
        <p:spPr>
          <a:xfrm>
            <a:off x="9249763" y="4852057"/>
            <a:ext cx="1265838" cy="1038890"/>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pic>
        <p:nvPicPr>
          <p:cNvPr id="37" name="Picture 36" descr="Palm Treo Verizon Office Mobile Outlook FRENCH.png"/>
          <p:cNvPicPr>
            <a:picLocks noChangeAspect="1"/>
          </p:cNvPicPr>
          <p:nvPr/>
        </p:nvPicPr>
        <p:blipFill>
          <a:blip r:embed="rId12" cstate="print"/>
          <a:stretch>
            <a:fillRect/>
          </a:stretch>
        </p:blipFill>
        <p:spPr>
          <a:xfrm>
            <a:off x="2103120" y="6400752"/>
            <a:ext cx="548640" cy="1038274"/>
          </a:xfrm>
          <a:prstGeom prst="rect">
            <a:avLst/>
          </a:prstGeom>
          <a:effectLst>
            <a:outerShdw blurRad="63500" sx="102000" sy="102000" algn="ctr" rotWithShape="0">
              <a:prstClr val="black">
                <a:alpha val="40000"/>
              </a:prstClr>
            </a:outerShdw>
          </a:effectLst>
        </p:spPr>
      </p:pic>
      <p:pic>
        <p:nvPicPr>
          <p:cNvPr id="40" name="Picture 39" descr="hp LaserJet 5100se printer.png"/>
          <p:cNvPicPr>
            <a:picLocks noChangeAspect="1"/>
          </p:cNvPicPr>
          <p:nvPr/>
        </p:nvPicPr>
        <p:blipFill>
          <a:blip r:embed="rId13" cstate="print"/>
          <a:stretch>
            <a:fillRect/>
          </a:stretch>
        </p:blipFill>
        <p:spPr>
          <a:xfrm>
            <a:off x="457200" y="2560320"/>
            <a:ext cx="1228853" cy="983633"/>
          </a:xfrm>
          <a:prstGeom prst="rect">
            <a:avLst/>
          </a:prstGeom>
          <a:effectLst>
            <a:outerShdw blurRad="63500" sx="102000" sy="102000" algn="ctr" rotWithShape="0">
              <a:prstClr val="black">
                <a:alpha val="40000"/>
              </a:prstClr>
            </a:outerShdw>
          </a:effectLst>
        </p:spPr>
      </p:pic>
      <p:pic>
        <p:nvPicPr>
          <p:cNvPr id="42" name="Picture 41" descr="Compaq all in one_09-00.png"/>
          <p:cNvPicPr>
            <a:picLocks noChangeAspect="1"/>
          </p:cNvPicPr>
          <p:nvPr/>
        </p:nvPicPr>
        <p:blipFill>
          <a:blip r:embed="rId14" cstate="print"/>
          <a:stretch>
            <a:fillRect/>
          </a:stretch>
        </p:blipFill>
        <p:spPr>
          <a:xfrm>
            <a:off x="457201" y="5970270"/>
            <a:ext cx="1064821" cy="950594"/>
          </a:xfrm>
          <a:prstGeom prst="rect">
            <a:avLst/>
          </a:prstGeom>
          <a:effectLst>
            <a:outerShdw blurRad="63500" sx="102000" sy="102000" algn="ctr" rotWithShape="0">
              <a:prstClr val="black">
                <a:alpha val="40000"/>
              </a:prstClr>
            </a:outerShdw>
          </a:effectLst>
        </p:spPr>
      </p:pic>
      <p:pic>
        <p:nvPicPr>
          <p:cNvPr id="44" name="Picture 43" descr="HP scanjet flatbed scanner 3530c .png"/>
          <p:cNvPicPr>
            <a:picLocks noChangeAspect="1"/>
          </p:cNvPicPr>
          <p:nvPr/>
        </p:nvPicPr>
        <p:blipFill>
          <a:blip r:embed="rId15" cstate="print"/>
          <a:stretch>
            <a:fillRect/>
          </a:stretch>
        </p:blipFill>
        <p:spPr>
          <a:xfrm>
            <a:off x="3566160" y="6949440"/>
            <a:ext cx="1354456" cy="704203"/>
          </a:xfrm>
          <a:prstGeom prst="rect">
            <a:avLst/>
          </a:prstGeom>
          <a:effectLst>
            <a:outerShdw blurRad="63500" sx="102000" sy="102000" algn="ctr" rotWithShape="0">
              <a:prstClr val="black">
                <a:alpha val="40000"/>
              </a:prstClr>
            </a:outerShdw>
          </a:effectLst>
        </p:spPr>
      </p:pic>
      <p:pic>
        <p:nvPicPr>
          <p:cNvPr id="46" name="Picture 45" descr="open hard disk.png"/>
          <p:cNvPicPr>
            <a:picLocks noChangeAspect="1"/>
          </p:cNvPicPr>
          <p:nvPr/>
        </p:nvPicPr>
        <p:blipFill>
          <a:blip r:embed="rId16" cstate="print"/>
          <a:stretch>
            <a:fillRect/>
          </a:stretch>
        </p:blipFill>
        <p:spPr>
          <a:xfrm>
            <a:off x="457201" y="4663440"/>
            <a:ext cx="675176" cy="608947"/>
          </a:xfrm>
          <a:prstGeom prst="rect">
            <a:avLst/>
          </a:prstGeom>
          <a:effectLst>
            <a:outerShdw blurRad="63500" sx="102000" sy="102000" algn="ctr" rotWithShape="0">
              <a:prstClr val="black">
                <a:alpha val="40000"/>
              </a:prstClr>
            </a:outerShdw>
          </a:effectLst>
        </p:spPr>
      </p:pic>
      <p:pic>
        <p:nvPicPr>
          <p:cNvPr id="48" name="Picture 2" descr="http://www.paramountsmart.com/images/products/big/SmartCardReader.jpg"/>
          <p:cNvPicPr>
            <a:picLocks noChangeAspect="1" noChangeArrowheads="1"/>
          </p:cNvPicPr>
          <p:nvPr/>
        </p:nvPicPr>
        <p:blipFill>
          <a:blip r:embed="rId17" cstate="print">
            <a:clrChange>
              <a:clrFrom>
                <a:srgbClr val="FDEEC3"/>
              </a:clrFrom>
              <a:clrTo>
                <a:srgbClr val="FDEEC3">
                  <a:alpha val="0"/>
                </a:srgbClr>
              </a:clrTo>
            </a:clrChange>
          </a:blip>
          <a:srcRect/>
          <a:stretch>
            <a:fillRect/>
          </a:stretch>
        </p:blipFill>
        <p:spPr bwMode="auto">
          <a:xfrm>
            <a:off x="2103121" y="5383927"/>
            <a:ext cx="640080" cy="592667"/>
          </a:xfrm>
          <a:prstGeom prst="rect">
            <a:avLst/>
          </a:prstGeom>
          <a:noFill/>
          <a:effectLst>
            <a:outerShdw blurRad="63500" sx="102000" sy="102000" algn="c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500" fill="hold"/>
                                        <p:tgtEl>
                                          <p:spTgt spid="42"/>
                                        </p:tgtEl>
                                        <p:attrNameLst>
                                          <p:attrName>ppt_x</p:attrName>
                                        </p:attrNameLst>
                                      </p:cBhvr>
                                      <p:tavLst>
                                        <p:tav tm="0">
                                          <p:val>
                                            <p:strVal val="0-#ppt_w/2"/>
                                          </p:val>
                                        </p:tav>
                                        <p:tav tm="100000">
                                          <p:val>
                                            <p:strVal val="#ppt_x"/>
                                          </p:val>
                                        </p:tav>
                                      </p:tavLst>
                                    </p:anim>
                                    <p:anim calcmode="lin" valueType="num">
                                      <p:cBhvr additive="base">
                                        <p:cTn id="13" dur="500" fill="hold"/>
                                        <p:tgtEl>
                                          <p:spTgt spid="4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35" presetClass="emph" presetSubtype="0" repeatCount="indefinite" fill="hold" nodeType="afterEffect">
                                  <p:stCondLst>
                                    <p:cond delay="0"/>
                                  </p:stCondLst>
                                  <p:childTnLst>
                                    <p:anim calcmode="discrete" valueType="str">
                                      <p:cBhvr>
                                        <p:cTn id="26" dur="1000" fill="hold"/>
                                        <p:tgtEl>
                                          <p:spTgt spid="40"/>
                                        </p:tgtEl>
                                        <p:attrNameLst>
                                          <p:attrName>style.visibility</p:attrName>
                                        </p:attrNameLst>
                                      </p:cBhvr>
                                      <p:tavLst>
                                        <p:tav tm="0">
                                          <p:val>
                                            <p:strVal val="hidden"/>
                                          </p:val>
                                        </p:tav>
                                        <p:tav tm="50000">
                                          <p:val>
                                            <p:strVal val="visible"/>
                                          </p:val>
                                        </p:tav>
                                      </p:tavLst>
                                    </p:anim>
                                  </p:childTnLst>
                                </p:cTn>
                              </p:par>
                            </p:childTnLst>
                          </p:cTn>
                        </p:par>
                        <p:par>
                          <p:cTn id="27" fill="hold">
                            <p:stCondLst>
                              <p:cond delay="3000"/>
                            </p:stCondLst>
                            <p:childTnLst>
                              <p:par>
                                <p:cTn id="28" presetID="35" presetClass="emph" presetSubtype="0" repeatCount="indefinite" fill="hold" nodeType="afterEffect">
                                  <p:stCondLst>
                                    <p:cond delay="0"/>
                                  </p:stCondLst>
                                  <p:childTnLst>
                                    <p:anim calcmode="discrete" valueType="str">
                                      <p:cBhvr>
                                        <p:cTn id="29" dur="1000" fill="hold"/>
                                        <p:tgtEl>
                                          <p:spTgt spid="42"/>
                                        </p:tgtEl>
                                        <p:attrNameLst>
                                          <p:attrName>style.visibility</p:attrName>
                                        </p:attrNameLst>
                                      </p:cBhvr>
                                      <p:tavLst>
                                        <p:tav tm="0">
                                          <p:val>
                                            <p:strVal val="hidden"/>
                                          </p:val>
                                        </p:tav>
                                        <p:tav tm="50000">
                                          <p:val>
                                            <p:strVal val="visible"/>
                                          </p:val>
                                        </p:tav>
                                      </p:tavLst>
                                    </p:anim>
                                  </p:childTnLst>
                                </p:cTn>
                              </p:par>
                            </p:childTnLst>
                          </p:cTn>
                        </p:par>
                        <p:par>
                          <p:cTn id="30" fill="hold">
                            <p:stCondLst>
                              <p:cond delay="4000"/>
                            </p:stCondLst>
                            <p:childTnLst>
                              <p:par>
                                <p:cTn id="31" presetID="35" presetClass="emph" presetSubtype="0" repeatCount="indefinite" fill="hold" nodeType="afterEffect">
                                  <p:stCondLst>
                                    <p:cond delay="0"/>
                                  </p:stCondLst>
                                  <p:childTnLst>
                                    <p:anim calcmode="discrete" valueType="str">
                                      <p:cBhvr>
                                        <p:cTn id="32" dur="1000" fill="hold"/>
                                        <p:tgtEl>
                                          <p:spTgt spid="37"/>
                                        </p:tgtEl>
                                        <p:attrNameLst>
                                          <p:attrName>style.visibility</p:attrName>
                                        </p:attrNameLst>
                                      </p:cBhvr>
                                      <p:tavLst>
                                        <p:tav tm="0">
                                          <p:val>
                                            <p:strVal val="hidden"/>
                                          </p:val>
                                        </p:tav>
                                        <p:tav tm="50000">
                                          <p:val>
                                            <p:strVal val="visible"/>
                                          </p:val>
                                        </p:tav>
                                      </p:tavLst>
                                    </p:anim>
                                  </p:childTnLst>
                                </p:cTn>
                              </p:par>
                            </p:childTnLst>
                          </p:cTn>
                        </p:par>
                        <p:par>
                          <p:cTn id="33" fill="hold">
                            <p:stCondLst>
                              <p:cond delay="5000"/>
                            </p:stCondLst>
                            <p:childTnLst>
                              <p:par>
                                <p:cTn id="34" presetID="35" presetClass="emph" presetSubtype="0" repeatCount="indefinite" fill="hold" nodeType="afterEffect">
                                  <p:stCondLst>
                                    <p:cond delay="0"/>
                                  </p:stCondLst>
                                  <p:childTnLst>
                                    <p:anim calcmode="discrete" valueType="str">
                                      <p:cBhvr>
                                        <p:cTn id="35" dur="1000" fill="hold"/>
                                        <p:tgtEl>
                                          <p:spTgt spid="4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type="body" idx="1"/>
          </p:nvPr>
        </p:nvSpPr>
        <p:spPr>
          <a:xfrm>
            <a:off x="459106" y="1697357"/>
            <a:ext cx="10056494" cy="4404283"/>
          </a:xfrm>
        </p:spPr>
        <p:txBody>
          <a:bodyPr/>
          <a:lstStyle/>
          <a:p>
            <a:r>
              <a:rPr lang="en-US" dirty="0" smtClean="0"/>
              <a:t>Adopt XPS</a:t>
            </a:r>
          </a:p>
          <a:p>
            <a:r>
              <a:rPr lang="en-US" dirty="0" smtClean="0"/>
              <a:t>TS printing is easy!</a:t>
            </a:r>
          </a:p>
          <a:p>
            <a:pPr lvl="1"/>
            <a:r>
              <a:rPr lang="en-US" dirty="0" smtClean="0"/>
              <a:t>As seamless as local printing</a:t>
            </a:r>
          </a:p>
          <a:p>
            <a:pPr lvl="1"/>
            <a:r>
              <a:rPr lang="en-US" dirty="0" smtClean="0"/>
              <a:t>Tell customers that printer buying decisions not dependent on TS anymore</a:t>
            </a:r>
          </a:p>
          <a:p>
            <a:r>
              <a:rPr lang="en-US" dirty="0" smtClean="0"/>
              <a:t>Printer drivers no longer roadblock in </a:t>
            </a:r>
            <a:br>
              <a:rPr lang="en-US" dirty="0" smtClean="0"/>
            </a:br>
            <a:r>
              <a:rPr lang="en-US" dirty="0" smtClean="0"/>
              <a:t>64-bit server adoption</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type="body" idx="1"/>
          </p:nvPr>
        </p:nvSpPr>
        <p:spPr>
          <a:xfrm>
            <a:off x="459106" y="1697357"/>
            <a:ext cx="10056494" cy="6178102"/>
          </a:xfrm>
        </p:spPr>
        <p:txBody>
          <a:bodyPr/>
          <a:lstStyle/>
          <a:p>
            <a:r>
              <a:rPr lang="en-US" sz="2900" dirty="0" smtClean="0"/>
              <a:t>TS Blog – </a:t>
            </a:r>
            <a:r>
              <a:rPr lang="en-US" sz="2900" dirty="0" smtClean="0">
                <a:hlinkClick r:id="rId3"/>
              </a:rPr>
              <a:t>http://blogs.msdn.com/ts/</a:t>
            </a:r>
            <a:r>
              <a:rPr lang="en-US" sz="2900" dirty="0" smtClean="0"/>
              <a:t> </a:t>
            </a:r>
          </a:p>
          <a:p>
            <a:r>
              <a:rPr lang="en-US" sz="2900" dirty="0" smtClean="0"/>
              <a:t>What’s New in Terminal Services for Windows Server codenamed “Longhorn” - </a:t>
            </a:r>
            <a:r>
              <a:rPr lang="en-US" sz="2900" dirty="0" smtClean="0">
                <a:hlinkClick r:id="rId4"/>
              </a:rPr>
              <a:t>http://go.microsoft.com/fwlink/?LinkId=87440</a:t>
            </a:r>
            <a:endParaRPr lang="en-US" sz="2900" dirty="0" smtClean="0"/>
          </a:p>
          <a:p>
            <a:r>
              <a:rPr lang="en-US" sz="2900" dirty="0" smtClean="0"/>
              <a:t>Questions:  TS Newsgroup – </a:t>
            </a:r>
            <a:r>
              <a:rPr lang="en-US" sz="2900" dirty="0" err="1" smtClean="0">
                <a:solidFill>
                  <a:schemeClr val="accent1"/>
                </a:solidFill>
                <a:hlinkClick r:id="rId5" action="ppaction://hlinkfile"/>
              </a:rPr>
              <a:t>microsoft.public.windows.terminal_services</a:t>
            </a:r>
            <a:endParaRPr lang="en-US" sz="2900" dirty="0" smtClean="0">
              <a:solidFill>
                <a:schemeClr val="accent1"/>
              </a:solidFill>
            </a:endParaRPr>
          </a:p>
          <a:p>
            <a:r>
              <a:rPr lang="en-US" sz="2900" dirty="0" smtClean="0"/>
              <a:t>How to implement and optimize for XPS and Print?</a:t>
            </a:r>
          </a:p>
          <a:p>
            <a:pPr lvl="1"/>
            <a:r>
              <a:rPr lang="en-US" sz="2400" dirty="0" smtClean="0">
                <a:hlinkClick r:id="rId6" action="ppaction://hlinkfile"/>
              </a:rPr>
              <a:t>CLN-T370 </a:t>
            </a:r>
            <a:r>
              <a:rPr lang="en-US" sz="2400" dirty="0" err="1" smtClean="0">
                <a:hlinkClick r:id="rId6" action="ppaction://hlinkfile"/>
              </a:rPr>
              <a:t>XPSDrv</a:t>
            </a:r>
            <a:r>
              <a:rPr lang="en-US" sz="2400" dirty="0" smtClean="0">
                <a:hlinkClick r:id="rId6" action="ppaction://hlinkfile"/>
              </a:rPr>
              <a:t>: Best Practices Using Print Verifier</a:t>
            </a:r>
            <a:endParaRPr lang="en-US" sz="2400" dirty="0" smtClean="0"/>
          </a:p>
          <a:p>
            <a:pPr lvl="1"/>
            <a:r>
              <a:rPr lang="en-US" sz="2400" dirty="0" smtClean="0">
                <a:hlinkClick r:id="rId6" action="ppaction://hlinkfile"/>
              </a:rPr>
              <a:t>CLN-C369 Print Verifier and </a:t>
            </a:r>
            <a:r>
              <a:rPr lang="en-US" sz="2400" dirty="0" err="1" smtClean="0">
                <a:hlinkClick r:id="rId6" action="ppaction://hlinkfile"/>
              </a:rPr>
              <a:t>XPSDrv</a:t>
            </a:r>
            <a:r>
              <a:rPr lang="en-US" sz="2400" dirty="0" smtClean="0">
                <a:hlinkClick r:id="rId6" action="ppaction://hlinkfile"/>
              </a:rPr>
              <a:t> Driver Development</a:t>
            </a:r>
            <a:endParaRPr lang="en-US" sz="2400" dirty="0" smtClean="0"/>
          </a:p>
          <a:p>
            <a:pPr lvl="1"/>
            <a:r>
              <a:rPr lang="en-US" sz="2400" dirty="0" smtClean="0">
                <a:hlinkClick r:id="rId6" action="ppaction://hlinkfile"/>
              </a:rPr>
              <a:t>CLN-T371 Performance Optimization for XPS Documents</a:t>
            </a:r>
            <a:endParaRPr lang="en-US" sz="2400" dirty="0" smtClean="0"/>
          </a:p>
          <a:p>
            <a:pPr lvl="1"/>
            <a:r>
              <a:rPr lang="en-US" sz="2400" dirty="0" smtClean="0">
                <a:hlinkClick r:id="rId6" action="ppaction://hlinkfile"/>
              </a:rPr>
              <a:t>CLN-C372 XPS Document Optimization and Best Practices</a:t>
            </a:r>
          </a:p>
          <a:p>
            <a:pPr lvl="1"/>
            <a:r>
              <a:rPr lang="en-US" sz="2400" dirty="0" smtClean="0"/>
              <a:t>Lab: </a:t>
            </a:r>
            <a:r>
              <a:rPr lang="en-US" sz="2400" dirty="0" smtClean="0">
                <a:hlinkClick r:id="rId7" action="ppaction://hlinkfile"/>
              </a:rPr>
              <a:t>CLN-V373 </a:t>
            </a:r>
            <a:r>
              <a:rPr lang="en-US" sz="2400" dirty="0" err="1" smtClean="0">
                <a:hlinkClick r:id="rId7" action="ppaction://hlinkfile"/>
              </a:rPr>
              <a:t>XPSDrv</a:t>
            </a:r>
            <a:r>
              <a:rPr lang="en-US" sz="2400" dirty="0" smtClean="0">
                <a:hlinkClick r:id="rId7" action="ppaction://hlinkfile"/>
              </a:rPr>
              <a:t> Lab: How to Develop and Test Print Drivers and Filters</a:t>
            </a:r>
            <a:endParaRPr lang="en-US" sz="2400"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922466" y="3344866"/>
            <a:ext cx="7127875" cy="1539875"/>
          </a:xfrm>
          <a:prstGeom prst="rect">
            <a:avLst/>
          </a:prstGeom>
          <a:noFill/>
        </p:spPr>
      </p:pic>
      <p:sp>
        <p:nvSpPr>
          <p:cNvPr id="5" name="Text Box 3"/>
          <p:cNvSpPr txBox="1">
            <a:spLocks noChangeArrowheads="1"/>
          </p:cNvSpPr>
          <p:nvPr/>
        </p:nvSpPr>
        <p:spPr bwMode="blackWhite">
          <a:xfrm>
            <a:off x="457200" y="7112029"/>
            <a:ext cx="10058400" cy="603218"/>
          </a:xfrm>
          <a:prstGeom prst="rect">
            <a:avLst/>
          </a:prstGeom>
          <a:noFill/>
          <a:ln w="12700">
            <a:noFill/>
            <a:miter lim="800000"/>
            <a:headEnd type="none" w="sm" len="sm"/>
            <a:tailEnd type="none" w="sm" len="sm"/>
          </a:ln>
          <a:effectLst/>
        </p:spPr>
        <p:txBody>
          <a:bodyPr vert="horz" wrap="square" lIns="109700" tIns="54852" rIns="109700" bIns="54852" numCol="1" anchor="t" anchorCtr="0" compatLnSpc="1">
            <a:prstTxWarp prst="textNoShape">
              <a:avLst/>
            </a:prstTxWarp>
            <a:spAutoFit/>
          </a:bodyPr>
          <a:lstStyle/>
          <a:p>
            <a:pPr algn="ctr" defTabSz="1096832" eaLnBrk="0" hangingPunct="0"/>
            <a:r>
              <a:rPr lang="en-US" sz="8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1096832" eaLnBrk="0" hangingPunct="0"/>
            <a:r>
              <a:rPr lang="en-US" sz="8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800" dirty="0">
                <a:solidFill>
                  <a:schemeClr val="tx2"/>
                </a:solidFill>
                <a:latin typeface="Segoe" pitchFamily="34" charset="0"/>
                <a:cs typeface="Arial" charset="0"/>
              </a:rPr>
            </a:br>
            <a:r>
              <a:rPr lang="en-US" sz="8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idx="1"/>
          </p:nvPr>
        </p:nvSpPr>
        <p:spPr>
          <a:xfrm>
            <a:off x="459106" y="1697357"/>
            <a:ext cx="10056494" cy="6422271"/>
          </a:xfrm>
        </p:spPr>
        <p:txBody>
          <a:bodyPr/>
          <a:lstStyle/>
          <a:p>
            <a:r>
              <a:rPr lang="en-US" smtClean="0"/>
              <a:t>Scenarios</a:t>
            </a:r>
          </a:p>
          <a:p>
            <a:r>
              <a:rPr lang="en-US" smtClean="0"/>
              <a:t>Architecture</a:t>
            </a:r>
          </a:p>
          <a:p>
            <a:r>
              <a:rPr lang="en-US" smtClean="0"/>
              <a:t>Why XPS?</a:t>
            </a:r>
          </a:p>
          <a:p>
            <a:r>
              <a:rPr lang="en-US" smtClean="0"/>
              <a:t>Why is it Easy?</a:t>
            </a:r>
          </a:p>
          <a:p>
            <a:r>
              <a:rPr lang="en-US" smtClean="0"/>
              <a:t>Client Requirements</a:t>
            </a:r>
          </a:p>
          <a:p>
            <a:r>
              <a:rPr lang="en-US" smtClean="0"/>
              <a:t>TS Printing Policies</a:t>
            </a:r>
          </a:p>
          <a:p>
            <a:r>
              <a:rPr lang="en-US" smtClean="0"/>
              <a:t>Printer Driver Guidance</a:t>
            </a:r>
          </a:p>
          <a:p>
            <a:r>
              <a:rPr lang="en-US" smtClean="0"/>
              <a:t>TS Easy Print Directions</a:t>
            </a:r>
          </a:p>
          <a:p>
            <a:endParaRPr lang="en-US" dirty="0"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6553931" y="-640080"/>
            <a:ext cx="3383280" cy="480132"/>
          </a:xfrm>
          <a:prstGeom prst="rect">
            <a:avLst/>
          </a:prstGeom>
          <a:noFill/>
        </p:spPr>
        <p:txBody>
          <a:bodyPr wrap="square" lIns="109728" tIns="54864" rIns="109728" bIns="54864" rtlCol="0">
            <a:spAutoFit/>
          </a:bodyPr>
          <a:lstStyle/>
          <a:p>
            <a:pPr algn="ctr"/>
            <a:r>
              <a:rPr lang="en-US" sz="2400" dirty="0" smtClean="0">
                <a:effectLst>
                  <a:outerShdw blurRad="38100" dist="38100" dir="2700000" algn="tl">
                    <a:srgbClr val="000000">
                      <a:alpha val="43137"/>
                    </a:srgbClr>
                  </a:outerShdw>
                </a:effectLst>
                <a:latin typeface="Segoe" pitchFamily="34" charset="0"/>
              </a:rPr>
              <a:t>Applications</a:t>
            </a:r>
          </a:p>
        </p:txBody>
      </p:sp>
      <p:sp>
        <p:nvSpPr>
          <p:cNvPr id="32" name="Rectangle 31"/>
          <p:cNvSpPr/>
          <p:nvPr/>
        </p:nvSpPr>
        <p:spPr bwMode="auto">
          <a:xfrm>
            <a:off x="5486400" y="1703071"/>
            <a:ext cx="5486400" cy="6526530"/>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31674" tIns="65837" rIns="131674" bIns="65837" numCol="1" rtlCol="0" anchor="ctr" anchorCtr="0" compatLnSpc="1">
            <a:prstTxWarp prst="textNoShape">
              <a:avLst/>
            </a:prstTxWarp>
          </a:bodyPr>
          <a:lstStyle/>
          <a:p>
            <a:pPr algn="ctr" defTabSz="1316356"/>
            <a:endParaRPr lang="en-US" sz="3800" kern="0" dirty="0" smtClean="0">
              <a:solidFill>
                <a:srgbClr val="FFFFFF"/>
              </a:solidFill>
              <a:latin typeface="Segoe" pitchFamily="34" charset="0"/>
            </a:endParaRPr>
          </a:p>
        </p:txBody>
      </p:sp>
      <p:sp>
        <p:nvSpPr>
          <p:cNvPr id="2" name="Title 1"/>
          <p:cNvSpPr>
            <a:spLocks noGrp="1"/>
          </p:cNvSpPr>
          <p:nvPr>
            <p:ph type="title"/>
          </p:nvPr>
        </p:nvSpPr>
        <p:spPr/>
        <p:txBody>
          <a:bodyPr/>
          <a:lstStyle/>
          <a:p>
            <a:r>
              <a:rPr lang="en-US" dirty="0" smtClean="0"/>
              <a:t>TS Device Redirection</a:t>
            </a:r>
            <a:endParaRPr lang="en-US" dirty="0"/>
          </a:p>
        </p:txBody>
      </p:sp>
      <p:cxnSp>
        <p:nvCxnSpPr>
          <p:cNvPr id="33" name="Straight Connector 32"/>
          <p:cNvCxnSpPr/>
          <p:nvPr/>
        </p:nvCxnSpPr>
        <p:spPr bwMode="auto">
          <a:xfrm rot="5400000" flipH="1" flipV="1">
            <a:off x="2340670" y="4848800"/>
            <a:ext cx="6291461" cy="1906"/>
          </a:xfrm>
          <a:prstGeom prst="line">
            <a:avLst/>
          </a:prstGeom>
          <a:ln w="57150" cmpd="sng">
            <a:solidFill>
              <a:srgbClr val="FF0000"/>
            </a:solidFill>
            <a:prstDash val="dash"/>
            <a:headEnd type="none" w="med" len="med"/>
            <a:tailEnd type="none" w="med" len="med"/>
          </a:ln>
          <a:effectLst>
            <a:glow rad="139700">
              <a:schemeClr val="tx1">
                <a:alpha val="40000"/>
              </a:schemeClr>
            </a:glow>
          </a:effectLst>
        </p:spPr>
        <p:style>
          <a:lnRef idx="1">
            <a:schemeClr val="accent6"/>
          </a:lnRef>
          <a:fillRef idx="3">
            <a:schemeClr val="accent6"/>
          </a:fillRef>
          <a:effectRef idx="2">
            <a:schemeClr val="accent6"/>
          </a:effectRef>
          <a:fontRef idx="minor">
            <a:schemeClr val="lt1"/>
          </a:fontRef>
        </p:style>
      </p:cxnSp>
      <p:grpSp>
        <p:nvGrpSpPr>
          <p:cNvPr id="4" name="Group 39"/>
          <p:cNvGrpSpPr/>
          <p:nvPr/>
        </p:nvGrpSpPr>
        <p:grpSpPr>
          <a:xfrm>
            <a:off x="6292831" y="4683277"/>
            <a:ext cx="3383280" cy="2816173"/>
            <a:chOff x="5111822" y="3902731"/>
            <a:chExt cx="2819400" cy="2346811"/>
          </a:xfrm>
        </p:grpSpPr>
        <p:pic>
          <p:nvPicPr>
            <p:cNvPr id="5" name="Picture 4" descr="Server.png"/>
            <p:cNvPicPr>
              <a:picLocks noChangeAspect="1"/>
            </p:cNvPicPr>
            <p:nvPr/>
          </p:nvPicPr>
          <p:blipFill>
            <a:blip r:embed="rId3"/>
            <a:stretch>
              <a:fillRect/>
            </a:stretch>
          </p:blipFill>
          <p:spPr>
            <a:xfrm>
              <a:off x="5874665" y="3902731"/>
              <a:ext cx="1293715" cy="1908338"/>
            </a:xfrm>
            <a:prstGeom prst="rect">
              <a:avLst/>
            </a:prstGeom>
          </p:spPr>
        </p:pic>
        <p:sp>
          <p:nvSpPr>
            <p:cNvPr id="39" name="TextBox 38"/>
            <p:cNvSpPr txBox="1"/>
            <p:nvPr/>
          </p:nvSpPr>
          <p:spPr>
            <a:xfrm>
              <a:off x="5111822" y="5864821"/>
              <a:ext cx="2819400" cy="384721"/>
            </a:xfrm>
            <a:prstGeom prst="rect">
              <a:avLst/>
            </a:prstGeom>
            <a:noFill/>
          </p:spPr>
          <p:txBody>
            <a:bodyPr wrap="square" rtlCol="0">
              <a:spAutoFit/>
            </a:bodyPr>
            <a:lstStyle/>
            <a:p>
              <a:pPr algn="ctr"/>
              <a:r>
                <a:rPr lang="en-US" sz="2400" dirty="0" smtClean="0">
                  <a:solidFill>
                    <a:schemeClr val="accent1"/>
                  </a:solidFill>
                  <a:effectLst>
                    <a:outerShdw blurRad="38100" dist="38100" dir="2700000" algn="tl">
                      <a:srgbClr val="000000">
                        <a:alpha val="43137"/>
                      </a:srgbClr>
                    </a:outerShdw>
                  </a:effectLst>
                  <a:latin typeface="+mj-lt"/>
                </a:rPr>
                <a:t>Terminal Server</a:t>
              </a:r>
            </a:p>
          </p:txBody>
        </p:sp>
      </p:grpSp>
      <p:cxnSp>
        <p:nvCxnSpPr>
          <p:cNvPr id="31" name="Straight Arrow Connector 30"/>
          <p:cNvCxnSpPr/>
          <p:nvPr/>
        </p:nvCxnSpPr>
        <p:spPr bwMode="auto">
          <a:xfrm>
            <a:off x="3200400" y="4114800"/>
            <a:ext cx="4389120" cy="73152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5"/>
            </a:solidFill>
            <a:prstDash val="solid"/>
            <a:round/>
            <a:headEnd type="none" w="med" len="med"/>
            <a:tailEnd type="arrow"/>
          </a:ln>
          <a:effectLst>
            <a:glow rad="139700">
              <a:schemeClr val="accent4">
                <a:satMod val="175000"/>
                <a:alpha val="40000"/>
              </a:schemeClr>
            </a:glow>
          </a:effectLst>
        </p:spPr>
      </p:cxnSp>
      <p:sp>
        <p:nvSpPr>
          <p:cNvPr id="41" name="TextBox 40"/>
          <p:cNvSpPr txBox="1"/>
          <p:nvPr/>
        </p:nvSpPr>
        <p:spPr>
          <a:xfrm rot="491307">
            <a:off x="3707431" y="4088381"/>
            <a:ext cx="6217920" cy="480132"/>
          </a:xfrm>
          <a:prstGeom prst="rect">
            <a:avLst/>
          </a:prstGeom>
          <a:noFill/>
        </p:spPr>
        <p:txBody>
          <a:bodyPr wrap="square" lIns="109728" tIns="54864" rIns="109728" bIns="54864" rtlCol="0">
            <a:spAutoFit/>
          </a:bodyPr>
          <a:lstStyle/>
          <a:p>
            <a:pPr algn="ctr"/>
            <a:r>
              <a:rPr lang="en-US" sz="2400" dirty="0" smtClean="0">
                <a:effectLst>
                  <a:outerShdw blurRad="38100" dist="38100" dir="2700000" algn="tl">
                    <a:srgbClr val="000000">
                      <a:alpha val="43137"/>
                    </a:srgbClr>
                  </a:outerShdw>
                </a:effectLst>
                <a:latin typeface="Segoe" pitchFamily="34" charset="0"/>
              </a:rPr>
              <a:t>Remote Desktop Protocol</a:t>
            </a:r>
          </a:p>
        </p:txBody>
      </p:sp>
      <p:sp>
        <p:nvSpPr>
          <p:cNvPr id="38" name="TextBox 37"/>
          <p:cNvSpPr txBox="1"/>
          <p:nvPr/>
        </p:nvSpPr>
        <p:spPr>
          <a:xfrm>
            <a:off x="1188720" y="6194988"/>
            <a:ext cx="3383280" cy="480132"/>
          </a:xfrm>
          <a:prstGeom prst="rect">
            <a:avLst/>
          </a:prstGeom>
          <a:noFill/>
        </p:spPr>
        <p:txBody>
          <a:bodyPr wrap="square" lIns="109728" tIns="54864" rIns="109728" bIns="54864" rtlCol="0">
            <a:spAutoFit/>
          </a:bodyPr>
          <a:lstStyle/>
          <a:p>
            <a:pPr algn="ctr"/>
            <a:r>
              <a:rPr lang="en-US" sz="2400" dirty="0" smtClean="0">
                <a:effectLst>
                  <a:outerShdw blurRad="38100" dist="38100" dir="2700000" algn="tl">
                    <a:srgbClr val="000000">
                      <a:alpha val="43137"/>
                    </a:srgbClr>
                  </a:outerShdw>
                </a:effectLst>
                <a:latin typeface="Segoe" pitchFamily="34" charset="0"/>
              </a:rPr>
              <a:t>Client Computer</a:t>
            </a:r>
          </a:p>
        </p:txBody>
      </p:sp>
      <p:cxnSp>
        <p:nvCxnSpPr>
          <p:cNvPr id="63" name="Straight Connector 62"/>
          <p:cNvCxnSpPr/>
          <p:nvPr/>
        </p:nvCxnSpPr>
        <p:spPr bwMode="auto">
          <a:xfrm>
            <a:off x="3138373" y="4297258"/>
            <a:ext cx="1554480" cy="424816"/>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cxnSp>
        <p:nvCxnSpPr>
          <p:cNvPr id="64" name="Straight Connector 63"/>
          <p:cNvCxnSpPr/>
          <p:nvPr/>
        </p:nvCxnSpPr>
        <p:spPr bwMode="auto">
          <a:xfrm>
            <a:off x="3138373" y="4297258"/>
            <a:ext cx="1097280" cy="1051560"/>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cxnSp>
        <p:nvCxnSpPr>
          <p:cNvPr id="65" name="Straight Connector 64"/>
          <p:cNvCxnSpPr/>
          <p:nvPr/>
        </p:nvCxnSpPr>
        <p:spPr bwMode="auto">
          <a:xfrm flipV="1">
            <a:off x="3138373" y="3794338"/>
            <a:ext cx="1371600" cy="502920"/>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cxnSp>
        <p:nvCxnSpPr>
          <p:cNvPr id="66" name="Straight Connector 65"/>
          <p:cNvCxnSpPr/>
          <p:nvPr/>
        </p:nvCxnSpPr>
        <p:spPr bwMode="auto">
          <a:xfrm rot="5400000" flipH="1" flipV="1">
            <a:off x="2315413" y="4571578"/>
            <a:ext cx="1097280" cy="548640"/>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cxnSp>
        <p:nvCxnSpPr>
          <p:cNvPr id="67" name="Straight Connector 66"/>
          <p:cNvCxnSpPr/>
          <p:nvPr/>
        </p:nvCxnSpPr>
        <p:spPr bwMode="auto">
          <a:xfrm flipV="1">
            <a:off x="1492453" y="4297258"/>
            <a:ext cx="1143000" cy="973456"/>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cxnSp>
        <p:nvCxnSpPr>
          <p:cNvPr id="68" name="Straight Connector 67"/>
          <p:cNvCxnSpPr/>
          <p:nvPr/>
        </p:nvCxnSpPr>
        <p:spPr bwMode="auto">
          <a:xfrm flipV="1">
            <a:off x="1065550" y="4297258"/>
            <a:ext cx="1569904" cy="401015"/>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cxnSp>
        <p:nvCxnSpPr>
          <p:cNvPr id="69" name="Straight Connector 68"/>
          <p:cNvCxnSpPr/>
          <p:nvPr/>
        </p:nvCxnSpPr>
        <p:spPr bwMode="auto">
          <a:xfrm>
            <a:off x="852373" y="4068658"/>
            <a:ext cx="1737360" cy="228600"/>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grpSp>
        <p:nvGrpSpPr>
          <p:cNvPr id="82" name="Group 81"/>
          <p:cNvGrpSpPr/>
          <p:nvPr/>
        </p:nvGrpSpPr>
        <p:grpSpPr>
          <a:xfrm>
            <a:off x="898614" y="2385482"/>
            <a:ext cx="4028441" cy="1286936"/>
            <a:chOff x="748845" y="1987901"/>
            <a:chExt cx="3357034" cy="1072447"/>
          </a:xfrm>
        </p:grpSpPr>
        <p:pic>
          <p:nvPicPr>
            <p:cNvPr id="70" name="Picture 69" descr="screenshots.png"/>
            <p:cNvPicPr>
              <a:picLocks noChangeAspect="1"/>
            </p:cNvPicPr>
            <p:nvPr/>
          </p:nvPicPr>
          <p:blipFill>
            <a:blip r:embed="rId4"/>
            <a:srcRect l="17822" r="60764" b="80741"/>
            <a:stretch>
              <a:fillRect/>
            </a:stretch>
          </p:blipFill>
          <p:spPr>
            <a:xfrm>
              <a:off x="748845" y="2196748"/>
              <a:ext cx="1027832" cy="863600"/>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pic>
          <p:nvPicPr>
            <p:cNvPr id="71" name="Picture 70" descr="screenshots.png"/>
            <p:cNvPicPr>
              <a:picLocks noChangeAspect="1"/>
            </p:cNvPicPr>
            <p:nvPr/>
          </p:nvPicPr>
          <p:blipFill>
            <a:blip r:embed="rId4"/>
            <a:srcRect l="48397" r="30083" b="80741"/>
            <a:stretch>
              <a:fillRect/>
            </a:stretch>
          </p:blipFill>
          <p:spPr>
            <a:xfrm>
              <a:off x="1908344" y="1987901"/>
              <a:ext cx="1032934" cy="863600"/>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pic>
          <p:nvPicPr>
            <p:cNvPr id="72" name="Picture 71" descr="screenshots.png"/>
            <p:cNvPicPr>
              <a:picLocks noChangeAspect="1"/>
            </p:cNvPicPr>
            <p:nvPr/>
          </p:nvPicPr>
          <p:blipFill>
            <a:blip r:embed="rId4"/>
            <a:srcRect l="78178" r="303" b="81779"/>
            <a:stretch>
              <a:fillRect/>
            </a:stretch>
          </p:blipFill>
          <p:spPr>
            <a:xfrm>
              <a:off x="3072945" y="2196748"/>
              <a:ext cx="1032934" cy="817034"/>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grpSp>
      <p:pic>
        <p:nvPicPr>
          <p:cNvPr id="73" name="Picture 72" descr="HP photosmart 850 digital camera.png"/>
          <p:cNvPicPr>
            <a:picLocks noChangeAspect="1"/>
          </p:cNvPicPr>
          <p:nvPr/>
        </p:nvPicPr>
        <p:blipFill>
          <a:blip r:embed="rId5" cstate="print"/>
          <a:stretch>
            <a:fillRect/>
          </a:stretch>
        </p:blipFill>
        <p:spPr>
          <a:xfrm>
            <a:off x="4601413" y="4571578"/>
            <a:ext cx="565786" cy="487120"/>
          </a:xfrm>
          <a:prstGeom prst="rect">
            <a:avLst/>
          </a:prstGeom>
          <a:effectLst>
            <a:outerShdw blurRad="63500" sx="102000" sy="102000" algn="ctr" rotWithShape="0">
              <a:prstClr val="black">
                <a:alpha val="40000"/>
              </a:prstClr>
            </a:outerShdw>
          </a:effectLst>
        </p:spPr>
      </p:pic>
      <p:pic>
        <p:nvPicPr>
          <p:cNvPr id="74" name="Picture 73" descr="cd or DVD.png"/>
          <p:cNvPicPr>
            <a:picLocks noChangeAspect="1"/>
          </p:cNvPicPr>
          <p:nvPr/>
        </p:nvPicPr>
        <p:blipFill>
          <a:blip r:embed="rId6" cstate="print"/>
          <a:stretch>
            <a:fillRect/>
          </a:stretch>
        </p:blipFill>
        <p:spPr>
          <a:xfrm>
            <a:off x="395174" y="3657178"/>
            <a:ext cx="768668" cy="767204"/>
          </a:xfrm>
          <a:prstGeom prst="rect">
            <a:avLst/>
          </a:prstGeom>
          <a:effectLst>
            <a:outerShdw blurRad="63500" sx="102000" sy="102000" algn="ctr" rotWithShape="0">
              <a:prstClr val="black">
                <a:alpha val="40000"/>
              </a:prstClr>
            </a:outerShdw>
          </a:effectLst>
          <a:scene3d>
            <a:camera prst="perspectiveContrastingRightFacing"/>
            <a:lightRig rig="threePt" dir="t"/>
          </a:scene3d>
        </p:spPr>
      </p:pic>
      <p:pic>
        <p:nvPicPr>
          <p:cNvPr id="75" name="Picture 74" descr="256MB HP Drive Key II.png"/>
          <p:cNvPicPr>
            <a:picLocks noChangeAspect="1"/>
          </p:cNvPicPr>
          <p:nvPr/>
        </p:nvPicPr>
        <p:blipFill>
          <a:blip r:embed="rId7" cstate="print"/>
          <a:stretch>
            <a:fillRect/>
          </a:stretch>
        </p:blipFill>
        <p:spPr>
          <a:xfrm>
            <a:off x="1035253" y="5186735"/>
            <a:ext cx="608395" cy="374333"/>
          </a:xfrm>
          <a:prstGeom prst="rect">
            <a:avLst/>
          </a:prstGeom>
          <a:effectLst>
            <a:outerShdw blurRad="63500" sx="102000" sy="102000" algn="ctr" rotWithShape="0">
              <a:prstClr val="black">
                <a:alpha val="40000"/>
              </a:prstClr>
            </a:outerShdw>
          </a:effectLst>
        </p:spPr>
      </p:pic>
      <p:pic>
        <p:nvPicPr>
          <p:cNvPr id="76" name="Picture 75" descr="hp 2200xi business inkjet color printer.png"/>
          <p:cNvPicPr>
            <a:picLocks noChangeAspect="1"/>
          </p:cNvPicPr>
          <p:nvPr/>
        </p:nvPicPr>
        <p:blipFill>
          <a:blip r:embed="rId8" cstate="print"/>
          <a:stretch>
            <a:fillRect/>
          </a:stretch>
        </p:blipFill>
        <p:spPr>
          <a:xfrm>
            <a:off x="3824174" y="5099581"/>
            <a:ext cx="816428" cy="548640"/>
          </a:xfrm>
          <a:prstGeom prst="rect">
            <a:avLst/>
          </a:prstGeom>
          <a:effectLst>
            <a:outerShdw blurRad="63500" sx="102000" sy="102000" algn="ctr" rotWithShape="0">
              <a:prstClr val="black">
                <a:alpha val="40000"/>
              </a:prstClr>
            </a:outerShdw>
          </a:effectLst>
        </p:spPr>
      </p:pic>
      <p:pic>
        <p:nvPicPr>
          <p:cNvPr id="77" name="Picture 76" descr="Asus_Ultra Mobile PC angle.png"/>
          <p:cNvPicPr>
            <a:picLocks noChangeAspect="1"/>
          </p:cNvPicPr>
          <p:nvPr/>
        </p:nvPicPr>
        <p:blipFill>
          <a:blip r:embed="rId9" cstate="print"/>
          <a:stretch>
            <a:fillRect/>
          </a:stretch>
        </p:blipFill>
        <p:spPr>
          <a:xfrm>
            <a:off x="3915613" y="3480013"/>
            <a:ext cx="1143000" cy="628650"/>
          </a:xfrm>
          <a:prstGeom prst="rect">
            <a:avLst/>
          </a:prstGeom>
          <a:effectLst>
            <a:outerShdw blurRad="63500" sx="102000" sy="102000" algn="ctr" rotWithShape="0">
              <a:prstClr val="black">
                <a:alpha val="40000"/>
              </a:prstClr>
            </a:outerShdw>
          </a:effectLst>
        </p:spPr>
      </p:pic>
      <p:sp>
        <p:nvSpPr>
          <p:cNvPr id="78" name="Oval 77"/>
          <p:cNvSpPr/>
          <p:nvPr/>
        </p:nvSpPr>
        <p:spPr bwMode="auto">
          <a:xfrm>
            <a:off x="1839486" y="3676457"/>
            <a:ext cx="2103120" cy="1234440"/>
          </a:xfrm>
          <a:prstGeom prst="ellipse">
            <a:avLst/>
          </a:prstGeom>
          <a:ln>
            <a:headEnd type="none" w="med" len="med"/>
            <a:tailEnd type="none" w="med" len="med"/>
          </a:ln>
          <a:effectLst>
            <a:glow rad="70000">
              <a:schemeClr val="accent5">
                <a:tint val="30000"/>
                <a:shade val="95000"/>
                <a:satMod val="300000"/>
                <a:alpha val="50000"/>
              </a:schemeClr>
            </a:glow>
            <a:outerShdw blurRad="63500" sx="102000" sy="102000" algn="ctr" rotWithShape="0">
              <a:prstClr val="black">
                <a:alpha val="40000"/>
              </a:prstClr>
            </a:outerShdw>
            <a:reflection blurRad="6350" stA="52000" endA="300" endPos="35000" dir="5400000" sy="-100000" algn="bl" rotWithShape="0"/>
          </a:effectLst>
          <a:scene3d>
            <a:camera prst="perspectiveAbove"/>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79" name="Picture 78" descr="PC blank screen.png"/>
          <p:cNvPicPr>
            <a:picLocks noChangeAspect="1"/>
          </p:cNvPicPr>
          <p:nvPr/>
        </p:nvPicPr>
        <p:blipFill>
          <a:blip r:embed="rId10" cstate="print"/>
          <a:stretch>
            <a:fillRect/>
          </a:stretch>
        </p:blipFill>
        <p:spPr>
          <a:xfrm>
            <a:off x="1949654" y="3245698"/>
            <a:ext cx="1570424" cy="1567816"/>
          </a:xfrm>
          <a:prstGeom prst="rect">
            <a:avLst/>
          </a:prstGeom>
          <a:effectLst>
            <a:outerShdw blurRad="63500" sx="102000" sy="102000" algn="ctr" rotWithShape="0">
              <a:prstClr val="black">
                <a:alpha val="40000"/>
              </a:prstClr>
            </a:outerShdw>
          </a:effectLst>
        </p:spPr>
      </p:pic>
      <p:pic>
        <p:nvPicPr>
          <p:cNvPr id="80" name="Picture 79" descr="open hard disk.png"/>
          <p:cNvPicPr>
            <a:picLocks noChangeAspect="1"/>
          </p:cNvPicPr>
          <p:nvPr/>
        </p:nvPicPr>
        <p:blipFill>
          <a:blip r:embed="rId11" cstate="print"/>
          <a:stretch>
            <a:fillRect/>
          </a:stretch>
        </p:blipFill>
        <p:spPr>
          <a:xfrm>
            <a:off x="571995" y="4478858"/>
            <a:ext cx="744547" cy="671513"/>
          </a:xfrm>
          <a:prstGeom prst="rect">
            <a:avLst/>
          </a:prstGeom>
          <a:effectLst>
            <a:outerShdw blurRad="63500" sx="102000" sy="102000" algn="ctr" rotWithShape="0">
              <a:prstClr val="black">
                <a:alpha val="40000"/>
              </a:prstClr>
            </a:outerShdw>
          </a:effectLst>
        </p:spPr>
      </p:pic>
      <p:pic>
        <p:nvPicPr>
          <p:cNvPr id="81" name="Picture 2" descr="http://www.paramountsmart.com/images/products/big/SmartCardReader.jpg"/>
          <p:cNvPicPr>
            <a:picLocks noChangeAspect="1" noChangeArrowheads="1"/>
          </p:cNvPicPr>
          <p:nvPr/>
        </p:nvPicPr>
        <p:blipFill>
          <a:blip r:embed="rId12" cstate="print">
            <a:clrChange>
              <a:clrFrom>
                <a:srgbClr val="FDEEC3"/>
              </a:clrFrom>
              <a:clrTo>
                <a:srgbClr val="FDEEC3">
                  <a:alpha val="0"/>
                </a:srgbClr>
              </a:clrTo>
            </a:clrChange>
          </a:blip>
          <a:srcRect/>
          <a:stretch>
            <a:fillRect/>
          </a:stretch>
        </p:blipFill>
        <p:spPr bwMode="auto">
          <a:xfrm>
            <a:off x="2303561" y="5174404"/>
            <a:ext cx="583387" cy="540174"/>
          </a:xfrm>
          <a:prstGeom prst="rect">
            <a:avLst/>
          </a:prstGeom>
          <a:noFill/>
          <a:effectLst>
            <a:outerShdw blurRad="63500" sx="102000" sy="102000" algn="ctr" rotWithShape="0">
              <a:prstClr val="black">
                <a:alpha val="40000"/>
              </a:prstClr>
            </a:outerShdw>
          </a:effectLst>
        </p:spPr>
      </p:pic>
      <p:sp>
        <p:nvSpPr>
          <p:cNvPr id="83" name="Title 1"/>
          <p:cNvSpPr txBox="1">
            <a:spLocks/>
          </p:cNvSpPr>
          <p:nvPr/>
        </p:nvSpPr>
        <p:spPr bwMode="auto">
          <a:xfrm>
            <a:off x="459106" y="274320"/>
            <a:ext cx="10056494" cy="830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defTabSz="1095332" fontAlgn="base">
              <a:lnSpc>
                <a:spcPct val="90000"/>
              </a:lnSpc>
              <a:spcBef>
                <a:spcPct val="0"/>
              </a:spcBef>
              <a:spcAft>
                <a:spcPct val="0"/>
              </a:spcAft>
              <a:defRPr/>
            </a:pPr>
            <a:r>
              <a:rPr lang="en-US" sz="6000" kern="0"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Local Device Access</a:t>
            </a:r>
            <a:endParaRPr lang="en-US" sz="6000" kern="0" spc="-1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grpSp>
        <p:nvGrpSpPr>
          <p:cNvPr id="104" name="Group 103"/>
          <p:cNvGrpSpPr/>
          <p:nvPr/>
        </p:nvGrpSpPr>
        <p:grpSpPr>
          <a:xfrm>
            <a:off x="457201" y="1297089"/>
            <a:ext cx="9544050" cy="6658192"/>
            <a:chOff x="381000" y="1080907"/>
            <a:chExt cx="7953375" cy="5548493"/>
          </a:xfrm>
        </p:grpSpPr>
        <p:cxnSp>
          <p:nvCxnSpPr>
            <p:cNvPr id="105" name="Straight Connector 104"/>
            <p:cNvCxnSpPr/>
            <p:nvPr/>
          </p:nvCxnSpPr>
          <p:spPr bwMode="auto">
            <a:xfrm>
              <a:off x="4953000" y="4267200"/>
              <a:ext cx="2590800" cy="708025"/>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cxnSp>
          <p:nvCxnSpPr>
            <p:cNvPr id="106" name="Straight Connector 105"/>
            <p:cNvCxnSpPr/>
            <p:nvPr/>
          </p:nvCxnSpPr>
          <p:spPr bwMode="auto">
            <a:xfrm>
              <a:off x="4953000" y="4267200"/>
              <a:ext cx="1828800" cy="1752600"/>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cxnSp>
          <p:nvCxnSpPr>
            <p:cNvPr id="107" name="Straight Connector 106"/>
            <p:cNvCxnSpPr/>
            <p:nvPr/>
          </p:nvCxnSpPr>
          <p:spPr bwMode="auto">
            <a:xfrm flipV="1">
              <a:off x="4953000" y="3429000"/>
              <a:ext cx="2286000" cy="838200"/>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cxnSp>
          <p:nvCxnSpPr>
            <p:cNvPr id="108" name="Straight Connector 107"/>
            <p:cNvCxnSpPr/>
            <p:nvPr/>
          </p:nvCxnSpPr>
          <p:spPr bwMode="auto">
            <a:xfrm rot="5400000" flipH="1" flipV="1">
              <a:off x="3581400" y="4724400"/>
              <a:ext cx="1828800" cy="914400"/>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cxnSp>
          <p:nvCxnSpPr>
            <p:cNvPr id="109" name="Straight Connector 108"/>
            <p:cNvCxnSpPr/>
            <p:nvPr/>
          </p:nvCxnSpPr>
          <p:spPr bwMode="auto">
            <a:xfrm flipV="1">
              <a:off x="2209800" y="4267200"/>
              <a:ext cx="1905000" cy="1622425"/>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cxnSp>
          <p:nvCxnSpPr>
            <p:cNvPr id="110" name="Straight Connector 109"/>
            <p:cNvCxnSpPr/>
            <p:nvPr/>
          </p:nvCxnSpPr>
          <p:spPr bwMode="auto">
            <a:xfrm flipV="1">
              <a:off x="1498294" y="4267200"/>
              <a:ext cx="2616506" cy="668357"/>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cxnSp>
          <p:nvCxnSpPr>
            <p:cNvPr id="111" name="Straight Connector 110"/>
            <p:cNvCxnSpPr/>
            <p:nvPr/>
          </p:nvCxnSpPr>
          <p:spPr bwMode="auto">
            <a:xfrm>
              <a:off x="1143000" y="3886200"/>
              <a:ext cx="2895600" cy="381000"/>
            </a:xfrm>
            <a:prstGeom prst="line">
              <a:avLst/>
            </a:prstGeom>
            <a:ln>
              <a:headEnd type="none" w="med" len="med"/>
              <a:tailEnd type="none" w="med" len="med"/>
            </a:ln>
            <a:effectLst>
              <a:glow rad="139700">
                <a:schemeClr val="accent6">
                  <a:satMod val="175000"/>
                  <a:alpha val="40000"/>
                </a:schemeClr>
              </a:glow>
            </a:effectLst>
          </p:spPr>
          <p:style>
            <a:lnRef idx="1">
              <a:schemeClr val="accent6"/>
            </a:lnRef>
            <a:fillRef idx="3">
              <a:schemeClr val="accent6"/>
            </a:fillRef>
            <a:effectRef idx="2">
              <a:schemeClr val="accent6"/>
            </a:effectRef>
            <a:fontRef idx="minor">
              <a:schemeClr val="lt1"/>
            </a:fontRef>
          </p:style>
        </p:cxnSp>
        <p:pic>
          <p:nvPicPr>
            <p:cNvPr id="112" name="Picture 111" descr="screenshots.png"/>
            <p:cNvPicPr>
              <a:picLocks noChangeAspect="1"/>
            </p:cNvPicPr>
            <p:nvPr/>
          </p:nvPicPr>
          <p:blipFill>
            <a:blip r:embed="rId4"/>
            <a:srcRect l="17822" r="60764" b="80741"/>
            <a:stretch>
              <a:fillRect/>
            </a:stretch>
          </p:blipFill>
          <p:spPr>
            <a:xfrm>
              <a:off x="1220067" y="1498600"/>
              <a:ext cx="2055664" cy="1727200"/>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pic>
          <p:nvPicPr>
            <p:cNvPr id="113" name="Picture 112" descr="screenshots.png"/>
            <p:cNvPicPr>
              <a:picLocks noChangeAspect="1"/>
            </p:cNvPicPr>
            <p:nvPr/>
          </p:nvPicPr>
          <p:blipFill>
            <a:blip r:embed="rId4"/>
            <a:srcRect l="48397" r="30083" b="80741"/>
            <a:stretch>
              <a:fillRect/>
            </a:stretch>
          </p:blipFill>
          <p:spPr>
            <a:xfrm>
              <a:off x="3539066" y="1080907"/>
              <a:ext cx="2065867" cy="1727200"/>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pic>
          <p:nvPicPr>
            <p:cNvPr id="114" name="Picture 113" descr="screenshots.png"/>
            <p:cNvPicPr>
              <a:picLocks noChangeAspect="1"/>
            </p:cNvPicPr>
            <p:nvPr/>
          </p:nvPicPr>
          <p:blipFill>
            <a:blip r:embed="rId4"/>
            <a:srcRect l="78178" r="303" b="81779"/>
            <a:stretch>
              <a:fillRect/>
            </a:stretch>
          </p:blipFill>
          <p:spPr>
            <a:xfrm>
              <a:off x="5868267" y="1498600"/>
              <a:ext cx="2065867" cy="1634067"/>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pic>
          <p:nvPicPr>
            <p:cNvPr id="115" name="Picture 114" descr="HP photosmart 850 digital camera.png"/>
            <p:cNvPicPr>
              <a:picLocks noChangeAspect="1"/>
            </p:cNvPicPr>
            <p:nvPr/>
          </p:nvPicPr>
          <p:blipFill>
            <a:blip r:embed="rId13" cstate="print"/>
            <a:stretch>
              <a:fillRect/>
            </a:stretch>
          </p:blipFill>
          <p:spPr>
            <a:xfrm>
              <a:off x="7391400" y="4724400"/>
              <a:ext cx="942975" cy="811866"/>
            </a:xfrm>
            <a:prstGeom prst="rect">
              <a:avLst/>
            </a:prstGeom>
            <a:effectLst>
              <a:outerShdw blurRad="63500" sx="102000" sy="102000" algn="ctr" rotWithShape="0">
                <a:prstClr val="black">
                  <a:alpha val="40000"/>
                </a:prstClr>
              </a:outerShdw>
            </a:effectLst>
          </p:spPr>
        </p:pic>
        <p:pic>
          <p:nvPicPr>
            <p:cNvPr id="116" name="Picture 115" descr="cd or DVD.png"/>
            <p:cNvPicPr>
              <a:picLocks noChangeAspect="1"/>
            </p:cNvPicPr>
            <p:nvPr/>
          </p:nvPicPr>
          <p:blipFill>
            <a:blip r:embed="rId14" cstate="print"/>
            <a:stretch>
              <a:fillRect/>
            </a:stretch>
          </p:blipFill>
          <p:spPr>
            <a:xfrm>
              <a:off x="381000" y="3200400"/>
              <a:ext cx="1281113" cy="1278673"/>
            </a:xfrm>
            <a:prstGeom prst="rect">
              <a:avLst/>
            </a:prstGeom>
            <a:effectLst>
              <a:outerShdw blurRad="63500" sx="102000" sy="102000" algn="ctr" rotWithShape="0">
                <a:prstClr val="black">
                  <a:alpha val="40000"/>
                </a:prstClr>
              </a:outerShdw>
            </a:effectLst>
            <a:scene3d>
              <a:camera prst="perspectiveContrastingRightFacing"/>
              <a:lightRig rig="threePt" dir="t"/>
            </a:scene3d>
          </p:spPr>
        </p:pic>
        <p:pic>
          <p:nvPicPr>
            <p:cNvPr id="117" name="Picture 116" descr="256MB HP Drive Key II.png"/>
            <p:cNvPicPr>
              <a:picLocks noChangeAspect="1"/>
            </p:cNvPicPr>
            <p:nvPr/>
          </p:nvPicPr>
          <p:blipFill>
            <a:blip r:embed="rId15" cstate="print"/>
            <a:stretch>
              <a:fillRect/>
            </a:stretch>
          </p:blipFill>
          <p:spPr>
            <a:xfrm>
              <a:off x="1447800" y="5749663"/>
              <a:ext cx="1013991" cy="623888"/>
            </a:xfrm>
            <a:prstGeom prst="rect">
              <a:avLst/>
            </a:prstGeom>
            <a:effectLst>
              <a:outerShdw blurRad="63500" sx="102000" sy="102000" algn="ctr" rotWithShape="0">
                <a:prstClr val="black">
                  <a:alpha val="40000"/>
                </a:prstClr>
              </a:outerShdw>
            </a:effectLst>
          </p:spPr>
        </p:pic>
        <p:pic>
          <p:nvPicPr>
            <p:cNvPr id="118" name="Picture 117" descr="hp 2200xi business inkjet color printer.png"/>
            <p:cNvPicPr>
              <a:picLocks noChangeAspect="1"/>
            </p:cNvPicPr>
            <p:nvPr/>
          </p:nvPicPr>
          <p:blipFill>
            <a:blip r:embed="rId16" cstate="print"/>
            <a:stretch>
              <a:fillRect/>
            </a:stretch>
          </p:blipFill>
          <p:spPr>
            <a:xfrm>
              <a:off x="6096000" y="5604407"/>
              <a:ext cx="1360714" cy="914400"/>
            </a:xfrm>
            <a:prstGeom prst="rect">
              <a:avLst/>
            </a:prstGeom>
            <a:effectLst>
              <a:outerShdw blurRad="63500" sx="102000" sy="102000" algn="ctr" rotWithShape="0">
                <a:prstClr val="black">
                  <a:alpha val="40000"/>
                </a:prstClr>
              </a:outerShdw>
            </a:effectLst>
          </p:spPr>
        </p:pic>
        <p:pic>
          <p:nvPicPr>
            <p:cNvPr id="119" name="Picture 118" descr="Asus_Ultra Mobile PC angle.png"/>
            <p:cNvPicPr>
              <a:picLocks noChangeAspect="1"/>
            </p:cNvPicPr>
            <p:nvPr/>
          </p:nvPicPr>
          <p:blipFill>
            <a:blip r:embed="rId17" cstate="print"/>
            <a:stretch>
              <a:fillRect/>
            </a:stretch>
          </p:blipFill>
          <p:spPr>
            <a:xfrm>
              <a:off x="6248400" y="2905125"/>
              <a:ext cx="1905000" cy="1047750"/>
            </a:xfrm>
            <a:prstGeom prst="rect">
              <a:avLst/>
            </a:prstGeom>
            <a:effectLst>
              <a:outerShdw blurRad="63500" sx="102000" sy="102000" algn="ctr" rotWithShape="0">
                <a:prstClr val="black">
                  <a:alpha val="40000"/>
                </a:prstClr>
              </a:outerShdw>
            </a:effectLst>
          </p:spPr>
        </p:pic>
        <p:sp>
          <p:nvSpPr>
            <p:cNvPr id="120" name="Oval 119"/>
            <p:cNvSpPr/>
            <p:nvPr/>
          </p:nvSpPr>
          <p:spPr bwMode="auto">
            <a:xfrm>
              <a:off x="2788187" y="3232532"/>
              <a:ext cx="3505200" cy="2057400"/>
            </a:xfrm>
            <a:prstGeom prst="ellipse">
              <a:avLst/>
            </a:prstGeom>
            <a:ln>
              <a:headEnd type="none" w="med" len="med"/>
              <a:tailEnd type="none" w="med" len="med"/>
            </a:ln>
            <a:effectLst>
              <a:glow rad="70000">
                <a:schemeClr val="accent5">
                  <a:tint val="30000"/>
                  <a:shade val="95000"/>
                  <a:satMod val="300000"/>
                  <a:alpha val="50000"/>
                </a:schemeClr>
              </a:glow>
              <a:outerShdw blurRad="63500" sx="102000" sy="102000" algn="ctr" rotWithShape="0">
                <a:prstClr val="black">
                  <a:alpha val="40000"/>
                </a:prstClr>
              </a:outerShdw>
              <a:reflection blurRad="6350" stA="52000" endA="300" endPos="35000" dir="5400000" sy="-100000" algn="bl" rotWithShape="0"/>
            </a:effectLst>
            <a:scene3d>
              <a:camera prst="perspectiveAbove"/>
              <a:lightRig rig="threePt" dir="t"/>
            </a:scene3d>
            <a:sp3d>
              <a:bevelT w="152400" h="50800" prst="softRound"/>
            </a:sp3d>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21" name="Picture 120" descr="PC blank screen.png"/>
            <p:cNvPicPr>
              <a:picLocks noChangeAspect="1"/>
            </p:cNvPicPr>
            <p:nvPr/>
          </p:nvPicPr>
          <p:blipFill>
            <a:blip r:embed="rId18"/>
            <a:stretch>
              <a:fillRect/>
            </a:stretch>
          </p:blipFill>
          <p:spPr>
            <a:xfrm>
              <a:off x="2971800" y="2514600"/>
              <a:ext cx="2617373" cy="2613025"/>
            </a:xfrm>
            <a:prstGeom prst="rect">
              <a:avLst/>
            </a:prstGeom>
            <a:effectLst>
              <a:outerShdw blurRad="63500" sx="102000" sy="102000" algn="ctr" rotWithShape="0">
                <a:prstClr val="black">
                  <a:alpha val="40000"/>
                </a:prstClr>
              </a:outerShdw>
            </a:effectLst>
          </p:spPr>
        </p:pic>
        <p:pic>
          <p:nvPicPr>
            <p:cNvPr id="122" name="Picture 121" descr="open hard disk.png"/>
            <p:cNvPicPr>
              <a:picLocks noChangeAspect="1"/>
            </p:cNvPicPr>
            <p:nvPr/>
          </p:nvPicPr>
          <p:blipFill>
            <a:blip r:embed="rId19"/>
            <a:stretch>
              <a:fillRect/>
            </a:stretch>
          </p:blipFill>
          <p:spPr>
            <a:xfrm>
              <a:off x="675702" y="4569869"/>
              <a:ext cx="1240911" cy="1119187"/>
            </a:xfrm>
            <a:prstGeom prst="rect">
              <a:avLst/>
            </a:prstGeom>
            <a:effectLst>
              <a:outerShdw blurRad="63500" sx="102000" sy="102000" algn="ctr" rotWithShape="0">
                <a:prstClr val="black">
                  <a:alpha val="40000"/>
                </a:prstClr>
              </a:outerShdw>
            </a:effectLst>
          </p:spPr>
        </p:pic>
        <p:pic>
          <p:nvPicPr>
            <p:cNvPr id="123" name="Picture 2" descr="http://www.paramountsmart.com/images/products/big/SmartCardReader.jpg"/>
            <p:cNvPicPr>
              <a:picLocks noChangeAspect="1" noChangeArrowheads="1"/>
            </p:cNvPicPr>
            <p:nvPr/>
          </p:nvPicPr>
          <p:blipFill>
            <a:blip r:embed="rId20">
              <a:clrChange>
                <a:clrFrom>
                  <a:srgbClr val="FDEEC3"/>
                </a:clrFrom>
                <a:clrTo>
                  <a:srgbClr val="FDEEC3">
                    <a:alpha val="0"/>
                  </a:srgbClr>
                </a:clrTo>
              </a:clrChange>
            </a:blip>
            <a:srcRect/>
            <a:stretch>
              <a:fillRect/>
            </a:stretch>
          </p:blipFill>
          <p:spPr bwMode="auto">
            <a:xfrm>
              <a:off x="3561645" y="5729111"/>
              <a:ext cx="972312" cy="900289"/>
            </a:xfrm>
            <a:prstGeom prst="rect">
              <a:avLst/>
            </a:prstGeom>
            <a:noFill/>
            <a:effectLst>
              <a:outerShdw blurRad="63500" sx="102000" sy="102000" algn="ctr" rotWithShape="0">
                <a:prstClr val="black">
                  <a:alpha val="40000"/>
                </a:prst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5E-6 2.9956E-6 L -0.2243 -0.09531 " pathEditMode="relative" rAng="0" ptsTypes="AA">
                                      <p:cBhvr>
                                        <p:cTn id="6" dur="1000" fill="hold"/>
                                        <p:tgtEl>
                                          <p:spTgt spid="104"/>
                                        </p:tgtEl>
                                        <p:attrNameLst>
                                          <p:attrName>ppt_x</p:attrName>
                                          <p:attrName>ppt_y</p:attrName>
                                        </p:attrNameLst>
                                      </p:cBhvr>
                                      <p:rCtr x="-112" y="-48"/>
                                    </p:animMotion>
                                  </p:childTnLst>
                                </p:cTn>
                              </p:par>
                              <p:par>
                                <p:cTn id="7" presetID="6" presetClass="emph" presetSubtype="0" fill="hold" nodeType="withEffect">
                                  <p:stCondLst>
                                    <p:cond delay="0"/>
                                  </p:stCondLst>
                                  <p:childTnLst>
                                    <p:animScale>
                                      <p:cBhvr>
                                        <p:cTn id="8" dur="1000" fill="hold"/>
                                        <p:tgtEl>
                                          <p:spTgt spid="104"/>
                                        </p:tgtEl>
                                      </p:cBhvr>
                                      <p:by x="50000" y="50000"/>
                                    </p:animScale>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 presetClass="exit" presetSubtype="0" fill="hold" grpId="0" nodeType="withEffect">
                                  <p:stCondLst>
                                    <p:cond delay="0"/>
                                  </p:stCondLst>
                                  <p:childTnLst>
                                    <p:set>
                                      <p:cBhvr>
                                        <p:cTn id="13" dur="1" fill="hold">
                                          <p:stCondLst>
                                            <p:cond delay="0"/>
                                          </p:stCondLst>
                                        </p:cTn>
                                        <p:tgtEl>
                                          <p:spTgt spid="8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1000" fill="hold"/>
                                        <p:tgtEl>
                                          <p:spTgt spid="33"/>
                                        </p:tgtEl>
                                        <p:attrNameLst>
                                          <p:attrName>ppt_x</p:attrName>
                                        </p:attrNameLst>
                                      </p:cBhvr>
                                      <p:tavLst>
                                        <p:tav tm="0">
                                          <p:val>
                                            <p:strVal val="#ppt_x"/>
                                          </p:val>
                                        </p:tav>
                                        <p:tav tm="100000">
                                          <p:val>
                                            <p:strVal val="#ppt_x"/>
                                          </p:val>
                                        </p:tav>
                                      </p:tavLst>
                                    </p:anim>
                                    <p:anim calcmode="lin" valueType="num">
                                      <p:cBhvr additive="base">
                                        <p:cTn id="19" dur="1000" fill="hold"/>
                                        <p:tgtEl>
                                          <p:spTgt spid="33"/>
                                        </p:tgtEl>
                                        <p:attrNameLst>
                                          <p:attrName>ppt_y</p:attrName>
                                        </p:attrNameLst>
                                      </p:cBhvr>
                                      <p:tavLst>
                                        <p:tav tm="0">
                                          <p:val>
                                            <p:strVal val="1+#ppt_h/2"/>
                                          </p:val>
                                        </p:tav>
                                        <p:tav tm="100000">
                                          <p:val>
                                            <p:strVal val="#ppt_y"/>
                                          </p:val>
                                        </p:tav>
                                      </p:tavLst>
                                    </p:anim>
                                  </p:childTnLst>
                                </p:cTn>
                              </p:par>
                              <p:par>
                                <p:cTn id="20" presetID="1" presetClass="exit" presetSubtype="0" fill="hold" nodeType="withEffect">
                                  <p:stCondLst>
                                    <p:cond delay="0"/>
                                  </p:stCondLst>
                                  <p:childTnLst>
                                    <p:set>
                                      <p:cBhvr>
                                        <p:cTn id="21" dur="1" fill="hold">
                                          <p:stCondLst>
                                            <p:cond delay="0"/>
                                          </p:stCondLst>
                                        </p:cTn>
                                        <p:tgtEl>
                                          <p:spTgt spid="104"/>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6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2"/>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7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74"/>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75"/>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7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7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80"/>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81"/>
                                        </p:tgtEl>
                                        <p:attrNameLst>
                                          <p:attrName>style.visibility</p:attrName>
                                        </p:attrNameLst>
                                      </p:cBhvr>
                                      <p:to>
                                        <p:strVal val="visible"/>
                                      </p:to>
                                    </p:se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10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63" presetClass="path" presetSubtype="0" accel="50000" decel="50000" fill="hold" nodeType="clickEffect">
                                  <p:stCondLst>
                                    <p:cond delay="0"/>
                                  </p:stCondLst>
                                  <p:childTnLst>
                                    <p:animMotion origin="layout" path="M -1.38889E-6 -1.38793E-7 L 0.48872 -1.38793E-7 " pathEditMode="relative" rAng="0" ptsTypes="AA">
                                      <p:cBhvr>
                                        <p:cTn id="68" dur="2000" fill="hold"/>
                                        <p:tgtEl>
                                          <p:spTgt spid="82"/>
                                        </p:tgtEl>
                                        <p:attrNameLst>
                                          <p:attrName>ppt_x</p:attrName>
                                          <p:attrName>ppt_y</p:attrName>
                                        </p:attrNameLst>
                                      </p:cBhvr>
                                      <p:rCtr x="244" y="0"/>
                                    </p:animMotion>
                                  </p:childTnLst>
                                </p:cTn>
                              </p:par>
                              <p:par>
                                <p:cTn id="69" presetID="42" presetClass="path" presetSubtype="0" accel="50000" decel="50000" fill="hold" grpId="0" nodeType="withEffect">
                                  <p:stCondLst>
                                    <p:cond delay="0"/>
                                  </p:stCondLst>
                                  <p:childTnLst>
                                    <p:animMotion origin="layout" path="M 1.11111E-6 -2.62318E-6 L 0.00174 0.27366 " pathEditMode="relative" rAng="0" ptsTypes="AA">
                                      <p:cBhvr>
                                        <p:cTn id="70" dur="2000" fill="hold"/>
                                        <p:tgtEl>
                                          <p:spTgt spid="43"/>
                                        </p:tgtEl>
                                        <p:attrNameLst>
                                          <p:attrName>ppt_x</p:attrName>
                                          <p:attrName>ppt_y</p:attrName>
                                        </p:attrNameLst>
                                      </p:cBhvr>
                                      <p:rCtr x="1" y="137"/>
                                    </p:animMotion>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left)">
                                      <p:cBhvr>
                                        <p:cTn id="75" dur="500"/>
                                        <p:tgtEl>
                                          <p:spTgt spid="31"/>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wipe(left)">
                                      <p:cBhvr>
                                        <p:cTn id="7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32" grpId="0" animBg="1"/>
      <p:bldP spid="41" grpId="0"/>
      <p:bldP spid="38" grpId="0"/>
      <p:bldP spid="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0"/>
            <a:ext cx="10056494" cy="2260312"/>
          </a:xfrm>
        </p:spPr>
        <p:txBody>
          <a:bodyPr/>
          <a:lstStyle/>
          <a:p>
            <a:r>
              <a:rPr lang="en-US" dirty="0" smtClean="0"/>
              <a:t>TS Device Redirection</a:t>
            </a:r>
            <a:br>
              <a:rPr lang="en-US" dirty="0" smtClean="0"/>
            </a:br>
            <a:r>
              <a:rPr sz="4300" smtClean="0">
                <a:solidFill>
                  <a:schemeClr val="accent1"/>
                </a:solidFill>
              </a:rPr>
              <a:t>Evolution</a:t>
            </a:r>
            <a:r>
              <a:rPr lang="en-US" dirty="0" smtClean="0"/>
              <a:t/>
            </a:r>
            <a:br>
              <a:rPr lang="en-US" dirty="0" smtClean="0"/>
            </a:br>
            <a:endParaRPr lang="en-US" dirty="0"/>
          </a:p>
        </p:txBody>
      </p:sp>
      <p:sp>
        <p:nvSpPr>
          <p:cNvPr id="3" name="Content Placeholder 2"/>
          <p:cNvSpPr>
            <a:spLocks noGrp="1"/>
          </p:cNvSpPr>
          <p:nvPr>
            <p:ph type="body" idx="1"/>
          </p:nvPr>
        </p:nvSpPr>
        <p:spPr>
          <a:xfrm>
            <a:off x="457200" y="2286000"/>
            <a:ext cx="10056494" cy="5189113"/>
          </a:xfrm>
        </p:spPr>
        <p:txBody>
          <a:bodyPr/>
          <a:lstStyle/>
          <a:p>
            <a:pPr>
              <a:spcBef>
                <a:spcPts val="600"/>
              </a:spcBef>
            </a:pPr>
            <a:r>
              <a:rPr lang="en-US" sz="2800" dirty="0" smtClean="0"/>
              <a:t>Windows Server 2003</a:t>
            </a:r>
          </a:p>
          <a:p>
            <a:pPr lvl="1">
              <a:spcBef>
                <a:spcPts val="600"/>
              </a:spcBef>
            </a:pPr>
            <a:r>
              <a:rPr lang="en-US" sz="2400" dirty="0" smtClean="0"/>
              <a:t>Disk drives </a:t>
            </a:r>
          </a:p>
          <a:p>
            <a:pPr lvl="1">
              <a:spcBef>
                <a:spcPts val="600"/>
              </a:spcBef>
            </a:pPr>
            <a:r>
              <a:rPr lang="en-US" sz="2400" dirty="0" smtClean="0"/>
              <a:t>Smart cards</a:t>
            </a:r>
          </a:p>
          <a:p>
            <a:pPr lvl="1">
              <a:spcBef>
                <a:spcPts val="600"/>
              </a:spcBef>
            </a:pPr>
            <a:r>
              <a:rPr lang="en-US" sz="2400" dirty="0" smtClean="0"/>
              <a:t>Serial ports</a:t>
            </a:r>
          </a:p>
          <a:p>
            <a:pPr lvl="1">
              <a:spcBef>
                <a:spcPts val="600"/>
              </a:spcBef>
            </a:pPr>
            <a:r>
              <a:rPr lang="en-US" sz="2400" dirty="0" smtClean="0"/>
              <a:t>Printers</a:t>
            </a:r>
          </a:p>
          <a:p>
            <a:pPr>
              <a:spcBef>
                <a:spcPts val="600"/>
              </a:spcBef>
            </a:pPr>
            <a:r>
              <a:rPr lang="en-US" sz="2800" dirty="0" smtClean="0"/>
              <a:t>Windows Vista</a:t>
            </a:r>
          </a:p>
          <a:p>
            <a:pPr lvl="1">
              <a:spcBef>
                <a:spcPts val="600"/>
              </a:spcBef>
            </a:pPr>
            <a:r>
              <a:rPr lang="en-US" sz="2400" dirty="0" smtClean="0"/>
              <a:t>Plug and Play Device Redirection Framework</a:t>
            </a:r>
          </a:p>
          <a:p>
            <a:pPr lvl="2">
              <a:spcBef>
                <a:spcPts val="600"/>
              </a:spcBef>
            </a:pPr>
            <a:r>
              <a:rPr lang="en-US" sz="2000" dirty="0" smtClean="0"/>
              <a:t>Windows Portable Devices based on Media Transfer Protocol</a:t>
            </a:r>
          </a:p>
          <a:p>
            <a:pPr lvl="3">
              <a:spcBef>
                <a:spcPts val="600"/>
              </a:spcBef>
            </a:pPr>
            <a:r>
              <a:rPr lang="en-US" sz="1800" dirty="0" smtClean="0"/>
              <a:t>Digital still cameras</a:t>
            </a:r>
          </a:p>
          <a:p>
            <a:pPr lvl="3">
              <a:spcBef>
                <a:spcPts val="600"/>
              </a:spcBef>
            </a:pPr>
            <a:r>
              <a:rPr lang="en-US" sz="1800" dirty="0" smtClean="0"/>
              <a:t>Audio/Video players</a:t>
            </a:r>
          </a:p>
          <a:p>
            <a:pPr>
              <a:spcBef>
                <a:spcPts val="600"/>
              </a:spcBef>
            </a:pPr>
            <a:r>
              <a:rPr lang="en-US" sz="2800" dirty="0" smtClean="0"/>
              <a:t>Windows Server 2008</a:t>
            </a:r>
          </a:p>
          <a:p>
            <a:pPr lvl="1">
              <a:spcBef>
                <a:spcPts val="600"/>
              </a:spcBef>
            </a:pPr>
            <a:r>
              <a:rPr lang="en-US" sz="2400" dirty="0" smtClean="0"/>
              <a:t>Point of Service devices using Microsoft POS for .NET 1.11</a:t>
            </a:r>
          </a:p>
          <a:p>
            <a:pPr lvl="1">
              <a:spcBef>
                <a:spcPts val="600"/>
              </a:spcBef>
            </a:pPr>
            <a:r>
              <a:rPr lang="en-US" sz="2400" dirty="0" smtClean="0"/>
              <a:t>TS Easy Print</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TS Easy Print?</a:t>
            </a:r>
            <a:endParaRPr lang="en-US" dirty="0"/>
          </a:p>
        </p:txBody>
      </p:sp>
      <p:sp>
        <p:nvSpPr>
          <p:cNvPr id="3" name="Content Placeholder 2"/>
          <p:cNvSpPr>
            <a:spLocks noGrp="1"/>
          </p:cNvSpPr>
          <p:nvPr>
            <p:ph type="body" idx="1"/>
          </p:nvPr>
        </p:nvSpPr>
        <p:spPr>
          <a:xfrm>
            <a:off x="459106" y="1697357"/>
            <a:ext cx="10056494" cy="1107996"/>
          </a:xfrm>
        </p:spPr>
        <p:txBody>
          <a:bodyPr/>
          <a:lstStyle/>
          <a:p>
            <a:r>
              <a:rPr lang="en-US" dirty="0" smtClean="0"/>
              <a:t>Strong customer feedback on existing TS printer redirection</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lipshort.avi">
            <a:hlinkClick r:id="" action="ppaction://media"/>
          </p:cNvPr>
          <p:cNvPicPr>
            <a:picLocks noRot="1" noChangeAspect="1"/>
          </p:cNvPicPr>
          <p:nvPr>
            <a:videoFile r:link="rId1"/>
          </p:nvPr>
        </p:nvPicPr>
        <p:blipFill>
          <a:blip r:embed="rId4" cstate="print"/>
          <a:stretch>
            <a:fillRect/>
          </a:stretch>
        </p:blipFill>
        <p:spPr>
          <a:xfrm>
            <a:off x="11031165" y="5378395"/>
            <a:ext cx="1125166" cy="59219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4"/>
          <p:cNvGrpSpPr/>
          <p:nvPr/>
        </p:nvGrpSpPr>
        <p:grpSpPr>
          <a:xfrm>
            <a:off x="5131655" y="4102683"/>
            <a:ext cx="2560320" cy="2873851"/>
            <a:chOff x="6324600" y="3886200"/>
            <a:chExt cx="2133600" cy="2703892"/>
          </a:xfrm>
        </p:grpSpPr>
        <p:grpSp>
          <p:nvGrpSpPr>
            <p:cNvPr id="5" name="Group 44"/>
            <p:cNvGrpSpPr/>
            <p:nvPr/>
          </p:nvGrpSpPr>
          <p:grpSpPr>
            <a:xfrm>
              <a:off x="6400800" y="4058264"/>
              <a:ext cx="1968500" cy="1580536"/>
              <a:chOff x="4419600" y="4134464"/>
              <a:chExt cx="1968500" cy="1580536"/>
            </a:xfrm>
          </p:grpSpPr>
          <p:sp>
            <p:nvSpPr>
              <p:cNvPr id="29" name="Rectangle 12"/>
              <p:cNvSpPr>
                <a:spLocks noChangeArrowheads="1"/>
              </p:cNvSpPr>
              <p:nvPr/>
            </p:nvSpPr>
            <p:spPr bwMode="blackWhite">
              <a:xfrm>
                <a:off x="4419600" y="4134464"/>
                <a:ext cx="1968500" cy="1580536"/>
              </a:xfrm>
              <a:prstGeom prst="rect">
                <a:avLst/>
              </a:prstGeom>
              <a:solidFill>
                <a:srgbClr val="000000">
                  <a:alpha val="45098"/>
                </a:srgbClr>
              </a:solidFill>
              <a:ln>
                <a:solidFill>
                  <a:schemeClr val="bg1"/>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lnSpc>
                    <a:spcPct val="90000"/>
                  </a:lnSpc>
                  <a:spcBef>
                    <a:spcPct val="30000"/>
                  </a:spcBef>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30" name="Rectangle 16"/>
              <p:cNvSpPr>
                <a:spLocks noChangeArrowheads="1"/>
              </p:cNvSpPr>
              <p:nvPr/>
            </p:nvSpPr>
            <p:spPr bwMode="grayWhite">
              <a:xfrm>
                <a:off x="4570412" y="4367212"/>
                <a:ext cx="1687513" cy="4572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lnSpc>
                    <a:spcPct val="90000"/>
                  </a:lnSpc>
                  <a:spcBef>
                    <a:spcPct val="30000"/>
                  </a:spcBef>
                </a:pPr>
                <a:r>
                  <a:rPr lang="en-US" dirty="0">
                    <a:solidFill>
                      <a:schemeClr val="tx1"/>
                    </a:solidFill>
                    <a:effectLst>
                      <a:outerShdw blurRad="38100" dist="38100" dir="2700000" algn="tl">
                        <a:srgbClr val="000000">
                          <a:alpha val="43137"/>
                        </a:srgbClr>
                      </a:outerShdw>
                    </a:effectLst>
                    <a:latin typeface="Segoe" pitchFamily="34" charset="0"/>
                  </a:rPr>
                  <a:t>Print </a:t>
                </a:r>
                <a:r>
                  <a:rPr lang="en-US" dirty="0" smtClean="0">
                    <a:solidFill>
                      <a:schemeClr val="tx1"/>
                    </a:solidFill>
                    <a:effectLst>
                      <a:outerShdw blurRad="38100" dist="38100" dir="2700000" algn="tl">
                        <a:srgbClr val="000000">
                          <a:alpha val="43137"/>
                        </a:srgbClr>
                      </a:outerShdw>
                    </a:effectLst>
                    <a:latin typeface="Segoe" pitchFamily="34" charset="0"/>
                  </a:rPr>
                  <a:t>Processor</a:t>
                </a:r>
                <a:endParaRPr lang="en-US" dirty="0">
                  <a:solidFill>
                    <a:schemeClr val="tx1"/>
                  </a:solidFill>
                  <a:effectLst>
                    <a:outerShdw blurRad="38100" dist="38100" dir="2700000" algn="tl">
                      <a:srgbClr val="000000">
                        <a:alpha val="43137"/>
                      </a:srgbClr>
                    </a:outerShdw>
                  </a:effectLst>
                  <a:latin typeface="Segoe" pitchFamily="34" charset="0"/>
                </a:endParaRPr>
              </a:p>
            </p:txBody>
          </p:sp>
          <p:sp>
            <p:nvSpPr>
              <p:cNvPr id="31" name="Rectangle 35"/>
              <p:cNvSpPr>
                <a:spLocks noChangeArrowheads="1"/>
              </p:cNvSpPr>
              <p:nvPr/>
            </p:nvSpPr>
            <p:spPr bwMode="grayWhite">
              <a:xfrm>
                <a:off x="4572001" y="5029201"/>
                <a:ext cx="1676400" cy="457200"/>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spcBef>
                    <a:spcPct val="30000"/>
                  </a:spcBef>
                </a:pPr>
                <a:r>
                  <a:rPr lang="en-US" sz="1800" dirty="0" smtClean="0">
                    <a:solidFill>
                      <a:schemeClr val="tx1"/>
                    </a:solidFill>
                    <a:effectLst>
                      <a:outerShdw blurRad="38100" dist="38100" dir="2700000" algn="tl">
                        <a:srgbClr val="000000">
                          <a:alpha val="43137"/>
                        </a:srgbClr>
                      </a:outerShdw>
                    </a:effectLst>
                    <a:latin typeface="Segoe" pitchFamily="34" charset="0"/>
                  </a:rPr>
                  <a:t>GDI Printer </a:t>
                </a:r>
                <a:r>
                  <a:rPr lang="en-US" sz="1800" dirty="0">
                    <a:solidFill>
                      <a:schemeClr val="tx1"/>
                    </a:solidFill>
                    <a:effectLst>
                      <a:outerShdw blurRad="38100" dist="38100" dir="2700000" algn="tl">
                        <a:srgbClr val="000000">
                          <a:alpha val="43137"/>
                        </a:srgbClr>
                      </a:outerShdw>
                    </a:effectLst>
                    <a:latin typeface="Segoe" pitchFamily="34" charset="0"/>
                  </a:rPr>
                  <a:t>Driver</a:t>
                </a:r>
              </a:p>
            </p:txBody>
          </p:sp>
        </p:grpSp>
        <p:sp>
          <p:nvSpPr>
            <p:cNvPr id="28" name="Text Box 11"/>
            <p:cNvSpPr txBox="1">
              <a:spLocks noChangeArrowheads="1"/>
            </p:cNvSpPr>
            <p:nvPr/>
          </p:nvSpPr>
          <p:spPr bwMode="auto">
            <a:xfrm>
              <a:off x="6324600" y="3886200"/>
              <a:ext cx="2133600" cy="2703892"/>
            </a:xfrm>
            <a:prstGeom prst="rect">
              <a:avLst/>
            </a:prstGeom>
            <a:noFill/>
            <a:ln w="3175" algn="ctr">
              <a:solidFill>
                <a:schemeClr val="tx1"/>
              </a:solidFill>
              <a:prstDash val="dash"/>
              <a:miter lim="800000"/>
              <a:headEnd/>
              <a:tailEnd/>
            </a:ln>
            <a:effectLst/>
          </p:spPr>
          <p:txBody>
            <a:bodyPr wrap="none" anchor="b"/>
            <a:lstStyle/>
            <a:p>
              <a:pPr>
                <a:lnSpc>
                  <a:spcPct val="90000"/>
                </a:lnSpc>
                <a:spcBef>
                  <a:spcPct val="30000"/>
                </a:spcBef>
              </a:pPr>
              <a:endParaRPr lang="en-US" sz="1900" dirty="0">
                <a:effectLst>
                  <a:outerShdw blurRad="38100" dist="38100" dir="2700000" algn="tl">
                    <a:srgbClr val="000000">
                      <a:alpha val="43137"/>
                    </a:srgbClr>
                  </a:outerShdw>
                </a:effectLst>
              </a:endParaRPr>
            </a:p>
          </p:txBody>
        </p:sp>
      </p:grpSp>
      <p:sp>
        <p:nvSpPr>
          <p:cNvPr id="2" name="Title 1"/>
          <p:cNvSpPr>
            <a:spLocks noGrp="1"/>
          </p:cNvSpPr>
          <p:nvPr>
            <p:ph type="title"/>
          </p:nvPr>
        </p:nvSpPr>
        <p:spPr>
          <a:xfrm>
            <a:off x="459106" y="274321"/>
            <a:ext cx="10056494" cy="1429314"/>
          </a:xfrm>
        </p:spPr>
        <p:txBody>
          <a:bodyPr/>
          <a:lstStyle/>
          <a:p>
            <a:r>
              <a:rPr lang="en-US" dirty="0" smtClean="0"/>
              <a:t>Local GDI Printing</a:t>
            </a:r>
            <a:br>
              <a:rPr lang="en-US" dirty="0" smtClean="0"/>
            </a:br>
            <a:r>
              <a:rPr sz="4300" smtClean="0">
                <a:solidFill>
                  <a:schemeClr val="accent1"/>
                </a:solidFill>
              </a:rPr>
              <a:t>Architecture</a:t>
            </a:r>
            <a:endParaRPr lang="en-US" dirty="0">
              <a:solidFill>
                <a:schemeClr val="accent1"/>
              </a:solidFill>
            </a:endParaRPr>
          </a:p>
        </p:txBody>
      </p:sp>
      <p:sp>
        <p:nvSpPr>
          <p:cNvPr id="81922" name="Rectangle 2"/>
          <p:cNvSpPr>
            <a:spLocks noChangeArrowheads="1"/>
          </p:cNvSpPr>
          <p:nvPr/>
        </p:nvSpPr>
        <p:spPr bwMode="auto">
          <a:xfrm>
            <a:off x="0" y="0"/>
            <a:ext cx="221664" cy="449354"/>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sp>
        <p:nvSpPr>
          <p:cNvPr id="81924" name="Rectangle 4"/>
          <p:cNvSpPr>
            <a:spLocks noChangeArrowheads="1"/>
          </p:cNvSpPr>
          <p:nvPr/>
        </p:nvSpPr>
        <p:spPr bwMode="auto">
          <a:xfrm>
            <a:off x="0" y="0"/>
            <a:ext cx="221664" cy="449354"/>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sp>
        <p:nvSpPr>
          <p:cNvPr id="37890" name="Rectangle 2"/>
          <p:cNvSpPr>
            <a:spLocks noChangeArrowheads="1"/>
          </p:cNvSpPr>
          <p:nvPr/>
        </p:nvSpPr>
        <p:spPr bwMode="auto">
          <a:xfrm>
            <a:off x="0" y="0"/>
            <a:ext cx="221664" cy="449354"/>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grpSp>
        <p:nvGrpSpPr>
          <p:cNvPr id="3" name="Group 37"/>
          <p:cNvGrpSpPr>
            <a:grpSpLocks/>
          </p:cNvGrpSpPr>
          <p:nvPr/>
        </p:nvGrpSpPr>
        <p:grpSpPr bwMode="auto">
          <a:xfrm>
            <a:off x="8567817" y="1686685"/>
            <a:ext cx="1922144" cy="2373630"/>
            <a:chOff x="4439" y="757"/>
            <a:chExt cx="1009" cy="1246"/>
          </a:xfrm>
        </p:grpSpPr>
        <p:sp>
          <p:nvSpPr>
            <p:cNvPr id="8" name="Rectangle 2"/>
            <p:cNvSpPr>
              <a:spLocks noChangeArrowheads="1"/>
            </p:cNvSpPr>
            <p:nvPr/>
          </p:nvSpPr>
          <p:spPr bwMode="auto">
            <a:xfrm>
              <a:off x="4439" y="757"/>
              <a:ext cx="1009" cy="1246"/>
            </a:xfrm>
            <a:prstGeom prst="rect">
              <a:avLst/>
            </a:prstGeom>
            <a:solidFill>
              <a:srgbClr val="000000">
                <a:alpha val="45098"/>
              </a:srgbClr>
            </a:solidFill>
            <a:ln>
              <a:solidFill>
                <a:schemeClr val="bg1"/>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lnSpc>
                  <a:spcPct val="90000"/>
                </a:lnSpc>
                <a:spcBef>
                  <a:spcPct val="30000"/>
                </a:spcBef>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9" name="Rectangle 4"/>
            <p:cNvSpPr>
              <a:spLocks noChangeArrowheads="1"/>
            </p:cNvSpPr>
            <p:nvPr/>
          </p:nvSpPr>
          <p:spPr bwMode="blackWhite">
            <a:xfrm>
              <a:off x="4548" y="1384"/>
              <a:ext cx="174" cy="16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a:effectLst>
                  <a:outerShdw blurRad="38100" dist="38100" dir="2700000" algn="tl">
                    <a:srgbClr val="000000">
                      <a:alpha val="43137"/>
                    </a:srgbClr>
                  </a:outerShdw>
                </a:effectLst>
                <a:latin typeface="Segoe" pitchFamily="34" charset="0"/>
              </a:endParaRPr>
            </a:p>
          </p:txBody>
        </p:sp>
        <p:sp>
          <p:nvSpPr>
            <p:cNvPr id="10" name="Rectangle 5"/>
            <p:cNvSpPr>
              <a:spLocks noChangeArrowheads="1"/>
            </p:cNvSpPr>
            <p:nvPr/>
          </p:nvSpPr>
          <p:spPr bwMode="grayWhite">
            <a:xfrm>
              <a:off x="4548" y="1684"/>
              <a:ext cx="174" cy="164"/>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spcBef>
                  <a:spcPct val="30000"/>
                </a:spcBef>
              </a:pPr>
              <a:endParaRPr lang="en-US" sz="18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ectangle 6"/>
            <p:cNvSpPr>
              <a:spLocks noChangeArrowheads="1"/>
            </p:cNvSpPr>
            <p:nvPr/>
          </p:nvSpPr>
          <p:spPr bwMode="auto">
            <a:xfrm>
              <a:off x="4489" y="793"/>
              <a:ext cx="767" cy="187"/>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900" dirty="0">
                  <a:effectLst>
                    <a:outerShdw blurRad="38100" dist="38100" dir="2700000" algn="tl">
                      <a:srgbClr val="000000">
                        <a:alpha val="43137"/>
                      </a:srgbClr>
                    </a:outerShdw>
                  </a:effectLst>
                </a:rPr>
                <a:t>Provided by</a:t>
              </a:r>
            </a:p>
          </p:txBody>
        </p:sp>
        <p:sp>
          <p:nvSpPr>
            <p:cNvPr id="12" name="Rectangle 7"/>
            <p:cNvSpPr>
              <a:spLocks noChangeArrowheads="1"/>
            </p:cNvSpPr>
            <p:nvPr/>
          </p:nvSpPr>
          <p:spPr bwMode="auto">
            <a:xfrm>
              <a:off x="4713" y="1080"/>
              <a:ext cx="543" cy="165"/>
            </a:xfrm>
            <a:prstGeom prst="rect">
              <a:avLst/>
            </a:prstGeom>
            <a:noFill/>
            <a:ln w="9525">
              <a:noFill/>
              <a:miter lim="800000"/>
              <a:headEnd/>
              <a:tailEnd/>
            </a:ln>
            <a:effectLst/>
          </p:spPr>
          <p:txBody>
            <a:bodyPr wrap="none" lIns="92075" tIns="46038" rIns="92075" bIns="46038">
              <a:spAutoFit/>
            </a:bodyPr>
            <a:lstStyle/>
            <a:p>
              <a:pPr algn="l">
                <a:lnSpc>
                  <a:spcPct val="90000"/>
                </a:lnSpc>
                <a:spcBef>
                  <a:spcPct val="30000"/>
                </a:spcBef>
              </a:pPr>
              <a:r>
                <a:rPr lang="en-US" sz="1600" dirty="0">
                  <a:effectLst>
                    <a:outerShdw blurRad="38100" dist="38100" dir="2700000" algn="tl">
                      <a:srgbClr val="000000">
                        <a:alpha val="43137"/>
                      </a:srgbClr>
                    </a:outerShdw>
                  </a:effectLst>
                </a:rPr>
                <a:t>Microsoft</a:t>
              </a:r>
            </a:p>
          </p:txBody>
        </p:sp>
        <p:sp>
          <p:nvSpPr>
            <p:cNvPr id="13" name="Rectangle 8"/>
            <p:cNvSpPr>
              <a:spLocks noChangeArrowheads="1"/>
            </p:cNvSpPr>
            <p:nvPr/>
          </p:nvSpPr>
          <p:spPr bwMode="auto">
            <a:xfrm>
              <a:off x="4713" y="1376"/>
              <a:ext cx="247" cy="165"/>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600" dirty="0">
                  <a:effectLst>
                    <a:outerShdw blurRad="38100" dist="38100" dir="2700000" algn="tl">
                      <a:srgbClr val="000000">
                        <a:alpha val="43137"/>
                      </a:srgbClr>
                    </a:outerShdw>
                  </a:effectLst>
                </a:rPr>
                <a:t>ISV</a:t>
              </a:r>
            </a:p>
          </p:txBody>
        </p:sp>
        <p:sp>
          <p:nvSpPr>
            <p:cNvPr id="14" name="Rectangle 9"/>
            <p:cNvSpPr>
              <a:spLocks noChangeArrowheads="1"/>
            </p:cNvSpPr>
            <p:nvPr/>
          </p:nvSpPr>
          <p:spPr bwMode="auto">
            <a:xfrm>
              <a:off x="4713" y="1670"/>
              <a:ext cx="270" cy="165"/>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600" dirty="0">
                  <a:effectLst>
                    <a:outerShdw blurRad="38100" dist="38100" dir="2700000" algn="tl">
                      <a:srgbClr val="000000">
                        <a:alpha val="43137"/>
                      </a:srgbClr>
                    </a:outerShdw>
                  </a:effectLst>
                </a:rPr>
                <a:t>IHV</a:t>
              </a:r>
            </a:p>
          </p:txBody>
        </p:sp>
        <p:sp>
          <p:nvSpPr>
            <p:cNvPr id="15" name="Rectangle 10"/>
            <p:cNvSpPr>
              <a:spLocks noChangeArrowheads="1"/>
            </p:cNvSpPr>
            <p:nvPr/>
          </p:nvSpPr>
          <p:spPr bwMode="auto">
            <a:xfrm>
              <a:off x="4548" y="1093"/>
              <a:ext cx="174" cy="169"/>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a:effectLst>
                  <a:outerShdw blurRad="38100" dist="38100" dir="2700000" algn="tl">
                    <a:srgbClr val="000000">
                      <a:alpha val="43137"/>
                    </a:srgbClr>
                  </a:outerShdw>
                </a:effectLst>
                <a:latin typeface="Segoe" pitchFamily="34" charset="0"/>
              </a:endParaRPr>
            </a:p>
          </p:txBody>
        </p:sp>
      </p:grpSp>
      <p:sp>
        <p:nvSpPr>
          <p:cNvPr id="16" name="Text Box 11"/>
          <p:cNvSpPr txBox="1">
            <a:spLocks noChangeArrowheads="1"/>
          </p:cNvSpPr>
          <p:nvPr/>
        </p:nvSpPr>
        <p:spPr bwMode="auto">
          <a:xfrm>
            <a:off x="3028535" y="4105223"/>
            <a:ext cx="1463040" cy="2872740"/>
          </a:xfrm>
          <a:prstGeom prst="rect">
            <a:avLst/>
          </a:prstGeom>
          <a:noFill/>
          <a:ln w="3175" algn="ctr">
            <a:solidFill>
              <a:schemeClr val="tx1"/>
            </a:solidFill>
            <a:prstDash val="dash"/>
            <a:miter lim="800000"/>
            <a:headEnd/>
            <a:tailEnd/>
          </a:ln>
          <a:effectLst/>
        </p:spPr>
        <p:txBody>
          <a:bodyPr wrap="none" lIns="109728" tIns="54864" rIns="109728" bIns="54864" anchor="b"/>
          <a:lstStyle/>
          <a:p>
            <a:pPr>
              <a:lnSpc>
                <a:spcPct val="90000"/>
              </a:lnSpc>
              <a:spcBef>
                <a:spcPct val="30000"/>
              </a:spcBef>
            </a:pPr>
            <a:endParaRPr lang="en-US" sz="1900" dirty="0">
              <a:effectLst>
                <a:outerShdw blurRad="38100" dist="38100" dir="2700000" algn="tl">
                  <a:srgbClr val="000000">
                    <a:alpha val="43137"/>
                  </a:srgbClr>
                </a:outerShdw>
              </a:effectLst>
            </a:endParaRPr>
          </a:p>
        </p:txBody>
      </p:sp>
      <p:sp>
        <p:nvSpPr>
          <p:cNvPr id="18" name="Rectangle 13"/>
          <p:cNvSpPr>
            <a:spLocks noChangeArrowheads="1"/>
          </p:cNvSpPr>
          <p:nvPr/>
        </p:nvSpPr>
        <p:spPr bwMode="blackWhite">
          <a:xfrm>
            <a:off x="468215" y="2828239"/>
            <a:ext cx="2095500" cy="70294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dirty="0" smtClean="0">
                <a:effectLst>
                  <a:outerShdw blurRad="38100" dist="38100" dir="2700000" algn="tl">
                    <a:srgbClr val="000000">
                      <a:alpha val="43137"/>
                    </a:srgbClr>
                  </a:outerShdw>
                </a:effectLst>
                <a:latin typeface="Segoe" pitchFamily="34" charset="0"/>
              </a:rPr>
              <a:t>WPF App</a:t>
            </a:r>
            <a:endParaRPr lang="en-US" dirty="0">
              <a:effectLst>
                <a:outerShdw blurRad="38100" dist="38100" dir="2700000" algn="tl">
                  <a:srgbClr val="000000">
                    <a:alpha val="43137"/>
                  </a:srgbClr>
                </a:outerShdw>
              </a:effectLst>
              <a:latin typeface="Segoe" pitchFamily="34" charset="0"/>
            </a:endParaRPr>
          </a:p>
        </p:txBody>
      </p:sp>
      <p:sp>
        <p:nvSpPr>
          <p:cNvPr id="19" name="Rectangle 14"/>
          <p:cNvSpPr>
            <a:spLocks noChangeArrowheads="1"/>
          </p:cNvSpPr>
          <p:nvPr/>
        </p:nvSpPr>
        <p:spPr bwMode="blackWhite">
          <a:xfrm>
            <a:off x="2719925" y="2820619"/>
            <a:ext cx="2085976" cy="70294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dirty="0" smtClean="0">
                <a:effectLst>
                  <a:outerShdw blurRad="38100" dist="38100" dir="2700000" algn="tl">
                    <a:srgbClr val="000000">
                      <a:alpha val="43137"/>
                    </a:srgbClr>
                  </a:outerShdw>
                </a:effectLst>
                <a:latin typeface="Segoe" pitchFamily="34" charset="0"/>
              </a:rPr>
              <a:t>Win32 App</a:t>
            </a:r>
            <a:endParaRPr lang="en-US" dirty="0">
              <a:effectLst>
                <a:outerShdw blurRad="38100" dist="38100" dir="2700000" algn="tl">
                  <a:srgbClr val="000000">
                    <a:alpha val="43137"/>
                  </a:srgbClr>
                </a:outerShdw>
              </a:effectLst>
              <a:latin typeface="Segoe" pitchFamily="34" charset="0"/>
            </a:endParaRPr>
          </a:p>
        </p:txBody>
      </p:sp>
      <p:sp>
        <p:nvSpPr>
          <p:cNvPr id="20" name="Rectangle 15"/>
          <p:cNvSpPr>
            <a:spLocks noChangeArrowheads="1"/>
          </p:cNvSpPr>
          <p:nvPr/>
        </p:nvSpPr>
        <p:spPr bwMode="auto">
          <a:xfrm>
            <a:off x="468215" y="4285562"/>
            <a:ext cx="2103120" cy="164592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XPS to GDI</a:t>
            </a:r>
          </a:p>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Conversion Module</a:t>
            </a:r>
          </a:p>
          <a:p>
            <a:pPr algn="ctr" defTabSz="1096876">
              <a:lnSpc>
                <a:spcPct val="90000"/>
              </a:lnSpc>
              <a:spcBef>
                <a:spcPct val="30000"/>
              </a:spcBef>
            </a:pPr>
            <a:endParaRPr lang="en-US" dirty="0">
              <a:solidFill>
                <a:schemeClr val="tx1"/>
              </a:solidFill>
              <a:effectLst>
                <a:outerShdw blurRad="38100" dist="38100" dir="2700000" algn="tl">
                  <a:srgbClr val="000000">
                    <a:alpha val="43137"/>
                  </a:srgbClr>
                </a:outerShdw>
              </a:effectLst>
              <a:latin typeface="Segoe" pitchFamily="34" charset="0"/>
            </a:endParaRPr>
          </a:p>
        </p:txBody>
      </p:sp>
      <p:cxnSp>
        <p:nvCxnSpPr>
          <p:cNvPr id="21" name="AutoShape 20"/>
          <p:cNvCxnSpPr>
            <a:cxnSpLocks noChangeShapeType="1"/>
            <a:stCxn id="20" idx="0"/>
            <a:endCxn id="18" idx="2"/>
          </p:cNvCxnSpPr>
          <p:nvPr/>
        </p:nvCxnSpPr>
        <p:spPr bwMode="auto">
          <a:xfrm rot="16200000" flipV="1">
            <a:off x="1140680" y="3906467"/>
            <a:ext cx="754380" cy="3810"/>
          </a:xfrm>
          <a:prstGeom prst="bentConnector3">
            <a:avLst>
              <a:gd name="adj1" fmla="val 50000"/>
            </a:avLst>
          </a:prstGeom>
          <a:noFill/>
          <a:ln w="38100">
            <a:solidFill>
              <a:schemeClr val="accent2"/>
            </a:solidFill>
            <a:miter lim="800000"/>
            <a:headEnd type="triangle" w="med" len="med"/>
            <a:tailEnd/>
          </a:ln>
          <a:effectLst/>
        </p:spPr>
      </p:cxnSp>
      <p:sp>
        <p:nvSpPr>
          <p:cNvPr id="22" name="AutoShape 21"/>
          <p:cNvSpPr>
            <a:spLocks noChangeArrowheads="1"/>
          </p:cNvSpPr>
          <p:nvPr/>
        </p:nvSpPr>
        <p:spPr bwMode="auto">
          <a:xfrm>
            <a:off x="3312381" y="4274133"/>
            <a:ext cx="901064" cy="1565910"/>
          </a:xfrm>
          <a:prstGeom prst="can">
            <a:avLst>
              <a:gd name="adj" fmla="val 30761"/>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EMF</a:t>
            </a:r>
            <a:endParaRPr lang="en-US" dirty="0">
              <a:solidFill>
                <a:schemeClr val="tx1"/>
              </a:solidFill>
              <a:effectLst>
                <a:outerShdw blurRad="38100" dist="38100" dir="2700000" algn="tl">
                  <a:srgbClr val="000000">
                    <a:alpha val="43137"/>
                  </a:srgbClr>
                </a:outerShdw>
              </a:effectLst>
              <a:latin typeface="Segoe" pitchFamily="34" charset="0"/>
            </a:endParaRPr>
          </a:p>
        </p:txBody>
      </p:sp>
      <p:cxnSp>
        <p:nvCxnSpPr>
          <p:cNvPr id="23" name="AutoShape 24"/>
          <p:cNvCxnSpPr>
            <a:cxnSpLocks noChangeShapeType="1"/>
            <a:stCxn id="22" idx="1"/>
            <a:endCxn id="19" idx="2"/>
          </p:cNvCxnSpPr>
          <p:nvPr/>
        </p:nvCxnSpPr>
        <p:spPr bwMode="auto">
          <a:xfrm rot="5400000" flipH="1" flipV="1">
            <a:off x="3387629" y="3898848"/>
            <a:ext cx="750570" cy="1906"/>
          </a:xfrm>
          <a:prstGeom prst="straightConnector1">
            <a:avLst/>
          </a:prstGeom>
          <a:noFill/>
          <a:ln w="38100">
            <a:solidFill>
              <a:schemeClr val="accent2"/>
            </a:solidFill>
            <a:round/>
            <a:headEnd type="triangle" w="med" len="med"/>
            <a:tailEnd/>
          </a:ln>
          <a:effectLst/>
        </p:spPr>
      </p:cxnSp>
      <p:sp>
        <p:nvSpPr>
          <p:cNvPr id="24" name="Text Box 34"/>
          <p:cNvSpPr txBox="1">
            <a:spLocks noChangeArrowheads="1"/>
          </p:cNvSpPr>
          <p:nvPr/>
        </p:nvSpPr>
        <p:spPr bwMode="auto">
          <a:xfrm>
            <a:off x="372964" y="4105225"/>
            <a:ext cx="2289811" cy="2872739"/>
          </a:xfrm>
          <a:prstGeom prst="rect">
            <a:avLst/>
          </a:prstGeom>
          <a:noFill/>
          <a:ln w="3175" algn="ctr">
            <a:solidFill>
              <a:schemeClr val="tx1"/>
            </a:solidFill>
            <a:prstDash val="dash"/>
            <a:miter lim="800000"/>
            <a:headEnd/>
            <a:tailEnd/>
          </a:ln>
          <a:effectLst/>
        </p:spPr>
        <p:txBody>
          <a:bodyPr wrap="none" lIns="109728" tIns="54864" rIns="109728" bIns="54864" anchor="b"/>
          <a:lstStyle/>
          <a:p>
            <a:pPr algn="ctr">
              <a:lnSpc>
                <a:spcPct val="90000"/>
              </a:lnSpc>
              <a:spcBef>
                <a:spcPct val="30000"/>
              </a:spcBef>
            </a:pPr>
            <a:endParaRPr lang="en-US" dirty="0">
              <a:effectLst>
                <a:outerShdw blurRad="38100" dist="38100" dir="2700000" algn="tl">
                  <a:srgbClr val="000000">
                    <a:alpha val="43137"/>
                  </a:srgbClr>
                </a:outerShdw>
              </a:effectLst>
            </a:endParaRPr>
          </a:p>
        </p:txBody>
      </p:sp>
      <p:sp>
        <p:nvSpPr>
          <p:cNvPr id="25" name="AutoShape 21"/>
          <p:cNvSpPr>
            <a:spLocks noChangeArrowheads="1"/>
          </p:cNvSpPr>
          <p:nvPr/>
        </p:nvSpPr>
        <p:spPr bwMode="auto">
          <a:xfrm>
            <a:off x="8057736" y="4559882"/>
            <a:ext cx="1083944" cy="1737360"/>
          </a:xfrm>
          <a:prstGeom prst="can">
            <a:avLst>
              <a:gd name="adj" fmla="val 30761"/>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EMF</a:t>
            </a:r>
          </a:p>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Spool</a:t>
            </a:r>
          </a:p>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File</a:t>
            </a:r>
          </a:p>
        </p:txBody>
      </p:sp>
      <p:pic>
        <p:nvPicPr>
          <p:cNvPr id="32" name="Picture 12"/>
          <p:cNvPicPr>
            <a:picLocks noChangeArrowheads="1"/>
          </p:cNvPicPr>
          <p:nvPr/>
        </p:nvPicPr>
        <p:blipFill>
          <a:blip r:embed="rId3"/>
          <a:srcRect/>
          <a:stretch>
            <a:fillRect/>
          </a:stretch>
        </p:blipFill>
        <p:spPr bwMode="auto">
          <a:xfrm>
            <a:off x="9612216" y="5108523"/>
            <a:ext cx="642769" cy="713354"/>
          </a:xfrm>
          <a:prstGeom prst="rect">
            <a:avLst/>
          </a:prstGeom>
          <a:noFill/>
          <a:ln w="9525">
            <a:noFill/>
            <a:miter lim="800000"/>
            <a:headEnd/>
            <a:tailEnd/>
          </a:ln>
        </p:spPr>
      </p:pic>
      <p:cxnSp>
        <p:nvCxnSpPr>
          <p:cNvPr id="35" name="Elbow Connector 39"/>
          <p:cNvCxnSpPr>
            <a:endCxn id="22" idx="4"/>
          </p:cNvCxnSpPr>
          <p:nvPr/>
        </p:nvCxnSpPr>
        <p:spPr>
          <a:xfrm rot="10800000">
            <a:off x="4213447" y="5057088"/>
            <a:ext cx="1009650" cy="68417"/>
          </a:xfrm>
          <a:prstGeom prst="bentConnector3">
            <a:avLst>
              <a:gd name="adj1" fmla="val 50000"/>
            </a:avLst>
          </a:prstGeom>
          <a:ln/>
        </p:spPr>
        <p:style>
          <a:lnRef idx="3">
            <a:schemeClr val="accent1"/>
          </a:lnRef>
          <a:fillRef idx="0">
            <a:schemeClr val="accent1"/>
          </a:fillRef>
          <a:effectRef idx="2">
            <a:schemeClr val="accent1"/>
          </a:effectRef>
          <a:fontRef idx="minor">
            <a:schemeClr val="tx1"/>
          </a:fontRef>
        </p:style>
      </p:cxnSp>
      <p:cxnSp>
        <p:nvCxnSpPr>
          <p:cNvPr id="36" name="Elbow Connector 39"/>
          <p:cNvCxnSpPr>
            <a:stCxn id="25" idx="2"/>
          </p:cNvCxnSpPr>
          <p:nvPr/>
        </p:nvCxnSpPr>
        <p:spPr>
          <a:xfrm rot="10800000" flipV="1">
            <a:off x="7417658" y="5428562"/>
            <a:ext cx="640079" cy="50946"/>
          </a:xfrm>
          <a:prstGeom prst="bentConnector3">
            <a:avLst>
              <a:gd name="adj1" fmla="val 50000"/>
            </a:avLst>
          </a:prstGeom>
          <a:ln/>
        </p:spPr>
        <p:style>
          <a:lnRef idx="3">
            <a:schemeClr val="accent1"/>
          </a:lnRef>
          <a:fillRef idx="0">
            <a:schemeClr val="accent1"/>
          </a:fillRef>
          <a:effectRef idx="2">
            <a:schemeClr val="accent1"/>
          </a:effectRef>
          <a:fontRef idx="minor">
            <a:schemeClr val="tx1"/>
          </a:fontRef>
        </p:style>
      </p:cxnSp>
      <p:cxnSp>
        <p:nvCxnSpPr>
          <p:cNvPr id="37" name="Elbow Connector 39"/>
          <p:cNvCxnSpPr>
            <a:stCxn id="32" idx="1"/>
            <a:endCxn id="25" idx="4"/>
          </p:cNvCxnSpPr>
          <p:nvPr/>
        </p:nvCxnSpPr>
        <p:spPr>
          <a:xfrm rot="10800000">
            <a:off x="9141681" y="5428564"/>
            <a:ext cx="470536" cy="36637"/>
          </a:xfrm>
          <a:prstGeom prst="bentConnector3">
            <a:avLst>
              <a:gd name="adj1" fmla="val 50000"/>
            </a:avLst>
          </a:prstGeom>
          <a:ln/>
        </p:spPr>
        <p:style>
          <a:lnRef idx="3">
            <a:schemeClr val="accent1"/>
          </a:lnRef>
          <a:fillRef idx="0">
            <a:schemeClr val="accent1"/>
          </a:fillRef>
          <a:effectRef idx="2">
            <a:schemeClr val="accent1"/>
          </a:effectRef>
          <a:fontRef idx="minor">
            <a:schemeClr val="tx1"/>
          </a:fontRef>
        </p:style>
      </p:cxnSp>
      <p:cxnSp>
        <p:nvCxnSpPr>
          <p:cNvPr id="38" name="Elbow Connector 39"/>
          <p:cNvCxnSpPr>
            <a:endCxn id="20" idx="2"/>
          </p:cNvCxnSpPr>
          <p:nvPr/>
        </p:nvCxnSpPr>
        <p:spPr>
          <a:xfrm rot="10800000" flipV="1">
            <a:off x="1519775" y="5657165"/>
            <a:ext cx="3703320" cy="274318"/>
          </a:xfrm>
          <a:prstGeom prst="bentConnector4">
            <a:avLst>
              <a:gd name="adj1" fmla="val 13580"/>
              <a:gd name="adj2" fmla="val 200001"/>
            </a:avLst>
          </a:prstGeom>
          <a:ln/>
        </p:spPr>
        <p:style>
          <a:lnRef idx="3">
            <a:schemeClr val="accent1"/>
          </a:lnRef>
          <a:fillRef idx="0">
            <a:schemeClr val="accent1"/>
          </a:fillRef>
          <a:effectRef idx="2">
            <a:schemeClr val="accent1"/>
          </a:effectRef>
          <a:fontRef idx="minor">
            <a:schemeClr val="tx1"/>
          </a:fontRef>
        </p:style>
      </p:cxnSp>
      <p:sp>
        <p:nvSpPr>
          <p:cNvPr id="39" name="Rectangle 38"/>
          <p:cNvSpPr/>
          <p:nvPr/>
        </p:nvSpPr>
        <p:spPr>
          <a:xfrm>
            <a:off x="172920" y="5895995"/>
            <a:ext cx="2725925" cy="1034129"/>
          </a:xfrm>
          <a:prstGeom prst="rect">
            <a:avLst/>
          </a:prstGeom>
        </p:spPr>
        <p:txBody>
          <a:bodyPr wrap="square" lIns="109728" tIns="54864" rIns="109728" bIns="54864">
            <a:spAutoFit/>
          </a:bodyPr>
          <a:lstStyle/>
          <a:p>
            <a:pPr>
              <a:lnSpc>
                <a:spcPct val="90000"/>
              </a:lnSpc>
              <a:spcBef>
                <a:spcPct val="30000"/>
              </a:spcBef>
            </a:pPr>
            <a:endParaRPr lang="en-US" sz="2000" dirty="0" smtClean="0">
              <a:effectLst>
                <a:outerShdw blurRad="38100" dist="38100" dir="2700000" algn="tl">
                  <a:srgbClr val="000000">
                    <a:alpha val="43137"/>
                  </a:srgbClr>
                </a:outerShdw>
              </a:effectLst>
            </a:endParaRPr>
          </a:p>
          <a:p>
            <a:pPr algn="ctr">
              <a:lnSpc>
                <a:spcPct val="90000"/>
              </a:lnSpc>
              <a:spcBef>
                <a:spcPct val="30000"/>
              </a:spcBef>
            </a:pPr>
            <a:r>
              <a:rPr lang="en-US" sz="2000" dirty="0" smtClean="0">
                <a:effectLst>
                  <a:outerShdw blurRad="38100" dist="38100" dir="2700000" algn="tl">
                    <a:srgbClr val="000000">
                      <a:alpha val="43137"/>
                    </a:srgbClr>
                  </a:outerShdw>
                </a:effectLst>
              </a:rPr>
              <a:t>.NET</a:t>
            </a:r>
            <a:br>
              <a:rPr lang="en-US" sz="2000" dirty="0" smtClean="0">
                <a:effectLst>
                  <a:outerShdw blurRad="38100" dist="38100" dir="2700000" algn="tl">
                    <a:srgbClr val="000000">
                      <a:alpha val="43137"/>
                    </a:srgbClr>
                  </a:outerShdw>
                </a:effectLst>
              </a:rPr>
            </a:br>
            <a:r>
              <a:rPr lang="en-US" sz="2000" dirty="0" smtClean="0">
                <a:effectLst>
                  <a:outerShdw blurRad="38100" dist="38100" dir="2700000" algn="tl">
                    <a:srgbClr val="000000">
                      <a:alpha val="43137"/>
                    </a:srgbClr>
                  </a:outerShdw>
                </a:effectLst>
              </a:rPr>
              <a:t>Framework 3.0 SP1</a:t>
            </a:r>
            <a:endParaRPr lang="en-US" sz="20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par>
                                <p:cTn id="17" presetID="3" presetClass="entr" presetSubtype="1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linds(horizontal)">
                                      <p:cBhvr>
                                        <p:cTn id="19" dur="500"/>
                                        <p:tgtEl>
                                          <p:spTgt spid="3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linds(horizontal)">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4" grpId="0" animBg="1"/>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106" y="274321"/>
            <a:ext cx="10056494" cy="1429314"/>
          </a:xfrm>
        </p:spPr>
        <p:txBody>
          <a:bodyPr/>
          <a:lstStyle/>
          <a:p>
            <a:r>
              <a:rPr lang="en-US" dirty="0" smtClean="0"/>
              <a:t>Local XPS Printing</a:t>
            </a:r>
            <a:br>
              <a:rPr lang="en-US" dirty="0" smtClean="0"/>
            </a:br>
            <a:r>
              <a:rPr sz="4300" smtClean="0">
                <a:solidFill>
                  <a:schemeClr val="accent1"/>
                </a:solidFill>
              </a:rPr>
              <a:t>Architecture</a:t>
            </a:r>
            <a:endParaRPr sz="4300">
              <a:solidFill>
                <a:schemeClr val="accent1"/>
              </a:solidFill>
            </a:endParaRPr>
          </a:p>
        </p:txBody>
      </p:sp>
      <p:sp>
        <p:nvSpPr>
          <p:cNvPr id="81922" name="Rectangle 2"/>
          <p:cNvSpPr>
            <a:spLocks noChangeArrowheads="1"/>
          </p:cNvSpPr>
          <p:nvPr/>
        </p:nvSpPr>
        <p:spPr bwMode="auto">
          <a:xfrm>
            <a:off x="0" y="0"/>
            <a:ext cx="221664" cy="449354"/>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sp>
        <p:nvSpPr>
          <p:cNvPr id="81924" name="Rectangle 4"/>
          <p:cNvSpPr>
            <a:spLocks noChangeArrowheads="1"/>
          </p:cNvSpPr>
          <p:nvPr/>
        </p:nvSpPr>
        <p:spPr bwMode="auto">
          <a:xfrm>
            <a:off x="0" y="0"/>
            <a:ext cx="221664" cy="449354"/>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sp>
        <p:nvSpPr>
          <p:cNvPr id="37890" name="Rectangle 2"/>
          <p:cNvSpPr>
            <a:spLocks noChangeArrowheads="1"/>
          </p:cNvSpPr>
          <p:nvPr/>
        </p:nvSpPr>
        <p:spPr bwMode="auto">
          <a:xfrm>
            <a:off x="0" y="0"/>
            <a:ext cx="221664" cy="449354"/>
          </a:xfrm>
          <a:prstGeom prst="rect">
            <a:avLst/>
          </a:prstGeom>
          <a:noFill/>
          <a:ln w="9525">
            <a:noFill/>
            <a:miter lim="800000"/>
            <a:headEnd/>
            <a:tailEnd/>
          </a:ln>
          <a:effectLst/>
        </p:spPr>
        <p:txBody>
          <a:bodyPr vert="horz" wrap="none" lIns="109728" tIns="54864" rIns="109728" bIns="54864" numCol="1" anchor="ctr" anchorCtr="0" compatLnSpc="1">
            <a:prstTxWarp prst="textNoShape">
              <a:avLst/>
            </a:prstTxWarp>
            <a:spAutoFit/>
          </a:bodyPr>
          <a:lstStyle/>
          <a:p>
            <a:endParaRPr lang="en-US"/>
          </a:p>
        </p:txBody>
      </p:sp>
      <p:grpSp>
        <p:nvGrpSpPr>
          <p:cNvPr id="43" name="Group 37"/>
          <p:cNvGrpSpPr>
            <a:grpSpLocks/>
          </p:cNvGrpSpPr>
          <p:nvPr/>
        </p:nvGrpSpPr>
        <p:grpSpPr bwMode="auto">
          <a:xfrm>
            <a:off x="8567817" y="1686685"/>
            <a:ext cx="1922144" cy="2373630"/>
            <a:chOff x="4439" y="757"/>
            <a:chExt cx="1009" cy="1246"/>
          </a:xfrm>
        </p:grpSpPr>
        <p:sp>
          <p:nvSpPr>
            <p:cNvPr id="45" name="Rectangle 2"/>
            <p:cNvSpPr>
              <a:spLocks noChangeArrowheads="1"/>
            </p:cNvSpPr>
            <p:nvPr/>
          </p:nvSpPr>
          <p:spPr bwMode="auto">
            <a:xfrm>
              <a:off x="4439" y="757"/>
              <a:ext cx="1009" cy="1246"/>
            </a:xfrm>
            <a:prstGeom prst="rect">
              <a:avLst/>
            </a:prstGeom>
            <a:solidFill>
              <a:srgbClr val="000000">
                <a:alpha val="45098"/>
              </a:srgbClr>
            </a:solidFill>
            <a:ln>
              <a:solidFill>
                <a:schemeClr val="bg1"/>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lnSpc>
                  <a:spcPct val="90000"/>
                </a:lnSpc>
                <a:spcBef>
                  <a:spcPct val="30000"/>
                </a:spcBef>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46" name="Rectangle 4"/>
            <p:cNvSpPr>
              <a:spLocks noChangeArrowheads="1"/>
            </p:cNvSpPr>
            <p:nvPr/>
          </p:nvSpPr>
          <p:spPr bwMode="blackWhite">
            <a:xfrm>
              <a:off x="4548" y="1384"/>
              <a:ext cx="174" cy="16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a:effectLst>
                  <a:outerShdw blurRad="38100" dist="38100" dir="2700000" algn="tl">
                    <a:srgbClr val="000000">
                      <a:alpha val="43137"/>
                    </a:srgbClr>
                  </a:outerShdw>
                </a:effectLst>
                <a:latin typeface="Segoe" pitchFamily="34" charset="0"/>
              </a:endParaRPr>
            </a:p>
          </p:txBody>
        </p:sp>
        <p:sp>
          <p:nvSpPr>
            <p:cNvPr id="47" name="Rectangle 5"/>
            <p:cNvSpPr>
              <a:spLocks noChangeArrowheads="1"/>
            </p:cNvSpPr>
            <p:nvPr/>
          </p:nvSpPr>
          <p:spPr bwMode="grayWhite">
            <a:xfrm>
              <a:off x="4548" y="1684"/>
              <a:ext cx="174" cy="164"/>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spcBef>
                  <a:spcPct val="30000"/>
                </a:spcBef>
              </a:pPr>
              <a:endParaRPr lang="en-US" sz="18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8" name="Rectangle 6"/>
            <p:cNvSpPr>
              <a:spLocks noChangeArrowheads="1"/>
            </p:cNvSpPr>
            <p:nvPr/>
          </p:nvSpPr>
          <p:spPr bwMode="auto">
            <a:xfrm>
              <a:off x="4489" y="793"/>
              <a:ext cx="767" cy="187"/>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900" dirty="0">
                  <a:effectLst>
                    <a:outerShdw blurRad="38100" dist="38100" dir="2700000" algn="tl">
                      <a:srgbClr val="000000">
                        <a:alpha val="43137"/>
                      </a:srgbClr>
                    </a:outerShdw>
                  </a:effectLst>
                </a:rPr>
                <a:t>Provided by</a:t>
              </a:r>
            </a:p>
          </p:txBody>
        </p:sp>
        <p:sp>
          <p:nvSpPr>
            <p:cNvPr id="49" name="Rectangle 7"/>
            <p:cNvSpPr>
              <a:spLocks noChangeArrowheads="1"/>
            </p:cNvSpPr>
            <p:nvPr/>
          </p:nvSpPr>
          <p:spPr bwMode="auto">
            <a:xfrm>
              <a:off x="4713" y="1080"/>
              <a:ext cx="543" cy="165"/>
            </a:xfrm>
            <a:prstGeom prst="rect">
              <a:avLst/>
            </a:prstGeom>
            <a:noFill/>
            <a:ln w="9525">
              <a:noFill/>
              <a:miter lim="800000"/>
              <a:headEnd/>
              <a:tailEnd/>
            </a:ln>
            <a:effectLst/>
          </p:spPr>
          <p:txBody>
            <a:bodyPr wrap="none" lIns="92075" tIns="46038" rIns="92075" bIns="46038">
              <a:spAutoFit/>
            </a:bodyPr>
            <a:lstStyle/>
            <a:p>
              <a:pPr algn="l">
                <a:lnSpc>
                  <a:spcPct val="90000"/>
                </a:lnSpc>
                <a:spcBef>
                  <a:spcPct val="30000"/>
                </a:spcBef>
              </a:pPr>
              <a:r>
                <a:rPr lang="en-US" sz="1600" dirty="0">
                  <a:effectLst>
                    <a:outerShdw blurRad="38100" dist="38100" dir="2700000" algn="tl">
                      <a:srgbClr val="000000">
                        <a:alpha val="43137"/>
                      </a:srgbClr>
                    </a:outerShdw>
                  </a:effectLst>
                </a:rPr>
                <a:t>Microsoft</a:t>
              </a:r>
            </a:p>
          </p:txBody>
        </p:sp>
        <p:sp>
          <p:nvSpPr>
            <p:cNvPr id="50" name="Rectangle 8"/>
            <p:cNvSpPr>
              <a:spLocks noChangeArrowheads="1"/>
            </p:cNvSpPr>
            <p:nvPr/>
          </p:nvSpPr>
          <p:spPr bwMode="auto">
            <a:xfrm>
              <a:off x="4713" y="1376"/>
              <a:ext cx="247" cy="165"/>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600" dirty="0">
                  <a:effectLst>
                    <a:outerShdw blurRad="38100" dist="38100" dir="2700000" algn="tl">
                      <a:srgbClr val="000000">
                        <a:alpha val="43137"/>
                      </a:srgbClr>
                    </a:outerShdw>
                  </a:effectLst>
                </a:rPr>
                <a:t>ISV</a:t>
              </a:r>
            </a:p>
          </p:txBody>
        </p:sp>
        <p:sp>
          <p:nvSpPr>
            <p:cNvPr id="51" name="Rectangle 9"/>
            <p:cNvSpPr>
              <a:spLocks noChangeArrowheads="1"/>
            </p:cNvSpPr>
            <p:nvPr/>
          </p:nvSpPr>
          <p:spPr bwMode="auto">
            <a:xfrm>
              <a:off x="4713" y="1670"/>
              <a:ext cx="270" cy="165"/>
            </a:xfrm>
            <a:prstGeom prst="rect">
              <a:avLst/>
            </a:prstGeom>
            <a:noFill/>
            <a:ln w="3175">
              <a:noFill/>
              <a:miter lim="800000"/>
              <a:headEnd/>
              <a:tailEnd/>
            </a:ln>
            <a:effectLst/>
          </p:spPr>
          <p:txBody>
            <a:bodyPr wrap="none" lIns="92075" tIns="46038" rIns="92075" bIns="46038">
              <a:spAutoFit/>
            </a:bodyPr>
            <a:lstStyle/>
            <a:p>
              <a:pPr algn="l">
                <a:lnSpc>
                  <a:spcPct val="90000"/>
                </a:lnSpc>
                <a:spcBef>
                  <a:spcPct val="30000"/>
                </a:spcBef>
              </a:pPr>
              <a:r>
                <a:rPr lang="en-US" sz="1600" dirty="0">
                  <a:effectLst>
                    <a:outerShdw blurRad="38100" dist="38100" dir="2700000" algn="tl">
                      <a:srgbClr val="000000">
                        <a:alpha val="43137"/>
                      </a:srgbClr>
                    </a:outerShdw>
                  </a:effectLst>
                </a:rPr>
                <a:t>IHV</a:t>
              </a:r>
            </a:p>
          </p:txBody>
        </p:sp>
        <p:sp>
          <p:nvSpPr>
            <p:cNvPr id="52" name="Rectangle 10"/>
            <p:cNvSpPr>
              <a:spLocks noChangeArrowheads="1"/>
            </p:cNvSpPr>
            <p:nvPr/>
          </p:nvSpPr>
          <p:spPr bwMode="auto">
            <a:xfrm>
              <a:off x="4548" y="1093"/>
              <a:ext cx="174" cy="169"/>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endParaRPr lang="en-US" dirty="0">
                <a:effectLst>
                  <a:outerShdw blurRad="38100" dist="38100" dir="2700000" algn="tl">
                    <a:srgbClr val="000000">
                      <a:alpha val="43137"/>
                    </a:srgbClr>
                  </a:outerShdw>
                </a:effectLst>
                <a:latin typeface="Segoe" pitchFamily="34" charset="0"/>
              </a:endParaRPr>
            </a:p>
          </p:txBody>
        </p:sp>
      </p:grpSp>
      <p:grpSp>
        <p:nvGrpSpPr>
          <p:cNvPr id="53" name="Group 74"/>
          <p:cNvGrpSpPr/>
          <p:nvPr/>
        </p:nvGrpSpPr>
        <p:grpSpPr>
          <a:xfrm>
            <a:off x="5131655" y="4102683"/>
            <a:ext cx="2560320" cy="2873851"/>
            <a:chOff x="6324600" y="3886200"/>
            <a:chExt cx="2133600" cy="2703892"/>
          </a:xfrm>
        </p:grpSpPr>
        <p:grpSp>
          <p:nvGrpSpPr>
            <p:cNvPr id="54" name="Group 44"/>
            <p:cNvGrpSpPr/>
            <p:nvPr/>
          </p:nvGrpSpPr>
          <p:grpSpPr>
            <a:xfrm>
              <a:off x="6400800" y="4058264"/>
              <a:ext cx="1968500" cy="1580536"/>
              <a:chOff x="4419600" y="4134464"/>
              <a:chExt cx="1968500" cy="1580536"/>
            </a:xfrm>
          </p:grpSpPr>
          <p:sp>
            <p:nvSpPr>
              <p:cNvPr id="56" name="Rectangle 12"/>
              <p:cNvSpPr>
                <a:spLocks noChangeArrowheads="1"/>
              </p:cNvSpPr>
              <p:nvPr/>
            </p:nvSpPr>
            <p:spPr bwMode="blackWhite">
              <a:xfrm>
                <a:off x="4419600" y="4134464"/>
                <a:ext cx="1968500" cy="1580536"/>
              </a:xfrm>
              <a:prstGeom prst="rect">
                <a:avLst/>
              </a:prstGeom>
              <a:solidFill>
                <a:srgbClr val="000000">
                  <a:alpha val="45098"/>
                </a:srgbClr>
              </a:solidFill>
              <a:ln>
                <a:solidFill>
                  <a:schemeClr val="bg1"/>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1096876">
                  <a:lnSpc>
                    <a:spcPct val="90000"/>
                  </a:lnSpc>
                  <a:spcBef>
                    <a:spcPct val="30000"/>
                  </a:spcBef>
                </a:pP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58" name="Rectangle 35"/>
              <p:cNvSpPr>
                <a:spLocks noChangeArrowheads="1"/>
              </p:cNvSpPr>
              <p:nvPr/>
            </p:nvSpPr>
            <p:spPr bwMode="grayWhite">
              <a:xfrm>
                <a:off x="4572001" y="5029201"/>
                <a:ext cx="1676400" cy="457200"/>
              </a:xfrm>
              <a:prstGeom prst="rect">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spcBef>
                    <a:spcPct val="30000"/>
                  </a:spcBef>
                </a:pPr>
                <a:r>
                  <a:rPr lang="en-US" sz="1800" dirty="0" smtClean="0">
                    <a:solidFill>
                      <a:schemeClr val="tx1"/>
                    </a:solidFill>
                    <a:effectLst>
                      <a:outerShdw blurRad="38100" dist="38100" dir="2700000" algn="tl">
                        <a:srgbClr val="000000">
                          <a:alpha val="43137"/>
                        </a:srgbClr>
                      </a:outerShdw>
                    </a:effectLst>
                    <a:latin typeface="Segoe" pitchFamily="34" charset="0"/>
                  </a:rPr>
                  <a:t>XPS Printer </a:t>
                </a:r>
                <a:r>
                  <a:rPr lang="en-US" sz="1800" dirty="0">
                    <a:solidFill>
                      <a:schemeClr val="tx1"/>
                    </a:solidFill>
                    <a:effectLst>
                      <a:outerShdw blurRad="38100" dist="38100" dir="2700000" algn="tl">
                        <a:srgbClr val="000000">
                          <a:alpha val="43137"/>
                        </a:srgbClr>
                      </a:outerShdw>
                    </a:effectLst>
                    <a:latin typeface="Segoe" pitchFamily="34" charset="0"/>
                  </a:rPr>
                  <a:t>Driver</a:t>
                </a:r>
              </a:p>
            </p:txBody>
          </p:sp>
        </p:grpSp>
        <p:sp>
          <p:nvSpPr>
            <p:cNvPr id="55" name="Text Box 11"/>
            <p:cNvSpPr txBox="1">
              <a:spLocks noChangeArrowheads="1"/>
            </p:cNvSpPr>
            <p:nvPr/>
          </p:nvSpPr>
          <p:spPr bwMode="auto">
            <a:xfrm>
              <a:off x="6324600" y="3886200"/>
              <a:ext cx="2133600" cy="2703892"/>
            </a:xfrm>
            <a:prstGeom prst="rect">
              <a:avLst/>
            </a:prstGeom>
            <a:noFill/>
            <a:ln w="3175" algn="ctr">
              <a:solidFill>
                <a:schemeClr val="tx1"/>
              </a:solidFill>
              <a:prstDash val="dash"/>
              <a:miter lim="800000"/>
              <a:headEnd/>
              <a:tailEnd/>
            </a:ln>
            <a:effectLst/>
          </p:spPr>
          <p:txBody>
            <a:bodyPr wrap="none" anchor="b"/>
            <a:lstStyle/>
            <a:p>
              <a:pPr>
                <a:lnSpc>
                  <a:spcPct val="90000"/>
                </a:lnSpc>
                <a:spcBef>
                  <a:spcPct val="30000"/>
                </a:spcBef>
              </a:pPr>
              <a:endParaRPr lang="en-US" sz="1900" dirty="0">
                <a:effectLst>
                  <a:outerShdw blurRad="38100" dist="38100" dir="2700000" algn="tl">
                    <a:srgbClr val="000000">
                      <a:alpha val="43137"/>
                    </a:srgbClr>
                  </a:outerShdw>
                </a:effectLst>
              </a:endParaRPr>
            </a:p>
          </p:txBody>
        </p:sp>
      </p:grpSp>
      <p:sp>
        <p:nvSpPr>
          <p:cNvPr id="59" name="AutoShape 21"/>
          <p:cNvSpPr>
            <a:spLocks noChangeArrowheads="1"/>
          </p:cNvSpPr>
          <p:nvPr/>
        </p:nvSpPr>
        <p:spPr bwMode="auto">
          <a:xfrm>
            <a:off x="8057736" y="4559882"/>
            <a:ext cx="1083944" cy="1737360"/>
          </a:xfrm>
          <a:prstGeom prst="can">
            <a:avLst>
              <a:gd name="adj" fmla="val 30761"/>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XPS</a:t>
            </a:r>
          </a:p>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Spool</a:t>
            </a:r>
          </a:p>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File</a:t>
            </a:r>
          </a:p>
        </p:txBody>
      </p:sp>
      <p:pic>
        <p:nvPicPr>
          <p:cNvPr id="60" name="Picture 12"/>
          <p:cNvPicPr>
            <a:picLocks noChangeArrowheads="1"/>
          </p:cNvPicPr>
          <p:nvPr/>
        </p:nvPicPr>
        <p:blipFill>
          <a:blip r:embed="rId3"/>
          <a:srcRect/>
          <a:stretch>
            <a:fillRect/>
          </a:stretch>
        </p:blipFill>
        <p:spPr bwMode="auto">
          <a:xfrm>
            <a:off x="9612216" y="5108523"/>
            <a:ext cx="642769" cy="713354"/>
          </a:xfrm>
          <a:prstGeom prst="rect">
            <a:avLst/>
          </a:prstGeom>
          <a:noFill/>
          <a:ln w="9525">
            <a:noFill/>
            <a:miter lim="800000"/>
            <a:headEnd/>
            <a:tailEnd/>
          </a:ln>
        </p:spPr>
      </p:pic>
      <p:cxnSp>
        <p:nvCxnSpPr>
          <p:cNvPr id="61" name="Elbow Connector 39"/>
          <p:cNvCxnSpPr>
            <a:stCxn id="59" idx="2"/>
          </p:cNvCxnSpPr>
          <p:nvPr/>
        </p:nvCxnSpPr>
        <p:spPr>
          <a:xfrm rot="10800000" flipV="1">
            <a:off x="7417658" y="5428562"/>
            <a:ext cx="640079" cy="50946"/>
          </a:xfrm>
          <a:prstGeom prst="bentConnector3">
            <a:avLst>
              <a:gd name="adj1" fmla="val 50000"/>
            </a:avLst>
          </a:prstGeom>
          <a:ln/>
        </p:spPr>
        <p:style>
          <a:lnRef idx="3">
            <a:schemeClr val="accent1"/>
          </a:lnRef>
          <a:fillRef idx="0">
            <a:schemeClr val="accent1"/>
          </a:fillRef>
          <a:effectRef idx="2">
            <a:schemeClr val="accent1"/>
          </a:effectRef>
          <a:fontRef idx="minor">
            <a:schemeClr val="tx1"/>
          </a:fontRef>
        </p:style>
      </p:cxnSp>
      <p:cxnSp>
        <p:nvCxnSpPr>
          <p:cNvPr id="62" name="Elbow Connector 39"/>
          <p:cNvCxnSpPr>
            <a:stCxn id="60" idx="1"/>
            <a:endCxn id="59" idx="4"/>
          </p:cNvCxnSpPr>
          <p:nvPr/>
        </p:nvCxnSpPr>
        <p:spPr>
          <a:xfrm rot="10800000">
            <a:off x="9141681" y="5428564"/>
            <a:ext cx="470536" cy="36637"/>
          </a:xfrm>
          <a:prstGeom prst="bentConnector3">
            <a:avLst>
              <a:gd name="adj1" fmla="val 50000"/>
            </a:avLst>
          </a:prstGeom>
          <a:ln/>
        </p:spPr>
        <p:style>
          <a:lnRef idx="3">
            <a:schemeClr val="accent1"/>
          </a:lnRef>
          <a:fillRef idx="0">
            <a:schemeClr val="accent1"/>
          </a:fillRef>
          <a:effectRef idx="2">
            <a:schemeClr val="accent1"/>
          </a:effectRef>
          <a:fontRef idx="minor">
            <a:schemeClr val="tx1"/>
          </a:fontRef>
        </p:style>
      </p:cxnSp>
      <p:sp>
        <p:nvSpPr>
          <p:cNvPr id="63" name="Text Box 11"/>
          <p:cNvSpPr txBox="1">
            <a:spLocks noChangeArrowheads="1"/>
          </p:cNvSpPr>
          <p:nvPr/>
        </p:nvSpPr>
        <p:spPr bwMode="auto">
          <a:xfrm>
            <a:off x="3028535" y="4105223"/>
            <a:ext cx="1463040" cy="2872740"/>
          </a:xfrm>
          <a:prstGeom prst="rect">
            <a:avLst/>
          </a:prstGeom>
          <a:noFill/>
          <a:ln w="3175" algn="ctr">
            <a:solidFill>
              <a:schemeClr val="tx1"/>
            </a:solidFill>
            <a:prstDash val="dash"/>
            <a:miter lim="800000"/>
            <a:headEnd/>
            <a:tailEnd/>
          </a:ln>
          <a:effectLst/>
        </p:spPr>
        <p:txBody>
          <a:bodyPr wrap="none" lIns="109728" tIns="54864" rIns="109728" bIns="54864" anchor="b"/>
          <a:lstStyle/>
          <a:p>
            <a:pPr>
              <a:lnSpc>
                <a:spcPct val="90000"/>
              </a:lnSpc>
              <a:spcBef>
                <a:spcPct val="30000"/>
              </a:spcBef>
            </a:pPr>
            <a:endParaRPr lang="en-US" sz="1900" dirty="0">
              <a:effectLst>
                <a:outerShdw blurRad="38100" dist="38100" dir="2700000" algn="tl">
                  <a:srgbClr val="000000">
                    <a:alpha val="43137"/>
                  </a:srgbClr>
                </a:outerShdw>
              </a:effectLst>
            </a:endParaRPr>
          </a:p>
        </p:txBody>
      </p:sp>
      <p:sp>
        <p:nvSpPr>
          <p:cNvPr id="64" name="AutoShape 21"/>
          <p:cNvSpPr>
            <a:spLocks noChangeArrowheads="1"/>
          </p:cNvSpPr>
          <p:nvPr/>
        </p:nvSpPr>
        <p:spPr bwMode="auto">
          <a:xfrm>
            <a:off x="3312381" y="4274133"/>
            <a:ext cx="901064" cy="1565910"/>
          </a:xfrm>
          <a:prstGeom prst="can">
            <a:avLst>
              <a:gd name="adj" fmla="val 30761"/>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XPS</a:t>
            </a:r>
            <a:endParaRPr lang="en-US" dirty="0">
              <a:solidFill>
                <a:schemeClr val="tx1"/>
              </a:solidFill>
              <a:effectLst>
                <a:outerShdw blurRad="38100" dist="38100" dir="2700000" algn="tl">
                  <a:srgbClr val="000000">
                    <a:alpha val="43137"/>
                  </a:srgbClr>
                </a:outerShdw>
              </a:effectLst>
              <a:latin typeface="Segoe" pitchFamily="34" charset="0"/>
            </a:endParaRPr>
          </a:p>
        </p:txBody>
      </p:sp>
      <p:cxnSp>
        <p:nvCxnSpPr>
          <p:cNvPr id="65" name="Elbow Connector 39"/>
          <p:cNvCxnSpPr>
            <a:endCxn id="64" idx="4"/>
          </p:cNvCxnSpPr>
          <p:nvPr/>
        </p:nvCxnSpPr>
        <p:spPr>
          <a:xfrm rot="10800000">
            <a:off x="4213447" y="5057088"/>
            <a:ext cx="1009650" cy="68417"/>
          </a:xfrm>
          <a:prstGeom prst="bentConnector3">
            <a:avLst>
              <a:gd name="adj1" fmla="val 50000"/>
            </a:avLst>
          </a:prstGeom>
          <a:ln/>
        </p:spPr>
        <p:style>
          <a:lnRef idx="3">
            <a:schemeClr val="accent1"/>
          </a:lnRef>
          <a:fillRef idx="0">
            <a:schemeClr val="accent1"/>
          </a:fillRef>
          <a:effectRef idx="2">
            <a:schemeClr val="accent1"/>
          </a:effectRef>
          <a:fontRef idx="minor">
            <a:schemeClr val="tx1"/>
          </a:fontRef>
        </p:style>
      </p:cxnSp>
      <p:sp>
        <p:nvSpPr>
          <p:cNvPr id="66" name="Rectangle 14"/>
          <p:cNvSpPr>
            <a:spLocks noChangeArrowheads="1"/>
          </p:cNvSpPr>
          <p:nvPr/>
        </p:nvSpPr>
        <p:spPr bwMode="blackWhite">
          <a:xfrm>
            <a:off x="2719925" y="2820619"/>
            <a:ext cx="2085976" cy="70294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dirty="0" smtClean="0">
                <a:effectLst>
                  <a:outerShdw blurRad="38100" dist="38100" dir="2700000" algn="tl">
                    <a:srgbClr val="000000">
                      <a:alpha val="43137"/>
                    </a:srgbClr>
                  </a:outerShdw>
                </a:effectLst>
                <a:latin typeface="Segoe" pitchFamily="34" charset="0"/>
              </a:rPr>
              <a:t>WPF App</a:t>
            </a:r>
            <a:endParaRPr lang="en-US" dirty="0">
              <a:effectLst>
                <a:outerShdw blurRad="38100" dist="38100" dir="2700000" algn="tl">
                  <a:srgbClr val="000000">
                    <a:alpha val="43137"/>
                  </a:srgbClr>
                </a:outerShdw>
              </a:effectLst>
              <a:latin typeface="Segoe" pitchFamily="34" charset="0"/>
            </a:endParaRPr>
          </a:p>
        </p:txBody>
      </p:sp>
      <p:cxnSp>
        <p:nvCxnSpPr>
          <p:cNvPr id="67" name="AutoShape 24"/>
          <p:cNvCxnSpPr>
            <a:cxnSpLocks noChangeShapeType="1"/>
            <a:endCxn id="66" idx="2"/>
          </p:cNvCxnSpPr>
          <p:nvPr/>
        </p:nvCxnSpPr>
        <p:spPr bwMode="auto">
          <a:xfrm rot="5400000" flipH="1" flipV="1">
            <a:off x="3387629" y="3898848"/>
            <a:ext cx="750570" cy="1906"/>
          </a:xfrm>
          <a:prstGeom prst="straightConnector1">
            <a:avLst/>
          </a:prstGeom>
          <a:noFill/>
          <a:ln w="38100">
            <a:solidFill>
              <a:schemeClr val="accent2"/>
            </a:solidFill>
            <a:round/>
            <a:headEnd type="triangle" w="med" len="med"/>
            <a:tailEnd/>
          </a:ln>
          <a:effectLst/>
        </p:spPr>
      </p:cxnSp>
      <p:sp>
        <p:nvSpPr>
          <p:cNvPr id="68" name="Rectangle 13"/>
          <p:cNvSpPr>
            <a:spLocks noChangeArrowheads="1"/>
          </p:cNvSpPr>
          <p:nvPr/>
        </p:nvSpPr>
        <p:spPr bwMode="blackWhite">
          <a:xfrm>
            <a:off x="468215" y="2828239"/>
            <a:ext cx="2095500" cy="70294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r>
              <a:rPr lang="en-US" dirty="0" smtClean="0">
                <a:effectLst>
                  <a:outerShdw blurRad="38100" dist="38100" dir="2700000" algn="tl">
                    <a:srgbClr val="000000">
                      <a:alpha val="43137"/>
                    </a:srgbClr>
                  </a:outerShdw>
                </a:effectLst>
                <a:latin typeface="Segoe" pitchFamily="34" charset="0"/>
              </a:rPr>
              <a:t>Win32 App</a:t>
            </a:r>
            <a:endParaRPr lang="en-US" dirty="0">
              <a:effectLst>
                <a:outerShdw blurRad="38100" dist="38100" dir="2700000" algn="tl">
                  <a:srgbClr val="000000">
                    <a:alpha val="43137"/>
                  </a:srgbClr>
                </a:outerShdw>
              </a:effectLst>
              <a:latin typeface="Segoe" pitchFamily="34" charset="0"/>
            </a:endParaRPr>
          </a:p>
        </p:txBody>
      </p:sp>
      <p:sp>
        <p:nvSpPr>
          <p:cNvPr id="69" name="Rectangle 15"/>
          <p:cNvSpPr>
            <a:spLocks noChangeArrowheads="1"/>
          </p:cNvSpPr>
          <p:nvPr/>
        </p:nvSpPr>
        <p:spPr bwMode="auto">
          <a:xfrm>
            <a:off x="468215" y="4285562"/>
            <a:ext cx="2103120" cy="164592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109718" tIns="54860" rIns="109718" bIns="54860" numCol="1" rtlCol="0" anchor="ctr" anchorCtr="0" compatLnSpc="1">
            <a:prstTxWarp prst="textNoShape">
              <a:avLst/>
            </a:prstTxWarp>
          </a:bodyPr>
          <a:lstStyle/>
          <a:p>
            <a:pPr algn="ctr" defTabSz="1096876">
              <a:lnSpc>
                <a:spcPct val="90000"/>
              </a:lnSpc>
              <a:spcBef>
                <a:spcPct val="30000"/>
              </a:spcBef>
            </a:pPr>
            <a:endParaRPr lang="en-US" dirty="0" smtClean="0">
              <a:solidFill>
                <a:schemeClr val="tx1"/>
              </a:solidFill>
              <a:effectLst>
                <a:outerShdw blurRad="38100" dist="38100" dir="2700000" algn="tl">
                  <a:srgbClr val="000000">
                    <a:alpha val="43137"/>
                  </a:srgbClr>
                </a:outerShdw>
              </a:effectLst>
              <a:latin typeface="Segoe" pitchFamily="34" charset="0"/>
            </a:endParaRPr>
          </a:p>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GDI to XPS</a:t>
            </a:r>
          </a:p>
          <a:p>
            <a:pPr algn="ctr" defTabSz="1096876">
              <a:lnSpc>
                <a:spcPct val="90000"/>
              </a:lnSpc>
              <a:spcBef>
                <a:spcPct val="30000"/>
              </a:spcBef>
            </a:pPr>
            <a:r>
              <a:rPr lang="en-US" dirty="0" smtClean="0">
                <a:solidFill>
                  <a:schemeClr val="tx1"/>
                </a:solidFill>
                <a:effectLst>
                  <a:outerShdw blurRad="38100" dist="38100" dir="2700000" algn="tl">
                    <a:srgbClr val="000000">
                      <a:alpha val="43137"/>
                    </a:srgbClr>
                  </a:outerShdw>
                </a:effectLst>
                <a:latin typeface="Segoe" pitchFamily="34" charset="0"/>
              </a:rPr>
              <a:t>Conversion Module</a:t>
            </a:r>
          </a:p>
          <a:p>
            <a:pPr algn="ctr" defTabSz="1096876">
              <a:lnSpc>
                <a:spcPct val="90000"/>
              </a:lnSpc>
              <a:spcBef>
                <a:spcPct val="30000"/>
              </a:spcBef>
            </a:pPr>
            <a:endParaRPr lang="en-US" dirty="0">
              <a:solidFill>
                <a:schemeClr val="tx1"/>
              </a:solidFill>
              <a:effectLst>
                <a:outerShdw blurRad="38100" dist="38100" dir="2700000" algn="tl">
                  <a:srgbClr val="000000">
                    <a:alpha val="43137"/>
                  </a:srgbClr>
                </a:outerShdw>
              </a:effectLst>
              <a:latin typeface="Segoe" pitchFamily="34" charset="0"/>
            </a:endParaRPr>
          </a:p>
        </p:txBody>
      </p:sp>
      <p:cxnSp>
        <p:nvCxnSpPr>
          <p:cNvPr id="70" name="AutoShape 20"/>
          <p:cNvCxnSpPr>
            <a:cxnSpLocks noChangeShapeType="1"/>
            <a:stCxn id="69" idx="0"/>
            <a:endCxn id="68" idx="2"/>
          </p:cNvCxnSpPr>
          <p:nvPr/>
        </p:nvCxnSpPr>
        <p:spPr bwMode="auto">
          <a:xfrm rot="16200000" flipV="1">
            <a:off x="1140680" y="3906467"/>
            <a:ext cx="754380" cy="3810"/>
          </a:xfrm>
          <a:prstGeom prst="bentConnector3">
            <a:avLst>
              <a:gd name="adj1" fmla="val 50000"/>
            </a:avLst>
          </a:prstGeom>
          <a:noFill/>
          <a:ln w="38100">
            <a:solidFill>
              <a:schemeClr val="accent2"/>
            </a:solidFill>
            <a:miter lim="800000"/>
            <a:headEnd type="triangle" w="med" len="med"/>
            <a:tailEnd/>
          </a:ln>
          <a:effectLst/>
        </p:spPr>
      </p:cxnSp>
      <p:sp>
        <p:nvSpPr>
          <p:cNvPr id="71" name="Text Box 34"/>
          <p:cNvSpPr txBox="1">
            <a:spLocks noChangeArrowheads="1"/>
          </p:cNvSpPr>
          <p:nvPr/>
        </p:nvSpPr>
        <p:spPr bwMode="auto">
          <a:xfrm>
            <a:off x="372964" y="4105225"/>
            <a:ext cx="2289811" cy="2872739"/>
          </a:xfrm>
          <a:prstGeom prst="rect">
            <a:avLst/>
          </a:prstGeom>
          <a:noFill/>
          <a:ln w="3175" algn="ctr">
            <a:solidFill>
              <a:schemeClr val="tx1"/>
            </a:solidFill>
            <a:prstDash val="dash"/>
            <a:miter lim="800000"/>
            <a:headEnd/>
            <a:tailEnd/>
          </a:ln>
          <a:effectLst/>
        </p:spPr>
        <p:txBody>
          <a:bodyPr wrap="none" lIns="109728" tIns="54864" rIns="109728" bIns="54864" anchor="b"/>
          <a:lstStyle/>
          <a:p>
            <a:pPr algn="ctr">
              <a:lnSpc>
                <a:spcPct val="90000"/>
              </a:lnSpc>
              <a:spcBef>
                <a:spcPct val="30000"/>
              </a:spcBef>
            </a:pPr>
            <a:endParaRPr lang="en-US" dirty="0">
              <a:effectLst>
                <a:outerShdw blurRad="38100" dist="38100" dir="2700000" algn="tl">
                  <a:srgbClr val="000000">
                    <a:alpha val="43137"/>
                  </a:srgbClr>
                </a:outerShdw>
              </a:effectLst>
            </a:endParaRPr>
          </a:p>
        </p:txBody>
      </p:sp>
      <p:cxnSp>
        <p:nvCxnSpPr>
          <p:cNvPr id="72" name="Elbow Connector 39"/>
          <p:cNvCxnSpPr>
            <a:endCxn id="69" idx="2"/>
          </p:cNvCxnSpPr>
          <p:nvPr/>
        </p:nvCxnSpPr>
        <p:spPr>
          <a:xfrm rot="10800000" flipV="1">
            <a:off x="1519775" y="5657165"/>
            <a:ext cx="3703320" cy="274318"/>
          </a:xfrm>
          <a:prstGeom prst="bentConnector4">
            <a:avLst>
              <a:gd name="adj1" fmla="val 13580"/>
              <a:gd name="adj2" fmla="val 200001"/>
            </a:avLst>
          </a:prstGeom>
          <a:ln/>
        </p:spPr>
        <p:style>
          <a:lnRef idx="3">
            <a:schemeClr val="accent1"/>
          </a:lnRef>
          <a:fillRef idx="0">
            <a:schemeClr val="accent1"/>
          </a:fillRef>
          <a:effectRef idx="2">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linds(horizontal)">
                                      <p:cBhvr>
                                        <p:cTn id="7" dur="500"/>
                                        <p:tgtEl>
                                          <p:spTgt spid="68"/>
                                        </p:tgtEl>
                                      </p:cBhvr>
                                    </p:animEffect>
                                  </p:childTnLst>
                                </p:cTn>
                              </p:par>
                              <p:par>
                                <p:cTn id="8" presetID="3" presetClass="entr" presetSubtype="1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blinds(horizontal)">
                                      <p:cBhvr>
                                        <p:cTn id="10" dur="500"/>
                                        <p:tgtEl>
                                          <p:spTgt spid="7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blinds(horizontal)">
                                      <p:cBhvr>
                                        <p:cTn id="13" dur="500"/>
                                        <p:tgtEl>
                                          <p:spTgt spid="7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blinds(horizontal)">
                                      <p:cBhvr>
                                        <p:cTn id="16" dur="500"/>
                                        <p:tgtEl>
                                          <p:spTgt spid="69"/>
                                        </p:tgtEl>
                                      </p:cBhvr>
                                    </p:animEffect>
                                  </p:childTnLst>
                                </p:cTn>
                              </p:par>
                              <p:par>
                                <p:cTn id="17" presetID="3" presetClass="entr" presetSubtype="1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blinds(horizontal)">
                                      <p:cBhvr>
                                        <p:cTn id="1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7/2007 12:56:01 PM&quot;&gt;&lt;Slide id=&quot;258&quot; dur=&quot;259.0625&quot; bld=&quot;INVLD&quot;/&gt;&lt;/Timings&gt;&lt;Timings time=&quot;5/17/2007 12:55:53 PM&quot;&gt;&lt;Slide id=&quot;312&quot; dur=&quot;2.4375&quot; bld=&quot;INVLD&quot;/&gt;&lt;/Timings&gt;&lt;Timings time=&quot;5/17/2007 12:54:00 PM&quot;&gt;&lt;Slide id=&quot;258&quot; dur=&quot;96.98438&quot; bld=&quot;INVLD&quot;/&gt;&lt;/Timings&gt;&lt;Timings time=&quot;5/17/2007 12:53:28 PM&quot;&gt;&lt;Slide id=&quot;302&quot; dur=&quot;2.421875&quot; bld=&quot;INVLD&quot;/&gt;&lt;Slide id=&quot;312&quot; dur=&quot;1.738281&quot;/&gt;&lt;/Timings&gt;&lt;Timings time=&quot;5/17/2007 12:49:02 PM&quot;&gt;&lt;Slide id=&quot;258&quot; dur=&quot;257.1563&quot; bld=&quot;INVLD&quot;/&gt;&lt;/Timings&gt;&lt;/WMTools&gt;"/>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8F00F2425C2844BA62C773C4850D8A" ma:contentTypeVersion="3" ma:contentTypeDescription="Create a new document." ma:contentTypeScope="" ma:versionID="9d705f0de2a71325fe9bfd59923b0bea">
  <xsd:schema xmlns:xsd="http://www.w3.org/2001/XMLSchema" xmlns:p="http://schemas.microsoft.com/office/2006/metadata/properties" targetNamespace="http://schemas.microsoft.com/office/2006/metadata/properties" ma:root="true" ma:fieldsID="78c5e13c3ea235bb44cd6e491f48cd2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B030909-C7D9-4A30-BCB8-0A7805FD1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491A1B5-4723-4F37-BEAD-F41CC1AE80FD}">
  <ds:schemaRefs>
    <ds:schemaRef ds:uri="http://schemas.microsoft.com/sharepoint/v3/contenttype/forms"/>
  </ds:schemaRefs>
</ds:datastoreItem>
</file>

<file path=customXml/itemProps3.xml><?xml version="1.0" encoding="utf-8"?>
<ds:datastoreItem xmlns:ds="http://schemas.openxmlformats.org/officeDocument/2006/customXml" ds:itemID="{BB4BAE66-B9B7-4877-A689-DC059261EAF7}">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WinHEC 2007 WEB Template</Template>
  <TotalTime>11552</TotalTime>
  <Words>1306</Words>
  <Application>Microsoft Office PowerPoint</Application>
  <PresentationFormat>Custom</PresentationFormat>
  <Paragraphs>250</Paragraphs>
  <Slides>28</Slides>
  <Notes>28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Segoe</vt:lpstr>
      <vt:lpstr>Wingdings</vt:lpstr>
      <vt:lpstr>Segoe Semibold</vt:lpstr>
      <vt:lpstr>WinHec 2007 WEB Template</vt:lpstr>
      <vt:lpstr>Windows Server Terminal Services Easy Print</vt:lpstr>
      <vt:lpstr>Key Takeaways</vt:lpstr>
      <vt:lpstr>Agenda</vt:lpstr>
      <vt:lpstr>TS Device Redirection</vt:lpstr>
      <vt:lpstr>TS Device Redirection Evolution </vt:lpstr>
      <vt:lpstr>Why TS Easy Print?</vt:lpstr>
      <vt:lpstr>Slide 7</vt:lpstr>
      <vt:lpstr>Local GDI Printing Architecture</vt:lpstr>
      <vt:lpstr>Local XPS Printing Architecture</vt:lpstr>
      <vt:lpstr>TS Easy Print Server Side architecture</vt:lpstr>
      <vt:lpstr>TS Easy Print Client Side architecture</vt:lpstr>
      <vt:lpstr>Why XPS?</vt:lpstr>
      <vt:lpstr>Why Is It Easy? End User value</vt:lpstr>
      <vt:lpstr>Why Is It Easy? End User value</vt:lpstr>
      <vt:lpstr>Why Is It Easy? End User value</vt:lpstr>
      <vt:lpstr>Why Is It Easy? End User value</vt:lpstr>
      <vt:lpstr>Why Is It Easy? IT Administrator value</vt:lpstr>
      <vt:lpstr>Why Is It Easy? IT Administrator value</vt:lpstr>
      <vt:lpstr>Client Requirements</vt:lpstr>
      <vt:lpstr>TS Printing Policies</vt:lpstr>
      <vt:lpstr>TS Easy Print</vt:lpstr>
      <vt:lpstr>Printer Driver Guidance</vt:lpstr>
      <vt:lpstr>TS Easy Print Directions</vt:lpstr>
      <vt:lpstr>TS Device Redirection Directions</vt:lpstr>
      <vt:lpstr>Call To Action</vt:lpstr>
      <vt:lpstr>Additional Resources</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SVR-T340 Windows Server Terminal Services Easy Print</dc:title>
  <dc:subject>WinHEC 2007</dc:subject>
  <dc:creator>Gaurav Daga</dc:creator>
  <dc:description>Template: Bryan Lenning, Silver Fox Productions
Formatting: Steve Hein, Silver Fox Productions
Event Date: May 14-17, 2007 
Event Location: Los Angeles, CA</dc:description>
  <cp:lastModifiedBy>Microsoft Employee</cp:lastModifiedBy>
  <cp:revision>465</cp:revision>
  <dcterms:created xsi:type="dcterms:W3CDTF">2007-03-31T00:02:00Z</dcterms:created>
  <dcterms:modified xsi:type="dcterms:W3CDTF">2007-05-30T14:56:48Z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