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charts/chart1.xml" ContentType="application/vnd.openxmlformats-officedocument.drawingml.chart+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diagrams/colors2.xml" ContentType="application/vnd.openxmlformats-officedocument.drawingml.diagramColors+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0" r:id="rId1"/>
  </p:sldMasterIdLst>
  <p:notesMasterIdLst>
    <p:notesMasterId r:id="rId36"/>
  </p:notesMasterIdLst>
  <p:sldIdLst>
    <p:sldId id="258" r:id="rId2"/>
    <p:sldId id="400" r:id="rId3"/>
    <p:sldId id="274" r:id="rId4"/>
    <p:sldId id="275" r:id="rId5"/>
    <p:sldId id="277" r:id="rId6"/>
    <p:sldId id="403" r:id="rId7"/>
    <p:sldId id="325" r:id="rId8"/>
    <p:sldId id="367" r:id="rId9"/>
    <p:sldId id="368" r:id="rId10"/>
    <p:sldId id="340" r:id="rId11"/>
    <p:sldId id="343" r:id="rId12"/>
    <p:sldId id="344" r:id="rId13"/>
    <p:sldId id="373" r:id="rId14"/>
    <p:sldId id="333" r:id="rId15"/>
    <p:sldId id="334" r:id="rId16"/>
    <p:sldId id="328" r:id="rId17"/>
    <p:sldId id="402" r:id="rId18"/>
    <p:sldId id="292" r:id="rId19"/>
    <p:sldId id="380" r:id="rId20"/>
    <p:sldId id="298" r:id="rId21"/>
    <p:sldId id="301" r:id="rId22"/>
    <p:sldId id="383" r:id="rId23"/>
    <p:sldId id="389" r:id="rId24"/>
    <p:sldId id="386" r:id="rId25"/>
    <p:sldId id="300" r:id="rId26"/>
    <p:sldId id="299" r:id="rId27"/>
    <p:sldId id="305" r:id="rId28"/>
    <p:sldId id="313" r:id="rId29"/>
    <p:sldId id="399" r:id="rId30"/>
    <p:sldId id="307" r:id="rId31"/>
    <p:sldId id="312" r:id="rId32"/>
    <p:sldId id="393" r:id="rId33"/>
    <p:sldId id="289" r:id="rId34"/>
    <p:sldId id="327" r:id="rId35"/>
  </p:sldIdLst>
  <p:sldSz cx="9144000" cy="6858000" type="screen4x3"/>
  <p:notesSz cx="6858000" cy="9144000"/>
  <p:embeddedFontLst>
    <p:embeddedFont>
      <p:font typeface="Segoe" charset="0"/>
      <p:regular r:id="rId37"/>
      <p:bold r:id="rId38"/>
      <p:italic r:id="rId39"/>
      <p:boldItalic r:id="rId40"/>
    </p:embeddedFont>
    <p:embeddedFont>
      <p:font typeface="Segoe Semibold" charset="0"/>
      <p:bold r:id="rId41"/>
      <p:boldItalic r:id="rId42"/>
    </p:embeddedFont>
    <p:embeddedFont>
      <p:font typeface="Franklin Gothic Medium" pitchFamily="34" charset="0"/>
      <p:regular r:id="rId43"/>
      <p:italic r:id="rId44"/>
    </p:embeddedFont>
    <p:embeddedFont>
      <p:font typeface="Calibri" pitchFamily="34" charset="0"/>
      <p:regular r:id="rId45"/>
      <p:bold r:id="rId46"/>
      <p:italic r:id="rId47"/>
      <p:boldItalic r:id="rId48"/>
    </p:embeddedFont>
    <p:embeddedFont>
      <p:font typeface="Wingdings 2" pitchFamily="18" charset="2"/>
      <p:regular r:id="rId49"/>
    </p:embeddedFont>
    <p:embeddedFont>
      <p:font typeface="ＭＳ Ｐゴシック" pitchFamily="34" charset="-128"/>
      <p:regular r:id="rId50"/>
    </p:embeddedFont>
  </p:embeddedFontLst>
  <p:custDataLst>
    <p:tags r:id="rId5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jepach"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12" autoAdjust="0"/>
    <p:restoredTop sz="86691" autoAdjust="0"/>
  </p:normalViewPr>
  <p:slideViewPr>
    <p:cSldViewPr snapToGrid="0" snapToObjects="1">
      <p:cViewPr varScale="1">
        <p:scale>
          <a:sx n="89" d="100"/>
          <a:sy n="89" d="100"/>
        </p:scale>
        <p:origin x="-1002" y="-96"/>
      </p:cViewPr>
      <p:guideLst>
        <p:guide orient="horz" pos="144"/>
        <p:guide orient="horz" pos="891"/>
        <p:guide orient="horz" pos="1200"/>
        <p:guide orient="horz" pos="4176"/>
        <p:guide pos="2880"/>
        <p:guide pos="243"/>
        <p:guide pos="5520"/>
        <p:guide pos="2064"/>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file:///C:\Users\alexbal\Desktop\Book1.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dk2" tx1="lt1" bg2="dk1" tx2="lt2" accent1="accent1" accent2="accent2" accent3="accent3" accent4="accent4" accent5="accent5" accent6="accent6" hlink="hlink" folHlink="folHlink"/>
  <c:chart>
    <c:title>
      <c:tx>
        <c:rich>
          <a:bodyPr/>
          <a:lstStyle/>
          <a:p>
            <a:pPr>
              <a:defRPr sz="2400">
                <a:solidFill>
                  <a:schemeClr val="accent1"/>
                </a:solidFill>
                <a:effectLst>
                  <a:outerShdw blurRad="38100" dist="38100" dir="2700000" algn="tl">
                    <a:srgbClr val="000000">
                      <a:alpha val="43137"/>
                    </a:srgbClr>
                  </a:outerShdw>
                </a:effectLst>
              </a:defRPr>
            </a:pPr>
            <a:r>
              <a:rPr lang="en-US" sz="2400">
                <a:solidFill>
                  <a:schemeClr val="accent1"/>
                </a:solidFill>
                <a:effectLst>
                  <a:outerShdw blurRad="38100" dist="38100" dir="2700000" algn="tl">
                    <a:srgbClr val="000000">
                      <a:alpha val="43137"/>
                    </a:srgbClr>
                  </a:outerShdw>
                </a:effectLst>
              </a:rPr>
              <a:t>Support Costs</a:t>
            </a:r>
          </a:p>
        </c:rich>
      </c:tx>
      <c:layout>
        <c:manualLayout>
          <c:xMode val="edge"/>
          <c:yMode val="edge"/>
          <c:x val="0.22253212746991538"/>
          <c:y val="6.8936019361216391E-2"/>
        </c:manualLayout>
      </c:layout>
    </c:title>
    <c:view3D>
      <c:rotX val="30"/>
      <c:hPercent val="60"/>
      <c:depthPercent val="50"/>
      <c:perspective val="30"/>
    </c:view3D>
    <c:plotArea>
      <c:layout>
        <c:manualLayout>
          <c:layoutTarget val="inner"/>
          <c:xMode val="edge"/>
          <c:yMode val="edge"/>
          <c:x val="1.4120667522464698E-2"/>
          <c:y val="0.18484716157205602"/>
          <c:w val="0.72643122112945113"/>
          <c:h val="0.67759808135336863"/>
        </c:manualLayout>
      </c:layout>
      <c:pie3DChart>
        <c:varyColors val="1"/>
        <c:ser>
          <c:idx val="0"/>
          <c:order val="0"/>
          <c:tx>
            <c:strRef>
              <c:f>Sheet1!$C$3</c:f>
              <c:strCache>
                <c:ptCount val="1"/>
                <c:pt idx="0">
                  <c:v>Cost</c:v>
                </c:pt>
              </c:strCache>
            </c:strRef>
          </c:tx>
          <c:dPt>
            <c:idx val="0"/>
            <c:spPr>
              <a:gradFill>
                <a:gsLst>
                  <a:gs pos="0">
                    <a:schemeClr val="accent1">
                      <a:lumMod val="60000"/>
                      <a:lumOff val="40000"/>
                    </a:schemeClr>
                  </a:gs>
                  <a:gs pos="50000">
                    <a:srgbClr val="FFD84B">
                      <a:lumMod val="75000"/>
                    </a:srgbClr>
                  </a:gs>
                </a:gsLst>
                <a:lin ang="3000000" scaled="0"/>
              </a:gradFill>
              <a:effectLst>
                <a:outerShdw blurRad="152400" dist="317500" dir="5400000" sx="90000" sy="-19000" rotWithShape="0">
                  <a:prstClr val="black">
                    <a:alpha val="42000"/>
                  </a:prstClr>
                </a:outerShdw>
              </a:effectLst>
              <a:scene3d>
                <a:camera prst="orthographicFront"/>
                <a:lightRig rig="threePt" dir="t"/>
              </a:scene3d>
              <a:sp3d prstMaterial="powder"/>
            </c:spPr>
          </c:dPt>
          <c:dPt>
            <c:idx val="1"/>
            <c:spPr>
              <a:gradFill>
                <a:gsLst>
                  <a:gs pos="0">
                    <a:srgbClr val="3497AE">
                      <a:lumMod val="40000"/>
                      <a:lumOff val="60000"/>
                    </a:srgbClr>
                  </a:gs>
                  <a:gs pos="50000">
                    <a:schemeClr val="accent2">
                      <a:lumMod val="75000"/>
                    </a:schemeClr>
                  </a:gs>
                </a:gsLst>
                <a:lin ang="9000000" scaled="0"/>
              </a:gradFill>
              <a:effectLst>
                <a:outerShdw blurRad="152400" dist="317500" dir="5400000" sx="90000" sy="-19000" rotWithShape="0">
                  <a:prstClr val="black">
                    <a:alpha val="40000"/>
                  </a:prstClr>
                </a:outerShdw>
              </a:effectLst>
            </c:spPr>
          </c:dPt>
          <c:dPt>
            <c:idx val="2"/>
            <c:spPr>
              <a:gradFill>
                <a:gsLst>
                  <a:gs pos="0">
                    <a:srgbClr val="EF7E39">
                      <a:lumMod val="60000"/>
                      <a:lumOff val="40000"/>
                    </a:srgbClr>
                  </a:gs>
                  <a:gs pos="54000">
                    <a:srgbClr val="EF7E39">
                      <a:lumMod val="75000"/>
                    </a:srgbClr>
                  </a:gs>
                </a:gsLst>
                <a:lin ang="7200000" scaled="0"/>
              </a:gradFill>
            </c:spPr>
          </c:dPt>
          <c:dPt>
            <c:idx val="3"/>
            <c:spPr>
              <a:gradFill>
                <a:gsLst>
                  <a:gs pos="0">
                    <a:srgbClr val="81C624">
                      <a:lumMod val="60000"/>
                      <a:lumOff val="40000"/>
                    </a:srgbClr>
                  </a:gs>
                  <a:gs pos="50000">
                    <a:schemeClr val="accent4">
                      <a:lumMod val="75000"/>
                    </a:schemeClr>
                  </a:gs>
                </a:gsLst>
                <a:lin ang="3600000" scaled="0"/>
              </a:gradFill>
            </c:spPr>
          </c:dPt>
          <c:dLbls>
            <c:dLbl>
              <c:idx val="0"/>
              <c:layout>
                <c:manualLayout>
                  <c:x val="1.1116142671007325E-2"/>
                  <c:y val="-2.0662902574071846E-2"/>
                </c:manualLayout>
              </c:layout>
              <c:dLblPos val="ctr"/>
              <c:showPercent val="1"/>
            </c:dLbl>
            <c:dLbl>
              <c:idx val="2"/>
              <c:layout/>
              <c:dLblPos val="inEnd"/>
              <c:showPercent val="1"/>
            </c:dLbl>
            <c:dLbl>
              <c:idx val="3"/>
              <c:layout>
                <c:manualLayout>
                  <c:x val="-8.2681896522591364E-2"/>
                  <c:y val="-2.8285299289045477E-3"/>
                </c:manualLayout>
              </c:layout>
              <c:dLblPos val="ctr"/>
              <c:showPercent val="1"/>
            </c:dLbl>
            <c:dLbl>
              <c:idx val="4"/>
              <c:layout>
                <c:manualLayout>
                  <c:x val="1.5259895088221308E-2"/>
                  <c:y val="-3.0513176144244286E-2"/>
                </c:manualLayout>
              </c:layout>
              <c:dLblPos val="ctr"/>
              <c:showPercent val="1"/>
            </c:dLbl>
            <c:dLblPos val="ctr"/>
            <c:showPercent val="1"/>
            <c:showLeaderLines val="1"/>
          </c:dLbls>
          <c:cat>
            <c:strRef>
              <c:f>Sheet1!$D$2:$H$2</c:f>
              <c:strCache>
                <c:ptCount val="5"/>
                <c:pt idx="0">
                  <c:v>Helpdesk</c:v>
                </c:pt>
                <c:pt idx="1">
                  <c:v>Deskside visits</c:v>
                </c:pt>
                <c:pt idx="2">
                  <c:v>Engineering</c:v>
                </c:pt>
                <c:pt idx="3">
                  <c:v>Patch Mgmt</c:v>
                </c:pt>
                <c:pt idx="4">
                  <c:v>Overhead</c:v>
                </c:pt>
              </c:strCache>
            </c:strRef>
          </c:cat>
          <c:val>
            <c:numRef>
              <c:f>Sheet1!$D$3:$H$3</c:f>
              <c:numCache>
                <c:formatCode>0%</c:formatCode>
                <c:ptCount val="5"/>
                <c:pt idx="0">
                  <c:v>0.15000000000000024</c:v>
                </c:pt>
                <c:pt idx="1">
                  <c:v>0.52</c:v>
                </c:pt>
                <c:pt idx="2">
                  <c:v>4.0000000000000112E-2</c:v>
                </c:pt>
                <c:pt idx="3">
                  <c:v>0.11000000000000018</c:v>
                </c:pt>
                <c:pt idx="4">
                  <c:v>0.18000000000000024</c:v>
                </c:pt>
              </c:numCache>
            </c:numRef>
          </c:val>
        </c:ser>
      </c:pie3DChart>
      <c:spPr>
        <a:noFill/>
        <a:ln w="25400">
          <a:noFill/>
        </a:ln>
      </c:spPr>
    </c:plotArea>
    <c:legend>
      <c:legendPos val="r"/>
      <c:layout>
        <c:manualLayout>
          <c:xMode val="edge"/>
          <c:yMode val="edge"/>
          <c:x val="0.67870319504635568"/>
          <c:y val="0.34121372623641927"/>
          <c:w val="0.31790113499364892"/>
          <c:h val="0.42514252312347822"/>
        </c:manualLayout>
      </c:layout>
      <c:txPr>
        <a:bodyPr/>
        <a:lstStyle/>
        <a:p>
          <a:pPr>
            <a:defRPr sz="1400"/>
          </a:pPr>
          <a:endParaRPr lang="en-US"/>
        </a:p>
      </c:txPr>
    </c:legend>
    <c:plotVisOnly val="1"/>
  </c:chart>
  <c:txPr>
    <a:bodyPr/>
    <a:lstStyle/>
    <a:p>
      <a:pPr>
        <a:defRPr sz="2400"/>
      </a:pPr>
      <a:endParaRPr lang="en-US"/>
    </a:p>
  </c:txPr>
  <c:externalData r:id="rId2"/>
</c:chartSpace>
</file>

<file path=ppt/diagrams/_rels/data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29F4AA-4E49-4044-AF98-31B1611E81D2}" type="doc">
      <dgm:prSet loTypeId="urn:microsoft.com/office/officeart/2005/8/layout/vList5" loCatId="list" qsTypeId="urn:microsoft.com/office/officeart/2005/8/quickstyle/simple5" qsCatId="simple" csTypeId="urn:microsoft.com/office/officeart/2005/8/colors/colorful5" csCatId="colorful"/>
      <dgm:spPr/>
      <dgm:t>
        <a:bodyPr/>
        <a:lstStyle/>
        <a:p>
          <a:endParaRPr lang="en-US"/>
        </a:p>
      </dgm:t>
    </dgm:pt>
    <dgm:pt modelId="{9E79A4B5-D92C-41AD-8D54-AF6EC63279B0}">
      <dgm:prSet/>
      <dgm:spPr/>
      <dgm:t>
        <a:bodyPr/>
        <a:lstStyle/>
        <a:p>
          <a:pPr rtl="0"/>
          <a:r>
            <a:rPr lang="en-US" dirty="0" smtClean="0">
              <a:solidFill>
                <a:schemeClr val="accent5">
                  <a:lumMod val="10000"/>
                </a:schemeClr>
              </a:solidFill>
            </a:rPr>
            <a:t>Remote Access</a:t>
          </a:r>
          <a:endParaRPr lang="en-US" dirty="0">
            <a:solidFill>
              <a:schemeClr val="accent5">
                <a:lumMod val="10000"/>
              </a:schemeClr>
            </a:solidFill>
          </a:endParaRPr>
        </a:p>
      </dgm:t>
    </dgm:pt>
    <dgm:pt modelId="{2B7B23F0-11DF-4279-8DDC-115B81BFC4C4}" type="parTrans" cxnId="{532592FE-B984-430E-BC6B-CA83AB596FDD}">
      <dgm:prSet/>
      <dgm:spPr/>
      <dgm:t>
        <a:bodyPr/>
        <a:lstStyle/>
        <a:p>
          <a:endParaRPr lang="en-US">
            <a:solidFill>
              <a:schemeClr val="accent5">
                <a:lumMod val="10000"/>
              </a:schemeClr>
            </a:solidFill>
          </a:endParaRPr>
        </a:p>
      </dgm:t>
    </dgm:pt>
    <dgm:pt modelId="{BDCA6CBF-95C3-4E4E-A48F-00497F749980}" type="sibTrans" cxnId="{532592FE-B984-430E-BC6B-CA83AB596FDD}">
      <dgm:prSet/>
      <dgm:spPr/>
      <dgm:t>
        <a:bodyPr/>
        <a:lstStyle/>
        <a:p>
          <a:endParaRPr lang="en-US">
            <a:solidFill>
              <a:schemeClr val="accent5">
                <a:lumMod val="10000"/>
              </a:schemeClr>
            </a:solidFill>
          </a:endParaRPr>
        </a:p>
      </dgm:t>
    </dgm:pt>
    <dgm:pt modelId="{E9816A9F-F1D6-44F0-B7C1-1720F1586973}">
      <dgm:prSet/>
      <dgm:spPr/>
      <dgm:t>
        <a:bodyPr/>
        <a:lstStyle/>
        <a:p>
          <a:pPr rtl="0"/>
          <a:r>
            <a:rPr lang="en-US" dirty="0" smtClean="0">
              <a:solidFill>
                <a:schemeClr val="accent5">
                  <a:lumMod val="10000"/>
                </a:schemeClr>
              </a:solidFill>
            </a:rPr>
            <a:t>”I need to provide remote access to my users for certain applications”</a:t>
          </a:r>
          <a:endParaRPr lang="en-US" dirty="0">
            <a:solidFill>
              <a:schemeClr val="accent5">
                <a:lumMod val="10000"/>
              </a:schemeClr>
            </a:solidFill>
          </a:endParaRPr>
        </a:p>
      </dgm:t>
    </dgm:pt>
    <dgm:pt modelId="{BE55190D-4A63-41B0-84B7-3468F5EE506F}" type="parTrans" cxnId="{ED2D17A4-2AEC-4AB2-92E9-60A34E84884C}">
      <dgm:prSet/>
      <dgm:spPr/>
      <dgm:t>
        <a:bodyPr/>
        <a:lstStyle/>
        <a:p>
          <a:endParaRPr lang="en-US">
            <a:solidFill>
              <a:schemeClr val="accent5">
                <a:lumMod val="10000"/>
              </a:schemeClr>
            </a:solidFill>
          </a:endParaRPr>
        </a:p>
      </dgm:t>
    </dgm:pt>
    <dgm:pt modelId="{F5018FED-AD76-436C-84F1-230E6C3DE684}" type="sibTrans" cxnId="{ED2D17A4-2AEC-4AB2-92E9-60A34E84884C}">
      <dgm:prSet/>
      <dgm:spPr/>
      <dgm:t>
        <a:bodyPr/>
        <a:lstStyle/>
        <a:p>
          <a:endParaRPr lang="en-US">
            <a:solidFill>
              <a:schemeClr val="accent5">
                <a:lumMod val="10000"/>
              </a:schemeClr>
            </a:solidFill>
          </a:endParaRPr>
        </a:p>
      </dgm:t>
    </dgm:pt>
    <dgm:pt modelId="{6D631DB8-6A4A-45EA-AD76-9F27435AFEEA}">
      <dgm:prSet/>
      <dgm:spPr/>
      <dgm:t>
        <a:bodyPr/>
        <a:lstStyle/>
        <a:p>
          <a:pPr rtl="0"/>
          <a:r>
            <a:rPr lang="en-US" dirty="0" smtClean="0">
              <a:solidFill>
                <a:schemeClr val="accent5">
                  <a:lumMod val="10000"/>
                </a:schemeClr>
              </a:solidFill>
            </a:rPr>
            <a:t>Security and Control</a:t>
          </a:r>
          <a:endParaRPr lang="en-US" dirty="0">
            <a:solidFill>
              <a:schemeClr val="accent5">
                <a:lumMod val="10000"/>
              </a:schemeClr>
            </a:solidFill>
          </a:endParaRPr>
        </a:p>
      </dgm:t>
    </dgm:pt>
    <dgm:pt modelId="{563ADC3A-A6E8-47B4-8738-784BAC652ECF}" type="parTrans" cxnId="{E54BFE1F-7778-447E-BBCE-DD3701EF3F4E}">
      <dgm:prSet/>
      <dgm:spPr/>
      <dgm:t>
        <a:bodyPr/>
        <a:lstStyle/>
        <a:p>
          <a:endParaRPr lang="en-US">
            <a:solidFill>
              <a:schemeClr val="accent5">
                <a:lumMod val="10000"/>
              </a:schemeClr>
            </a:solidFill>
          </a:endParaRPr>
        </a:p>
      </dgm:t>
    </dgm:pt>
    <dgm:pt modelId="{79AE7AF7-92A5-43A6-A1EF-FF8F7149C526}" type="sibTrans" cxnId="{E54BFE1F-7778-447E-BBCE-DD3701EF3F4E}">
      <dgm:prSet/>
      <dgm:spPr/>
      <dgm:t>
        <a:bodyPr/>
        <a:lstStyle/>
        <a:p>
          <a:endParaRPr lang="en-US">
            <a:solidFill>
              <a:schemeClr val="accent5">
                <a:lumMod val="10000"/>
              </a:schemeClr>
            </a:solidFill>
          </a:endParaRPr>
        </a:p>
      </dgm:t>
    </dgm:pt>
    <dgm:pt modelId="{AAD49630-2D4C-439B-BB84-4B86223FE758}">
      <dgm:prSet/>
      <dgm:spPr/>
      <dgm:t>
        <a:bodyPr/>
        <a:lstStyle/>
        <a:p>
          <a:pPr rtl="0"/>
          <a:r>
            <a:rPr lang="en-US" dirty="0" smtClean="0">
              <a:solidFill>
                <a:schemeClr val="accent5">
                  <a:lumMod val="10000"/>
                </a:schemeClr>
              </a:solidFill>
            </a:rPr>
            <a:t>“I don’t want data on my PCs or Laptops” </a:t>
          </a:r>
          <a:endParaRPr lang="en-US" dirty="0">
            <a:solidFill>
              <a:schemeClr val="accent5">
                <a:lumMod val="10000"/>
              </a:schemeClr>
            </a:solidFill>
          </a:endParaRPr>
        </a:p>
      </dgm:t>
    </dgm:pt>
    <dgm:pt modelId="{09DE9486-128B-4F44-83C5-3E96D0B2C0C0}" type="parTrans" cxnId="{9C545051-0AC6-4278-9218-E399286586D2}">
      <dgm:prSet/>
      <dgm:spPr/>
      <dgm:t>
        <a:bodyPr/>
        <a:lstStyle/>
        <a:p>
          <a:endParaRPr lang="en-US">
            <a:solidFill>
              <a:schemeClr val="accent5">
                <a:lumMod val="10000"/>
              </a:schemeClr>
            </a:solidFill>
          </a:endParaRPr>
        </a:p>
      </dgm:t>
    </dgm:pt>
    <dgm:pt modelId="{4E60F213-498E-4B5C-88CD-3E4BF5695A3A}" type="sibTrans" cxnId="{9C545051-0AC6-4278-9218-E399286586D2}">
      <dgm:prSet/>
      <dgm:spPr/>
      <dgm:t>
        <a:bodyPr/>
        <a:lstStyle/>
        <a:p>
          <a:endParaRPr lang="en-US">
            <a:solidFill>
              <a:schemeClr val="accent5">
                <a:lumMod val="10000"/>
              </a:schemeClr>
            </a:solidFill>
          </a:endParaRPr>
        </a:p>
      </dgm:t>
    </dgm:pt>
    <dgm:pt modelId="{5CC3A949-5471-48B9-BA42-3E612D137C2C}">
      <dgm:prSet/>
      <dgm:spPr/>
      <dgm:t>
        <a:bodyPr/>
        <a:lstStyle/>
        <a:p>
          <a:pPr rtl="0"/>
          <a:r>
            <a:rPr lang="en-US" dirty="0" smtClean="0">
              <a:solidFill>
                <a:schemeClr val="accent5">
                  <a:lumMod val="10000"/>
                </a:schemeClr>
              </a:solidFill>
            </a:rPr>
            <a:t>Branch Offices</a:t>
          </a:r>
          <a:endParaRPr lang="en-US" dirty="0">
            <a:solidFill>
              <a:schemeClr val="accent5">
                <a:lumMod val="10000"/>
              </a:schemeClr>
            </a:solidFill>
          </a:endParaRPr>
        </a:p>
      </dgm:t>
    </dgm:pt>
    <dgm:pt modelId="{0AB5ED74-759B-420A-B0B4-DDDC75A07EEB}" type="parTrans" cxnId="{2A6BC223-3B1D-45F2-8CC4-919DE14DABD0}">
      <dgm:prSet/>
      <dgm:spPr/>
      <dgm:t>
        <a:bodyPr/>
        <a:lstStyle/>
        <a:p>
          <a:endParaRPr lang="en-US">
            <a:solidFill>
              <a:schemeClr val="accent5">
                <a:lumMod val="10000"/>
              </a:schemeClr>
            </a:solidFill>
          </a:endParaRPr>
        </a:p>
      </dgm:t>
    </dgm:pt>
    <dgm:pt modelId="{41E716EF-F769-4835-82C9-F1D501626952}" type="sibTrans" cxnId="{2A6BC223-3B1D-45F2-8CC4-919DE14DABD0}">
      <dgm:prSet/>
      <dgm:spPr/>
      <dgm:t>
        <a:bodyPr/>
        <a:lstStyle/>
        <a:p>
          <a:endParaRPr lang="en-US">
            <a:solidFill>
              <a:schemeClr val="accent5">
                <a:lumMod val="10000"/>
              </a:schemeClr>
            </a:solidFill>
          </a:endParaRPr>
        </a:p>
      </dgm:t>
    </dgm:pt>
    <dgm:pt modelId="{8AB0D980-E20B-4A95-B3C5-DDB434C3D135}">
      <dgm:prSet/>
      <dgm:spPr/>
      <dgm:t>
        <a:bodyPr/>
        <a:lstStyle/>
        <a:p>
          <a:pPr rtl="0"/>
          <a:r>
            <a:rPr lang="en-US" dirty="0" smtClean="0">
              <a:solidFill>
                <a:schemeClr val="accent5">
                  <a:lumMod val="10000"/>
                </a:schemeClr>
              </a:solidFill>
            </a:rPr>
            <a:t>“My branch IT costs are out of control I want to consolidate in the data center”</a:t>
          </a:r>
          <a:endParaRPr lang="en-US" dirty="0">
            <a:solidFill>
              <a:schemeClr val="accent5">
                <a:lumMod val="10000"/>
              </a:schemeClr>
            </a:solidFill>
          </a:endParaRPr>
        </a:p>
      </dgm:t>
    </dgm:pt>
    <dgm:pt modelId="{7F64960D-039A-43D5-AFE7-490264CF388F}" type="parTrans" cxnId="{6141320A-982D-4090-9AD6-6ED3B3710F48}">
      <dgm:prSet/>
      <dgm:spPr/>
      <dgm:t>
        <a:bodyPr/>
        <a:lstStyle/>
        <a:p>
          <a:endParaRPr lang="en-US">
            <a:solidFill>
              <a:schemeClr val="accent5">
                <a:lumMod val="10000"/>
              </a:schemeClr>
            </a:solidFill>
          </a:endParaRPr>
        </a:p>
      </dgm:t>
    </dgm:pt>
    <dgm:pt modelId="{8ED4D4D1-48D9-46AD-BC63-4839A75EB55D}" type="sibTrans" cxnId="{6141320A-982D-4090-9AD6-6ED3B3710F48}">
      <dgm:prSet/>
      <dgm:spPr/>
      <dgm:t>
        <a:bodyPr/>
        <a:lstStyle/>
        <a:p>
          <a:endParaRPr lang="en-US">
            <a:solidFill>
              <a:schemeClr val="accent5">
                <a:lumMod val="10000"/>
              </a:schemeClr>
            </a:solidFill>
          </a:endParaRPr>
        </a:p>
      </dgm:t>
    </dgm:pt>
    <dgm:pt modelId="{664D787F-CA08-425E-82F9-1E8F3F0294DD}">
      <dgm:prSet/>
      <dgm:spPr/>
      <dgm:t>
        <a:bodyPr/>
        <a:lstStyle/>
        <a:p>
          <a:pPr rtl="0"/>
          <a:r>
            <a:rPr lang="en-US" dirty="0" smtClean="0">
              <a:solidFill>
                <a:schemeClr val="accent5">
                  <a:lumMod val="10000"/>
                </a:schemeClr>
              </a:solidFill>
            </a:rPr>
            <a:t>Single Desktop Image - Application Deployment</a:t>
          </a:r>
          <a:endParaRPr lang="en-US" dirty="0">
            <a:solidFill>
              <a:schemeClr val="accent5">
                <a:lumMod val="10000"/>
              </a:schemeClr>
            </a:solidFill>
          </a:endParaRPr>
        </a:p>
      </dgm:t>
    </dgm:pt>
    <dgm:pt modelId="{5622A9B3-9713-48E2-924F-FB1A095A9B23}" type="parTrans" cxnId="{15AB4AAB-5335-4DF3-86C8-82C18DF8B197}">
      <dgm:prSet/>
      <dgm:spPr/>
      <dgm:t>
        <a:bodyPr/>
        <a:lstStyle/>
        <a:p>
          <a:endParaRPr lang="en-US">
            <a:solidFill>
              <a:schemeClr val="accent5">
                <a:lumMod val="10000"/>
              </a:schemeClr>
            </a:solidFill>
          </a:endParaRPr>
        </a:p>
      </dgm:t>
    </dgm:pt>
    <dgm:pt modelId="{11C03849-648F-42C0-8D28-CB8E1E5E2135}" type="sibTrans" cxnId="{15AB4AAB-5335-4DF3-86C8-82C18DF8B197}">
      <dgm:prSet/>
      <dgm:spPr/>
      <dgm:t>
        <a:bodyPr/>
        <a:lstStyle/>
        <a:p>
          <a:endParaRPr lang="en-US">
            <a:solidFill>
              <a:schemeClr val="accent5">
                <a:lumMod val="10000"/>
              </a:schemeClr>
            </a:solidFill>
          </a:endParaRPr>
        </a:p>
      </dgm:t>
    </dgm:pt>
    <dgm:pt modelId="{C8BF8831-501A-4847-A3DF-37F5671A882C}">
      <dgm:prSet/>
      <dgm:spPr/>
      <dgm:t>
        <a:bodyPr/>
        <a:lstStyle/>
        <a:p>
          <a:pPr rtl="0"/>
          <a:r>
            <a:rPr lang="en-US" dirty="0" smtClean="0">
              <a:solidFill>
                <a:schemeClr val="accent5">
                  <a:lumMod val="10000"/>
                </a:schemeClr>
              </a:solidFill>
            </a:rPr>
            <a:t>”I am moving to a single image, is there and easier way to deploy specific apps to specific users?”</a:t>
          </a:r>
          <a:endParaRPr lang="en-US" dirty="0">
            <a:solidFill>
              <a:schemeClr val="accent5">
                <a:lumMod val="10000"/>
              </a:schemeClr>
            </a:solidFill>
          </a:endParaRPr>
        </a:p>
      </dgm:t>
    </dgm:pt>
    <dgm:pt modelId="{A2C96ABF-2C57-4C7A-BE7A-F4FF355B668C}" type="parTrans" cxnId="{7E46F8D0-2E4F-438B-AC28-FC67516FCEB7}">
      <dgm:prSet/>
      <dgm:spPr/>
      <dgm:t>
        <a:bodyPr/>
        <a:lstStyle/>
        <a:p>
          <a:endParaRPr lang="en-US">
            <a:solidFill>
              <a:schemeClr val="accent5">
                <a:lumMod val="10000"/>
              </a:schemeClr>
            </a:solidFill>
          </a:endParaRPr>
        </a:p>
      </dgm:t>
    </dgm:pt>
    <dgm:pt modelId="{B811890A-9734-4D4C-8206-B07767ECC2EB}" type="sibTrans" cxnId="{7E46F8D0-2E4F-438B-AC28-FC67516FCEB7}">
      <dgm:prSet/>
      <dgm:spPr/>
      <dgm:t>
        <a:bodyPr/>
        <a:lstStyle/>
        <a:p>
          <a:endParaRPr lang="en-US">
            <a:solidFill>
              <a:schemeClr val="accent5">
                <a:lumMod val="10000"/>
              </a:schemeClr>
            </a:solidFill>
          </a:endParaRPr>
        </a:p>
      </dgm:t>
    </dgm:pt>
    <dgm:pt modelId="{37F71221-C6AE-45BB-B76E-DBD8214302E6}">
      <dgm:prSet/>
      <dgm:spPr/>
      <dgm:t>
        <a:bodyPr/>
        <a:lstStyle/>
        <a:p>
          <a:pPr rtl="0"/>
          <a:r>
            <a:rPr lang="en-US" dirty="0" smtClean="0">
              <a:solidFill>
                <a:schemeClr val="accent5">
                  <a:lumMod val="10000"/>
                </a:schemeClr>
              </a:solidFill>
            </a:rPr>
            <a:t>Structured Task Worker</a:t>
          </a:r>
          <a:endParaRPr lang="en-US" dirty="0">
            <a:solidFill>
              <a:schemeClr val="accent5">
                <a:lumMod val="10000"/>
              </a:schemeClr>
            </a:solidFill>
          </a:endParaRPr>
        </a:p>
      </dgm:t>
    </dgm:pt>
    <dgm:pt modelId="{82CF8EAC-E0EF-49DB-8BD5-FDEFA022A7F9}" type="parTrans" cxnId="{5AC971EC-F01C-45D0-A660-07822B54A4C7}">
      <dgm:prSet/>
      <dgm:spPr/>
      <dgm:t>
        <a:bodyPr/>
        <a:lstStyle/>
        <a:p>
          <a:endParaRPr lang="en-US">
            <a:solidFill>
              <a:schemeClr val="accent5">
                <a:lumMod val="10000"/>
              </a:schemeClr>
            </a:solidFill>
          </a:endParaRPr>
        </a:p>
      </dgm:t>
    </dgm:pt>
    <dgm:pt modelId="{D9985580-50F2-455C-851B-0B02C6BEE306}" type="sibTrans" cxnId="{5AC971EC-F01C-45D0-A660-07822B54A4C7}">
      <dgm:prSet/>
      <dgm:spPr/>
      <dgm:t>
        <a:bodyPr/>
        <a:lstStyle/>
        <a:p>
          <a:endParaRPr lang="en-US">
            <a:solidFill>
              <a:schemeClr val="accent5">
                <a:lumMod val="10000"/>
              </a:schemeClr>
            </a:solidFill>
          </a:endParaRPr>
        </a:p>
      </dgm:t>
    </dgm:pt>
    <dgm:pt modelId="{C6AAD904-8EB0-488F-9570-25FA065A65AA}">
      <dgm:prSet/>
      <dgm:spPr/>
      <dgm:t>
        <a:bodyPr/>
        <a:lstStyle/>
        <a:p>
          <a:pPr rtl="0"/>
          <a:r>
            <a:rPr lang="en-US" dirty="0" smtClean="0">
              <a:solidFill>
                <a:schemeClr val="accent5">
                  <a:lumMod val="10000"/>
                </a:schemeClr>
              </a:solidFill>
            </a:rPr>
            <a:t>”These workers only access two or three applications day in and day out, how can make them more productive and keep costs down?”</a:t>
          </a:r>
          <a:endParaRPr lang="en-US" dirty="0">
            <a:solidFill>
              <a:schemeClr val="accent5">
                <a:lumMod val="10000"/>
              </a:schemeClr>
            </a:solidFill>
          </a:endParaRPr>
        </a:p>
      </dgm:t>
    </dgm:pt>
    <dgm:pt modelId="{18D956D7-BB1D-4297-9B99-BB4035DA7728}" type="parTrans" cxnId="{28431D2C-E126-4F1A-B330-F20F3FAE1C69}">
      <dgm:prSet/>
      <dgm:spPr/>
      <dgm:t>
        <a:bodyPr/>
        <a:lstStyle/>
        <a:p>
          <a:endParaRPr lang="en-US">
            <a:solidFill>
              <a:schemeClr val="accent5">
                <a:lumMod val="10000"/>
              </a:schemeClr>
            </a:solidFill>
          </a:endParaRPr>
        </a:p>
      </dgm:t>
    </dgm:pt>
    <dgm:pt modelId="{19ECE848-BF6C-4D8B-BDE0-A73DCC9E697E}" type="sibTrans" cxnId="{28431D2C-E126-4F1A-B330-F20F3FAE1C69}">
      <dgm:prSet/>
      <dgm:spPr/>
      <dgm:t>
        <a:bodyPr/>
        <a:lstStyle/>
        <a:p>
          <a:endParaRPr lang="en-US">
            <a:solidFill>
              <a:schemeClr val="accent5">
                <a:lumMod val="10000"/>
              </a:schemeClr>
            </a:solidFill>
          </a:endParaRPr>
        </a:p>
      </dgm:t>
    </dgm:pt>
    <dgm:pt modelId="{AAF51277-C9A5-4D44-B9ED-C4C5661CE23A}" type="pres">
      <dgm:prSet presAssocID="{F829F4AA-4E49-4044-AF98-31B1611E81D2}" presName="Name0" presStyleCnt="0">
        <dgm:presLayoutVars>
          <dgm:dir/>
          <dgm:animLvl val="lvl"/>
          <dgm:resizeHandles val="exact"/>
        </dgm:presLayoutVars>
      </dgm:prSet>
      <dgm:spPr/>
      <dgm:t>
        <a:bodyPr/>
        <a:lstStyle/>
        <a:p>
          <a:endParaRPr lang="en-US"/>
        </a:p>
      </dgm:t>
    </dgm:pt>
    <dgm:pt modelId="{34003639-65B7-471F-A676-B33371CFDF23}" type="pres">
      <dgm:prSet presAssocID="{9E79A4B5-D92C-41AD-8D54-AF6EC63279B0}" presName="linNode" presStyleCnt="0"/>
      <dgm:spPr/>
    </dgm:pt>
    <dgm:pt modelId="{3798E848-8E1D-4A0B-9576-25387B9ACC74}" type="pres">
      <dgm:prSet presAssocID="{9E79A4B5-D92C-41AD-8D54-AF6EC63279B0}" presName="parentText" presStyleLbl="node1" presStyleIdx="0" presStyleCnt="5">
        <dgm:presLayoutVars>
          <dgm:chMax val="1"/>
          <dgm:bulletEnabled val="1"/>
        </dgm:presLayoutVars>
      </dgm:prSet>
      <dgm:spPr/>
      <dgm:t>
        <a:bodyPr/>
        <a:lstStyle/>
        <a:p>
          <a:endParaRPr lang="en-US"/>
        </a:p>
      </dgm:t>
    </dgm:pt>
    <dgm:pt modelId="{A0997AB4-58F4-472E-9D93-0D1109143AC6}" type="pres">
      <dgm:prSet presAssocID="{9E79A4B5-D92C-41AD-8D54-AF6EC63279B0}" presName="descendantText" presStyleLbl="alignAccFollowNode1" presStyleIdx="0" presStyleCnt="5">
        <dgm:presLayoutVars>
          <dgm:bulletEnabled val="1"/>
        </dgm:presLayoutVars>
      </dgm:prSet>
      <dgm:spPr/>
      <dgm:t>
        <a:bodyPr/>
        <a:lstStyle/>
        <a:p>
          <a:endParaRPr lang="en-US"/>
        </a:p>
      </dgm:t>
    </dgm:pt>
    <dgm:pt modelId="{D343BFB1-F66C-46F4-A12C-BDF7E528CE46}" type="pres">
      <dgm:prSet presAssocID="{BDCA6CBF-95C3-4E4E-A48F-00497F749980}" presName="sp" presStyleCnt="0"/>
      <dgm:spPr/>
    </dgm:pt>
    <dgm:pt modelId="{4B9480D0-3216-4F27-A077-4C37C78322A0}" type="pres">
      <dgm:prSet presAssocID="{6D631DB8-6A4A-45EA-AD76-9F27435AFEEA}" presName="linNode" presStyleCnt="0"/>
      <dgm:spPr/>
    </dgm:pt>
    <dgm:pt modelId="{A60A4A4C-3B61-4636-8179-265A20F46009}" type="pres">
      <dgm:prSet presAssocID="{6D631DB8-6A4A-45EA-AD76-9F27435AFEEA}" presName="parentText" presStyleLbl="node1" presStyleIdx="1" presStyleCnt="5">
        <dgm:presLayoutVars>
          <dgm:chMax val="1"/>
          <dgm:bulletEnabled val="1"/>
        </dgm:presLayoutVars>
      </dgm:prSet>
      <dgm:spPr/>
      <dgm:t>
        <a:bodyPr/>
        <a:lstStyle/>
        <a:p>
          <a:endParaRPr lang="en-US"/>
        </a:p>
      </dgm:t>
    </dgm:pt>
    <dgm:pt modelId="{4109A923-04D2-4712-842A-B0EF3D6E4AC8}" type="pres">
      <dgm:prSet presAssocID="{6D631DB8-6A4A-45EA-AD76-9F27435AFEEA}" presName="descendantText" presStyleLbl="alignAccFollowNode1" presStyleIdx="1" presStyleCnt="5">
        <dgm:presLayoutVars>
          <dgm:bulletEnabled val="1"/>
        </dgm:presLayoutVars>
      </dgm:prSet>
      <dgm:spPr/>
      <dgm:t>
        <a:bodyPr/>
        <a:lstStyle/>
        <a:p>
          <a:endParaRPr lang="en-US"/>
        </a:p>
      </dgm:t>
    </dgm:pt>
    <dgm:pt modelId="{1E948EA5-36FD-4488-BDD2-A8DA4E6253AE}" type="pres">
      <dgm:prSet presAssocID="{79AE7AF7-92A5-43A6-A1EF-FF8F7149C526}" presName="sp" presStyleCnt="0"/>
      <dgm:spPr/>
    </dgm:pt>
    <dgm:pt modelId="{BD8714BF-D1D3-4989-86D9-494DEB43E65F}" type="pres">
      <dgm:prSet presAssocID="{5CC3A949-5471-48B9-BA42-3E612D137C2C}" presName="linNode" presStyleCnt="0"/>
      <dgm:spPr/>
    </dgm:pt>
    <dgm:pt modelId="{99B41429-60F2-42FD-897A-A1715CD97348}" type="pres">
      <dgm:prSet presAssocID="{5CC3A949-5471-48B9-BA42-3E612D137C2C}" presName="parentText" presStyleLbl="node1" presStyleIdx="2" presStyleCnt="5">
        <dgm:presLayoutVars>
          <dgm:chMax val="1"/>
          <dgm:bulletEnabled val="1"/>
        </dgm:presLayoutVars>
      </dgm:prSet>
      <dgm:spPr/>
      <dgm:t>
        <a:bodyPr/>
        <a:lstStyle/>
        <a:p>
          <a:endParaRPr lang="en-US"/>
        </a:p>
      </dgm:t>
    </dgm:pt>
    <dgm:pt modelId="{32600BA5-50A8-4E52-AE51-6CD1302701F0}" type="pres">
      <dgm:prSet presAssocID="{5CC3A949-5471-48B9-BA42-3E612D137C2C}" presName="descendantText" presStyleLbl="alignAccFollowNode1" presStyleIdx="2" presStyleCnt="5">
        <dgm:presLayoutVars>
          <dgm:bulletEnabled val="1"/>
        </dgm:presLayoutVars>
      </dgm:prSet>
      <dgm:spPr/>
      <dgm:t>
        <a:bodyPr/>
        <a:lstStyle/>
        <a:p>
          <a:endParaRPr lang="en-US"/>
        </a:p>
      </dgm:t>
    </dgm:pt>
    <dgm:pt modelId="{CEAAA5E8-7AF3-41CE-982C-6563B876A3B0}" type="pres">
      <dgm:prSet presAssocID="{41E716EF-F769-4835-82C9-F1D501626952}" presName="sp" presStyleCnt="0"/>
      <dgm:spPr/>
    </dgm:pt>
    <dgm:pt modelId="{AF3BBF05-2D94-4DBB-9DD4-9BC268F7FB4B}" type="pres">
      <dgm:prSet presAssocID="{664D787F-CA08-425E-82F9-1E8F3F0294DD}" presName="linNode" presStyleCnt="0"/>
      <dgm:spPr/>
    </dgm:pt>
    <dgm:pt modelId="{5CB745E7-341C-43E5-9BD6-63F776774490}" type="pres">
      <dgm:prSet presAssocID="{664D787F-CA08-425E-82F9-1E8F3F0294DD}" presName="parentText" presStyleLbl="node1" presStyleIdx="3" presStyleCnt="5">
        <dgm:presLayoutVars>
          <dgm:chMax val="1"/>
          <dgm:bulletEnabled val="1"/>
        </dgm:presLayoutVars>
      </dgm:prSet>
      <dgm:spPr/>
      <dgm:t>
        <a:bodyPr/>
        <a:lstStyle/>
        <a:p>
          <a:endParaRPr lang="en-US"/>
        </a:p>
      </dgm:t>
    </dgm:pt>
    <dgm:pt modelId="{3FD34317-3581-4B87-9AD2-18676FC06CD6}" type="pres">
      <dgm:prSet presAssocID="{664D787F-CA08-425E-82F9-1E8F3F0294DD}" presName="descendantText" presStyleLbl="alignAccFollowNode1" presStyleIdx="3" presStyleCnt="5">
        <dgm:presLayoutVars>
          <dgm:bulletEnabled val="1"/>
        </dgm:presLayoutVars>
      </dgm:prSet>
      <dgm:spPr/>
      <dgm:t>
        <a:bodyPr/>
        <a:lstStyle/>
        <a:p>
          <a:endParaRPr lang="en-US"/>
        </a:p>
      </dgm:t>
    </dgm:pt>
    <dgm:pt modelId="{7DD9E672-E2D7-490B-BDF6-100E8D721D8F}" type="pres">
      <dgm:prSet presAssocID="{11C03849-648F-42C0-8D28-CB8E1E5E2135}" presName="sp" presStyleCnt="0"/>
      <dgm:spPr/>
    </dgm:pt>
    <dgm:pt modelId="{43A8D673-7171-46E3-9D4F-DD303D4A9B7B}" type="pres">
      <dgm:prSet presAssocID="{37F71221-C6AE-45BB-B76E-DBD8214302E6}" presName="linNode" presStyleCnt="0"/>
      <dgm:spPr/>
    </dgm:pt>
    <dgm:pt modelId="{9133BBF2-FFC5-49C8-A106-5D11A69CE361}" type="pres">
      <dgm:prSet presAssocID="{37F71221-C6AE-45BB-B76E-DBD8214302E6}" presName="parentText" presStyleLbl="node1" presStyleIdx="4" presStyleCnt="5">
        <dgm:presLayoutVars>
          <dgm:chMax val="1"/>
          <dgm:bulletEnabled val="1"/>
        </dgm:presLayoutVars>
      </dgm:prSet>
      <dgm:spPr/>
      <dgm:t>
        <a:bodyPr/>
        <a:lstStyle/>
        <a:p>
          <a:endParaRPr lang="en-US"/>
        </a:p>
      </dgm:t>
    </dgm:pt>
    <dgm:pt modelId="{69CF3048-8AC9-47AB-8F95-CE6E8023CC9E}" type="pres">
      <dgm:prSet presAssocID="{37F71221-C6AE-45BB-B76E-DBD8214302E6}" presName="descendantText" presStyleLbl="alignAccFollowNode1" presStyleIdx="4" presStyleCnt="5">
        <dgm:presLayoutVars>
          <dgm:bulletEnabled val="1"/>
        </dgm:presLayoutVars>
      </dgm:prSet>
      <dgm:spPr/>
      <dgm:t>
        <a:bodyPr/>
        <a:lstStyle/>
        <a:p>
          <a:endParaRPr lang="en-US"/>
        </a:p>
      </dgm:t>
    </dgm:pt>
  </dgm:ptLst>
  <dgm:cxnLst>
    <dgm:cxn modelId="{E54BFE1F-7778-447E-BBCE-DD3701EF3F4E}" srcId="{F829F4AA-4E49-4044-AF98-31B1611E81D2}" destId="{6D631DB8-6A4A-45EA-AD76-9F27435AFEEA}" srcOrd="1" destOrd="0" parTransId="{563ADC3A-A6E8-47B4-8738-784BAC652ECF}" sibTransId="{79AE7AF7-92A5-43A6-A1EF-FF8F7149C526}"/>
    <dgm:cxn modelId="{97B610B1-8B6F-4275-962D-9DE0AD225D0E}" type="presOf" srcId="{9E79A4B5-D92C-41AD-8D54-AF6EC63279B0}" destId="{3798E848-8E1D-4A0B-9576-25387B9ACC74}" srcOrd="0" destOrd="0" presId="urn:microsoft.com/office/officeart/2005/8/layout/vList5"/>
    <dgm:cxn modelId="{33321394-6735-4152-922F-A5375CECC4F2}" type="presOf" srcId="{C8BF8831-501A-4847-A3DF-37F5671A882C}" destId="{3FD34317-3581-4B87-9AD2-18676FC06CD6}" srcOrd="0" destOrd="0" presId="urn:microsoft.com/office/officeart/2005/8/layout/vList5"/>
    <dgm:cxn modelId="{94AED92D-D810-48FB-A374-07DD4A849202}" type="presOf" srcId="{AAD49630-2D4C-439B-BB84-4B86223FE758}" destId="{4109A923-04D2-4712-842A-B0EF3D6E4AC8}" srcOrd="0" destOrd="0" presId="urn:microsoft.com/office/officeart/2005/8/layout/vList5"/>
    <dgm:cxn modelId="{28431D2C-E126-4F1A-B330-F20F3FAE1C69}" srcId="{37F71221-C6AE-45BB-B76E-DBD8214302E6}" destId="{C6AAD904-8EB0-488F-9570-25FA065A65AA}" srcOrd="0" destOrd="0" parTransId="{18D956D7-BB1D-4297-9B99-BB4035DA7728}" sibTransId="{19ECE848-BF6C-4D8B-BDE0-A73DCC9E697E}"/>
    <dgm:cxn modelId="{09283106-F7E0-4D55-9B2A-4D7290DFAF39}" type="presOf" srcId="{664D787F-CA08-425E-82F9-1E8F3F0294DD}" destId="{5CB745E7-341C-43E5-9BD6-63F776774490}" srcOrd="0" destOrd="0" presId="urn:microsoft.com/office/officeart/2005/8/layout/vList5"/>
    <dgm:cxn modelId="{9C545051-0AC6-4278-9218-E399286586D2}" srcId="{6D631DB8-6A4A-45EA-AD76-9F27435AFEEA}" destId="{AAD49630-2D4C-439B-BB84-4B86223FE758}" srcOrd="0" destOrd="0" parTransId="{09DE9486-128B-4F44-83C5-3E96D0B2C0C0}" sibTransId="{4E60F213-498E-4B5C-88CD-3E4BF5695A3A}"/>
    <dgm:cxn modelId="{08667762-7BE1-42E6-8BFB-F684051BE558}" type="presOf" srcId="{E9816A9F-F1D6-44F0-B7C1-1720F1586973}" destId="{A0997AB4-58F4-472E-9D93-0D1109143AC6}" srcOrd="0" destOrd="0" presId="urn:microsoft.com/office/officeart/2005/8/layout/vList5"/>
    <dgm:cxn modelId="{D31A6F15-A552-480B-A590-F7C93AE73A01}" type="presOf" srcId="{8AB0D980-E20B-4A95-B3C5-DDB434C3D135}" destId="{32600BA5-50A8-4E52-AE51-6CD1302701F0}" srcOrd="0" destOrd="0" presId="urn:microsoft.com/office/officeart/2005/8/layout/vList5"/>
    <dgm:cxn modelId="{532592FE-B984-430E-BC6B-CA83AB596FDD}" srcId="{F829F4AA-4E49-4044-AF98-31B1611E81D2}" destId="{9E79A4B5-D92C-41AD-8D54-AF6EC63279B0}" srcOrd="0" destOrd="0" parTransId="{2B7B23F0-11DF-4279-8DDC-115B81BFC4C4}" sibTransId="{BDCA6CBF-95C3-4E4E-A48F-00497F749980}"/>
    <dgm:cxn modelId="{7E46F8D0-2E4F-438B-AC28-FC67516FCEB7}" srcId="{664D787F-CA08-425E-82F9-1E8F3F0294DD}" destId="{C8BF8831-501A-4847-A3DF-37F5671A882C}" srcOrd="0" destOrd="0" parTransId="{A2C96ABF-2C57-4C7A-BE7A-F4FF355B668C}" sibTransId="{B811890A-9734-4D4C-8206-B07767ECC2EB}"/>
    <dgm:cxn modelId="{15AB4AAB-5335-4DF3-86C8-82C18DF8B197}" srcId="{F829F4AA-4E49-4044-AF98-31B1611E81D2}" destId="{664D787F-CA08-425E-82F9-1E8F3F0294DD}" srcOrd="3" destOrd="0" parTransId="{5622A9B3-9713-48E2-924F-FB1A095A9B23}" sibTransId="{11C03849-648F-42C0-8D28-CB8E1E5E2135}"/>
    <dgm:cxn modelId="{2A6BC223-3B1D-45F2-8CC4-919DE14DABD0}" srcId="{F829F4AA-4E49-4044-AF98-31B1611E81D2}" destId="{5CC3A949-5471-48B9-BA42-3E612D137C2C}" srcOrd="2" destOrd="0" parTransId="{0AB5ED74-759B-420A-B0B4-DDDC75A07EEB}" sibTransId="{41E716EF-F769-4835-82C9-F1D501626952}"/>
    <dgm:cxn modelId="{BAF39526-F470-4F6E-94DC-435364644021}" type="presOf" srcId="{F829F4AA-4E49-4044-AF98-31B1611E81D2}" destId="{AAF51277-C9A5-4D44-B9ED-C4C5661CE23A}" srcOrd="0" destOrd="0" presId="urn:microsoft.com/office/officeart/2005/8/layout/vList5"/>
    <dgm:cxn modelId="{02E07E6F-B177-49A3-A52F-EDA4F7475F0B}" type="presOf" srcId="{6D631DB8-6A4A-45EA-AD76-9F27435AFEEA}" destId="{A60A4A4C-3B61-4636-8179-265A20F46009}" srcOrd="0" destOrd="0" presId="urn:microsoft.com/office/officeart/2005/8/layout/vList5"/>
    <dgm:cxn modelId="{5AC971EC-F01C-45D0-A660-07822B54A4C7}" srcId="{F829F4AA-4E49-4044-AF98-31B1611E81D2}" destId="{37F71221-C6AE-45BB-B76E-DBD8214302E6}" srcOrd="4" destOrd="0" parTransId="{82CF8EAC-E0EF-49DB-8BD5-FDEFA022A7F9}" sibTransId="{D9985580-50F2-455C-851B-0B02C6BEE306}"/>
    <dgm:cxn modelId="{581151D4-183A-43FE-8D72-96F17CEC64B8}" type="presOf" srcId="{C6AAD904-8EB0-488F-9570-25FA065A65AA}" destId="{69CF3048-8AC9-47AB-8F95-CE6E8023CC9E}" srcOrd="0" destOrd="0" presId="urn:microsoft.com/office/officeart/2005/8/layout/vList5"/>
    <dgm:cxn modelId="{CC8113A0-BEBE-4CBB-8C48-92FA61F4ABD1}" type="presOf" srcId="{37F71221-C6AE-45BB-B76E-DBD8214302E6}" destId="{9133BBF2-FFC5-49C8-A106-5D11A69CE361}" srcOrd="0" destOrd="0" presId="urn:microsoft.com/office/officeart/2005/8/layout/vList5"/>
    <dgm:cxn modelId="{6141320A-982D-4090-9AD6-6ED3B3710F48}" srcId="{5CC3A949-5471-48B9-BA42-3E612D137C2C}" destId="{8AB0D980-E20B-4A95-B3C5-DDB434C3D135}" srcOrd="0" destOrd="0" parTransId="{7F64960D-039A-43D5-AFE7-490264CF388F}" sibTransId="{8ED4D4D1-48D9-46AD-BC63-4839A75EB55D}"/>
    <dgm:cxn modelId="{ED2D17A4-2AEC-4AB2-92E9-60A34E84884C}" srcId="{9E79A4B5-D92C-41AD-8D54-AF6EC63279B0}" destId="{E9816A9F-F1D6-44F0-B7C1-1720F1586973}" srcOrd="0" destOrd="0" parTransId="{BE55190D-4A63-41B0-84B7-3468F5EE506F}" sibTransId="{F5018FED-AD76-436C-84F1-230E6C3DE684}"/>
    <dgm:cxn modelId="{B9E56519-2102-444B-870A-BB04E885B08E}" type="presOf" srcId="{5CC3A949-5471-48B9-BA42-3E612D137C2C}" destId="{99B41429-60F2-42FD-897A-A1715CD97348}" srcOrd="0" destOrd="0" presId="urn:microsoft.com/office/officeart/2005/8/layout/vList5"/>
    <dgm:cxn modelId="{D7EB13AE-A481-4511-B81C-89D4889DDA80}" type="presParOf" srcId="{AAF51277-C9A5-4D44-B9ED-C4C5661CE23A}" destId="{34003639-65B7-471F-A676-B33371CFDF23}" srcOrd="0" destOrd="0" presId="urn:microsoft.com/office/officeart/2005/8/layout/vList5"/>
    <dgm:cxn modelId="{821E52D0-D9D6-4F74-B1E3-A6F3F402AF57}" type="presParOf" srcId="{34003639-65B7-471F-A676-B33371CFDF23}" destId="{3798E848-8E1D-4A0B-9576-25387B9ACC74}" srcOrd="0" destOrd="0" presId="urn:microsoft.com/office/officeart/2005/8/layout/vList5"/>
    <dgm:cxn modelId="{C7434BA0-FBAB-4D3E-936F-C4F2D384F495}" type="presParOf" srcId="{34003639-65B7-471F-A676-B33371CFDF23}" destId="{A0997AB4-58F4-472E-9D93-0D1109143AC6}" srcOrd="1" destOrd="0" presId="urn:microsoft.com/office/officeart/2005/8/layout/vList5"/>
    <dgm:cxn modelId="{2DB68696-F819-4BAE-8DD4-94FC02B664E4}" type="presParOf" srcId="{AAF51277-C9A5-4D44-B9ED-C4C5661CE23A}" destId="{D343BFB1-F66C-46F4-A12C-BDF7E528CE46}" srcOrd="1" destOrd="0" presId="urn:microsoft.com/office/officeart/2005/8/layout/vList5"/>
    <dgm:cxn modelId="{354C7896-EACB-4781-9FB8-E99D6F2CF065}" type="presParOf" srcId="{AAF51277-C9A5-4D44-B9ED-C4C5661CE23A}" destId="{4B9480D0-3216-4F27-A077-4C37C78322A0}" srcOrd="2" destOrd="0" presId="urn:microsoft.com/office/officeart/2005/8/layout/vList5"/>
    <dgm:cxn modelId="{5E19228B-3F51-4D0D-AC80-C2D5A6A43B06}" type="presParOf" srcId="{4B9480D0-3216-4F27-A077-4C37C78322A0}" destId="{A60A4A4C-3B61-4636-8179-265A20F46009}" srcOrd="0" destOrd="0" presId="urn:microsoft.com/office/officeart/2005/8/layout/vList5"/>
    <dgm:cxn modelId="{1973ABE4-BFCB-4EF1-BD81-279D0CAFFCCF}" type="presParOf" srcId="{4B9480D0-3216-4F27-A077-4C37C78322A0}" destId="{4109A923-04D2-4712-842A-B0EF3D6E4AC8}" srcOrd="1" destOrd="0" presId="urn:microsoft.com/office/officeart/2005/8/layout/vList5"/>
    <dgm:cxn modelId="{B9DC75D8-C5B0-4657-A432-6F1738E268E2}" type="presParOf" srcId="{AAF51277-C9A5-4D44-B9ED-C4C5661CE23A}" destId="{1E948EA5-36FD-4488-BDD2-A8DA4E6253AE}" srcOrd="3" destOrd="0" presId="urn:microsoft.com/office/officeart/2005/8/layout/vList5"/>
    <dgm:cxn modelId="{06C14CA1-46AE-4A93-AD01-F576F66D905E}" type="presParOf" srcId="{AAF51277-C9A5-4D44-B9ED-C4C5661CE23A}" destId="{BD8714BF-D1D3-4989-86D9-494DEB43E65F}" srcOrd="4" destOrd="0" presId="urn:microsoft.com/office/officeart/2005/8/layout/vList5"/>
    <dgm:cxn modelId="{08F8F2F6-825B-406A-9B0A-87535B125EAD}" type="presParOf" srcId="{BD8714BF-D1D3-4989-86D9-494DEB43E65F}" destId="{99B41429-60F2-42FD-897A-A1715CD97348}" srcOrd="0" destOrd="0" presId="urn:microsoft.com/office/officeart/2005/8/layout/vList5"/>
    <dgm:cxn modelId="{A5E6D63E-845F-4375-ADD3-EC35BB81164B}" type="presParOf" srcId="{BD8714BF-D1D3-4989-86D9-494DEB43E65F}" destId="{32600BA5-50A8-4E52-AE51-6CD1302701F0}" srcOrd="1" destOrd="0" presId="urn:microsoft.com/office/officeart/2005/8/layout/vList5"/>
    <dgm:cxn modelId="{B332C03C-A953-482C-AD09-B544DCB51033}" type="presParOf" srcId="{AAF51277-C9A5-4D44-B9ED-C4C5661CE23A}" destId="{CEAAA5E8-7AF3-41CE-982C-6563B876A3B0}" srcOrd="5" destOrd="0" presId="urn:microsoft.com/office/officeart/2005/8/layout/vList5"/>
    <dgm:cxn modelId="{D015E43B-2435-438A-A297-FF1114AA387D}" type="presParOf" srcId="{AAF51277-C9A5-4D44-B9ED-C4C5661CE23A}" destId="{AF3BBF05-2D94-4DBB-9DD4-9BC268F7FB4B}" srcOrd="6" destOrd="0" presId="urn:microsoft.com/office/officeart/2005/8/layout/vList5"/>
    <dgm:cxn modelId="{6758B2AF-AE2F-4108-AC21-3CDA3D492520}" type="presParOf" srcId="{AF3BBF05-2D94-4DBB-9DD4-9BC268F7FB4B}" destId="{5CB745E7-341C-43E5-9BD6-63F776774490}" srcOrd="0" destOrd="0" presId="urn:microsoft.com/office/officeart/2005/8/layout/vList5"/>
    <dgm:cxn modelId="{22522ADC-3BB4-4C46-B6D2-D0DBDB814902}" type="presParOf" srcId="{AF3BBF05-2D94-4DBB-9DD4-9BC268F7FB4B}" destId="{3FD34317-3581-4B87-9AD2-18676FC06CD6}" srcOrd="1" destOrd="0" presId="urn:microsoft.com/office/officeart/2005/8/layout/vList5"/>
    <dgm:cxn modelId="{D899BAEB-692E-46DD-86A3-8973B0FE753B}" type="presParOf" srcId="{AAF51277-C9A5-4D44-B9ED-C4C5661CE23A}" destId="{7DD9E672-E2D7-490B-BDF6-100E8D721D8F}" srcOrd="7" destOrd="0" presId="urn:microsoft.com/office/officeart/2005/8/layout/vList5"/>
    <dgm:cxn modelId="{EC428E63-9D6F-4594-8E0A-B15F93EC68A1}" type="presParOf" srcId="{AAF51277-C9A5-4D44-B9ED-C4C5661CE23A}" destId="{43A8D673-7171-46E3-9D4F-DD303D4A9B7B}" srcOrd="8" destOrd="0" presId="urn:microsoft.com/office/officeart/2005/8/layout/vList5"/>
    <dgm:cxn modelId="{600A0860-3DE6-43F2-A648-7E071CC5E110}" type="presParOf" srcId="{43A8D673-7171-46E3-9D4F-DD303D4A9B7B}" destId="{9133BBF2-FFC5-49C8-A106-5D11A69CE361}" srcOrd="0" destOrd="0" presId="urn:microsoft.com/office/officeart/2005/8/layout/vList5"/>
    <dgm:cxn modelId="{7434D8B9-9F34-4642-BC8E-5C8678E706FD}" type="presParOf" srcId="{43A8D673-7171-46E3-9D4F-DD303D4A9B7B}" destId="{69CF3048-8AC9-47AB-8F95-CE6E8023CC9E}" srcOrd="1" destOrd="0" presId="urn:microsoft.com/office/officeart/2005/8/layout/vList5"/>
  </dgm:cxnLst>
  <dgm:bg/>
  <dgm:whole/>
</dgm:dataModel>
</file>

<file path=ppt/diagrams/data2.xml><?xml version="1.0" encoding="utf-8"?>
<dgm:dataModel xmlns:dgm="http://schemas.openxmlformats.org/drawingml/2006/diagram" xmlns:a="http://schemas.openxmlformats.org/drawingml/2006/main">
  <dgm:ptLst>
    <dgm:pt modelId="{357B2E2E-8C6D-45A9-AF1A-334BFDFE1C60}" type="doc">
      <dgm:prSet loTypeId="urn:microsoft.com/office/officeart/2005/8/layout/bList2" loCatId="list" qsTypeId="urn:microsoft.com/office/officeart/2005/8/quickstyle/3d1" qsCatId="3D" csTypeId="urn:microsoft.com/office/officeart/2005/8/colors/colorful1" csCatId="colorful" phldr="1"/>
      <dgm:spPr/>
      <dgm:t>
        <a:bodyPr/>
        <a:lstStyle/>
        <a:p>
          <a:endParaRPr lang="en-US"/>
        </a:p>
      </dgm:t>
    </dgm:pt>
    <dgm:pt modelId="{C092D9A1-4651-4F78-B1A7-D94000EB0E78}">
      <dgm:prSet custT="1"/>
      <dgm:spPr/>
      <dgm:t>
        <a:bodyPr/>
        <a:lstStyle/>
        <a:p>
          <a:pPr rtl="0"/>
          <a:r>
            <a:rPr lang="en-US" sz="3200" dirty="0" smtClean="0">
              <a:effectLst>
                <a:outerShdw blurRad="38100" dist="38100" dir="2700000" algn="tl">
                  <a:srgbClr val="000000">
                    <a:alpha val="43137"/>
                  </a:srgbClr>
                </a:outerShdw>
              </a:effectLst>
            </a:rPr>
            <a:t>Platform </a:t>
          </a:r>
          <a:endParaRPr lang="en-US" sz="3200" dirty="0">
            <a:effectLst>
              <a:outerShdw blurRad="38100" dist="38100" dir="2700000" algn="tl">
                <a:srgbClr val="000000">
                  <a:alpha val="43137"/>
                </a:srgbClr>
              </a:outerShdw>
            </a:effectLst>
          </a:endParaRPr>
        </a:p>
      </dgm:t>
    </dgm:pt>
    <dgm:pt modelId="{94652A9E-579E-46AB-BDDE-87C77B7BAAC8}" type="parTrans" cxnId="{78B7DE66-D2F5-4E52-BE5F-3B270CB8F301}">
      <dgm:prSet/>
      <dgm:spPr/>
      <dgm:t>
        <a:bodyPr/>
        <a:lstStyle/>
        <a:p>
          <a:endParaRPr lang="en-US"/>
        </a:p>
      </dgm:t>
    </dgm:pt>
    <dgm:pt modelId="{B00D037A-26FE-4645-B4BF-4FF7E1ABF898}" type="sibTrans" cxnId="{78B7DE66-D2F5-4E52-BE5F-3B270CB8F301}">
      <dgm:prSet/>
      <dgm:spPr/>
      <dgm:t>
        <a:bodyPr/>
        <a:lstStyle/>
        <a:p>
          <a:endParaRPr lang="en-US"/>
        </a:p>
      </dgm:t>
    </dgm:pt>
    <dgm:pt modelId="{84794854-45BA-4668-8DD0-B5EE8A3DE797}">
      <dgm:prSet/>
      <dgm:spPr/>
      <dgm:t>
        <a:bodyPr/>
        <a:lstStyle/>
        <a:p>
          <a:pPr rtl="0"/>
          <a:endParaRPr lang="en-US" dirty="0"/>
        </a:p>
      </dgm:t>
    </dgm:pt>
    <dgm:pt modelId="{07A7CA1A-193A-4484-A353-1A978E3B4465}" type="parTrans" cxnId="{58496FCF-5821-4C0A-880C-1E811C5F3059}">
      <dgm:prSet/>
      <dgm:spPr/>
      <dgm:t>
        <a:bodyPr/>
        <a:lstStyle/>
        <a:p>
          <a:endParaRPr lang="en-US"/>
        </a:p>
      </dgm:t>
    </dgm:pt>
    <dgm:pt modelId="{7FDB3E8A-C6AC-4B9B-B573-2EBADFFD5EFA}" type="sibTrans" cxnId="{58496FCF-5821-4C0A-880C-1E811C5F3059}">
      <dgm:prSet/>
      <dgm:spPr/>
      <dgm:t>
        <a:bodyPr/>
        <a:lstStyle/>
        <a:p>
          <a:endParaRPr lang="en-US"/>
        </a:p>
      </dgm:t>
    </dgm:pt>
    <dgm:pt modelId="{88C4D7B4-042C-4370-99A2-662493A4AB12}">
      <dgm:prSet custT="1"/>
      <dgm:spPr/>
      <dgm:t>
        <a:bodyPr/>
        <a:lstStyle/>
        <a:p>
          <a:pPr rtl="0"/>
          <a:r>
            <a:rPr lang="en-US" sz="3200" dirty="0" smtClean="0">
              <a:effectLst>
                <a:outerShdw blurRad="38100" dist="38100" dir="2700000" algn="tl">
                  <a:srgbClr val="000000">
                    <a:alpha val="43137"/>
                  </a:srgbClr>
                </a:outerShdw>
              </a:effectLst>
            </a:rPr>
            <a:t>Scenarios </a:t>
          </a:r>
          <a:endParaRPr lang="en-US" sz="3200" dirty="0">
            <a:effectLst>
              <a:outerShdw blurRad="38100" dist="38100" dir="2700000" algn="tl">
                <a:srgbClr val="000000">
                  <a:alpha val="43137"/>
                </a:srgbClr>
              </a:outerShdw>
            </a:effectLst>
          </a:endParaRPr>
        </a:p>
      </dgm:t>
    </dgm:pt>
    <dgm:pt modelId="{4F2BEC43-F548-4E08-9234-51D421A7136F}" type="parTrans" cxnId="{FA4BA2F5-DE77-489D-9744-521231C4B095}">
      <dgm:prSet/>
      <dgm:spPr/>
      <dgm:t>
        <a:bodyPr/>
        <a:lstStyle/>
        <a:p>
          <a:endParaRPr lang="en-US"/>
        </a:p>
      </dgm:t>
    </dgm:pt>
    <dgm:pt modelId="{C364C018-A9E1-43EE-9B61-AC29B0E5A637}" type="sibTrans" cxnId="{FA4BA2F5-DE77-489D-9744-521231C4B095}">
      <dgm:prSet/>
      <dgm:spPr/>
      <dgm:t>
        <a:bodyPr/>
        <a:lstStyle/>
        <a:p>
          <a:endParaRPr lang="en-US"/>
        </a:p>
      </dgm:t>
    </dgm:pt>
    <dgm:pt modelId="{5DDEF07E-F684-485F-AC62-F03AA4A8AC0F}">
      <dgm:prSet custT="1"/>
      <dgm:spPr/>
      <dgm:t>
        <a:bodyPr/>
        <a:lstStyle/>
        <a:p>
          <a:pPr rtl="0"/>
          <a:endParaRPr lang="en-US" sz="2600" dirty="0"/>
        </a:p>
      </dgm:t>
    </dgm:pt>
    <dgm:pt modelId="{60001965-AEFD-4F2A-8657-C96E2A74CDC7}" type="parTrans" cxnId="{594CA96F-A135-485B-852E-B8BCB89C3A12}">
      <dgm:prSet/>
      <dgm:spPr/>
      <dgm:t>
        <a:bodyPr/>
        <a:lstStyle/>
        <a:p>
          <a:endParaRPr lang="en-US"/>
        </a:p>
      </dgm:t>
    </dgm:pt>
    <dgm:pt modelId="{A2113CF1-E12B-462B-8E83-5DAF215DA9C0}" type="sibTrans" cxnId="{594CA96F-A135-485B-852E-B8BCB89C3A12}">
      <dgm:prSet/>
      <dgm:spPr/>
      <dgm:t>
        <a:bodyPr/>
        <a:lstStyle/>
        <a:p>
          <a:endParaRPr lang="en-US"/>
        </a:p>
      </dgm:t>
    </dgm:pt>
    <dgm:pt modelId="{40420938-E9F2-482D-8EAA-17D36A67C305}" type="pres">
      <dgm:prSet presAssocID="{357B2E2E-8C6D-45A9-AF1A-334BFDFE1C60}" presName="diagram" presStyleCnt="0">
        <dgm:presLayoutVars>
          <dgm:dir/>
          <dgm:animLvl val="lvl"/>
          <dgm:resizeHandles val="exact"/>
        </dgm:presLayoutVars>
      </dgm:prSet>
      <dgm:spPr/>
      <dgm:t>
        <a:bodyPr/>
        <a:lstStyle/>
        <a:p>
          <a:endParaRPr lang="en-US"/>
        </a:p>
      </dgm:t>
    </dgm:pt>
    <dgm:pt modelId="{5D6306AF-65E5-47FC-89D7-40E5386EF152}" type="pres">
      <dgm:prSet presAssocID="{C092D9A1-4651-4F78-B1A7-D94000EB0E78}" presName="compNode" presStyleCnt="0"/>
      <dgm:spPr/>
      <dgm:t>
        <a:bodyPr/>
        <a:lstStyle/>
        <a:p>
          <a:endParaRPr lang="en-US"/>
        </a:p>
      </dgm:t>
    </dgm:pt>
    <dgm:pt modelId="{6BB4E8DA-ED0D-43CE-BF78-AC808538F135}" type="pres">
      <dgm:prSet presAssocID="{C092D9A1-4651-4F78-B1A7-D94000EB0E78}" presName="childRect" presStyleLbl="bgAcc1" presStyleIdx="0" presStyleCnt="2" custScaleX="141503">
        <dgm:presLayoutVars>
          <dgm:bulletEnabled val="1"/>
        </dgm:presLayoutVars>
      </dgm:prSet>
      <dgm:spPr/>
      <dgm:t>
        <a:bodyPr/>
        <a:lstStyle/>
        <a:p>
          <a:endParaRPr lang="en-US"/>
        </a:p>
      </dgm:t>
    </dgm:pt>
    <dgm:pt modelId="{06F33E61-70D0-418B-AFD3-FC3CDC1B8FA0}" type="pres">
      <dgm:prSet presAssocID="{C092D9A1-4651-4F78-B1A7-D94000EB0E78}" presName="parentText" presStyleLbl="node1" presStyleIdx="0" presStyleCnt="0">
        <dgm:presLayoutVars>
          <dgm:chMax val="0"/>
          <dgm:bulletEnabled val="1"/>
        </dgm:presLayoutVars>
      </dgm:prSet>
      <dgm:spPr/>
      <dgm:t>
        <a:bodyPr/>
        <a:lstStyle/>
        <a:p>
          <a:endParaRPr lang="en-US"/>
        </a:p>
      </dgm:t>
    </dgm:pt>
    <dgm:pt modelId="{DC092FB7-C45B-4559-93E5-14A5A8D21384}" type="pres">
      <dgm:prSet presAssocID="{C092D9A1-4651-4F78-B1A7-D94000EB0E78}" presName="parentRect" presStyleLbl="alignNode1" presStyleIdx="0" presStyleCnt="2" custScaleX="145151" custLinFactNeighborX="1928" custLinFactNeighborY="-1079"/>
      <dgm:spPr/>
      <dgm:t>
        <a:bodyPr/>
        <a:lstStyle/>
        <a:p>
          <a:endParaRPr lang="en-US"/>
        </a:p>
      </dgm:t>
    </dgm:pt>
    <dgm:pt modelId="{64597D2D-7CFA-4B3A-B827-E6A6DF5C10B0}" type="pres">
      <dgm:prSet presAssocID="{C092D9A1-4651-4F78-B1A7-D94000EB0E78}" presName="adorn" presStyleLbl="fgAccFollowNode1" presStyleIdx="0" presStyleCnt="2" custLinFactNeighborX="58665" custLinFactNeighborY="322"/>
      <dgm:spPr>
        <a:blipFill rotWithShape="0">
          <a:blip xmlns:r="http://schemas.openxmlformats.org/officeDocument/2006/relationships" r:embed="rId1"/>
          <a:stretch>
            <a:fillRect/>
          </a:stretch>
        </a:blipFill>
      </dgm:spPr>
      <dgm:t>
        <a:bodyPr/>
        <a:lstStyle/>
        <a:p>
          <a:endParaRPr lang="en-US"/>
        </a:p>
      </dgm:t>
    </dgm:pt>
    <dgm:pt modelId="{130BC35C-C341-4D98-A58D-9F98E04AD235}" type="pres">
      <dgm:prSet presAssocID="{B00D037A-26FE-4645-B4BF-4FF7E1ABF898}" presName="sibTrans" presStyleLbl="sibTrans2D1" presStyleIdx="0" presStyleCnt="0"/>
      <dgm:spPr/>
      <dgm:t>
        <a:bodyPr/>
        <a:lstStyle/>
        <a:p>
          <a:endParaRPr lang="en-US"/>
        </a:p>
      </dgm:t>
    </dgm:pt>
    <dgm:pt modelId="{E6EC7966-0A8B-4127-94D5-1A04DC642C85}" type="pres">
      <dgm:prSet presAssocID="{88C4D7B4-042C-4370-99A2-662493A4AB12}" presName="compNode" presStyleCnt="0"/>
      <dgm:spPr/>
      <dgm:t>
        <a:bodyPr/>
        <a:lstStyle/>
        <a:p>
          <a:endParaRPr lang="en-US"/>
        </a:p>
      </dgm:t>
    </dgm:pt>
    <dgm:pt modelId="{C291C03F-E4E6-4768-BC20-60A381687C17}" type="pres">
      <dgm:prSet presAssocID="{88C4D7B4-042C-4370-99A2-662493A4AB12}" presName="childRect" presStyleLbl="bgAcc1" presStyleIdx="1" presStyleCnt="2" custScaleX="119009" custLinFactNeighborX="-2683" custLinFactNeighborY="-296">
        <dgm:presLayoutVars>
          <dgm:bulletEnabled val="1"/>
        </dgm:presLayoutVars>
      </dgm:prSet>
      <dgm:spPr/>
      <dgm:t>
        <a:bodyPr/>
        <a:lstStyle/>
        <a:p>
          <a:endParaRPr lang="en-US"/>
        </a:p>
      </dgm:t>
    </dgm:pt>
    <dgm:pt modelId="{0F0B2BAC-D2C4-4523-A0C7-9E7DA81188F0}" type="pres">
      <dgm:prSet presAssocID="{88C4D7B4-042C-4370-99A2-662493A4AB12}" presName="parentText" presStyleLbl="node1" presStyleIdx="0" presStyleCnt="0">
        <dgm:presLayoutVars>
          <dgm:chMax val="0"/>
          <dgm:bulletEnabled val="1"/>
        </dgm:presLayoutVars>
      </dgm:prSet>
      <dgm:spPr/>
      <dgm:t>
        <a:bodyPr/>
        <a:lstStyle/>
        <a:p>
          <a:endParaRPr lang="en-US"/>
        </a:p>
      </dgm:t>
    </dgm:pt>
    <dgm:pt modelId="{DEC61EF0-A8FC-40F7-96CA-5EA12C922D83}" type="pres">
      <dgm:prSet presAssocID="{88C4D7B4-042C-4370-99A2-662493A4AB12}" presName="parentRect" presStyleLbl="alignNode1" presStyleIdx="1" presStyleCnt="2" custScaleX="123597" custLinFactNeighborX="-357"/>
      <dgm:spPr/>
      <dgm:t>
        <a:bodyPr/>
        <a:lstStyle/>
        <a:p>
          <a:endParaRPr lang="en-US"/>
        </a:p>
      </dgm:t>
    </dgm:pt>
    <dgm:pt modelId="{1DDD6799-6BF8-4380-97D3-B0094BF3EEF4}" type="pres">
      <dgm:prSet presAssocID="{88C4D7B4-042C-4370-99A2-662493A4AB12}" presName="adorn" presStyleLbl="fgAccFollowNode1" presStyleIdx="1" presStyleCnt="2" custLinFactNeighborX="10180" custLinFactNeighborY="-3297"/>
      <dgm:spPr>
        <a:blipFill rotWithShape="0">
          <a:blip xmlns:r="http://schemas.openxmlformats.org/officeDocument/2006/relationships" r:embed="rId2"/>
          <a:stretch>
            <a:fillRect/>
          </a:stretch>
        </a:blipFill>
      </dgm:spPr>
      <dgm:t>
        <a:bodyPr/>
        <a:lstStyle/>
        <a:p>
          <a:endParaRPr lang="en-US"/>
        </a:p>
      </dgm:t>
    </dgm:pt>
  </dgm:ptLst>
  <dgm:cxnLst>
    <dgm:cxn modelId="{41FD692E-86A1-4FAF-A5DA-6B55285E4A28}" type="presOf" srcId="{B00D037A-26FE-4645-B4BF-4FF7E1ABF898}" destId="{130BC35C-C341-4D98-A58D-9F98E04AD235}" srcOrd="0" destOrd="0" presId="urn:microsoft.com/office/officeart/2005/8/layout/bList2"/>
    <dgm:cxn modelId="{19E3C999-58D5-4B44-8A50-4371727A7683}" type="presOf" srcId="{88C4D7B4-042C-4370-99A2-662493A4AB12}" destId="{DEC61EF0-A8FC-40F7-96CA-5EA12C922D83}" srcOrd="1" destOrd="0" presId="urn:microsoft.com/office/officeart/2005/8/layout/bList2"/>
    <dgm:cxn modelId="{54CE61A6-7CB9-4A18-897B-B7C18432DAAB}" type="presOf" srcId="{88C4D7B4-042C-4370-99A2-662493A4AB12}" destId="{0F0B2BAC-D2C4-4523-A0C7-9E7DA81188F0}" srcOrd="0" destOrd="0" presId="urn:microsoft.com/office/officeart/2005/8/layout/bList2"/>
    <dgm:cxn modelId="{594CA96F-A135-485B-852E-B8BCB89C3A12}" srcId="{88C4D7B4-042C-4370-99A2-662493A4AB12}" destId="{5DDEF07E-F684-485F-AC62-F03AA4A8AC0F}" srcOrd="0" destOrd="0" parTransId="{60001965-AEFD-4F2A-8657-C96E2A74CDC7}" sibTransId="{A2113CF1-E12B-462B-8E83-5DAF215DA9C0}"/>
    <dgm:cxn modelId="{AFCEE2F7-3656-4295-950D-3FDBE612F891}" type="presOf" srcId="{C092D9A1-4651-4F78-B1A7-D94000EB0E78}" destId="{06F33E61-70D0-418B-AFD3-FC3CDC1B8FA0}" srcOrd="0" destOrd="0" presId="urn:microsoft.com/office/officeart/2005/8/layout/bList2"/>
    <dgm:cxn modelId="{58496FCF-5821-4C0A-880C-1E811C5F3059}" srcId="{C092D9A1-4651-4F78-B1A7-D94000EB0E78}" destId="{84794854-45BA-4668-8DD0-B5EE8A3DE797}" srcOrd="0" destOrd="0" parTransId="{07A7CA1A-193A-4484-A353-1A978E3B4465}" sibTransId="{7FDB3E8A-C6AC-4B9B-B573-2EBADFFD5EFA}"/>
    <dgm:cxn modelId="{5513F5EB-19EE-49BA-AC24-D1FB63B4E9D4}" type="presOf" srcId="{C092D9A1-4651-4F78-B1A7-D94000EB0E78}" destId="{DC092FB7-C45B-4559-93E5-14A5A8D21384}" srcOrd="1" destOrd="0" presId="urn:microsoft.com/office/officeart/2005/8/layout/bList2"/>
    <dgm:cxn modelId="{4068E9D3-318D-41BE-BBB0-6BD0AB2FC407}" type="presOf" srcId="{357B2E2E-8C6D-45A9-AF1A-334BFDFE1C60}" destId="{40420938-E9F2-482D-8EAA-17D36A67C305}" srcOrd="0" destOrd="0" presId="urn:microsoft.com/office/officeart/2005/8/layout/bList2"/>
    <dgm:cxn modelId="{D8528B99-D627-4881-976F-B15AE1259530}" type="presOf" srcId="{84794854-45BA-4668-8DD0-B5EE8A3DE797}" destId="{6BB4E8DA-ED0D-43CE-BF78-AC808538F135}" srcOrd="0" destOrd="0" presId="urn:microsoft.com/office/officeart/2005/8/layout/bList2"/>
    <dgm:cxn modelId="{20617D9C-BC91-4EDF-81DD-738D61C2CDEB}" type="presOf" srcId="{5DDEF07E-F684-485F-AC62-F03AA4A8AC0F}" destId="{C291C03F-E4E6-4768-BC20-60A381687C17}" srcOrd="0" destOrd="0" presId="urn:microsoft.com/office/officeart/2005/8/layout/bList2"/>
    <dgm:cxn modelId="{FA4BA2F5-DE77-489D-9744-521231C4B095}" srcId="{357B2E2E-8C6D-45A9-AF1A-334BFDFE1C60}" destId="{88C4D7B4-042C-4370-99A2-662493A4AB12}" srcOrd="1" destOrd="0" parTransId="{4F2BEC43-F548-4E08-9234-51D421A7136F}" sibTransId="{C364C018-A9E1-43EE-9B61-AC29B0E5A637}"/>
    <dgm:cxn modelId="{78B7DE66-D2F5-4E52-BE5F-3B270CB8F301}" srcId="{357B2E2E-8C6D-45A9-AF1A-334BFDFE1C60}" destId="{C092D9A1-4651-4F78-B1A7-D94000EB0E78}" srcOrd="0" destOrd="0" parTransId="{94652A9E-579E-46AB-BDDE-87C77B7BAAC8}" sibTransId="{B00D037A-26FE-4645-B4BF-4FF7E1ABF898}"/>
    <dgm:cxn modelId="{EC248E62-B255-4676-9F9F-A48EE0DED125}" type="presParOf" srcId="{40420938-E9F2-482D-8EAA-17D36A67C305}" destId="{5D6306AF-65E5-47FC-89D7-40E5386EF152}" srcOrd="0" destOrd="0" presId="urn:microsoft.com/office/officeart/2005/8/layout/bList2"/>
    <dgm:cxn modelId="{515EB92C-DD4E-49DE-AC58-4A6C6BC49272}" type="presParOf" srcId="{5D6306AF-65E5-47FC-89D7-40E5386EF152}" destId="{6BB4E8DA-ED0D-43CE-BF78-AC808538F135}" srcOrd="0" destOrd="0" presId="urn:microsoft.com/office/officeart/2005/8/layout/bList2"/>
    <dgm:cxn modelId="{90161626-5657-4DAB-B636-5AD502D87193}" type="presParOf" srcId="{5D6306AF-65E5-47FC-89D7-40E5386EF152}" destId="{06F33E61-70D0-418B-AFD3-FC3CDC1B8FA0}" srcOrd="1" destOrd="0" presId="urn:microsoft.com/office/officeart/2005/8/layout/bList2"/>
    <dgm:cxn modelId="{AC268BFE-5462-45B2-94A8-F8689AAAD6FD}" type="presParOf" srcId="{5D6306AF-65E5-47FC-89D7-40E5386EF152}" destId="{DC092FB7-C45B-4559-93E5-14A5A8D21384}" srcOrd="2" destOrd="0" presId="urn:microsoft.com/office/officeart/2005/8/layout/bList2"/>
    <dgm:cxn modelId="{A35E7D65-970D-4560-965E-47472678FC3E}" type="presParOf" srcId="{5D6306AF-65E5-47FC-89D7-40E5386EF152}" destId="{64597D2D-7CFA-4B3A-B827-E6A6DF5C10B0}" srcOrd="3" destOrd="0" presId="urn:microsoft.com/office/officeart/2005/8/layout/bList2"/>
    <dgm:cxn modelId="{FC53E6D1-840A-431E-AEDD-0C8BFB73546A}" type="presParOf" srcId="{40420938-E9F2-482D-8EAA-17D36A67C305}" destId="{130BC35C-C341-4D98-A58D-9F98E04AD235}" srcOrd="1" destOrd="0" presId="urn:microsoft.com/office/officeart/2005/8/layout/bList2"/>
    <dgm:cxn modelId="{94AF6D11-8080-43E7-8A8F-06DFEDA115B5}" type="presParOf" srcId="{40420938-E9F2-482D-8EAA-17D36A67C305}" destId="{E6EC7966-0A8B-4127-94D5-1A04DC642C85}" srcOrd="2" destOrd="0" presId="urn:microsoft.com/office/officeart/2005/8/layout/bList2"/>
    <dgm:cxn modelId="{F14E726F-6907-4074-A6EA-688FCBF13768}" type="presParOf" srcId="{E6EC7966-0A8B-4127-94D5-1A04DC642C85}" destId="{C291C03F-E4E6-4768-BC20-60A381687C17}" srcOrd="0" destOrd="0" presId="urn:microsoft.com/office/officeart/2005/8/layout/bList2"/>
    <dgm:cxn modelId="{E5A203D1-B5F6-4C22-96B5-64A8EAA07DBB}" type="presParOf" srcId="{E6EC7966-0A8B-4127-94D5-1A04DC642C85}" destId="{0F0B2BAC-D2C4-4523-A0C7-9E7DA81188F0}" srcOrd="1" destOrd="0" presId="urn:microsoft.com/office/officeart/2005/8/layout/bList2"/>
    <dgm:cxn modelId="{CA2F2E0D-846E-4989-BD34-AFA8B987F31E}" type="presParOf" srcId="{E6EC7966-0A8B-4127-94D5-1A04DC642C85}" destId="{DEC61EF0-A8FC-40F7-96CA-5EA12C922D83}" srcOrd="2" destOrd="0" presId="urn:microsoft.com/office/officeart/2005/8/layout/bList2"/>
    <dgm:cxn modelId="{1761534E-257B-494C-A481-EFE035A3ED27}" type="presParOf" srcId="{E6EC7966-0A8B-4127-94D5-1A04DC642C85}" destId="{1DDD6799-6BF8-4380-97D3-B0094BF3EEF4}" srcOrd="3" destOrd="0" presId="urn:microsoft.com/office/officeart/2005/8/layout/bList2"/>
  </dgm:cxnLst>
  <dgm:bg/>
  <dgm:whole/>
</dgm:dataModel>
</file>

<file path=ppt/diagrams/data3.xml><?xml version="1.0" encoding="utf-8"?>
<dgm:dataModel xmlns:dgm="http://schemas.openxmlformats.org/drawingml/2006/diagram" xmlns:a="http://schemas.openxmlformats.org/drawingml/2006/main">
  <dgm:ptLst>
    <dgm:pt modelId="{68227506-DEBD-4747-8BB0-F515F0695EAA}" type="doc">
      <dgm:prSet loTypeId="urn:microsoft.com/office/officeart/2005/8/layout/vList5" loCatId="list" qsTypeId="urn:microsoft.com/office/officeart/2005/8/quickstyle/3d1" qsCatId="3D" csTypeId="urn:microsoft.com/office/officeart/2005/8/colors/colorful2" csCatId="colorful" phldr="1"/>
      <dgm:spPr/>
      <dgm:t>
        <a:bodyPr/>
        <a:lstStyle/>
        <a:p>
          <a:endParaRPr lang="en-US"/>
        </a:p>
      </dgm:t>
    </dgm:pt>
    <dgm:pt modelId="{89EA2760-AF73-4AD8-9024-F8A70A1127AF}">
      <dgm:prSet phldrT="[Text]" custT="1"/>
      <dgm:spPr/>
      <dgm:t>
        <a:bodyPr/>
        <a:lstStyle/>
        <a:p>
          <a:r>
            <a:rPr lang="en-US" sz="2800" dirty="0" smtClean="0">
              <a:solidFill>
                <a:schemeClr val="bg2"/>
              </a:solidFill>
              <a:effectLst/>
            </a:rPr>
            <a:t>Experience</a:t>
          </a:r>
          <a:endParaRPr lang="en-US" sz="2800" dirty="0">
            <a:solidFill>
              <a:schemeClr val="bg2"/>
            </a:solidFill>
            <a:effectLst/>
          </a:endParaRPr>
        </a:p>
      </dgm:t>
    </dgm:pt>
    <dgm:pt modelId="{F1D394A3-D123-4B48-9028-90F876AFDF5B}" type="parTrans" cxnId="{45E009FE-9860-4B28-BCE5-A3D877F50702}">
      <dgm:prSet/>
      <dgm:spPr/>
      <dgm:t>
        <a:bodyPr/>
        <a:lstStyle/>
        <a:p>
          <a:endParaRPr lang="en-US" sz="3200"/>
        </a:p>
      </dgm:t>
    </dgm:pt>
    <dgm:pt modelId="{E96BFEB9-ACA8-40F3-8367-6392D9D447C1}" type="sibTrans" cxnId="{45E009FE-9860-4B28-BCE5-A3D877F50702}">
      <dgm:prSet/>
      <dgm:spPr/>
      <dgm:t>
        <a:bodyPr/>
        <a:lstStyle/>
        <a:p>
          <a:endParaRPr lang="en-US" sz="3200"/>
        </a:p>
      </dgm:t>
    </dgm:pt>
    <dgm:pt modelId="{EB145D8E-3053-456C-A37A-95DC364C0492}">
      <dgm:prSet phldrT="[Text]" custT="1"/>
      <dgm:spPr/>
      <dgm:t>
        <a:bodyPr/>
        <a:lstStyle/>
        <a:p>
          <a:endParaRPr lang="en-US" sz="1200" b="1" dirty="0"/>
        </a:p>
      </dgm:t>
    </dgm:pt>
    <dgm:pt modelId="{FF8CF2A8-3027-4D31-9CF5-67BD94F8F109}" type="parTrans" cxnId="{84B46E97-DC32-438E-9958-989758E953DF}">
      <dgm:prSet/>
      <dgm:spPr/>
      <dgm:t>
        <a:bodyPr/>
        <a:lstStyle/>
        <a:p>
          <a:endParaRPr lang="en-US" sz="3200"/>
        </a:p>
      </dgm:t>
    </dgm:pt>
    <dgm:pt modelId="{B4FDF55F-AB94-4070-9E86-5391B55560E8}" type="sibTrans" cxnId="{84B46E97-DC32-438E-9958-989758E953DF}">
      <dgm:prSet/>
      <dgm:spPr/>
      <dgm:t>
        <a:bodyPr/>
        <a:lstStyle/>
        <a:p>
          <a:endParaRPr lang="en-US" sz="3200"/>
        </a:p>
      </dgm:t>
    </dgm:pt>
    <dgm:pt modelId="{DBAFF92E-215C-4A41-B516-0682CC78F1C1}">
      <dgm:prSet phldrT="[Text]" custT="1"/>
      <dgm:spPr/>
      <dgm:t>
        <a:bodyPr/>
        <a:lstStyle/>
        <a:p>
          <a:r>
            <a:rPr lang="en-US" sz="2800" dirty="0" smtClean="0">
              <a:solidFill>
                <a:schemeClr val="bg2"/>
              </a:solidFill>
              <a:effectLst/>
            </a:rPr>
            <a:t>Security</a:t>
          </a:r>
          <a:endParaRPr lang="en-US" sz="2800" dirty="0">
            <a:solidFill>
              <a:schemeClr val="bg2"/>
            </a:solidFill>
            <a:effectLst/>
          </a:endParaRPr>
        </a:p>
      </dgm:t>
    </dgm:pt>
    <dgm:pt modelId="{1CE24CCB-0DA3-4E94-AAB4-1A20239A7FEB}" type="parTrans" cxnId="{0AB83D32-9430-4661-8C90-101608E5BAB0}">
      <dgm:prSet/>
      <dgm:spPr/>
      <dgm:t>
        <a:bodyPr/>
        <a:lstStyle/>
        <a:p>
          <a:endParaRPr lang="en-US" sz="3200"/>
        </a:p>
      </dgm:t>
    </dgm:pt>
    <dgm:pt modelId="{44E77DC0-BE6B-4E45-BE4F-5A9FDA5B5D36}" type="sibTrans" cxnId="{0AB83D32-9430-4661-8C90-101608E5BAB0}">
      <dgm:prSet/>
      <dgm:spPr/>
      <dgm:t>
        <a:bodyPr/>
        <a:lstStyle/>
        <a:p>
          <a:endParaRPr lang="en-US" sz="3200"/>
        </a:p>
      </dgm:t>
    </dgm:pt>
    <dgm:pt modelId="{68B105C6-0ADE-4D1C-93FD-32469162BCBF}">
      <dgm:prSet phldrT="[Text]" custT="1"/>
      <dgm:spPr/>
      <dgm:t>
        <a:bodyPr/>
        <a:lstStyle/>
        <a:p>
          <a:endParaRPr lang="en-US" sz="1200" b="1" dirty="0"/>
        </a:p>
      </dgm:t>
    </dgm:pt>
    <dgm:pt modelId="{1F316E61-5A06-4ACF-B1D1-73B0A20A0BCB}" type="parTrans" cxnId="{3719EAFE-A545-4F35-B33C-E2317B7A072C}">
      <dgm:prSet/>
      <dgm:spPr/>
      <dgm:t>
        <a:bodyPr/>
        <a:lstStyle/>
        <a:p>
          <a:endParaRPr lang="en-US" sz="3200"/>
        </a:p>
      </dgm:t>
    </dgm:pt>
    <dgm:pt modelId="{C60A8581-2D7D-4531-BB74-7D57FD6DED29}" type="sibTrans" cxnId="{3719EAFE-A545-4F35-B33C-E2317B7A072C}">
      <dgm:prSet/>
      <dgm:spPr/>
      <dgm:t>
        <a:bodyPr/>
        <a:lstStyle/>
        <a:p>
          <a:endParaRPr lang="en-US" sz="3200"/>
        </a:p>
      </dgm:t>
    </dgm:pt>
    <dgm:pt modelId="{E3F3F98D-F8EE-44FF-BB14-B30767B6711F}">
      <dgm:prSet phldrT="[Text]" custT="1"/>
      <dgm:spPr/>
      <dgm:t>
        <a:bodyPr/>
        <a:lstStyle/>
        <a:p>
          <a:r>
            <a:rPr lang="en-US" sz="2800" dirty="0" smtClean="0">
              <a:solidFill>
                <a:schemeClr val="bg2"/>
              </a:solidFill>
              <a:effectLst/>
            </a:rPr>
            <a:t>Manageability</a:t>
          </a:r>
          <a:endParaRPr lang="en-US" sz="2800" dirty="0">
            <a:solidFill>
              <a:schemeClr val="bg2"/>
            </a:solidFill>
            <a:effectLst/>
          </a:endParaRPr>
        </a:p>
      </dgm:t>
    </dgm:pt>
    <dgm:pt modelId="{B53F595C-7749-4DE2-9DE6-3F8CA6FA9781}" type="parTrans" cxnId="{047A49F4-35A0-49F4-ADA0-3F5746F134BF}">
      <dgm:prSet/>
      <dgm:spPr/>
      <dgm:t>
        <a:bodyPr/>
        <a:lstStyle/>
        <a:p>
          <a:endParaRPr lang="en-US" sz="3200"/>
        </a:p>
      </dgm:t>
    </dgm:pt>
    <dgm:pt modelId="{F60B44F3-36A3-4CC9-8670-ECEF2537C951}" type="sibTrans" cxnId="{047A49F4-35A0-49F4-ADA0-3F5746F134BF}">
      <dgm:prSet/>
      <dgm:spPr/>
      <dgm:t>
        <a:bodyPr/>
        <a:lstStyle/>
        <a:p>
          <a:endParaRPr lang="en-US" sz="3200"/>
        </a:p>
      </dgm:t>
    </dgm:pt>
    <dgm:pt modelId="{1860720B-4709-4E51-B37C-281E2C3A7595}">
      <dgm:prSet phldrT="[Text]" custT="1"/>
      <dgm:spPr/>
      <dgm:t>
        <a:bodyPr/>
        <a:lstStyle/>
        <a:p>
          <a:endParaRPr lang="en-US" sz="1200" b="1" dirty="0"/>
        </a:p>
      </dgm:t>
    </dgm:pt>
    <dgm:pt modelId="{0F1385B3-4BC4-4E1A-ADAD-057F59A077F9}" type="parTrans" cxnId="{D1E2B572-558D-4A0D-A998-3A6621B10AAE}">
      <dgm:prSet/>
      <dgm:spPr/>
      <dgm:t>
        <a:bodyPr/>
        <a:lstStyle/>
        <a:p>
          <a:endParaRPr lang="en-US" sz="3200"/>
        </a:p>
      </dgm:t>
    </dgm:pt>
    <dgm:pt modelId="{DB2753D6-D87C-4AD5-A797-D79CD722240E}" type="sibTrans" cxnId="{D1E2B572-558D-4A0D-A998-3A6621B10AAE}">
      <dgm:prSet/>
      <dgm:spPr/>
      <dgm:t>
        <a:bodyPr/>
        <a:lstStyle/>
        <a:p>
          <a:endParaRPr lang="en-US" sz="3200"/>
        </a:p>
      </dgm:t>
    </dgm:pt>
    <dgm:pt modelId="{C45E8CBE-010D-49F4-B817-06DE165DF9C4}">
      <dgm:prSet custT="1"/>
      <dgm:spPr/>
      <dgm:t>
        <a:bodyPr/>
        <a:lstStyle/>
        <a:p>
          <a:r>
            <a:rPr lang="en-US" sz="2800" dirty="0" smtClean="0">
              <a:solidFill>
                <a:schemeClr val="bg2"/>
              </a:solidFill>
              <a:effectLst/>
            </a:rPr>
            <a:t>Platform</a:t>
          </a:r>
          <a:endParaRPr lang="en-US" sz="2800" dirty="0">
            <a:solidFill>
              <a:schemeClr val="bg2"/>
            </a:solidFill>
            <a:effectLst/>
          </a:endParaRPr>
        </a:p>
      </dgm:t>
    </dgm:pt>
    <dgm:pt modelId="{5C8D33FD-1354-431F-B16B-30F64A7EAA2E}" type="parTrans" cxnId="{77FF1E38-8199-4EF6-8159-6D94CB4EB379}">
      <dgm:prSet/>
      <dgm:spPr/>
      <dgm:t>
        <a:bodyPr/>
        <a:lstStyle/>
        <a:p>
          <a:endParaRPr lang="en-US" sz="3200"/>
        </a:p>
      </dgm:t>
    </dgm:pt>
    <dgm:pt modelId="{5FEA0C48-A99B-4948-99F6-253D5867F486}" type="sibTrans" cxnId="{77FF1E38-8199-4EF6-8159-6D94CB4EB379}">
      <dgm:prSet/>
      <dgm:spPr/>
      <dgm:t>
        <a:bodyPr/>
        <a:lstStyle/>
        <a:p>
          <a:endParaRPr lang="en-US" sz="3200"/>
        </a:p>
      </dgm:t>
    </dgm:pt>
    <dgm:pt modelId="{C186C117-EFB6-4E5E-90F1-0CEDFC599120}">
      <dgm:prSet custT="1"/>
      <dgm:spPr/>
      <dgm:t>
        <a:bodyPr/>
        <a:lstStyle/>
        <a:p>
          <a:endParaRPr lang="en-US" sz="1200" b="1" dirty="0"/>
        </a:p>
      </dgm:t>
    </dgm:pt>
    <dgm:pt modelId="{58221B30-CCF6-46E8-A32D-D52312AA034A}" type="parTrans" cxnId="{8CF48D69-E4DE-416F-97BB-DD1908C361E1}">
      <dgm:prSet/>
      <dgm:spPr/>
      <dgm:t>
        <a:bodyPr/>
        <a:lstStyle/>
        <a:p>
          <a:endParaRPr lang="en-US" sz="3200"/>
        </a:p>
      </dgm:t>
    </dgm:pt>
    <dgm:pt modelId="{850D1EAA-0E52-4684-8292-D600B9A4D36C}" type="sibTrans" cxnId="{8CF48D69-E4DE-416F-97BB-DD1908C361E1}">
      <dgm:prSet/>
      <dgm:spPr/>
      <dgm:t>
        <a:bodyPr/>
        <a:lstStyle/>
        <a:p>
          <a:endParaRPr lang="en-US" sz="3200"/>
        </a:p>
      </dgm:t>
    </dgm:pt>
    <dgm:pt modelId="{A5246F5E-1D21-40B6-BECC-8F1EFB78220C}" type="pres">
      <dgm:prSet presAssocID="{68227506-DEBD-4747-8BB0-F515F0695EAA}" presName="Name0" presStyleCnt="0">
        <dgm:presLayoutVars>
          <dgm:dir/>
          <dgm:animLvl val="lvl"/>
          <dgm:resizeHandles val="exact"/>
        </dgm:presLayoutVars>
      </dgm:prSet>
      <dgm:spPr/>
      <dgm:t>
        <a:bodyPr/>
        <a:lstStyle/>
        <a:p>
          <a:endParaRPr lang="en-US"/>
        </a:p>
      </dgm:t>
    </dgm:pt>
    <dgm:pt modelId="{459446E3-569D-477D-A6F4-721C4810B7ED}" type="pres">
      <dgm:prSet presAssocID="{89EA2760-AF73-4AD8-9024-F8A70A1127AF}" presName="linNode" presStyleCnt="0"/>
      <dgm:spPr/>
    </dgm:pt>
    <dgm:pt modelId="{009A1B29-2EB5-463F-8720-D04D59502F5A}" type="pres">
      <dgm:prSet presAssocID="{89EA2760-AF73-4AD8-9024-F8A70A1127AF}" presName="parentText" presStyleLbl="node1" presStyleIdx="0" presStyleCnt="4" custScaleX="85941">
        <dgm:presLayoutVars>
          <dgm:chMax val="1"/>
          <dgm:bulletEnabled val="1"/>
        </dgm:presLayoutVars>
      </dgm:prSet>
      <dgm:spPr/>
      <dgm:t>
        <a:bodyPr/>
        <a:lstStyle/>
        <a:p>
          <a:endParaRPr lang="en-US"/>
        </a:p>
      </dgm:t>
    </dgm:pt>
    <dgm:pt modelId="{DB0D108D-C800-4E31-8BDC-E5E765B3DF79}" type="pres">
      <dgm:prSet presAssocID="{89EA2760-AF73-4AD8-9024-F8A70A1127AF}" presName="descendantText" presStyleLbl="alignAccFollowNode1" presStyleIdx="0" presStyleCnt="4">
        <dgm:presLayoutVars>
          <dgm:bulletEnabled val="1"/>
        </dgm:presLayoutVars>
      </dgm:prSet>
      <dgm:spPr/>
      <dgm:t>
        <a:bodyPr/>
        <a:lstStyle/>
        <a:p>
          <a:endParaRPr lang="en-US"/>
        </a:p>
      </dgm:t>
    </dgm:pt>
    <dgm:pt modelId="{D7DFE144-512D-4A7D-BEC3-3A0DEC70E1F8}" type="pres">
      <dgm:prSet presAssocID="{E96BFEB9-ACA8-40F3-8367-6392D9D447C1}" presName="sp" presStyleCnt="0"/>
      <dgm:spPr/>
    </dgm:pt>
    <dgm:pt modelId="{00D88FBB-3B62-4957-BE62-4A5CDE45C060}" type="pres">
      <dgm:prSet presAssocID="{DBAFF92E-215C-4A41-B516-0682CC78F1C1}" presName="linNode" presStyleCnt="0"/>
      <dgm:spPr/>
    </dgm:pt>
    <dgm:pt modelId="{A3DFA772-1116-4679-850D-3312D9F791D0}" type="pres">
      <dgm:prSet presAssocID="{DBAFF92E-215C-4A41-B516-0682CC78F1C1}" presName="parentText" presStyleLbl="node1" presStyleIdx="1" presStyleCnt="4" custScaleX="85941">
        <dgm:presLayoutVars>
          <dgm:chMax val="1"/>
          <dgm:bulletEnabled val="1"/>
        </dgm:presLayoutVars>
      </dgm:prSet>
      <dgm:spPr/>
      <dgm:t>
        <a:bodyPr/>
        <a:lstStyle/>
        <a:p>
          <a:endParaRPr lang="en-US"/>
        </a:p>
      </dgm:t>
    </dgm:pt>
    <dgm:pt modelId="{90142774-1CB9-4FA0-A77A-CACA7D0B24C9}" type="pres">
      <dgm:prSet presAssocID="{DBAFF92E-215C-4A41-B516-0682CC78F1C1}" presName="descendantText" presStyleLbl="alignAccFollowNode1" presStyleIdx="1" presStyleCnt="4">
        <dgm:presLayoutVars>
          <dgm:bulletEnabled val="1"/>
        </dgm:presLayoutVars>
      </dgm:prSet>
      <dgm:spPr/>
      <dgm:t>
        <a:bodyPr/>
        <a:lstStyle/>
        <a:p>
          <a:endParaRPr lang="en-US"/>
        </a:p>
      </dgm:t>
    </dgm:pt>
    <dgm:pt modelId="{12B75694-38D3-4D58-940D-915EDFA33C06}" type="pres">
      <dgm:prSet presAssocID="{44E77DC0-BE6B-4E45-BE4F-5A9FDA5B5D36}" presName="sp" presStyleCnt="0"/>
      <dgm:spPr/>
    </dgm:pt>
    <dgm:pt modelId="{8625EC66-2D88-499F-92DE-0926F755B0FC}" type="pres">
      <dgm:prSet presAssocID="{E3F3F98D-F8EE-44FF-BB14-B30767B6711F}" presName="linNode" presStyleCnt="0"/>
      <dgm:spPr/>
    </dgm:pt>
    <dgm:pt modelId="{0AC005A3-45B3-4EEE-B70C-6E2447D50D08}" type="pres">
      <dgm:prSet presAssocID="{E3F3F98D-F8EE-44FF-BB14-B30767B6711F}" presName="parentText" presStyleLbl="node1" presStyleIdx="2" presStyleCnt="4" custScaleX="85941">
        <dgm:presLayoutVars>
          <dgm:chMax val="1"/>
          <dgm:bulletEnabled val="1"/>
        </dgm:presLayoutVars>
      </dgm:prSet>
      <dgm:spPr/>
      <dgm:t>
        <a:bodyPr/>
        <a:lstStyle/>
        <a:p>
          <a:endParaRPr lang="en-US"/>
        </a:p>
      </dgm:t>
    </dgm:pt>
    <dgm:pt modelId="{728037EB-2045-4FD4-85C6-D7402F001324}" type="pres">
      <dgm:prSet presAssocID="{E3F3F98D-F8EE-44FF-BB14-B30767B6711F}" presName="descendantText" presStyleLbl="alignAccFollowNode1" presStyleIdx="2" presStyleCnt="4">
        <dgm:presLayoutVars>
          <dgm:bulletEnabled val="1"/>
        </dgm:presLayoutVars>
      </dgm:prSet>
      <dgm:spPr/>
      <dgm:t>
        <a:bodyPr/>
        <a:lstStyle/>
        <a:p>
          <a:endParaRPr lang="en-US"/>
        </a:p>
      </dgm:t>
    </dgm:pt>
    <dgm:pt modelId="{A7B81BE8-9F39-4CD8-B07E-610E40871EAA}" type="pres">
      <dgm:prSet presAssocID="{F60B44F3-36A3-4CC9-8670-ECEF2537C951}" presName="sp" presStyleCnt="0"/>
      <dgm:spPr/>
    </dgm:pt>
    <dgm:pt modelId="{FB5A5185-29E7-40A5-BB93-FB815DB680F7}" type="pres">
      <dgm:prSet presAssocID="{C45E8CBE-010D-49F4-B817-06DE165DF9C4}" presName="linNode" presStyleCnt="0"/>
      <dgm:spPr/>
    </dgm:pt>
    <dgm:pt modelId="{8E389301-164F-4235-B794-660C87EBE06A}" type="pres">
      <dgm:prSet presAssocID="{C45E8CBE-010D-49F4-B817-06DE165DF9C4}" presName="parentText" presStyleLbl="node1" presStyleIdx="3" presStyleCnt="4" custScaleX="85941">
        <dgm:presLayoutVars>
          <dgm:chMax val="1"/>
          <dgm:bulletEnabled val="1"/>
        </dgm:presLayoutVars>
      </dgm:prSet>
      <dgm:spPr/>
      <dgm:t>
        <a:bodyPr/>
        <a:lstStyle/>
        <a:p>
          <a:endParaRPr lang="en-US"/>
        </a:p>
      </dgm:t>
    </dgm:pt>
    <dgm:pt modelId="{1884E1EB-1607-4429-9538-4428B71CAC5A}" type="pres">
      <dgm:prSet presAssocID="{C45E8CBE-010D-49F4-B817-06DE165DF9C4}" presName="descendantText" presStyleLbl="alignAccFollowNode1" presStyleIdx="3" presStyleCnt="4">
        <dgm:presLayoutVars>
          <dgm:bulletEnabled val="1"/>
        </dgm:presLayoutVars>
      </dgm:prSet>
      <dgm:spPr/>
      <dgm:t>
        <a:bodyPr/>
        <a:lstStyle/>
        <a:p>
          <a:endParaRPr lang="en-US"/>
        </a:p>
      </dgm:t>
    </dgm:pt>
  </dgm:ptLst>
  <dgm:cxnLst>
    <dgm:cxn modelId="{84B46E97-DC32-438E-9958-989758E953DF}" srcId="{89EA2760-AF73-4AD8-9024-F8A70A1127AF}" destId="{EB145D8E-3053-456C-A37A-95DC364C0492}" srcOrd="0" destOrd="0" parTransId="{FF8CF2A8-3027-4D31-9CF5-67BD94F8F109}" sibTransId="{B4FDF55F-AB94-4070-9E86-5391B55560E8}"/>
    <dgm:cxn modelId="{77FF1E38-8199-4EF6-8159-6D94CB4EB379}" srcId="{68227506-DEBD-4747-8BB0-F515F0695EAA}" destId="{C45E8CBE-010D-49F4-B817-06DE165DF9C4}" srcOrd="3" destOrd="0" parTransId="{5C8D33FD-1354-431F-B16B-30F64A7EAA2E}" sibTransId="{5FEA0C48-A99B-4948-99F6-253D5867F486}"/>
    <dgm:cxn modelId="{E0C004E3-B7EF-430D-AF19-21F88E0F686E}" type="presOf" srcId="{EB145D8E-3053-456C-A37A-95DC364C0492}" destId="{DB0D108D-C800-4E31-8BDC-E5E765B3DF79}" srcOrd="0" destOrd="0" presId="urn:microsoft.com/office/officeart/2005/8/layout/vList5"/>
    <dgm:cxn modelId="{1B21FE88-01E0-4AAA-89C0-8CF715412111}" type="presOf" srcId="{89EA2760-AF73-4AD8-9024-F8A70A1127AF}" destId="{009A1B29-2EB5-463F-8720-D04D59502F5A}" srcOrd="0" destOrd="0" presId="urn:microsoft.com/office/officeart/2005/8/layout/vList5"/>
    <dgm:cxn modelId="{828A784D-6B0F-4E15-96D9-01F6DF756F64}" type="presOf" srcId="{1860720B-4709-4E51-B37C-281E2C3A7595}" destId="{728037EB-2045-4FD4-85C6-D7402F001324}" srcOrd="0" destOrd="0" presId="urn:microsoft.com/office/officeart/2005/8/layout/vList5"/>
    <dgm:cxn modelId="{45E009FE-9860-4B28-BCE5-A3D877F50702}" srcId="{68227506-DEBD-4747-8BB0-F515F0695EAA}" destId="{89EA2760-AF73-4AD8-9024-F8A70A1127AF}" srcOrd="0" destOrd="0" parTransId="{F1D394A3-D123-4B48-9028-90F876AFDF5B}" sibTransId="{E96BFEB9-ACA8-40F3-8367-6392D9D447C1}"/>
    <dgm:cxn modelId="{66D5E1B8-3B1B-4DB6-96A5-4ACAEB79CA66}" type="presOf" srcId="{E3F3F98D-F8EE-44FF-BB14-B30767B6711F}" destId="{0AC005A3-45B3-4EEE-B70C-6E2447D50D08}" srcOrd="0" destOrd="0" presId="urn:microsoft.com/office/officeart/2005/8/layout/vList5"/>
    <dgm:cxn modelId="{A1C05122-1832-4DFD-B0AB-E18AE00EDF93}" type="presOf" srcId="{68B105C6-0ADE-4D1C-93FD-32469162BCBF}" destId="{90142774-1CB9-4FA0-A77A-CACA7D0B24C9}" srcOrd="0" destOrd="0" presId="urn:microsoft.com/office/officeart/2005/8/layout/vList5"/>
    <dgm:cxn modelId="{3719EAFE-A545-4F35-B33C-E2317B7A072C}" srcId="{DBAFF92E-215C-4A41-B516-0682CC78F1C1}" destId="{68B105C6-0ADE-4D1C-93FD-32469162BCBF}" srcOrd="0" destOrd="0" parTransId="{1F316E61-5A06-4ACF-B1D1-73B0A20A0BCB}" sibTransId="{C60A8581-2D7D-4531-BB74-7D57FD6DED29}"/>
    <dgm:cxn modelId="{8CF48D69-E4DE-416F-97BB-DD1908C361E1}" srcId="{C45E8CBE-010D-49F4-B817-06DE165DF9C4}" destId="{C186C117-EFB6-4E5E-90F1-0CEDFC599120}" srcOrd="0" destOrd="0" parTransId="{58221B30-CCF6-46E8-A32D-D52312AA034A}" sibTransId="{850D1EAA-0E52-4684-8292-D600B9A4D36C}"/>
    <dgm:cxn modelId="{D1E2B572-558D-4A0D-A998-3A6621B10AAE}" srcId="{E3F3F98D-F8EE-44FF-BB14-B30767B6711F}" destId="{1860720B-4709-4E51-B37C-281E2C3A7595}" srcOrd="0" destOrd="0" parTransId="{0F1385B3-4BC4-4E1A-ADAD-057F59A077F9}" sibTransId="{DB2753D6-D87C-4AD5-A797-D79CD722240E}"/>
    <dgm:cxn modelId="{50B02D36-D30B-4CF3-AE4A-5C71DBCD8F19}" type="presOf" srcId="{C186C117-EFB6-4E5E-90F1-0CEDFC599120}" destId="{1884E1EB-1607-4429-9538-4428B71CAC5A}" srcOrd="0" destOrd="0" presId="urn:microsoft.com/office/officeart/2005/8/layout/vList5"/>
    <dgm:cxn modelId="{0AB83D32-9430-4661-8C90-101608E5BAB0}" srcId="{68227506-DEBD-4747-8BB0-F515F0695EAA}" destId="{DBAFF92E-215C-4A41-B516-0682CC78F1C1}" srcOrd="1" destOrd="0" parTransId="{1CE24CCB-0DA3-4E94-AAB4-1A20239A7FEB}" sibTransId="{44E77DC0-BE6B-4E45-BE4F-5A9FDA5B5D36}"/>
    <dgm:cxn modelId="{02533264-8CC7-45E8-8674-21FEEA77D652}" type="presOf" srcId="{68227506-DEBD-4747-8BB0-F515F0695EAA}" destId="{A5246F5E-1D21-40B6-BECC-8F1EFB78220C}" srcOrd="0" destOrd="0" presId="urn:microsoft.com/office/officeart/2005/8/layout/vList5"/>
    <dgm:cxn modelId="{047A49F4-35A0-49F4-ADA0-3F5746F134BF}" srcId="{68227506-DEBD-4747-8BB0-F515F0695EAA}" destId="{E3F3F98D-F8EE-44FF-BB14-B30767B6711F}" srcOrd="2" destOrd="0" parTransId="{B53F595C-7749-4DE2-9DE6-3F8CA6FA9781}" sibTransId="{F60B44F3-36A3-4CC9-8670-ECEF2537C951}"/>
    <dgm:cxn modelId="{F5276F2E-C67F-43F4-9746-9F34A1AFA666}" type="presOf" srcId="{C45E8CBE-010D-49F4-B817-06DE165DF9C4}" destId="{8E389301-164F-4235-B794-660C87EBE06A}" srcOrd="0" destOrd="0" presId="urn:microsoft.com/office/officeart/2005/8/layout/vList5"/>
    <dgm:cxn modelId="{C846C744-22C0-4B29-918F-3961E622774A}" type="presOf" srcId="{DBAFF92E-215C-4A41-B516-0682CC78F1C1}" destId="{A3DFA772-1116-4679-850D-3312D9F791D0}" srcOrd="0" destOrd="0" presId="urn:microsoft.com/office/officeart/2005/8/layout/vList5"/>
    <dgm:cxn modelId="{540FE8EF-AAB5-4EEC-BF27-83BDBAD1F8E1}" type="presParOf" srcId="{A5246F5E-1D21-40B6-BECC-8F1EFB78220C}" destId="{459446E3-569D-477D-A6F4-721C4810B7ED}" srcOrd="0" destOrd="0" presId="urn:microsoft.com/office/officeart/2005/8/layout/vList5"/>
    <dgm:cxn modelId="{59798D85-5FBF-41C4-9D0A-6E6D638BF048}" type="presParOf" srcId="{459446E3-569D-477D-A6F4-721C4810B7ED}" destId="{009A1B29-2EB5-463F-8720-D04D59502F5A}" srcOrd="0" destOrd="0" presId="urn:microsoft.com/office/officeart/2005/8/layout/vList5"/>
    <dgm:cxn modelId="{B45B1502-A83D-4493-A1A7-9388EBFAED57}" type="presParOf" srcId="{459446E3-569D-477D-A6F4-721C4810B7ED}" destId="{DB0D108D-C800-4E31-8BDC-E5E765B3DF79}" srcOrd="1" destOrd="0" presId="urn:microsoft.com/office/officeart/2005/8/layout/vList5"/>
    <dgm:cxn modelId="{020B301B-D522-49D8-A469-122133E566E7}" type="presParOf" srcId="{A5246F5E-1D21-40B6-BECC-8F1EFB78220C}" destId="{D7DFE144-512D-4A7D-BEC3-3A0DEC70E1F8}" srcOrd="1" destOrd="0" presId="urn:microsoft.com/office/officeart/2005/8/layout/vList5"/>
    <dgm:cxn modelId="{CFD185D8-4DFD-47A7-8D26-8155F0446B3E}" type="presParOf" srcId="{A5246F5E-1D21-40B6-BECC-8F1EFB78220C}" destId="{00D88FBB-3B62-4957-BE62-4A5CDE45C060}" srcOrd="2" destOrd="0" presId="urn:microsoft.com/office/officeart/2005/8/layout/vList5"/>
    <dgm:cxn modelId="{9C0F0B3C-3B74-4EEF-8CEF-2760D16DF27E}" type="presParOf" srcId="{00D88FBB-3B62-4957-BE62-4A5CDE45C060}" destId="{A3DFA772-1116-4679-850D-3312D9F791D0}" srcOrd="0" destOrd="0" presId="urn:microsoft.com/office/officeart/2005/8/layout/vList5"/>
    <dgm:cxn modelId="{021B177D-2D15-44E6-8ACB-CB175401DCE5}" type="presParOf" srcId="{00D88FBB-3B62-4957-BE62-4A5CDE45C060}" destId="{90142774-1CB9-4FA0-A77A-CACA7D0B24C9}" srcOrd="1" destOrd="0" presId="urn:microsoft.com/office/officeart/2005/8/layout/vList5"/>
    <dgm:cxn modelId="{49450A73-497A-4955-A657-FE4D10B05AE0}" type="presParOf" srcId="{A5246F5E-1D21-40B6-BECC-8F1EFB78220C}" destId="{12B75694-38D3-4D58-940D-915EDFA33C06}" srcOrd="3" destOrd="0" presId="urn:microsoft.com/office/officeart/2005/8/layout/vList5"/>
    <dgm:cxn modelId="{79448F9D-B43B-4795-9EA8-AB7972020495}" type="presParOf" srcId="{A5246F5E-1D21-40B6-BECC-8F1EFB78220C}" destId="{8625EC66-2D88-499F-92DE-0926F755B0FC}" srcOrd="4" destOrd="0" presId="urn:microsoft.com/office/officeart/2005/8/layout/vList5"/>
    <dgm:cxn modelId="{4F8E7413-59EA-44A2-B1FA-81343451AEE2}" type="presParOf" srcId="{8625EC66-2D88-499F-92DE-0926F755B0FC}" destId="{0AC005A3-45B3-4EEE-B70C-6E2447D50D08}" srcOrd="0" destOrd="0" presId="urn:microsoft.com/office/officeart/2005/8/layout/vList5"/>
    <dgm:cxn modelId="{CFBC7675-1495-4165-AE33-3013873A5D95}" type="presParOf" srcId="{8625EC66-2D88-499F-92DE-0926F755B0FC}" destId="{728037EB-2045-4FD4-85C6-D7402F001324}" srcOrd="1" destOrd="0" presId="urn:microsoft.com/office/officeart/2005/8/layout/vList5"/>
    <dgm:cxn modelId="{94BD1731-5078-4419-8160-BAF249487042}" type="presParOf" srcId="{A5246F5E-1D21-40B6-BECC-8F1EFB78220C}" destId="{A7B81BE8-9F39-4CD8-B07E-610E40871EAA}" srcOrd="5" destOrd="0" presId="urn:microsoft.com/office/officeart/2005/8/layout/vList5"/>
    <dgm:cxn modelId="{A40964E0-15CF-41C2-9E5A-FE9EB962EC9E}" type="presParOf" srcId="{A5246F5E-1D21-40B6-BECC-8F1EFB78220C}" destId="{FB5A5185-29E7-40A5-BB93-FB815DB680F7}" srcOrd="6" destOrd="0" presId="urn:microsoft.com/office/officeart/2005/8/layout/vList5"/>
    <dgm:cxn modelId="{D1CDE119-44E1-40E0-9DDC-3D46BD301C24}" type="presParOf" srcId="{FB5A5185-29E7-40A5-BB93-FB815DB680F7}" destId="{8E389301-164F-4235-B794-660C87EBE06A}" srcOrd="0" destOrd="0" presId="urn:microsoft.com/office/officeart/2005/8/layout/vList5"/>
    <dgm:cxn modelId="{CD6C6EDE-30E4-47CF-8382-615299B6CE73}" type="presParOf" srcId="{FB5A5185-29E7-40A5-BB93-FB815DB680F7}" destId="{1884E1EB-1607-4429-9538-4428B71CAC5A}" srcOrd="1" destOrd="0" presId="urn:microsoft.com/office/officeart/2005/8/layout/vList5"/>
  </dgm:cxnLst>
  <dgm:bg/>
  <dgm:whole/>
</dgm:dataModel>
</file>

<file path=ppt/diagrams/data4.xml><?xml version="1.0" encoding="utf-8"?>
<dgm:dataModel xmlns:dgm="http://schemas.openxmlformats.org/drawingml/2006/diagram" xmlns:a="http://schemas.openxmlformats.org/drawingml/2006/main">
  <dgm:ptLst>
    <dgm:pt modelId="{A92D9CC1-F5EE-491A-A549-55B6D6E4EABE}" type="doc">
      <dgm:prSet loTypeId="urn:microsoft.com/office/officeart/2005/8/layout/hList1" loCatId="list" qsTypeId="urn:microsoft.com/office/officeart/2005/8/quickstyle/simple4" qsCatId="simple" csTypeId="urn:microsoft.com/office/officeart/2005/8/colors/accent1_2#2" csCatId="accent1" phldr="1"/>
      <dgm:spPr/>
      <dgm:t>
        <a:bodyPr/>
        <a:lstStyle/>
        <a:p>
          <a:endParaRPr lang="en-US"/>
        </a:p>
      </dgm:t>
    </dgm:pt>
    <dgm:pt modelId="{0E219CFC-C6CC-4EA7-B5BA-7DBB1F4D852F}">
      <dgm:prSet/>
      <dgm:spPr/>
      <dgm:t>
        <a:bodyPr/>
        <a:lstStyle/>
        <a:p>
          <a:pPr rtl="0"/>
          <a:r>
            <a:rPr lang="en-US" smtClean="0">
              <a:solidFill>
                <a:schemeClr val="bg1"/>
              </a:solidFill>
            </a:rPr>
            <a:t>32-Bit Device Drivers</a:t>
          </a:r>
          <a:endParaRPr lang="en-US" dirty="0">
            <a:solidFill>
              <a:schemeClr val="bg1"/>
            </a:solidFill>
          </a:endParaRPr>
        </a:p>
      </dgm:t>
    </dgm:pt>
    <dgm:pt modelId="{AC23AD0F-8A21-4719-A9AE-88C2EE026F58}" type="parTrans" cxnId="{FEB45975-9938-4948-AC0B-2C63E1DEEE92}">
      <dgm:prSet/>
      <dgm:spPr/>
      <dgm:t>
        <a:bodyPr/>
        <a:lstStyle/>
        <a:p>
          <a:endParaRPr lang="en-US"/>
        </a:p>
      </dgm:t>
    </dgm:pt>
    <dgm:pt modelId="{D9022DF3-83F4-454F-A288-742C1C6EE7B6}" type="sibTrans" cxnId="{FEB45975-9938-4948-AC0B-2C63E1DEEE92}">
      <dgm:prSet/>
      <dgm:spPr/>
      <dgm:t>
        <a:bodyPr/>
        <a:lstStyle/>
        <a:p>
          <a:endParaRPr lang="en-US"/>
        </a:p>
      </dgm:t>
    </dgm:pt>
    <dgm:pt modelId="{B84568DB-7339-4912-86F1-B5BFF3897E8F}">
      <dgm:prSet/>
      <dgm:spPr/>
      <dgm:t>
        <a:bodyPr/>
        <a:lstStyle/>
        <a:p>
          <a:pPr rtl="0"/>
          <a:r>
            <a:rPr lang="en-US" dirty="0" smtClean="0"/>
            <a:t>Printer Drivers</a:t>
          </a:r>
          <a:endParaRPr lang="en-US" dirty="0"/>
        </a:p>
      </dgm:t>
    </dgm:pt>
    <dgm:pt modelId="{8ED6813D-6FD1-4569-8140-E576874E29CD}" type="parTrans" cxnId="{4D21EDC7-3277-4DAF-A5B1-8A67B10BEA68}">
      <dgm:prSet/>
      <dgm:spPr/>
      <dgm:t>
        <a:bodyPr/>
        <a:lstStyle/>
        <a:p>
          <a:endParaRPr lang="en-US"/>
        </a:p>
      </dgm:t>
    </dgm:pt>
    <dgm:pt modelId="{9AF6585F-8AAE-414C-BACB-79585BCCBEBC}" type="sibTrans" cxnId="{4D21EDC7-3277-4DAF-A5B1-8A67B10BEA68}">
      <dgm:prSet/>
      <dgm:spPr/>
      <dgm:t>
        <a:bodyPr/>
        <a:lstStyle/>
        <a:p>
          <a:endParaRPr lang="en-US"/>
        </a:p>
      </dgm:t>
    </dgm:pt>
    <dgm:pt modelId="{8947A97D-FC06-45E7-BEDD-65A1E38E31D6}">
      <dgm:prSet/>
      <dgm:spPr/>
      <dgm:t>
        <a:bodyPr/>
        <a:lstStyle/>
        <a:p>
          <a:pPr rtl="0"/>
          <a:r>
            <a:rPr lang="en-US" dirty="0" smtClean="0"/>
            <a:t>Software Kernel Driver Components</a:t>
          </a:r>
          <a:endParaRPr lang="en-US" dirty="0"/>
        </a:p>
      </dgm:t>
    </dgm:pt>
    <dgm:pt modelId="{DA9C508B-0612-4EAF-9AE6-1B017A69989B}" type="parTrans" cxnId="{877D054F-86A4-4712-AF22-0335C702C814}">
      <dgm:prSet/>
      <dgm:spPr/>
      <dgm:t>
        <a:bodyPr/>
        <a:lstStyle/>
        <a:p>
          <a:endParaRPr lang="en-US"/>
        </a:p>
      </dgm:t>
    </dgm:pt>
    <dgm:pt modelId="{DA991069-8B93-44C7-B6E8-069A47BF1DFF}" type="sibTrans" cxnId="{877D054F-86A4-4712-AF22-0335C702C814}">
      <dgm:prSet/>
      <dgm:spPr/>
      <dgm:t>
        <a:bodyPr/>
        <a:lstStyle/>
        <a:p>
          <a:endParaRPr lang="en-US"/>
        </a:p>
      </dgm:t>
    </dgm:pt>
    <dgm:pt modelId="{071C22A8-5660-4BAB-86ED-988F231A5988}">
      <dgm:prSet/>
      <dgm:spPr/>
      <dgm:t>
        <a:bodyPr/>
        <a:lstStyle/>
        <a:p>
          <a:pPr rtl="0"/>
          <a:r>
            <a:rPr lang="en-US" smtClean="0">
              <a:solidFill>
                <a:schemeClr val="bg1"/>
              </a:solidFill>
            </a:rPr>
            <a:t>Subsystems</a:t>
          </a:r>
          <a:endParaRPr lang="en-US" dirty="0">
            <a:solidFill>
              <a:schemeClr val="bg1"/>
            </a:solidFill>
          </a:endParaRPr>
        </a:p>
      </dgm:t>
    </dgm:pt>
    <dgm:pt modelId="{2D5ACFE2-098E-47E1-BE03-E3183AEA44DD}" type="parTrans" cxnId="{EE7EC698-2E84-494D-9755-C64A81CBF43F}">
      <dgm:prSet/>
      <dgm:spPr/>
      <dgm:t>
        <a:bodyPr/>
        <a:lstStyle/>
        <a:p>
          <a:endParaRPr lang="en-US"/>
        </a:p>
      </dgm:t>
    </dgm:pt>
    <dgm:pt modelId="{05918287-F50F-4120-BF94-7778D9354D2C}" type="sibTrans" cxnId="{EE7EC698-2E84-494D-9755-C64A81CBF43F}">
      <dgm:prSet/>
      <dgm:spPr/>
      <dgm:t>
        <a:bodyPr/>
        <a:lstStyle/>
        <a:p>
          <a:endParaRPr lang="en-US"/>
        </a:p>
      </dgm:t>
    </dgm:pt>
    <dgm:pt modelId="{490548AB-ED7C-4F37-9520-B87B72D089CD}">
      <dgm:prSet/>
      <dgm:spPr/>
      <dgm:t>
        <a:bodyPr/>
        <a:lstStyle/>
        <a:p>
          <a:pPr rtl="0"/>
          <a:r>
            <a:rPr lang="en-US" dirty="0" smtClean="0"/>
            <a:t>NTVDM / Command.com (DOS)</a:t>
          </a:r>
          <a:endParaRPr lang="en-US" dirty="0"/>
        </a:p>
      </dgm:t>
    </dgm:pt>
    <dgm:pt modelId="{74FF96E4-9220-4322-B18D-5017759696AF}" type="parTrans" cxnId="{B9C71178-FFB2-4B4D-8EF9-916859E021CD}">
      <dgm:prSet/>
      <dgm:spPr/>
      <dgm:t>
        <a:bodyPr/>
        <a:lstStyle/>
        <a:p>
          <a:endParaRPr lang="en-US"/>
        </a:p>
      </dgm:t>
    </dgm:pt>
    <dgm:pt modelId="{9A7C985F-0B4D-4756-904C-9155AB819881}" type="sibTrans" cxnId="{B9C71178-FFB2-4B4D-8EF9-916859E021CD}">
      <dgm:prSet/>
      <dgm:spPr/>
      <dgm:t>
        <a:bodyPr/>
        <a:lstStyle/>
        <a:p>
          <a:endParaRPr lang="en-US"/>
        </a:p>
      </dgm:t>
    </dgm:pt>
    <dgm:pt modelId="{627C7694-A7D5-45C8-B494-58467A9BE561}">
      <dgm:prSet/>
      <dgm:spPr/>
      <dgm:t>
        <a:bodyPr/>
        <a:lstStyle/>
        <a:p>
          <a:pPr rtl="0"/>
          <a:r>
            <a:rPr lang="en-US" dirty="0" smtClean="0"/>
            <a:t>CMD processor still present</a:t>
          </a:r>
          <a:endParaRPr lang="en-US" dirty="0"/>
        </a:p>
      </dgm:t>
    </dgm:pt>
    <dgm:pt modelId="{643CE012-48CA-4550-9F96-AA8DA12DFB0B}" type="parTrans" cxnId="{07C29D78-7288-4A75-B5E1-D04C81203232}">
      <dgm:prSet/>
      <dgm:spPr/>
      <dgm:t>
        <a:bodyPr/>
        <a:lstStyle/>
        <a:p>
          <a:endParaRPr lang="en-US"/>
        </a:p>
      </dgm:t>
    </dgm:pt>
    <dgm:pt modelId="{48733BA1-ACA4-41AC-8BA8-5F9CBE3998A5}" type="sibTrans" cxnId="{07C29D78-7288-4A75-B5E1-D04C81203232}">
      <dgm:prSet/>
      <dgm:spPr/>
      <dgm:t>
        <a:bodyPr/>
        <a:lstStyle/>
        <a:p>
          <a:endParaRPr lang="en-US"/>
        </a:p>
      </dgm:t>
    </dgm:pt>
    <dgm:pt modelId="{10A67FC1-3038-4A2D-87FD-DCF8DB9B10CC}">
      <dgm:prSet/>
      <dgm:spPr/>
      <dgm:t>
        <a:bodyPr/>
        <a:lstStyle/>
        <a:p>
          <a:pPr rtl="0"/>
          <a:r>
            <a:rPr lang="en-US" dirty="0" smtClean="0"/>
            <a:t>16-bit WOW</a:t>
          </a:r>
          <a:endParaRPr lang="en-US" dirty="0"/>
        </a:p>
      </dgm:t>
    </dgm:pt>
    <dgm:pt modelId="{D8A7E3B1-C103-44D5-AB5A-7381D084C8DD}" type="parTrans" cxnId="{3C26157D-CC34-4447-8BE7-A9514B743161}">
      <dgm:prSet/>
      <dgm:spPr/>
      <dgm:t>
        <a:bodyPr/>
        <a:lstStyle/>
        <a:p>
          <a:endParaRPr lang="en-US"/>
        </a:p>
      </dgm:t>
    </dgm:pt>
    <dgm:pt modelId="{51F12F63-DBC5-4728-A73B-A4785240C14E}" type="sibTrans" cxnId="{3C26157D-CC34-4447-8BE7-A9514B743161}">
      <dgm:prSet/>
      <dgm:spPr/>
      <dgm:t>
        <a:bodyPr/>
        <a:lstStyle/>
        <a:p>
          <a:endParaRPr lang="en-US"/>
        </a:p>
      </dgm:t>
    </dgm:pt>
    <dgm:pt modelId="{A3D9EA91-BB07-4319-98ED-43FE82E02F55}">
      <dgm:prSet/>
      <dgm:spPr/>
      <dgm:t>
        <a:bodyPr/>
        <a:lstStyle/>
        <a:p>
          <a:pPr rtl="0"/>
          <a:r>
            <a:rPr lang="en-US" dirty="0" smtClean="0">
              <a:solidFill>
                <a:schemeClr val="bg1"/>
              </a:solidFill>
            </a:rPr>
            <a:t>Legacy Transport Protocols</a:t>
          </a:r>
          <a:endParaRPr lang="en-US" dirty="0">
            <a:solidFill>
              <a:schemeClr val="bg1"/>
            </a:solidFill>
          </a:endParaRPr>
        </a:p>
      </dgm:t>
    </dgm:pt>
    <dgm:pt modelId="{6C94E885-DA1A-4AA0-A3B5-DB2D3C9F5F1F}" type="parTrans" cxnId="{A7A12857-652A-4913-97A8-E79348F9C4D9}">
      <dgm:prSet/>
      <dgm:spPr/>
      <dgm:t>
        <a:bodyPr/>
        <a:lstStyle/>
        <a:p>
          <a:endParaRPr lang="en-US"/>
        </a:p>
      </dgm:t>
    </dgm:pt>
    <dgm:pt modelId="{E213EAF0-2D0E-4156-B87F-E2B19E949C1A}" type="sibTrans" cxnId="{A7A12857-652A-4913-97A8-E79348F9C4D9}">
      <dgm:prSet/>
      <dgm:spPr/>
      <dgm:t>
        <a:bodyPr/>
        <a:lstStyle/>
        <a:p>
          <a:endParaRPr lang="en-US"/>
        </a:p>
      </dgm:t>
    </dgm:pt>
    <dgm:pt modelId="{8EF1A996-2057-4D7C-A24F-B51FCA6A91F9}">
      <dgm:prSet/>
      <dgm:spPr/>
      <dgm:t>
        <a:bodyPr/>
        <a:lstStyle/>
        <a:p>
          <a:pPr rtl="0"/>
          <a:r>
            <a:rPr lang="en-US" dirty="0" smtClean="0"/>
            <a:t>Apple Talk, Services for Macintosh</a:t>
          </a:r>
          <a:endParaRPr lang="en-US" dirty="0"/>
        </a:p>
      </dgm:t>
    </dgm:pt>
    <dgm:pt modelId="{973BCA49-B056-46F5-8201-5F602FDD692F}" type="parTrans" cxnId="{618BAC97-D327-41E6-99AC-E56A246B2455}">
      <dgm:prSet/>
      <dgm:spPr/>
      <dgm:t>
        <a:bodyPr/>
        <a:lstStyle/>
        <a:p>
          <a:endParaRPr lang="en-US"/>
        </a:p>
      </dgm:t>
    </dgm:pt>
    <dgm:pt modelId="{3308F218-6C94-4359-9350-98950795EA70}" type="sibTrans" cxnId="{618BAC97-D327-41E6-99AC-E56A246B2455}">
      <dgm:prSet/>
      <dgm:spPr/>
      <dgm:t>
        <a:bodyPr/>
        <a:lstStyle/>
        <a:p>
          <a:endParaRPr lang="en-US"/>
        </a:p>
      </dgm:t>
    </dgm:pt>
    <dgm:pt modelId="{6E745C59-90E1-444F-AB18-C0AFB12A155B}">
      <dgm:prSet/>
      <dgm:spPr/>
      <dgm:t>
        <a:bodyPr/>
        <a:lstStyle/>
        <a:p>
          <a:pPr rtl="0"/>
          <a:r>
            <a:rPr lang="en-US" dirty="0" smtClean="0"/>
            <a:t>DLC LAN, NetBEUI</a:t>
          </a:r>
          <a:endParaRPr lang="en-US" dirty="0"/>
        </a:p>
      </dgm:t>
    </dgm:pt>
    <dgm:pt modelId="{4A117E4F-6AA9-494F-A5B9-EA6FCDAB6D7C}" type="parTrans" cxnId="{300A6344-6FB6-48F8-9470-3E808C0F51DF}">
      <dgm:prSet/>
      <dgm:spPr/>
      <dgm:t>
        <a:bodyPr/>
        <a:lstStyle/>
        <a:p>
          <a:endParaRPr lang="en-US"/>
        </a:p>
      </dgm:t>
    </dgm:pt>
    <dgm:pt modelId="{97A663AC-68B7-4E94-9765-DED512206F45}" type="sibTrans" cxnId="{300A6344-6FB6-48F8-9470-3E808C0F51DF}">
      <dgm:prSet/>
      <dgm:spPr/>
      <dgm:t>
        <a:bodyPr/>
        <a:lstStyle/>
        <a:p>
          <a:endParaRPr lang="en-US"/>
        </a:p>
      </dgm:t>
    </dgm:pt>
    <dgm:pt modelId="{0B55039A-78F8-4768-BEB5-BE358B477DFE}">
      <dgm:prSet/>
      <dgm:spPr/>
      <dgm:t>
        <a:bodyPr/>
        <a:lstStyle/>
        <a:p>
          <a:pPr rtl="0"/>
          <a:r>
            <a:rPr lang="en-US" dirty="0" smtClean="0"/>
            <a:t>IrDA, OSPF</a:t>
          </a:r>
          <a:endParaRPr lang="en-US" dirty="0"/>
        </a:p>
      </dgm:t>
    </dgm:pt>
    <dgm:pt modelId="{836B590B-68CE-43B8-B371-CC6A81D12338}" type="parTrans" cxnId="{5DB4DAF4-CF28-42BF-B8C5-B34B6EF23AC9}">
      <dgm:prSet/>
      <dgm:spPr/>
      <dgm:t>
        <a:bodyPr/>
        <a:lstStyle/>
        <a:p>
          <a:endParaRPr lang="en-US"/>
        </a:p>
      </dgm:t>
    </dgm:pt>
    <dgm:pt modelId="{B61061CD-3A58-499B-8D88-50BCAB231D2D}" type="sibTrans" cxnId="{5DB4DAF4-CF28-42BF-B8C5-B34B6EF23AC9}">
      <dgm:prSet/>
      <dgm:spPr/>
      <dgm:t>
        <a:bodyPr/>
        <a:lstStyle/>
        <a:p>
          <a:endParaRPr lang="en-US"/>
        </a:p>
      </dgm:t>
    </dgm:pt>
    <dgm:pt modelId="{2A9A93EB-BCDF-444D-819D-C682A9BA399F}">
      <dgm:prSet/>
      <dgm:spPr/>
      <dgm:t>
        <a:bodyPr/>
        <a:lstStyle/>
        <a:p>
          <a:pPr rtl="0"/>
          <a:r>
            <a:rPr lang="en-US" dirty="0" smtClean="0"/>
            <a:t>Hardware Specific Drivers</a:t>
          </a:r>
          <a:endParaRPr lang="en-US" dirty="0"/>
        </a:p>
      </dgm:t>
    </dgm:pt>
    <dgm:pt modelId="{974A9CE9-56F0-4B1B-8CE4-B351EAE07315}" type="parTrans" cxnId="{C1C1D55D-4564-43FA-B82C-D18384DBE3E3}">
      <dgm:prSet/>
      <dgm:spPr/>
      <dgm:t>
        <a:bodyPr/>
        <a:lstStyle/>
        <a:p>
          <a:endParaRPr lang="en-US"/>
        </a:p>
      </dgm:t>
    </dgm:pt>
    <dgm:pt modelId="{405E90B5-28EE-45C8-B706-5837E9505DCA}" type="sibTrans" cxnId="{C1C1D55D-4564-43FA-B82C-D18384DBE3E3}">
      <dgm:prSet/>
      <dgm:spPr/>
      <dgm:t>
        <a:bodyPr/>
        <a:lstStyle/>
        <a:p>
          <a:endParaRPr lang="en-US"/>
        </a:p>
      </dgm:t>
    </dgm:pt>
    <dgm:pt modelId="{2047BC57-5688-4ECA-AC17-9D9D8A18A2B3}">
      <dgm:prSet/>
      <dgm:spPr/>
      <dgm:t>
        <a:bodyPr/>
        <a:lstStyle/>
        <a:p>
          <a:pPr rtl="0"/>
          <a:r>
            <a:rPr lang="en-US" dirty="0" smtClean="0"/>
            <a:t>Dongles</a:t>
          </a:r>
          <a:endParaRPr lang="en-US" dirty="0"/>
        </a:p>
      </dgm:t>
    </dgm:pt>
    <dgm:pt modelId="{73CAC608-B3FD-490F-862F-0D7A8840BD7D}" type="sibTrans" cxnId="{40437492-31ED-4663-89A8-5CD9C6F5E020}">
      <dgm:prSet/>
      <dgm:spPr/>
      <dgm:t>
        <a:bodyPr/>
        <a:lstStyle/>
        <a:p>
          <a:endParaRPr lang="en-US"/>
        </a:p>
      </dgm:t>
    </dgm:pt>
    <dgm:pt modelId="{39BE8394-9AA9-4FAA-9FF8-31EA702D8ED6}" type="parTrans" cxnId="{40437492-31ED-4663-89A8-5CD9C6F5E020}">
      <dgm:prSet/>
      <dgm:spPr/>
      <dgm:t>
        <a:bodyPr/>
        <a:lstStyle/>
        <a:p>
          <a:endParaRPr lang="en-US"/>
        </a:p>
      </dgm:t>
    </dgm:pt>
    <dgm:pt modelId="{652339F3-10B6-4BFD-A6EE-58DE2A8F2557}">
      <dgm:prSet/>
      <dgm:spPr/>
      <dgm:t>
        <a:bodyPr/>
        <a:lstStyle/>
        <a:p>
          <a:pPr rtl="0"/>
          <a:r>
            <a:rPr lang="en-US" dirty="0" smtClean="0"/>
            <a:t>POSIX</a:t>
          </a:r>
          <a:endParaRPr lang="en-US" dirty="0"/>
        </a:p>
      </dgm:t>
    </dgm:pt>
    <dgm:pt modelId="{D1619A3C-865E-4EBE-9E85-89F2B886AF60}" type="sibTrans" cxnId="{66A80E13-DD39-4D22-B503-498503A0FA98}">
      <dgm:prSet/>
      <dgm:spPr/>
      <dgm:t>
        <a:bodyPr/>
        <a:lstStyle/>
        <a:p>
          <a:endParaRPr lang="en-US"/>
        </a:p>
      </dgm:t>
    </dgm:pt>
    <dgm:pt modelId="{D18D3CEF-C035-4D75-8709-B59FA9769F44}" type="parTrans" cxnId="{66A80E13-DD39-4D22-B503-498503A0FA98}">
      <dgm:prSet/>
      <dgm:spPr/>
      <dgm:t>
        <a:bodyPr/>
        <a:lstStyle/>
        <a:p>
          <a:endParaRPr lang="en-US"/>
        </a:p>
      </dgm:t>
    </dgm:pt>
    <dgm:pt modelId="{4DA02F87-D640-49F9-BF46-AB7B93FE5EFF}" type="pres">
      <dgm:prSet presAssocID="{A92D9CC1-F5EE-491A-A549-55B6D6E4EABE}" presName="Name0" presStyleCnt="0">
        <dgm:presLayoutVars>
          <dgm:dir/>
          <dgm:animLvl val="lvl"/>
          <dgm:resizeHandles val="exact"/>
        </dgm:presLayoutVars>
      </dgm:prSet>
      <dgm:spPr/>
      <dgm:t>
        <a:bodyPr/>
        <a:lstStyle/>
        <a:p>
          <a:endParaRPr lang="en-US"/>
        </a:p>
      </dgm:t>
    </dgm:pt>
    <dgm:pt modelId="{6C64CE48-00FE-41D9-9250-2928CE9FF8B7}" type="pres">
      <dgm:prSet presAssocID="{0E219CFC-C6CC-4EA7-B5BA-7DBB1F4D852F}" presName="composite" presStyleCnt="0"/>
      <dgm:spPr/>
      <dgm:t>
        <a:bodyPr/>
        <a:lstStyle/>
        <a:p>
          <a:endParaRPr lang="en-US"/>
        </a:p>
      </dgm:t>
    </dgm:pt>
    <dgm:pt modelId="{8E646FFB-C474-48E8-A65C-ED258EB62C4B}" type="pres">
      <dgm:prSet presAssocID="{0E219CFC-C6CC-4EA7-B5BA-7DBB1F4D852F}" presName="parTx" presStyleLbl="alignNode1" presStyleIdx="0" presStyleCnt="3">
        <dgm:presLayoutVars>
          <dgm:chMax val="0"/>
          <dgm:chPref val="0"/>
          <dgm:bulletEnabled val="1"/>
        </dgm:presLayoutVars>
      </dgm:prSet>
      <dgm:spPr/>
      <dgm:t>
        <a:bodyPr/>
        <a:lstStyle/>
        <a:p>
          <a:endParaRPr lang="en-US"/>
        </a:p>
      </dgm:t>
    </dgm:pt>
    <dgm:pt modelId="{7B825703-AEB5-45F1-B330-9158D94EDB84}" type="pres">
      <dgm:prSet presAssocID="{0E219CFC-C6CC-4EA7-B5BA-7DBB1F4D852F}" presName="desTx" presStyleLbl="alignAccFollowNode1" presStyleIdx="0" presStyleCnt="3">
        <dgm:presLayoutVars>
          <dgm:bulletEnabled val="1"/>
        </dgm:presLayoutVars>
      </dgm:prSet>
      <dgm:spPr/>
      <dgm:t>
        <a:bodyPr/>
        <a:lstStyle/>
        <a:p>
          <a:endParaRPr lang="en-US"/>
        </a:p>
      </dgm:t>
    </dgm:pt>
    <dgm:pt modelId="{BE61429D-E592-4F7B-9227-EF5F0A27661D}" type="pres">
      <dgm:prSet presAssocID="{D9022DF3-83F4-454F-A288-742C1C6EE7B6}" presName="space" presStyleCnt="0"/>
      <dgm:spPr/>
      <dgm:t>
        <a:bodyPr/>
        <a:lstStyle/>
        <a:p>
          <a:endParaRPr lang="en-US"/>
        </a:p>
      </dgm:t>
    </dgm:pt>
    <dgm:pt modelId="{FED3932B-5F19-4C34-871E-9715C2B9666D}" type="pres">
      <dgm:prSet presAssocID="{071C22A8-5660-4BAB-86ED-988F231A5988}" presName="composite" presStyleCnt="0"/>
      <dgm:spPr/>
      <dgm:t>
        <a:bodyPr/>
        <a:lstStyle/>
        <a:p>
          <a:endParaRPr lang="en-US"/>
        </a:p>
      </dgm:t>
    </dgm:pt>
    <dgm:pt modelId="{BA87020C-0096-4AF5-BFEE-ADB873907FE0}" type="pres">
      <dgm:prSet presAssocID="{071C22A8-5660-4BAB-86ED-988F231A5988}" presName="parTx" presStyleLbl="alignNode1" presStyleIdx="1" presStyleCnt="3">
        <dgm:presLayoutVars>
          <dgm:chMax val="0"/>
          <dgm:chPref val="0"/>
          <dgm:bulletEnabled val="1"/>
        </dgm:presLayoutVars>
      </dgm:prSet>
      <dgm:spPr/>
      <dgm:t>
        <a:bodyPr/>
        <a:lstStyle/>
        <a:p>
          <a:endParaRPr lang="en-US"/>
        </a:p>
      </dgm:t>
    </dgm:pt>
    <dgm:pt modelId="{4FCBAB3E-03E0-4A0D-850E-60F312CA60A8}" type="pres">
      <dgm:prSet presAssocID="{071C22A8-5660-4BAB-86ED-988F231A5988}" presName="desTx" presStyleLbl="alignAccFollowNode1" presStyleIdx="1" presStyleCnt="3">
        <dgm:presLayoutVars>
          <dgm:bulletEnabled val="1"/>
        </dgm:presLayoutVars>
      </dgm:prSet>
      <dgm:spPr/>
      <dgm:t>
        <a:bodyPr/>
        <a:lstStyle/>
        <a:p>
          <a:endParaRPr lang="en-US"/>
        </a:p>
      </dgm:t>
    </dgm:pt>
    <dgm:pt modelId="{426D681D-6F32-4887-BAD5-40C2AD104D14}" type="pres">
      <dgm:prSet presAssocID="{05918287-F50F-4120-BF94-7778D9354D2C}" presName="space" presStyleCnt="0"/>
      <dgm:spPr/>
      <dgm:t>
        <a:bodyPr/>
        <a:lstStyle/>
        <a:p>
          <a:endParaRPr lang="en-US"/>
        </a:p>
      </dgm:t>
    </dgm:pt>
    <dgm:pt modelId="{AD96342B-E009-4C79-8759-462B2AACF815}" type="pres">
      <dgm:prSet presAssocID="{A3D9EA91-BB07-4319-98ED-43FE82E02F55}" presName="composite" presStyleCnt="0"/>
      <dgm:spPr/>
      <dgm:t>
        <a:bodyPr/>
        <a:lstStyle/>
        <a:p>
          <a:endParaRPr lang="en-US"/>
        </a:p>
      </dgm:t>
    </dgm:pt>
    <dgm:pt modelId="{D227D423-6927-4311-B8B4-2C13ED55D6EC}" type="pres">
      <dgm:prSet presAssocID="{A3D9EA91-BB07-4319-98ED-43FE82E02F55}" presName="parTx" presStyleLbl="alignNode1" presStyleIdx="2" presStyleCnt="3">
        <dgm:presLayoutVars>
          <dgm:chMax val="0"/>
          <dgm:chPref val="0"/>
          <dgm:bulletEnabled val="1"/>
        </dgm:presLayoutVars>
      </dgm:prSet>
      <dgm:spPr/>
      <dgm:t>
        <a:bodyPr/>
        <a:lstStyle/>
        <a:p>
          <a:endParaRPr lang="en-US"/>
        </a:p>
      </dgm:t>
    </dgm:pt>
    <dgm:pt modelId="{8839D47A-5F2C-489C-82C8-B1F8F9BE4061}" type="pres">
      <dgm:prSet presAssocID="{A3D9EA91-BB07-4319-98ED-43FE82E02F55}" presName="desTx" presStyleLbl="alignAccFollowNode1" presStyleIdx="2" presStyleCnt="3">
        <dgm:presLayoutVars>
          <dgm:bulletEnabled val="1"/>
        </dgm:presLayoutVars>
      </dgm:prSet>
      <dgm:spPr/>
      <dgm:t>
        <a:bodyPr/>
        <a:lstStyle/>
        <a:p>
          <a:endParaRPr lang="en-US"/>
        </a:p>
      </dgm:t>
    </dgm:pt>
  </dgm:ptLst>
  <dgm:cxnLst>
    <dgm:cxn modelId="{40437492-31ED-4663-89A8-5CD9C6F5E020}" srcId="{8947A97D-FC06-45E7-BEDD-65A1E38E31D6}" destId="{2047BC57-5688-4ECA-AC17-9D9D8A18A2B3}" srcOrd="0" destOrd="0" parTransId="{39BE8394-9AA9-4FAA-9FF8-31EA702D8ED6}" sibTransId="{73CAC608-B3FD-490F-862F-0D7A8840BD7D}"/>
    <dgm:cxn modelId="{EE7EC698-2E84-494D-9755-C64A81CBF43F}" srcId="{A92D9CC1-F5EE-491A-A549-55B6D6E4EABE}" destId="{071C22A8-5660-4BAB-86ED-988F231A5988}" srcOrd="1" destOrd="0" parTransId="{2D5ACFE2-098E-47E1-BE03-E3183AEA44DD}" sibTransId="{05918287-F50F-4120-BF94-7778D9354D2C}"/>
    <dgm:cxn modelId="{4D21EDC7-3277-4DAF-A5B1-8A67B10BEA68}" srcId="{0E219CFC-C6CC-4EA7-B5BA-7DBB1F4D852F}" destId="{B84568DB-7339-4912-86F1-B5BFF3897E8F}" srcOrd="0" destOrd="0" parTransId="{8ED6813D-6FD1-4569-8140-E576874E29CD}" sibTransId="{9AF6585F-8AAE-414C-BACB-79585BCCBEBC}"/>
    <dgm:cxn modelId="{FEB45975-9938-4948-AC0B-2C63E1DEEE92}" srcId="{A92D9CC1-F5EE-491A-A549-55B6D6E4EABE}" destId="{0E219CFC-C6CC-4EA7-B5BA-7DBB1F4D852F}" srcOrd="0" destOrd="0" parTransId="{AC23AD0F-8A21-4719-A9AE-88C2EE026F58}" sibTransId="{D9022DF3-83F4-454F-A288-742C1C6EE7B6}"/>
    <dgm:cxn modelId="{A80B2BC9-CB93-4F1B-92DC-5892F4AA0B6F}" type="presOf" srcId="{071C22A8-5660-4BAB-86ED-988F231A5988}" destId="{BA87020C-0096-4AF5-BFEE-ADB873907FE0}" srcOrd="0" destOrd="0" presId="urn:microsoft.com/office/officeart/2005/8/layout/hList1"/>
    <dgm:cxn modelId="{47DAE980-9CE6-4240-AB30-BAB201B62643}" type="presOf" srcId="{8EF1A996-2057-4D7C-A24F-B51FCA6A91F9}" destId="{8839D47A-5F2C-489C-82C8-B1F8F9BE4061}" srcOrd="0" destOrd="0" presId="urn:microsoft.com/office/officeart/2005/8/layout/hList1"/>
    <dgm:cxn modelId="{1536F014-F4AE-414D-BCFD-A600EA7369A1}" type="presOf" srcId="{652339F3-10B6-4BFD-A6EE-58DE2A8F2557}" destId="{4FCBAB3E-03E0-4A0D-850E-60F312CA60A8}" srcOrd="0" destOrd="3" presId="urn:microsoft.com/office/officeart/2005/8/layout/hList1"/>
    <dgm:cxn modelId="{65BCF82D-C4C4-4252-A789-B17ECE464301}" type="presOf" srcId="{A3D9EA91-BB07-4319-98ED-43FE82E02F55}" destId="{D227D423-6927-4311-B8B4-2C13ED55D6EC}" srcOrd="0" destOrd="0" presId="urn:microsoft.com/office/officeart/2005/8/layout/hList1"/>
    <dgm:cxn modelId="{0304D79C-A6C3-4587-B24E-BAFE2FE39263}" type="presOf" srcId="{10A67FC1-3038-4A2D-87FD-DCF8DB9B10CC}" destId="{4FCBAB3E-03E0-4A0D-850E-60F312CA60A8}" srcOrd="0" destOrd="2" presId="urn:microsoft.com/office/officeart/2005/8/layout/hList1"/>
    <dgm:cxn modelId="{3C26157D-CC34-4447-8BE7-A9514B743161}" srcId="{071C22A8-5660-4BAB-86ED-988F231A5988}" destId="{10A67FC1-3038-4A2D-87FD-DCF8DB9B10CC}" srcOrd="1" destOrd="0" parTransId="{D8A7E3B1-C103-44D5-AB5A-7381D084C8DD}" sibTransId="{51F12F63-DBC5-4728-A73B-A4785240C14E}"/>
    <dgm:cxn modelId="{F57C508A-13EC-40BA-86E9-CA0C9FCBD82D}" type="presOf" srcId="{B84568DB-7339-4912-86F1-B5BFF3897E8F}" destId="{7B825703-AEB5-45F1-B330-9158D94EDB84}" srcOrd="0" destOrd="0" presId="urn:microsoft.com/office/officeart/2005/8/layout/hList1"/>
    <dgm:cxn modelId="{5DB4DAF4-CF28-42BF-B8C5-B34B6EF23AC9}" srcId="{A3D9EA91-BB07-4319-98ED-43FE82E02F55}" destId="{0B55039A-78F8-4768-BEB5-BE358B477DFE}" srcOrd="2" destOrd="0" parTransId="{836B590B-68CE-43B8-B371-CC6A81D12338}" sibTransId="{B61061CD-3A58-499B-8D88-50BCAB231D2D}"/>
    <dgm:cxn modelId="{66A80E13-DD39-4D22-B503-498503A0FA98}" srcId="{071C22A8-5660-4BAB-86ED-988F231A5988}" destId="{652339F3-10B6-4BFD-A6EE-58DE2A8F2557}" srcOrd="2" destOrd="0" parTransId="{D18D3CEF-C035-4D75-8709-B59FA9769F44}" sibTransId="{D1619A3C-865E-4EBE-9E85-89F2B886AF60}"/>
    <dgm:cxn modelId="{877D054F-86A4-4712-AF22-0335C702C814}" srcId="{0E219CFC-C6CC-4EA7-B5BA-7DBB1F4D852F}" destId="{8947A97D-FC06-45E7-BEDD-65A1E38E31D6}" srcOrd="1" destOrd="0" parTransId="{DA9C508B-0612-4EAF-9AE6-1B017A69989B}" sibTransId="{DA991069-8B93-44C7-B6E8-069A47BF1DFF}"/>
    <dgm:cxn modelId="{025727C7-EFB7-4398-BAC0-D6B0072EC8FD}" type="presOf" srcId="{2047BC57-5688-4ECA-AC17-9D9D8A18A2B3}" destId="{7B825703-AEB5-45F1-B330-9158D94EDB84}" srcOrd="0" destOrd="2" presId="urn:microsoft.com/office/officeart/2005/8/layout/hList1"/>
    <dgm:cxn modelId="{A7A12857-652A-4913-97A8-E79348F9C4D9}" srcId="{A92D9CC1-F5EE-491A-A549-55B6D6E4EABE}" destId="{A3D9EA91-BB07-4319-98ED-43FE82E02F55}" srcOrd="2" destOrd="0" parTransId="{6C94E885-DA1A-4AA0-A3B5-DB2D3C9F5F1F}" sibTransId="{E213EAF0-2D0E-4156-B87F-E2B19E949C1A}"/>
    <dgm:cxn modelId="{A157B487-E8D6-49BA-9660-25BEC23475AB}" type="presOf" srcId="{8947A97D-FC06-45E7-BEDD-65A1E38E31D6}" destId="{7B825703-AEB5-45F1-B330-9158D94EDB84}" srcOrd="0" destOrd="1" presId="urn:microsoft.com/office/officeart/2005/8/layout/hList1"/>
    <dgm:cxn modelId="{D92F5E8E-6C2E-43BB-A950-0DAA9A17C0AF}" type="presOf" srcId="{6E745C59-90E1-444F-AB18-C0AFB12A155B}" destId="{8839D47A-5F2C-489C-82C8-B1F8F9BE4061}" srcOrd="0" destOrd="1" presId="urn:microsoft.com/office/officeart/2005/8/layout/hList1"/>
    <dgm:cxn modelId="{07C29D78-7288-4A75-B5E1-D04C81203232}" srcId="{490548AB-ED7C-4F37-9520-B87B72D089CD}" destId="{627C7694-A7D5-45C8-B494-58467A9BE561}" srcOrd="0" destOrd="0" parTransId="{643CE012-48CA-4550-9F96-AA8DA12DFB0B}" sibTransId="{48733BA1-ACA4-41AC-8BA8-5F9CBE3998A5}"/>
    <dgm:cxn modelId="{C2F46C2D-6CCE-4378-A6E7-EBFBC3174165}" type="presOf" srcId="{0B55039A-78F8-4768-BEB5-BE358B477DFE}" destId="{8839D47A-5F2C-489C-82C8-B1F8F9BE4061}" srcOrd="0" destOrd="2" presId="urn:microsoft.com/office/officeart/2005/8/layout/hList1"/>
    <dgm:cxn modelId="{B9C71178-FFB2-4B4D-8EF9-916859E021CD}" srcId="{071C22A8-5660-4BAB-86ED-988F231A5988}" destId="{490548AB-ED7C-4F37-9520-B87B72D089CD}" srcOrd="0" destOrd="0" parTransId="{74FF96E4-9220-4322-B18D-5017759696AF}" sibTransId="{9A7C985F-0B4D-4756-904C-9155AB819881}"/>
    <dgm:cxn modelId="{DA046503-F2F6-4D7A-8035-04ED0D755890}" type="presOf" srcId="{0E219CFC-C6CC-4EA7-B5BA-7DBB1F4D852F}" destId="{8E646FFB-C474-48E8-A65C-ED258EB62C4B}" srcOrd="0" destOrd="0" presId="urn:microsoft.com/office/officeart/2005/8/layout/hList1"/>
    <dgm:cxn modelId="{46057D72-9059-4CA2-B3E7-57DBC9B2FB65}" type="presOf" srcId="{490548AB-ED7C-4F37-9520-B87B72D089CD}" destId="{4FCBAB3E-03E0-4A0D-850E-60F312CA60A8}" srcOrd="0" destOrd="0" presId="urn:microsoft.com/office/officeart/2005/8/layout/hList1"/>
    <dgm:cxn modelId="{C1C1D55D-4564-43FA-B82C-D18384DBE3E3}" srcId="{8947A97D-FC06-45E7-BEDD-65A1E38E31D6}" destId="{2A9A93EB-BCDF-444D-819D-C682A9BA399F}" srcOrd="1" destOrd="0" parTransId="{974A9CE9-56F0-4B1B-8CE4-B351EAE07315}" sibTransId="{405E90B5-28EE-45C8-B706-5837E9505DCA}"/>
    <dgm:cxn modelId="{618BAC97-D327-41E6-99AC-E56A246B2455}" srcId="{A3D9EA91-BB07-4319-98ED-43FE82E02F55}" destId="{8EF1A996-2057-4D7C-A24F-B51FCA6A91F9}" srcOrd="0" destOrd="0" parTransId="{973BCA49-B056-46F5-8201-5F602FDD692F}" sibTransId="{3308F218-6C94-4359-9350-98950795EA70}"/>
    <dgm:cxn modelId="{3A426D39-EE59-42B9-9151-C06680BA25AD}" type="presOf" srcId="{A92D9CC1-F5EE-491A-A549-55B6D6E4EABE}" destId="{4DA02F87-D640-49F9-BF46-AB7B93FE5EFF}" srcOrd="0" destOrd="0" presId="urn:microsoft.com/office/officeart/2005/8/layout/hList1"/>
    <dgm:cxn modelId="{AD037159-86E1-4248-BED7-990E29EC5CAB}" type="presOf" srcId="{2A9A93EB-BCDF-444D-819D-C682A9BA399F}" destId="{7B825703-AEB5-45F1-B330-9158D94EDB84}" srcOrd="0" destOrd="3" presId="urn:microsoft.com/office/officeart/2005/8/layout/hList1"/>
    <dgm:cxn modelId="{69779EBB-C319-42F8-8011-57310B38F26F}" type="presOf" srcId="{627C7694-A7D5-45C8-B494-58467A9BE561}" destId="{4FCBAB3E-03E0-4A0D-850E-60F312CA60A8}" srcOrd="0" destOrd="1" presId="urn:microsoft.com/office/officeart/2005/8/layout/hList1"/>
    <dgm:cxn modelId="{300A6344-6FB6-48F8-9470-3E808C0F51DF}" srcId="{A3D9EA91-BB07-4319-98ED-43FE82E02F55}" destId="{6E745C59-90E1-444F-AB18-C0AFB12A155B}" srcOrd="1" destOrd="0" parTransId="{4A117E4F-6AA9-494F-A5B9-EA6FCDAB6D7C}" sibTransId="{97A663AC-68B7-4E94-9765-DED512206F45}"/>
    <dgm:cxn modelId="{8ABB750C-0FBA-4B0B-A297-7042416A3B81}" type="presParOf" srcId="{4DA02F87-D640-49F9-BF46-AB7B93FE5EFF}" destId="{6C64CE48-00FE-41D9-9250-2928CE9FF8B7}" srcOrd="0" destOrd="0" presId="urn:microsoft.com/office/officeart/2005/8/layout/hList1"/>
    <dgm:cxn modelId="{DE3397DE-97B5-4144-A2CB-5D9F7139F04D}" type="presParOf" srcId="{6C64CE48-00FE-41D9-9250-2928CE9FF8B7}" destId="{8E646FFB-C474-48E8-A65C-ED258EB62C4B}" srcOrd="0" destOrd="0" presId="urn:microsoft.com/office/officeart/2005/8/layout/hList1"/>
    <dgm:cxn modelId="{B5BCD744-022D-4E50-ABA1-B7DCEF325643}" type="presParOf" srcId="{6C64CE48-00FE-41D9-9250-2928CE9FF8B7}" destId="{7B825703-AEB5-45F1-B330-9158D94EDB84}" srcOrd="1" destOrd="0" presId="urn:microsoft.com/office/officeart/2005/8/layout/hList1"/>
    <dgm:cxn modelId="{1EA51738-C023-4B91-8DDF-4DAE4238E717}" type="presParOf" srcId="{4DA02F87-D640-49F9-BF46-AB7B93FE5EFF}" destId="{BE61429D-E592-4F7B-9227-EF5F0A27661D}" srcOrd="1" destOrd="0" presId="urn:microsoft.com/office/officeart/2005/8/layout/hList1"/>
    <dgm:cxn modelId="{3592644C-35B1-48B8-9A38-A3B75A1E517C}" type="presParOf" srcId="{4DA02F87-D640-49F9-BF46-AB7B93FE5EFF}" destId="{FED3932B-5F19-4C34-871E-9715C2B9666D}" srcOrd="2" destOrd="0" presId="urn:microsoft.com/office/officeart/2005/8/layout/hList1"/>
    <dgm:cxn modelId="{70E6C7FD-9FC1-4093-8286-D4D38C2E29C1}" type="presParOf" srcId="{FED3932B-5F19-4C34-871E-9715C2B9666D}" destId="{BA87020C-0096-4AF5-BFEE-ADB873907FE0}" srcOrd="0" destOrd="0" presId="urn:microsoft.com/office/officeart/2005/8/layout/hList1"/>
    <dgm:cxn modelId="{07C26870-1A11-48C5-8346-37B6E82CE806}" type="presParOf" srcId="{FED3932B-5F19-4C34-871E-9715C2B9666D}" destId="{4FCBAB3E-03E0-4A0D-850E-60F312CA60A8}" srcOrd="1" destOrd="0" presId="urn:microsoft.com/office/officeart/2005/8/layout/hList1"/>
    <dgm:cxn modelId="{DB93E635-0401-4002-9232-B7C4BAB27458}" type="presParOf" srcId="{4DA02F87-D640-49F9-BF46-AB7B93FE5EFF}" destId="{426D681D-6F32-4887-BAD5-40C2AD104D14}" srcOrd="3" destOrd="0" presId="urn:microsoft.com/office/officeart/2005/8/layout/hList1"/>
    <dgm:cxn modelId="{E85415C2-66DD-49F8-A45D-7FF3D31234A9}" type="presParOf" srcId="{4DA02F87-D640-49F9-BF46-AB7B93FE5EFF}" destId="{AD96342B-E009-4C79-8759-462B2AACF815}" srcOrd="4" destOrd="0" presId="urn:microsoft.com/office/officeart/2005/8/layout/hList1"/>
    <dgm:cxn modelId="{1388325F-17E1-4B19-B637-F64148E39986}" type="presParOf" srcId="{AD96342B-E009-4C79-8759-462B2AACF815}" destId="{D227D423-6927-4311-B8B4-2C13ED55D6EC}" srcOrd="0" destOrd="0" presId="urn:microsoft.com/office/officeart/2005/8/layout/hList1"/>
    <dgm:cxn modelId="{ED4B8449-F45C-4BAD-AAF2-9695403FEBA3}" type="presParOf" srcId="{AD96342B-E009-4C79-8759-462B2AACF815}" destId="{8839D47A-5F2C-489C-82C8-B1F8F9BE4061}" srcOrd="1" destOrd="0" presId="urn:microsoft.com/office/officeart/2005/8/layout/hList1"/>
  </dgm:cxnLst>
  <dgm:bg/>
  <dgm:whole/>
</dgm:dataModel>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C384D4C7-A5CB-4E75-96DE-A99E7F490DA9}" type="datetimeFigureOut">
              <a:rPr lang="en-US"/>
              <a:pPr>
                <a:defRPr/>
              </a:pPr>
              <a:t>6/6/2007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6809FF2A-BF24-4B98-8373-F8DB7A63C63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411"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17412"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3165F400-422F-4947-8498-EF9071BF36EA}" type="datetime8">
              <a:rPr lang="en-US"/>
              <a:pPr fontAlgn="base">
                <a:spcBef>
                  <a:spcPct val="0"/>
                </a:spcBef>
                <a:spcAft>
                  <a:spcPct val="0"/>
                </a:spcAft>
              </a:pPr>
              <a:t>6/6/2007 9:44 AM</a:t>
            </a:fld>
            <a:endParaRPr lang="en-US"/>
          </a:p>
        </p:txBody>
      </p:sp>
      <p:sp>
        <p:nvSpPr>
          <p:cNvPr id="17413"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17414"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15A6B8-DCE9-458C-873A-F80FEB45699F}"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2CEAA71F-4D39-4BC9-95AB-B49CA4818DFA}" type="datetime8">
              <a:rPr lang="en-US"/>
              <a:pPr fontAlgn="base">
                <a:spcBef>
                  <a:spcPct val="0"/>
                </a:spcBef>
                <a:spcAft>
                  <a:spcPct val="0"/>
                </a:spcAft>
              </a:pPr>
              <a:t>6/6/2007 9:44 AM</a:t>
            </a:fld>
            <a:endParaRPr lang="en-US"/>
          </a:p>
        </p:txBody>
      </p:sp>
      <p:sp>
        <p:nvSpPr>
          <p:cNvPr id="115714"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11571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F00BEB-F7BF-4E84-8511-DBF3ADD87AE7}" type="slidenum">
              <a:rPr lang="en-US"/>
              <a:pPr fontAlgn="base">
                <a:spcBef>
                  <a:spcPct val="0"/>
                </a:spcBef>
                <a:spcAft>
                  <a:spcPct val="0"/>
                </a:spcAft>
              </a:pPr>
              <a:t>11</a:t>
            </a:fld>
            <a:endParaRPr lang="en-US"/>
          </a:p>
        </p:txBody>
      </p:sp>
      <p:sp>
        <p:nvSpPr>
          <p:cNvPr id="115716" name="Rectangle 2"/>
          <p:cNvSpPr>
            <a:spLocks noGrp="1" noRot="1" noChangeAspect="1" noChangeArrowheads="1" noTextEdit="1"/>
          </p:cNvSpPr>
          <p:nvPr>
            <p:ph type="sldImg"/>
          </p:nvPr>
        </p:nvSpPr>
        <p:spPr bwMode="auto">
          <a:noFill/>
          <a:ln>
            <a:solidFill>
              <a:srgbClr val="000000"/>
            </a:solidFill>
            <a:miter lim="800000"/>
            <a:headEnd/>
            <a:tailEn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2085B245-D2B3-40C2-B373-9EC1A2D1F88A}" type="datetime8">
              <a:rPr lang="en-US"/>
              <a:pPr fontAlgn="base">
                <a:spcBef>
                  <a:spcPct val="0"/>
                </a:spcBef>
                <a:spcAft>
                  <a:spcPct val="0"/>
                </a:spcAft>
              </a:pPr>
              <a:t>6/6/2007 9:44 AM</a:t>
            </a:fld>
            <a:endParaRPr lang="en-US"/>
          </a:p>
        </p:txBody>
      </p:sp>
      <p:sp>
        <p:nvSpPr>
          <p:cNvPr id="117762"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11776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8CCDF4-1275-4BF3-AC63-B4958E0A339F}" type="slidenum">
              <a:rPr lang="en-US"/>
              <a:pPr fontAlgn="base">
                <a:spcBef>
                  <a:spcPct val="0"/>
                </a:spcBef>
                <a:spcAft>
                  <a:spcPct val="0"/>
                </a:spcAft>
              </a:pPr>
              <a:t>12</a:t>
            </a:fld>
            <a:endParaRPr lang="en-US"/>
          </a:p>
        </p:txBody>
      </p:sp>
      <p:sp>
        <p:nvSpPr>
          <p:cNvPr id="117764" name="Shape 4"/>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19C99451-3B07-40A7-A883-F48A051B6BBA}" type="slidenum">
              <a:rPr lang="en-US" sz="1200"/>
              <a:pPr algn="r"/>
              <a:t>12</a:t>
            </a:fld>
            <a:endParaRPr lang="en-US" sz="1200"/>
          </a:p>
        </p:txBody>
      </p:sp>
      <p:sp>
        <p:nvSpPr>
          <p:cNvPr id="117765" name="Rectangle 89089"/>
          <p:cNvSpPr>
            <a:spLocks noGrp="1" noRot="1" noChangeAspect="1" noChangeArrowheads="1" noTextEdit="1"/>
          </p:cNvSpPr>
          <p:nvPr>
            <p:ph type="sldImg"/>
          </p:nvPr>
        </p:nvSpPr>
        <p:spPr bwMode="auto">
          <a:noFill/>
          <a:ln cap="flat" algn="ctr">
            <a:solidFill>
              <a:srgbClr val="000000"/>
            </a:solidFill>
            <a:miter lim="800000"/>
            <a:headEnd type="none" w="med" len="med"/>
            <a:tailEnd type="none" w="med" len="med"/>
          </a:ln>
        </p:spPr>
      </p:sp>
      <p:sp>
        <p:nvSpPr>
          <p:cNvPr id="117766" name="Rectangle 930818"/>
          <p:cNvSpPr>
            <a:spLocks noGrp="1" noChangeArrowheads="1"/>
          </p:cNvSpPr>
          <p:nvPr>
            <p:ph type="body" idx="1"/>
          </p:nvPr>
        </p:nvSpPr>
        <p:spPr bwMode="auto">
          <a:noFill/>
        </p:spPr>
        <p:txBody>
          <a:bodyPr wrap="square" numCol="1" anchor="t" anchorCtr="0" compatLnSpc="1">
            <a:prstTxWarp prst="textNoShape">
              <a:avLst/>
            </a:prstTxWarp>
          </a:bodyPr>
          <a:lstStyle/>
          <a:p>
            <a:pPr lvl="1">
              <a:spcBef>
                <a:spcPct val="0"/>
              </a:spcBef>
            </a:pPr>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p:cNvSpPr>
          <p:nvPr>
            <p:ph type="sldImg"/>
          </p:nvPr>
        </p:nvSpPr>
        <p:spPr bwMode="auto">
          <a:noFill/>
          <a:ln>
            <a:solidFill>
              <a:srgbClr val="000000"/>
            </a:solidFill>
            <a:miter lim="800000"/>
            <a:headEnd/>
            <a:tailEnd/>
          </a:ln>
        </p:spPr>
      </p:sp>
      <p:sp>
        <p:nvSpPr>
          <p:cNvPr id="1198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98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8310AD-067D-4C85-BB75-66B02D25E75A}" type="slidenum">
              <a:rPr lang="en-US"/>
              <a:pPr fontAlgn="base">
                <a:spcBef>
                  <a:spcPct val="0"/>
                </a:spcBef>
                <a:spcAft>
                  <a:spcPct val="0"/>
                </a:spcAft>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8FBB408B-CA77-48F6-9C0B-98371EB8EEF3}" type="datetime8">
              <a:rPr lang="en-US"/>
              <a:pPr fontAlgn="base">
                <a:spcBef>
                  <a:spcPct val="0"/>
                </a:spcBef>
                <a:spcAft>
                  <a:spcPct val="0"/>
                </a:spcAft>
              </a:pPr>
              <a:t>6/6/2007 9:44 AM</a:t>
            </a:fld>
            <a:endParaRPr lang="en-US"/>
          </a:p>
        </p:txBody>
      </p:sp>
      <p:sp>
        <p:nvSpPr>
          <p:cNvPr id="121858"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12185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F18FC5-4FF7-4231-80BF-C8E172907308}" type="slidenum">
              <a:rPr lang="en-US"/>
              <a:pPr fontAlgn="base">
                <a:spcBef>
                  <a:spcPct val="0"/>
                </a:spcBef>
                <a:spcAft>
                  <a:spcPct val="0"/>
                </a:spcAft>
              </a:pPr>
              <a:t>14</a:t>
            </a:fld>
            <a:endParaRPr lang="en-US"/>
          </a:p>
        </p:txBody>
      </p:sp>
      <p:sp>
        <p:nvSpPr>
          <p:cNvPr id="12186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1861" name="Rectangle 3"/>
          <p:cNvSpPr>
            <a:spLocks noGrp="1" noChangeArrowheads="1"/>
          </p:cNvSpPr>
          <p:nvPr>
            <p:ph type="body" idx="1"/>
          </p:nvPr>
        </p:nvSpPr>
        <p:spPr bwMode="auto">
          <a:xfrm>
            <a:off x="-1588" y="4271963"/>
            <a:ext cx="5487988" cy="4114800"/>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6410A79A-B953-471E-887D-90407836F9FB}" type="datetime8">
              <a:rPr lang="en-US"/>
              <a:pPr fontAlgn="base">
                <a:spcBef>
                  <a:spcPct val="0"/>
                </a:spcBef>
                <a:spcAft>
                  <a:spcPct val="0"/>
                </a:spcAft>
              </a:pPr>
              <a:t>6/6/2007 9:44 AM</a:t>
            </a:fld>
            <a:endParaRPr lang="en-US"/>
          </a:p>
        </p:txBody>
      </p:sp>
      <p:sp>
        <p:nvSpPr>
          <p:cNvPr id="123906"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12390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553676-0B36-49D1-9810-656035C16450}" type="slidenum">
              <a:rPr lang="en-US"/>
              <a:pPr fontAlgn="base">
                <a:spcBef>
                  <a:spcPct val="0"/>
                </a:spcBef>
                <a:spcAft>
                  <a:spcPct val="0"/>
                </a:spcAft>
              </a:pPr>
              <a:t>15</a:t>
            </a:fld>
            <a:endParaRPr lang="en-US"/>
          </a:p>
        </p:txBody>
      </p:sp>
      <p:sp>
        <p:nvSpPr>
          <p:cNvPr id="12390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3909" name="Rectangle 3"/>
          <p:cNvSpPr>
            <a:spLocks noGrp="1" noChangeArrowheads="1"/>
          </p:cNvSpPr>
          <p:nvPr>
            <p:ph type="body" idx="1"/>
          </p:nvPr>
        </p:nvSpPr>
        <p:spPr bwMode="auto">
          <a:xfrm>
            <a:off x="0" y="4271963"/>
            <a:ext cx="5484813" cy="4114800"/>
          </a:xfrm>
          <a:noFill/>
        </p:spPr>
        <p:txBody>
          <a:bodyPr wrap="square" numCol="1" anchor="t" anchorCtr="0" compatLnSpc="1">
            <a:prstTxWarp prst="textNoShape">
              <a:avLst/>
            </a:prstTxWarp>
          </a:bodyPr>
          <a:lstStyle/>
          <a:p>
            <a:pPr>
              <a:lnSpc>
                <a:spcPct val="90000"/>
              </a:lnSpc>
              <a:spcBef>
                <a:spcPct val="0"/>
              </a:spcBef>
            </a:pPr>
            <a:endParaRPr lang="en-US" sz="14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p:cNvSpPr>
          <p:nvPr>
            <p:ph type="sldImg"/>
          </p:nvPr>
        </p:nvSpPr>
        <p:spPr bwMode="auto">
          <a:noFill/>
          <a:ln>
            <a:solidFill>
              <a:srgbClr val="000000"/>
            </a:solidFill>
            <a:miter lim="800000"/>
            <a:headEnd/>
            <a:tailEnd/>
          </a:ln>
        </p:spPr>
      </p:sp>
      <p:sp>
        <p:nvSpPr>
          <p:cNvPr id="1259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5955"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125956"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BE9753F1-D26F-4CDD-8C95-7E7708241EAA}" type="datetime8">
              <a:rPr lang="en-US"/>
              <a:pPr fontAlgn="base">
                <a:spcBef>
                  <a:spcPct val="0"/>
                </a:spcBef>
                <a:spcAft>
                  <a:spcPct val="0"/>
                </a:spcAft>
              </a:pPr>
              <a:t>6/6/2007 9:44 AM</a:t>
            </a:fld>
            <a:endParaRPr lang="en-US"/>
          </a:p>
        </p:txBody>
      </p:sp>
      <p:sp>
        <p:nvSpPr>
          <p:cNvPr id="125957"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125958"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50BF1D-198C-45D6-9EB2-C271E4897E3A}" type="slidenum">
              <a:rPr lang="en-US"/>
              <a:pPr fontAlgn="base">
                <a:spcBef>
                  <a:spcPct val="0"/>
                </a:spcBef>
                <a:spcAft>
                  <a:spcPct val="0"/>
                </a:spcAft>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0901D1-74CF-45B8-9EAA-0220ADDEA2B1}" type="slidenum">
              <a:rPr lang="en-US">
                <a:latin typeface="Arial" charset="0"/>
                <a:ea typeface="ＭＳ Ｐゴシック" charset="-128"/>
              </a:rPr>
              <a:pPr fontAlgn="base">
                <a:spcBef>
                  <a:spcPct val="0"/>
                </a:spcBef>
                <a:spcAft>
                  <a:spcPct val="0"/>
                </a:spcAft>
              </a:pPr>
              <a:t>17</a:t>
            </a:fld>
            <a:endParaRPr lang="en-US">
              <a:latin typeface="Arial" charset="0"/>
              <a:ea typeface="ＭＳ Ｐゴシック" charset="-128"/>
            </a:endParaRPr>
          </a:p>
        </p:txBody>
      </p:sp>
      <p:sp>
        <p:nvSpPr>
          <p:cNvPr id="1280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8003" name="Rectangle 3"/>
          <p:cNvSpPr>
            <a:spLocks noGrp="1" noChangeArrowheads="1"/>
          </p:cNvSpPr>
          <p:nvPr>
            <p:ph type="body" idx="1"/>
          </p:nvPr>
        </p:nvSpPr>
        <p:spPr bwMode="auto">
          <a:xfrm>
            <a:off x="687388" y="4343400"/>
            <a:ext cx="5483225" cy="4114800"/>
          </a:xfrm>
          <a:noFill/>
        </p:spPr>
        <p:txBody>
          <a:bodyPr wrap="square" numCol="1" anchor="t" anchorCtr="0" compatLnSpc="1">
            <a:prstTxWarp prst="textNoShape">
              <a:avLst/>
            </a:prstTxWarp>
          </a:bodyPr>
          <a:lstStyle/>
          <a:p>
            <a:pPr>
              <a:spcBef>
                <a:spcPct val="0"/>
              </a:spcBef>
            </a:pPr>
            <a:endParaRPr lang="en-US" sz="1000" smtClean="0">
              <a:latin typeface="Arial" charset="0"/>
              <a:ea typeface="ＭＳ Ｐゴシック" charset="-128"/>
            </a:endParaRPr>
          </a:p>
          <a:p>
            <a:pPr>
              <a:spcBef>
                <a:spcPct val="0"/>
              </a:spcBef>
            </a:pPr>
            <a:endParaRPr lang="en-US" sz="1000" smtClean="0">
              <a:latin typeface="Arial" charset="0"/>
              <a:ea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p:cNvSpPr>
          <p:nvPr>
            <p:ph type="sldImg"/>
          </p:nvPr>
        </p:nvSpPr>
        <p:spPr bwMode="auto">
          <a:noFill/>
          <a:ln>
            <a:solidFill>
              <a:srgbClr val="000000"/>
            </a:solidFill>
            <a:miter lim="800000"/>
            <a:headEnd/>
            <a:tailEnd/>
          </a:ln>
        </p:spPr>
      </p:sp>
      <p:sp>
        <p:nvSpPr>
          <p:cNvPr id="1300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00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9E6470-EFE8-4BA3-B3AF-439CA35DC5C8}" type="slidenum">
              <a:rPr lang="en-US"/>
              <a:pPr fontAlgn="base">
                <a:spcBef>
                  <a:spcPct val="0"/>
                </a:spcBef>
                <a:spcAft>
                  <a:spcPct val="0"/>
                </a:spcAft>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D9FEC8-818F-4C74-B2CF-610DABFEB317}" type="slidenum">
              <a:rPr lang="en-US">
                <a:latin typeface="Arial" charset="0"/>
                <a:ea typeface="ＭＳ Ｐゴシック" charset="-128"/>
              </a:rPr>
              <a:pPr fontAlgn="base">
                <a:spcBef>
                  <a:spcPct val="0"/>
                </a:spcBef>
                <a:spcAft>
                  <a:spcPct val="0"/>
                </a:spcAft>
              </a:pPr>
              <a:t>19</a:t>
            </a:fld>
            <a:endParaRPr lang="en-US">
              <a:latin typeface="Arial" charset="0"/>
              <a:ea typeface="ＭＳ Ｐゴシック" charset="-128"/>
            </a:endParaRPr>
          </a:p>
        </p:txBody>
      </p:sp>
      <p:sp>
        <p:nvSpPr>
          <p:cNvPr id="1320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20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80000"/>
              </a:lnSpc>
              <a:spcBef>
                <a:spcPct val="0"/>
              </a:spcBef>
            </a:pPr>
            <a:endParaRPr lang="en-US" sz="1000" smtClean="0">
              <a:latin typeface="Arial" charset="0"/>
              <a:ea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6800"/>
          <p:cNvSpPr>
            <a:spLocks noGrp="1" noRot="1" noChangeAspect="1" noChangeArrowheads="1" noTextEdit="1"/>
          </p:cNvSpPr>
          <p:nvPr>
            <p:ph type="sldImg"/>
          </p:nvPr>
        </p:nvSpPr>
        <p:spPr bwMode="auto">
          <a:noFill/>
          <a:ln cap="flat">
            <a:solidFill>
              <a:srgbClr val="000000"/>
            </a:solidFill>
            <a:miter lim="800000"/>
            <a:headEnd type="none" w="med" len="med"/>
            <a:tailEnd type="none" w="med" len="med"/>
          </a:ln>
        </p:spPr>
      </p:sp>
      <p:sp>
        <p:nvSpPr>
          <p:cNvPr id="134146" name="Rectangle 76801"/>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9B86A0-6D09-43D4-BD4C-0E0F75922417}"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80000"/>
              </a:lnSpc>
              <a:spcBef>
                <a:spcPct val="0"/>
              </a:spcBef>
            </a:pPr>
            <a:endParaRPr lang="en-US" sz="800" smtClean="0"/>
          </a:p>
        </p:txBody>
      </p:sp>
      <p:sp>
        <p:nvSpPr>
          <p:cNvPr id="4" name="Header Placeholder 3"/>
          <p:cNvSpPr>
            <a:spLocks noGrp="1"/>
          </p:cNvSpPr>
          <p:nvPr>
            <p:ph type="hdr" sz="quarter"/>
          </p:nvPr>
        </p:nvSpPr>
        <p:spPr/>
        <p:txBody>
          <a:bodyPr/>
          <a:lstStyle/>
          <a:p>
            <a:pPr>
              <a:spcBef>
                <a:spcPct val="20000"/>
              </a:spcBef>
              <a:buClr>
                <a:srgbClr val="FFCC00"/>
              </a:buClr>
              <a:buFontTx/>
              <a:buChar char="•"/>
              <a:defRPr/>
            </a:pPr>
            <a:endParaRPr lang="en-US" dirty="0">
              <a:effectLst>
                <a:outerShdw blurRad="38100" dist="38100" dir="2700000" algn="tl">
                  <a:srgbClr val="000000">
                    <a:alpha val="43137"/>
                  </a:srgbClr>
                </a:outerShdw>
              </a:effectLst>
            </a:endParaRPr>
          </a:p>
        </p:txBody>
      </p:sp>
      <p:sp>
        <p:nvSpPr>
          <p:cNvPr id="5" name="Date Placeholder 4"/>
          <p:cNvSpPr>
            <a:spLocks noGrp="1"/>
          </p:cNvSpPr>
          <p:nvPr>
            <p:ph type="dt" sz="quarter" idx="1"/>
          </p:nvPr>
        </p:nvSpPr>
        <p:spPr/>
        <p:txBody>
          <a:bodyPr/>
          <a:lstStyle/>
          <a:p>
            <a:pPr>
              <a:spcBef>
                <a:spcPct val="20000"/>
              </a:spcBef>
              <a:buClr>
                <a:srgbClr val="FFCC00"/>
              </a:buClr>
              <a:buFontTx/>
              <a:buChar char="•"/>
              <a:defRPr/>
            </a:pPr>
            <a:fld id="{81331B57-0BE5-4F82-AA58-76F53EFF3ADA}" type="datetime8">
              <a:rPr lang="en-US">
                <a:effectLst>
                  <a:outerShdw blurRad="38100" dist="38100" dir="2700000" algn="tl">
                    <a:srgbClr val="000000">
                      <a:alpha val="43137"/>
                    </a:srgbClr>
                  </a:outerShdw>
                </a:effectLst>
              </a:rPr>
              <a:pPr>
                <a:spcBef>
                  <a:spcPct val="20000"/>
                </a:spcBef>
                <a:buClr>
                  <a:srgbClr val="FFCC00"/>
                </a:buClr>
                <a:buFontTx/>
                <a:buChar char="•"/>
                <a:defRPr/>
              </a:pPr>
              <a:t>6/6/2007 9:44 AM</a:t>
            </a:fld>
            <a:endParaRPr lang="en-US">
              <a:effectLst>
                <a:outerShdw blurRad="38100" dist="38100" dir="2700000" algn="tl">
                  <a:srgbClr val="000000">
                    <a:alpha val="43137"/>
                  </a:srgbClr>
                </a:outerShdw>
              </a:effectLst>
            </a:endParaRPr>
          </a:p>
        </p:txBody>
      </p:sp>
      <p:sp>
        <p:nvSpPr>
          <p:cNvPr id="6" name="Footer Placeholder 5"/>
          <p:cNvSpPr>
            <a:spLocks noGrp="1"/>
          </p:cNvSpPr>
          <p:nvPr>
            <p:ph type="ftr" sz="quarter" idx="4"/>
          </p:nvPr>
        </p:nvSpPr>
        <p:spPr/>
        <p:txBody>
          <a:bodyPr/>
          <a:lstStyle/>
          <a:p>
            <a:pPr>
              <a:spcBef>
                <a:spcPct val="20000"/>
              </a:spcBef>
              <a:buClr>
                <a:srgbClr val="FFCC00"/>
              </a:buClr>
              <a:buFontTx/>
              <a:buChar char="•"/>
              <a:defRPr/>
            </a:pPr>
            <a:r>
              <a:rPr lang="en-US" sz="800">
                <a:effectLst>
                  <a:outerShdw blurRad="38100" dist="38100" dir="2700000" algn="tl">
                    <a:srgbClr val="000000">
                      <a:alpha val="43137"/>
                    </a:srgbClr>
                  </a:outerShdw>
                </a:effectLst>
              </a:rPr>
              <a:t>MICROSOFT CONFIDENTIAL</a:t>
            </a:r>
          </a:p>
          <a:p>
            <a:pPr>
              <a:spcBef>
                <a:spcPct val="20000"/>
              </a:spcBef>
              <a:buClr>
                <a:srgbClr val="FFCC00"/>
              </a:buClr>
              <a:buFontTx/>
              <a:buChar char="•"/>
              <a:defRPr/>
            </a:pPr>
            <a:r>
              <a:rPr lang="en-US">
                <a:effectLst>
                  <a:outerShdw blurRad="38100" dist="38100" dir="2700000" algn="tl">
                    <a:srgbClr val="000000">
                      <a:alpha val="43137"/>
                    </a:srgbClr>
                  </a:outerShdw>
                </a:effectLst>
              </a:rPr>
              <a:t>© 2006 Microsoft Corporation. All rights reserved. Microsoft, Windows, Windows Vista and other product names are or may be registered trademarks and/or trademarks in the U.S. and/or other countries.</a:t>
            </a:r>
          </a:p>
          <a:p>
            <a:pPr>
              <a:spcBef>
                <a:spcPct val="20000"/>
              </a:spcBef>
              <a:buClr>
                <a:srgbClr val="FFCC00"/>
              </a:buClr>
              <a:buFontTx/>
              <a:buChar char="•"/>
              <a:defRPr/>
            </a:pPr>
            <a:r>
              <a:rPr lang="en-US">
                <a:effectLst>
                  <a:outerShdw blurRad="38100" dist="38100" dir="2700000" algn="tl">
                    <a:srgbClr val="000000">
                      <a:alpha val="43137"/>
                    </a:srgbClr>
                  </a:outerShdw>
                </a:effectLst>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effectLst>
                  <a:outerShdw blurRad="38100" dist="38100" dir="2700000" algn="tl">
                    <a:srgbClr val="000000">
                      <a:alpha val="43137"/>
                    </a:srgbClr>
                  </a:outerShdw>
                </a:effectLst>
              </a:rPr>
            </a:br>
            <a:r>
              <a:rPr lang="en-US">
                <a:effectLst>
                  <a:outerShdw blurRad="38100" dist="38100" dir="2700000" algn="tl">
                    <a:srgbClr val="000000">
                      <a:alpha val="43137"/>
                    </a:srgbClr>
                  </a:outerShdw>
                </a:effectLst>
              </a:rPr>
              <a:t>MICROSOFT MAKES NO WARRANTIES, EXPRESS, IMPLIED OR STATUTORY, AS TO THE INFORMATION IN THIS PRESENTATION.</a:t>
            </a:r>
            <a:endParaRPr lang="en-US" dirty="0">
              <a:effectLst>
                <a:outerShdw blurRad="38100" dist="38100" dir="2700000" algn="tl">
                  <a:srgbClr val="000000">
                    <a:alpha val="43137"/>
                  </a:srgbClr>
                </a:outerShdw>
              </a:effectLst>
            </a:endParaRPr>
          </a:p>
        </p:txBody>
      </p:sp>
      <p:sp>
        <p:nvSpPr>
          <p:cNvPr id="136198"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0FCFA8-D39A-4AD9-878D-9226B435554A}" type="slidenum">
              <a:rPr lang="en-US">
                <a:cs typeface="Arial" charset="0"/>
              </a:rPr>
              <a:pPr fontAlgn="base">
                <a:spcBef>
                  <a:spcPct val="0"/>
                </a:spcBef>
                <a:spcAft>
                  <a:spcPct val="0"/>
                </a:spcAft>
              </a:pPr>
              <a:t>21</a:t>
            </a:fld>
            <a:endParaRPr lang="en-US">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8242"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a:spcBef>
                <a:spcPct val="0"/>
              </a:spcBef>
            </a:pPr>
            <a:endParaRPr lang="en-US" smtClean="0">
              <a:latin typeface="Arial" charset="0"/>
              <a:ea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p:cNvSpPr>
          <p:nvPr>
            <p:ph type="sldImg"/>
          </p:nvPr>
        </p:nvSpPr>
        <p:spPr bwMode="auto">
          <a:noFill/>
          <a:ln>
            <a:solidFill>
              <a:srgbClr val="000000"/>
            </a:solidFill>
            <a:miter lim="800000"/>
            <a:headEnd/>
            <a:tailEnd/>
          </a:ln>
        </p:spPr>
      </p:sp>
      <p:sp>
        <p:nvSpPr>
          <p:cNvPr id="1402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02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A38616-43B7-44B8-8388-21E289CDB277}" type="slidenum">
              <a:rPr lang="en-US"/>
              <a:pPr fontAlgn="base">
                <a:spcBef>
                  <a:spcPct val="0"/>
                </a:spcBef>
                <a:spcAft>
                  <a:spcPct val="0"/>
                </a:spcAft>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2338"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a:spcBef>
                <a:spcPct val="0"/>
              </a:spcBef>
            </a:pPr>
            <a:endParaRPr lang="en-US" smtClean="0">
              <a:latin typeface="Arial" charset="0"/>
              <a:ea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6"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80000"/>
              </a:lnSpc>
              <a:spcBef>
                <a:spcPct val="0"/>
              </a:spcBef>
            </a:pPr>
            <a:endParaRPr lang="en-US" sz="900" smtClean="0"/>
          </a:p>
        </p:txBody>
      </p:sp>
      <p:sp>
        <p:nvSpPr>
          <p:cNvPr id="4" name="Header Placeholder 3"/>
          <p:cNvSpPr>
            <a:spLocks noGrp="1"/>
          </p:cNvSpPr>
          <p:nvPr>
            <p:ph type="hdr" sz="quarter"/>
          </p:nvPr>
        </p:nvSpPr>
        <p:spPr/>
        <p:txBody>
          <a:bodyPr/>
          <a:lstStyle/>
          <a:p>
            <a:pPr>
              <a:spcBef>
                <a:spcPct val="20000"/>
              </a:spcBef>
              <a:buClr>
                <a:srgbClr val="FFCC00"/>
              </a:buClr>
              <a:buFontTx/>
              <a:buChar char="•"/>
              <a:defRPr/>
            </a:pPr>
            <a:endParaRPr lang="en-US" dirty="0">
              <a:effectLst>
                <a:outerShdw blurRad="38100" dist="38100" dir="2700000" algn="tl">
                  <a:srgbClr val="000000">
                    <a:alpha val="43137"/>
                  </a:srgbClr>
                </a:outerShdw>
              </a:effectLst>
            </a:endParaRPr>
          </a:p>
        </p:txBody>
      </p:sp>
      <p:sp>
        <p:nvSpPr>
          <p:cNvPr id="5" name="Date Placeholder 4"/>
          <p:cNvSpPr>
            <a:spLocks noGrp="1"/>
          </p:cNvSpPr>
          <p:nvPr>
            <p:ph type="dt" sz="quarter" idx="1"/>
          </p:nvPr>
        </p:nvSpPr>
        <p:spPr/>
        <p:txBody>
          <a:bodyPr/>
          <a:lstStyle/>
          <a:p>
            <a:pPr>
              <a:spcBef>
                <a:spcPct val="20000"/>
              </a:spcBef>
              <a:buClr>
                <a:srgbClr val="FFCC00"/>
              </a:buClr>
              <a:buFontTx/>
              <a:buChar char="•"/>
              <a:defRPr/>
            </a:pPr>
            <a:fld id="{81331B57-0BE5-4F82-AA58-76F53EFF3ADA}" type="datetime8">
              <a:rPr lang="en-US">
                <a:effectLst>
                  <a:outerShdw blurRad="38100" dist="38100" dir="2700000" algn="tl">
                    <a:srgbClr val="000000">
                      <a:alpha val="43137"/>
                    </a:srgbClr>
                  </a:outerShdw>
                </a:effectLst>
              </a:rPr>
              <a:pPr>
                <a:spcBef>
                  <a:spcPct val="20000"/>
                </a:spcBef>
                <a:buClr>
                  <a:srgbClr val="FFCC00"/>
                </a:buClr>
                <a:buFontTx/>
                <a:buChar char="•"/>
                <a:defRPr/>
              </a:pPr>
              <a:t>6/6/2007 9:44 AM</a:t>
            </a:fld>
            <a:endParaRPr lang="en-US">
              <a:effectLst>
                <a:outerShdw blurRad="38100" dist="38100" dir="2700000" algn="tl">
                  <a:srgbClr val="000000">
                    <a:alpha val="43137"/>
                  </a:srgbClr>
                </a:outerShdw>
              </a:effectLst>
            </a:endParaRPr>
          </a:p>
        </p:txBody>
      </p:sp>
      <p:sp>
        <p:nvSpPr>
          <p:cNvPr id="6" name="Footer Placeholder 5"/>
          <p:cNvSpPr>
            <a:spLocks noGrp="1"/>
          </p:cNvSpPr>
          <p:nvPr>
            <p:ph type="ftr" sz="quarter" idx="4"/>
          </p:nvPr>
        </p:nvSpPr>
        <p:spPr/>
        <p:txBody>
          <a:bodyPr/>
          <a:lstStyle/>
          <a:p>
            <a:pPr>
              <a:spcBef>
                <a:spcPct val="20000"/>
              </a:spcBef>
              <a:buClr>
                <a:srgbClr val="FFCC00"/>
              </a:buClr>
              <a:buFontTx/>
              <a:buChar char="•"/>
              <a:defRPr/>
            </a:pPr>
            <a:r>
              <a:rPr lang="en-US" sz="800">
                <a:effectLst>
                  <a:outerShdw blurRad="38100" dist="38100" dir="2700000" algn="tl">
                    <a:srgbClr val="000000">
                      <a:alpha val="43137"/>
                    </a:srgbClr>
                  </a:outerShdw>
                </a:effectLst>
              </a:rPr>
              <a:t>MICROSOFT CONFIDENTIAL</a:t>
            </a:r>
          </a:p>
          <a:p>
            <a:pPr>
              <a:spcBef>
                <a:spcPct val="20000"/>
              </a:spcBef>
              <a:buClr>
                <a:srgbClr val="FFCC00"/>
              </a:buClr>
              <a:buFontTx/>
              <a:buChar char="•"/>
              <a:defRPr/>
            </a:pPr>
            <a:r>
              <a:rPr lang="en-US">
                <a:effectLst>
                  <a:outerShdw blurRad="38100" dist="38100" dir="2700000" algn="tl">
                    <a:srgbClr val="000000">
                      <a:alpha val="43137"/>
                    </a:srgbClr>
                  </a:outerShdw>
                </a:effectLst>
              </a:rPr>
              <a:t>© 2006 Microsoft Corporation. All rights reserved. Microsoft, Windows, Windows Vista and other product names are or may be registered trademarks and/or trademarks in the U.S. and/or other countries.</a:t>
            </a:r>
          </a:p>
          <a:p>
            <a:pPr>
              <a:spcBef>
                <a:spcPct val="20000"/>
              </a:spcBef>
              <a:buClr>
                <a:srgbClr val="FFCC00"/>
              </a:buClr>
              <a:buFontTx/>
              <a:buChar char="•"/>
              <a:defRPr/>
            </a:pPr>
            <a:r>
              <a:rPr lang="en-US">
                <a:effectLst>
                  <a:outerShdw blurRad="38100" dist="38100" dir="2700000" algn="tl">
                    <a:srgbClr val="000000">
                      <a:alpha val="43137"/>
                    </a:srgbClr>
                  </a:outerShdw>
                </a:effectLst>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effectLst>
                  <a:outerShdw blurRad="38100" dist="38100" dir="2700000" algn="tl">
                    <a:srgbClr val="000000">
                      <a:alpha val="43137"/>
                    </a:srgbClr>
                  </a:outerShdw>
                </a:effectLst>
              </a:rPr>
            </a:br>
            <a:r>
              <a:rPr lang="en-US">
                <a:effectLst>
                  <a:outerShdw blurRad="38100" dist="38100" dir="2700000" algn="tl">
                    <a:srgbClr val="000000">
                      <a:alpha val="43137"/>
                    </a:srgbClr>
                  </a:outerShdw>
                </a:effectLst>
              </a:rPr>
              <a:t>MICROSOFT MAKES NO WARRANTIES, EXPRESS, IMPLIED OR STATUTORY, AS TO THE INFORMATION IN THIS PRESENTATION.</a:t>
            </a:r>
            <a:endParaRPr lang="en-US" dirty="0">
              <a:effectLst>
                <a:outerShdw blurRad="38100" dist="38100" dir="2700000" algn="tl">
                  <a:srgbClr val="000000">
                    <a:alpha val="43137"/>
                  </a:srgbClr>
                </a:outerShdw>
              </a:effectLst>
            </a:endParaRPr>
          </a:p>
        </p:txBody>
      </p:sp>
      <p:sp>
        <p:nvSpPr>
          <p:cNvPr id="144390"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079622-61FD-4670-930B-5DCCD7A151AA}" type="slidenum">
              <a:rPr lang="en-US">
                <a:cs typeface="Arial" charset="0"/>
              </a:rPr>
              <a:pPr fontAlgn="base">
                <a:spcBef>
                  <a:spcPct val="0"/>
                </a:spcBef>
                <a:spcAft>
                  <a:spcPct val="0"/>
                </a:spcAft>
              </a:pPr>
              <a:t>25</a:t>
            </a:fld>
            <a:endParaRPr lang="en-US">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80000"/>
              </a:lnSpc>
              <a:spcBef>
                <a:spcPct val="0"/>
              </a:spcBef>
            </a:pPr>
            <a:endParaRPr lang="en-US" sz="800" smtClean="0"/>
          </a:p>
        </p:txBody>
      </p:sp>
      <p:sp>
        <p:nvSpPr>
          <p:cNvPr id="4" name="Header Placeholder 3"/>
          <p:cNvSpPr>
            <a:spLocks noGrp="1"/>
          </p:cNvSpPr>
          <p:nvPr>
            <p:ph type="hdr" sz="quarter"/>
          </p:nvPr>
        </p:nvSpPr>
        <p:spPr/>
        <p:txBody>
          <a:bodyPr/>
          <a:lstStyle/>
          <a:p>
            <a:pPr>
              <a:spcBef>
                <a:spcPct val="20000"/>
              </a:spcBef>
              <a:buClr>
                <a:srgbClr val="FFCC00"/>
              </a:buClr>
              <a:buFontTx/>
              <a:buChar char="•"/>
              <a:defRPr/>
            </a:pPr>
            <a:endParaRPr lang="en-US" dirty="0">
              <a:effectLst>
                <a:outerShdw blurRad="38100" dist="38100" dir="2700000" algn="tl">
                  <a:srgbClr val="000000">
                    <a:alpha val="43137"/>
                  </a:srgbClr>
                </a:outerShdw>
              </a:effectLst>
            </a:endParaRPr>
          </a:p>
        </p:txBody>
      </p:sp>
      <p:sp>
        <p:nvSpPr>
          <p:cNvPr id="5" name="Date Placeholder 4"/>
          <p:cNvSpPr>
            <a:spLocks noGrp="1"/>
          </p:cNvSpPr>
          <p:nvPr>
            <p:ph type="dt" sz="quarter" idx="1"/>
          </p:nvPr>
        </p:nvSpPr>
        <p:spPr/>
        <p:txBody>
          <a:bodyPr/>
          <a:lstStyle/>
          <a:p>
            <a:pPr>
              <a:spcBef>
                <a:spcPct val="20000"/>
              </a:spcBef>
              <a:buClr>
                <a:srgbClr val="FFCC00"/>
              </a:buClr>
              <a:buFontTx/>
              <a:buChar char="•"/>
              <a:defRPr/>
            </a:pPr>
            <a:fld id="{81331B57-0BE5-4F82-AA58-76F53EFF3ADA}" type="datetime8">
              <a:rPr lang="en-US">
                <a:effectLst>
                  <a:outerShdw blurRad="38100" dist="38100" dir="2700000" algn="tl">
                    <a:srgbClr val="000000">
                      <a:alpha val="43137"/>
                    </a:srgbClr>
                  </a:outerShdw>
                </a:effectLst>
              </a:rPr>
              <a:pPr>
                <a:spcBef>
                  <a:spcPct val="20000"/>
                </a:spcBef>
                <a:buClr>
                  <a:srgbClr val="FFCC00"/>
                </a:buClr>
                <a:buFontTx/>
                <a:buChar char="•"/>
                <a:defRPr/>
              </a:pPr>
              <a:t>6/6/2007 9:44 AM</a:t>
            </a:fld>
            <a:endParaRPr lang="en-US">
              <a:effectLst>
                <a:outerShdw blurRad="38100" dist="38100" dir="2700000" algn="tl">
                  <a:srgbClr val="000000">
                    <a:alpha val="43137"/>
                  </a:srgbClr>
                </a:outerShdw>
              </a:effectLst>
            </a:endParaRPr>
          </a:p>
        </p:txBody>
      </p:sp>
      <p:sp>
        <p:nvSpPr>
          <p:cNvPr id="6" name="Footer Placeholder 5"/>
          <p:cNvSpPr>
            <a:spLocks noGrp="1"/>
          </p:cNvSpPr>
          <p:nvPr>
            <p:ph type="ftr" sz="quarter" idx="4"/>
          </p:nvPr>
        </p:nvSpPr>
        <p:spPr/>
        <p:txBody>
          <a:bodyPr/>
          <a:lstStyle/>
          <a:p>
            <a:pPr>
              <a:spcBef>
                <a:spcPct val="20000"/>
              </a:spcBef>
              <a:buClr>
                <a:srgbClr val="FFCC00"/>
              </a:buClr>
              <a:buFontTx/>
              <a:buChar char="•"/>
              <a:defRPr/>
            </a:pPr>
            <a:r>
              <a:rPr lang="en-US" sz="800">
                <a:effectLst>
                  <a:outerShdw blurRad="38100" dist="38100" dir="2700000" algn="tl">
                    <a:srgbClr val="000000">
                      <a:alpha val="43137"/>
                    </a:srgbClr>
                  </a:outerShdw>
                </a:effectLst>
              </a:rPr>
              <a:t>MICROSOFT CONFIDENTIAL</a:t>
            </a:r>
          </a:p>
          <a:p>
            <a:pPr>
              <a:spcBef>
                <a:spcPct val="20000"/>
              </a:spcBef>
              <a:buClr>
                <a:srgbClr val="FFCC00"/>
              </a:buClr>
              <a:buFontTx/>
              <a:buChar char="•"/>
              <a:defRPr/>
            </a:pPr>
            <a:r>
              <a:rPr lang="en-US">
                <a:effectLst>
                  <a:outerShdw blurRad="38100" dist="38100" dir="2700000" algn="tl">
                    <a:srgbClr val="000000">
                      <a:alpha val="43137"/>
                    </a:srgbClr>
                  </a:outerShdw>
                </a:effectLst>
              </a:rPr>
              <a:t>© 2006 Microsoft Corporation. All rights reserved. Microsoft, Windows, Windows Vista and other product names are or may be registered trademarks and/or trademarks in the U.S. and/or other countries.</a:t>
            </a:r>
          </a:p>
          <a:p>
            <a:pPr>
              <a:spcBef>
                <a:spcPct val="20000"/>
              </a:spcBef>
              <a:buClr>
                <a:srgbClr val="FFCC00"/>
              </a:buClr>
              <a:buFontTx/>
              <a:buChar char="•"/>
              <a:defRPr/>
            </a:pPr>
            <a:r>
              <a:rPr lang="en-US">
                <a:effectLst>
                  <a:outerShdw blurRad="38100" dist="38100" dir="2700000" algn="tl">
                    <a:srgbClr val="000000">
                      <a:alpha val="43137"/>
                    </a:srgbClr>
                  </a:outerShdw>
                </a:effectLst>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effectLst>
                  <a:outerShdw blurRad="38100" dist="38100" dir="2700000" algn="tl">
                    <a:srgbClr val="000000">
                      <a:alpha val="43137"/>
                    </a:srgbClr>
                  </a:outerShdw>
                </a:effectLst>
              </a:rPr>
            </a:br>
            <a:r>
              <a:rPr lang="en-US">
                <a:effectLst>
                  <a:outerShdw blurRad="38100" dist="38100" dir="2700000" algn="tl">
                    <a:srgbClr val="000000">
                      <a:alpha val="43137"/>
                    </a:srgbClr>
                  </a:outerShdw>
                </a:effectLst>
              </a:rPr>
              <a:t>MICROSOFT MAKES NO WARRANTIES, EXPRESS, IMPLIED OR STATUTORY, AS TO THE INFORMATION IN THIS PRESENTATION.</a:t>
            </a:r>
            <a:endParaRPr lang="en-US" dirty="0">
              <a:effectLst>
                <a:outerShdw blurRad="38100" dist="38100" dir="2700000" algn="tl">
                  <a:srgbClr val="000000">
                    <a:alpha val="43137"/>
                  </a:srgbClr>
                </a:outerShdw>
              </a:effectLst>
            </a:endParaRPr>
          </a:p>
        </p:txBody>
      </p:sp>
      <p:sp>
        <p:nvSpPr>
          <p:cNvPr id="146438"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FDA3F6-5B84-46EB-A450-E237FF841B2B}" type="slidenum">
              <a:rPr lang="en-US">
                <a:cs typeface="Arial" charset="0"/>
              </a:rPr>
              <a:pPr fontAlgn="base">
                <a:spcBef>
                  <a:spcPct val="0"/>
                </a:spcBef>
                <a:spcAft>
                  <a:spcPct val="0"/>
                </a:spcAft>
              </a:pPr>
              <a:t>26</a:t>
            </a:fld>
            <a:endParaRPr lang="en-US">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p:cNvSpPr>
          <p:nvPr>
            <p:ph type="sldImg"/>
          </p:nvPr>
        </p:nvSpPr>
        <p:spPr bwMode="auto">
          <a:noFill/>
          <a:ln>
            <a:solidFill>
              <a:srgbClr val="000000"/>
            </a:solidFill>
            <a:miter lim="800000"/>
            <a:headEnd/>
            <a:tailEnd/>
          </a:ln>
        </p:spPr>
      </p:sp>
      <p:sp>
        <p:nvSpPr>
          <p:cNvPr id="148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8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7DF2FA-BF47-4A23-B77C-8C2E1EA94C25}" type="slidenum">
              <a:rPr lang="en-US"/>
              <a:pPr fontAlgn="base">
                <a:spcBef>
                  <a:spcPct val="0"/>
                </a:spcBef>
                <a:spcAft>
                  <a:spcPct val="0"/>
                </a:spcAft>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p:cNvSpPr>
          <p:nvPr>
            <p:ph type="sldImg"/>
          </p:nvPr>
        </p:nvSpPr>
        <p:spPr bwMode="auto">
          <a:noFill/>
          <a:ln>
            <a:solidFill>
              <a:srgbClr val="000000"/>
            </a:solidFill>
            <a:miter lim="800000"/>
            <a:headEnd/>
            <a:tailEnd/>
          </a:ln>
        </p:spPr>
      </p:sp>
      <p:sp>
        <p:nvSpPr>
          <p:cNvPr id="150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0531"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150532"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2B19A3EE-E5C9-4367-B2B3-01FEBC076750}" type="datetime8">
              <a:rPr lang="en-US"/>
              <a:pPr fontAlgn="base">
                <a:spcBef>
                  <a:spcPct val="0"/>
                </a:spcBef>
                <a:spcAft>
                  <a:spcPct val="0"/>
                </a:spcAft>
              </a:pPr>
              <a:t>6/6/2007 9:44 AM</a:t>
            </a:fld>
            <a:endParaRPr lang="en-US"/>
          </a:p>
        </p:txBody>
      </p:sp>
      <p:sp>
        <p:nvSpPr>
          <p:cNvPr id="150533"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150534"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1EC8D7-5165-4141-88FE-11B079658845}" type="slidenum">
              <a:rPr lang="en-US"/>
              <a:pPr fontAlgn="base">
                <a:spcBef>
                  <a:spcPct val="0"/>
                </a:spcBef>
                <a:spcAft>
                  <a:spcPct val="0"/>
                </a:spcAft>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p:cNvSpPr>
          <p:nvPr>
            <p:ph type="sldImg"/>
          </p:nvPr>
        </p:nvSpPr>
        <p:spPr bwMode="auto">
          <a:noFill/>
          <a:ln>
            <a:solidFill>
              <a:srgbClr val="000000"/>
            </a:solidFill>
            <a:miter lim="800000"/>
            <a:headEnd/>
            <a:tailEnd/>
          </a:ln>
        </p:spPr>
      </p:sp>
      <p:sp>
        <p:nvSpPr>
          <p:cNvPr id="152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2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8CA6D84-353A-430B-B9A9-C29B9EFDB97F}" type="slidenum">
              <a:rPr lang="en-US"/>
              <a:pPr fontAlgn="base">
                <a:spcBef>
                  <a:spcPct val="0"/>
                </a:spcBef>
                <a:spcAft>
                  <a:spcPct val="0"/>
                </a:spcAft>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4626"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027712-E49C-4CA5-AC81-9650C951E25B}" type="slidenum">
              <a:rPr lang="en-US"/>
              <a:pPr fontAlgn="base">
                <a:spcBef>
                  <a:spcPct val="0"/>
                </a:spcBef>
                <a:spcAft>
                  <a:spcPct val="0"/>
                </a:spcAft>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bwMode="auto">
          <a:noFill/>
          <a:ln>
            <a:solidFill>
              <a:srgbClr val="000000"/>
            </a:solidFill>
            <a:miter lim="800000"/>
            <a:headEnd/>
            <a:tailEnd/>
          </a:ln>
        </p:spPr>
      </p:sp>
      <p:sp>
        <p:nvSpPr>
          <p:cNvPr id="156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 name="Header Placeholder 3"/>
          <p:cNvSpPr>
            <a:spLocks noGrp="1"/>
          </p:cNvSpPr>
          <p:nvPr>
            <p:ph type="hdr" sz="quarter"/>
          </p:nvPr>
        </p:nvSpPr>
        <p:spPr/>
        <p:txBody>
          <a:bodyPr/>
          <a:lstStyle/>
          <a:p>
            <a:pPr>
              <a:defRPr/>
            </a:pPr>
            <a:r>
              <a:rPr lang="en-US" smtClean="0"/>
              <a:t>Microsoft Management Summit 2007</a:t>
            </a:r>
          </a:p>
          <a:p>
            <a:pPr>
              <a:defRPr/>
            </a:pPr>
            <a:r>
              <a:rPr lang="en-US" sz="1050" smtClean="0"/>
              <a:t>March 26-30, 2007 | San Diego, CA</a:t>
            </a:r>
          </a:p>
          <a:p>
            <a:pPr>
              <a:defRPr/>
            </a:pPr>
            <a:endParaRPr lang="en-US" dirty="0"/>
          </a:p>
        </p:txBody>
      </p:sp>
      <p:sp>
        <p:nvSpPr>
          <p:cNvPr id="156676"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F22B662D-AF3C-4C20-9D18-E61EC44845DF}" type="datetime8">
              <a:rPr lang="en-US"/>
              <a:pPr fontAlgn="base">
                <a:spcBef>
                  <a:spcPct val="0"/>
                </a:spcBef>
                <a:spcAft>
                  <a:spcPct val="0"/>
                </a:spcAft>
              </a:pPr>
              <a:t>6/6/2007 9:44 AM</a:t>
            </a:fld>
            <a:endParaRPr lang="en-US"/>
          </a:p>
        </p:txBody>
      </p:sp>
      <p:sp>
        <p:nvSpPr>
          <p:cNvPr id="156677"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156678"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B50DC0-A63E-449D-A3B8-4A008FFF2F8E}" type="slidenum">
              <a:rPr lang="en-US"/>
              <a:pPr fontAlgn="base">
                <a:spcBef>
                  <a:spcPct val="0"/>
                </a:spcBef>
                <a:spcAft>
                  <a:spcPct val="0"/>
                </a:spcAft>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p:cNvSpPr>
          <p:nvPr>
            <p:ph type="sldImg"/>
          </p:nvPr>
        </p:nvSpPr>
        <p:spPr bwMode="auto">
          <a:noFill/>
          <a:ln>
            <a:solidFill>
              <a:srgbClr val="000000"/>
            </a:solidFill>
            <a:miter lim="800000"/>
            <a:headEnd/>
            <a:tailEnd/>
          </a:ln>
        </p:spPr>
      </p:sp>
      <p:sp>
        <p:nvSpPr>
          <p:cNvPr id="158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8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96138D-B3A0-4A35-A19B-43E4DC605296}" type="slidenum">
              <a:rPr lang="en-US"/>
              <a:pPr fontAlgn="base">
                <a:spcBef>
                  <a:spcPct val="0"/>
                </a:spcBef>
                <a:spcAft>
                  <a:spcPct val="0"/>
                </a:spcAft>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955F2DA2-B975-4AB0-B658-0AB44172A78A}" type="datetime8">
              <a:rPr lang="en-US"/>
              <a:pPr fontAlgn="base">
                <a:spcBef>
                  <a:spcPct val="0"/>
                </a:spcBef>
                <a:spcAft>
                  <a:spcPct val="0"/>
                </a:spcAft>
              </a:pPr>
              <a:t>6/6/2007 9:44 AM</a:t>
            </a:fld>
            <a:endParaRPr lang="en-US"/>
          </a:p>
        </p:txBody>
      </p:sp>
      <p:sp>
        <p:nvSpPr>
          <p:cNvPr id="160770"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 2005 Microsoft Corporation. All rights reserved.</a:t>
            </a:r>
          </a:p>
          <a:p>
            <a:pPr fontAlgn="base">
              <a:spcBef>
                <a:spcPct val="0"/>
              </a:spcBef>
              <a:spcAft>
                <a:spcPct val="0"/>
              </a:spcAft>
            </a:pPr>
            <a:r>
              <a:rPr lang="en-US" smtClean="0"/>
              <a:t>This presentation is for informational purposes only. Microsoft makes no warranties, express or implied, in this summary.</a:t>
            </a:r>
          </a:p>
        </p:txBody>
      </p:sp>
      <p:sp>
        <p:nvSpPr>
          <p:cNvPr id="16077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CDAECD-05E0-401B-A962-D0BE60FB87D9}" type="slidenum">
              <a:rPr lang="en-US"/>
              <a:pPr fontAlgn="base">
                <a:spcBef>
                  <a:spcPct val="0"/>
                </a:spcBef>
                <a:spcAft>
                  <a:spcPct val="0"/>
                </a:spcAft>
              </a:pPr>
              <a:t>33</a:t>
            </a:fld>
            <a:endParaRPr lang="en-US"/>
          </a:p>
        </p:txBody>
      </p:sp>
      <p:sp>
        <p:nvSpPr>
          <p:cNvPr id="16077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077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p:cNvSpPr>
          <p:nvPr>
            <p:ph type="sldImg"/>
          </p:nvPr>
        </p:nvSpPr>
        <p:spPr bwMode="auto">
          <a:noFill/>
          <a:ln>
            <a:solidFill>
              <a:srgbClr val="000000"/>
            </a:solidFill>
            <a:miter lim="800000"/>
            <a:headEnd/>
            <a:tailEnd/>
          </a:ln>
        </p:spPr>
      </p:sp>
      <p:sp>
        <p:nvSpPr>
          <p:cNvPr id="162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2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2914FD-8756-4C0F-B251-E6E0A385CC1D}" type="slidenum">
              <a:rPr lang="en-US"/>
              <a:pPr fontAlgn="base">
                <a:spcBef>
                  <a:spcPct val="0"/>
                </a:spcBef>
                <a:spcAft>
                  <a:spcPct val="0"/>
                </a:spcAft>
              </a:pPr>
              <a:t>34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4E4F71-5FA6-48DA-8751-8BEEF3852962}"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Segoe Semibold"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A24D407C-5384-4494-8D8C-FDD98CD9DCD3}" type="datetime8">
              <a:rPr lang="en-US"/>
              <a:pPr fontAlgn="base">
                <a:spcBef>
                  <a:spcPct val="0"/>
                </a:spcBef>
                <a:spcAft>
                  <a:spcPct val="0"/>
                </a:spcAft>
              </a:pPr>
              <a:t>6/6/2007 9:44 AM</a:t>
            </a:fld>
            <a:endParaRPr lang="en-US"/>
          </a:p>
        </p:txBody>
      </p:sp>
      <p:sp>
        <p:nvSpPr>
          <p:cNvPr id="107522"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10752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CEB2EE-71A2-4B1A-8962-731643572140}" type="slidenum">
              <a:rPr lang="en-US"/>
              <a:pPr fontAlgn="base">
                <a:spcBef>
                  <a:spcPct val="0"/>
                </a:spcBef>
                <a:spcAft>
                  <a:spcPct val="0"/>
                </a:spcAft>
              </a:pPr>
              <a:t>7</a:t>
            </a:fld>
            <a:endParaRPr lang="en-US"/>
          </a:p>
        </p:txBody>
      </p:sp>
      <p:sp>
        <p:nvSpPr>
          <p:cNvPr id="107524"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107525"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bwMode="auto">
          <a:noFill/>
          <a:ln>
            <a:solidFill>
              <a:srgbClr val="000000"/>
            </a:solidFill>
            <a:miter lim="800000"/>
            <a:headEnd/>
            <a:tailEnd/>
          </a:ln>
        </p:spPr>
      </p:sp>
      <p:sp>
        <p:nvSpPr>
          <p:cNvPr id="1095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95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9AC112-D4E9-4948-89C9-A879E45B4971}" type="slidenum">
              <a:rPr lang="en-US"/>
              <a:pPr fontAlgn="base">
                <a:spcBef>
                  <a:spcPct val="0"/>
                </a:spcBef>
                <a:spcAft>
                  <a:spcPct val="0"/>
                </a:spcAft>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1619"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111620"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9162F8DE-87FB-41B3-AD15-3E7EF2B90FA0}" type="datetime8">
              <a:rPr lang="en-US"/>
              <a:pPr fontAlgn="base">
                <a:spcBef>
                  <a:spcPct val="0"/>
                </a:spcBef>
                <a:spcAft>
                  <a:spcPct val="0"/>
                </a:spcAft>
              </a:pPr>
              <a:t>6/6/2007 9:44 AM</a:t>
            </a:fld>
            <a:endParaRPr lang="en-US"/>
          </a:p>
        </p:txBody>
      </p:sp>
      <p:sp>
        <p:nvSpPr>
          <p:cNvPr id="111621"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800" smtClean="0"/>
              <a:t>MICROSOFT CONFIDENTIAL</a:t>
            </a:r>
          </a:p>
          <a:p>
            <a:pPr fontAlgn="base">
              <a:spcBef>
                <a:spcPct val="0"/>
              </a:spcBef>
              <a:spcAft>
                <a:spcPct val="0"/>
              </a:spcAft>
            </a:pPr>
            <a:r>
              <a:rPr lang="en-US" smtClean="0"/>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111622"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98CB1F-8F86-4E39-8698-3F51C2E8AC7F}" type="slidenum">
              <a:rPr lang="en-US"/>
              <a:pPr fontAlgn="base">
                <a:spcBef>
                  <a:spcPct val="0"/>
                </a:spcBef>
                <a:spcAft>
                  <a:spcPct val="0"/>
                </a:spcAft>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382E067C-F9CB-4AEE-8C49-7EFED040E900}" type="datetime8">
              <a:rPr lang="en-US"/>
              <a:pPr fontAlgn="base">
                <a:spcBef>
                  <a:spcPct val="0"/>
                </a:spcBef>
                <a:spcAft>
                  <a:spcPct val="0"/>
                </a:spcAft>
              </a:pPr>
              <a:t>6/6/2007 9:44 AM</a:t>
            </a:fld>
            <a:endParaRPr lang="en-US"/>
          </a:p>
        </p:txBody>
      </p:sp>
      <p:sp>
        <p:nvSpPr>
          <p:cNvPr id="113666"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11366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51CB13-8196-4102-A838-845E8DA5FEC1}" type="slidenum">
              <a:rPr lang="en-US"/>
              <a:pPr fontAlgn="base">
                <a:spcBef>
                  <a:spcPct val="0"/>
                </a:spcBef>
                <a:spcAft>
                  <a:spcPct val="0"/>
                </a:spcAft>
              </a:pPr>
              <a:t>10</a:t>
            </a:fld>
            <a:endParaRPr lang="en-US"/>
          </a:p>
        </p:txBody>
      </p:sp>
      <p:sp>
        <p:nvSpPr>
          <p:cNvPr id="113668" name="Rectangle 2"/>
          <p:cNvSpPr>
            <a:spLocks noGrp="1" noRot="1" noChangeAspect="1" noChangeArrowheads="1" noTextEdit="1"/>
          </p:cNvSpPr>
          <p:nvPr>
            <p:ph type="sldImg"/>
          </p:nvPr>
        </p:nvSpPr>
        <p:spPr bwMode="auto">
          <a:noFill/>
          <a:ln>
            <a:solidFill>
              <a:srgbClr val="000000"/>
            </a:solidFill>
            <a:miter lim="800000"/>
            <a:headEnd/>
            <a:tailE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5" y="1903678"/>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18435" name="Rectangle 3"/>
          <p:cNvSpPr>
            <a:spLocks noGrp="1" noChangeArrowheads="1"/>
          </p:cNvSpPr>
          <p:nvPr>
            <p:ph type="subTitle" idx="1"/>
          </p:nvPr>
        </p:nvSpPr>
        <p:spPr>
          <a:xfrm>
            <a:off x="727605" y="4334074"/>
            <a:ext cx="7692761" cy="473207"/>
          </a:xfrm>
          <a:prstGeom prst="rect">
            <a:avLst/>
          </a:prstGeom>
        </p:spPr>
        <p:txBody>
          <a:bodyPr lIns="0" tIns="0" rIns="0" bIns="0" anchor="t"/>
          <a:lstStyle>
            <a:lvl1pPr marL="0" indent="0">
              <a:spcBef>
                <a:spcPct val="0"/>
              </a:spcBef>
              <a:buFont typeface="Wingdings" pitchFamily="2" charset="2"/>
              <a:buNone/>
              <a:defRPr sz="3300">
                <a:solidFill>
                  <a:schemeClr val="tx2"/>
                </a:solidFill>
                <a:effectLst>
                  <a:outerShdw blurRad="38100" dist="38100" dir="2700000" algn="tl">
                    <a:srgbClr val="000000">
                      <a:alpha val="43137"/>
                    </a:srgbClr>
                  </a:outerShdw>
                </a:effectLst>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Slide - no bottom bar">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3050"/>
            <a:ext cx="9144000" cy="64135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552575"/>
            <a:ext cx="4117975" cy="17240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1552575"/>
            <a:ext cx="4117975" cy="17240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5" y="2354792"/>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b="0" cap="none"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727605" y="4340490"/>
            <a:ext cx="7692761" cy="473207"/>
          </a:xfrm>
          <a:prstGeom prst="rect">
            <a:avLst/>
          </a:prstGeom>
        </p:spPr>
        <p:txBody>
          <a:bodyPr lIns="0" tIns="0" rIns="0" bIns="0" anchor="t"/>
          <a:lstStyle>
            <a:lvl1pPr marL="0" indent="0">
              <a:spcBef>
                <a:spcPct val="0"/>
              </a:spcBef>
              <a:buFont typeface="Wingdings" pitchFamily="2" charset="2"/>
              <a:buNone/>
              <a:defRPr sz="3400">
                <a:solidFill>
                  <a:schemeClr val="tx2"/>
                </a:solidFill>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a:prstGeom prst="rect">
            <a:avLst/>
          </a:prstGeo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a:prstGeom prst="rect">
            <a:avLst/>
          </a:prstGeo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a:prstGeom prst="rect">
            <a:avLst/>
          </a:prstGeo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otes Slide (you must hide i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714" r:id="rId1"/>
    <p:sldLayoutId id="2147483715" r:id="rId2"/>
    <p:sldLayoutId id="2147483713" r:id="rId3"/>
    <p:sldLayoutId id="2147483712" r:id="rId4"/>
    <p:sldLayoutId id="2147483711" r:id="rId5"/>
    <p:sldLayoutId id="2147483710" r:id="rId6"/>
    <p:sldLayoutId id="2147483709" r:id="rId7"/>
    <p:sldLayoutId id="2147483708" r:id="rId8"/>
    <p:sldLayoutId id="2147483707" r:id="rId9"/>
    <p:sldLayoutId id="2147483706" r:id="rId10"/>
    <p:sldLayoutId id="2147483705" r:id="rId11"/>
    <p:sldLayoutId id="2147483716" r:id="rId12"/>
    <p:sldLayoutId id="2147483717" r:id="rId13"/>
  </p:sldLayoutIdLst>
  <p:transition>
    <p:fade/>
  </p:transition>
  <p:timing>
    <p:tnLst>
      <p:par>
        <p:cTn id="1" dur="indefinite" restart="never" nodeType="tmRoot"/>
      </p:par>
    </p:tnLst>
  </p:timing>
  <p:txStyles>
    <p:titleStyle>
      <a:lvl1pPr algn="l" defTabSz="911225"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vl2pPr algn="l" defTabSz="911225" rtl="0" fontAlgn="base">
        <a:lnSpc>
          <a:spcPct val="90000"/>
        </a:lnSpc>
        <a:spcBef>
          <a:spcPct val="0"/>
        </a:spcBef>
        <a:spcAft>
          <a:spcPct val="0"/>
        </a:spcAft>
        <a:defRPr sz="5000">
          <a:solidFill>
            <a:schemeClr val="tx1"/>
          </a:solidFill>
          <a:latin typeface="Segoe" pitchFamily="34" charset="0"/>
          <a:cs typeface="Arial" charset="0"/>
        </a:defRPr>
      </a:lvl2pPr>
      <a:lvl3pPr algn="l" defTabSz="911225" rtl="0" fontAlgn="base">
        <a:lnSpc>
          <a:spcPct val="90000"/>
        </a:lnSpc>
        <a:spcBef>
          <a:spcPct val="0"/>
        </a:spcBef>
        <a:spcAft>
          <a:spcPct val="0"/>
        </a:spcAft>
        <a:defRPr sz="5000">
          <a:solidFill>
            <a:schemeClr val="tx1"/>
          </a:solidFill>
          <a:latin typeface="Segoe" pitchFamily="34" charset="0"/>
          <a:cs typeface="Arial" charset="0"/>
        </a:defRPr>
      </a:lvl3pPr>
      <a:lvl4pPr algn="l" defTabSz="911225" rtl="0" fontAlgn="base">
        <a:lnSpc>
          <a:spcPct val="90000"/>
        </a:lnSpc>
        <a:spcBef>
          <a:spcPct val="0"/>
        </a:spcBef>
        <a:spcAft>
          <a:spcPct val="0"/>
        </a:spcAft>
        <a:defRPr sz="5000">
          <a:solidFill>
            <a:schemeClr val="tx1"/>
          </a:solidFill>
          <a:latin typeface="Segoe" pitchFamily="34" charset="0"/>
          <a:cs typeface="Arial" charset="0"/>
        </a:defRPr>
      </a:lvl4pPr>
      <a:lvl5pPr algn="l" defTabSz="911225" rtl="0" fontAlgn="base">
        <a:lnSpc>
          <a:spcPct val="90000"/>
        </a:lnSpc>
        <a:spcBef>
          <a:spcPct val="0"/>
        </a:spcBef>
        <a:spcAft>
          <a:spcPct val="0"/>
        </a:spcAft>
        <a:defRPr sz="5000">
          <a:solidFill>
            <a:schemeClr val="tx1"/>
          </a:solidFill>
          <a:latin typeface="Segoe" pitchFamily="34" charset="0"/>
          <a:cs typeface="Arial"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1000" indent="-381000" algn="l" defTabSz="911225" rtl="0" fontAlgn="base">
        <a:lnSpc>
          <a:spcPct val="90000"/>
        </a:lnSpc>
        <a:spcBef>
          <a:spcPts val="1163"/>
        </a:spcBef>
        <a:spcAft>
          <a:spcPct val="0"/>
        </a:spcAft>
        <a:buClr>
          <a:schemeClr val="tx2"/>
        </a:buClr>
        <a:buSzPct val="95000"/>
        <a:buBlip>
          <a:blip r:embed="rId16"/>
        </a:buBlip>
        <a:defRPr sz="3300">
          <a:solidFill>
            <a:schemeClr val="tx1"/>
          </a:solidFill>
          <a:effectLst>
            <a:outerShdw blurRad="38100" dist="38100" dir="2700000" algn="tl">
              <a:srgbClr val="000000">
                <a:alpha val="43137"/>
              </a:srgbClr>
            </a:outerShdw>
          </a:effectLst>
          <a:latin typeface="+mn-lt"/>
          <a:ea typeface="+mn-ea"/>
          <a:cs typeface="+mn-cs"/>
        </a:defRPr>
      </a:lvl1pPr>
      <a:lvl2pPr marL="703263" indent="-315913" algn="l" defTabSz="911225" rtl="0" fontAlgn="base">
        <a:lnSpc>
          <a:spcPct val="90000"/>
        </a:lnSpc>
        <a:spcBef>
          <a:spcPts val="1088"/>
        </a:spcBef>
        <a:spcAft>
          <a:spcPct val="0"/>
        </a:spcAft>
        <a:buClr>
          <a:schemeClr val="tx2"/>
        </a:buClr>
        <a:buSzPct val="80000"/>
        <a:buBlip>
          <a:blip r:embed="rId17"/>
        </a:buBlip>
        <a:defRPr sz="3000">
          <a:solidFill>
            <a:schemeClr val="tx1"/>
          </a:solidFill>
          <a:effectLst>
            <a:outerShdw blurRad="38100" dist="38100" dir="2700000" algn="tl">
              <a:srgbClr val="000000">
                <a:alpha val="43137"/>
              </a:srgbClr>
            </a:outerShdw>
          </a:effectLst>
          <a:latin typeface="+mn-lt"/>
        </a:defRPr>
      </a:lvl2pPr>
      <a:lvl3pPr marL="987425" indent="-280988" algn="l" defTabSz="911225" rtl="0" fontAlgn="base">
        <a:lnSpc>
          <a:spcPct val="90000"/>
        </a:lnSpc>
        <a:spcBef>
          <a:spcPts val="1000"/>
        </a:spcBef>
        <a:spcAft>
          <a:spcPct val="0"/>
        </a:spcAft>
        <a:buClr>
          <a:schemeClr val="tx2"/>
        </a:buClr>
        <a:buSzPct val="80000"/>
        <a:buBlip>
          <a:blip r:embed="rId17"/>
        </a:buBlip>
        <a:defRPr sz="2700">
          <a:solidFill>
            <a:schemeClr val="tx1"/>
          </a:solidFill>
          <a:effectLst>
            <a:outerShdw blurRad="38100" dist="38100" dir="2700000" algn="tl">
              <a:srgbClr val="000000">
                <a:alpha val="43137"/>
              </a:srgbClr>
            </a:outerShdw>
          </a:effectLst>
          <a:latin typeface="+mn-lt"/>
        </a:defRPr>
      </a:lvl3pPr>
      <a:lvl4pPr marL="1265238" indent="-274638" algn="l" defTabSz="911225" rtl="0" fontAlgn="base">
        <a:lnSpc>
          <a:spcPct val="90000"/>
        </a:lnSpc>
        <a:spcBef>
          <a:spcPts val="913"/>
        </a:spcBef>
        <a:spcAft>
          <a:spcPct val="0"/>
        </a:spcAft>
        <a:buClr>
          <a:schemeClr val="tx2"/>
        </a:buClr>
        <a:buSzPct val="80000"/>
        <a:buBlip>
          <a:blip r:embed="rId17"/>
        </a:buBlip>
        <a:defRPr sz="2300">
          <a:solidFill>
            <a:schemeClr val="tx1"/>
          </a:solidFill>
          <a:effectLst>
            <a:outerShdw blurRad="38100" dist="38100" dir="2700000" algn="tl">
              <a:srgbClr val="000000">
                <a:alpha val="43137"/>
              </a:srgbClr>
            </a:outerShdw>
          </a:effectLst>
          <a:latin typeface="+mn-lt"/>
        </a:defRPr>
      </a:lvl4pPr>
      <a:lvl5pPr marL="1528763" indent="-258763" algn="l" defTabSz="911225" rtl="0" fontAlgn="base">
        <a:lnSpc>
          <a:spcPct val="90000"/>
        </a:lnSpc>
        <a:spcBef>
          <a:spcPts val="838"/>
        </a:spcBef>
        <a:spcAft>
          <a:spcPct val="0"/>
        </a:spcAft>
        <a:buClr>
          <a:schemeClr val="tx2"/>
        </a:buClr>
        <a:buSzPct val="80000"/>
        <a:buBlip>
          <a:blip r:embed="rId17"/>
        </a:buBlip>
        <a:defRPr sz="2300">
          <a:solidFill>
            <a:schemeClr val="tx1"/>
          </a:solidFill>
          <a:effectLst>
            <a:outerShdw blurRad="38100" dist="38100" dir="2700000" algn="tl">
              <a:srgbClr val="000000">
                <a:alpha val="43137"/>
              </a:srgbClr>
            </a:outerShdw>
          </a:effectLst>
          <a:latin typeface="+mn-lt"/>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notesSlide" Target="../notesSlides/notesSlide11.xml"/><Relationship Id="rId7" Type="http://schemas.openxmlformats.org/officeDocument/2006/relationships/image" Target="../media/image34.png"/><Relationship Id="rId2" Type="http://schemas.openxmlformats.org/officeDocument/2006/relationships/slideLayout" Target="../slideLayouts/slideLayout5.xml"/><Relationship Id="rId1" Type="http://schemas.openxmlformats.org/officeDocument/2006/relationships/tags" Target="../tags/tag5.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emf"/><Relationship Id="rId4" Type="http://schemas.openxmlformats.org/officeDocument/2006/relationships/image" Target="../media/image31.png"/><Relationship Id="rId9" Type="http://schemas.openxmlformats.org/officeDocument/2006/relationships/image" Target="../media/image36.emf"/></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www.microsoft.com/ts"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18" Type="http://schemas.openxmlformats.org/officeDocument/2006/relationships/image" Target="../media/image59.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8.png"/><Relationship Id="rId2" Type="http://schemas.openxmlformats.org/officeDocument/2006/relationships/notesSlide" Target="../notesSlides/notesSlide17.xml"/><Relationship Id="rId16" Type="http://schemas.openxmlformats.org/officeDocument/2006/relationships/image" Target="../media/image57.png"/><Relationship Id="rId1" Type="http://schemas.openxmlformats.org/officeDocument/2006/relationships/slideLayout" Target="../slideLayouts/slideLayout5.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png"/><Relationship Id="rId19" Type="http://schemas.openxmlformats.org/officeDocument/2006/relationships/image" Target="../media/image60.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65.png"/><Relationship Id="rId2" Type="http://schemas.openxmlformats.org/officeDocument/2006/relationships/slideLayout" Target="../slideLayouts/slideLayout11.xml"/><Relationship Id="rId1" Type="http://schemas.openxmlformats.org/officeDocument/2006/relationships/tags" Target="../tags/tag6.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image" Target="../media/image67.jpeg"/><Relationship Id="rId4" Type="http://schemas.openxmlformats.org/officeDocument/2006/relationships/image" Target="../media/image6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71.jpeg"/><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74.jpeg"/><Relationship Id="rId4" Type="http://schemas.openxmlformats.org/officeDocument/2006/relationships/image" Target="../media/image73.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9.xml"/><Relationship Id="rId5" Type="http://schemas.openxmlformats.org/officeDocument/2006/relationships/image" Target="../media/image76.png"/><Relationship Id="rId4" Type="http://schemas.openxmlformats.org/officeDocument/2006/relationships/image" Target="../media/image75.png"/></Relationships>
</file>

<file path=ppt/slides/_rels/slide2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78.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notesSlide" Target="../notesSlides/notesSlide29.xml"/><Relationship Id="rId7" Type="http://schemas.openxmlformats.org/officeDocument/2006/relationships/image" Target="../media/image82.jpeg"/><Relationship Id="rId2" Type="http://schemas.openxmlformats.org/officeDocument/2006/relationships/slideLayout" Target="../slideLayouts/slideLayout5.xml"/><Relationship Id="rId1" Type="http://schemas.openxmlformats.org/officeDocument/2006/relationships/tags" Target="../tags/tag11.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65.png"/><Relationship Id="rId9" Type="http://schemas.openxmlformats.org/officeDocument/2006/relationships/image" Target="../media/image2.png"/></Relationships>
</file>

<file path=ppt/slides/_rels/slide31.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3.png"/><Relationship Id="rId18" Type="http://schemas.openxmlformats.org/officeDocument/2006/relationships/image" Target="../media/image98.png"/><Relationship Id="rId26" Type="http://schemas.openxmlformats.org/officeDocument/2006/relationships/image" Target="../media/image106.png"/><Relationship Id="rId3" Type="http://schemas.openxmlformats.org/officeDocument/2006/relationships/notesSlide" Target="../notesSlides/notesSlide30.xml"/><Relationship Id="rId21" Type="http://schemas.openxmlformats.org/officeDocument/2006/relationships/image" Target="../media/image101.png"/><Relationship Id="rId7" Type="http://schemas.openxmlformats.org/officeDocument/2006/relationships/image" Target="../media/image87.png"/><Relationship Id="rId12" Type="http://schemas.openxmlformats.org/officeDocument/2006/relationships/image" Target="../media/image92.png"/><Relationship Id="rId17" Type="http://schemas.openxmlformats.org/officeDocument/2006/relationships/image" Target="../media/image97.png"/><Relationship Id="rId25" Type="http://schemas.openxmlformats.org/officeDocument/2006/relationships/image" Target="../media/image105.png"/><Relationship Id="rId2" Type="http://schemas.openxmlformats.org/officeDocument/2006/relationships/slideLayout" Target="../slideLayouts/slideLayout5.xml"/><Relationship Id="rId16" Type="http://schemas.openxmlformats.org/officeDocument/2006/relationships/image" Target="../media/image96.png"/><Relationship Id="rId20" Type="http://schemas.openxmlformats.org/officeDocument/2006/relationships/image" Target="../media/image100.png"/><Relationship Id="rId1" Type="http://schemas.openxmlformats.org/officeDocument/2006/relationships/tags" Target="../tags/tag12.xml"/><Relationship Id="rId6" Type="http://schemas.openxmlformats.org/officeDocument/2006/relationships/image" Target="../media/image86.png"/><Relationship Id="rId11" Type="http://schemas.openxmlformats.org/officeDocument/2006/relationships/image" Target="../media/image91.png"/><Relationship Id="rId24" Type="http://schemas.openxmlformats.org/officeDocument/2006/relationships/image" Target="../media/image104.png"/><Relationship Id="rId5" Type="http://schemas.openxmlformats.org/officeDocument/2006/relationships/image" Target="../media/image85.png"/><Relationship Id="rId15" Type="http://schemas.openxmlformats.org/officeDocument/2006/relationships/image" Target="../media/image95.png"/><Relationship Id="rId23" Type="http://schemas.openxmlformats.org/officeDocument/2006/relationships/image" Target="../media/image103.png"/><Relationship Id="rId28" Type="http://schemas.openxmlformats.org/officeDocument/2006/relationships/image" Target="../media/image108.png"/><Relationship Id="rId10" Type="http://schemas.openxmlformats.org/officeDocument/2006/relationships/image" Target="../media/image90.png"/><Relationship Id="rId19" Type="http://schemas.openxmlformats.org/officeDocument/2006/relationships/image" Target="../media/image99.png"/><Relationship Id="rId4" Type="http://schemas.openxmlformats.org/officeDocument/2006/relationships/image" Target="../media/image84.png"/><Relationship Id="rId9" Type="http://schemas.openxmlformats.org/officeDocument/2006/relationships/image" Target="../media/image89.png"/><Relationship Id="rId14" Type="http://schemas.openxmlformats.org/officeDocument/2006/relationships/image" Target="../media/image94.png"/><Relationship Id="rId22" Type="http://schemas.openxmlformats.org/officeDocument/2006/relationships/image" Target="../media/image102.png"/><Relationship Id="rId27" Type="http://schemas.openxmlformats.org/officeDocument/2006/relationships/image" Target="../media/image107.png"/></Relationships>
</file>

<file path=ppt/slides/_rels/slide32.xml.rels><?xml version="1.0" encoding="UTF-8" standalone="yes"?>
<Relationships xmlns="http://schemas.openxmlformats.org/package/2006/relationships"><Relationship Id="rId3" Type="http://schemas.openxmlformats.org/officeDocument/2006/relationships/hyperlink" Target="http://msevents.microsoft.com/CUI/WebCastEventDetails.aspx?culture=en-US&amp;EventID=1032297519&amp;CountryCode=US"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hyperlink" Target="http://msevents.microsoft.com/CUI/WebCastEventDetails.aspx?EventID=1032327814&amp;EventCategory=5&amp;culture=en-US&amp;CountryCode=US" TargetMode="External"/><Relationship Id="rId5" Type="http://schemas.openxmlformats.org/officeDocument/2006/relationships/hyperlink" Target="http://msevents.microsoft.com/CUI/WebCastEventDetails.aspx?EventID=1032322633&amp;EventCategory=5&amp;culture=en-US&amp;CountryCode=US" TargetMode="External"/><Relationship Id="rId4" Type="http://schemas.openxmlformats.org/officeDocument/2006/relationships/hyperlink" Target="http://msevents.microsoft.com/CUI/WebCastEventDetails.aspx?EventID=1032310513&amp;EventCategory=3&amp;culture=en-US&amp;CountryCode=US"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www.microsoft.com/virtualserver" TargetMode="External"/><Relationship Id="rId3" Type="http://schemas.openxmlformats.org/officeDocument/2006/relationships/hyperlink" Target="http://www.microsoft.com/scvmm" TargetMode="External"/><Relationship Id="rId7" Type="http://schemas.openxmlformats.org/officeDocument/2006/relationships/hyperlink" Target="http://www.microsoft.com/terminalserver"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hyperlink" Target="http://forums.microsoft.com/technet/showforum.aspx?forumid=580" TargetMode="External"/><Relationship Id="rId5" Type="http://schemas.openxmlformats.org/officeDocument/2006/relationships/hyperlink" Target="http://blogs.msdn.com/ts/" TargetMode="External"/><Relationship Id="rId10" Type="http://schemas.openxmlformats.org/officeDocument/2006/relationships/hyperlink" Target="mailto:scvmm@microsoft.com" TargetMode="External"/><Relationship Id="rId4" Type="http://schemas.openxmlformats.org/officeDocument/2006/relationships/hyperlink" Target="http://www.microsoft.com/softgrid" TargetMode="External"/><Relationship Id="rId9" Type="http://schemas.openxmlformats.org/officeDocument/2006/relationships/hyperlink" Target="mailto:softinfo@microsoft.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notesSlide" Target="../notesSlides/notesSlide5.xml"/><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slideLayout" Target="../slideLayouts/slideLayout5.xml"/><Relationship Id="rId16" Type="http://schemas.openxmlformats.org/officeDocument/2006/relationships/image" Target="../media/image17.png"/><Relationship Id="rId1" Type="http://schemas.openxmlformats.org/officeDocument/2006/relationships/tags" Target="../tags/tag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oleObject" Target="../embeddings/oleObject2.bin"/><Relationship Id="rId3" Type="http://schemas.openxmlformats.org/officeDocument/2006/relationships/image" Target="../media/image21.jpeg"/><Relationship Id="rId7" Type="http://schemas.openxmlformats.org/officeDocument/2006/relationships/diagramColors" Target="../diagrams/colors1.xml"/><Relationship Id="rId12" Type="http://schemas.openxmlformats.org/officeDocument/2006/relationships/image" Target="../media/image25.png"/><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diagramQuickStyle" Target="../diagrams/quickStyle1.xml"/><Relationship Id="rId11" Type="http://schemas.openxmlformats.org/officeDocument/2006/relationships/image" Target="../media/image24.png"/><Relationship Id="rId5" Type="http://schemas.openxmlformats.org/officeDocument/2006/relationships/diagramLayout" Target="../diagrams/layout1.xml"/><Relationship Id="rId15" Type="http://schemas.openxmlformats.org/officeDocument/2006/relationships/image" Target="../media/image27.png"/><Relationship Id="rId10" Type="http://schemas.openxmlformats.org/officeDocument/2006/relationships/image" Target="../media/image23.png"/><Relationship Id="rId4" Type="http://schemas.openxmlformats.org/officeDocument/2006/relationships/diagramData" Target="../diagrams/data1.xml"/><Relationship Id="rId9" Type="http://schemas.openxmlformats.org/officeDocument/2006/relationships/image" Target="../media/image22.png"/><Relationship Id="rId14"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defTabSz="912777">
              <a:defRPr/>
            </a:pPr>
            <a:r>
              <a:rPr smtClean="0"/>
              <a:t>Application And Presentation Virtualization</a:t>
            </a:r>
            <a:endParaRPr/>
          </a:p>
        </p:txBody>
      </p:sp>
      <p:sp>
        <p:nvSpPr>
          <p:cNvPr id="3" name="Subtitle 2"/>
          <p:cNvSpPr>
            <a:spLocks noGrp="1"/>
          </p:cNvSpPr>
          <p:nvPr>
            <p:ph type="subTitle" idx="1"/>
          </p:nvPr>
        </p:nvSpPr>
        <p:spPr>
          <a:xfrm>
            <a:off x="727075" y="4333875"/>
            <a:ext cx="7693025" cy="1846263"/>
          </a:xfrm>
        </p:spPr>
        <p:txBody>
          <a:bodyPr/>
          <a:lstStyle/>
          <a:p>
            <a:pPr defTabSz="912777">
              <a:defRPr/>
            </a:pPr>
            <a:r>
              <a:rPr lang="en-US" dirty="0" smtClean="0"/>
              <a:t>Alex Balcanquall</a:t>
            </a:r>
          </a:p>
          <a:p>
            <a:pPr defTabSz="912777">
              <a:defRPr/>
            </a:pPr>
            <a:r>
              <a:rPr lang="en-US" dirty="0" smtClean="0"/>
              <a:t>Product Manager</a:t>
            </a:r>
          </a:p>
          <a:p>
            <a:pPr defTabSz="912777">
              <a:defRPr/>
            </a:pPr>
            <a:r>
              <a:rPr lang="en-US" dirty="0" smtClean="0"/>
              <a:t>Microsoft Corporation</a:t>
            </a:r>
          </a:p>
          <a:p>
            <a:pPr defTabSz="912777">
              <a:defRPr/>
            </a:pPr>
            <a:endParaRPr lang="en-US" dirty="0"/>
          </a:p>
        </p:txBody>
      </p:sp>
    </p:spTree>
  </p:cSld>
  <p:clrMapOvr>
    <a:masterClrMapping/>
  </p:clrMapOvr>
  <p:transition advClick="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1156" name="Rectangle 4"/>
          <p:cNvSpPr>
            <a:spLocks noGrp="1" noChangeArrowheads="1"/>
          </p:cNvSpPr>
          <p:nvPr>
            <p:ph type="title"/>
          </p:nvPr>
        </p:nvSpPr>
        <p:spPr/>
        <p:txBody>
          <a:bodyPr/>
          <a:lstStyle/>
          <a:p>
            <a:pPr defTabSz="912777">
              <a:defRPr/>
            </a:pPr>
            <a:r>
              <a:rPr smtClean="0"/>
              <a:t>TS Web Access</a:t>
            </a:r>
            <a:endParaRPr/>
          </a:p>
        </p:txBody>
      </p:sp>
      <p:sp>
        <p:nvSpPr>
          <p:cNvPr id="561157" name="Rectangle 5"/>
          <p:cNvSpPr>
            <a:spLocks noGrp="1" noChangeArrowheads="1"/>
          </p:cNvSpPr>
          <p:nvPr>
            <p:ph idx="1"/>
          </p:nvPr>
        </p:nvSpPr>
        <p:spPr>
          <a:xfrm>
            <a:off x="382588" y="1414463"/>
            <a:ext cx="8380412" cy="4852987"/>
          </a:xfrm>
        </p:spPr>
        <p:txBody>
          <a:bodyPr/>
          <a:lstStyle/>
          <a:p>
            <a:pPr marL="382573" indent="-382573" defTabSz="912777">
              <a:spcBef>
                <a:spcPts val="1167"/>
              </a:spcBef>
              <a:defRPr/>
            </a:pPr>
            <a:r>
              <a:rPr lang="en-US" sz="2800" dirty="0" smtClean="0"/>
              <a:t>Provide a simple solution and Infrastructure</a:t>
            </a:r>
          </a:p>
          <a:p>
            <a:pPr marL="382573" indent="-382573" defTabSz="912777">
              <a:spcBef>
                <a:spcPts val="1167"/>
              </a:spcBef>
              <a:defRPr/>
            </a:pPr>
            <a:r>
              <a:rPr lang="en-US" sz="2800" dirty="0" smtClean="0"/>
              <a:t>Solution</a:t>
            </a:r>
          </a:p>
          <a:p>
            <a:pPr marL="704822" lvl="1" indent="-317487" defTabSz="912777">
              <a:spcBef>
                <a:spcPts val="1083"/>
              </a:spcBef>
              <a:defRPr/>
            </a:pPr>
            <a:r>
              <a:rPr lang="en-US" sz="2400" dirty="0" smtClean="0"/>
              <a:t>Provides simple web interface for launching applications</a:t>
            </a:r>
          </a:p>
          <a:p>
            <a:pPr marL="988974" lvl="2" indent="-282564" defTabSz="912777">
              <a:defRPr/>
            </a:pPr>
            <a:r>
              <a:rPr lang="en-US" sz="2000" dirty="0" smtClean="0"/>
              <a:t>TS Gateway Provides the HTTPS</a:t>
            </a:r>
            <a:br>
              <a:rPr lang="en-US" sz="2000" dirty="0" smtClean="0"/>
            </a:br>
            <a:r>
              <a:rPr lang="en-US" sz="2000" dirty="0" smtClean="0"/>
              <a:t>transport NOT Web Access</a:t>
            </a:r>
          </a:p>
          <a:p>
            <a:pPr marL="704822" lvl="1" indent="-317487" defTabSz="912777">
              <a:spcBef>
                <a:spcPts val="1083"/>
              </a:spcBef>
              <a:defRPr/>
            </a:pPr>
            <a:r>
              <a:rPr lang="en-US" sz="2400" dirty="0" smtClean="0"/>
              <a:t>Ideal for low complexity </a:t>
            </a:r>
            <a:br>
              <a:rPr lang="en-US" sz="2400" dirty="0" smtClean="0"/>
            </a:br>
            <a:r>
              <a:rPr lang="en-US" sz="2400" dirty="0" smtClean="0"/>
              <a:t>scenarios</a:t>
            </a:r>
          </a:p>
          <a:p>
            <a:pPr marL="382573" indent="-382573" defTabSz="912777">
              <a:spcBef>
                <a:spcPts val="1167"/>
              </a:spcBef>
              <a:defRPr/>
            </a:pPr>
            <a:r>
              <a:rPr lang="en-US" sz="2800" dirty="0" smtClean="0"/>
              <a:t>Infrastructure Elements</a:t>
            </a:r>
          </a:p>
          <a:p>
            <a:pPr marL="704822" lvl="1" indent="-317487" defTabSz="912777">
              <a:spcBef>
                <a:spcPts val="1083"/>
              </a:spcBef>
              <a:defRPr/>
            </a:pPr>
            <a:r>
              <a:rPr lang="en-US" sz="2400" dirty="0" smtClean="0"/>
              <a:t>Web Part</a:t>
            </a:r>
          </a:p>
          <a:p>
            <a:pPr marL="704822" lvl="1" indent="-317487" defTabSz="912777">
              <a:spcBef>
                <a:spcPts val="1083"/>
              </a:spcBef>
              <a:defRPr/>
            </a:pPr>
            <a:r>
              <a:rPr lang="en-US" sz="2400" dirty="0" smtClean="0"/>
              <a:t>ActiveX Control</a:t>
            </a:r>
          </a:p>
          <a:p>
            <a:pPr marL="704822" lvl="1" indent="-317487" defTabSz="912777">
              <a:spcBef>
                <a:spcPts val="1083"/>
              </a:spcBef>
              <a:defRPr/>
            </a:pPr>
            <a:r>
              <a:rPr lang="en-US" sz="2400" dirty="0" smtClean="0"/>
              <a:t>Code Samples</a:t>
            </a:r>
            <a:endParaRPr lang="en-US" sz="2400" dirty="0"/>
          </a:p>
        </p:txBody>
      </p:sp>
      <p:pic>
        <p:nvPicPr>
          <p:cNvPr id="103426" name="Picture 2" descr="G:\TS-AA.jpg"/>
          <p:cNvPicPr>
            <a:picLocks noChangeAspect="1" noChangeArrowheads="1"/>
          </p:cNvPicPr>
          <p:nvPr/>
        </p:nvPicPr>
        <p:blipFill>
          <a:blip r:embed="rId3"/>
          <a:srcRect/>
          <a:stretch>
            <a:fillRect/>
          </a:stretch>
        </p:blipFill>
        <p:spPr bwMode="auto">
          <a:xfrm>
            <a:off x="4575888" y="3186546"/>
            <a:ext cx="4724400" cy="3200400"/>
          </a:xfrm>
          <a:prstGeom prst="rect">
            <a:avLst/>
          </a:prstGeom>
          <a:ln>
            <a:noFill/>
          </a:ln>
          <a:effectLst>
            <a:outerShdw blurRad="635000" sx="102000" sy="102000" algn="ctr" rotWithShape="0">
              <a:prstClr val="black"/>
            </a:outerShdw>
            <a:reflection blurRad="12700" stA="30000" endPos="30000" dist="5000" dir="5400000" sy="-100000" algn="bl" rotWithShape="0"/>
          </a:effectLst>
          <a:scene3d>
            <a:camera prst="perspectiveContrastingLeftFacing" fov="2400000">
              <a:rot lat="670706" lon="2476505" rev="21594000"/>
            </a:camera>
            <a:lightRig rig="threePt" dir="t">
              <a:rot lat="0" lon="0" rev="2700000"/>
            </a:lightRig>
          </a:scene3d>
          <a:sp3d>
            <a:bevelT w="63500" h="50800"/>
          </a:sp3d>
        </p:spPr>
      </p:pic>
    </p:spTree>
  </p:cSld>
  <p:clrMapOvr>
    <a:masterClrMapping/>
  </p:clrMapOvr>
  <p:transition advClick="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6" name="Rectangle 4"/>
          <p:cNvSpPr>
            <a:spLocks noGrp="1" noChangeArrowheads="1"/>
          </p:cNvSpPr>
          <p:nvPr>
            <p:ph type="title"/>
          </p:nvPr>
        </p:nvSpPr>
        <p:spPr/>
        <p:txBody>
          <a:bodyPr/>
          <a:lstStyle/>
          <a:p>
            <a:pPr defTabSz="912777">
              <a:defRPr/>
            </a:pPr>
            <a:r>
              <a:rPr smtClean="0"/>
              <a:t>TS Gateway</a:t>
            </a:r>
            <a:endParaRPr/>
          </a:p>
        </p:txBody>
      </p:sp>
      <p:sp>
        <p:nvSpPr>
          <p:cNvPr id="566277" name="Rectangle 5"/>
          <p:cNvSpPr>
            <a:spLocks noGrp="1" noChangeArrowheads="1"/>
          </p:cNvSpPr>
          <p:nvPr>
            <p:ph idx="1"/>
          </p:nvPr>
        </p:nvSpPr>
        <p:spPr>
          <a:xfrm>
            <a:off x="382588" y="1414463"/>
            <a:ext cx="8380412" cy="4645025"/>
          </a:xfrm>
        </p:spPr>
        <p:txBody>
          <a:bodyPr/>
          <a:lstStyle/>
          <a:p>
            <a:pPr marL="382573" indent="-382573" defTabSz="912777">
              <a:spcBef>
                <a:spcPts val="1167"/>
              </a:spcBef>
              <a:defRPr/>
            </a:pPr>
            <a:r>
              <a:rPr lang="en-US" sz="2800" dirty="0" smtClean="0"/>
              <a:t>Allows access to</a:t>
            </a:r>
          </a:p>
          <a:p>
            <a:pPr marL="704822" lvl="1" indent="-317487" defTabSz="912777">
              <a:spcBef>
                <a:spcPts val="1083"/>
              </a:spcBef>
              <a:defRPr/>
            </a:pPr>
            <a:r>
              <a:rPr lang="en-US" sz="2400" dirty="0" smtClean="0"/>
              <a:t>Terminal Server Remote Desktops and Programs</a:t>
            </a:r>
          </a:p>
          <a:p>
            <a:pPr marL="704822" lvl="1" indent="-317487" defTabSz="912777">
              <a:spcBef>
                <a:spcPts val="1083"/>
              </a:spcBef>
              <a:defRPr/>
            </a:pPr>
            <a:r>
              <a:rPr lang="en-US" sz="2400" dirty="0" smtClean="0"/>
              <a:t>Client and Server Remote Desktop</a:t>
            </a:r>
          </a:p>
          <a:p>
            <a:pPr marL="382573" indent="-382573" defTabSz="912777">
              <a:spcBef>
                <a:spcPts val="1167"/>
              </a:spcBef>
              <a:defRPr/>
            </a:pPr>
            <a:r>
              <a:rPr lang="en-US" sz="2800" dirty="0" smtClean="0"/>
              <a:t>Allows secure seamless connection without VPN</a:t>
            </a:r>
          </a:p>
          <a:p>
            <a:pPr marL="704822" lvl="1" indent="-317487" defTabSz="912777">
              <a:spcBef>
                <a:spcPts val="1083"/>
              </a:spcBef>
              <a:defRPr/>
            </a:pPr>
            <a:r>
              <a:rPr lang="en-US" sz="2400" dirty="0" smtClean="0"/>
              <a:t>Tunnels RDP over HTTPS </a:t>
            </a:r>
          </a:p>
          <a:p>
            <a:pPr marL="704822" lvl="1" indent="-317487" defTabSz="912777">
              <a:spcBef>
                <a:spcPts val="1083"/>
              </a:spcBef>
              <a:defRPr/>
            </a:pPr>
            <a:r>
              <a:rPr lang="en-US" sz="2400" dirty="0" smtClean="0"/>
              <a:t>Place TS behind multiple firewalls without opening multiple firewall ports other than 443</a:t>
            </a:r>
          </a:p>
          <a:p>
            <a:pPr marL="382573" indent="-382573" defTabSz="912777">
              <a:spcBef>
                <a:spcPts val="1167"/>
              </a:spcBef>
              <a:defRPr/>
            </a:pPr>
            <a:r>
              <a:rPr lang="en-US" sz="2800" dirty="0" smtClean="0"/>
              <a:t>When should TS Gateway be used in place of VPN?</a:t>
            </a:r>
          </a:p>
          <a:p>
            <a:pPr marL="704822" lvl="1" indent="-317487" defTabSz="912777">
              <a:spcBef>
                <a:spcPts val="1083"/>
              </a:spcBef>
              <a:defRPr/>
            </a:pPr>
            <a:r>
              <a:rPr lang="en-US" sz="2400" dirty="0" smtClean="0"/>
              <a:t>When no local copy of data is required</a:t>
            </a:r>
          </a:p>
          <a:p>
            <a:pPr marL="704822" lvl="1" indent="-317487" defTabSz="912777">
              <a:spcBef>
                <a:spcPts val="1083"/>
              </a:spcBef>
              <a:defRPr/>
            </a:pPr>
            <a:r>
              <a:rPr lang="en-US" sz="2400" dirty="0" smtClean="0"/>
              <a:t>When a quicker connection time is required</a:t>
            </a:r>
          </a:p>
        </p:txBody>
      </p:sp>
    </p:spTree>
  </p:cSld>
  <p:clrMapOvr>
    <a:masterClrMapping/>
  </p:clrMapOvr>
  <p:transition advClick="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737" name="Straight Connector 38912"/>
          <p:cNvSpPr>
            <a:spLocks noChangeShapeType="1"/>
          </p:cNvSpPr>
          <p:nvPr/>
        </p:nvSpPr>
        <p:spPr bwMode="auto">
          <a:xfrm rot="-5400000">
            <a:off x="4189413" y="4224338"/>
            <a:ext cx="4764087" cy="46037"/>
          </a:xfrm>
          <a:prstGeom prst="line">
            <a:avLst/>
          </a:prstGeom>
          <a:noFill/>
          <a:ln w="38100" algn="ctr">
            <a:solidFill>
              <a:schemeClr val="folHlink"/>
            </a:solidFill>
            <a:round/>
            <a:headEnd/>
            <a:tailEnd/>
          </a:ln>
        </p:spPr>
        <p:txBody>
          <a:bodyPr/>
          <a:lstStyle/>
          <a:p>
            <a:endParaRPr lang="en-US"/>
          </a:p>
        </p:txBody>
      </p:sp>
      <p:sp>
        <p:nvSpPr>
          <p:cNvPr id="116738" name="Straight Connector 38916"/>
          <p:cNvSpPr>
            <a:spLocks noChangeShapeType="1"/>
          </p:cNvSpPr>
          <p:nvPr/>
        </p:nvSpPr>
        <p:spPr bwMode="auto">
          <a:xfrm rot="-5400000">
            <a:off x="2192338" y="4248150"/>
            <a:ext cx="4762500" cy="0"/>
          </a:xfrm>
          <a:prstGeom prst="line">
            <a:avLst/>
          </a:prstGeom>
          <a:noFill/>
          <a:ln w="38100" algn="ctr">
            <a:solidFill>
              <a:schemeClr val="folHlink"/>
            </a:solidFill>
            <a:round/>
            <a:headEnd/>
            <a:tailEnd/>
          </a:ln>
        </p:spPr>
        <p:txBody>
          <a:bodyPr/>
          <a:lstStyle/>
          <a:p>
            <a:endParaRPr lang="en-US"/>
          </a:p>
        </p:txBody>
      </p:sp>
      <p:sp>
        <p:nvSpPr>
          <p:cNvPr id="602114" name="Freeform 2"/>
          <p:cNvSpPr>
            <a:spLocks/>
          </p:cNvSpPr>
          <p:nvPr/>
        </p:nvSpPr>
        <p:spPr bwMode="auto">
          <a:xfrm>
            <a:off x="5791200" y="4254500"/>
            <a:ext cx="1096963" cy="1993900"/>
          </a:xfrm>
          <a:custGeom>
            <a:avLst/>
            <a:gdLst>
              <a:gd name="T0" fmla="*/ 0 w 691"/>
              <a:gd name="T1" fmla="*/ 0 h 1429"/>
              <a:gd name="T2" fmla="*/ 8 w 691"/>
              <a:gd name="T3" fmla="*/ 1429 h 1429"/>
              <a:gd name="T4" fmla="*/ 691 w 691"/>
              <a:gd name="T5" fmla="*/ 1429 h 1429"/>
              <a:gd name="T6" fmla="*/ 0 60000 65536"/>
              <a:gd name="T7" fmla="*/ 0 60000 65536"/>
              <a:gd name="T8" fmla="*/ 0 60000 65536"/>
              <a:gd name="T9" fmla="*/ 0 w 691"/>
              <a:gd name="T10" fmla="*/ 0 h 1429"/>
              <a:gd name="T11" fmla="*/ 691 w 691"/>
              <a:gd name="T12" fmla="*/ 1429 h 1429"/>
            </a:gdLst>
            <a:ahLst/>
            <a:cxnLst>
              <a:cxn ang="T6">
                <a:pos x="T0" y="T1"/>
              </a:cxn>
              <a:cxn ang="T7">
                <a:pos x="T2" y="T3"/>
              </a:cxn>
              <a:cxn ang="T8">
                <a:pos x="T4" y="T5"/>
              </a:cxn>
            </a:cxnLst>
            <a:rect l="T9" t="T10" r="T11" b="T12"/>
            <a:pathLst>
              <a:path w="691" h="1429">
                <a:moveTo>
                  <a:pt x="0" y="0"/>
                </a:moveTo>
                <a:lnTo>
                  <a:pt x="8" y="1429"/>
                </a:lnTo>
                <a:lnTo>
                  <a:pt x="691" y="1429"/>
                </a:lnTo>
              </a:path>
            </a:pathLst>
          </a:custGeom>
          <a:noFill/>
          <a:ln w="57150">
            <a:solidFill>
              <a:srgbClr val="FF0000"/>
            </a:solidFill>
            <a:round/>
            <a:headEnd/>
            <a:tailEnd/>
          </a:ln>
        </p:spPr>
        <p:txBody>
          <a:bodyPr wrap="none" anchor="ctr"/>
          <a:lstStyle/>
          <a:p>
            <a:endParaRPr lang="en-US">
              <a:latin typeface="Segoe" pitchFamily="34" charset="0"/>
            </a:endParaRPr>
          </a:p>
        </p:txBody>
      </p:sp>
      <p:sp>
        <p:nvSpPr>
          <p:cNvPr id="602115" name="Freeform 3"/>
          <p:cNvSpPr>
            <a:spLocks/>
          </p:cNvSpPr>
          <p:nvPr/>
        </p:nvSpPr>
        <p:spPr bwMode="auto">
          <a:xfrm>
            <a:off x="5930900" y="4224338"/>
            <a:ext cx="1116013" cy="1517650"/>
          </a:xfrm>
          <a:custGeom>
            <a:avLst/>
            <a:gdLst>
              <a:gd name="T0" fmla="*/ 0 w 703"/>
              <a:gd name="T1" fmla="*/ 0 h 956"/>
              <a:gd name="T2" fmla="*/ 12 w 703"/>
              <a:gd name="T3" fmla="*/ 956 h 956"/>
              <a:gd name="T4" fmla="*/ 703 w 703"/>
              <a:gd name="T5" fmla="*/ 956 h 956"/>
              <a:gd name="T6" fmla="*/ 0 60000 65536"/>
              <a:gd name="T7" fmla="*/ 0 60000 65536"/>
              <a:gd name="T8" fmla="*/ 0 60000 65536"/>
              <a:gd name="T9" fmla="*/ 0 w 703"/>
              <a:gd name="T10" fmla="*/ 0 h 956"/>
              <a:gd name="T11" fmla="*/ 703 w 703"/>
              <a:gd name="T12" fmla="*/ 956 h 956"/>
            </a:gdLst>
            <a:ahLst/>
            <a:cxnLst>
              <a:cxn ang="T6">
                <a:pos x="T0" y="T1"/>
              </a:cxn>
              <a:cxn ang="T7">
                <a:pos x="T2" y="T3"/>
              </a:cxn>
              <a:cxn ang="T8">
                <a:pos x="T4" y="T5"/>
              </a:cxn>
            </a:cxnLst>
            <a:rect l="T9" t="T10" r="T11" b="T12"/>
            <a:pathLst>
              <a:path w="703" h="956">
                <a:moveTo>
                  <a:pt x="0" y="0"/>
                </a:moveTo>
                <a:lnTo>
                  <a:pt x="12" y="956"/>
                </a:lnTo>
                <a:lnTo>
                  <a:pt x="703" y="956"/>
                </a:lnTo>
              </a:path>
            </a:pathLst>
          </a:custGeom>
          <a:noFill/>
          <a:ln w="57150">
            <a:solidFill>
              <a:srgbClr val="FF0000"/>
            </a:solidFill>
            <a:round/>
            <a:headEnd/>
            <a:tailEnd/>
          </a:ln>
        </p:spPr>
        <p:txBody>
          <a:bodyPr wrap="none" anchor="ctr"/>
          <a:lstStyle/>
          <a:p>
            <a:endParaRPr lang="en-US">
              <a:latin typeface="Segoe" pitchFamily="34" charset="0"/>
            </a:endParaRPr>
          </a:p>
        </p:txBody>
      </p:sp>
      <p:sp>
        <p:nvSpPr>
          <p:cNvPr id="929795" name="Straight Connector 929794"/>
          <p:cNvSpPr>
            <a:spLocks noChangeShapeType="1"/>
          </p:cNvSpPr>
          <p:nvPr/>
        </p:nvSpPr>
        <p:spPr bwMode="auto">
          <a:xfrm>
            <a:off x="5499100" y="4000500"/>
            <a:ext cx="2254250" cy="4763"/>
          </a:xfrm>
          <a:prstGeom prst="line">
            <a:avLst/>
          </a:prstGeom>
          <a:noFill/>
          <a:ln w="190500" algn="ctr">
            <a:solidFill>
              <a:schemeClr val="accent2"/>
            </a:solidFill>
            <a:round/>
            <a:headEnd/>
            <a:tailEnd/>
          </a:ln>
        </p:spPr>
        <p:txBody>
          <a:bodyPr anchor="ctr"/>
          <a:lstStyle/>
          <a:p>
            <a:endParaRPr lang="en-US"/>
          </a:p>
        </p:txBody>
      </p:sp>
      <p:sp>
        <p:nvSpPr>
          <p:cNvPr id="2" name="Straight Connector 929794"/>
          <p:cNvSpPr>
            <a:spLocks noChangeShapeType="1"/>
          </p:cNvSpPr>
          <p:nvPr/>
        </p:nvSpPr>
        <p:spPr bwMode="auto">
          <a:xfrm>
            <a:off x="3255963" y="3959225"/>
            <a:ext cx="2765425" cy="28575"/>
          </a:xfrm>
          <a:prstGeom prst="line">
            <a:avLst/>
          </a:prstGeom>
          <a:noFill/>
          <a:ln w="190500" algn="ctr">
            <a:solidFill>
              <a:schemeClr val="accent2"/>
            </a:solidFill>
            <a:round/>
            <a:headEnd/>
            <a:tailEnd/>
          </a:ln>
        </p:spPr>
        <p:txBody>
          <a:bodyPr anchor="ctr"/>
          <a:lstStyle/>
          <a:p>
            <a:endParaRPr lang="en-US"/>
          </a:p>
        </p:txBody>
      </p:sp>
      <p:sp>
        <p:nvSpPr>
          <p:cNvPr id="602161" name="Rectangle 49"/>
          <p:cNvSpPr>
            <a:spLocks noGrp="1" noChangeArrowheads="1"/>
          </p:cNvSpPr>
          <p:nvPr>
            <p:ph type="title"/>
          </p:nvPr>
        </p:nvSpPr>
        <p:spPr>
          <a:xfrm>
            <a:off x="382588" y="228600"/>
            <a:ext cx="8380412" cy="830997"/>
          </a:xfrm>
        </p:spPr>
        <p:txBody>
          <a:bodyPr/>
          <a:lstStyle/>
          <a:p>
            <a:pPr defTabSz="912777">
              <a:defRPr/>
            </a:pPr>
            <a:r>
              <a:rPr sz="3600" smtClean="0">
                <a:latin typeface="+mn-lt"/>
              </a:rPr>
              <a:t>Terminal Services Gateway</a:t>
            </a:r>
            <a:r>
              <a:rPr sz="2400" smtClean="0">
                <a:solidFill>
                  <a:schemeClr val="accent1"/>
                </a:solidFill>
                <a:latin typeface="+mn-lt"/>
              </a:rPr>
              <a:t/>
            </a:r>
            <a:br>
              <a:rPr sz="2400" smtClean="0">
                <a:solidFill>
                  <a:schemeClr val="accent1"/>
                </a:solidFill>
                <a:latin typeface="+mn-lt"/>
              </a:rPr>
            </a:br>
            <a:r>
              <a:rPr sz="2400" smtClean="0">
                <a:solidFill>
                  <a:schemeClr val="accent1"/>
                </a:solidFill>
                <a:latin typeface="+mn-lt"/>
              </a:rPr>
              <a:t>Remote Access to internal applications resources</a:t>
            </a:r>
            <a:endParaRPr sz="2400">
              <a:solidFill>
                <a:schemeClr val="accent1"/>
              </a:solidFill>
              <a:latin typeface="+mn-lt"/>
            </a:endParaRPr>
          </a:p>
        </p:txBody>
      </p:sp>
      <p:sp>
        <p:nvSpPr>
          <p:cNvPr id="929797" name="TextBox 929796"/>
          <p:cNvSpPr txBox="1">
            <a:spLocks noChangeArrowheads="1"/>
          </p:cNvSpPr>
          <p:nvPr/>
        </p:nvSpPr>
        <p:spPr bwMode="auto">
          <a:xfrm>
            <a:off x="4313238" y="1065213"/>
            <a:ext cx="2209800" cy="457200"/>
          </a:xfrm>
          <a:prstGeom prst="rect">
            <a:avLst/>
          </a:prstGeom>
          <a:noFill/>
          <a:ln w="50800" cap="flat" cmpd="sng" algn="ctr">
            <a:noFill/>
            <a:prstDash val="solid"/>
            <a:miter lim="800000"/>
            <a:headEnd type="none" w="med" len="med"/>
            <a:tailEnd type="none" w="med" len="med"/>
          </a:ln>
          <a:effectLst/>
        </p:spPr>
        <p:txBody>
          <a:bodyPr>
            <a:spAutoFit/>
          </a:bodyPr>
          <a:lstStyle/>
          <a:p>
            <a:pPr eaLnBrk="0" fontAlgn="auto" hangingPunct="0">
              <a:spcBef>
                <a:spcPct val="50000"/>
              </a:spcBef>
              <a:spcAft>
                <a:spcPts val="0"/>
              </a:spcAft>
              <a:defRPr/>
            </a:pPr>
            <a:r>
              <a:rPr lang="en-US" sz="2400" b="1">
                <a:solidFill>
                  <a:schemeClr val="accent1"/>
                </a:solidFill>
                <a:effectLst>
                  <a:outerShdw blurRad="38100" dist="38100" dir="2700000" algn="tl">
                    <a:srgbClr val="000000">
                      <a:alpha val="43137"/>
                    </a:srgbClr>
                  </a:outerShdw>
                </a:effectLst>
                <a:latin typeface="+mn-lt"/>
                <a:cs typeface="Arial" charset="0"/>
              </a:rPr>
              <a:t>DMZ</a:t>
            </a:r>
            <a:endParaRPr lang="en-US" b="1">
              <a:solidFill>
                <a:schemeClr val="accent1"/>
              </a:solidFill>
              <a:effectLst>
                <a:outerShdw blurRad="38100" dist="38100" dir="2700000" algn="tl">
                  <a:srgbClr val="000000">
                    <a:alpha val="43137"/>
                  </a:srgbClr>
                </a:outerShdw>
              </a:effectLst>
              <a:latin typeface="+mn-lt"/>
            </a:endParaRPr>
          </a:p>
        </p:txBody>
      </p:sp>
      <p:sp>
        <p:nvSpPr>
          <p:cNvPr id="929799" name="TextBox 929798"/>
          <p:cNvSpPr txBox="1">
            <a:spLocks noChangeArrowheads="1"/>
          </p:cNvSpPr>
          <p:nvPr/>
        </p:nvSpPr>
        <p:spPr bwMode="auto">
          <a:xfrm>
            <a:off x="3962400" y="3751263"/>
            <a:ext cx="1143000" cy="274637"/>
          </a:xfrm>
          <a:prstGeom prst="rect">
            <a:avLst/>
          </a:prstGeom>
          <a:noFill/>
          <a:ln w="9525">
            <a:noFill/>
            <a:miter lim="800000"/>
            <a:headEnd/>
            <a:tailEnd/>
          </a:ln>
        </p:spPr>
        <p:txBody>
          <a:bodyPr>
            <a:spAutoFit/>
          </a:bodyPr>
          <a:lstStyle/>
          <a:p>
            <a:r>
              <a:rPr lang="en-US" sz="1200" b="1">
                <a:solidFill>
                  <a:schemeClr val="bg1"/>
                </a:solidFill>
                <a:latin typeface="Segoe" pitchFamily="34" charset="0"/>
              </a:rPr>
              <a:t>HTTPS / 443</a:t>
            </a:r>
          </a:p>
        </p:txBody>
      </p:sp>
      <p:sp>
        <p:nvSpPr>
          <p:cNvPr id="929800" name="TextBox 929799"/>
          <p:cNvSpPr txBox="1">
            <a:spLocks noChangeArrowheads="1"/>
          </p:cNvSpPr>
          <p:nvPr/>
        </p:nvSpPr>
        <p:spPr bwMode="auto">
          <a:xfrm>
            <a:off x="357188" y="1069975"/>
            <a:ext cx="2209800" cy="457200"/>
          </a:xfrm>
          <a:prstGeom prst="rect">
            <a:avLst/>
          </a:prstGeom>
          <a:noFill/>
          <a:ln w="50800" cap="flat" cmpd="sng" algn="ctr">
            <a:noFill/>
            <a:prstDash val="solid"/>
            <a:miter lim="800000"/>
            <a:headEnd type="none" w="med" len="med"/>
            <a:tailEnd type="none" w="med" len="med"/>
          </a:ln>
          <a:effectLst/>
        </p:spPr>
        <p:txBody>
          <a:bodyPr>
            <a:spAutoFit/>
          </a:bodyPr>
          <a:lstStyle/>
          <a:p>
            <a:pPr eaLnBrk="0" fontAlgn="auto" hangingPunct="0">
              <a:spcBef>
                <a:spcPct val="50000"/>
              </a:spcBef>
              <a:spcAft>
                <a:spcPts val="0"/>
              </a:spcAft>
              <a:defRPr/>
            </a:pPr>
            <a:r>
              <a:rPr lang="en-US" sz="2400" b="1" dirty="0">
                <a:solidFill>
                  <a:schemeClr val="accent1"/>
                </a:solidFill>
                <a:effectLst>
                  <a:outerShdw blurRad="38100" dist="38100" dir="2700000" algn="tl">
                    <a:srgbClr val="000000">
                      <a:alpha val="43137"/>
                    </a:srgbClr>
                  </a:outerShdw>
                </a:effectLst>
                <a:latin typeface="+mn-lt"/>
                <a:cs typeface="Arial" charset="0"/>
              </a:rPr>
              <a:t>Internet</a:t>
            </a:r>
            <a:endParaRPr lang="en-US" b="1" dirty="0">
              <a:solidFill>
                <a:schemeClr val="accent1"/>
              </a:solidFill>
              <a:effectLst>
                <a:outerShdw blurRad="38100" dist="38100" dir="2700000" algn="tl">
                  <a:srgbClr val="000000">
                    <a:alpha val="43137"/>
                  </a:srgbClr>
                </a:outerShdw>
              </a:effectLst>
              <a:latin typeface="+mn-lt"/>
            </a:endParaRPr>
          </a:p>
        </p:txBody>
      </p:sp>
      <p:sp>
        <p:nvSpPr>
          <p:cNvPr id="929801" name="TextBox 929800"/>
          <p:cNvSpPr txBox="1">
            <a:spLocks noChangeArrowheads="1"/>
          </p:cNvSpPr>
          <p:nvPr/>
        </p:nvSpPr>
        <p:spPr bwMode="auto">
          <a:xfrm>
            <a:off x="6934200" y="1054100"/>
            <a:ext cx="2209800" cy="457200"/>
          </a:xfrm>
          <a:prstGeom prst="rect">
            <a:avLst/>
          </a:prstGeom>
          <a:noFill/>
          <a:ln w="50800" cap="flat" cmpd="sng" algn="ctr">
            <a:noFill/>
            <a:prstDash val="solid"/>
            <a:miter lim="800000"/>
            <a:headEnd type="none" w="med" len="med"/>
            <a:tailEnd type="none" w="med" len="med"/>
          </a:ln>
          <a:effectLst/>
        </p:spPr>
        <p:txBody>
          <a:bodyPr>
            <a:spAutoFit/>
          </a:bodyPr>
          <a:lstStyle/>
          <a:p>
            <a:pPr eaLnBrk="0" fontAlgn="auto" hangingPunct="0">
              <a:spcBef>
                <a:spcPct val="50000"/>
              </a:spcBef>
              <a:spcAft>
                <a:spcPts val="0"/>
              </a:spcAft>
              <a:defRPr/>
            </a:pPr>
            <a:r>
              <a:rPr lang="en-US" sz="2400" b="1">
                <a:solidFill>
                  <a:schemeClr val="accent1"/>
                </a:solidFill>
                <a:effectLst>
                  <a:outerShdw blurRad="38100" dist="38100" dir="2700000" algn="tl">
                    <a:srgbClr val="000000">
                      <a:alpha val="43137"/>
                    </a:srgbClr>
                  </a:outerShdw>
                </a:effectLst>
                <a:latin typeface="+mn-lt"/>
                <a:cs typeface="Arial" charset="0"/>
              </a:rPr>
              <a:t>Corp LAN</a:t>
            </a:r>
            <a:endParaRPr lang="en-US" b="1">
              <a:solidFill>
                <a:schemeClr val="accent1"/>
              </a:solidFill>
              <a:effectLst>
                <a:outerShdw blurRad="38100" dist="38100" dir="2700000" algn="tl">
                  <a:srgbClr val="000000">
                    <a:alpha val="43137"/>
                  </a:srgbClr>
                </a:outerShdw>
              </a:effectLst>
              <a:latin typeface="+mn-lt"/>
            </a:endParaRPr>
          </a:p>
        </p:txBody>
      </p:sp>
      <p:sp>
        <p:nvSpPr>
          <p:cNvPr id="116748" name="TextBox 38920"/>
          <p:cNvSpPr txBox="1">
            <a:spLocks noChangeArrowheads="1"/>
          </p:cNvSpPr>
          <p:nvPr/>
        </p:nvSpPr>
        <p:spPr bwMode="auto">
          <a:xfrm>
            <a:off x="8077200" y="2136775"/>
            <a:ext cx="965200" cy="523875"/>
          </a:xfrm>
          <a:prstGeom prst="rect">
            <a:avLst/>
          </a:prstGeom>
          <a:noFill/>
          <a:ln w="9525">
            <a:noFill/>
            <a:miter lim="800000"/>
            <a:headEnd/>
            <a:tailEnd/>
          </a:ln>
        </p:spPr>
        <p:txBody>
          <a:bodyPr wrap="none">
            <a:spAutoFit/>
          </a:bodyPr>
          <a:lstStyle/>
          <a:p>
            <a:r>
              <a:rPr lang="en-US" sz="1400" b="1">
                <a:latin typeface="Segoe" pitchFamily="34" charset="0"/>
              </a:rPr>
              <a:t>Terminal </a:t>
            </a:r>
          </a:p>
          <a:p>
            <a:r>
              <a:rPr lang="en-US" sz="1400" b="1">
                <a:latin typeface="Segoe" pitchFamily="34" charset="0"/>
              </a:rPr>
              <a:t>Server</a:t>
            </a:r>
          </a:p>
        </p:txBody>
      </p:sp>
      <p:sp>
        <p:nvSpPr>
          <p:cNvPr id="116749" name="TextBox 38921"/>
          <p:cNvSpPr txBox="1">
            <a:spLocks noChangeArrowheads="1"/>
          </p:cNvSpPr>
          <p:nvPr/>
        </p:nvSpPr>
        <p:spPr bwMode="auto">
          <a:xfrm>
            <a:off x="784225" y="4260850"/>
            <a:ext cx="581025" cy="276225"/>
          </a:xfrm>
          <a:prstGeom prst="rect">
            <a:avLst/>
          </a:prstGeom>
          <a:noFill/>
          <a:ln w="9525">
            <a:noFill/>
            <a:miter lim="800000"/>
            <a:headEnd/>
            <a:tailEnd/>
          </a:ln>
        </p:spPr>
        <p:txBody>
          <a:bodyPr wrap="none">
            <a:spAutoFit/>
          </a:bodyPr>
          <a:lstStyle/>
          <a:p>
            <a:r>
              <a:rPr lang="en-US" sz="1200" b="1">
                <a:latin typeface="Segoe" pitchFamily="34" charset="0"/>
              </a:rPr>
              <a:t>Hotel</a:t>
            </a:r>
          </a:p>
        </p:txBody>
      </p:sp>
      <p:sp>
        <p:nvSpPr>
          <p:cNvPr id="116750" name="TextBox 38922"/>
          <p:cNvSpPr txBox="1">
            <a:spLocks noChangeArrowheads="1"/>
          </p:cNvSpPr>
          <p:nvPr/>
        </p:nvSpPr>
        <p:spPr bwMode="auto">
          <a:xfrm rot="-5400000">
            <a:off x="3343276" y="2409825"/>
            <a:ext cx="1966912" cy="369887"/>
          </a:xfrm>
          <a:prstGeom prst="rect">
            <a:avLst/>
          </a:prstGeom>
          <a:noFill/>
          <a:ln w="9525">
            <a:noFill/>
            <a:miter lim="800000"/>
            <a:headEnd/>
            <a:tailEnd/>
          </a:ln>
        </p:spPr>
        <p:txBody>
          <a:bodyPr wrap="none">
            <a:spAutoFit/>
          </a:bodyPr>
          <a:lstStyle/>
          <a:p>
            <a:r>
              <a:rPr lang="en-US" b="1">
                <a:latin typeface="Segoe" pitchFamily="34" charset="0"/>
              </a:rPr>
              <a:t>External Firewall</a:t>
            </a:r>
          </a:p>
        </p:txBody>
      </p:sp>
      <p:sp>
        <p:nvSpPr>
          <p:cNvPr id="116751" name="TextBox 38923"/>
          <p:cNvSpPr txBox="1">
            <a:spLocks noChangeArrowheads="1"/>
          </p:cNvSpPr>
          <p:nvPr/>
        </p:nvSpPr>
        <p:spPr bwMode="auto">
          <a:xfrm rot="-5400000">
            <a:off x="5346700" y="2363788"/>
            <a:ext cx="1928813" cy="369887"/>
          </a:xfrm>
          <a:prstGeom prst="rect">
            <a:avLst/>
          </a:prstGeom>
          <a:noFill/>
          <a:ln w="9525">
            <a:noFill/>
            <a:miter lim="800000"/>
            <a:headEnd/>
            <a:tailEnd/>
          </a:ln>
        </p:spPr>
        <p:txBody>
          <a:bodyPr wrap="none">
            <a:spAutoFit/>
          </a:bodyPr>
          <a:lstStyle/>
          <a:p>
            <a:r>
              <a:rPr lang="en-US" b="1">
                <a:latin typeface="Segoe" pitchFamily="34" charset="0"/>
              </a:rPr>
              <a:t>Internal Firewall</a:t>
            </a:r>
          </a:p>
        </p:txBody>
      </p:sp>
      <p:sp>
        <p:nvSpPr>
          <p:cNvPr id="116752" name="TextBox 38924"/>
          <p:cNvSpPr txBox="1">
            <a:spLocks noChangeArrowheads="1"/>
          </p:cNvSpPr>
          <p:nvPr/>
        </p:nvSpPr>
        <p:spPr bwMode="auto">
          <a:xfrm>
            <a:off x="1282700" y="2681288"/>
            <a:ext cx="620713" cy="276225"/>
          </a:xfrm>
          <a:prstGeom prst="rect">
            <a:avLst/>
          </a:prstGeom>
          <a:noFill/>
          <a:ln w="9525">
            <a:noFill/>
            <a:miter lim="800000"/>
            <a:headEnd/>
            <a:tailEnd/>
          </a:ln>
        </p:spPr>
        <p:txBody>
          <a:bodyPr wrap="none">
            <a:spAutoFit/>
          </a:bodyPr>
          <a:lstStyle/>
          <a:p>
            <a:r>
              <a:rPr lang="en-US" sz="1200" b="1">
                <a:latin typeface="Segoe" pitchFamily="34" charset="0"/>
              </a:rPr>
              <a:t>Home</a:t>
            </a:r>
          </a:p>
        </p:txBody>
      </p:sp>
      <p:sp>
        <p:nvSpPr>
          <p:cNvPr id="116753" name="TextBox 38925"/>
          <p:cNvSpPr txBox="1">
            <a:spLocks noChangeArrowheads="1"/>
          </p:cNvSpPr>
          <p:nvPr/>
        </p:nvSpPr>
        <p:spPr bwMode="auto">
          <a:xfrm>
            <a:off x="754063" y="5900738"/>
            <a:ext cx="1438275" cy="461962"/>
          </a:xfrm>
          <a:prstGeom prst="rect">
            <a:avLst/>
          </a:prstGeom>
          <a:noFill/>
          <a:ln w="9525">
            <a:noFill/>
            <a:miter lim="800000"/>
            <a:headEnd/>
            <a:tailEnd/>
          </a:ln>
        </p:spPr>
        <p:txBody>
          <a:bodyPr wrap="none">
            <a:spAutoFit/>
          </a:bodyPr>
          <a:lstStyle/>
          <a:p>
            <a:r>
              <a:rPr lang="en-US" sz="1200" b="1">
                <a:latin typeface="Segoe" pitchFamily="34" charset="0"/>
              </a:rPr>
              <a:t>Business Partner/</a:t>
            </a:r>
          </a:p>
          <a:p>
            <a:r>
              <a:rPr lang="en-US" sz="1200" b="1">
                <a:latin typeface="Segoe" pitchFamily="34" charset="0"/>
              </a:rPr>
              <a:t>Client Site</a:t>
            </a:r>
          </a:p>
        </p:txBody>
      </p:sp>
      <p:sp>
        <p:nvSpPr>
          <p:cNvPr id="116754" name="TextBox 38926"/>
          <p:cNvSpPr txBox="1">
            <a:spLocks noChangeArrowheads="1"/>
          </p:cNvSpPr>
          <p:nvPr/>
        </p:nvSpPr>
        <p:spPr bwMode="auto">
          <a:xfrm>
            <a:off x="8077200" y="4532313"/>
            <a:ext cx="1076325" cy="522287"/>
          </a:xfrm>
          <a:prstGeom prst="rect">
            <a:avLst/>
          </a:prstGeom>
          <a:noFill/>
          <a:ln w="9525">
            <a:noFill/>
            <a:miter lim="800000"/>
            <a:headEnd/>
            <a:tailEnd/>
          </a:ln>
        </p:spPr>
        <p:txBody>
          <a:bodyPr wrap="none">
            <a:spAutoFit/>
          </a:bodyPr>
          <a:lstStyle/>
          <a:p>
            <a:r>
              <a:rPr lang="en-US" sz="1400" b="1">
                <a:latin typeface="Segoe" pitchFamily="34" charset="0"/>
              </a:rPr>
              <a:t>Other RDP</a:t>
            </a:r>
          </a:p>
          <a:p>
            <a:r>
              <a:rPr lang="en-US" sz="1400" b="1">
                <a:latin typeface="Segoe" pitchFamily="34" charset="0"/>
              </a:rPr>
              <a:t>Hosts</a:t>
            </a:r>
          </a:p>
        </p:txBody>
      </p:sp>
      <p:sp>
        <p:nvSpPr>
          <p:cNvPr id="116755" name="TextBox 38927"/>
          <p:cNvSpPr txBox="1">
            <a:spLocks noChangeArrowheads="1"/>
          </p:cNvSpPr>
          <p:nvPr/>
        </p:nvSpPr>
        <p:spPr bwMode="auto">
          <a:xfrm>
            <a:off x="8077200" y="3390900"/>
            <a:ext cx="915988" cy="523875"/>
          </a:xfrm>
          <a:prstGeom prst="rect">
            <a:avLst/>
          </a:prstGeom>
          <a:noFill/>
          <a:ln w="9525">
            <a:noFill/>
            <a:miter lim="800000"/>
            <a:headEnd/>
            <a:tailEnd/>
          </a:ln>
        </p:spPr>
        <p:txBody>
          <a:bodyPr wrap="none">
            <a:spAutoFit/>
          </a:bodyPr>
          <a:lstStyle/>
          <a:p>
            <a:r>
              <a:rPr lang="en-US" sz="1400" b="1">
                <a:latin typeface="Segoe" pitchFamily="34" charset="0"/>
              </a:rPr>
              <a:t>Terminal</a:t>
            </a:r>
          </a:p>
          <a:p>
            <a:r>
              <a:rPr lang="en-US" sz="1400" b="1">
                <a:latin typeface="Segoe" pitchFamily="34" charset="0"/>
              </a:rPr>
              <a:t>Server</a:t>
            </a:r>
          </a:p>
        </p:txBody>
      </p:sp>
      <p:sp>
        <p:nvSpPr>
          <p:cNvPr id="929810" name="Straight Connector 929809"/>
          <p:cNvSpPr>
            <a:spLocks noChangeShapeType="1"/>
          </p:cNvSpPr>
          <p:nvPr/>
        </p:nvSpPr>
        <p:spPr bwMode="auto">
          <a:xfrm flipV="1">
            <a:off x="5791200" y="2468563"/>
            <a:ext cx="1930400" cy="1404937"/>
          </a:xfrm>
          <a:prstGeom prst="line">
            <a:avLst/>
          </a:prstGeom>
          <a:noFill/>
          <a:ln w="165100" algn="ctr">
            <a:solidFill>
              <a:schemeClr val="accent2"/>
            </a:solidFill>
            <a:round/>
            <a:headEnd/>
            <a:tailEnd/>
          </a:ln>
        </p:spPr>
        <p:txBody>
          <a:bodyPr anchor="ctr"/>
          <a:lstStyle/>
          <a:p>
            <a:endParaRPr lang="en-US"/>
          </a:p>
        </p:txBody>
      </p:sp>
      <p:sp>
        <p:nvSpPr>
          <p:cNvPr id="929811" name="Straight Connector 929810"/>
          <p:cNvSpPr>
            <a:spLocks noChangeShapeType="1"/>
          </p:cNvSpPr>
          <p:nvPr/>
        </p:nvSpPr>
        <p:spPr bwMode="auto">
          <a:xfrm>
            <a:off x="5791200" y="3949700"/>
            <a:ext cx="1685925" cy="1128713"/>
          </a:xfrm>
          <a:prstGeom prst="line">
            <a:avLst/>
          </a:prstGeom>
          <a:noFill/>
          <a:ln w="165100" algn="ctr">
            <a:solidFill>
              <a:schemeClr val="accent2"/>
            </a:solidFill>
            <a:round/>
            <a:headEnd/>
            <a:tailEnd/>
          </a:ln>
        </p:spPr>
        <p:txBody>
          <a:bodyPr anchor="ctr"/>
          <a:lstStyle/>
          <a:p>
            <a:endParaRPr lang="en-US"/>
          </a:p>
        </p:txBody>
      </p:sp>
      <p:pic>
        <p:nvPicPr>
          <p:cNvPr id="929815" name="Rectangle 929814"/>
          <p:cNvPicPr>
            <a:picLocks noChangeArrowheads="1"/>
          </p:cNvPicPr>
          <p:nvPr/>
        </p:nvPicPr>
        <p:blipFill>
          <a:blip r:embed="rId4"/>
          <a:srcRect b="-63635"/>
          <a:stretch>
            <a:fillRect/>
          </a:stretch>
        </p:blipFill>
        <p:spPr bwMode="auto">
          <a:xfrm rot="10814897" flipV="1">
            <a:off x="1295400" y="3873500"/>
            <a:ext cx="1560513" cy="285750"/>
          </a:xfrm>
          <a:prstGeom prst="rect">
            <a:avLst/>
          </a:prstGeom>
          <a:noFill/>
          <a:ln w="9525">
            <a:noFill/>
            <a:miter lim="800000"/>
            <a:headEnd/>
            <a:tailEnd/>
          </a:ln>
        </p:spPr>
      </p:pic>
      <p:pic>
        <p:nvPicPr>
          <p:cNvPr id="929816" name="Rectangle 929815"/>
          <p:cNvPicPr>
            <a:picLocks noChangeArrowheads="1"/>
          </p:cNvPicPr>
          <p:nvPr/>
        </p:nvPicPr>
        <p:blipFill>
          <a:blip r:embed="rId4"/>
          <a:srcRect b="-63635"/>
          <a:stretch>
            <a:fillRect/>
          </a:stretch>
        </p:blipFill>
        <p:spPr bwMode="auto">
          <a:xfrm rot="13344954" flipV="1">
            <a:off x="1219200" y="2879725"/>
            <a:ext cx="1912938" cy="231775"/>
          </a:xfrm>
          <a:prstGeom prst="rect">
            <a:avLst/>
          </a:prstGeom>
          <a:noFill/>
          <a:ln w="9525">
            <a:noFill/>
            <a:miter lim="800000"/>
            <a:headEnd/>
            <a:tailEnd/>
          </a:ln>
        </p:spPr>
      </p:pic>
      <p:pic>
        <p:nvPicPr>
          <p:cNvPr id="929817" name="Rectangle 929816"/>
          <p:cNvPicPr>
            <a:picLocks noChangeArrowheads="1"/>
          </p:cNvPicPr>
          <p:nvPr/>
        </p:nvPicPr>
        <p:blipFill>
          <a:blip r:embed="rId4"/>
          <a:srcRect b="-63635"/>
          <a:stretch>
            <a:fillRect/>
          </a:stretch>
        </p:blipFill>
        <p:spPr bwMode="auto">
          <a:xfrm rot="8076493" flipV="1">
            <a:off x="1449388" y="4637087"/>
            <a:ext cx="1911350" cy="231775"/>
          </a:xfrm>
          <a:prstGeom prst="rect">
            <a:avLst/>
          </a:prstGeom>
          <a:noFill/>
          <a:ln w="9525">
            <a:noFill/>
            <a:miter lim="800000"/>
            <a:headEnd/>
            <a:tailEnd/>
          </a:ln>
        </p:spPr>
      </p:pic>
      <p:pic>
        <p:nvPicPr>
          <p:cNvPr id="929818" name="Rectangle 929817"/>
          <p:cNvPicPr>
            <a:picLocks noChangeArrowheads="1"/>
          </p:cNvPicPr>
          <p:nvPr/>
        </p:nvPicPr>
        <p:blipFill>
          <a:blip r:embed="rId4"/>
          <a:srcRect b="-63635"/>
          <a:stretch>
            <a:fillRect/>
          </a:stretch>
        </p:blipFill>
        <p:spPr bwMode="auto">
          <a:xfrm rot="15886258" flipV="1">
            <a:off x="2434432" y="4739481"/>
            <a:ext cx="1554162" cy="231775"/>
          </a:xfrm>
          <a:prstGeom prst="rect">
            <a:avLst/>
          </a:prstGeom>
          <a:noFill/>
          <a:ln w="9525">
            <a:noFill/>
            <a:miter lim="800000"/>
            <a:headEnd/>
            <a:tailEnd/>
          </a:ln>
        </p:spPr>
      </p:pic>
      <p:pic>
        <p:nvPicPr>
          <p:cNvPr id="116762" name="Rectangle 38935"/>
          <p:cNvPicPr>
            <a:picLocks noChangeAspect="1" noChangeArrowheads="1"/>
          </p:cNvPicPr>
          <p:nvPr/>
        </p:nvPicPr>
        <p:blipFill>
          <a:blip r:embed="rId5"/>
          <a:srcRect/>
          <a:stretch>
            <a:fillRect/>
          </a:stretch>
        </p:blipFill>
        <p:spPr bwMode="auto">
          <a:xfrm>
            <a:off x="2133600" y="3227388"/>
            <a:ext cx="1828800" cy="1255712"/>
          </a:xfrm>
          <a:prstGeom prst="rect">
            <a:avLst/>
          </a:prstGeom>
          <a:noFill/>
          <a:ln w="9525">
            <a:noFill/>
            <a:miter lim="800000"/>
            <a:headEnd/>
            <a:tailEnd/>
          </a:ln>
        </p:spPr>
      </p:pic>
      <p:sp>
        <p:nvSpPr>
          <p:cNvPr id="116763" name="TextBox 38936"/>
          <p:cNvSpPr txBox="1">
            <a:spLocks noChangeArrowheads="1"/>
          </p:cNvSpPr>
          <p:nvPr/>
        </p:nvSpPr>
        <p:spPr bwMode="auto">
          <a:xfrm>
            <a:off x="2590800" y="3721100"/>
            <a:ext cx="977900" cy="369888"/>
          </a:xfrm>
          <a:prstGeom prst="rect">
            <a:avLst/>
          </a:prstGeom>
          <a:noFill/>
          <a:ln w="9525">
            <a:noFill/>
            <a:miter lim="800000"/>
            <a:headEnd/>
            <a:tailEnd/>
          </a:ln>
        </p:spPr>
        <p:txBody>
          <a:bodyPr wrap="none">
            <a:spAutoFit/>
          </a:bodyPr>
          <a:lstStyle/>
          <a:p>
            <a:r>
              <a:rPr lang="en-US">
                <a:solidFill>
                  <a:schemeClr val="bg2"/>
                </a:solidFill>
                <a:latin typeface="Segoe" pitchFamily="34" charset="0"/>
              </a:rPr>
              <a:t>Internet</a:t>
            </a:r>
          </a:p>
        </p:txBody>
      </p:sp>
      <p:pic>
        <p:nvPicPr>
          <p:cNvPr id="116764" name="Rectangle 38937"/>
          <p:cNvPicPr>
            <a:picLocks noChangeAspect="1" noChangeArrowheads="1"/>
          </p:cNvPicPr>
          <p:nvPr/>
        </p:nvPicPr>
        <p:blipFill>
          <a:blip r:embed="rId6"/>
          <a:srcRect/>
          <a:stretch>
            <a:fillRect/>
          </a:stretch>
        </p:blipFill>
        <p:spPr bwMode="auto">
          <a:xfrm>
            <a:off x="762000" y="3721100"/>
            <a:ext cx="685800" cy="531813"/>
          </a:xfrm>
          <a:prstGeom prst="rect">
            <a:avLst/>
          </a:prstGeom>
          <a:noFill/>
          <a:ln w="9525">
            <a:noFill/>
            <a:miter lim="800000"/>
            <a:headEnd/>
            <a:tailEnd/>
          </a:ln>
        </p:spPr>
      </p:pic>
      <p:pic>
        <p:nvPicPr>
          <p:cNvPr id="116765" name="Rectangle 38938"/>
          <p:cNvPicPr>
            <a:picLocks noChangeAspect="1" noChangeArrowheads="1"/>
          </p:cNvPicPr>
          <p:nvPr/>
        </p:nvPicPr>
        <p:blipFill>
          <a:blip r:embed="rId7"/>
          <a:srcRect/>
          <a:stretch>
            <a:fillRect/>
          </a:stretch>
        </p:blipFill>
        <p:spPr bwMode="auto">
          <a:xfrm>
            <a:off x="1058863" y="1968500"/>
            <a:ext cx="609600" cy="606425"/>
          </a:xfrm>
          <a:prstGeom prst="rect">
            <a:avLst/>
          </a:prstGeom>
          <a:noFill/>
          <a:ln w="9525">
            <a:noFill/>
            <a:miter lim="800000"/>
            <a:headEnd/>
            <a:tailEnd/>
          </a:ln>
        </p:spPr>
      </p:pic>
      <p:pic>
        <p:nvPicPr>
          <p:cNvPr id="116766" name="Rectangle 38939"/>
          <p:cNvPicPr>
            <a:picLocks noChangeAspect="1" noChangeArrowheads="1"/>
          </p:cNvPicPr>
          <p:nvPr/>
        </p:nvPicPr>
        <p:blipFill>
          <a:blip r:embed="rId6"/>
          <a:srcRect/>
          <a:stretch>
            <a:fillRect/>
          </a:stretch>
        </p:blipFill>
        <p:spPr bwMode="auto">
          <a:xfrm>
            <a:off x="3086100" y="5930900"/>
            <a:ext cx="685800" cy="531813"/>
          </a:xfrm>
          <a:prstGeom prst="rect">
            <a:avLst/>
          </a:prstGeom>
          <a:noFill/>
          <a:ln w="9525">
            <a:noFill/>
            <a:miter lim="800000"/>
            <a:headEnd/>
            <a:tailEnd/>
          </a:ln>
        </p:spPr>
      </p:pic>
      <p:pic>
        <p:nvPicPr>
          <p:cNvPr id="116767" name="Rectangle 38940"/>
          <p:cNvPicPr>
            <a:picLocks noChangeAspect="1" noChangeArrowheads="1"/>
          </p:cNvPicPr>
          <p:nvPr/>
        </p:nvPicPr>
        <p:blipFill>
          <a:blip r:embed="rId8"/>
          <a:srcRect/>
          <a:stretch>
            <a:fillRect/>
          </a:stretch>
        </p:blipFill>
        <p:spPr bwMode="auto">
          <a:xfrm>
            <a:off x="5410200" y="3416300"/>
            <a:ext cx="733425" cy="962025"/>
          </a:xfrm>
          <a:prstGeom prst="rect">
            <a:avLst/>
          </a:prstGeom>
          <a:noFill/>
          <a:ln w="9525">
            <a:noFill/>
            <a:miter lim="800000"/>
            <a:headEnd/>
            <a:tailEnd/>
          </a:ln>
        </p:spPr>
      </p:pic>
      <p:pic>
        <p:nvPicPr>
          <p:cNvPr id="116768" name="Rectangle 38941"/>
          <p:cNvPicPr>
            <a:picLocks noChangeAspect="1" noChangeArrowheads="1"/>
          </p:cNvPicPr>
          <p:nvPr/>
        </p:nvPicPr>
        <p:blipFill>
          <a:blip r:embed="rId9"/>
          <a:srcRect/>
          <a:stretch>
            <a:fillRect/>
          </a:stretch>
        </p:blipFill>
        <p:spPr bwMode="auto">
          <a:xfrm>
            <a:off x="7402513" y="4532313"/>
            <a:ext cx="736600" cy="1087437"/>
          </a:xfrm>
          <a:prstGeom prst="rect">
            <a:avLst/>
          </a:prstGeom>
          <a:noFill/>
          <a:ln w="9525">
            <a:noFill/>
            <a:miter lim="800000"/>
            <a:headEnd/>
            <a:tailEnd/>
          </a:ln>
        </p:spPr>
      </p:pic>
      <p:pic>
        <p:nvPicPr>
          <p:cNvPr id="116769" name="Rectangle 38942"/>
          <p:cNvPicPr>
            <a:picLocks noChangeAspect="1" noChangeArrowheads="1"/>
          </p:cNvPicPr>
          <p:nvPr/>
        </p:nvPicPr>
        <p:blipFill>
          <a:blip r:embed="rId10"/>
          <a:srcRect/>
          <a:stretch>
            <a:fillRect/>
          </a:stretch>
        </p:blipFill>
        <p:spPr bwMode="auto">
          <a:xfrm>
            <a:off x="7404100" y="1968500"/>
            <a:ext cx="733425" cy="1017588"/>
          </a:xfrm>
          <a:prstGeom prst="rect">
            <a:avLst/>
          </a:prstGeom>
          <a:noFill/>
          <a:ln w="9525">
            <a:noFill/>
            <a:miter lim="800000"/>
            <a:headEnd/>
            <a:tailEnd/>
          </a:ln>
        </p:spPr>
      </p:pic>
      <p:pic>
        <p:nvPicPr>
          <p:cNvPr id="116770" name="Rectangle 38943"/>
          <p:cNvPicPr>
            <a:picLocks noChangeAspect="1" noChangeArrowheads="1"/>
          </p:cNvPicPr>
          <p:nvPr/>
        </p:nvPicPr>
        <p:blipFill>
          <a:blip r:embed="rId8"/>
          <a:srcRect/>
          <a:stretch>
            <a:fillRect/>
          </a:stretch>
        </p:blipFill>
        <p:spPr bwMode="auto">
          <a:xfrm>
            <a:off x="7404100" y="3390900"/>
            <a:ext cx="733425" cy="962025"/>
          </a:xfrm>
          <a:prstGeom prst="rect">
            <a:avLst/>
          </a:prstGeom>
          <a:noFill/>
          <a:ln w="9525">
            <a:noFill/>
            <a:miter lim="800000"/>
            <a:headEnd/>
            <a:tailEnd/>
          </a:ln>
        </p:spPr>
      </p:pic>
      <p:sp>
        <p:nvSpPr>
          <p:cNvPr id="116771" name="TextBox 38944"/>
          <p:cNvSpPr txBox="1">
            <a:spLocks noChangeArrowheads="1"/>
          </p:cNvSpPr>
          <p:nvPr/>
        </p:nvSpPr>
        <p:spPr bwMode="auto">
          <a:xfrm>
            <a:off x="4572000" y="4559300"/>
            <a:ext cx="2057400" cy="457200"/>
          </a:xfrm>
          <a:prstGeom prst="rect">
            <a:avLst/>
          </a:prstGeom>
          <a:noFill/>
          <a:ln w="9525">
            <a:noFill/>
            <a:miter lim="800000"/>
            <a:headEnd/>
            <a:tailEnd/>
          </a:ln>
        </p:spPr>
        <p:txBody>
          <a:bodyPr>
            <a:spAutoFit/>
          </a:bodyPr>
          <a:lstStyle/>
          <a:p>
            <a:pPr marL="117475" indent="-117475"/>
            <a:r>
              <a:rPr lang="en-US" sz="1200" b="1" u="sng">
                <a:latin typeface="Segoe" pitchFamily="34" charset="0"/>
              </a:rPr>
              <a:t>Terminal Services Gateway Server</a:t>
            </a:r>
            <a:endParaRPr lang="en-US" sz="1000" b="1">
              <a:latin typeface="Segoe" pitchFamily="34" charset="0"/>
            </a:endParaRPr>
          </a:p>
        </p:txBody>
      </p:sp>
      <p:pic>
        <p:nvPicPr>
          <p:cNvPr id="116772" name="Rectangle 38945"/>
          <p:cNvPicPr>
            <a:picLocks noChangeAspect="1" noChangeArrowheads="1"/>
          </p:cNvPicPr>
          <p:nvPr/>
        </p:nvPicPr>
        <p:blipFill>
          <a:blip r:embed="rId11"/>
          <a:srcRect/>
          <a:stretch>
            <a:fillRect/>
          </a:stretch>
        </p:blipFill>
        <p:spPr bwMode="auto">
          <a:xfrm>
            <a:off x="3889375" y="3513138"/>
            <a:ext cx="1460500" cy="650875"/>
          </a:xfrm>
          <a:prstGeom prst="rect">
            <a:avLst/>
          </a:prstGeom>
          <a:noFill/>
          <a:ln w="9525">
            <a:noFill/>
            <a:miter lim="800000"/>
            <a:headEnd/>
            <a:tailEnd/>
          </a:ln>
        </p:spPr>
      </p:pic>
      <p:pic>
        <p:nvPicPr>
          <p:cNvPr id="116773" name="Rectangle 38946"/>
          <p:cNvPicPr>
            <a:picLocks noChangeAspect="1" noChangeArrowheads="1"/>
          </p:cNvPicPr>
          <p:nvPr/>
        </p:nvPicPr>
        <p:blipFill>
          <a:blip r:embed="rId6"/>
          <a:srcRect/>
          <a:stretch>
            <a:fillRect/>
          </a:stretch>
        </p:blipFill>
        <p:spPr bwMode="auto">
          <a:xfrm>
            <a:off x="1085850" y="5272088"/>
            <a:ext cx="685800" cy="531812"/>
          </a:xfrm>
          <a:prstGeom prst="rect">
            <a:avLst/>
          </a:prstGeom>
          <a:noFill/>
          <a:ln w="9525">
            <a:noFill/>
            <a:miter lim="800000"/>
            <a:headEnd/>
            <a:tailEnd/>
          </a:ln>
        </p:spPr>
      </p:pic>
      <p:sp>
        <p:nvSpPr>
          <p:cNvPr id="39" name="Rounded Rectangular Callout 38"/>
          <p:cNvSpPr>
            <a:spLocks noChangeArrowheads="1"/>
          </p:cNvSpPr>
          <p:nvPr/>
        </p:nvSpPr>
        <p:spPr bwMode="blackWhite">
          <a:xfrm>
            <a:off x="165100" y="2286000"/>
            <a:ext cx="1765300" cy="838200"/>
          </a:xfrm>
          <a:prstGeom prst="wedgeRoundRectCallout">
            <a:avLst>
              <a:gd name="adj1" fmla="val 20236"/>
              <a:gd name="adj2" fmla="val 130491"/>
              <a:gd name="adj3" fmla="val 16667"/>
            </a:avLst>
          </a:prstGeom>
          <a:ln>
            <a:headEnd/>
            <a:tailEnd/>
          </a:ln>
        </p:spPr>
        <p:style>
          <a:lnRef idx="1">
            <a:schemeClr val="accent3"/>
          </a:lnRef>
          <a:fillRef idx="3">
            <a:schemeClr val="accent3"/>
          </a:fillRef>
          <a:effectRef idx="2">
            <a:schemeClr val="accent3"/>
          </a:effectRef>
          <a:fontRef idx="minor">
            <a:schemeClr val="lt1"/>
          </a:fontRef>
        </p:style>
        <p:txBody>
          <a:bodyPr anchor="ctr"/>
          <a:lstStyle/>
          <a:p>
            <a:pPr eaLnBrk="0" fontAlgn="auto" hangingPunct="0">
              <a:spcAft>
                <a:spcPts val="0"/>
              </a:spcAft>
              <a:defRPr/>
            </a:pPr>
            <a:r>
              <a:rPr lang="en-US" sz="1600" b="1">
                <a:effectLst>
                  <a:outerShdw blurRad="38100" dist="38100" dir="2700000" algn="tl">
                    <a:srgbClr val="000000">
                      <a:alpha val="43137"/>
                    </a:srgbClr>
                  </a:outerShdw>
                </a:effectLst>
              </a:rPr>
              <a:t>Tunnels RDP over RPC/HTTPS</a:t>
            </a:r>
            <a:endParaRPr lang="en-US">
              <a:effectLst>
                <a:outerShdw blurRad="38100" dist="38100" dir="2700000" algn="tl">
                  <a:srgbClr val="000000">
                    <a:alpha val="43137"/>
                  </a:srgbClr>
                </a:outerShdw>
              </a:effectLst>
            </a:endParaRPr>
          </a:p>
        </p:txBody>
      </p:sp>
      <p:sp>
        <p:nvSpPr>
          <p:cNvPr id="40" name="Rounded Rectangular Callout 39"/>
          <p:cNvSpPr>
            <a:spLocks noChangeArrowheads="1"/>
          </p:cNvSpPr>
          <p:nvPr/>
        </p:nvSpPr>
        <p:spPr bwMode="blackWhite">
          <a:xfrm>
            <a:off x="6523038" y="1588294"/>
            <a:ext cx="1747250" cy="548482"/>
          </a:xfrm>
          <a:prstGeom prst="wedgeRoundRectCallout">
            <a:avLst>
              <a:gd name="adj1" fmla="val -16105"/>
              <a:gd name="adj2" fmla="val 176195"/>
              <a:gd name="adj3" fmla="val 16667"/>
            </a:avLst>
          </a:prstGeom>
          <a:ln>
            <a:headEnd/>
            <a:tailEnd/>
          </a:ln>
        </p:spPr>
        <p:style>
          <a:lnRef idx="1">
            <a:schemeClr val="accent3"/>
          </a:lnRef>
          <a:fillRef idx="3">
            <a:schemeClr val="accent3"/>
          </a:fillRef>
          <a:effectRef idx="2">
            <a:schemeClr val="accent3"/>
          </a:effectRef>
          <a:fontRef idx="minor">
            <a:schemeClr val="lt1"/>
          </a:fontRef>
        </p:style>
        <p:txBody>
          <a:bodyPr anchor="ctr"/>
          <a:lstStyle/>
          <a:p>
            <a:pPr eaLnBrk="0" fontAlgn="auto" hangingPunct="0">
              <a:spcAft>
                <a:spcPts val="0"/>
              </a:spcAft>
              <a:defRPr/>
            </a:pPr>
            <a:r>
              <a:rPr lang="en-US" sz="1600" b="1" dirty="0">
                <a:effectLst>
                  <a:outerShdw blurRad="38100" dist="38100" dir="2700000" algn="tl">
                    <a:srgbClr val="000000">
                      <a:alpha val="43137"/>
                    </a:srgbClr>
                  </a:outerShdw>
                </a:effectLst>
              </a:rPr>
              <a:t>Passes RDP/SSL traffic to TS</a:t>
            </a:r>
            <a:endParaRPr lang="en-US" dirty="0">
              <a:effectLst>
                <a:outerShdw blurRad="38100" dist="38100" dir="2700000" algn="tl">
                  <a:srgbClr val="000000">
                    <a:alpha val="43137"/>
                  </a:srgbClr>
                </a:outerShdw>
              </a:effectLst>
            </a:endParaRPr>
          </a:p>
        </p:txBody>
      </p:sp>
      <p:sp>
        <p:nvSpPr>
          <p:cNvPr id="41" name="Rounded Rectangular Callout 40"/>
          <p:cNvSpPr>
            <a:spLocks noChangeArrowheads="1"/>
          </p:cNvSpPr>
          <p:nvPr/>
        </p:nvSpPr>
        <p:spPr bwMode="blackWhite">
          <a:xfrm>
            <a:off x="4616450" y="2390775"/>
            <a:ext cx="1511300" cy="838200"/>
          </a:xfrm>
          <a:prstGeom prst="wedgeRoundRectCallout">
            <a:avLst>
              <a:gd name="adj1" fmla="val 12319"/>
              <a:gd name="adj2" fmla="val 104736"/>
              <a:gd name="adj3" fmla="val 16667"/>
            </a:avLst>
          </a:prstGeom>
          <a:ln>
            <a:headEnd/>
            <a:tailEnd/>
          </a:ln>
        </p:spPr>
        <p:style>
          <a:lnRef idx="1">
            <a:schemeClr val="accent3"/>
          </a:lnRef>
          <a:fillRef idx="3">
            <a:schemeClr val="accent3"/>
          </a:fillRef>
          <a:effectRef idx="2">
            <a:schemeClr val="accent3"/>
          </a:effectRef>
          <a:fontRef idx="minor">
            <a:schemeClr val="lt1"/>
          </a:fontRef>
        </p:style>
        <p:txBody>
          <a:bodyPr anchor="ctr"/>
          <a:lstStyle/>
          <a:p>
            <a:pPr eaLnBrk="0" fontAlgn="auto" hangingPunct="0">
              <a:spcAft>
                <a:spcPts val="0"/>
              </a:spcAft>
              <a:defRPr/>
            </a:pPr>
            <a:r>
              <a:rPr lang="en-US" b="1">
                <a:effectLst>
                  <a:outerShdw blurRad="38100" dist="38100" dir="2700000" algn="tl">
                    <a:srgbClr val="000000">
                      <a:alpha val="43137"/>
                    </a:srgbClr>
                  </a:outerShdw>
                </a:effectLst>
              </a:rPr>
              <a:t>Strips off RPC/HTTPS</a:t>
            </a:r>
            <a:endParaRPr lang="en-US">
              <a:effectLst>
                <a:outerShdw blurRad="38100" dist="38100" dir="2700000" algn="tl">
                  <a:srgbClr val="000000">
                    <a:alpha val="43137"/>
                  </a:srgbClr>
                </a:outerShdw>
              </a:effectLst>
            </a:endParaRPr>
          </a:p>
        </p:txBody>
      </p:sp>
      <p:pic>
        <p:nvPicPr>
          <p:cNvPr id="116783" name="Rectangle 38943"/>
          <p:cNvPicPr>
            <a:picLocks noChangeAspect="1" noChangeArrowheads="1"/>
          </p:cNvPicPr>
          <p:nvPr/>
        </p:nvPicPr>
        <p:blipFill>
          <a:blip r:embed="rId8"/>
          <a:srcRect/>
          <a:stretch>
            <a:fillRect/>
          </a:stretch>
        </p:blipFill>
        <p:spPr bwMode="auto">
          <a:xfrm>
            <a:off x="6629400" y="5181600"/>
            <a:ext cx="566738" cy="742950"/>
          </a:xfrm>
          <a:prstGeom prst="rect">
            <a:avLst/>
          </a:prstGeom>
          <a:noFill/>
          <a:ln w="9525">
            <a:noFill/>
            <a:miter lim="800000"/>
            <a:headEnd/>
            <a:tailEnd/>
          </a:ln>
        </p:spPr>
      </p:pic>
      <p:sp>
        <p:nvSpPr>
          <p:cNvPr id="116784" name="TextBox 38920"/>
          <p:cNvSpPr txBox="1">
            <a:spLocks noChangeArrowheads="1"/>
          </p:cNvSpPr>
          <p:nvPr/>
        </p:nvSpPr>
        <p:spPr bwMode="auto">
          <a:xfrm>
            <a:off x="7159625" y="5372100"/>
            <a:ext cx="1752600" cy="739775"/>
          </a:xfrm>
          <a:prstGeom prst="rect">
            <a:avLst/>
          </a:prstGeom>
          <a:noFill/>
          <a:ln w="9525">
            <a:noFill/>
            <a:miter lim="800000"/>
            <a:headEnd/>
            <a:tailEnd/>
          </a:ln>
        </p:spPr>
        <p:txBody>
          <a:bodyPr>
            <a:spAutoFit/>
          </a:bodyPr>
          <a:lstStyle/>
          <a:p>
            <a:r>
              <a:rPr lang="en-US" sz="1400" b="1">
                <a:latin typeface="Segoe" pitchFamily="34" charset="0"/>
              </a:rPr>
              <a:t>Network </a:t>
            </a:r>
            <a:br>
              <a:rPr lang="en-US" sz="1400" b="1">
                <a:latin typeface="Segoe" pitchFamily="34" charset="0"/>
              </a:rPr>
            </a:br>
            <a:r>
              <a:rPr lang="en-US" sz="1400" b="1">
                <a:latin typeface="Segoe" pitchFamily="34" charset="0"/>
              </a:rPr>
              <a:t>Policy </a:t>
            </a:r>
            <a:br>
              <a:rPr lang="en-US" sz="1400" b="1">
                <a:latin typeface="Segoe" pitchFamily="34" charset="0"/>
              </a:rPr>
            </a:br>
            <a:r>
              <a:rPr lang="en-US" sz="1400" b="1">
                <a:latin typeface="Segoe" pitchFamily="34" charset="0"/>
              </a:rPr>
              <a:t>Server</a:t>
            </a:r>
          </a:p>
        </p:txBody>
      </p:sp>
      <p:pic>
        <p:nvPicPr>
          <p:cNvPr id="116785" name="Rectangle 38943"/>
          <p:cNvPicPr>
            <a:picLocks noChangeAspect="1" noChangeArrowheads="1"/>
          </p:cNvPicPr>
          <p:nvPr/>
        </p:nvPicPr>
        <p:blipFill>
          <a:blip r:embed="rId8"/>
          <a:srcRect/>
          <a:stretch>
            <a:fillRect/>
          </a:stretch>
        </p:blipFill>
        <p:spPr bwMode="auto">
          <a:xfrm>
            <a:off x="6629400" y="5867400"/>
            <a:ext cx="566738" cy="742950"/>
          </a:xfrm>
          <a:prstGeom prst="rect">
            <a:avLst/>
          </a:prstGeom>
          <a:noFill/>
          <a:ln w="9525">
            <a:noFill/>
            <a:miter lim="800000"/>
            <a:headEnd/>
            <a:tailEnd/>
          </a:ln>
        </p:spPr>
      </p:pic>
      <p:sp>
        <p:nvSpPr>
          <p:cNvPr id="116786" name="TextBox 38920"/>
          <p:cNvSpPr txBox="1">
            <a:spLocks noChangeArrowheads="1"/>
          </p:cNvSpPr>
          <p:nvPr/>
        </p:nvSpPr>
        <p:spPr bwMode="auto">
          <a:xfrm>
            <a:off x="7159625" y="6248400"/>
            <a:ext cx="1752600" cy="304800"/>
          </a:xfrm>
          <a:prstGeom prst="rect">
            <a:avLst/>
          </a:prstGeom>
          <a:noFill/>
          <a:ln w="9525">
            <a:noFill/>
            <a:miter lim="800000"/>
            <a:headEnd/>
            <a:tailEnd/>
          </a:ln>
        </p:spPr>
        <p:txBody>
          <a:bodyPr>
            <a:spAutoFit/>
          </a:bodyPr>
          <a:lstStyle/>
          <a:p>
            <a:r>
              <a:rPr lang="en-US" sz="1400" b="1">
                <a:latin typeface="Segoe" pitchFamily="34" charset="0"/>
              </a:rPr>
              <a:t>Active Directory</a:t>
            </a:r>
          </a:p>
        </p:txBody>
      </p:sp>
      <p:sp>
        <p:nvSpPr>
          <p:cNvPr id="116787" name="TextBox 38920"/>
          <p:cNvSpPr txBox="1">
            <a:spLocks noChangeArrowheads="1"/>
          </p:cNvSpPr>
          <p:nvPr/>
        </p:nvSpPr>
        <p:spPr bwMode="auto">
          <a:xfrm>
            <a:off x="2552700" y="5559425"/>
            <a:ext cx="1752600" cy="307975"/>
          </a:xfrm>
          <a:prstGeom prst="rect">
            <a:avLst/>
          </a:prstGeom>
          <a:noFill/>
          <a:ln w="9525">
            <a:noFill/>
            <a:miter lim="800000"/>
            <a:headEnd/>
            <a:tailEnd/>
          </a:ln>
        </p:spPr>
        <p:txBody>
          <a:bodyPr>
            <a:spAutoFit/>
          </a:bodyPr>
          <a:lstStyle/>
          <a:p>
            <a:pPr algn="ctr"/>
            <a:r>
              <a:rPr lang="en-US" sz="1400" b="1">
                <a:latin typeface="Segoe" pitchFamily="34" charset="0"/>
              </a:rPr>
              <a:t>Hot Spot</a:t>
            </a:r>
          </a:p>
        </p:txBody>
      </p:sp>
    </p:spTree>
    <p:custDataLst>
      <p:tags r:id="rId1"/>
    </p:custData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29816"/>
                                        </p:tgtEl>
                                        <p:attrNameLst>
                                          <p:attrName>style.visibility</p:attrName>
                                        </p:attrNameLst>
                                      </p:cBhvr>
                                      <p:to>
                                        <p:strVal val="visible"/>
                                      </p:to>
                                    </p:set>
                                    <p:animEffect transition="in" filter="wipe(left)">
                                      <p:cBhvr>
                                        <p:cTn id="7" dur="2000"/>
                                        <p:tgtEl>
                                          <p:spTgt spid="929816"/>
                                        </p:tgtEl>
                                      </p:cBhvr>
                                    </p:animEffect>
                                  </p:childTnLst>
                                </p:cTn>
                              </p:par>
                              <p:par>
                                <p:cTn id="8" presetID="22" presetClass="entr" presetSubtype="8" fill="hold" nodeType="withEffect">
                                  <p:stCondLst>
                                    <p:cond delay="0"/>
                                  </p:stCondLst>
                                  <p:childTnLst>
                                    <p:set>
                                      <p:cBhvr>
                                        <p:cTn id="9" dur="1" fill="hold">
                                          <p:stCondLst>
                                            <p:cond delay="0"/>
                                          </p:stCondLst>
                                        </p:cTn>
                                        <p:tgtEl>
                                          <p:spTgt spid="929815"/>
                                        </p:tgtEl>
                                        <p:attrNameLst>
                                          <p:attrName>style.visibility</p:attrName>
                                        </p:attrNameLst>
                                      </p:cBhvr>
                                      <p:to>
                                        <p:strVal val="visible"/>
                                      </p:to>
                                    </p:set>
                                    <p:animEffect transition="in" filter="wipe(left)">
                                      <p:cBhvr>
                                        <p:cTn id="10" dur="2000"/>
                                        <p:tgtEl>
                                          <p:spTgt spid="929815"/>
                                        </p:tgtEl>
                                      </p:cBhvr>
                                    </p:animEffect>
                                  </p:childTnLst>
                                </p:cTn>
                              </p:par>
                              <p:par>
                                <p:cTn id="11" presetID="22" presetClass="entr" presetSubtype="8" fill="hold" nodeType="withEffect">
                                  <p:stCondLst>
                                    <p:cond delay="0"/>
                                  </p:stCondLst>
                                  <p:childTnLst>
                                    <p:set>
                                      <p:cBhvr>
                                        <p:cTn id="12" dur="1" fill="hold">
                                          <p:stCondLst>
                                            <p:cond delay="0"/>
                                          </p:stCondLst>
                                        </p:cTn>
                                        <p:tgtEl>
                                          <p:spTgt spid="929817"/>
                                        </p:tgtEl>
                                        <p:attrNameLst>
                                          <p:attrName>style.visibility</p:attrName>
                                        </p:attrNameLst>
                                      </p:cBhvr>
                                      <p:to>
                                        <p:strVal val="visible"/>
                                      </p:to>
                                    </p:set>
                                    <p:animEffect transition="in" filter="wipe(left)">
                                      <p:cBhvr>
                                        <p:cTn id="13" dur="2000"/>
                                        <p:tgtEl>
                                          <p:spTgt spid="929817"/>
                                        </p:tgtEl>
                                      </p:cBhvr>
                                    </p:animEffect>
                                  </p:childTnLst>
                                </p:cTn>
                              </p:par>
                              <p:par>
                                <p:cTn id="14" presetID="22" presetClass="entr" presetSubtype="8" fill="hold" nodeType="withEffect">
                                  <p:stCondLst>
                                    <p:cond delay="0"/>
                                  </p:stCondLst>
                                  <p:childTnLst>
                                    <p:set>
                                      <p:cBhvr>
                                        <p:cTn id="15" dur="1" fill="hold">
                                          <p:stCondLst>
                                            <p:cond delay="0"/>
                                          </p:stCondLst>
                                        </p:cTn>
                                        <p:tgtEl>
                                          <p:spTgt spid="929818"/>
                                        </p:tgtEl>
                                        <p:attrNameLst>
                                          <p:attrName>style.visibility</p:attrName>
                                        </p:attrNameLst>
                                      </p:cBhvr>
                                      <p:to>
                                        <p:strVal val="visible"/>
                                      </p:to>
                                    </p:set>
                                    <p:animEffect transition="in" filter="wipe(left)">
                                      <p:cBhvr>
                                        <p:cTn id="16" dur="2000"/>
                                        <p:tgtEl>
                                          <p:spTgt spid="92981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929799"/>
                                        </p:tgtEl>
                                        <p:attrNameLst>
                                          <p:attrName>style.visibility</p:attrName>
                                        </p:attrNameLst>
                                      </p:cBhvr>
                                      <p:to>
                                        <p:strVal val="visible"/>
                                      </p:to>
                                    </p:set>
                                    <p:animEffect transition="in" filter="wipe(left)">
                                      <p:cBhvr>
                                        <p:cTn id="19" dur="3000"/>
                                        <p:tgtEl>
                                          <p:spTgt spid="92979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2000"/>
                                        <p:tgtEl>
                                          <p:spTgt spid="2"/>
                                        </p:tgtEl>
                                      </p:cBhvr>
                                    </p:animEffect>
                                  </p:childTnLst>
                                </p:cTn>
                              </p:par>
                              <p:par>
                                <p:cTn id="23" presetID="1"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02115"/>
                                        </p:tgtEl>
                                        <p:attrNameLst>
                                          <p:attrName>style.visibility</p:attrName>
                                        </p:attrNameLst>
                                      </p:cBhvr>
                                      <p:to>
                                        <p:strVal val="visible"/>
                                      </p:to>
                                    </p:set>
                                    <p:animEffect transition="in" filter="wipe(left)">
                                      <p:cBhvr>
                                        <p:cTn id="29" dur="1000"/>
                                        <p:tgtEl>
                                          <p:spTgt spid="602115"/>
                                        </p:tgtEl>
                                      </p:cBhvr>
                                    </p:animEffect>
                                  </p:childTnLst>
                                </p:cTn>
                              </p:par>
                            </p:childTnLst>
                          </p:cTn>
                        </p:par>
                        <p:par>
                          <p:cTn id="30" fill="hold">
                            <p:stCondLst>
                              <p:cond delay="1000"/>
                            </p:stCondLst>
                            <p:childTnLst>
                              <p:par>
                                <p:cTn id="31" presetID="7" presetClass="emph" presetSubtype="2" fill="hold" nodeType="afterEffect">
                                  <p:stCondLst>
                                    <p:cond delay="0"/>
                                  </p:stCondLst>
                                  <p:childTnLst>
                                    <p:animClr clrSpc="rgb" dir="cw">
                                      <p:cBhvr>
                                        <p:cTn id="32" dur="2000" fill="hold"/>
                                        <p:tgtEl>
                                          <p:spTgt spid="602115"/>
                                        </p:tgtEl>
                                        <p:attrNameLst>
                                          <p:attrName>stroke.color</p:attrName>
                                        </p:attrNameLst>
                                      </p:cBhvr>
                                      <p:to>
                                        <a:schemeClr val="accent2"/>
                                      </p:to>
                                    </p:animClr>
                                    <p:set>
                                      <p:cBhvr>
                                        <p:cTn id="33" dur="2000" fill="hold"/>
                                        <p:tgtEl>
                                          <p:spTgt spid="602115"/>
                                        </p:tgtEl>
                                        <p:attrNameLst>
                                          <p:attrName>stroke.on</p:attrName>
                                        </p:attrNameLst>
                                      </p:cBhvr>
                                      <p:to>
                                        <p:strVal val="true"/>
                                      </p:to>
                                    </p:se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602114"/>
                                        </p:tgtEl>
                                        <p:attrNameLst>
                                          <p:attrName>style.visibility</p:attrName>
                                        </p:attrNameLst>
                                      </p:cBhvr>
                                      <p:to>
                                        <p:strVal val="visible"/>
                                      </p:to>
                                    </p:set>
                                    <p:animEffect transition="in" filter="wipe(left)">
                                      <p:cBhvr>
                                        <p:cTn id="37" dur="1000"/>
                                        <p:tgtEl>
                                          <p:spTgt spid="602114"/>
                                        </p:tgtEl>
                                      </p:cBhvr>
                                    </p:animEffect>
                                  </p:childTnLst>
                                </p:cTn>
                              </p:par>
                            </p:childTnLst>
                          </p:cTn>
                        </p:par>
                        <p:par>
                          <p:cTn id="38" fill="hold">
                            <p:stCondLst>
                              <p:cond delay="4000"/>
                            </p:stCondLst>
                            <p:childTnLst>
                              <p:par>
                                <p:cTn id="39" presetID="7" presetClass="emph" presetSubtype="2" fill="hold" nodeType="afterEffect">
                                  <p:stCondLst>
                                    <p:cond delay="0"/>
                                  </p:stCondLst>
                                  <p:childTnLst>
                                    <p:animClr clrSpc="rgb" dir="cw">
                                      <p:cBhvr>
                                        <p:cTn id="40" dur="2000" fill="hold"/>
                                        <p:tgtEl>
                                          <p:spTgt spid="602114"/>
                                        </p:tgtEl>
                                        <p:attrNameLst>
                                          <p:attrName>stroke.color</p:attrName>
                                        </p:attrNameLst>
                                      </p:cBhvr>
                                      <p:to>
                                        <a:schemeClr val="accent2"/>
                                      </p:to>
                                    </p:animClr>
                                    <p:set>
                                      <p:cBhvr>
                                        <p:cTn id="41" dur="2000" fill="hold"/>
                                        <p:tgtEl>
                                          <p:spTgt spid="602114"/>
                                        </p:tgtEl>
                                        <p:attrNameLst>
                                          <p:attrName>stroke.on</p:attrName>
                                        </p:attrNameLst>
                                      </p:cBhvr>
                                      <p:to>
                                        <p:strVal val="tru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4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0"/>
                                        </p:tgtEl>
                                        <p:attrNameLst>
                                          <p:attrName>style.visibility</p:attrName>
                                        </p:attrNameLst>
                                      </p:cBhvr>
                                      <p:to>
                                        <p:strVal val="visible"/>
                                      </p:to>
                                    </p:set>
                                  </p:childTnLst>
                                </p:cTn>
                              </p:par>
                              <p:par>
                                <p:cTn id="50" presetID="22" presetClass="entr" presetSubtype="8" fill="hold" grpId="0" nodeType="withEffect">
                                  <p:stCondLst>
                                    <p:cond delay="0"/>
                                  </p:stCondLst>
                                  <p:childTnLst>
                                    <p:set>
                                      <p:cBhvr>
                                        <p:cTn id="51" dur="1" fill="hold">
                                          <p:stCondLst>
                                            <p:cond delay="0"/>
                                          </p:stCondLst>
                                        </p:cTn>
                                        <p:tgtEl>
                                          <p:spTgt spid="929795"/>
                                        </p:tgtEl>
                                        <p:attrNameLst>
                                          <p:attrName>style.visibility</p:attrName>
                                        </p:attrNameLst>
                                      </p:cBhvr>
                                      <p:to>
                                        <p:strVal val="visible"/>
                                      </p:to>
                                    </p:set>
                                    <p:animEffect transition="in" filter="wipe(left)">
                                      <p:cBhvr>
                                        <p:cTn id="52" dur="2000"/>
                                        <p:tgtEl>
                                          <p:spTgt spid="929795"/>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929810"/>
                                        </p:tgtEl>
                                        <p:attrNameLst>
                                          <p:attrName>style.visibility</p:attrName>
                                        </p:attrNameLst>
                                      </p:cBhvr>
                                      <p:to>
                                        <p:strVal val="visible"/>
                                      </p:to>
                                    </p:set>
                                    <p:animEffect transition="in" filter="wipe(left)">
                                      <p:cBhvr>
                                        <p:cTn id="55" dur="2000"/>
                                        <p:tgtEl>
                                          <p:spTgt spid="929810"/>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929811"/>
                                        </p:tgtEl>
                                        <p:attrNameLst>
                                          <p:attrName>style.visibility</p:attrName>
                                        </p:attrNameLst>
                                      </p:cBhvr>
                                      <p:to>
                                        <p:strVal val="visible"/>
                                      </p:to>
                                    </p:set>
                                    <p:animEffect transition="in" filter="wipe(left)">
                                      <p:cBhvr>
                                        <p:cTn id="58" dur="2000"/>
                                        <p:tgtEl>
                                          <p:spTgt spid="929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14" grpId="0" animBg="1"/>
      <p:bldP spid="602115" grpId="0" animBg="1"/>
      <p:bldP spid="929795" grpId="0" animBg="1"/>
      <p:bldP spid="2" grpId="0" animBg="1"/>
      <p:bldP spid="929799" grpId="0"/>
      <p:bldP spid="929810" grpId="0" animBg="1"/>
      <p:bldP spid="9298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2777">
              <a:defRPr/>
            </a:pPr>
            <a:r>
              <a:rPr smtClean="0"/>
              <a:t>What Else Is New In LH TS?</a:t>
            </a:r>
            <a:endParaRPr/>
          </a:p>
        </p:txBody>
      </p:sp>
      <p:graphicFrame>
        <p:nvGraphicFramePr>
          <p:cNvPr id="4" name="Diagram 3"/>
          <p:cNvGraphicFramePr/>
          <p:nvPr/>
        </p:nvGraphicFramePr>
        <p:xfrm>
          <a:off x="0" y="1074270"/>
          <a:ext cx="9144000" cy="5012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13"/>
          <p:cNvSpPr txBox="1">
            <a:spLocks noChangeArrowheads="1"/>
          </p:cNvSpPr>
          <p:nvPr/>
        </p:nvSpPr>
        <p:spPr bwMode="auto">
          <a:xfrm>
            <a:off x="3135313" y="1414463"/>
            <a:ext cx="5329237" cy="633412"/>
          </a:xfrm>
          <a:prstGeom prst="rect">
            <a:avLst/>
          </a:prstGeom>
          <a:noFill/>
          <a:ln w="9525">
            <a:noFill/>
            <a:miter lim="800000"/>
            <a:headEnd/>
            <a:tailEnd/>
          </a:ln>
        </p:spPr>
        <p:txBody>
          <a:bodyPr lIns="0" tIns="0" rIns="0" bIns="0">
            <a:spAutoFit/>
          </a:bodyPr>
          <a:lstStyle/>
          <a:p>
            <a:pPr marL="174625" indent="-174625" defTabSz="912777">
              <a:lnSpc>
                <a:spcPct val="20000"/>
              </a:lnSpc>
              <a:spcBef>
                <a:spcPts val="1167"/>
              </a:spcBef>
              <a:buClr>
                <a:schemeClr val="tx2"/>
              </a:buClr>
              <a:buSzPct val="95000"/>
              <a:buFontTx/>
              <a:buBlip>
                <a:blip r:embed="rId7"/>
              </a:buBlip>
              <a:defRPr/>
            </a:pPr>
            <a:r>
              <a:rPr lang="en-US" sz="1400" kern="0" dirty="0">
                <a:solidFill>
                  <a:schemeClr val="bg2"/>
                </a:solidFill>
                <a:latin typeface="+mn-lt"/>
              </a:rPr>
              <a:t>Resolution up to 4096x2048 and span multiple monitors</a:t>
            </a:r>
          </a:p>
          <a:p>
            <a:pPr marL="174625" indent="-174625" defTabSz="912777">
              <a:lnSpc>
                <a:spcPct val="20000"/>
              </a:lnSpc>
              <a:spcBef>
                <a:spcPts val="1167"/>
              </a:spcBef>
              <a:buClr>
                <a:schemeClr val="tx2"/>
              </a:buClr>
              <a:buSzPct val="95000"/>
              <a:buFontTx/>
              <a:buBlip>
                <a:blip r:embed="rId7"/>
              </a:buBlip>
              <a:defRPr/>
            </a:pPr>
            <a:r>
              <a:rPr lang="en-US" sz="1400" kern="0" dirty="0">
                <a:solidFill>
                  <a:schemeClr val="bg2"/>
                </a:solidFill>
                <a:latin typeface="+mn-lt"/>
              </a:rPr>
              <a:t>PnP Device Redirection Framework</a:t>
            </a:r>
          </a:p>
          <a:p>
            <a:pPr marL="174625" indent="-174625" defTabSz="912777">
              <a:lnSpc>
                <a:spcPct val="20000"/>
              </a:lnSpc>
              <a:spcBef>
                <a:spcPts val="1167"/>
              </a:spcBef>
              <a:buClr>
                <a:schemeClr val="tx2"/>
              </a:buClr>
              <a:buSzPct val="95000"/>
              <a:buFontTx/>
              <a:buBlip>
                <a:blip r:embed="rId7"/>
              </a:buBlip>
              <a:defRPr/>
            </a:pPr>
            <a:r>
              <a:rPr lang="en-US" sz="1400" kern="0" dirty="0">
                <a:solidFill>
                  <a:schemeClr val="bg2"/>
                </a:solidFill>
                <a:latin typeface="+mn-lt"/>
              </a:rPr>
              <a:t>32-bit Color and new RDP compression</a:t>
            </a:r>
          </a:p>
          <a:p>
            <a:pPr marL="174625" indent="-174625" defTabSz="912777">
              <a:lnSpc>
                <a:spcPct val="20000"/>
              </a:lnSpc>
              <a:spcBef>
                <a:spcPts val="1167"/>
              </a:spcBef>
              <a:buClr>
                <a:schemeClr val="tx2"/>
              </a:buClr>
              <a:buSzPct val="95000"/>
              <a:buFontTx/>
              <a:buBlip>
                <a:blip r:embed="rId7"/>
              </a:buBlip>
              <a:defRPr/>
            </a:pPr>
            <a:r>
              <a:rPr lang="en-US" sz="1400" kern="0" dirty="0">
                <a:solidFill>
                  <a:schemeClr val="bg2"/>
                </a:solidFill>
                <a:latin typeface="+mn-lt"/>
              </a:rPr>
              <a:t>Display Data Prioritization</a:t>
            </a:r>
          </a:p>
        </p:txBody>
      </p:sp>
      <p:sp>
        <p:nvSpPr>
          <p:cNvPr id="6" name="Rectangle 13"/>
          <p:cNvSpPr txBox="1">
            <a:spLocks noChangeArrowheads="1"/>
          </p:cNvSpPr>
          <p:nvPr/>
        </p:nvSpPr>
        <p:spPr bwMode="auto">
          <a:xfrm>
            <a:off x="3135313" y="2630488"/>
            <a:ext cx="5329237" cy="633412"/>
          </a:xfrm>
          <a:prstGeom prst="rect">
            <a:avLst/>
          </a:prstGeom>
          <a:noFill/>
          <a:ln w="9525">
            <a:noFill/>
            <a:miter lim="800000"/>
            <a:headEnd/>
            <a:tailEnd/>
          </a:ln>
        </p:spPr>
        <p:txBody>
          <a:bodyPr lIns="0" tIns="0" rIns="0" bIns="0">
            <a:spAutoFit/>
          </a:bodyPr>
          <a:lstStyle/>
          <a:p>
            <a:pPr marL="174625" indent="-174625" defTabSz="912777">
              <a:lnSpc>
                <a:spcPct val="20000"/>
              </a:lnSpc>
              <a:spcBef>
                <a:spcPts val="1167"/>
              </a:spcBef>
              <a:buClr>
                <a:schemeClr val="tx2"/>
              </a:buClr>
              <a:buSzPct val="95000"/>
              <a:buFontTx/>
              <a:buBlip>
                <a:blip r:embed="rId7"/>
              </a:buBlip>
              <a:defRPr/>
            </a:pPr>
            <a:r>
              <a:rPr lang="en-US" sz="1400" kern="0" dirty="0">
                <a:solidFill>
                  <a:schemeClr val="bg2"/>
                </a:solidFill>
                <a:latin typeface="+mn-lt"/>
              </a:rPr>
              <a:t>NAP Integration</a:t>
            </a:r>
          </a:p>
          <a:p>
            <a:pPr marL="174625" indent="-174625" defTabSz="912777">
              <a:lnSpc>
                <a:spcPct val="20000"/>
              </a:lnSpc>
              <a:spcBef>
                <a:spcPts val="1167"/>
              </a:spcBef>
              <a:buClr>
                <a:schemeClr val="tx2"/>
              </a:buClr>
              <a:buSzPct val="95000"/>
              <a:buFontTx/>
              <a:buBlip>
                <a:blip r:embed="rId7"/>
              </a:buBlip>
              <a:defRPr/>
            </a:pPr>
            <a:r>
              <a:rPr lang="en-US" sz="1400" kern="0" dirty="0">
                <a:solidFill>
                  <a:schemeClr val="bg2"/>
                </a:solidFill>
                <a:latin typeface="+mn-lt"/>
              </a:rPr>
              <a:t>Single Sign-on for domain joined clients</a:t>
            </a:r>
          </a:p>
          <a:p>
            <a:pPr marL="174625" indent="-174625" defTabSz="912777">
              <a:lnSpc>
                <a:spcPct val="20000"/>
              </a:lnSpc>
              <a:spcBef>
                <a:spcPts val="1167"/>
              </a:spcBef>
              <a:buClr>
                <a:schemeClr val="tx2"/>
              </a:buClr>
              <a:buSzPct val="95000"/>
              <a:buFontTx/>
              <a:buBlip>
                <a:blip r:embed="rId7"/>
              </a:buBlip>
              <a:defRPr/>
            </a:pPr>
            <a:r>
              <a:rPr lang="en-US" sz="1400" kern="0" dirty="0">
                <a:solidFill>
                  <a:schemeClr val="bg2"/>
                </a:solidFill>
                <a:latin typeface="+mn-lt"/>
              </a:rPr>
              <a:t>Ability to block pre RDP6 client</a:t>
            </a:r>
          </a:p>
          <a:p>
            <a:pPr marL="174625" indent="-174625" defTabSz="912777">
              <a:lnSpc>
                <a:spcPct val="20000"/>
              </a:lnSpc>
              <a:spcBef>
                <a:spcPts val="1167"/>
              </a:spcBef>
              <a:buClr>
                <a:schemeClr val="tx2"/>
              </a:buClr>
              <a:buSzPct val="95000"/>
              <a:buFontTx/>
              <a:buBlip>
                <a:blip r:embed="rId7"/>
              </a:buBlip>
              <a:defRPr/>
            </a:pPr>
            <a:r>
              <a:rPr lang="en-US" sz="1400" kern="0" dirty="0">
                <a:solidFill>
                  <a:schemeClr val="bg2"/>
                </a:solidFill>
                <a:latin typeface="+mn-lt"/>
              </a:rPr>
              <a:t>Per session and direct attached device isolation</a:t>
            </a:r>
          </a:p>
        </p:txBody>
      </p:sp>
      <p:sp>
        <p:nvSpPr>
          <p:cNvPr id="7" name="Rectangle 13"/>
          <p:cNvSpPr txBox="1">
            <a:spLocks noChangeArrowheads="1"/>
          </p:cNvSpPr>
          <p:nvPr/>
        </p:nvSpPr>
        <p:spPr bwMode="auto">
          <a:xfrm>
            <a:off x="3135313" y="3944938"/>
            <a:ext cx="5802312" cy="633412"/>
          </a:xfrm>
          <a:prstGeom prst="rect">
            <a:avLst/>
          </a:prstGeom>
          <a:noFill/>
          <a:ln w="9525">
            <a:noFill/>
            <a:miter lim="800000"/>
            <a:headEnd/>
            <a:tailEnd/>
          </a:ln>
        </p:spPr>
        <p:txBody>
          <a:bodyPr lIns="0" tIns="0" rIns="0" bIns="0">
            <a:spAutoFit/>
          </a:bodyPr>
          <a:lstStyle/>
          <a:p>
            <a:pPr marL="174625" indent="-174625" defTabSz="912777">
              <a:lnSpc>
                <a:spcPct val="20000"/>
              </a:lnSpc>
              <a:spcBef>
                <a:spcPts val="1167"/>
              </a:spcBef>
              <a:buClr>
                <a:schemeClr val="tx2"/>
              </a:buClr>
              <a:buSzPct val="95000"/>
              <a:buFontTx/>
              <a:buBlip>
                <a:blip r:embed="rId7"/>
              </a:buBlip>
              <a:defRPr/>
            </a:pPr>
            <a:r>
              <a:rPr lang="en-US" sz="1400" kern="0" dirty="0">
                <a:solidFill>
                  <a:schemeClr val="bg2"/>
                </a:solidFill>
                <a:latin typeface="+mn-lt"/>
              </a:rPr>
              <a:t>Display Data Prioritization</a:t>
            </a:r>
          </a:p>
          <a:p>
            <a:pPr marL="174625" indent="-174625" defTabSz="912777">
              <a:lnSpc>
                <a:spcPct val="20000"/>
              </a:lnSpc>
              <a:spcBef>
                <a:spcPts val="1167"/>
              </a:spcBef>
              <a:buClr>
                <a:schemeClr val="tx2"/>
              </a:buClr>
              <a:buSzPct val="95000"/>
              <a:buFontTx/>
              <a:buBlip>
                <a:blip r:embed="rId7"/>
              </a:buBlip>
              <a:defRPr/>
            </a:pPr>
            <a:r>
              <a:rPr lang="en-US" sz="1400" kern="0" dirty="0">
                <a:solidFill>
                  <a:schemeClr val="bg2"/>
                </a:solidFill>
                <a:latin typeface="+mn-lt"/>
              </a:rPr>
              <a:t>Spooler scalability improvements</a:t>
            </a:r>
          </a:p>
          <a:p>
            <a:pPr marL="174625" indent="-174625" defTabSz="912777">
              <a:lnSpc>
                <a:spcPct val="20000"/>
              </a:lnSpc>
              <a:spcBef>
                <a:spcPts val="1167"/>
              </a:spcBef>
              <a:buClr>
                <a:schemeClr val="tx2"/>
              </a:buClr>
              <a:buSzPct val="95000"/>
              <a:buFontTx/>
              <a:buBlip>
                <a:blip r:embed="rId7"/>
              </a:buBlip>
              <a:defRPr/>
            </a:pPr>
            <a:r>
              <a:rPr lang="en-US" sz="1400" kern="0" dirty="0">
                <a:solidFill>
                  <a:schemeClr val="bg2"/>
                </a:solidFill>
                <a:latin typeface="+mn-lt"/>
              </a:rPr>
              <a:t>Full IPv6 Support</a:t>
            </a:r>
          </a:p>
          <a:p>
            <a:pPr marL="174625" indent="-174625" defTabSz="912777">
              <a:lnSpc>
                <a:spcPct val="20000"/>
              </a:lnSpc>
              <a:spcBef>
                <a:spcPts val="1167"/>
              </a:spcBef>
              <a:buClr>
                <a:schemeClr val="tx2"/>
              </a:buClr>
              <a:buSzPct val="95000"/>
              <a:buFontTx/>
              <a:buBlip>
                <a:blip r:embed="rId7"/>
              </a:buBlip>
              <a:defRPr/>
            </a:pPr>
            <a:r>
              <a:rPr lang="en-US" sz="1400" kern="0" dirty="0">
                <a:solidFill>
                  <a:schemeClr val="bg2"/>
                </a:solidFill>
                <a:latin typeface="+mn-lt"/>
              </a:rPr>
              <a:t>Single Unified Win32 &amp; Active X Client – serviced via Windows Update</a:t>
            </a:r>
          </a:p>
        </p:txBody>
      </p:sp>
      <p:sp>
        <p:nvSpPr>
          <p:cNvPr id="8" name="Rectangle 13"/>
          <p:cNvSpPr txBox="1">
            <a:spLocks noChangeArrowheads="1"/>
          </p:cNvSpPr>
          <p:nvPr/>
        </p:nvSpPr>
        <p:spPr bwMode="auto">
          <a:xfrm>
            <a:off x="3135313" y="5181600"/>
            <a:ext cx="5802312" cy="668338"/>
          </a:xfrm>
          <a:prstGeom prst="rect">
            <a:avLst/>
          </a:prstGeom>
          <a:noFill/>
          <a:ln w="9525">
            <a:noFill/>
            <a:miter lim="800000"/>
            <a:headEnd/>
            <a:tailEnd/>
          </a:ln>
        </p:spPr>
        <p:txBody>
          <a:bodyPr lIns="0" tIns="0" rIns="0" bIns="0">
            <a:spAutoFit/>
          </a:bodyPr>
          <a:lstStyle/>
          <a:p>
            <a:pPr marL="174625" indent="-174625" defTabSz="912777">
              <a:lnSpc>
                <a:spcPct val="20000"/>
              </a:lnSpc>
              <a:spcBef>
                <a:spcPts val="1167"/>
              </a:spcBef>
              <a:buClr>
                <a:schemeClr val="tx2"/>
              </a:buClr>
              <a:buSzPct val="95000"/>
              <a:buFontTx/>
              <a:buBlip>
                <a:blip r:embed="rId7"/>
              </a:buBlip>
              <a:defRPr/>
            </a:pPr>
            <a:r>
              <a:rPr lang="en-US" sz="1400" kern="0" dirty="0">
                <a:solidFill>
                  <a:schemeClr val="bg2"/>
                </a:solidFill>
                <a:latin typeface="+mn-lt"/>
              </a:rPr>
              <a:t>Investments in Windows and TS to eliminate potential attack vectors</a:t>
            </a:r>
          </a:p>
          <a:p>
            <a:pPr marL="174625" indent="-174625" defTabSz="912777">
              <a:lnSpc>
                <a:spcPct val="20000"/>
              </a:lnSpc>
              <a:spcBef>
                <a:spcPts val="1167"/>
              </a:spcBef>
              <a:buClr>
                <a:schemeClr val="tx2"/>
              </a:buClr>
              <a:buSzPct val="95000"/>
              <a:buFontTx/>
              <a:buBlip>
                <a:blip r:embed="rId7"/>
              </a:buBlip>
              <a:defRPr/>
            </a:pPr>
            <a:r>
              <a:rPr lang="en-US" sz="1400" kern="0" dirty="0">
                <a:solidFill>
                  <a:schemeClr val="bg2"/>
                </a:solidFill>
                <a:latin typeface="+mn-lt"/>
              </a:rPr>
              <a:t>Faster Login and Logoff  </a:t>
            </a:r>
          </a:p>
          <a:p>
            <a:pPr marL="174625" indent="-174625" defTabSz="912777">
              <a:lnSpc>
                <a:spcPct val="20000"/>
              </a:lnSpc>
              <a:spcBef>
                <a:spcPts val="1167"/>
              </a:spcBef>
              <a:buClr>
                <a:schemeClr val="tx2"/>
              </a:buClr>
              <a:buSzPct val="95000"/>
              <a:buFontTx/>
              <a:buBlip>
                <a:blip r:embed="rId7"/>
              </a:buBlip>
              <a:defRPr/>
            </a:pPr>
            <a:r>
              <a:rPr lang="en-US" sz="1400" kern="0" dirty="0">
                <a:solidFill>
                  <a:schemeClr val="bg2"/>
                </a:solidFill>
                <a:latin typeface="+mn-lt"/>
              </a:rPr>
              <a:t>Profile corruption scenarios addressed</a:t>
            </a:r>
          </a:p>
          <a:p>
            <a:pPr marL="174625" indent="-174625" defTabSz="912777">
              <a:lnSpc>
                <a:spcPct val="20000"/>
              </a:lnSpc>
              <a:spcBef>
                <a:spcPts val="1167"/>
              </a:spcBef>
              <a:buClr>
                <a:schemeClr val="tx2"/>
              </a:buClr>
              <a:buSzPct val="95000"/>
              <a:buFontTx/>
              <a:buBlip>
                <a:blip r:embed="rId7"/>
              </a:buBlip>
              <a:defRPr/>
            </a:pPr>
            <a:r>
              <a:rPr lang="en-US" sz="1400" kern="0" dirty="0">
                <a:solidFill>
                  <a:schemeClr val="bg2"/>
                </a:solidFill>
                <a:latin typeface="+mn-lt"/>
              </a:rPr>
              <a:t>Leverage UAP (LUA) for improved application compatibility</a:t>
            </a:r>
          </a:p>
        </p:txBody>
      </p:sp>
    </p:spTree>
  </p:cSld>
  <p:clrMapOvr>
    <a:masterClrMapping/>
  </p:clrMapOvr>
  <p:transition advClick="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884" name="Rectangle 4"/>
          <p:cNvSpPr>
            <a:spLocks noGrp="1" noChangeArrowheads="1"/>
          </p:cNvSpPr>
          <p:nvPr>
            <p:ph type="title"/>
          </p:nvPr>
        </p:nvSpPr>
        <p:spPr/>
        <p:txBody>
          <a:bodyPr/>
          <a:lstStyle/>
          <a:p>
            <a:pPr defTabSz="912777">
              <a:defRPr/>
            </a:pPr>
            <a:r>
              <a:rPr smtClean="0"/>
              <a:t>Benefits Of x64 Architecture</a:t>
            </a:r>
            <a:endParaRPr/>
          </a:p>
        </p:txBody>
      </p:sp>
      <p:sp>
        <p:nvSpPr>
          <p:cNvPr id="634885" name="Rectangle 5"/>
          <p:cNvSpPr>
            <a:spLocks noGrp="1" noChangeArrowheads="1"/>
          </p:cNvSpPr>
          <p:nvPr>
            <p:ph idx="1"/>
          </p:nvPr>
        </p:nvSpPr>
        <p:spPr>
          <a:xfrm>
            <a:off x="382588" y="1100138"/>
            <a:ext cx="8378825" cy="3778250"/>
          </a:xfrm>
        </p:spPr>
        <p:txBody>
          <a:bodyPr/>
          <a:lstStyle/>
          <a:p>
            <a:pPr marL="228600" indent="-228600" defTabSz="912777">
              <a:spcBef>
                <a:spcPts val="1167"/>
              </a:spcBef>
              <a:defRPr/>
            </a:pPr>
            <a:r>
              <a:rPr lang="en-US" sz="1800" dirty="0" smtClean="0"/>
              <a:t>Can act like an x86 processor when an x64 system is booted into a 32-bit operating system and as such runs all 32-bit versions of Windows commercially available today</a:t>
            </a:r>
          </a:p>
          <a:p>
            <a:pPr marL="228600" indent="-228600" defTabSz="912777">
              <a:spcBef>
                <a:spcPts val="1167"/>
              </a:spcBef>
              <a:defRPr/>
            </a:pPr>
            <a:r>
              <a:rPr lang="en-US" sz="1800" dirty="0" smtClean="0"/>
              <a:t>Runs 32-bit software without being recompiled</a:t>
            </a:r>
          </a:p>
          <a:p>
            <a:pPr marL="228600" indent="-228600" defTabSz="912777">
              <a:spcBef>
                <a:spcPts val="1167"/>
              </a:spcBef>
              <a:defRPr/>
            </a:pPr>
            <a:r>
              <a:rPr lang="en-US" sz="1800" dirty="0" smtClean="0"/>
              <a:t>Runs 32-bit apps at high performance</a:t>
            </a:r>
          </a:p>
          <a:p>
            <a:pPr marL="457200" lvl="1" indent="-228600" defTabSz="912777">
              <a:spcBef>
                <a:spcPts val="1083"/>
              </a:spcBef>
              <a:defRPr/>
            </a:pPr>
            <a:r>
              <a:rPr lang="en-US" sz="1600" dirty="0" smtClean="0"/>
              <a:t>4 GB User VA for Large Memory Aware Processes</a:t>
            </a:r>
          </a:p>
          <a:p>
            <a:pPr marL="228600" indent="-228600" defTabSz="912777">
              <a:spcBef>
                <a:spcPts val="1167"/>
              </a:spcBef>
              <a:defRPr/>
            </a:pPr>
            <a:r>
              <a:rPr lang="en-US" sz="1800" dirty="0" smtClean="0"/>
              <a:t>Eases Migration to 64-bit infrastructure</a:t>
            </a:r>
          </a:p>
          <a:p>
            <a:pPr marL="228600" indent="-228600" defTabSz="912777">
              <a:spcBef>
                <a:spcPts val="1167"/>
              </a:spcBef>
              <a:defRPr/>
            </a:pPr>
            <a:r>
              <a:rPr lang="en-US" sz="1800" dirty="0" smtClean="0"/>
              <a:t>X64 ideal for current deployments that are kernel VA limited</a:t>
            </a:r>
          </a:p>
          <a:p>
            <a:pPr marL="228600" indent="-228600" defTabSz="912777">
              <a:spcBef>
                <a:spcPts val="1167"/>
              </a:spcBef>
              <a:defRPr/>
            </a:pPr>
            <a:r>
              <a:rPr lang="en-US" sz="1800" dirty="0" smtClean="0"/>
              <a:t>x64 provides opportunities to increase user density with new </a:t>
            </a:r>
            <a:br>
              <a:rPr lang="en-US" sz="1800" dirty="0" smtClean="0"/>
            </a:br>
            <a:r>
              <a:rPr lang="en-US" sz="1800" dirty="0" smtClean="0"/>
              <a:t>multi-core processors</a:t>
            </a:r>
          </a:p>
          <a:p>
            <a:pPr marL="382573" indent="-382573" defTabSz="912777">
              <a:spcBef>
                <a:spcPts val="1167"/>
              </a:spcBef>
              <a:defRPr/>
            </a:pPr>
            <a:endParaRPr lang="en-US" sz="1800" dirty="0"/>
          </a:p>
        </p:txBody>
      </p:sp>
      <p:graphicFrame>
        <p:nvGraphicFramePr>
          <p:cNvPr id="4" name="Content Placeholder 3"/>
          <p:cNvGraphicFramePr>
            <a:graphicFrameLocks/>
          </p:cNvGraphicFramePr>
          <p:nvPr/>
        </p:nvGraphicFramePr>
        <p:xfrm>
          <a:off x="382588" y="5019845"/>
          <a:ext cx="8380412" cy="160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txBox="1">
            <a:spLocks noChangeArrowheads="1"/>
          </p:cNvSpPr>
          <p:nvPr/>
        </p:nvSpPr>
        <p:spPr bwMode="auto">
          <a:xfrm>
            <a:off x="382588" y="4575175"/>
            <a:ext cx="8229600" cy="469900"/>
          </a:xfrm>
          <a:prstGeom prst="rect">
            <a:avLst/>
          </a:prstGeom>
          <a:noFill/>
          <a:ln w="9525">
            <a:noFill/>
            <a:miter lim="800000"/>
            <a:headEnd/>
            <a:tailEnd/>
          </a:ln>
          <a:effectLst/>
        </p:spPr>
        <p:txBody>
          <a:bodyPr/>
          <a:lstStyle/>
          <a:p>
            <a:pPr>
              <a:defRPr/>
            </a:pPr>
            <a:r>
              <a:rPr lang="en-US" sz="2400" kern="0" dirty="0">
                <a:solidFill>
                  <a:schemeClr val="tx2"/>
                </a:solidFill>
                <a:effectLst>
                  <a:outerShdw blurRad="38100" dist="38100" dir="2700000" algn="tl">
                    <a:srgbClr val="000000">
                      <a:alpha val="43137"/>
                    </a:srgbClr>
                  </a:outerShdw>
                </a:effectLst>
                <a:latin typeface="+mj-lt"/>
                <a:ea typeface="+mj-ea"/>
                <a:cs typeface="+mj-cs"/>
              </a:rPr>
              <a:t>Features Not Supported in x64</a:t>
            </a:r>
          </a:p>
        </p:txBody>
      </p:sp>
    </p:spTree>
  </p:cSld>
  <p:clrMapOvr>
    <a:masterClrMapping/>
  </p:clrMapOvr>
  <p:transition advClick="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0819" name="Rectangle 35"/>
          <p:cNvSpPr>
            <a:spLocks noGrp="1" noChangeArrowheads="1"/>
          </p:cNvSpPr>
          <p:nvPr>
            <p:ph type="title"/>
          </p:nvPr>
        </p:nvSpPr>
        <p:spPr>
          <a:xfrm>
            <a:off x="382588" y="228600"/>
            <a:ext cx="8380412" cy="664797"/>
          </a:xfrm>
        </p:spPr>
        <p:txBody>
          <a:bodyPr/>
          <a:lstStyle/>
          <a:p>
            <a:pPr defTabSz="912777">
              <a:defRPr/>
            </a:pPr>
            <a:r>
              <a:rPr sz="4800" smtClean="0"/>
              <a:t>Why Is x64 So Important for TS?</a:t>
            </a:r>
            <a:endParaRPr sz="4800"/>
          </a:p>
        </p:txBody>
      </p:sp>
      <p:sp>
        <p:nvSpPr>
          <p:cNvPr id="630820" name="Rectangle 36"/>
          <p:cNvSpPr>
            <a:spLocks noGrp="1" noChangeArrowheads="1"/>
          </p:cNvSpPr>
          <p:nvPr>
            <p:ph idx="1"/>
          </p:nvPr>
        </p:nvSpPr>
        <p:spPr>
          <a:xfrm>
            <a:off x="382588" y="1414463"/>
            <a:ext cx="3803650" cy="5078412"/>
          </a:xfrm>
        </p:spPr>
        <p:txBody>
          <a:bodyPr/>
          <a:lstStyle/>
          <a:p>
            <a:pPr marL="282575" indent="-282575" defTabSz="912777">
              <a:spcBef>
                <a:spcPts val="1167"/>
              </a:spcBef>
              <a:defRPr/>
            </a:pPr>
            <a:r>
              <a:rPr lang="en-US" sz="2000" dirty="0" smtClean="0"/>
              <a:t>Up to 4x improvement with comparable hardware</a:t>
            </a:r>
          </a:p>
          <a:p>
            <a:pPr marL="282575" indent="-282575" defTabSz="912777">
              <a:spcBef>
                <a:spcPts val="1167"/>
              </a:spcBef>
              <a:defRPr/>
            </a:pPr>
            <a:r>
              <a:rPr lang="en-US" sz="2000" dirty="0" smtClean="0"/>
              <a:t>Expected sweet spot for TS moves to 4 cores or more</a:t>
            </a:r>
          </a:p>
          <a:p>
            <a:pPr marL="282575" indent="-282575" defTabSz="912777">
              <a:spcBef>
                <a:spcPts val="1167"/>
              </a:spcBef>
              <a:defRPr/>
            </a:pPr>
            <a:r>
              <a:rPr lang="en-US" sz="2000" dirty="0" smtClean="0"/>
              <a:t>If driver compatibility is an issue consolidate onto Windows Server 2003 x86 </a:t>
            </a:r>
            <a:br>
              <a:rPr lang="en-US" sz="2000" dirty="0" smtClean="0"/>
            </a:br>
            <a:r>
              <a:rPr lang="en-US" sz="2000" dirty="0" smtClean="0"/>
              <a:t>SP1 with 2 to 4 cores</a:t>
            </a:r>
          </a:p>
          <a:p>
            <a:pPr marL="282575" indent="-282575" defTabSz="912777">
              <a:spcBef>
                <a:spcPts val="1167"/>
              </a:spcBef>
              <a:defRPr/>
            </a:pPr>
            <a:r>
              <a:rPr lang="en-US" sz="2000" dirty="0" smtClean="0"/>
              <a:t>x64 needs more resources for same workload set</a:t>
            </a:r>
          </a:p>
          <a:p>
            <a:pPr marL="282575" indent="-282575" defTabSz="912777">
              <a:spcBef>
                <a:spcPts val="1167"/>
              </a:spcBef>
              <a:defRPr/>
            </a:pPr>
            <a:r>
              <a:rPr lang="en-US" sz="2000" dirty="0" smtClean="0"/>
              <a:t>Performance is entirely dependent on scenario</a:t>
            </a:r>
          </a:p>
          <a:p>
            <a:pPr marL="282575" indent="-282575" defTabSz="912777">
              <a:spcBef>
                <a:spcPts val="1167"/>
              </a:spcBef>
              <a:defRPr/>
            </a:pPr>
            <a:r>
              <a:rPr lang="en-US" sz="2000" dirty="0" smtClean="0"/>
              <a:t>Whitepaper @ </a:t>
            </a:r>
            <a:r>
              <a:rPr lang="en-US" sz="2000" dirty="0" smtClean="0">
                <a:hlinkClick r:id="rId3"/>
              </a:rPr>
              <a:t>http://www.microsoft.com/ts</a:t>
            </a:r>
            <a:r>
              <a:rPr lang="en-US" sz="2000" dirty="0" smtClean="0"/>
              <a:t> </a:t>
            </a:r>
          </a:p>
          <a:p>
            <a:pPr marL="382573" indent="-382573" defTabSz="912777">
              <a:spcBef>
                <a:spcPts val="1167"/>
              </a:spcBef>
              <a:defRPr/>
            </a:pPr>
            <a:endParaRPr lang="en-US" sz="2000" dirty="0"/>
          </a:p>
        </p:txBody>
      </p:sp>
      <p:grpSp>
        <p:nvGrpSpPr>
          <p:cNvPr id="122883" name="Group 4"/>
          <p:cNvGrpSpPr>
            <a:grpSpLocks/>
          </p:cNvGrpSpPr>
          <p:nvPr/>
        </p:nvGrpSpPr>
        <p:grpSpPr bwMode="auto">
          <a:xfrm>
            <a:off x="4067175" y="1008063"/>
            <a:ext cx="4957763" cy="3922712"/>
            <a:chOff x="912" y="1344"/>
            <a:chExt cx="3456" cy="2441"/>
          </a:xfrm>
        </p:grpSpPr>
        <p:sp>
          <p:nvSpPr>
            <p:cNvPr id="630789" name="AutoShape 5"/>
            <p:cNvSpPr>
              <a:spLocks noChangeArrowheads="1"/>
            </p:cNvSpPr>
            <p:nvPr/>
          </p:nvSpPr>
          <p:spPr bwMode="blackWhite">
            <a:xfrm>
              <a:off x="924" y="1344"/>
              <a:ext cx="3391" cy="2441"/>
            </a:xfrm>
            <a:prstGeom prst="roundRect">
              <a:avLst>
                <a:gd name="adj" fmla="val 5463"/>
              </a:avLst>
            </a:prstGeom>
            <a:gradFill rotWithShape="1">
              <a:gsLst>
                <a:gs pos="0">
                  <a:schemeClr val="bg2">
                    <a:gamma/>
                    <a:tint val="89020"/>
                    <a:invGamma/>
                    <a:alpha val="24001"/>
                  </a:schemeClr>
                </a:gs>
                <a:gs pos="100000">
                  <a:schemeClr val="bg2">
                    <a:alpha val="6000"/>
                  </a:schemeClr>
                </a:gs>
              </a:gsLst>
              <a:lin ang="5400000" scaled="1"/>
            </a:gradFill>
            <a:ln w="9525" cap="rnd" algn="ctr">
              <a:solidFill>
                <a:srgbClr val="000000"/>
              </a:solidFill>
              <a:prstDash val="sysDot"/>
              <a:round/>
              <a:headEnd type="none" w="sm" len="sm"/>
              <a:tailEnd type="none" w="sm" len="sm"/>
            </a:ln>
            <a:effectLst/>
          </p:spPr>
          <p:txBody>
            <a:bodyPr wrap="none" anchor="ctr"/>
            <a:lstStyle/>
            <a:p>
              <a:pPr fontAlgn="auto">
                <a:spcBef>
                  <a:spcPts val="0"/>
                </a:spcBef>
                <a:spcAft>
                  <a:spcPts val="0"/>
                </a:spcAft>
                <a:defRPr/>
              </a:pPr>
              <a:endParaRPr lang="en-US">
                <a:latin typeface="+mn-lt"/>
              </a:endParaRPr>
            </a:p>
          </p:txBody>
        </p:sp>
        <p:sp>
          <p:nvSpPr>
            <p:cNvPr id="122887" name="Rectangle 6"/>
            <p:cNvSpPr>
              <a:spLocks noChangeArrowheads="1"/>
            </p:cNvSpPr>
            <p:nvPr/>
          </p:nvSpPr>
          <p:spPr bwMode="blackWhite">
            <a:xfrm>
              <a:off x="1047" y="1736"/>
              <a:ext cx="3097" cy="1854"/>
            </a:xfrm>
            <a:prstGeom prst="rect">
              <a:avLst/>
            </a:prstGeom>
            <a:gradFill rotWithShape="1">
              <a:gsLst>
                <a:gs pos="0">
                  <a:schemeClr val="accent2">
                    <a:alpha val="20000"/>
                  </a:schemeClr>
                </a:gs>
                <a:gs pos="100000">
                  <a:schemeClr val="bg1">
                    <a:alpha val="20000"/>
                  </a:schemeClr>
                </a:gs>
              </a:gsLst>
              <a:lin ang="5400000" scaled="1"/>
            </a:gradFill>
            <a:ln w="9525">
              <a:solidFill>
                <a:schemeClr val="accent2"/>
              </a:solidFill>
              <a:miter lim="800000"/>
              <a:headEnd/>
              <a:tailEnd/>
            </a:ln>
          </p:spPr>
          <p:txBody>
            <a:bodyPr wrap="none" anchor="ctr"/>
            <a:lstStyle/>
            <a:p>
              <a:endParaRPr lang="en-US">
                <a:latin typeface="Segoe" pitchFamily="34" charset="0"/>
              </a:endParaRPr>
            </a:p>
          </p:txBody>
        </p:sp>
        <p:sp>
          <p:nvSpPr>
            <p:cNvPr id="122888" name="Line 7"/>
            <p:cNvSpPr>
              <a:spLocks noChangeShapeType="1"/>
            </p:cNvSpPr>
            <p:nvPr/>
          </p:nvSpPr>
          <p:spPr bwMode="blackWhite">
            <a:xfrm>
              <a:off x="1108" y="3271"/>
              <a:ext cx="3006" cy="1"/>
            </a:xfrm>
            <a:prstGeom prst="line">
              <a:avLst/>
            </a:prstGeom>
            <a:noFill/>
            <a:ln w="0" cap="rnd">
              <a:solidFill>
                <a:schemeClr val="tx1"/>
              </a:solidFill>
              <a:prstDash val="sysDot"/>
              <a:round/>
              <a:headEnd/>
              <a:tailEnd/>
            </a:ln>
          </p:spPr>
          <p:txBody>
            <a:bodyPr/>
            <a:lstStyle/>
            <a:p>
              <a:endParaRPr lang="en-US"/>
            </a:p>
          </p:txBody>
        </p:sp>
        <p:sp>
          <p:nvSpPr>
            <p:cNvPr id="122889" name="Line 8"/>
            <p:cNvSpPr>
              <a:spLocks noChangeShapeType="1"/>
            </p:cNvSpPr>
            <p:nvPr/>
          </p:nvSpPr>
          <p:spPr bwMode="blackWhite">
            <a:xfrm>
              <a:off x="1108" y="2995"/>
              <a:ext cx="3006" cy="2"/>
            </a:xfrm>
            <a:prstGeom prst="line">
              <a:avLst/>
            </a:prstGeom>
            <a:noFill/>
            <a:ln w="0" cap="rnd">
              <a:solidFill>
                <a:srgbClr val="000000"/>
              </a:solidFill>
              <a:prstDash val="sysDot"/>
              <a:round/>
              <a:headEnd/>
              <a:tailEnd/>
            </a:ln>
          </p:spPr>
          <p:txBody>
            <a:bodyPr/>
            <a:lstStyle/>
            <a:p>
              <a:endParaRPr lang="en-US"/>
            </a:p>
          </p:txBody>
        </p:sp>
        <p:sp>
          <p:nvSpPr>
            <p:cNvPr id="122890" name="Line 9"/>
            <p:cNvSpPr>
              <a:spLocks noChangeShapeType="1"/>
            </p:cNvSpPr>
            <p:nvPr/>
          </p:nvSpPr>
          <p:spPr bwMode="blackWhite">
            <a:xfrm>
              <a:off x="1110" y="2685"/>
              <a:ext cx="2991" cy="0"/>
            </a:xfrm>
            <a:prstGeom prst="line">
              <a:avLst/>
            </a:prstGeom>
            <a:noFill/>
            <a:ln w="0" cap="rnd">
              <a:solidFill>
                <a:srgbClr val="000000"/>
              </a:solidFill>
              <a:prstDash val="sysDot"/>
              <a:round/>
              <a:headEnd/>
              <a:tailEnd/>
            </a:ln>
          </p:spPr>
          <p:txBody>
            <a:bodyPr/>
            <a:lstStyle/>
            <a:p>
              <a:endParaRPr lang="en-US"/>
            </a:p>
          </p:txBody>
        </p:sp>
        <p:sp>
          <p:nvSpPr>
            <p:cNvPr id="122891" name="Line 10"/>
            <p:cNvSpPr>
              <a:spLocks noChangeShapeType="1"/>
            </p:cNvSpPr>
            <p:nvPr/>
          </p:nvSpPr>
          <p:spPr bwMode="blackWhite">
            <a:xfrm>
              <a:off x="1108" y="2445"/>
              <a:ext cx="3046" cy="6"/>
            </a:xfrm>
            <a:prstGeom prst="line">
              <a:avLst/>
            </a:prstGeom>
            <a:noFill/>
            <a:ln w="0" cap="rnd">
              <a:solidFill>
                <a:srgbClr val="000000"/>
              </a:solidFill>
              <a:prstDash val="sysDot"/>
              <a:round/>
              <a:headEnd/>
              <a:tailEnd/>
            </a:ln>
          </p:spPr>
          <p:txBody>
            <a:bodyPr/>
            <a:lstStyle/>
            <a:p>
              <a:endParaRPr lang="en-US"/>
            </a:p>
          </p:txBody>
        </p:sp>
        <p:sp>
          <p:nvSpPr>
            <p:cNvPr id="122892" name="Line 11"/>
            <p:cNvSpPr>
              <a:spLocks noChangeShapeType="1"/>
            </p:cNvSpPr>
            <p:nvPr/>
          </p:nvSpPr>
          <p:spPr bwMode="blackWhite">
            <a:xfrm>
              <a:off x="1108" y="3546"/>
              <a:ext cx="3006" cy="1"/>
            </a:xfrm>
            <a:prstGeom prst="line">
              <a:avLst/>
            </a:prstGeom>
            <a:noFill/>
            <a:ln w="0" cap="rnd">
              <a:solidFill>
                <a:srgbClr val="000000"/>
              </a:solidFill>
              <a:prstDash val="sysDot"/>
              <a:round/>
              <a:headEnd/>
              <a:tailEnd/>
            </a:ln>
          </p:spPr>
          <p:txBody>
            <a:bodyPr/>
            <a:lstStyle/>
            <a:p>
              <a:endParaRPr lang="en-US"/>
            </a:p>
          </p:txBody>
        </p:sp>
        <p:sp>
          <p:nvSpPr>
            <p:cNvPr id="122893" name="Line 12"/>
            <p:cNvSpPr>
              <a:spLocks noChangeShapeType="1"/>
            </p:cNvSpPr>
            <p:nvPr/>
          </p:nvSpPr>
          <p:spPr bwMode="blackWhite">
            <a:xfrm flipV="1">
              <a:off x="1108" y="2186"/>
              <a:ext cx="3006" cy="1"/>
            </a:xfrm>
            <a:prstGeom prst="line">
              <a:avLst/>
            </a:prstGeom>
            <a:noFill/>
            <a:ln w="0" cap="rnd">
              <a:solidFill>
                <a:srgbClr val="000000"/>
              </a:solidFill>
              <a:prstDash val="sysDot"/>
              <a:round/>
              <a:headEnd/>
              <a:tailEnd/>
            </a:ln>
          </p:spPr>
          <p:txBody>
            <a:bodyPr/>
            <a:lstStyle/>
            <a:p>
              <a:endParaRPr lang="en-US"/>
            </a:p>
          </p:txBody>
        </p:sp>
        <p:sp>
          <p:nvSpPr>
            <p:cNvPr id="122894" name="Line 13"/>
            <p:cNvSpPr>
              <a:spLocks noChangeShapeType="1"/>
            </p:cNvSpPr>
            <p:nvPr/>
          </p:nvSpPr>
          <p:spPr bwMode="blackWhite">
            <a:xfrm flipV="1">
              <a:off x="1108" y="1924"/>
              <a:ext cx="3006" cy="2"/>
            </a:xfrm>
            <a:prstGeom prst="line">
              <a:avLst/>
            </a:prstGeom>
            <a:noFill/>
            <a:ln w="0" cap="rnd">
              <a:solidFill>
                <a:srgbClr val="000000"/>
              </a:solidFill>
              <a:prstDash val="sysDot"/>
              <a:round/>
              <a:headEnd/>
              <a:tailEnd/>
            </a:ln>
          </p:spPr>
          <p:txBody>
            <a:bodyPr/>
            <a:lstStyle/>
            <a:p>
              <a:endParaRPr lang="en-US"/>
            </a:p>
          </p:txBody>
        </p:sp>
        <p:sp>
          <p:nvSpPr>
            <p:cNvPr id="630798" name="AutoShape 14"/>
            <p:cNvSpPr>
              <a:spLocks noChangeArrowheads="1"/>
            </p:cNvSpPr>
            <p:nvPr/>
          </p:nvSpPr>
          <p:spPr bwMode="blackWhite">
            <a:xfrm>
              <a:off x="912" y="1344"/>
              <a:ext cx="3401" cy="2441"/>
            </a:xfrm>
            <a:prstGeom prst="roundRect">
              <a:avLst>
                <a:gd name="adj" fmla="val 5463"/>
              </a:avLst>
            </a:prstGeom>
            <a:gradFill rotWithShape="1">
              <a:gsLst>
                <a:gs pos="0">
                  <a:schemeClr val="bg2">
                    <a:gamma/>
                    <a:tint val="89020"/>
                    <a:invGamma/>
                    <a:alpha val="24001"/>
                  </a:schemeClr>
                </a:gs>
                <a:gs pos="100000">
                  <a:schemeClr val="bg2">
                    <a:alpha val="6000"/>
                  </a:schemeClr>
                </a:gs>
              </a:gsLst>
              <a:lin ang="5400000" scaled="1"/>
            </a:gradFill>
            <a:ln w="9525" cap="rnd" algn="ctr">
              <a:solidFill>
                <a:srgbClr val="000000"/>
              </a:solidFill>
              <a:prstDash val="sysDot"/>
              <a:round/>
              <a:headEnd type="none" w="sm" len="sm"/>
              <a:tailEnd type="none" w="sm" len="sm"/>
            </a:ln>
            <a:effectLst/>
          </p:spPr>
          <p:txBody>
            <a:bodyPr wrap="none" anchor="ctr"/>
            <a:lstStyle/>
            <a:p>
              <a:pPr fontAlgn="auto">
                <a:spcBef>
                  <a:spcPts val="0"/>
                </a:spcBef>
                <a:spcAft>
                  <a:spcPts val="0"/>
                </a:spcAft>
                <a:defRPr/>
              </a:pPr>
              <a:endParaRPr lang="en-US">
                <a:latin typeface="+mn-lt"/>
              </a:endParaRPr>
            </a:p>
          </p:txBody>
        </p:sp>
        <p:sp>
          <p:nvSpPr>
            <p:cNvPr id="630799" name="Rectangle 15"/>
            <p:cNvSpPr>
              <a:spLocks noChangeArrowheads="1"/>
            </p:cNvSpPr>
            <p:nvPr/>
          </p:nvSpPr>
          <p:spPr bwMode="blackWhite">
            <a:xfrm>
              <a:off x="3193" y="3617"/>
              <a:ext cx="910" cy="134"/>
            </a:xfrm>
            <a:prstGeom prst="rect">
              <a:avLst/>
            </a:prstGeom>
            <a:noFill/>
            <a:ln w="9525" algn="ctr">
              <a:noFill/>
              <a:miter lim="800000"/>
              <a:headEnd/>
              <a:tailEnd/>
            </a:ln>
            <a:effectLst/>
          </p:spPr>
          <p:txBody>
            <a:bodyPr wrap="none" lIns="0" tIns="0" rIns="0" bIns="0">
              <a:spAutoFit/>
            </a:bodyPr>
            <a:lstStyle/>
            <a:p>
              <a:pPr defTabSz="1203325" fontAlgn="auto">
                <a:spcAft>
                  <a:spcPts val="0"/>
                </a:spcAft>
                <a:defRPr/>
              </a:pPr>
              <a:r>
                <a:rPr lang="en-US" sz="1400">
                  <a:effectLst>
                    <a:outerShdw blurRad="38100" dist="38100" dir="2700000" algn="tl">
                      <a:srgbClr val="000000"/>
                    </a:outerShdw>
                  </a:effectLst>
                  <a:latin typeface="Franklin Gothic Medium" pitchFamily="34" charset="0"/>
                </a:rPr>
                <a:t>Knowledge Worker</a:t>
              </a:r>
            </a:p>
          </p:txBody>
        </p:sp>
        <p:sp>
          <p:nvSpPr>
            <p:cNvPr id="122897" name="AutoShape 16"/>
            <p:cNvSpPr>
              <a:spLocks noChangeArrowheads="1"/>
            </p:cNvSpPr>
            <p:nvPr/>
          </p:nvSpPr>
          <p:spPr bwMode="blackWhite">
            <a:xfrm>
              <a:off x="1175" y="3197"/>
              <a:ext cx="668" cy="368"/>
            </a:xfrm>
            <a:prstGeom prst="cube">
              <a:avLst>
                <a:gd name="adj" fmla="val 25000"/>
              </a:avLst>
            </a:prstGeom>
            <a:gradFill rotWithShape="1">
              <a:gsLst>
                <a:gs pos="0">
                  <a:srgbClr val="60B357"/>
                </a:gs>
                <a:gs pos="100000">
                  <a:srgbClr val="D6ECD4"/>
                </a:gs>
              </a:gsLst>
              <a:lin ang="5400000" scaled="1"/>
            </a:gradFill>
            <a:ln w="12700">
              <a:noFill/>
              <a:miter lim="800000"/>
              <a:headEnd type="none" w="sm" len="sm"/>
              <a:tailEnd type="none" w="sm" len="sm"/>
            </a:ln>
          </p:spPr>
          <p:txBody>
            <a:bodyPr/>
            <a:lstStyle/>
            <a:p>
              <a:endParaRPr lang="en-US">
                <a:latin typeface="Segoe" pitchFamily="34" charset="0"/>
              </a:endParaRPr>
            </a:p>
          </p:txBody>
        </p:sp>
        <p:sp>
          <p:nvSpPr>
            <p:cNvPr id="630801" name="Rectangle 17"/>
            <p:cNvSpPr>
              <a:spLocks noChangeArrowheads="1"/>
            </p:cNvSpPr>
            <p:nvPr/>
          </p:nvSpPr>
          <p:spPr bwMode="blackWhite">
            <a:xfrm>
              <a:off x="1066" y="3379"/>
              <a:ext cx="1" cy="134"/>
            </a:xfrm>
            <a:prstGeom prst="rect">
              <a:avLst/>
            </a:prstGeom>
            <a:noFill/>
            <a:ln w="9525">
              <a:noFill/>
              <a:miter lim="800000"/>
              <a:headEnd/>
              <a:tailEnd/>
            </a:ln>
          </p:spPr>
          <p:txBody>
            <a:bodyPr wrap="none" lIns="0" tIns="0" rIns="0" bIns="0">
              <a:spAutoFit/>
            </a:bodyPr>
            <a:lstStyle/>
            <a:p>
              <a:pPr defTabSz="1203325" fontAlgn="auto">
                <a:spcAft>
                  <a:spcPts val="0"/>
                </a:spcAft>
                <a:defRPr/>
              </a:pPr>
              <a:endParaRPr lang="en-US" sz="1400">
                <a:effectLst>
                  <a:outerShdw blurRad="38100" dist="38100" dir="2700000" algn="tl">
                    <a:srgbClr val="000000"/>
                  </a:outerShdw>
                </a:effectLst>
                <a:latin typeface="Franklin Gothic Medium" pitchFamily="34" charset="0"/>
              </a:endParaRPr>
            </a:p>
          </p:txBody>
        </p:sp>
        <p:sp>
          <p:nvSpPr>
            <p:cNvPr id="630802" name="Rectangle 18"/>
            <p:cNvSpPr>
              <a:spLocks noChangeArrowheads="1"/>
            </p:cNvSpPr>
            <p:nvPr/>
          </p:nvSpPr>
          <p:spPr bwMode="blackWhite">
            <a:xfrm>
              <a:off x="1013" y="2849"/>
              <a:ext cx="1" cy="134"/>
            </a:xfrm>
            <a:prstGeom prst="rect">
              <a:avLst/>
            </a:prstGeom>
            <a:noFill/>
            <a:ln w="9525">
              <a:noFill/>
              <a:miter lim="800000"/>
              <a:headEnd/>
              <a:tailEnd/>
            </a:ln>
          </p:spPr>
          <p:txBody>
            <a:bodyPr wrap="none" lIns="0" tIns="0" rIns="0" bIns="0">
              <a:spAutoFit/>
            </a:bodyPr>
            <a:lstStyle/>
            <a:p>
              <a:pPr defTabSz="1203325" fontAlgn="auto">
                <a:spcAft>
                  <a:spcPts val="0"/>
                </a:spcAft>
                <a:defRPr/>
              </a:pPr>
              <a:endParaRPr lang="en-US" sz="1400">
                <a:effectLst>
                  <a:outerShdw blurRad="38100" dist="38100" dir="2700000" algn="tl">
                    <a:srgbClr val="000000"/>
                  </a:outerShdw>
                </a:effectLst>
                <a:latin typeface="Franklin Gothic Medium" pitchFamily="34" charset="0"/>
              </a:endParaRPr>
            </a:p>
          </p:txBody>
        </p:sp>
        <p:sp>
          <p:nvSpPr>
            <p:cNvPr id="630803" name="Text Box 19"/>
            <p:cNvSpPr txBox="1">
              <a:spLocks noChangeArrowheads="1"/>
            </p:cNvSpPr>
            <p:nvPr/>
          </p:nvSpPr>
          <p:spPr bwMode="blackWhite">
            <a:xfrm>
              <a:off x="950" y="1344"/>
              <a:ext cx="3418" cy="268"/>
            </a:xfrm>
            <a:prstGeom prst="rect">
              <a:avLst/>
            </a:prstGeom>
            <a:noFill/>
            <a:ln w="12700" algn="ctr">
              <a:noFill/>
              <a:miter lim="800000"/>
              <a:headEnd/>
              <a:tailEnd/>
            </a:ln>
            <a:effectLst/>
          </p:spPr>
          <p:txBody>
            <a:bodyPr lIns="120238" tIns="60119" rIns="120238" bIns="60119">
              <a:spAutoFit/>
            </a:bodyPr>
            <a:lstStyle/>
            <a:p>
              <a:pPr defTabSz="1203325" fontAlgn="auto">
                <a:spcAft>
                  <a:spcPts val="0"/>
                </a:spcAft>
                <a:defRPr/>
              </a:pPr>
              <a:r>
                <a:rPr lang="en-US" sz="2000" dirty="0">
                  <a:effectLst>
                    <a:outerShdw blurRad="38100" dist="38100" dir="2700000" algn="tl">
                      <a:srgbClr val="000000"/>
                    </a:outerShdw>
                  </a:effectLst>
                  <a:latin typeface="Franklin Gothic Medium" pitchFamily="34" charset="0"/>
                </a:rPr>
                <a:t>X86 and x64 TS User Capacity Scaling</a:t>
              </a:r>
            </a:p>
          </p:txBody>
        </p:sp>
        <p:sp>
          <p:nvSpPr>
            <p:cNvPr id="122901" name="AutoShape 20"/>
            <p:cNvSpPr>
              <a:spLocks noChangeArrowheads="1"/>
            </p:cNvSpPr>
            <p:nvPr/>
          </p:nvSpPr>
          <p:spPr bwMode="blackWhite">
            <a:xfrm>
              <a:off x="1811" y="2812"/>
              <a:ext cx="749" cy="753"/>
            </a:xfrm>
            <a:prstGeom prst="cube">
              <a:avLst>
                <a:gd name="adj" fmla="val 25000"/>
              </a:avLst>
            </a:prstGeom>
            <a:gradFill rotWithShape="1">
              <a:gsLst>
                <a:gs pos="0">
                  <a:srgbClr val="777777"/>
                </a:gs>
                <a:gs pos="100000">
                  <a:srgbClr val="DCDCDC"/>
                </a:gs>
              </a:gsLst>
              <a:lin ang="5400000" scaled="1"/>
            </a:gradFill>
            <a:ln w="12700">
              <a:noFill/>
              <a:miter lim="800000"/>
              <a:headEnd type="none" w="sm" len="sm"/>
              <a:tailEnd type="none" w="sm" len="sm"/>
            </a:ln>
          </p:spPr>
          <p:txBody>
            <a:bodyPr/>
            <a:lstStyle/>
            <a:p>
              <a:endParaRPr lang="en-US">
                <a:latin typeface="Segoe" pitchFamily="34" charset="0"/>
              </a:endParaRPr>
            </a:p>
          </p:txBody>
        </p:sp>
        <p:sp>
          <p:nvSpPr>
            <p:cNvPr id="122902" name="AutoShape 21"/>
            <p:cNvSpPr>
              <a:spLocks noChangeArrowheads="1"/>
            </p:cNvSpPr>
            <p:nvPr/>
          </p:nvSpPr>
          <p:spPr bwMode="blackWhite">
            <a:xfrm>
              <a:off x="2506" y="2428"/>
              <a:ext cx="822" cy="1137"/>
            </a:xfrm>
            <a:prstGeom prst="cube">
              <a:avLst>
                <a:gd name="adj" fmla="val 25000"/>
              </a:avLst>
            </a:prstGeom>
            <a:gradFill rotWithShape="1">
              <a:gsLst>
                <a:gs pos="0">
                  <a:srgbClr val="0000FF"/>
                </a:gs>
                <a:gs pos="100000">
                  <a:srgbClr val="BEBEFF"/>
                </a:gs>
              </a:gsLst>
              <a:lin ang="5400000" scaled="1"/>
            </a:gradFill>
            <a:ln w="12700">
              <a:noFill/>
              <a:miter lim="800000"/>
              <a:headEnd type="none" w="sm" len="sm"/>
              <a:tailEnd type="none" w="sm" len="sm"/>
            </a:ln>
          </p:spPr>
          <p:txBody>
            <a:bodyPr/>
            <a:lstStyle/>
            <a:p>
              <a:endParaRPr lang="en-US">
                <a:latin typeface="Segoe" pitchFamily="34" charset="0"/>
              </a:endParaRPr>
            </a:p>
          </p:txBody>
        </p:sp>
        <p:sp>
          <p:nvSpPr>
            <p:cNvPr id="122903" name="AutoShape 22"/>
            <p:cNvSpPr>
              <a:spLocks noChangeArrowheads="1"/>
            </p:cNvSpPr>
            <p:nvPr/>
          </p:nvSpPr>
          <p:spPr bwMode="blackWhite">
            <a:xfrm>
              <a:off x="3203" y="1774"/>
              <a:ext cx="821" cy="1791"/>
            </a:xfrm>
            <a:prstGeom prst="cube">
              <a:avLst>
                <a:gd name="adj" fmla="val 25000"/>
              </a:avLst>
            </a:prstGeom>
            <a:gradFill rotWithShape="1">
              <a:gsLst>
                <a:gs pos="0">
                  <a:srgbClr val="FF0000"/>
                </a:gs>
                <a:gs pos="100000">
                  <a:srgbClr val="FFCECE"/>
                </a:gs>
              </a:gsLst>
              <a:lin ang="5400000" scaled="1"/>
            </a:gradFill>
            <a:ln w="12700">
              <a:noFill/>
              <a:miter lim="800000"/>
              <a:headEnd type="none" w="sm" len="sm"/>
              <a:tailEnd type="none" w="sm" len="sm"/>
            </a:ln>
          </p:spPr>
          <p:txBody>
            <a:bodyPr/>
            <a:lstStyle/>
            <a:p>
              <a:endParaRPr lang="en-US">
                <a:latin typeface="Segoe" pitchFamily="34" charset="0"/>
              </a:endParaRPr>
            </a:p>
          </p:txBody>
        </p:sp>
        <p:sp>
          <p:nvSpPr>
            <p:cNvPr id="122904" name="Line 24"/>
            <p:cNvSpPr>
              <a:spLocks noChangeShapeType="1"/>
            </p:cNvSpPr>
            <p:nvPr/>
          </p:nvSpPr>
          <p:spPr bwMode="blackWhite">
            <a:xfrm>
              <a:off x="1104" y="3196"/>
              <a:ext cx="2946" cy="1"/>
            </a:xfrm>
            <a:prstGeom prst="line">
              <a:avLst/>
            </a:prstGeom>
            <a:noFill/>
            <a:ln w="22225">
              <a:solidFill>
                <a:schemeClr val="tx1"/>
              </a:solidFill>
              <a:prstDash val="dashDot"/>
              <a:round/>
              <a:headEnd/>
              <a:tailEnd/>
            </a:ln>
          </p:spPr>
          <p:txBody>
            <a:bodyPr/>
            <a:lstStyle/>
            <a:p>
              <a:endParaRPr lang="en-US"/>
            </a:p>
          </p:txBody>
        </p:sp>
        <p:sp>
          <p:nvSpPr>
            <p:cNvPr id="122905" name="Text Box 25"/>
            <p:cNvSpPr txBox="1">
              <a:spLocks noChangeArrowheads="1"/>
            </p:cNvSpPr>
            <p:nvPr/>
          </p:nvSpPr>
          <p:spPr bwMode="blackWhite">
            <a:xfrm>
              <a:off x="3168" y="3264"/>
              <a:ext cx="856" cy="326"/>
            </a:xfrm>
            <a:prstGeom prst="rect">
              <a:avLst/>
            </a:prstGeom>
            <a:noFill/>
            <a:ln w="9525">
              <a:noFill/>
              <a:prstDash val="dash"/>
              <a:miter lim="800000"/>
              <a:headEnd/>
              <a:tailEnd/>
            </a:ln>
          </p:spPr>
          <p:txBody>
            <a:bodyPr>
              <a:spAutoFit/>
            </a:bodyPr>
            <a:lstStyle/>
            <a:p>
              <a:pPr>
                <a:spcBef>
                  <a:spcPct val="50000"/>
                </a:spcBef>
              </a:pPr>
              <a:r>
                <a:rPr lang="en-US" sz="1400" b="1">
                  <a:solidFill>
                    <a:schemeClr val="bg1"/>
                  </a:solidFill>
                  <a:sym typeface="Wingdings" pitchFamily="2" charset="2"/>
                </a:rPr>
                <a:t>2003 x64 </a:t>
              </a:r>
              <a:br>
                <a:rPr lang="en-US" sz="1400" b="1">
                  <a:solidFill>
                    <a:schemeClr val="bg1"/>
                  </a:solidFill>
                  <a:sym typeface="Wingdings" pitchFamily="2" charset="2"/>
                </a:rPr>
              </a:br>
              <a:r>
                <a:rPr lang="en-US" sz="1400" b="1">
                  <a:solidFill>
                    <a:schemeClr val="bg1"/>
                  </a:solidFill>
                  <a:sym typeface="Wingdings" pitchFamily="2" charset="2"/>
                </a:rPr>
                <a:t>8 cores</a:t>
              </a:r>
            </a:p>
          </p:txBody>
        </p:sp>
        <p:sp>
          <p:nvSpPr>
            <p:cNvPr id="122906" name="Line 26"/>
            <p:cNvSpPr>
              <a:spLocks noChangeShapeType="1"/>
            </p:cNvSpPr>
            <p:nvPr/>
          </p:nvSpPr>
          <p:spPr bwMode="blackWhite">
            <a:xfrm>
              <a:off x="1057" y="3675"/>
              <a:ext cx="694" cy="0"/>
            </a:xfrm>
            <a:prstGeom prst="line">
              <a:avLst/>
            </a:prstGeom>
            <a:noFill/>
            <a:ln w="9525">
              <a:solidFill>
                <a:schemeClr val="tx1"/>
              </a:solidFill>
              <a:prstDash val="dashDot"/>
              <a:round/>
              <a:headEnd/>
              <a:tailEnd/>
            </a:ln>
          </p:spPr>
          <p:txBody>
            <a:bodyPr/>
            <a:lstStyle/>
            <a:p>
              <a:endParaRPr lang="en-US"/>
            </a:p>
          </p:txBody>
        </p:sp>
        <p:sp>
          <p:nvSpPr>
            <p:cNvPr id="122907" name="Text Box 27"/>
            <p:cNvSpPr txBox="1">
              <a:spLocks noChangeArrowheads="1"/>
            </p:cNvSpPr>
            <p:nvPr/>
          </p:nvSpPr>
          <p:spPr bwMode="blackWhite">
            <a:xfrm>
              <a:off x="1691" y="3581"/>
              <a:ext cx="1477" cy="154"/>
            </a:xfrm>
            <a:prstGeom prst="rect">
              <a:avLst/>
            </a:prstGeom>
            <a:noFill/>
            <a:ln w="9525">
              <a:noFill/>
              <a:miter lim="800000"/>
              <a:headEnd/>
              <a:tailEnd/>
            </a:ln>
          </p:spPr>
          <p:txBody>
            <a:bodyPr>
              <a:spAutoFit/>
            </a:bodyPr>
            <a:lstStyle/>
            <a:p>
              <a:pPr>
                <a:spcBef>
                  <a:spcPct val="50000"/>
                </a:spcBef>
              </a:pPr>
              <a:r>
                <a:rPr lang="en-US" sz="1000"/>
                <a:t>Windows Server 2000 32 Bit Baseline</a:t>
              </a:r>
            </a:p>
          </p:txBody>
        </p:sp>
        <p:sp>
          <p:nvSpPr>
            <p:cNvPr id="122908" name="Text Box 28"/>
            <p:cNvSpPr txBox="1">
              <a:spLocks noChangeArrowheads="1"/>
            </p:cNvSpPr>
            <p:nvPr/>
          </p:nvSpPr>
          <p:spPr bwMode="blackWhite">
            <a:xfrm>
              <a:off x="1811" y="3264"/>
              <a:ext cx="695" cy="326"/>
            </a:xfrm>
            <a:prstGeom prst="rect">
              <a:avLst/>
            </a:prstGeom>
            <a:noFill/>
            <a:ln w="9525">
              <a:noFill/>
              <a:miter lim="800000"/>
              <a:headEnd/>
              <a:tailEnd/>
            </a:ln>
          </p:spPr>
          <p:txBody>
            <a:bodyPr>
              <a:spAutoFit/>
            </a:bodyPr>
            <a:lstStyle/>
            <a:p>
              <a:pPr>
                <a:spcBef>
                  <a:spcPct val="50000"/>
                </a:spcBef>
              </a:pPr>
              <a:r>
                <a:rPr lang="en-US" sz="1400" b="1">
                  <a:solidFill>
                    <a:schemeClr val="bg1"/>
                  </a:solidFill>
                  <a:sym typeface="Wingdings" pitchFamily="2" charset="2"/>
                </a:rPr>
                <a:t>2003 x86</a:t>
              </a:r>
              <a:br>
                <a:rPr lang="en-US" sz="1400" b="1">
                  <a:solidFill>
                    <a:schemeClr val="bg1"/>
                  </a:solidFill>
                  <a:sym typeface="Wingdings" pitchFamily="2" charset="2"/>
                </a:rPr>
              </a:br>
              <a:r>
                <a:rPr lang="en-US" sz="1400" b="1">
                  <a:solidFill>
                    <a:schemeClr val="bg1"/>
                  </a:solidFill>
                  <a:sym typeface="Wingdings" pitchFamily="2" charset="2"/>
                </a:rPr>
                <a:t>4 cores</a:t>
              </a:r>
            </a:p>
          </p:txBody>
        </p:sp>
        <p:sp>
          <p:nvSpPr>
            <p:cNvPr id="122909" name="Text Box 29"/>
            <p:cNvSpPr txBox="1">
              <a:spLocks noChangeArrowheads="1"/>
            </p:cNvSpPr>
            <p:nvPr/>
          </p:nvSpPr>
          <p:spPr bwMode="blackWhite">
            <a:xfrm>
              <a:off x="1152" y="3264"/>
              <a:ext cx="690" cy="326"/>
            </a:xfrm>
            <a:prstGeom prst="rect">
              <a:avLst/>
            </a:prstGeom>
            <a:noFill/>
            <a:ln w="9525">
              <a:noFill/>
              <a:miter lim="800000"/>
              <a:headEnd/>
              <a:tailEnd/>
            </a:ln>
          </p:spPr>
          <p:txBody>
            <a:bodyPr>
              <a:spAutoFit/>
            </a:bodyPr>
            <a:lstStyle/>
            <a:p>
              <a:pPr>
                <a:spcBef>
                  <a:spcPct val="50000"/>
                </a:spcBef>
              </a:pPr>
              <a:r>
                <a:rPr lang="en-US" sz="1400" b="1">
                  <a:solidFill>
                    <a:schemeClr val="bg1"/>
                  </a:solidFill>
                  <a:sym typeface="Wingdings" pitchFamily="2" charset="2"/>
                </a:rPr>
                <a:t>2000 x86 </a:t>
              </a:r>
              <a:br>
                <a:rPr lang="en-US" sz="1400" b="1">
                  <a:solidFill>
                    <a:schemeClr val="bg1"/>
                  </a:solidFill>
                  <a:sym typeface="Wingdings" pitchFamily="2" charset="2"/>
                </a:rPr>
              </a:br>
              <a:r>
                <a:rPr lang="en-US" sz="1400" b="1">
                  <a:solidFill>
                    <a:schemeClr val="bg1"/>
                  </a:solidFill>
                  <a:sym typeface="Wingdings" pitchFamily="2" charset="2"/>
                </a:rPr>
                <a:t>4 cores</a:t>
              </a:r>
            </a:p>
          </p:txBody>
        </p:sp>
        <p:sp>
          <p:nvSpPr>
            <p:cNvPr id="122910" name="Text Box 30"/>
            <p:cNvSpPr txBox="1">
              <a:spLocks noChangeArrowheads="1"/>
            </p:cNvSpPr>
            <p:nvPr/>
          </p:nvSpPr>
          <p:spPr bwMode="blackWhite">
            <a:xfrm>
              <a:off x="1920" y="2592"/>
              <a:ext cx="546" cy="231"/>
            </a:xfrm>
            <a:prstGeom prst="rect">
              <a:avLst/>
            </a:prstGeom>
            <a:noFill/>
            <a:ln w="9525">
              <a:noFill/>
              <a:miter lim="800000"/>
              <a:headEnd/>
              <a:tailEnd/>
            </a:ln>
          </p:spPr>
          <p:txBody>
            <a:bodyPr>
              <a:spAutoFit/>
            </a:bodyPr>
            <a:lstStyle/>
            <a:p>
              <a:pPr>
                <a:spcBef>
                  <a:spcPct val="50000"/>
                </a:spcBef>
              </a:pPr>
              <a:r>
                <a:rPr lang="en-US" b="1">
                  <a:sym typeface="Wingdings" pitchFamily="2" charset="2"/>
                </a:rPr>
                <a:t>~ </a:t>
              </a:r>
              <a:r>
                <a:rPr lang="en-US" sz="1400" b="1">
                  <a:sym typeface="Wingdings" pitchFamily="2" charset="2"/>
                </a:rPr>
                <a:t>x2</a:t>
              </a:r>
            </a:p>
          </p:txBody>
        </p:sp>
        <p:sp>
          <p:nvSpPr>
            <p:cNvPr id="122911" name="Text Box 31"/>
            <p:cNvSpPr txBox="1">
              <a:spLocks noChangeArrowheads="1"/>
            </p:cNvSpPr>
            <p:nvPr/>
          </p:nvSpPr>
          <p:spPr bwMode="blackWhite">
            <a:xfrm>
              <a:off x="2592" y="2208"/>
              <a:ext cx="546" cy="231"/>
            </a:xfrm>
            <a:prstGeom prst="rect">
              <a:avLst/>
            </a:prstGeom>
            <a:noFill/>
            <a:ln w="9525">
              <a:noFill/>
              <a:miter lim="800000"/>
              <a:headEnd/>
              <a:tailEnd/>
            </a:ln>
          </p:spPr>
          <p:txBody>
            <a:bodyPr>
              <a:spAutoFit/>
            </a:bodyPr>
            <a:lstStyle/>
            <a:p>
              <a:pPr>
                <a:spcBef>
                  <a:spcPct val="50000"/>
                </a:spcBef>
              </a:pPr>
              <a:r>
                <a:rPr lang="en-US" b="1">
                  <a:sym typeface="Wingdings" pitchFamily="2" charset="2"/>
                </a:rPr>
                <a:t>~ </a:t>
              </a:r>
              <a:r>
                <a:rPr lang="en-US" sz="1400" b="1">
                  <a:sym typeface="Wingdings" pitchFamily="2" charset="2"/>
                </a:rPr>
                <a:t>x4</a:t>
              </a:r>
            </a:p>
          </p:txBody>
        </p:sp>
        <p:sp>
          <p:nvSpPr>
            <p:cNvPr id="122912" name="Text Box 32"/>
            <p:cNvSpPr txBox="1">
              <a:spLocks noChangeArrowheads="1"/>
            </p:cNvSpPr>
            <p:nvPr/>
          </p:nvSpPr>
          <p:spPr bwMode="blackWhite">
            <a:xfrm>
              <a:off x="3360" y="1584"/>
              <a:ext cx="546" cy="231"/>
            </a:xfrm>
            <a:prstGeom prst="rect">
              <a:avLst/>
            </a:prstGeom>
            <a:noFill/>
            <a:ln w="9525">
              <a:noFill/>
              <a:miter lim="800000"/>
              <a:headEnd/>
              <a:tailEnd/>
            </a:ln>
          </p:spPr>
          <p:txBody>
            <a:bodyPr>
              <a:spAutoFit/>
            </a:bodyPr>
            <a:lstStyle/>
            <a:p>
              <a:pPr>
                <a:spcBef>
                  <a:spcPct val="50000"/>
                </a:spcBef>
              </a:pPr>
              <a:r>
                <a:rPr lang="en-US" b="1">
                  <a:sym typeface="Wingdings" pitchFamily="2" charset="2"/>
                </a:rPr>
                <a:t>~ </a:t>
              </a:r>
              <a:r>
                <a:rPr lang="en-US" sz="1400" b="1">
                  <a:sym typeface="Wingdings" pitchFamily="2" charset="2"/>
                </a:rPr>
                <a:t>x6</a:t>
              </a:r>
            </a:p>
          </p:txBody>
        </p:sp>
        <p:sp>
          <p:nvSpPr>
            <p:cNvPr id="122913" name="Text Box 23"/>
            <p:cNvSpPr txBox="1">
              <a:spLocks noChangeArrowheads="1"/>
            </p:cNvSpPr>
            <p:nvPr/>
          </p:nvSpPr>
          <p:spPr bwMode="blackWhite">
            <a:xfrm>
              <a:off x="2506" y="3264"/>
              <a:ext cx="710" cy="326"/>
            </a:xfrm>
            <a:prstGeom prst="rect">
              <a:avLst/>
            </a:prstGeom>
            <a:noFill/>
            <a:ln w="9525">
              <a:noFill/>
              <a:miter lim="800000"/>
              <a:headEnd/>
              <a:tailEnd/>
            </a:ln>
          </p:spPr>
          <p:txBody>
            <a:bodyPr>
              <a:spAutoFit/>
            </a:bodyPr>
            <a:lstStyle/>
            <a:p>
              <a:pPr>
                <a:spcBef>
                  <a:spcPct val="50000"/>
                </a:spcBef>
              </a:pPr>
              <a:r>
                <a:rPr lang="en-US" sz="1400" b="1">
                  <a:solidFill>
                    <a:schemeClr val="bg1"/>
                  </a:solidFill>
                  <a:sym typeface="Wingdings" pitchFamily="2" charset="2"/>
                </a:rPr>
                <a:t>2003 x64</a:t>
              </a:r>
              <a:br>
                <a:rPr lang="en-US" sz="1400" b="1">
                  <a:solidFill>
                    <a:schemeClr val="bg1"/>
                  </a:solidFill>
                  <a:sym typeface="Wingdings" pitchFamily="2" charset="2"/>
                </a:rPr>
              </a:br>
              <a:r>
                <a:rPr lang="en-US" sz="1400" b="1">
                  <a:solidFill>
                    <a:schemeClr val="bg1"/>
                  </a:solidFill>
                  <a:sym typeface="Wingdings" pitchFamily="2" charset="2"/>
                </a:rPr>
                <a:t>4cores</a:t>
              </a:r>
            </a:p>
          </p:txBody>
        </p:sp>
      </p:grpSp>
      <p:sp>
        <p:nvSpPr>
          <p:cNvPr id="630817" name="Text Box 33"/>
          <p:cNvSpPr txBox="1">
            <a:spLocks noChangeArrowheads="1"/>
          </p:cNvSpPr>
          <p:nvPr/>
        </p:nvSpPr>
        <p:spPr bwMode="auto">
          <a:xfrm>
            <a:off x="4067175" y="5010150"/>
            <a:ext cx="4878388" cy="366713"/>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dirty="0">
                <a:effectLst>
                  <a:outerShdw blurRad="38100" dist="38100" dir="2700000" algn="tl">
                    <a:srgbClr val="000000">
                      <a:alpha val="43137"/>
                    </a:srgbClr>
                  </a:outerShdw>
                </a:effectLst>
              </a:rPr>
              <a:t>Based on Initial Internal Testing</a:t>
            </a:r>
          </a:p>
        </p:txBody>
      </p:sp>
      <p:sp>
        <p:nvSpPr>
          <p:cNvPr id="630818" name="Rectangle 34"/>
          <p:cNvSpPr>
            <a:spLocks noChangeArrowheads="1"/>
          </p:cNvSpPr>
          <p:nvPr/>
        </p:nvSpPr>
        <p:spPr bwMode="auto">
          <a:xfrm>
            <a:off x="4094163" y="5445125"/>
            <a:ext cx="4672012" cy="1184275"/>
          </a:xfrm>
          <a:prstGeom prst="rect">
            <a:avLst/>
          </a:prstGeom>
          <a:noFill/>
          <a:ln w="19050" algn="ctr">
            <a:noFill/>
            <a:miter lim="800000"/>
            <a:headEnd/>
            <a:tailEnd/>
          </a:ln>
          <a:effectLst/>
        </p:spPr>
        <p:txBody>
          <a:bodyPr>
            <a:spAutoFit/>
          </a:bodyPr>
          <a:lstStyle/>
          <a:p>
            <a:pPr fontAlgn="auto">
              <a:spcAft>
                <a:spcPts val="0"/>
              </a:spcAft>
              <a:defRPr/>
            </a:pPr>
            <a:r>
              <a:rPr lang="en-US" sz="1600" dirty="0">
                <a:solidFill>
                  <a:schemeClr val="accent1"/>
                </a:solidFill>
                <a:effectLst>
                  <a:outerShdw blurRad="38100" dist="38100" dir="2700000" algn="tl">
                    <a:srgbClr val="000000">
                      <a:alpha val="43137"/>
                    </a:srgbClr>
                  </a:outerShdw>
                </a:effectLst>
                <a:latin typeface="+mn-lt"/>
              </a:rPr>
              <a:t>x86 and x64 Performance Tip:</a:t>
            </a:r>
            <a:r>
              <a:rPr lang="en-US" sz="1400" dirty="0">
                <a:effectLst>
                  <a:outerShdw blurRad="38100" dist="38100" dir="2700000" algn="tl">
                    <a:srgbClr val="000000">
                      <a:alpha val="43137"/>
                    </a:srgbClr>
                  </a:outerShdw>
                </a:effectLst>
                <a:latin typeface="+mn-lt"/>
              </a:rPr>
              <a:t/>
            </a:r>
            <a:br>
              <a:rPr lang="en-US" sz="1400" dirty="0">
                <a:effectLst>
                  <a:outerShdw blurRad="38100" dist="38100" dir="2700000" algn="tl">
                    <a:srgbClr val="000000">
                      <a:alpha val="43137"/>
                    </a:srgbClr>
                  </a:outerShdw>
                </a:effectLst>
                <a:latin typeface="+mn-lt"/>
              </a:rPr>
            </a:br>
            <a:r>
              <a:rPr lang="en-US" sz="1400" dirty="0">
                <a:effectLst>
                  <a:outerShdw blurRad="38100" dist="38100" dir="2700000" algn="tl">
                    <a:srgbClr val="000000">
                      <a:alpha val="43137"/>
                    </a:srgbClr>
                  </a:outerShdw>
                </a:effectLst>
                <a:latin typeface="+mn-lt"/>
              </a:rPr>
              <a:t>Registry Setting to Reduce Microsoft® Outlook® 2003 Periodic Polling</a:t>
            </a:r>
          </a:p>
          <a:p>
            <a:pPr fontAlgn="auto">
              <a:spcAft>
                <a:spcPts val="0"/>
              </a:spcAft>
              <a:defRPr/>
            </a:pPr>
            <a:endParaRPr lang="en-US" sz="500" dirty="0">
              <a:effectLst>
                <a:outerShdw blurRad="38100" dist="38100" dir="2700000" algn="tl">
                  <a:srgbClr val="000000">
                    <a:alpha val="43137"/>
                  </a:srgbClr>
                </a:outerShdw>
              </a:effectLst>
              <a:latin typeface="+mn-lt"/>
            </a:endParaRPr>
          </a:p>
          <a:p>
            <a:pPr fontAlgn="auto">
              <a:spcAft>
                <a:spcPts val="0"/>
              </a:spcAft>
              <a:defRPr/>
            </a:pPr>
            <a:r>
              <a:rPr lang="en-US" sz="1000" dirty="0">
                <a:effectLst>
                  <a:outerShdw blurRad="38100" dist="38100" dir="2700000" algn="tl">
                    <a:srgbClr val="000000">
                      <a:alpha val="43137"/>
                    </a:srgbClr>
                  </a:outerShdw>
                </a:effectLst>
                <a:latin typeface="+mn-lt"/>
              </a:rPr>
              <a:t>HKEY_CURRENT_USER\Software\Microsoft\Office\11.0\Outlook\RPC</a:t>
            </a:r>
          </a:p>
          <a:p>
            <a:pPr fontAlgn="auto">
              <a:spcAft>
                <a:spcPts val="0"/>
              </a:spcAft>
              <a:defRPr/>
            </a:pPr>
            <a:r>
              <a:rPr lang="en-US" sz="1000" dirty="0">
                <a:effectLst>
                  <a:outerShdw blurRad="38100" dist="38100" dir="2700000" algn="tl">
                    <a:srgbClr val="000000">
                      <a:alpha val="43137"/>
                    </a:srgbClr>
                  </a:outerShdw>
                </a:effectLst>
                <a:latin typeface="+mn-lt"/>
              </a:rPr>
              <a:t> [</a:t>
            </a:r>
            <a:r>
              <a:rPr lang="en-US" sz="1000" dirty="0" err="1">
                <a:effectLst>
                  <a:outerShdw blurRad="38100" dist="38100" dir="2700000" algn="tl">
                    <a:srgbClr val="000000">
                      <a:alpha val="43137"/>
                    </a:srgbClr>
                  </a:outerShdw>
                </a:effectLst>
                <a:latin typeface="+mn-lt"/>
              </a:rPr>
              <a:t>dword</a:t>
            </a:r>
            <a:r>
              <a:rPr lang="en-US" sz="1000" dirty="0">
                <a:effectLst>
                  <a:outerShdw blurRad="38100" dist="38100" dir="2700000" algn="tl">
                    <a:srgbClr val="000000">
                      <a:alpha val="43137"/>
                    </a:srgbClr>
                  </a:outerShdw>
                </a:effectLst>
                <a:latin typeface="+mn-lt"/>
              </a:rPr>
              <a:t>] </a:t>
            </a:r>
            <a:r>
              <a:rPr lang="en-US" sz="1000" dirty="0" err="1">
                <a:effectLst>
                  <a:outerShdw blurRad="38100" dist="38100" dir="2700000" algn="tl">
                    <a:srgbClr val="000000">
                      <a:alpha val="43137"/>
                    </a:srgbClr>
                  </a:outerShdw>
                </a:effectLst>
                <a:latin typeface="+mn-lt"/>
              </a:rPr>
              <a:t>ConnManagerPoll</a:t>
            </a:r>
            <a:r>
              <a:rPr lang="en-US" sz="1000" dirty="0">
                <a:effectLst>
                  <a:outerShdw blurRad="38100" dist="38100" dir="2700000" algn="tl">
                    <a:srgbClr val="000000">
                      <a:alpha val="43137"/>
                    </a:srgbClr>
                  </a:outerShdw>
                </a:effectLst>
                <a:latin typeface="+mn-lt"/>
              </a:rPr>
              <a:t> = 0x600</a:t>
            </a:r>
          </a:p>
        </p:txBody>
      </p:sp>
    </p:spTree>
  </p:cSld>
  <p:clrMapOvr>
    <a:masterClrMapping/>
  </p:clrMapOvr>
  <p:transition advClick="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descr="5-00244_WinHec_Template_Fad.png"/>
          <p:cNvPicPr>
            <a:picLocks noChangeAspect="1"/>
          </p:cNvPicPr>
          <p:nvPr/>
        </p:nvPicPr>
        <p:blipFill>
          <a:blip r:embed="rId3"/>
          <a:srcRect/>
          <a:stretch>
            <a:fillRect/>
          </a:stretch>
        </p:blipFill>
        <p:spPr bwMode="auto">
          <a:xfrm>
            <a:off x="3656013" y="1935163"/>
            <a:ext cx="4764087" cy="2238375"/>
          </a:xfrm>
          <a:prstGeom prst="rect">
            <a:avLst/>
          </a:prstGeom>
          <a:noFill/>
          <a:ln w="9525">
            <a:noFill/>
            <a:miter lim="800000"/>
            <a:headEnd/>
            <a:tailEnd/>
          </a:ln>
        </p:spPr>
      </p:pic>
      <p:sp>
        <p:nvSpPr>
          <p:cNvPr id="4" name="Title 3"/>
          <p:cNvSpPr>
            <a:spLocks noGrp="1"/>
          </p:cNvSpPr>
          <p:nvPr>
            <p:ph type="ctrTitle"/>
          </p:nvPr>
        </p:nvSpPr>
        <p:spPr/>
        <p:txBody>
          <a:bodyPr/>
          <a:lstStyle/>
          <a:p>
            <a:pPr defTabSz="912777">
              <a:defRPr/>
            </a:pPr>
            <a:r>
              <a:rPr smtClean="0"/>
              <a:t>Presentation Virtualization In “Longhorn”</a:t>
            </a:r>
            <a:endParaRPr/>
          </a:p>
        </p:txBody>
      </p:sp>
      <p:sp>
        <p:nvSpPr>
          <p:cNvPr id="5" name="Subtitle 4"/>
          <p:cNvSpPr>
            <a:spLocks noGrp="1"/>
          </p:cNvSpPr>
          <p:nvPr>
            <p:ph type="subTitle" idx="1"/>
          </p:nvPr>
        </p:nvSpPr>
        <p:spPr>
          <a:xfrm>
            <a:off x="727075" y="4340225"/>
            <a:ext cx="7693025" cy="473075"/>
          </a:xfrm>
        </p:spPr>
        <p:txBody>
          <a:bodyPr/>
          <a:lstStyle/>
          <a:p>
            <a:pPr defTabSz="912777">
              <a:defRPr/>
            </a:pPr>
            <a:r>
              <a:rPr lang="en-US" smtClean="0"/>
              <a:t>Alex Balcanquall</a:t>
            </a:r>
          </a:p>
          <a:p>
            <a:pPr defTabSz="912777">
              <a:defRPr/>
            </a:pPr>
            <a:r>
              <a:rPr lang="en-US" smtClean="0"/>
              <a:t>Product Manager</a:t>
            </a:r>
          </a:p>
          <a:p>
            <a:pPr defTabSz="912777">
              <a:defRPr/>
            </a:pPr>
            <a:r>
              <a:rPr lang="en-US" smtClean="0"/>
              <a:t>Terminal Services</a:t>
            </a:r>
            <a:endParaRPr lang="en-US" dirty="0"/>
          </a:p>
        </p:txBody>
      </p:sp>
      <p:sp>
        <p:nvSpPr>
          <p:cNvPr id="6" name="TextBox 5"/>
          <p:cNvSpPr txBox="1"/>
          <p:nvPr/>
        </p:nvSpPr>
        <p:spPr>
          <a:xfrm>
            <a:off x="1370542" y="644759"/>
            <a:ext cx="6203157" cy="1538883"/>
          </a:xfrm>
          <a:prstGeom prst="rect">
            <a:avLst/>
          </a:prstGeom>
          <a:noFill/>
        </p:spPr>
        <p:txBody>
          <a:bodyPr lIns="0" tIns="0" rIns="0" bIns="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fontAlgn="auto">
              <a:spcBef>
                <a:spcPts val="0"/>
              </a:spcBef>
              <a:spcAft>
                <a:spcPts val="0"/>
              </a:spcAft>
              <a:defRPr/>
            </a:pPr>
            <a:r>
              <a:rPr lang="en-US" sz="10000" b="1" spc="-642" dirty="0">
                <a:ln w="11430"/>
                <a:solidFill>
                  <a:schemeClr val="tx2"/>
                </a:solidFill>
                <a:effectLst>
                  <a:outerShdw blurRad="50800" dist="39000" dir="5460000" algn="tl">
                    <a:srgbClr val="000000">
                      <a:alpha val="38000"/>
                    </a:srgbClr>
                  </a:outerShdw>
                </a:effectLst>
                <a:latin typeface="Segoe" pitchFamily="34" charset="0"/>
              </a:rPr>
              <a:t>demo</a:t>
            </a:r>
          </a:p>
        </p:txBody>
      </p:sp>
    </p:spTree>
  </p:cSld>
  <p:clrMapOvr>
    <a:masterClrMapping/>
  </p:clrMapOvr>
  <p:transition advClick="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3" name="Rectangle 33"/>
          <p:cNvSpPr>
            <a:spLocks noGrp="1" noChangeArrowheads="1"/>
          </p:cNvSpPr>
          <p:nvPr>
            <p:ph type="title"/>
          </p:nvPr>
        </p:nvSpPr>
        <p:spPr>
          <a:xfrm>
            <a:off x="382588" y="228600"/>
            <a:ext cx="8761412" cy="1274195"/>
          </a:xfrm>
        </p:spPr>
        <p:txBody>
          <a:bodyPr/>
          <a:lstStyle/>
          <a:p>
            <a:pPr defTabSz="912777">
              <a:defRPr/>
            </a:pPr>
            <a:r>
              <a:rPr sz="3600" smtClean="0"/>
              <a:t>Microsoft </a:t>
            </a:r>
            <a:r>
              <a:rPr sz="3600" err="1" smtClean="0"/>
              <a:t>SoftGrid</a:t>
            </a:r>
            <a:r>
              <a:rPr sz="3600" smtClean="0"/>
              <a:t> Application Virtualization*</a:t>
            </a:r>
            <a:br>
              <a:rPr sz="3600" smtClean="0"/>
            </a:br>
            <a:r>
              <a:rPr sz="2800" smtClean="0">
                <a:solidFill>
                  <a:schemeClr val="accent1"/>
                </a:solidFill>
              </a:rPr>
              <a:t>Turning Windows Applications into a </a:t>
            </a:r>
            <a:br>
              <a:rPr sz="2800" smtClean="0">
                <a:solidFill>
                  <a:schemeClr val="accent1"/>
                </a:solidFill>
              </a:rPr>
            </a:br>
            <a:r>
              <a:rPr sz="2800" smtClean="0">
                <a:solidFill>
                  <a:schemeClr val="accent1"/>
                </a:solidFill>
              </a:rPr>
              <a:t>Centrally-Managed Dynamic Service</a:t>
            </a:r>
            <a:endParaRPr sz="3600" smtClean="0"/>
          </a:p>
        </p:txBody>
      </p:sp>
      <p:sp>
        <p:nvSpPr>
          <p:cNvPr id="13316" name="Text Placeholder 25"/>
          <p:cNvSpPr>
            <a:spLocks noGrp="1"/>
          </p:cNvSpPr>
          <p:nvPr>
            <p:ph type="body" sz="quarter" idx="4294967295"/>
          </p:nvPr>
        </p:nvSpPr>
        <p:spPr>
          <a:xfrm>
            <a:off x="0" y="1905000"/>
            <a:ext cx="4186238" cy="457200"/>
          </a:xfrm>
          <a:prstGeom prst="rect">
            <a:avLst/>
          </a:prstGeom>
        </p:spPr>
        <p:txBody>
          <a:bodyPr>
            <a:normAutofit fontScale="85000" lnSpcReduction="20000"/>
          </a:bodyPr>
          <a:lstStyle/>
          <a:p>
            <a:pPr marL="0" indent="0" defTabSz="912777">
              <a:spcBef>
                <a:spcPts val="1167"/>
              </a:spcBef>
              <a:buFontTx/>
              <a:buNone/>
              <a:defRPr/>
            </a:pPr>
            <a:r>
              <a:rPr lang="en-US" sz="2000" dirty="0" smtClean="0">
                <a:solidFill>
                  <a:schemeClr val="accent6"/>
                </a:solidFill>
                <a:latin typeface="+mj-lt"/>
              </a:rPr>
              <a:t>Life without traditional software installation </a:t>
            </a:r>
          </a:p>
        </p:txBody>
      </p:sp>
      <p:sp>
        <p:nvSpPr>
          <p:cNvPr id="13317" name="Text Placeholder 26"/>
          <p:cNvSpPr>
            <a:spLocks noGrp="1"/>
          </p:cNvSpPr>
          <p:nvPr>
            <p:ph type="body" sz="quarter" idx="4294967295"/>
          </p:nvPr>
        </p:nvSpPr>
        <p:spPr>
          <a:xfrm>
            <a:off x="0" y="2508250"/>
            <a:ext cx="2665413" cy="1295400"/>
          </a:xfrm>
          <a:prstGeom prst="rect">
            <a:avLst/>
          </a:prstGeom>
        </p:spPr>
        <p:txBody>
          <a:bodyPr/>
          <a:lstStyle/>
          <a:p>
            <a:pPr marL="249238" indent="-249238" defTabSz="912777">
              <a:spcBef>
                <a:spcPts val="1167"/>
              </a:spcBef>
              <a:buSzPct val="100000"/>
              <a:defRPr/>
            </a:pPr>
            <a:r>
              <a:rPr lang="en-US" sz="1600" dirty="0" smtClean="0"/>
              <a:t>Applications to users </a:t>
            </a:r>
            <a:br>
              <a:rPr lang="en-US" sz="1600" dirty="0" smtClean="0"/>
            </a:br>
            <a:r>
              <a:rPr lang="en-US" sz="1600" dirty="0" smtClean="0"/>
              <a:t>at log on</a:t>
            </a:r>
          </a:p>
          <a:p>
            <a:pPr marL="249238" indent="-249238" defTabSz="912777">
              <a:spcBef>
                <a:spcPts val="1167"/>
              </a:spcBef>
              <a:buSzPct val="100000"/>
              <a:defRPr/>
            </a:pPr>
            <a:r>
              <a:rPr lang="en-US" sz="1600" dirty="0" smtClean="0"/>
              <a:t>Centralized permissions</a:t>
            </a:r>
          </a:p>
          <a:p>
            <a:pPr marL="249238" indent="-249238" defTabSz="912777">
              <a:spcBef>
                <a:spcPts val="1167"/>
              </a:spcBef>
              <a:buSzPct val="100000"/>
              <a:defRPr/>
            </a:pPr>
            <a:r>
              <a:rPr lang="en-US" sz="1600" dirty="0" smtClean="0"/>
              <a:t>Sandboxed applications</a:t>
            </a:r>
          </a:p>
        </p:txBody>
      </p:sp>
      <p:sp>
        <p:nvSpPr>
          <p:cNvPr id="23" name="Text Placeholder 22"/>
          <p:cNvSpPr>
            <a:spLocks noGrp="1"/>
          </p:cNvSpPr>
          <p:nvPr>
            <p:ph type="body" sz="quarter" idx="4294967295"/>
          </p:nvPr>
        </p:nvSpPr>
        <p:spPr>
          <a:xfrm>
            <a:off x="5105400" y="1900238"/>
            <a:ext cx="4038600" cy="1600200"/>
          </a:xfrm>
          <a:prstGeom prst="rect">
            <a:avLst/>
          </a:prstGeom>
        </p:spPr>
        <p:txBody>
          <a:bodyPr>
            <a:normAutofit fontScale="92500" lnSpcReduction="20000"/>
          </a:bodyPr>
          <a:lstStyle/>
          <a:p>
            <a:pPr marL="382573" indent="-382573" defTabSz="912777">
              <a:spcBef>
                <a:spcPts val="1167"/>
              </a:spcBef>
              <a:buSzPct val="100000"/>
              <a:buFontTx/>
              <a:buNone/>
              <a:defRPr/>
            </a:pPr>
            <a:r>
              <a:rPr lang="en-US" sz="2200" b="1" dirty="0" smtClean="0"/>
              <a:t>Runs on local desktop</a:t>
            </a:r>
          </a:p>
          <a:p>
            <a:pPr marL="222250" indent="-222250" defTabSz="912777">
              <a:spcBef>
                <a:spcPts val="1167"/>
              </a:spcBef>
              <a:buSzPct val="100000"/>
              <a:defRPr/>
            </a:pPr>
            <a:r>
              <a:rPr lang="en-US" sz="1900" dirty="0" smtClean="0"/>
              <a:t>Consolidate and standardize images</a:t>
            </a:r>
          </a:p>
          <a:p>
            <a:pPr marL="222250" indent="-222250" defTabSz="912777">
              <a:spcBef>
                <a:spcPts val="1167"/>
              </a:spcBef>
              <a:buSzPct val="100000"/>
              <a:defRPr/>
            </a:pPr>
            <a:r>
              <a:rPr lang="en-US" sz="1900" dirty="0" smtClean="0"/>
              <a:t>Build business continuity for applications</a:t>
            </a:r>
          </a:p>
          <a:p>
            <a:pPr marL="222250" indent="-222250" defTabSz="912777">
              <a:spcBef>
                <a:spcPts val="1167"/>
              </a:spcBef>
              <a:buSzPct val="100000"/>
              <a:defRPr/>
            </a:pPr>
            <a:r>
              <a:rPr lang="en-US" sz="1900" dirty="0" smtClean="0"/>
              <a:t>Applications can be taken offline</a:t>
            </a:r>
          </a:p>
          <a:p>
            <a:pPr marL="382573" indent="-382573" defTabSz="912777">
              <a:spcBef>
                <a:spcPts val="1167"/>
              </a:spcBef>
              <a:buSzPct val="100000"/>
              <a:defRPr/>
            </a:pPr>
            <a:endParaRPr lang="en-US" dirty="0"/>
          </a:p>
        </p:txBody>
      </p:sp>
      <p:sp>
        <p:nvSpPr>
          <p:cNvPr id="28" name="Text Placeholder 27"/>
          <p:cNvSpPr>
            <a:spLocks noGrp="1"/>
          </p:cNvSpPr>
          <p:nvPr>
            <p:ph type="body" sz="quarter" idx="4294967295"/>
          </p:nvPr>
        </p:nvSpPr>
        <p:spPr>
          <a:xfrm>
            <a:off x="5181600" y="4051300"/>
            <a:ext cx="3962400" cy="1524000"/>
          </a:xfrm>
          <a:prstGeom prst="rect">
            <a:avLst/>
          </a:prstGeom>
        </p:spPr>
        <p:txBody>
          <a:bodyPr>
            <a:normAutofit fontScale="70000" lnSpcReduction="20000"/>
          </a:bodyPr>
          <a:lstStyle/>
          <a:p>
            <a:pPr marL="382573" indent="-382573" defTabSz="912777">
              <a:spcBef>
                <a:spcPts val="1167"/>
              </a:spcBef>
              <a:buSzPct val="100000"/>
              <a:buFontTx/>
              <a:buNone/>
              <a:defRPr/>
            </a:pPr>
            <a:r>
              <a:rPr lang="en-US" sz="2400" b="1" dirty="0" smtClean="0"/>
              <a:t>Runs on Terminal Server*</a:t>
            </a:r>
          </a:p>
          <a:p>
            <a:pPr marL="207963" indent="-207963" defTabSz="912777">
              <a:spcBef>
                <a:spcPts val="1167"/>
              </a:spcBef>
              <a:buSzPct val="100000"/>
              <a:defRPr/>
            </a:pPr>
            <a:r>
              <a:rPr lang="en-US" sz="1900" dirty="0" smtClean="0"/>
              <a:t>Enable Server Consolidation</a:t>
            </a:r>
          </a:p>
          <a:p>
            <a:pPr marL="207963" indent="-207963" defTabSz="912777">
              <a:spcBef>
                <a:spcPts val="1167"/>
              </a:spcBef>
              <a:buSzPct val="100000"/>
              <a:defRPr/>
            </a:pPr>
            <a:r>
              <a:rPr lang="en-US" sz="1900" dirty="0" smtClean="0"/>
              <a:t>Mitigate Roaming Profile Issues</a:t>
            </a:r>
          </a:p>
          <a:p>
            <a:pPr marL="207963" indent="-207963" defTabSz="912777">
              <a:spcBef>
                <a:spcPts val="1167"/>
              </a:spcBef>
              <a:buSzPct val="100000"/>
              <a:defRPr/>
            </a:pPr>
            <a:r>
              <a:rPr lang="en-US" sz="1900" dirty="0" smtClean="0"/>
              <a:t>Transform TS into a dynamic system</a:t>
            </a:r>
          </a:p>
          <a:p>
            <a:pPr marL="207963" indent="-207963" defTabSz="912777">
              <a:spcBef>
                <a:spcPts val="1167"/>
              </a:spcBef>
              <a:buSzPct val="100000"/>
              <a:defRPr/>
            </a:pPr>
            <a:r>
              <a:rPr lang="en-US" sz="1900" dirty="0" smtClean="0"/>
              <a:t>Designed for low bandwidth</a:t>
            </a:r>
          </a:p>
          <a:p>
            <a:pPr marL="382573" indent="-382573" defTabSz="912777">
              <a:spcBef>
                <a:spcPts val="1167"/>
              </a:spcBef>
              <a:buSzPct val="100000"/>
              <a:defRPr/>
            </a:pPr>
            <a:endParaRPr lang="en-US" dirty="0" smtClean="0"/>
          </a:p>
          <a:p>
            <a:pPr marL="382573" indent="-382573" defTabSz="912777">
              <a:spcBef>
                <a:spcPts val="1167"/>
              </a:spcBef>
              <a:buSzPct val="100000"/>
              <a:defRPr/>
            </a:pPr>
            <a:endParaRPr lang="en-US" dirty="0"/>
          </a:p>
        </p:txBody>
      </p:sp>
      <p:sp>
        <p:nvSpPr>
          <p:cNvPr id="126982" name="Line 8"/>
          <p:cNvSpPr>
            <a:spLocks noChangeShapeType="1"/>
          </p:cNvSpPr>
          <p:nvPr/>
        </p:nvSpPr>
        <p:spPr bwMode="auto">
          <a:xfrm>
            <a:off x="4876800" y="1219200"/>
            <a:ext cx="0" cy="311150"/>
          </a:xfrm>
          <a:prstGeom prst="line">
            <a:avLst/>
          </a:prstGeom>
          <a:noFill/>
          <a:ln w="12700" algn="ctr">
            <a:noFill/>
            <a:prstDash val="sysDot"/>
            <a:round/>
            <a:headEnd/>
            <a:tailEnd/>
          </a:ln>
        </p:spPr>
        <p:txBody>
          <a:bodyPr/>
          <a:lstStyle/>
          <a:p>
            <a:endParaRPr lang="en-US"/>
          </a:p>
        </p:txBody>
      </p:sp>
      <p:sp>
        <p:nvSpPr>
          <p:cNvPr id="126983" name="Line 9"/>
          <p:cNvSpPr>
            <a:spLocks noChangeShapeType="1"/>
          </p:cNvSpPr>
          <p:nvPr/>
        </p:nvSpPr>
        <p:spPr bwMode="auto">
          <a:xfrm>
            <a:off x="8686800" y="1219200"/>
            <a:ext cx="0" cy="311150"/>
          </a:xfrm>
          <a:prstGeom prst="line">
            <a:avLst/>
          </a:prstGeom>
          <a:noFill/>
          <a:ln w="12700" algn="ctr">
            <a:noFill/>
            <a:prstDash val="sysDot"/>
            <a:round/>
            <a:headEnd/>
            <a:tailEnd/>
          </a:ln>
        </p:spPr>
        <p:txBody>
          <a:bodyPr/>
          <a:lstStyle/>
          <a:p>
            <a:endParaRPr lang="en-US"/>
          </a:p>
        </p:txBody>
      </p:sp>
      <p:sp>
        <p:nvSpPr>
          <p:cNvPr id="126984" name="Line 10"/>
          <p:cNvSpPr>
            <a:spLocks noChangeShapeType="1"/>
          </p:cNvSpPr>
          <p:nvPr/>
        </p:nvSpPr>
        <p:spPr bwMode="auto">
          <a:xfrm>
            <a:off x="4876800" y="1219200"/>
            <a:ext cx="3810000" cy="0"/>
          </a:xfrm>
          <a:prstGeom prst="line">
            <a:avLst/>
          </a:prstGeom>
          <a:noFill/>
          <a:ln w="12700" algn="ctr">
            <a:noFill/>
            <a:prstDash val="sysDot"/>
            <a:round/>
            <a:headEnd/>
            <a:tailEnd/>
          </a:ln>
        </p:spPr>
        <p:txBody>
          <a:bodyPr/>
          <a:lstStyle/>
          <a:p>
            <a:endParaRPr lang="en-US"/>
          </a:p>
        </p:txBody>
      </p:sp>
      <p:sp>
        <p:nvSpPr>
          <p:cNvPr id="126985" name="Line 11"/>
          <p:cNvSpPr>
            <a:spLocks noChangeShapeType="1"/>
          </p:cNvSpPr>
          <p:nvPr/>
        </p:nvSpPr>
        <p:spPr bwMode="auto">
          <a:xfrm>
            <a:off x="4876800" y="7037388"/>
            <a:ext cx="3810000" cy="0"/>
          </a:xfrm>
          <a:prstGeom prst="line">
            <a:avLst/>
          </a:prstGeom>
          <a:noFill/>
          <a:ln w="12700" algn="ctr">
            <a:noFill/>
            <a:prstDash val="sysDot"/>
            <a:round/>
            <a:headEnd/>
            <a:tailEnd/>
          </a:ln>
        </p:spPr>
        <p:txBody>
          <a:bodyPr/>
          <a:lstStyle/>
          <a:p>
            <a:endParaRPr lang="en-US"/>
          </a:p>
        </p:txBody>
      </p:sp>
      <p:sp>
        <p:nvSpPr>
          <p:cNvPr id="126986" name="Line 12"/>
          <p:cNvSpPr>
            <a:spLocks noChangeShapeType="1"/>
          </p:cNvSpPr>
          <p:nvPr/>
        </p:nvSpPr>
        <p:spPr bwMode="auto">
          <a:xfrm>
            <a:off x="4876800" y="1530350"/>
            <a:ext cx="0" cy="793750"/>
          </a:xfrm>
          <a:prstGeom prst="line">
            <a:avLst/>
          </a:prstGeom>
          <a:noFill/>
          <a:ln w="12700" cap="rnd" algn="ctr">
            <a:noFill/>
            <a:prstDash val="sysDot"/>
            <a:round/>
            <a:headEnd/>
            <a:tailEnd/>
          </a:ln>
        </p:spPr>
        <p:txBody>
          <a:bodyPr/>
          <a:lstStyle/>
          <a:p>
            <a:endParaRPr lang="en-US"/>
          </a:p>
        </p:txBody>
      </p:sp>
      <p:sp>
        <p:nvSpPr>
          <p:cNvPr id="126987" name="Line 13"/>
          <p:cNvSpPr>
            <a:spLocks noChangeShapeType="1"/>
          </p:cNvSpPr>
          <p:nvPr/>
        </p:nvSpPr>
        <p:spPr bwMode="auto">
          <a:xfrm>
            <a:off x="8686800" y="1530350"/>
            <a:ext cx="0" cy="793750"/>
          </a:xfrm>
          <a:prstGeom prst="line">
            <a:avLst/>
          </a:prstGeom>
          <a:noFill/>
          <a:ln w="12700" cap="rnd" algn="ctr">
            <a:noFill/>
            <a:prstDash val="sysDot"/>
            <a:round/>
            <a:headEnd/>
            <a:tailEnd/>
          </a:ln>
        </p:spPr>
        <p:txBody>
          <a:bodyPr/>
          <a:lstStyle/>
          <a:p>
            <a:endParaRPr lang="en-US"/>
          </a:p>
        </p:txBody>
      </p:sp>
      <p:sp>
        <p:nvSpPr>
          <p:cNvPr id="126988" name="Line 14"/>
          <p:cNvSpPr>
            <a:spLocks noChangeShapeType="1"/>
          </p:cNvSpPr>
          <p:nvPr/>
        </p:nvSpPr>
        <p:spPr bwMode="auto">
          <a:xfrm>
            <a:off x="4876800" y="4398963"/>
            <a:ext cx="0" cy="1247775"/>
          </a:xfrm>
          <a:prstGeom prst="line">
            <a:avLst/>
          </a:prstGeom>
          <a:noFill/>
          <a:ln w="12700" cap="rnd" algn="ctr">
            <a:noFill/>
            <a:prstDash val="sysDot"/>
            <a:round/>
            <a:headEnd/>
            <a:tailEnd/>
          </a:ln>
        </p:spPr>
        <p:txBody>
          <a:bodyPr/>
          <a:lstStyle/>
          <a:p>
            <a:endParaRPr lang="en-US"/>
          </a:p>
        </p:txBody>
      </p:sp>
      <p:sp>
        <p:nvSpPr>
          <p:cNvPr id="126989" name="Line 15"/>
          <p:cNvSpPr>
            <a:spLocks noChangeShapeType="1"/>
          </p:cNvSpPr>
          <p:nvPr/>
        </p:nvSpPr>
        <p:spPr bwMode="auto">
          <a:xfrm>
            <a:off x="8686800" y="4398963"/>
            <a:ext cx="0" cy="1247775"/>
          </a:xfrm>
          <a:prstGeom prst="line">
            <a:avLst/>
          </a:prstGeom>
          <a:noFill/>
          <a:ln w="12700" cap="rnd" algn="ctr">
            <a:noFill/>
            <a:prstDash val="sysDot"/>
            <a:round/>
            <a:headEnd/>
            <a:tailEnd/>
          </a:ln>
        </p:spPr>
        <p:txBody>
          <a:bodyPr/>
          <a:lstStyle/>
          <a:p>
            <a:endParaRPr lang="en-US"/>
          </a:p>
        </p:txBody>
      </p:sp>
      <p:sp>
        <p:nvSpPr>
          <p:cNvPr id="126990" name="Line 16"/>
          <p:cNvSpPr>
            <a:spLocks noChangeShapeType="1"/>
          </p:cNvSpPr>
          <p:nvPr/>
        </p:nvSpPr>
        <p:spPr bwMode="auto">
          <a:xfrm>
            <a:off x="4876800" y="6010275"/>
            <a:ext cx="0" cy="1027113"/>
          </a:xfrm>
          <a:prstGeom prst="line">
            <a:avLst/>
          </a:prstGeom>
          <a:noFill/>
          <a:ln w="12700" cap="rnd" algn="ctr">
            <a:noFill/>
            <a:prstDash val="sysDot"/>
            <a:round/>
            <a:headEnd/>
            <a:tailEnd/>
          </a:ln>
        </p:spPr>
        <p:txBody>
          <a:bodyPr/>
          <a:lstStyle/>
          <a:p>
            <a:endParaRPr lang="en-US"/>
          </a:p>
        </p:txBody>
      </p:sp>
      <p:sp>
        <p:nvSpPr>
          <p:cNvPr id="126991" name="Line 17"/>
          <p:cNvSpPr>
            <a:spLocks noChangeShapeType="1"/>
          </p:cNvSpPr>
          <p:nvPr/>
        </p:nvSpPr>
        <p:spPr bwMode="auto">
          <a:xfrm>
            <a:off x="8686800" y="6010275"/>
            <a:ext cx="0" cy="1027113"/>
          </a:xfrm>
          <a:prstGeom prst="line">
            <a:avLst/>
          </a:prstGeom>
          <a:noFill/>
          <a:ln w="12700" cap="rnd" algn="ctr">
            <a:noFill/>
            <a:prstDash val="sysDot"/>
            <a:round/>
            <a:headEnd/>
            <a:tailEnd/>
          </a:ln>
        </p:spPr>
        <p:txBody>
          <a:bodyPr/>
          <a:lstStyle/>
          <a:p>
            <a:endParaRPr lang="en-US"/>
          </a:p>
        </p:txBody>
      </p:sp>
      <p:pic>
        <p:nvPicPr>
          <p:cNvPr id="13330" name="Picture 28" descr="lg_arrow.png"/>
          <p:cNvPicPr>
            <a:picLocks noChangeAspect="1"/>
          </p:cNvPicPr>
          <p:nvPr/>
        </p:nvPicPr>
        <p:blipFill>
          <a:blip r:embed="rId3"/>
          <a:srcRect/>
          <a:stretch>
            <a:fillRect/>
          </a:stretch>
        </p:blipFill>
        <p:spPr bwMode="auto">
          <a:xfrm>
            <a:off x="4267200" y="1709738"/>
            <a:ext cx="762000" cy="2005012"/>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126993" name="Picture 19" descr="circle_01_chart.png"/>
          <p:cNvPicPr>
            <a:picLocks noChangeAspect="1"/>
          </p:cNvPicPr>
          <p:nvPr/>
        </p:nvPicPr>
        <p:blipFill>
          <a:blip r:embed="rId4"/>
          <a:srcRect/>
          <a:stretch>
            <a:fillRect/>
          </a:stretch>
        </p:blipFill>
        <p:spPr bwMode="auto">
          <a:xfrm>
            <a:off x="152400" y="4038600"/>
            <a:ext cx="3352800" cy="2160588"/>
          </a:xfrm>
          <a:prstGeom prst="rect">
            <a:avLst/>
          </a:prstGeom>
          <a:noFill/>
          <a:ln w="9525">
            <a:noFill/>
            <a:miter lim="800000"/>
            <a:headEnd/>
            <a:tailEnd/>
          </a:ln>
        </p:spPr>
      </p:pic>
      <p:sp>
        <p:nvSpPr>
          <p:cNvPr id="13332" name="TextBox 21"/>
          <p:cNvSpPr txBox="1">
            <a:spLocks noChangeArrowheads="1"/>
          </p:cNvSpPr>
          <p:nvPr/>
        </p:nvSpPr>
        <p:spPr bwMode="auto">
          <a:xfrm>
            <a:off x="298450" y="6223000"/>
            <a:ext cx="5791200" cy="461963"/>
          </a:xfrm>
          <a:prstGeom prst="rect">
            <a:avLst/>
          </a:prstGeom>
          <a:noFill/>
          <a:ln w="9525">
            <a:noFill/>
            <a:miter lim="800000"/>
            <a:headEnd/>
            <a:tailEnd/>
          </a:ln>
        </p:spPr>
        <p:txBody>
          <a:bodyPr>
            <a:spAutoFit/>
          </a:bodyPr>
          <a:lstStyle/>
          <a:p>
            <a:pPr fontAlgn="auto">
              <a:spcBef>
                <a:spcPts val="0"/>
              </a:spcBef>
              <a:spcAft>
                <a:spcPts val="0"/>
              </a:spcAft>
              <a:defRPr/>
            </a:pPr>
            <a:r>
              <a:rPr lang="en-US" sz="1200" dirty="0">
                <a:effectLst>
                  <a:outerShdw blurRad="38100" dist="38100" dir="2700000" algn="tl">
                    <a:srgbClr val="000000">
                      <a:alpha val="43137"/>
                    </a:srgbClr>
                  </a:outerShdw>
                </a:effectLst>
                <a:latin typeface="+mn-lt"/>
              </a:rPr>
              <a:t>*SoftGrid Application Virtualization CAL for Terminal Services is available and sold separately from MDOP</a:t>
            </a:r>
          </a:p>
        </p:txBody>
      </p:sp>
      <p:pic>
        <p:nvPicPr>
          <p:cNvPr id="13333" name="Picture 23" descr="lg_arrow.png"/>
          <p:cNvPicPr>
            <a:picLocks noChangeAspect="1"/>
          </p:cNvPicPr>
          <p:nvPr/>
        </p:nvPicPr>
        <p:blipFill>
          <a:blip r:embed="rId3"/>
          <a:srcRect/>
          <a:stretch>
            <a:fillRect/>
          </a:stretch>
        </p:blipFill>
        <p:spPr bwMode="auto">
          <a:xfrm>
            <a:off x="4230688" y="3733800"/>
            <a:ext cx="798512" cy="2100263"/>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13334" name="Picture 5" descr="C:\Users\alexbal\Desktop\SftGrdApp-Cal-TS_bL_r.png"/>
          <p:cNvPicPr>
            <a:picLocks noChangeAspect="1" noChangeArrowheads="1"/>
          </p:cNvPicPr>
          <p:nvPr/>
        </p:nvPicPr>
        <p:blipFill>
          <a:blip r:embed="rId5"/>
          <a:srcRect/>
          <a:stretch>
            <a:fillRect/>
          </a:stretch>
        </p:blipFill>
        <p:spPr bwMode="auto">
          <a:xfrm>
            <a:off x="3429000" y="4621213"/>
            <a:ext cx="1295400" cy="458787"/>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13335" name="Picture 30" descr="DTP-OptPack-SA_wh.png"/>
          <p:cNvPicPr>
            <a:picLocks noChangeAspect="1"/>
          </p:cNvPicPr>
          <p:nvPr/>
        </p:nvPicPr>
        <p:blipFill>
          <a:blip r:embed="rId6"/>
          <a:srcRect/>
          <a:stretch>
            <a:fillRect/>
          </a:stretch>
        </p:blipFill>
        <p:spPr bwMode="auto">
          <a:xfrm>
            <a:off x="2867025" y="2535238"/>
            <a:ext cx="1933575" cy="323850"/>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bwMode="auto">
          <a:xfrm>
            <a:off x="349250" y="1143000"/>
            <a:ext cx="8466138" cy="4805363"/>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2813" fontAlgn="auto">
              <a:spcBef>
                <a:spcPct val="20000"/>
              </a:spcBef>
              <a:spcAft>
                <a:spcPts val="0"/>
              </a:spcAft>
              <a:buClr>
                <a:srgbClr val="FFCC00"/>
              </a:buClr>
              <a:buFontTx/>
              <a:buChar char="•"/>
              <a:defRPr/>
            </a:pPr>
            <a:endParaRPr lang="en-US" sz="2400">
              <a:solidFill>
                <a:schemeClr val="bg2"/>
              </a:solidFill>
              <a:cs typeface="Arial" pitchFamily="34" charset="0"/>
            </a:endParaRPr>
          </a:p>
        </p:txBody>
      </p:sp>
      <p:sp>
        <p:nvSpPr>
          <p:cNvPr id="35" name="Rectangle 34"/>
          <p:cNvSpPr/>
          <p:nvPr/>
        </p:nvSpPr>
        <p:spPr>
          <a:xfrm>
            <a:off x="1117600" y="1397000"/>
            <a:ext cx="1828800" cy="403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fontAlgn="auto">
              <a:spcBef>
                <a:spcPct val="20000"/>
              </a:spcBef>
              <a:spcAft>
                <a:spcPts val="0"/>
              </a:spcAft>
              <a:buClr>
                <a:srgbClr val="FFCC00"/>
              </a:buClr>
              <a:buFontTx/>
              <a:buChar char="•"/>
              <a:defRPr/>
            </a:pPr>
            <a:endParaRPr lang="en-US">
              <a:solidFill>
                <a:schemeClr val="bg2"/>
              </a:solidFill>
              <a:effectLst>
                <a:outerShdw blurRad="38100" dist="38100" dir="2700000" algn="tl">
                  <a:srgbClr val="FFFFFF"/>
                </a:outerShdw>
              </a:effectLst>
              <a:cs typeface="Arial" pitchFamily="34" charset="0"/>
            </a:endParaRPr>
          </a:p>
        </p:txBody>
      </p:sp>
      <p:sp>
        <p:nvSpPr>
          <p:cNvPr id="854087" name="Rectangle 71"/>
          <p:cNvSpPr>
            <a:spLocks noGrp="1" noChangeArrowheads="1"/>
          </p:cNvSpPr>
          <p:nvPr>
            <p:ph type="title"/>
          </p:nvPr>
        </p:nvSpPr>
        <p:spPr/>
        <p:txBody>
          <a:bodyPr/>
          <a:lstStyle/>
          <a:p>
            <a:pPr defTabSz="912777">
              <a:defRPr/>
            </a:pPr>
            <a:r>
              <a:rPr smtClean="0"/>
              <a:t>SoftGrid Overview </a:t>
            </a:r>
            <a:br>
              <a:rPr smtClean="0"/>
            </a:br>
            <a:endParaRPr smtClean="0"/>
          </a:p>
        </p:txBody>
      </p:sp>
      <p:pic>
        <p:nvPicPr>
          <p:cNvPr id="129030" name="Picture 4"/>
          <p:cNvPicPr>
            <a:picLocks noChangeAspect="1" noChangeArrowheads="1"/>
          </p:cNvPicPr>
          <p:nvPr/>
        </p:nvPicPr>
        <p:blipFill>
          <a:blip r:embed="rId3"/>
          <a:srcRect/>
          <a:stretch>
            <a:fillRect/>
          </a:stretch>
        </p:blipFill>
        <p:spPr bwMode="auto">
          <a:xfrm>
            <a:off x="2305050" y="2635250"/>
            <a:ext cx="1676400" cy="1036638"/>
          </a:xfrm>
          <a:prstGeom prst="rect">
            <a:avLst/>
          </a:prstGeom>
          <a:noFill/>
          <a:ln w="9525">
            <a:noFill/>
            <a:miter lim="800000"/>
            <a:headEnd/>
            <a:tailEnd/>
          </a:ln>
        </p:spPr>
      </p:pic>
      <p:pic>
        <p:nvPicPr>
          <p:cNvPr id="129031" name="Picture 5"/>
          <p:cNvPicPr>
            <a:picLocks noChangeAspect="1" noChangeArrowheads="1"/>
          </p:cNvPicPr>
          <p:nvPr/>
        </p:nvPicPr>
        <p:blipFill>
          <a:blip r:embed="rId4"/>
          <a:srcRect/>
          <a:stretch>
            <a:fillRect/>
          </a:stretch>
        </p:blipFill>
        <p:spPr bwMode="auto">
          <a:xfrm>
            <a:off x="2392363" y="3759200"/>
            <a:ext cx="741362" cy="685800"/>
          </a:xfrm>
          <a:prstGeom prst="rect">
            <a:avLst/>
          </a:prstGeom>
          <a:noFill/>
          <a:ln w="9525">
            <a:noFill/>
            <a:miter lim="800000"/>
            <a:headEnd/>
            <a:tailEnd/>
          </a:ln>
        </p:spPr>
      </p:pic>
      <p:pic>
        <p:nvPicPr>
          <p:cNvPr id="129032" name="Picture 7"/>
          <p:cNvPicPr>
            <a:picLocks noChangeAspect="1" noChangeArrowheads="1"/>
          </p:cNvPicPr>
          <p:nvPr/>
        </p:nvPicPr>
        <p:blipFill>
          <a:blip r:embed="rId5"/>
          <a:srcRect/>
          <a:stretch>
            <a:fillRect/>
          </a:stretch>
        </p:blipFill>
        <p:spPr bwMode="auto">
          <a:xfrm>
            <a:off x="2376488" y="1782763"/>
            <a:ext cx="990600" cy="952500"/>
          </a:xfrm>
          <a:prstGeom prst="rect">
            <a:avLst/>
          </a:prstGeom>
          <a:noFill/>
          <a:ln w="9525">
            <a:noFill/>
            <a:miter lim="800000"/>
            <a:headEnd/>
            <a:tailEnd/>
          </a:ln>
        </p:spPr>
      </p:pic>
      <p:sp>
        <p:nvSpPr>
          <p:cNvPr id="12" name="Right Arrow 11"/>
          <p:cNvSpPr/>
          <p:nvPr/>
        </p:nvSpPr>
        <p:spPr>
          <a:xfrm rot="1842090">
            <a:off x="4188052" y="1739019"/>
            <a:ext cx="2131919" cy="685800"/>
          </a:xfrm>
          <a:prstGeom prst="rightArrow">
            <a:avLst/>
          </a:prstGeom>
          <a:gradFill flip="none" rotWithShape="1">
            <a:gsLst>
              <a:gs pos="100000">
                <a:srgbClr val="DDEBCF">
                  <a:alpha val="0"/>
                </a:srgbClr>
              </a:gs>
              <a:gs pos="50000">
                <a:srgbClr val="9CB86E"/>
              </a:gs>
              <a:gs pos="100000">
                <a:srgbClr val="156B13"/>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fontAlgn="auto">
              <a:spcBef>
                <a:spcPct val="20000"/>
              </a:spcBef>
              <a:spcAft>
                <a:spcPts val="0"/>
              </a:spcAft>
              <a:buClr>
                <a:srgbClr val="FFCC00"/>
              </a:buClr>
              <a:buFontTx/>
              <a:buChar char="•"/>
              <a:defRPr/>
            </a:pPr>
            <a:endParaRPr lang="en-US">
              <a:solidFill>
                <a:schemeClr val="bg2"/>
              </a:solidFill>
              <a:effectLst>
                <a:outerShdw blurRad="38100" dist="38100" dir="2700000" algn="tl">
                  <a:srgbClr val="FFFFFF"/>
                </a:outerShdw>
              </a:effectLst>
              <a:cs typeface="Arial" pitchFamily="34" charset="0"/>
            </a:endParaRPr>
          </a:p>
        </p:txBody>
      </p:sp>
      <p:sp>
        <p:nvSpPr>
          <p:cNvPr id="10" name="Right Arrow 9"/>
          <p:cNvSpPr/>
          <p:nvPr/>
        </p:nvSpPr>
        <p:spPr>
          <a:xfrm>
            <a:off x="4775200" y="2997200"/>
            <a:ext cx="1524000" cy="685800"/>
          </a:xfrm>
          <a:prstGeom prst="rightArrow">
            <a:avLst/>
          </a:prstGeom>
          <a:gradFill flip="none" rotWithShape="1">
            <a:gsLst>
              <a:gs pos="100000">
                <a:srgbClr val="DDEBCF">
                  <a:alpha val="0"/>
                </a:srgbClr>
              </a:gs>
              <a:gs pos="50000">
                <a:srgbClr val="9CB86E"/>
              </a:gs>
              <a:gs pos="100000">
                <a:srgbClr val="156B13"/>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fontAlgn="auto">
              <a:spcBef>
                <a:spcPct val="20000"/>
              </a:spcBef>
              <a:spcAft>
                <a:spcPts val="0"/>
              </a:spcAft>
              <a:buClr>
                <a:srgbClr val="FFCC00"/>
              </a:buClr>
              <a:buFontTx/>
              <a:buChar char="•"/>
              <a:defRPr/>
            </a:pPr>
            <a:endParaRPr lang="en-US">
              <a:solidFill>
                <a:schemeClr val="bg2"/>
              </a:solidFill>
              <a:effectLst>
                <a:outerShdw blurRad="38100" dist="38100" dir="2700000" algn="tl">
                  <a:srgbClr val="FFFFFF"/>
                </a:outerShdw>
              </a:effectLst>
              <a:cs typeface="Arial" pitchFamily="34" charset="0"/>
            </a:endParaRPr>
          </a:p>
        </p:txBody>
      </p:sp>
      <p:sp>
        <p:nvSpPr>
          <p:cNvPr id="13" name="Right Arrow 12"/>
          <p:cNvSpPr/>
          <p:nvPr/>
        </p:nvSpPr>
        <p:spPr>
          <a:xfrm rot="19605703">
            <a:off x="4008340" y="4388510"/>
            <a:ext cx="2357097" cy="685800"/>
          </a:xfrm>
          <a:prstGeom prst="rightArrow">
            <a:avLst/>
          </a:prstGeom>
          <a:gradFill flip="none" rotWithShape="1">
            <a:gsLst>
              <a:gs pos="100000">
                <a:srgbClr val="DDEBCF">
                  <a:alpha val="0"/>
                </a:srgbClr>
              </a:gs>
              <a:gs pos="50000">
                <a:srgbClr val="9CB86E"/>
              </a:gs>
              <a:gs pos="100000">
                <a:srgbClr val="156B13"/>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fontAlgn="auto">
              <a:spcBef>
                <a:spcPct val="20000"/>
              </a:spcBef>
              <a:spcAft>
                <a:spcPts val="0"/>
              </a:spcAft>
              <a:buClr>
                <a:srgbClr val="FFCC00"/>
              </a:buClr>
              <a:buFontTx/>
              <a:buChar char="•"/>
              <a:defRPr/>
            </a:pPr>
            <a:endParaRPr lang="en-US">
              <a:solidFill>
                <a:schemeClr val="bg2"/>
              </a:solidFill>
              <a:effectLst>
                <a:outerShdw blurRad="38100" dist="38100" dir="2700000" algn="tl">
                  <a:srgbClr val="FFFFFF"/>
                </a:outerShdw>
              </a:effectLst>
              <a:cs typeface="Arial" pitchFamily="34" charset="0"/>
            </a:endParaRPr>
          </a:p>
        </p:txBody>
      </p:sp>
      <p:pic>
        <p:nvPicPr>
          <p:cNvPr id="129042" name="Picture 2"/>
          <p:cNvPicPr>
            <a:picLocks noChangeAspect="1" noChangeArrowheads="1"/>
          </p:cNvPicPr>
          <p:nvPr/>
        </p:nvPicPr>
        <p:blipFill>
          <a:blip r:embed="rId6"/>
          <a:srcRect/>
          <a:stretch>
            <a:fillRect/>
          </a:stretch>
        </p:blipFill>
        <p:spPr bwMode="auto">
          <a:xfrm>
            <a:off x="2379663" y="4633913"/>
            <a:ext cx="876300" cy="838200"/>
          </a:xfrm>
          <a:prstGeom prst="rect">
            <a:avLst/>
          </a:prstGeom>
          <a:noFill/>
          <a:ln w="9525">
            <a:noFill/>
            <a:miter lim="800000"/>
            <a:headEnd/>
            <a:tailEnd/>
          </a:ln>
        </p:spPr>
      </p:pic>
      <p:grpSp>
        <p:nvGrpSpPr>
          <p:cNvPr id="129043" name="Group 25"/>
          <p:cNvGrpSpPr>
            <a:grpSpLocks/>
          </p:cNvGrpSpPr>
          <p:nvPr/>
        </p:nvGrpSpPr>
        <p:grpSpPr bwMode="auto">
          <a:xfrm>
            <a:off x="658813" y="1624013"/>
            <a:ext cx="1171575" cy="1187450"/>
            <a:chOff x="574675" y="3979864"/>
            <a:chExt cx="1406525" cy="1425156"/>
          </a:xfrm>
        </p:grpSpPr>
        <p:pic>
          <p:nvPicPr>
            <p:cNvPr id="144387" name="Picture 3" descr="C:\Program Files\Microsoft Resource DVD Artwork\DVD_ART\Artwork_Imagery\Shapes and Graphics\software box illustration\box 1a.png"/>
            <p:cNvPicPr>
              <a:picLocks noChangeAspect="1" noChangeArrowheads="1"/>
            </p:cNvPicPr>
            <p:nvPr/>
          </p:nvPicPr>
          <p:blipFill>
            <a:blip r:embed="rId7"/>
            <a:srcRect/>
            <a:stretch>
              <a:fillRect/>
            </a:stretch>
          </p:blipFill>
          <p:spPr bwMode="auto">
            <a:xfrm>
              <a:off x="574675" y="3979864"/>
              <a:ext cx="1240715" cy="1425156"/>
            </a:xfrm>
            <a:prstGeom prst="rect">
              <a:avLst/>
            </a:prstGeom>
            <a:ln>
              <a:noFill/>
            </a:ln>
            <a:effectLst>
              <a:outerShdw blurRad="190500" algn="tl" rotWithShape="0">
                <a:srgbClr val="000000">
                  <a:alpha val="70000"/>
                </a:srgbClr>
              </a:outerShdw>
            </a:effectLst>
          </p:spPr>
        </p:pic>
        <p:pic>
          <p:nvPicPr>
            <p:cNvPr id="129091" name="Picture 24" descr="Picture1.png"/>
            <p:cNvPicPr>
              <a:picLocks noChangeAspect="1"/>
            </p:cNvPicPr>
            <p:nvPr/>
          </p:nvPicPr>
          <p:blipFill>
            <a:blip r:embed="rId8"/>
            <a:srcRect/>
            <a:stretch>
              <a:fillRect/>
            </a:stretch>
          </p:blipFill>
          <p:spPr bwMode="auto">
            <a:xfrm>
              <a:off x="609601" y="4291123"/>
              <a:ext cx="1371599" cy="539457"/>
            </a:xfrm>
            <a:prstGeom prst="rect">
              <a:avLst/>
            </a:prstGeom>
            <a:noFill/>
            <a:ln w="9525">
              <a:noFill/>
              <a:miter lim="800000"/>
              <a:headEnd/>
              <a:tailEnd/>
            </a:ln>
          </p:spPr>
        </p:pic>
      </p:grpSp>
      <p:pic>
        <p:nvPicPr>
          <p:cNvPr id="129044" name="Picture 4" descr="C:\Program Files\Microsoft Resource DVD Artwork\DVD_ART\Artwork_Imagery\Shapes and Graphics\Internet Cloud\cloud illustration icon.png"/>
          <p:cNvPicPr>
            <a:picLocks noChangeAspect="1" noChangeArrowheads="1"/>
          </p:cNvPicPr>
          <p:nvPr/>
        </p:nvPicPr>
        <p:blipFill>
          <a:blip r:embed="rId9"/>
          <a:srcRect/>
          <a:stretch>
            <a:fillRect/>
          </a:stretch>
        </p:blipFill>
        <p:spPr bwMode="auto">
          <a:xfrm>
            <a:off x="6396038" y="2738438"/>
            <a:ext cx="2222500" cy="1262062"/>
          </a:xfrm>
          <a:prstGeom prst="rect">
            <a:avLst/>
          </a:prstGeom>
          <a:noFill/>
          <a:ln w="9525">
            <a:noFill/>
            <a:miter lim="800000"/>
            <a:headEnd/>
            <a:tailEnd/>
          </a:ln>
        </p:spPr>
      </p:pic>
      <p:sp>
        <p:nvSpPr>
          <p:cNvPr id="7" name="Rectangle 10"/>
          <p:cNvSpPr>
            <a:spLocks noChangeArrowheads="1"/>
          </p:cNvSpPr>
          <p:nvPr/>
        </p:nvSpPr>
        <p:spPr bwMode="auto">
          <a:xfrm>
            <a:off x="3484033" y="1674283"/>
            <a:ext cx="2438400" cy="4198068"/>
          </a:xfrm>
          <a:prstGeom prst="rect">
            <a:avLst/>
          </a:prstGeom>
          <a:noFill/>
          <a:ln w="9525">
            <a:noFill/>
            <a:miter lim="800000"/>
            <a:headEnd/>
            <a:tailEnd/>
          </a:ln>
        </p:spPr>
        <p:txBody>
          <a:bodyPr lIns="91436" tIns="45718" rIns="91436" bIns="45718">
            <a:spAutoFit/>
            <a:scene3d>
              <a:camera prst="orthographicFront"/>
              <a:lightRig rig="balanced" dir="t">
                <a:rot lat="0" lon="0" rev="2100000"/>
              </a:lightRig>
            </a:scene3d>
            <a:sp3d extrusionH="57150" prstMaterial="metal">
              <a:bevelT w="38100" h="25400"/>
              <a:contourClr>
                <a:schemeClr val="bg2"/>
              </a:contourClr>
            </a:sp3d>
          </a:bodyPr>
          <a:lstStyle/>
          <a:p>
            <a:pPr fontAlgn="auto">
              <a:spcBef>
                <a:spcPct val="20000"/>
              </a:spcBef>
              <a:spcAft>
                <a:spcPts val="0"/>
              </a:spcAft>
              <a:buClr>
                <a:srgbClr val="FF9A00"/>
              </a:buClr>
              <a:buSzPct val="80000"/>
              <a:buFont typeface="Times" pitchFamily="18" charset="0"/>
              <a:buNone/>
              <a:defRPr/>
            </a:pPr>
            <a:endParaRPr lang="en-US" sz="1300" b="1" dirty="0">
              <a:ln w="50800"/>
              <a:solidFill>
                <a:schemeClr val="bg1">
                  <a:shade val="50000"/>
                </a:schemeClr>
              </a:solidFill>
              <a:latin typeface="+mn-lt"/>
            </a:endParaRPr>
          </a:p>
          <a:p>
            <a:pPr fontAlgn="auto">
              <a:spcBef>
                <a:spcPct val="20000"/>
              </a:spcBef>
              <a:spcAft>
                <a:spcPts val="0"/>
              </a:spcAft>
              <a:buClr>
                <a:srgbClr val="FF9A00"/>
              </a:buClr>
              <a:buSzPct val="80000"/>
              <a:buFont typeface="Times" pitchFamily="18" charset="0"/>
              <a:buNone/>
              <a:defRPr/>
            </a:pPr>
            <a:r>
              <a:rPr lang="en-US" sz="1300" b="1" dirty="0">
                <a:ln w="50800"/>
                <a:solidFill>
                  <a:schemeClr val="bg1">
                    <a:shade val="50000"/>
                  </a:schemeClr>
                </a:solidFill>
                <a:latin typeface="+mn-lt"/>
              </a:rPr>
              <a:t>Application Virtualization</a:t>
            </a:r>
          </a:p>
          <a:p>
            <a:pPr fontAlgn="auto">
              <a:spcBef>
                <a:spcPct val="20000"/>
              </a:spcBef>
              <a:spcAft>
                <a:spcPts val="0"/>
              </a:spcAft>
              <a:buClr>
                <a:srgbClr val="FF9A00"/>
              </a:buClr>
              <a:buSzPct val="80000"/>
              <a:buFont typeface="Times" pitchFamily="18" charset="0"/>
              <a:buNone/>
              <a:defRPr/>
            </a:pPr>
            <a:r>
              <a:rPr lang="en-US" sz="1300" b="1" dirty="0">
                <a:ln w="50800"/>
                <a:solidFill>
                  <a:schemeClr val="bg1">
                    <a:shade val="50000"/>
                  </a:schemeClr>
                </a:solidFill>
                <a:latin typeface="+mn-lt"/>
              </a:rPr>
              <a:t>Standard Format (.SFT)</a:t>
            </a:r>
          </a:p>
          <a:p>
            <a:pPr fontAlgn="auto">
              <a:spcBef>
                <a:spcPct val="20000"/>
              </a:spcBef>
              <a:spcAft>
                <a:spcPts val="0"/>
              </a:spcAft>
              <a:buClr>
                <a:srgbClr val="FF9A00"/>
              </a:buClr>
              <a:buSzPct val="80000"/>
              <a:buFont typeface="Times" pitchFamily="18" charset="0"/>
              <a:buNone/>
              <a:defRPr/>
            </a:pPr>
            <a:endParaRPr lang="en-US" sz="1300" b="1" dirty="0">
              <a:ln w="50800"/>
              <a:solidFill>
                <a:schemeClr val="bg1">
                  <a:shade val="50000"/>
                </a:schemeClr>
              </a:solidFill>
              <a:latin typeface="+mn-lt"/>
            </a:endParaRPr>
          </a:p>
          <a:p>
            <a:pPr fontAlgn="auto">
              <a:spcBef>
                <a:spcPct val="20000"/>
              </a:spcBef>
              <a:spcAft>
                <a:spcPts val="0"/>
              </a:spcAft>
              <a:buClr>
                <a:srgbClr val="FF9A00"/>
              </a:buClr>
              <a:buSzPct val="80000"/>
              <a:buFont typeface="Times" pitchFamily="18" charset="0"/>
              <a:buNone/>
              <a:defRPr/>
            </a:pPr>
            <a:endParaRPr lang="en-US" sz="1300" b="1" dirty="0">
              <a:ln w="50800"/>
              <a:solidFill>
                <a:schemeClr val="bg1">
                  <a:shade val="50000"/>
                </a:schemeClr>
              </a:solidFill>
              <a:latin typeface="+mn-lt"/>
            </a:endParaRPr>
          </a:p>
          <a:p>
            <a:pPr fontAlgn="auto">
              <a:spcBef>
                <a:spcPct val="20000"/>
              </a:spcBef>
              <a:spcAft>
                <a:spcPts val="0"/>
              </a:spcAft>
              <a:buClr>
                <a:srgbClr val="FF9A00"/>
              </a:buClr>
              <a:buSzPct val="80000"/>
              <a:buFont typeface="Times" pitchFamily="18" charset="0"/>
              <a:buNone/>
              <a:defRPr/>
            </a:pPr>
            <a:r>
              <a:rPr lang="en-US" sz="1300" b="1" dirty="0">
                <a:ln w="50800"/>
                <a:solidFill>
                  <a:schemeClr val="bg1">
                    <a:shade val="50000"/>
                  </a:schemeClr>
                </a:solidFill>
                <a:latin typeface="+mn-lt"/>
              </a:rPr>
              <a:t>Streaming delivery</a:t>
            </a:r>
          </a:p>
          <a:p>
            <a:pPr fontAlgn="auto">
              <a:spcBef>
                <a:spcPct val="20000"/>
              </a:spcBef>
              <a:spcAft>
                <a:spcPts val="0"/>
              </a:spcAft>
              <a:buClr>
                <a:srgbClr val="FF9A00"/>
              </a:buClr>
              <a:buSzPct val="80000"/>
              <a:buFont typeface="Times" pitchFamily="18" charset="0"/>
              <a:buNone/>
              <a:defRPr/>
            </a:pPr>
            <a:r>
              <a:rPr lang="en-US" sz="1300" b="1" dirty="0">
                <a:ln w="50800"/>
                <a:solidFill>
                  <a:schemeClr val="bg1">
                    <a:shade val="50000"/>
                  </a:schemeClr>
                </a:solidFill>
                <a:latin typeface="+mn-lt"/>
              </a:rPr>
              <a:t>Connected and Disconnected support</a:t>
            </a:r>
          </a:p>
          <a:p>
            <a:pPr fontAlgn="auto">
              <a:spcBef>
                <a:spcPct val="20000"/>
              </a:spcBef>
              <a:spcAft>
                <a:spcPts val="0"/>
              </a:spcAft>
              <a:buClr>
                <a:srgbClr val="FF9A00"/>
              </a:buClr>
              <a:buSzPct val="80000"/>
              <a:buFont typeface="Times" pitchFamily="18" charset="0"/>
              <a:buNone/>
              <a:defRPr/>
            </a:pPr>
            <a:endParaRPr lang="en-US" sz="1200" b="1" dirty="0">
              <a:ln w="50800"/>
              <a:solidFill>
                <a:schemeClr val="bg1">
                  <a:shade val="50000"/>
                </a:schemeClr>
              </a:solidFill>
              <a:latin typeface="+mn-lt"/>
            </a:endParaRPr>
          </a:p>
          <a:p>
            <a:pPr fontAlgn="auto">
              <a:spcBef>
                <a:spcPct val="20000"/>
              </a:spcBef>
              <a:spcAft>
                <a:spcPts val="0"/>
              </a:spcAft>
              <a:buClr>
                <a:srgbClr val="FF9A00"/>
              </a:buClr>
              <a:buSzPct val="80000"/>
              <a:buFont typeface="Times" pitchFamily="18" charset="0"/>
              <a:buNone/>
              <a:defRPr/>
            </a:pPr>
            <a:endParaRPr lang="en-US" sz="1200" b="1" dirty="0">
              <a:ln w="50800"/>
              <a:solidFill>
                <a:schemeClr val="bg1">
                  <a:shade val="50000"/>
                </a:schemeClr>
              </a:solidFill>
              <a:latin typeface="+mn-lt"/>
            </a:endParaRPr>
          </a:p>
          <a:p>
            <a:pPr fontAlgn="auto">
              <a:spcBef>
                <a:spcPct val="20000"/>
              </a:spcBef>
              <a:spcAft>
                <a:spcPts val="0"/>
              </a:spcAft>
              <a:buClr>
                <a:srgbClr val="FF9A00"/>
              </a:buClr>
              <a:buSzPct val="80000"/>
              <a:buFont typeface="Times" pitchFamily="18" charset="0"/>
              <a:buNone/>
              <a:defRPr/>
            </a:pPr>
            <a:endParaRPr lang="en-US" sz="1200" b="1" dirty="0">
              <a:ln w="50800"/>
              <a:solidFill>
                <a:schemeClr val="bg1">
                  <a:shade val="50000"/>
                </a:schemeClr>
              </a:solidFill>
              <a:latin typeface="+mn-lt"/>
            </a:endParaRPr>
          </a:p>
          <a:p>
            <a:pPr fontAlgn="auto">
              <a:spcBef>
                <a:spcPct val="20000"/>
              </a:spcBef>
              <a:spcAft>
                <a:spcPts val="0"/>
              </a:spcAft>
              <a:buClr>
                <a:srgbClr val="FF9A00"/>
              </a:buClr>
              <a:buSzPct val="80000"/>
              <a:buFont typeface="Times" pitchFamily="18" charset="0"/>
              <a:buNone/>
              <a:defRPr/>
            </a:pPr>
            <a:r>
              <a:rPr lang="en-US" sz="1300" b="1" dirty="0">
                <a:ln w="50800"/>
                <a:solidFill>
                  <a:schemeClr val="bg1">
                    <a:shade val="50000"/>
                  </a:schemeClr>
                </a:solidFill>
                <a:latin typeface="+mn-lt"/>
              </a:rPr>
              <a:t>Identity/policy-based  centralized mgmt</a:t>
            </a:r>
          </a:p>
          <a:p>
            <a:pPr fontAlgn="auto">
              <a:spcBef>
                <a:spcPct val="20000"/>
              </a:spcBef>
              <a:spcAft>
                <a:spcPts val="0"/>
              </a:spcAft>
              <a:buClr>
                <a:srgbClr val="FF9A00"/>
              </a:buClr>
              <a:buSzPct val="80000"/>
              <a:buFont typeface="Times" pitchFamily="18" charset="0"/>
              <a:buNone/>
              <a:defRPr/>
            </a:pPr>
            <a:endParaRPr lang="en-US" sz="1300" b="1" dirty="0">
              <a:ln w="50800"/>
              <a:solidFill>
                <a:schemeClr val="bg1">
                  <a:shade val="50000"/>
                </a:schemeClr>
              </a:solidFill>
              <a:latin typeface="+mn-lt"/>
            </a:endParaRPr>
          </a:p>
          <a:p>
            <a:pPr fontAlgn="auto">
              <a:spcBef>
                <a:spcPct val="20000"/>
              </a:spcBef>
              <a:spcAft>
                <a:spcPts val="0"/>
              </a:spcAft>
              <a:buClr>
                <a:srgbClr val="FF9A00"/>
              </a:buClr>
              <a:buSzPct val="80000"/>
              <a:buFont typeface="Times" pitchFamily="18" charset="0"/>
              <a:buNone/>
              <a:defRPr/>
            </a:pPr>
            <a:endParaRPr lang="en-US" sz="1300" b="1" dirty="0">
              <a:ln w="50800"/>
              <a:solidFill>
                <a:schemeClr val="bg1">
                  <a:shade val="50000"/>
                </a:schemeClr>
              </a:solidFill>
              <a:latin typeface="+mn-lt"/>
            </a:endParaRPr>
          </a:p>
          <a:p>
            <a:pPr fontAlgn="auto">
              <a:spcBef>
                <a:spcPct val="20000"/>
              </a:spcBef>
              <a:spcAft>
                <a:spcPts val="0"/>
              </a:spcAft>
              <a:buClr>
                <a:srgbClr val="FF9A00"/>
              </a:buClr>
              <a:buSzPct val="80000"/>
              <a:buFont typeface="Times" pitchFamily="18" charset="0"/>
              <a:buNone/>
              <a:defRPr/>
            </a:pPr>
            <a:r>
              <a:rPr lang="en-US" sz="1300" b="1" dirty="0">
                <a:ln w="50800"/>
                <a:solidFill>
                  <a:schemeClr val="bg1">
                    <a:shade val="50000"/>
                  </a:schemeClr>
                </a:solidFill>
                <a:latin typeface="+mn-lt"/>
              </a:rPr>
              <a:t>Tracking and </a:t>
            </a:r>
            <a:br>
              <a:rPr lang="en-US" sz="1300" b="1" dirty="0">
                <a:ln w="50800"/>
                <a:solidFill>
                  <a:schemeClr val="bg1">
                    <a:shade val="50000"/>
                  </a:schemeClr>
                </a:solidFill>
                <a:latin typeface="+mn-lt"/>
              </a:rPr>
            </a:br>
            <a:r>
              <a:rPr lang="en-US" sz="1300" b="1" dirty="0">
                <a:ln w="50800"/>
                <a:solidFill>
                  <a:schemeClr val="bg1">
                    <a:shade val="50000"/>
                  </a:schemeClr>
                </a:solidFill>
                <a:latin typeface="+mn-lt"/>
              </a:rPr>
              <a:t>Monitoring</a:t>
            </a:r>
          </a:p>
          <a:p>
            <a:pPr fontAlgn="auto">
              <a:spcBef>
                <a:spcPct val="20000"/>
              </a:spcBef>
              <a:spcAft>
                <a:spcPts val="0"/>
              </a:spcAft>
              <a:buClr>
                <a:srgbClr val="FF9A00"/>
              </a:buClr>
              <a:buSzPct val="80000"/>
              <a:buFont typeface="Times" pitchFamily="18" charset="0"/>
              <a:buNone/>
              <a:defRPr/>
            </a:pPr>
            <a:endParaRPr lang="en-US" sz="1300" b="1" dirty="0">
              <a:ln w="50800"/>
              <a:solidFill>
                <a:schemeClr val="bg1">
                  <a:shade val="50000"/>
                </a:schemeClr>
              </a:solidFill>
              <a:latin typeface="+mn-lt"/>
            </a:endParaRPr>
          </a:p>
        </p:txBody>
      </p:sp>
      <p:grpSp>
        <p:nvGrpSpPr>
          <p:cNvPr id="129046" name="Group 28"/>
          <p:cNvGrpSpPr>
            <a:grpSpLocks/>
          </p:cNvGrpSpPr>
          <p:nvPr/>
        </p:nvGrpSpPr>
        <p:grpSpPr bwMode="auto">
          <a:xfrm>
            <a:off x="7234238" y="3459163"/>
            <a:ext cx="809625" cy="1122362"/>
            <a:chOff x="9328150" y="6134100"/>
            <a:chExt cx="1282843" cy="1892300"/>
          </a:xfrm>
        </p:grpSpPr>
        <p:pic>
          <p:nvPicPr>
            <p:cNvPr id="129086" name="Picture 6" descr="C:\Program Files\Microsoft Resource DVD Artwork\DVD_ART\Artwork_Imagery\HARDWARE_IMAGERY\Illustration - Misc Hardware\XML Icons\Server.png"/>
            <p:cNvPicPr>
              <a:picLocks noChangeAspect="1" noChangeArrowheads="1"/>
            </p:cNvPicPr>
            <p:nvPr/>
          </p:nvPicPr>
          <p:blipFill>
            <a:blip r:embed="rId10"/>
            <a:srcRect/>
            <a:stretch>
              <a:fillRect/>
            </a:stretch>
          </p:blipFill>
          <p:spPr bwMode="auto">
            <a:xfrm>
              <a:off x="9328150" y="6134100"/>
              <a:ext cx="1282843" cy="1892300"/>
            </a:xfrm>
            <a:prstGeom prst="rect">
              <a:avLst/>
            </a:prstGeom>
            <a:noFill/>
            <a:ln w="9525">
              <a:noFill/>
              <a:miter lim="800000"/>
              <a:headEnd/>
              <a:tailEnd/>
            </a:ln>
          </p:spPr>
        </p:pic>
        <p:pic>
          <p:nvPicPr>
            <p:cNvPr id="31" name="Picture 7" descr="C:\Program Files\Microsoft Resource DVD Artwork\DVD_ART\Artwork_Imagery\HARDWARE_IMAGERY\Illustration - Misc Hardware\Windows Vista Illustration Icons\Flip 3D.png"/>
            <p:cNvPicPr>
              <a:picLocks noChangeAspect="1" noChangeArrowheads="1"/>
            </p:cNvPicPr>
            <p:nvPr/>
          </p:nvPicPr>
          <p:blipFill>
            <a:blip r:embed="rId11" cstate="print"/>
            <a:srcRect/>
            <a:stretch>
              <a:fillRect/>
            </a:stretch>
          </p:blipFill>
          <p:spPr bwMode="auto">
            <a:xfrm>
              <a:off x="9791700" y="6350000"/>
              <a:ext cx="787400" cy="787400"/>
            </a:xfrm>
            <a:prstGeom prst="rect">
              <a:avLst/>
            </a:prstGeom>
            <a:noFill/>
            <a:scene3d>
              <a:camera prst="isometricLeftDown"/>
              <a:lightRig rig="threePt" dir="t"/>
            </a:scene3d>
          </p:spPr>
        </p:pic>
        <p:pic>
          <p:nvPicPr>
            <p:cNvPr id="32" name="Picture 7" descr="C:\Program Files\Microsoft Resource DVD Artwork\DVD_ART\Artwork_Imagery\HARDWARE_IMAGERY\Illustration - Misc Hardware\Windows Vista Illustration Icons\Flip 3D.png"/>
            <p:cNvPicPr>
              <a:picLocks noChangeAspect="1" noChangeArrowheads="1"/>
            </p:cNvPicPr>
            <p:nvPr/>
          </p:nvPicPr>
          <p:blipFill>
            <a:blip r:embed="rId11" cstate="print"/>
            <a:srcRect/>
            <a:stretch>
              <a:fillRect/>
            </a:stretch>
          </p:blipFill>
          <p:spPr bwMode="auto">
            <a:xfrm>
              <a:off x="9791700" y="6604000"/>
              <a:ext cx="787400" cy="787400"/>
            </a:xfrm>
            <a:prstGeom prst="rect">
              <a:avLst/>
            </a:prstGeom>
            <a:noFill/>
            <a:scene3d>
              <a:camera prst="isometricLeftDown"/>
              <a:lightRig rig="threePt" dir="t"/>
            </a:scene3d>
          </p:spPr>
        </p:pic>
        <p:pic>
          <p:nvPicPr>
            <p:cNvPr id="33" name="Picture 7" descr="C:\Program Files\Microsoft Resource DVD Artwork\DVD_ART\Artwork_Imagery\HARDWARE_IMAGERY\Illustration - Misc Hardware\Windows Vista Illustration Icons\Flip 3D.png"/>
            <p:cNvPicPr>
              <a:picLocks noChangeAspect="1" noChangeArrowheads="1"/>
            </p:cNvPicPr>
            <p:nvPr/>
          </p:nvPicPr>
          <p:blipFill>
            <a:blip r:embed="rId11" cstate="print"/>
            <a:srcRect/>
            <a:stretch>
              <a:fillRect/>
            </a:stretch>
          </p:blipFill>
          <p:spPr bwMode="auto">
            <a:xfrm>
              <a:off x="9791700" y="6819900"/>
              <a:ext cx="787400" cy="787400"/>
            </a:xfrm>
            <a:prstGeom prst="rect">
              <a:avLst/>
            </a:prstGeom>
            <a:noFill/>
            <a:scene3d>
              <a:camera prst="isometricLeftDown"/>
              <a:lightRig rig="threePt" dir="t"/>
            </a:scene3d>
          </p:spPr>
        </p:pic>
      </p:grpSp>
      <p:grpSp>
        <p:nvGrpSpPr>
          <p:cNvPr id="129047" name="Group 33"/>
          <p:cNvGrpSpPr>
            <a:grpSpLocks/>
          </p:cNvGrpSpPr>
          <p:nvPr/>
        </p:nvGrpSpPr>
        <p:grpSpPr bwMode="auto">
          <a:xfrm>
            <a:off x="7600950" y="2339975"/>
            <a:ext cx="728663" cy="812800"/>
            <a:chOff x="9680575" y="4890057"/>
            <a:chExt cx="873125" cy="976311"/>
          </a:xfrm>
        </p:grpSpPr>
        <p:pic>
          <p:nvPicPr>
            <p:cNvPr id="129084" name="Picture 8" descr="C:\Program Files\Microsoft Resource DVD Artwork\DVD_ART\Artwork_Imagery\HARDWARE_IMAGERY\Illustration - Misc Hardware\XML Icons\PC with flat panel.png"/>
            <p:cNvPicPr>
              <a:picLocks noChangeAspect="1" noChangeArrowheads="1"/>
            </p:cNvPicPr>
            <p:nvPr/>
          </p:nvPicPr>
          <p:blipFill>
            <a:blip r:embed="rId12"/>
            <a:srcRect/>
            <a:stretch>
              <a:fillRect/>
            </a:stretch>
          </p:blipFill>
          <p:spPr bwMode="auto">
            <a:xfrm>
              <a:off x="9680575" y="4890057"/>
              <a:ext cx="873125" cy="976311"/>
            </a:xfrm>
            <a:prstGeom prst="rect">
              <a:avLst/>
            </a:prstGeom>
            <a:noFill/>
            <a:ln w="9525">
              <a:noFill/>
              <a:miter lim="800000"/>
              <a:headEnd/>
              <a:tailEnd/>
            </a:ln>
          </p:spPr>
        </p:pic>
        <p:pic>
          <p:nvPicPr>
            <p:cNvPr id="37" name="Picture 7" descr="C:\Program Files\Microsoft Resource DVD Artwork\DVD_ART\Artwork_Imagery\HARDWARE_IMAGERY\Illustration - Misc Hardware\Windows Vista Illustration Icons\Flip 3D.png"/>
            <p:cNvPicPr>
              <a:picLocks noChangeAspect="1" noChangeArrowheads="1"/>
            </p:cNvPicPr>
            <p:nvPr/>
          </p:nvPicPr>
          <p:blipFill>
            <a:blip r:embed="rId13" cstate="print"/>
            <a:srcRect/>
            <a:stretch>
              <a:fillRect/>
            </a:stretch>
          </p:blipFill>
          <p:spPr bwMode="auto">
            <a:xfrm>
              <a:off x="9971287" y="4991294"/>
              <a:ext cx="476851" cy="530629"/>
            </a:xfrm>
            <a:prstGeom prst="rect">
              <a:avLst/>
            </a:prstGeom>
            <a:noFill/>
            <a:scene3d>
              <a:camera prst="isometricLeftDown"/>
              <a:lightRig rig="threePt" dir="t"/>
            </a:scene3d>
          </p:spPr>
        </p:pic>
      </p:grpSp>
      <p:grpSp>
        <p:nvGrpSpPr>
          <p:cNvPr id="129048" name="Group 37"/>
          <p:cNvGrpSpPr>
            <a:grpSpLocks/>
          </p:cNvGrpSpPr>
          <p:nvPr/>
        </p:nvGrpSpPr>
        <p:grpSpPr bwMode="auto">
          <a:xfrm>
            <a:off x="8088313" y="3355975"/>
            <a:ext cx="727075" cy="812800"/>
            <a:chOff x="9680575" y="4890057"/>
            <a:chExt cx="873125" cy="976311"/>
          </a:xfrm>
        </p:grpSpPr>
        <p:pic>
          <p:nvPicPr>
            <p:cNvPr id="129082" name="Picture 8" descr="C:\Program Files\Microsoft Resource DVD Artwork\DVD_ART\Artwork_Imagery\HARDWARE_IMAGERY\Illustration - Misc Hardware\XML Icons\PC with flat panel.png"/>
            <p:cNvPicPr>
              <a:picLocks noChangeAspect="1" noChangeArrowheads="1"/>
            </p:cNvPicPr>
            <p:nvPr/>
          </p:nvPicPr>
          <p:blipFill>
            <a:blip r:embed="rId12"/>
            <a:srcRect/>
            <a:stretch>
              <a:fillRect/>
            </a:stretch>
          </p:blipFill>
          <p:spPr bwMode="auto">
            <a:xfrm>
              <a:off x="9680575" y="4890057"/>
              <a:ext cx="873125" cy="976311"/>
            </a:xfrm>
            <a:prstGeom prst="rect">
              <a:avLst/>
            </a:prstGeom>
            <a:noFill/>
            <a:ln w="9525">
              <a:noFill/>
              <a:miter lim="800000"/>
              <a:headEnd/>
              <a:tailEnd/>
            </a:ln>
          </p:spPr>
        </p:pic>
        <p:pic>
          <p:nvPicPr>
            <p:cNvPr id="40" name="Picture 7" descr="C:\Program Files\Microsoft Resource DVD Artwork\DVD_ART\Artwork_Imagery\HARDWARE_IMAGERY\Illustration - Misc Hardware\Windows Vista Illustration Icons\Flip 3D.png"/>
            <p:cNvPicPr>
              <a:picLocks noChangeAspect="1" noChangeArrowheads="1"/>
            </p:cNvPicPr>
            <p:nvPr/>
          </p:nvPicPr>
          <p:blipFill>
            <a:blip r:embed="rId13" cstate="print"/>
            <a:srcRect/>
            <a:stretch>
              <a:fillRect/>
            </a:stretch>
          </p:blipFill>
          <p:spPr bwMode="auto">
            <a:xfrm>
              <a:off x="9971287" y="4991294"/>
              <a:ext cx="476851" cy="530629"/>
            </a:xfrm>
            <a:prstGeom prst="rect">
              <a:avLst/>
            </a:prstGeom>
            <a:noFill/>
            <a:scene3d>
              <a:camera prst="isometricLeftDown"/>
              <a:lightRig rig="threePt" dir="t"/>
            </a:scene3d>
          </p:spPr>
        </p:pic>
      </p:grpSp>
      <p:grpSp>
        <p:nvGrpSpPr>
          <p:cNvPr id="129049" name="Group 40"/>
          <p:cNvGrpSpPr>
            <a:grpSpLocks/>
          </p:cNvGrpSpPr>
          <p:nvPr/>
        </p:nvGrpSpPr>
        <p:grpSpPr bwMode="auto">
          <a:xfrm>
            <a:off x="6330950" y="3217863"/>
            <a:ext cx="728663" cy="812800"/>
            <a:chOff x="9680575" y="4890057"/>
            <a:chExt cx="873125" cy="976311"/>
          </a:xfrm>
        </p:grpSpPr>
        <p:pic>
          <p:nvPicPr>
            <p:cNvPr id="129080" name="Picture 8" descr="C:\Program Files\Microsoft Resource DVD Artwork\DVD_ART\Artwork_Imagery\HARDWARE_IMAGERY\Illustration - Misc Hardware\XML Icons\PC with flat panel.png"/>
            <p:cNvPicPr>
              <a:picLocks noChangeAspect="1" noChangeArrowheads="1"/>
            </p:cNvPicPr>
            <p:nvPr/>
          </p:nvPicPr>
          <p:blipFill>
            <a:blip r:embed="rId12"/>
            <a:srcRect/>
            <a:stretch>
              <a:fillRect/>
            </a:stretch>
          </p:blipFill>
          <p:spPr bwMode="auto">
            <a:xfrm>
              <a:off x="9680575" y="4890057"/>
              <a:ext cx="873125" cy="976311"/>
            </a:xfrm>
            <a:prstGeom prst="rect">
              <a:avLst/>
            </a:prstGeom>
            <a:noFill/>
            <a:ln w="9525">
              <a:noFill/>
              <a:miter lim="800000"/>
              <a:headEnd/>
              <a:tailEnd/>
            </a:ln>
          </p:spPr>
        </p:pic>
        <p:pic>
          <p:nvPicPr>
            <p:cNvPr id="43" name="Picture 7" descr="C:\Program Files\Microsoft Resource DVD Artwork\DVD_ART\Artwork_Imagery\HARDWARE_IMAGERY\Illustration - Misc Hardware\Windows Vista Illustration Icons\Flip 3D.png"/>
            <p:cNvPicPr>
              <a:picLocks noChangeAspect="1" noChangeArrowheads="1"/>
            </p:cNvPicPr>
            <p:nvPr/>
          </p:nvPicPr>
          <p:blipFill>
            <a:blip r:embed="rId13" cstate="print"/>
            <a:srcRect/>
            <a:stretch>
              <a:fillRect/>
            </a:stretch>
          </p:blipFill>
          <p:spPr bwMode="auto">
            <a:xfrm>
              <a:off x="9971287" y="4991294"/>
              <a:ext cx="476851" cy="530629"/>
            </a:xfrm>
            <a:prstGeom prst="rect">
              <a:avLst/>
            </a:prstGeom>
            <a:noFill/>
            <a:scene3d>
              <a:camera prst="isometricLeftDown"/>
              <a:lightRig rig="threePt" dir="t"/>
            </a:scene3d>
          </p:spPr>
        </p:pic>
      </p:grpSp>
      <p:grpSp>
        <p:nvGrpSpPr>
          <p:cNvPr id="129050" name="Group 43"/>
          <p:cNvGrpSpPr>
            <a:grpSpLocks/>
          </p:cNvGrpSpPr>
          <p:nvPr/>
        </p:nvGrpSpPr>
        <p:grpSpPr bwMode="auto">
          <a:xfrm>
            <a:off x="6662738" y="2084388"/>
            <a:ext cx="809625" cy="1120775"/>
            <a:chOff x="9328150" y="6134100"/>
            <a:chExt cx="1282843" cy="1892300"/>
          </a:xfrm>
        </p:grpSpPr>
        <p:pic>
          <p:nvPicPr>
            <p:cNvPr id="129076" name="Picture 6" descr="C:\Program Files\Microsoft Resource DVD Artwork\DVD_ART\Artwork_Imagery\HARDWARE_IMAGERY\Illustration - Misc Hardware\XML Icons\Server.png"/>
            <p:cNvPicPr>
              <a:picLocks noChangeAspect="1" noChangeArrowheads="1"/>
            </p:cNvPicPr>
            <p:nvPr/>
          </p:nvPicPr>
          <p:blipFill>
            <a:blip r:embed="rId10"/>
            <a:srcRect/>
            <a:stretch>
              <a:fillRect/>
            </a:stretch>
          </p:blipFill>
          <p:spPr bwMode="auto">
            <a:xfrm>
              <a:off x="9328150" y="6134100"/>
              <a:ext cx="1282843" cy="1892300"/>
            </a:xfrm>
            <a:prstGeom prst="rect">
              <a:avLst/>
            </a:prstGeom>
            <a:noFill/>
            <a:ln w="9525">
              <a:noFill/>
              <a:miter lim="800000"/>
              <a:headEnd/>
              <a:tailEnd/>
            </a:ln>
          </p:spPr>
        </p:pic>
        <p:pic>
          <p:nvPicPr>
            <p:cNvPr id="46" name="Picture 7" descr="C:\Program Files\Microsoft Resource DVD Artwork\DVD_ART\Artwork_Imagery\HARDWARE_IMAGERY\Illustration - Misc Hardware\Windows Vista Illustration Icons\Flip 3D.png"/>
            <p:cNvPicPr>
              <a:picLocks noChangeAspect="1" noChangeArrowheads="1"/>
            </p:cNvPicPr>
            <p:nvPr/>
          </p:nvPicPr>
          <p:blipFill>
            <a:blip r:embed="rId11" cstate="print"/>
            <a:srcRect/>
            <a:stretch>
              <a:fillRect/>
            </a:stretch>
          </p:blipFill>
          <p:spPr bwMode="auto">
            <a:xfrm>
              <a:off x="9791700" y="6350000"/>
              <a:ext cx="787400" cy="787400"/>
            </a:xfrm>
            <a:prstGeom prst="rect">
              <a:avLst/>
            </a:prstGeom>
            <a:noFill/>
            <a:scene3d>
              <a:camera prst="isometricLeftDown"/>
              <a:lightRig rig="threePt" dir="t"/>
            </a:scene3d>
          </p:spPr>
        </p:pic>
        <p:pic>
          <p:nvPicPr>
            <p:cNvPr id="47" name="Picture 7" descr="C:\Program Files\Microsoft Resource DVD Artwork\DVD_ART\Artwork_Imagery\HARDWARE_IMAGERY\Illustration - Misc Hardware\Windows Vista Illustration Icons\Flip 3D.png"/>
            <p:cNvPicPr>
              <a:picLocks noChangeAspect="1" noChangeArrowheads="1"/>
            </p:cNvPicPr>
            <p:nvPr/>
          </p:nvPicPr>
          <p:blipFill>
            <a:blip r:embed="rId11" cstate="print"/>
            <a:srcRect/>
            <a:stretch>
              <a:fillRect/>
            </a:stretch>
          </p:blipFill>
          <p:spPr bwMode="auto">
            <a:xfrm>
              <a:off x="9791700" y="6604000"/>
              <a:ext cx="787400" cy="787400"/>
            </a:xfrm>
            <a:prstGeom prst="rect">
              <a:avLst/>
            </a:prstGeom>
            <a:noFill/>
            <a:scene3d>
              <a:camera prst="isometricLeftDown"/>
              <a:lightRig rig="threePt" dir="t"/>
            </a:scene3d>
          </p:spPr>
        </p:pic>
        <p:pic>
          <p:nvPicPr>
            <p:cNvPr id="48" name="Picture 7" descr="C:\Program Files\Microsoft Resource DVD Artwork\DVD_ART\Artwork_Imagery\HARDWARE_IMAGERY\Illustration - Misc Hardware\Windows Vista Illustration Icons\Flip 3D.png"/>
            <p:cNvPicPr>
              <a:picLocks noChangeAspect="1" noChangeArrowheads="1"/>
            </p:cNvPicPr>
            <p:nvPr/>
          </p:nvPicPr>
          <p:blipFill>
            <a:blip r:embed="rId11" cstate="print"/>
            <a:srcRect/>
            <a:stretch>
              <a:fillRect/>
            </a:stretch>
          </p:blipFill>
          <p:spPr bwMode="auto">
            <a:xfrm>
              <a:off x="9791700" y="6819900"/>
              <a:ext cx="787400" cy="787400"/>
            </a:xfrm>
            <a:prstGeom prst="rect">
              <a:avLst/>
            </a:prstGeom>
            <a:noFill/>
            <a:scene3d>
              <a:camera prst="isometricLeftDown"/>
              <a:lightRig rig="threePt" dir="t"/>
            </a:scene3d>
          </p:spPr>
        </p:pic>
      </p:grpSp>
      <p:sp>
        <p:nvSpPr>
          <p:cNvPr id="49" name="TextBox 48"/>
          <p:cNvSpPr txBox="1"/>
          <p:nvPr/>
        </p:nvSpPr>
        <p:spPr>
          <a:xfrm>
            <a:off x="6456363" y="4687888"/>
            <a:ext cx="2274887" cy="631825"/>
          </a:xfrm>
          <a:prstGeom prst="rect">
            <a:avLst/>
          </a:prstGeom>
          <a:noFill/>
        </p:spPr>
        <p:txBody>
          <a:bodyPr lIns="76197" tIns="38098" rIns="76197" bIns="38098">
            <a:spAutoFit/>
          </a:bodyPr>
          <a:lstStyle/>
          <a:p>
            <a:pPr fontAlgn="auto">
              <a:spcBef>
                <a:spcPct val="20000"/>
              </a:spcBef>
              <a:spcAft>
                <a:spcPts val="0"/>
              </a:spcAft>
              <a:buClr>
                <a:srgbClr val="FFCC00"/>
              </a:buClr>
              <a:defRPr/>
            </a:pPr>
            <a:r>
              <a:rPr lang="en-US" b="1" dirty="0">
                <a:ln w="50800"/>
                <a:solidFill>
                  <a:schemeClr val="bg1">
                    <a:shade val="50000"/>
                  </a:schemeClr>
                </a:solidFill>
                <a:latin typeface="+mn-lt"/>
              </a:rPr>
              <a:t>Terminal Servers and Desktop PC’s</a:t>
            </a:r>
          </a:p>
        </p:txBody>
      </p:sp>
      <p:grpSp>
        <p:nvGrpSpPr>
          <p:cNvPr id="129052" name="Group 49"/>
          <p:cNvGrpSpPr>
            <a:grpSpLocks/>
          </p:cNvGrpSpPr>
          <p:nvPr/>
        </p:nvGrpSpPr>
        <p:grpSpPr bwMode="auto">
          <a:xfrm>
            <a:off x="7897813" y="2724150"/>
            <a:ext cx="400050" cy="430213"/>
            <a:chOff x="574675" y="3979864"/>
            <a:chExt cx="1406525" cy="1425156"/>
          </a:xfrm>
        </p:grpSpPr>
        <p:pic>
          <p:nvPicPr>
            <p:cNvPr id="51" name="Picture 3" descr="C:\Program Files\Microsoft Resource DVD Artwork\DVD_ART\Artwork_Imagery\Shapes and Graphics\software box illustration\box 1a.png"/>
            <p:cNvPicPr>
              <a:picLocks noChangeAspect="1" noChangeArrowheads="1"/>
            </p:cNvPicPr>
            <p:nvPr/>
          </p:nvPicPr>
          <p:blipFill>
            <a:blip r:embed="rId14"/>
            <a:srcRect/>
            <a:stretch>
              <a:fillRect/>
            </a:stretch>
          </p:blipFill>
          <p:spPr bwMode="auto">
            <a:xfrm>
              <a:off x="574675" y="3979864"/>
              <a:ext cx="1239082" cy="1425156"/>
            </a:xfrm>
            <a:prstGeom prst="rect">
              <a:avLst/>
            </a:prstGeom>
            <a:ln>
              <a:noFill/>
            </a:ln>
            <a:effectLst>
              <a:outerShdw blurRad="190500" algn="tl" rotWithShape="0">
                <a:srgbClr val="000000">
                  <a:alpha val="70000"/>
                </a:srgbClr>
              </a:outerShdw>
            </a:effectLst>
          </p:spPr>
        </p:pic>
        <p:pic>
          <p:nvPicPr>
            <p:cNvPr id="129075" name="Picture 51" descr="Picture1.png"/>
            <p:cNvPicPr>
              <a:picLocks noChangeAspect="1"/>
            </p:cNvPicPr>
            <p:nvPr/>
          </p:nvPicPr>
          <p:blipFill>
            <a:blip r:embed="rId15"/>
            <a:srcRect/>
            <a:stretch>
              <a:fillRect/>
            </a:stretch>
          </p:blipFill>
          <p:spPr bwMode="auto">
            <a:xfrm>
              <a:off x="609601" y="4291123"/>
              <a:ext cx="1371599" cy="539457"/>
            </a:xfrm>
            <a:prstGeom prst="rect">
              <a:avLst/>
            </a:prstGeom>
            <a:noFill/>
            <a:ln w="9525">
              <a:noFill/>
              <a:miter lim="800000"/>
              <a:headEnd/>
              <a:tailEnd/>
            </a:ln>
          </p:spPr>
        </p:pic>
      </p:grpSp>
      <p:grpSp>
        <p:nvGrpSpPr>
          <p:cNvPr id="129053" name="Group 52"/>
          <p:cNvGrpSpPr>
            <a:grpSpLocks/>
          </p:cNvGrpSpPr>
          <p:nvPr/>
        </p:nvGrpSpPr>
        <p:grpSpPr bwMode="auto">
          <a:xfrm>
            <a:off x="6838950" y="2787650"/>
            <a:ext cx="400050" cy="430213"/>
            <a:chOff x="574675" y="3979864"/>
            <a:chExt cx="1406525" cy="1425156"/>
          </a:xfrm>
        </p:grpSpPr>
        <p:pic>
          <p:nvPicPr>
            <p:cNvPr id="54" name="Picture 3" descr="C:\Program Files\Microsoft Resource DVD Artwork\DVD_ART\Artwork_Imagery\Shapes and Graphics\software box illustration\box 1a.png"/>
            <p:cNvPicPr>
              <a:picLocks noChangeAspect="1" noChangeArrowheads="1"/>
            </p:cNvPicPr>
            <p:nvPr/>
          </p:nvPicPr>
          <p:blipFill>
            <a:blip r:embed="rId14"/>
            <a:srcRect/>
            <a:stretch>
              <a:fillRect/>
            </a:stretch>
          </p:blipFill>
          <p:spPr bwMode="auto">
            <a:xfrm>
              <a:off x="574675" y="3979864"/>
              <a:ext cx="1239082" cy="1425156"/>
            </a:xfrm>
            <a:prstGeom prst="rect">
              <a:avLst/>
            </a:prstGeom>
            <a:ln>
              <a:noFill/>
            </a:ln>
            <a:effectLst>
              <a:outerShdw blurRad="190500" algn="tl" rotWithShape="0">
                <a:srgbClr val="000000">
                  <a:alpha val="70000"/>
                </a:srgbClr>
              </a:outerShdw>
            </a:effectLst>
          </p:spPr>
        </p:pic>
        <p:pic>
          <p:nvPicPr>
            <p:cNvPr id="129073" name="Picture 54" descr="Picture1.png"/>
            <p:cNvPicPr>
              <a:picLocks noChangeAspect="1"/>
            </p:cNvPicPr>
            <p:nvPr/>
          </p:nvPicPr>
          <p:blipFill>
            <a:blip r:embed="rId15"/>
            <a:srcRect/>
            <a:stretch>
              <a:fillRect/>
            </a:stretch>
          </p:blipFill>
          <p:spPr bwMode="auto">
            <a:xfrm>
              <a:off x="609601" y="4291123"/>
              <a:ext cx="1371599" cy="539457"/>
            </a:xfrm>
            <a:prstGeom prst="rect">
              <a:avLst/>
            </a:prstGeom>
            <a:noFill/>
            <a:ln w="9525">
              <a:noFill/>
              <a:miter lim="800000"/>
              <a:headEnd/>
              <a:tailEnd/>
            </a:ln>
          </p:spPr>
        </p:pic>
      </p:grpSp>
      <p:grpSp>
        <p:nvGrpSpPr>
          <p:cNvPr id="129054" name="Group 55"/>
          <p:cNvGrpSpPr>
            <a:grpSpLocks/>
          </p:cNvGrpSpPr>
          <p:nvPr/>
        </p:nvGrpSpPr>
        <p:grpSpPr bwMode="auto">
          <a:xfrm>
            <a:off x="7346950" y="4227513"/>
            <a:ext cx="400050" cy="428625"/>
            <a:chOff x="574675" y="3979864"/>
            <a:chExt cx="1406525" cy="1425156"/>
          </a:xfrm>
        </p:grpSpPr>
        <p:pic>
          <p:nvPicPr>
            <p:cNvPr id="57" name="Picture 3" descr="C:\Program Files\Microsoft Resource DVD Artwork\DVD_ART\Artwork_Imagery\Shapes and Graphics\software box illustration\box 1a.png"/>
            <p:cNvPicPr>
              <a:picLocks noChangeAspect="1" noChangeArrowheads="1"/>
            </p:cNvPicPr>
            <p:nvPr/>
          </p:nvPicPr>
          <p:blipFill>
            <a:blip r:embed="rId14"/>
            <a:srcRect/>
            <a:stretch>
              <a:fillRect/>
            </a:stretch>
          </p:blipFill>
          <p:spPr bwMode="auto">
            <a:xfrm>
              <a:off x="574675" y="3979864"/>
              <a:ext cx="1239082" cy="1425156"/>
            </a:xfrm>
            <a:prstGeom prst="rect">
              <a:avLst/>
            </a:prstGeom>
            <a:ln>
              <a:noFill/>
            </a:ln>
            <a:effectLst>
              <a:outerShdw blurRad="190500" algn="tl" rotWithShape="0">
                <a:srgbClr val="000000">
                  <a:alpha val="70000"/>
                </a:srgbClr>
              </a:outerShdw>
            </a:effectLst>
          </p:spPr>
        </p:pic>
        <p:pic>
          <p:nvPicPr>
            <p:cNvPr id="129071" name="Picture 57" descr="Picture1.png"/>
            <p:cNvPicPr>
              <a:picLocks noChangeAspect="1"/>
            </p:cNvPicPr>
            <p:nvPr/>
          </p:nvPicPr>
          <p:blipFill>
            <a:blip r:embed="rId15"/>
            <a:srcRect/>
            <a:stretch>
              <a:fillRect/>
            </a:stretch>
          </p:blipFill>
          <p:spPr bwMode="auto">
            <a:xfrm>
              <a:off x="609601" y="4291123"/>
              <a:ext cx="1371599" cy="539457"/>
            </a:xfrm>
            <a:prstGeom prst="rect">
              <a:avLst/>
            </a:prstGeom>
            <a:noFill/>
            <a:ln w="9525">
              <a:noFill/>
              <a:miter lim="800000"/>
              <a:headEnd/>
              <a:tailEnd/>
            </a:ln>
          </p:spPr>
        </p:pic>
      </p:grpSp>
      <p:grpSp>
        <p:nvGrpSpPr>
          <p:cNvPr id="129055" name="Group 60"/>
          <p:cNvGrpSpPr>
            <a:grpSpLocks/>
          </p:cNvGrpSpPr>
          <p:nvPr/>
        </p:nvGrpSpPr>
        <p:grpSpPr bwMode="auto">
          <a:xfrm>
            <a:off x="690563" y="3740150"/>
            <a:ext cx="1171575" cy="1187450"/>
            <a:chOff x="549275" y="4602164"/>
            <a:chExt cx="1406525" cy="1425156"/>
          </a:xfrm>
        </p:grpSpPr>
        <p:pic>
          <p:nvPicPr>
            <p:cNvPr id="144390" name="Picture 6" descr="C:\Program Files\Microsoft Resource DVD Artwork\DVD_ART\Artwork_Imagery\Shapes and Graphics\software box illustration\box 1d.png"/>
            <p:cNvPicPr>
              <a:picLocks noChangeAspect="1" noChangeArrowheads="1"/>
            </p:cNvPicPr>
            <p:nvPr/>
          </p:nvPicPr>
          <p:blipFill>
            <a:blip r:embed="rId16"/>
            <a:srcRect/>
            <a:stretch>
              <a:fillRect/>
            </a:stretch>
          </p:blipFill>
          <p:spPr bwMode="auto">
            <a:xfrm>
              <a:off x="549275" y="4602164"/>
              <a:ext cx="1240715" cy="1425156"/>
            </a:xfrm>
            <a:prstGeom prst="rect">
              <a:avLst/>
            </a:prstGeom>
            <a:ln>
              <a:noFill/>
            </a:ln>
            <a:effectLst>
              <a:outerShdw blurRad="190500" algn="tl" rotWithShape="0">
                <a:srgbClr val="000000">
                  <a:alpha val="70000"/>
                </a:srgbClr>
              </a:outerShdw>
            </a:effectLst>
          </p:spPr>
        </p:pic>
        <p:pic>
          <p:nvPicPr>
            <p:cNvPr id="129069" name="Picture 59" descr="Picture2.png"/>
            <p:cNvPicPr>
              <a:picLocks noChangeAspect="1"/>
            </p:cNvPicPr>
            <p:nvPr/>
          </p:nvPicPr>
          <p:blipFill>
            <a:blip r:embed="rId17"/>
            <a:srcRect/>
            <a:stretch>
              <a:fillRect/>
            </a:stretch>
          </p:blipFill>
          <p:spPr bwMode="auto">
            <a:xfrm>
              <a:off x="606672" y="4938823"/>
              <a:ext cx="1349128" cy="532849"/>
            </a:xfrm>
            <a:prstGeom prst="rect">
              <a:avLst/>
            </a:prstGeom>
            <a:noFill/>
            <a:ln w="9525">
              <a:noFill/>
              <a:miter lim="800000"/>
              <a:headEnd/>
              <a:tailEnd/>
            </a:ln>
          </p:spPr>
        </p:pic>
      </p:grpSp>
      <p:grpSp>
        <p:nvGrpSpPr>
          <p:cNvPr id="129056" name="Group 61"/>
          <p:cNvGrpSpPr>
            <a:grpSpLocks/>
          </p:cNvGrpSpPr>
          <p:nvPr/>
        </p:nvGrpSpPr>
        <p:grpSpPr bwMode="auto">
          <a:xfrm>
            <a:off x="6627813" y="3719513"/>
            <a:ext cx="346075" cy="419100"/>
            <a:chOff x="549275" y="4602164"/>
            <a:chExt cx="1406525" cy="1425156"/>
          </a:xfrm>
        </p:grpSpPr>
        <p:pic>
          <p:nvPicPr>
            <p:cNvPr id="63" name="Picture 6" descr="C:\Program Files\Microsoft Resource DVD Artwork\DVD_ART\Artwork_Imagery\Shapes and Graphics\software box illustration\box 1d.png"/>
            <p:cNvPicPr>
              <a:picLocks noChangeAspect="1" noChangeArrowheads="1"/>
            </p:cNvPicPr>
            <p:nvPr/>
          </p:nvPicPr>
          <p:blipFill>
            <a:blip r:embed="rId18"/>
            <a:srcRect/>
            <a:stretch>
              <a:fillRect/>
            </a:stretch>
          </p:blipFill>
          <p:spPr bwMode="auto">
            <a:xfrm>
              <a:off x="549275" y="4602164"/>
              <a:ext cx="1238774" cy="1425156"/>
            </a:xfrm>
            <a:prstGeom prst="rect">
              <a:avLst/>
            </a:prstGeom>
            <a:ln>
              <a:noFill/>
            </a:ln>
            <a:effectLst>
              <a:outerShdw blurRad="190500" algn="tl" rotWithShape="0">
                <a:srgbClr val="000000">
                  <a:alpha val="70000"/>
                </a:srgbClr>
              </a:outerShdw>
            </a:effectLst>
          </p:spPr>
        </p:pic>
        <p:pic>
          <p:nvPicPr>
            <p:cNvPr id="129067" name="Picture 63" descr="Picture2.png"/>
            <p:cNvPicPr>
              <a:picLocks noChangeAspect="1"/>
            </p:cNvPicPr>
            <p:nvPr/>
          </p:nvPicPr>
          <p:blipFill>
            <a:blip r:embed="rId19"/>
            <a:srcRect/>
            <a:stretch>
              <a:fillRect/>
            </a:stretch>
          </p:blipFill>
          <p:spPr bwMode="auto">
            <a:xfrm>
              <a:off x="606672" y="4938823"/>
              <a:ext cx="1349128" cy="532849"/>
            </a:xfrm>
            <a:prstGeom prst="rect">
              <a:avLst/>
            </a:prstGeom>
            <a:noFill/>
            <a:ln w="9525">
              <a:noFill/>
              <a:miter lim="800000"/>
              <a:headEnd/>
              <a:tailEnd/>
            </a:ln>
          </p:spPr>
        </p:pic>
      </p:grpSp>
      <p:grpSp>
        <p:nvGrpSpPr>
          <p:cNvPr id="129057" name="Group 64"/>
          <p:cNvGrpSpPr>
            <a:grpSpLocks/>
          </p:cNvGrpSpPr>
          <p:nvPr/>
        </p:nvGrpSpPr>
        <p:grpSpPr bwMode="auto">
          <a:xfrm>
            <a:off x="8385175" y="3835400"/>
            <a:ext cx="346075" cy="419100"/>
            <a:chOff x="549275" y="4602164"/>
            <a:chExt cx="1406525" cy="1425156"/>
          </a:xfrm>
        </p:grpSpPr>
        <p:pic>
          <p:nvPicPr>
            <p:cNvPr id="66" name="Picture 6" descr="C:\Program Files\Microsoft Resource DVD Artwork\DVD_ART\Artwork_Imagery\Shapes and Graphics\software box illustration\box 1d.png"/>
            <p:cNvPicPr>
              <a:picLocks noChangeAspect="1" noChangeArrowheads="1"/>
            </p:cNvPicPr>
            <p:nvPr/>
          </p:nvPicPr>
          <p:blipFill>
            <a:blip r:embed="rId18"/>
            <a:srcRect/>
            <a:stretch>
              <a:fillRect/>
            </a:stretch>
          </p:blipFill>
          <p:spPr bwMode="auto">
            <a:xfrm>
              <a:off x="549275" y="4602164"/>
              <a:ext cx="1238774" cy="1425156"/>
            </a:xfrm>
            <a:prstGeom prst="rect">
              <a:avLst/>
            </a:prstGeom>
            <a:ln>
              <a:noFill/>
            </a:ln>
            <a:effectLst>
              <a:outerShdw blurRad="190500" algn="tl" rotWithShape="0">
                <a:srgbClr val="000000">
                  <a:alpha val="70000"/>
                </a:srgbClr>
              </a:outerShdw>
            </a:effectLst>
          </p:spPr>
        </p:pic>
        <p:pic>
          <p:nvPicPr>
            <p:cNvPr id="129065" name="Picture 66" descr="Picture2.png"/>
            <p:cNvPicPr>
              <a:picLocks noChangeAspect="1"/>
            </p:cNvPicPr>
            <p:nvPr/>
          </p:nvPicPr>
          <p:blipFill>
            <a:blip r:embed="rId19"/>
            <a:srcRect/>
            <a:stretch>
              <a:fillRect/>
            </a:stretch>
          </p:blipFill>
          <p:spPr bwMode="auto">
            <a:xfrm>
              <a:off x="606672" y="4938823"/>
              <a:ext cx="1349128" cy="532849"/>
            </a:xfrm>
            <a:prstGeom prst="rect">
              <a:avLst/>
            </a:prstGeom>
            <a:noFill/>
            <a:ln w="9525">
              <a:noFill/>
              <a:miter lim="800000"/>
              <a:headEnd/>
              <a:tailEnd/>
            </a:ln>
          </p:spPr>
        </p:pic>
      </p:grpSp>
      <p:grpSp>
        <p:nvGrpSpPr>
          <p:cNvPr id="129058" name="Group 67"/>
          <p:cNvGrpSpPr>
            <a:grpSpLocks/>
          </p:cNvGrpSpPr>
          <p:nvPr/>
        </p:nvGrpSpPr>
        <p:grpSpPr bwMode="auto">
          <a:xfrm>
            <a:off x="7739063" y="4227513"/>
            <a:ext cx="346075" cy="419100"/>
            <a:chOff x="549275" y="4602164"/>
            <a:chExt cx="1406525" cy="1425156"/>
          </a:xfrm>
        </p:grpSpPr>
        <p:pic>
          <p:nvPicPr>
            <p:cNvPr id="69" name="Picture 6" descr="C:\Program Files\Microsoft Resource DVD Artwork\DVD_ART\Artwork_Imagery\Shapes and Graphics\software box illustration\box 1d.png"/>
            <p:cNvPicPr>
              <a:picLocks noChangeAspect="1" noChangeArrowheads="1"/>
            </p:cNvPicPr>
            <p:nvPr/>
          </p:nvPicPr>
          <p:blipFill>
            <a:blip r:embed="rId18"/>
            <a:srcRect/>
            <a:stretch>
              <a:fillRect/>
            </a:stretch>
          </p:blipFill>
          <p:spPr bwMode="auto">
            <a:xfrm>
              <a:off x="549275" y="4602164"/>
              <a:ext cx="1238774" cy="1425156"/>
            </a:xfrm>
            <a:prstGeom prst="rect">
              <a:avLst/>
            </a:prstGeom>
            <a:ln>
              <a:noFill/>
            </a:ln>
            <a:effectLst>
              <a:outerShdw blurRad="190500" algn="tl" rotWithShape="0">
                <a:srgbClr val="000000">
                  <a:alpha val="70000"/>
                </a:srgbClr>
              </a:outerShdw>
            </a:effectLst>
          </p:spPr>
        </p:pic>
        <p:pic>
          <p:nvPicPr>
            <p:cNvPr id="129063" name="Picture 69" descr="Picture2.png"/>
            <p:cNvPicPr>
              <a:picLocks noChangeAspect="1"/>
            </p:cNvPicPr>
            <p:nvPr/>
          </p:nvPicPr>
          <p:blipFill>
            <a:blip r:embed="rId19"/>
            <a:srcRect/>
            <a:stretch>
              <a:fillRect/>
            </a:stretch>
          </p:blipFill>
          <p:spPr bwMode="auto">
            <a:xfrm>
              <a:off x="606672" y="4938823"/>
              <a:ext cx="1349128" cy="532849"/>
            </a:xfrm>
            <a:prstGeom prst="rect">
              <a:avLst/>
            </a:prstGeom>
            <a:noFill/>
            <a:ln w="9525">
              <a:noFill/>
              <a:miter lim="800000"/>
              <a:headEnd/>
              <a:tailEnd/>
            </a:ln>
          </p:spPr>
        </p:pic>
      </p:grpSp>
      <p:grpSp>
        <p:nvGrpSpPr>
          <p:cNvPr id="129059" name="Group 70"/>
          <p:cNvGrpSpPr>
            <a:grpSpLocks/>
          </p:cNvGrpSpPr>
          <p:nvPr/>
        </p:nvGrpSpPr>
        <p:grpSpPr bwMode="auto">
          <a:xfrm>
            <a:off x="7654925" y="2724150"/>
            <a:ext cx="346075" cy="419100"/>
            <a:chOff x="549275" y="4602164"/>
            <a:chExt cx="1406525" cy="1425156"/>
          </a:xfrm>
        </p:grpSpPr>
        <p:pic>
          <p:nvPicPr>
            <p:cNvPr id="72" name="Picture 6" descr="C:\Program Files\Microsoft Resource DVD Artwork\DVD_ART\Artwork_Imagery\Shapes and Graphics\software box illustration\box 1d.png"/>
            <p:cNvPicPr>
              <a:picLocks noChangeAspect="1" noChangeArrowheads="1"/>
            </p:cNvPicPr>
            <p:nvPr/>
          </p:nvPicPr>
          <p:blipFill>
            <a:blip r:embed="rId18"/>
            <a:srcRect/>
            <a:stretch>
              <a:fillRect/>
            </a:stretch>
          </p:blipFill>
          <p:spPr bwMode="auto">
            <a:xfrm>
              <a:off x="549275" y="4602164"/>
              <a:ext cx="1238774" cy="1425156"/>
            </a:xfrm>
            <a:prstGeom prst="rect">
              <a:avLst/>
            </a:prstGeom>
            <a:ln>
              <a:noFill/>
            </a:ln>
            <a:effectLst>
              <a:outerShdw blurRad="190500" algn="tl" rotWithShape="0">
                <a:srgbClr val="000000">
                  <a:alpha val="70000"/>
                </a:srgbClr>
              </a:outerShdw>
            </a:effectLst>
          </p:spPr>
        </p:pic>
        <p:pic>
          <p:nvPicPr>
            <p:cNvPr id="129061" name="Picture 72" descr="Picture2.png"/>
            <p:cNvPicPr>
              <a:picLocks noChangeAspect="1"/>
            </p:cNvPicPr>
            <p:nvPr/>
          </p:nvPicPr>
          <p:blipFill>
            <a:blip r:embed="rId19"/>
            <a:srcRect/>
            <a:stretch>
              <a:fillRect/>
            </a:stretch>
          </p:blipFill>
          <p:spPr bwMode="auto">
            <a:xfrm>
              <a:off x="606672" y="4938823"/>
              <a:ext cx="1349128" cy="532849"/>
            </a:xfrm>
            <a:prstGeom prst="rect">
              <a:avLst/>
            </a:prstGeom>
            <a:noFill/>
            <a:ln w="9525">
              <a:noFill/>
              <a:miter lim="800000"/>
              <a:headEnd/>
              <a:tailEnd/>
            </a:ln>
          </p:spPr>
        </p:pic>
      </p:grpSp>
    </p:spTree>
  </p:cSld>
  <p:clrMapOvr>
    <a:masterClrMapping/>
  </p:clrMapOvr>
  <p:transition advClick="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3399" name="Rectangle 443398"/>
          <p:cNvSpPr>
            <a:spLocks noChangeArrowheads="1"/>
          </p:cNvSpPr>
          <p:nvPr/>
        </p:nvSpPr>
        <p:spPr bwMode="auto">
          <a:xfrm>
            <a:off x="4724400" y="4572000"/>
            <a:ext cx="4038600" cy="20574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lstStyle/>
          <a:p>
            <a:pPr fontAlgn="auto">
              <a:spcBef>
                <a:spcPts val="0"/>
              </a:spcBef>
              <a:spcAft>
                <a:spcPts val="0"/>
              </a:spcAft>
              <a:defRPr/>
            </a:pPr>
            <a:r>
              <a:rPr lang="en-US" sz="2400" b="1" dirty="0">
                <a:solidFill>
                  <a:schemeClr val="accent1"/>
                </a:solidFill>
                <a:effectLst>
                  <a:outerShdw blurRad="38100" dist="38100" dir="2700000" algn="tl">
                    <a:srgbClr val="000000">
                      <a:alpha val="43137"/>
                    </a:srgbClr>
                  </a:outerShdw>
                </a:effectLst>
              </a:rPr>
              <a:t>Case Study: </a:t>
            </a:r>
            <a:r>
              <a:rPr lang="en-US" sz="2000" b="1" dirty="0">
                <a:solidFill>
                  <a:schemeClr val="accent1"/>
                </a:solidFill>
                <a:effectLst>
                  <a:outerShdw blurRad="38100" dist="38100" dir="2700000" algn="tl">
                    <a:srgbClr val="000000">
                      <a:alpha val="43137"/>
                    </a:srgbClr>
                  </a:outerShdw>
                </a:effectLst>
              </a:rPr>
              <a:t> </a:t>
            </a:r>
            <a:r>
              <a:rPr lang="en-US" sz="2000" dirty="0">
                <a:solidFill>
                  <a:schemeClr val="accent1"/>
                </a:solidFill>
                <a:effectLst>
                  <a:outerShdw blurRad="38100" dist="38100" dir="2700000" algn="tl">
                    <a:srgbClr val="000000">
                      <a:alpha val="43137"/>
                    </a:srgbClr>
                  </a:outerShdw>
                </a:effectLst>
              </a:rPr>
              <a:t>Scotland’s Dundee City Council </a:t>
            </a:r>
            <a:r>
              <a:rPr lang="en-US" sz="2000" dirty="0">
                <a:effectLst>
                  <a:outerShdw blurRad="38100" dist="38100" dir="2700000" algn="tl">
                    <a:srgbClr val="000000">
                      <a:alpha val="43137"/>
                    </a:srgbClr>
                  </a:outerShdw>
                </a:effectLst>
              </a:rPr>
              <a:t>saved $290,000 (155,000 UK pounds) on IT support, replacement, server consolidation and license agreements</a:t>
            </a:r>
          </a:p>
        </p:txBody>
      </p:sp>
      <p:sp>
        <p:nvSpPr>
          <p:cNvPr id="2" name="Rectangle 443398"/>
          <p:cNvSpPr>
            <a:spLocks noChangeArrowheads="1"/>
          </p:cNvSpPr>
          <p:nvPr/>
        </p:nvSpPr>
        <p:spPr bwMode="auto">
          <a:xfrm>
            <a:off x="4724400" y="2362200"/>
            <a:ext cx="4038600" cy="1981200"/>
          </a:xfrm>
          <a:prstGeom prst="rect">
            <a:avLst/>
          </a:prstGeom>
          <a:ln>
            <a:headEnd type="none" w="sm" len="sm"/>
            <a:tailEnd type="none" w="sm" len="sm"/>
          </a:ln>
        </p:spPr>
        <p:style>
          <a:lnRef idx="1">
            <a:schemeClr val="accent4"/>
          </a:lnRef>
          <a:fillRef idx="3">
            <a:schemeClr val="accent4"/>
          </a:fillRef>
          <a:effectRef idx="2">
            <a:schemeClr val="accent4"/>
          </a:effectRef>
          <a:fontRef idx="minor">
            <a:schemeClr val="lt1"/>
          </a:fontRef>
        </p:style>
        <p:txBody>
          <a:bodyPr wrap="none" anchor="ctr"/>
          <a:lstStyle/>
          <a:p>
            <a:pPr fontAlgn="auto">
              <a:spcBef>
                <a:spcPts val="0"/>
              </a:spcBef>
              <a:spcAft>
                <a:spcPts val="0"/>
              </a:spcAft>
              <a:defRPr/>
            </a:pPr>
            <a:endParaRPr lang="en-US">
              <a:solidFill>
                <a:srgbClr val="000066"/>
              </a:solidFill>
              <a:latin typeface="Calibri" pitchFamily="34" charset="0"/>
            </a:endParaRPr>
          </a:p>
        </p:txBody>
      </p:sp>
      <p:sp>
        <p:nvSpPr>
          <p:cNvPr id="19464" name="Rectangle 7"/>
          <p:cNvSpPr>
            <a:spLocks noChangeArrowheads="1"/>
          </p:cNvSpPr>
          <p:nvPr/>
        </p:nvSpPr>
        <p:spPr bwMode="auto">
          <a:xfrm>
            <a:off x="350838" y="990600"/>
            <a:ext cx="8305800" cy="1200150"/>
          </a:xfrm>
          <a:prstGeom prst="rect">
            <a:avLst/>
          </a:prstGeom>
          <a:noFill/>
          <a:ln w="9525">
            <a:noFill/>
            <a:miter lim="800000"/>
            <a:headEnd/>
            <a:tailEnd/>
          </a:ln>
        </p:spPr>
        <p:txBody>
          <a:bodyPr>
            <a:spAutoFit/>
          </a:bodyPr>
          <a:lstStyle/>
          <a:p>
            <a:pPr fontAlgn="auto">
              <a:spcBef>
                <a:spcPts val="0"/>
              </a:spcBef>
              <a:spcAft>
                <a:spcPts val="0"/>
              </a:spcAft>
              <a:defRPr/>
            </a:pPr>
            <a:r>
              <a:rPr lang="en-US" sz="2400" dirty="0" err="1">
                <a:solidFill>
                  <a:schemeClr val="accent1"/>
                </a:solidFill>
                <a:effectLst>
                  <a:outerShdw blurRad="38100" dist="38100" dir="2700000" algn="tl">
                    <a:srgbClr val="000000">
                      <a:alpha val="43137"/>
                    </a:srgbClr>
                  </a:outerShdw>
                </a:effectLst>
                <a:latin typeface="+mn-lt"/>
              </a:rPr>
              <a:t>SoftGrid</a:t>
            </a:r>
            <a:r>
              <a:rPr lang="en-US" sz="2400" dirty="0">
                <a:solidFill>
                  <a:schemeClr val="accent1"/>
                </a:solidFill>
                <a:effectLst>
                  <a:outerShdw blurRad="38100" dist="38100" dir="2700000" algn="tl">
                    <a:srgbClr val="000000">
                      <a:alpha val="43137"/>
                    </a:srgbClr>
                  </a:outerShdw>
                </a:effectLst>
                <a:latin typeface="+mn-lt"/>
              </a:rPr>
              <a:t> reduces and eliminates many common application management steps and optimizes computing resources, dramatically reducing labor and capital costs</a:t>
            </a:r>
            <a:endParaRPr lang="en-US" sz="2800" dirty="0">
              <a:solidFill>
                <a:schemeClr val="accent1"/>
              </a:solidFill>
              <a:effectLst>
                <a:outerShdw blurRad="38100" dist="38100" dir="2700000" algn="tl">
                  <a:srgbClr val="000000">
                    <a:alpha val="43137"/>
                  </a:srgbClr>
                </a:outerShdw>
              </a:effectLst>
              <a:latin typeface="+mn-lt"/>
            </a:endParaRPr>
          </a:p>
        </p:txBody>
      </p:sp>
      <p:sp>
        <p:nvSpPr>
          <p:cNvPr id="20491" name="Rectangle 42"/>
          <p:cNvSpPr>
            <a:spLocks noChangeArrowheads="1"/>
          </p:cNvSpPr>
          <p:nvPr/>
        </p:nvSpPr>
        <p:spPr bwMode="auto">
          <a:xfrm>
            <a:off x="4724400" y="3019425"/>
            <a:ext cx="4038600" cy="1200150"/>
          </a:xfrm>
          <a:prstGeom prst="rect">
            <a:avLst/>
          </a:prstGeom>
          <a:noFill/>
          <a:ln w="9525">
            <a:noFill/>
            <a:miter lim="800000"/>
            <a:headEnd/>
            <a:tailEnd/>
          </a:ln>
        </p:spPr>
        <p:txBody>
          <a:bodyPr>
            <a:spAutoFit/>
          </a:bodyPr>
          <a:lstStyle/>
          <a:p>
            <a:pPr fontAlgn="auto">
              <a:spcBef>
                <a:spcPts val="0"/>
              </a:spcBef>
              <a:spcAft>
                <a:spcPts val="0"/>
              </a:spcAft>
              <a:defRPr/>
            </a:pPr>
            <a:r>
              <a:rPr lang="en-US" dirty="0">
                <a:effectLst>
                  <a:outerShdw blurRad="38100" dist="38100" dir="2700000" algn="tl">
                    <a:srgbClr val="000000">
                      <a:alpha val="43137"/>
                    </a:srgbClr>
                  </a:outerShdw>
                </a:effectLst>
                <a:latin typeface="+mn-lt"/>
              </a:rPr>
              <a:t>Microsoft </a:t>
            </a:r>
            <a:r>
              <a:rPr lang="en-US" dirty="0" err="1">
                <a:effectLst>
                  <a:outerShdw blurRad="38100" dist="38100" dir="2700000" algn="tl">
                    <a:srgbClr val="000000">
                      <a:alpha val="43137"/>
                    </a:srgbClr>
                  </a:outerShdw>
                </a:effectLst>
                <a:latin typeface="+mn-lt"/>
              </a:rPr>
              <a:t>SoftGrid</a:t>
            </a:r>
            <a:r>
              <a:rPr lang="en-US" dirty="0">
                <a:effectLst>
                  <a:outerShdw blurRad="38100" dist="38100" dir="2700000" algn="tl">
                    <a:srgbClr val="000000">
                      <a:alpha val="43137"/>
                    </a:srgbClr>
                  </a:outerShdw>
                </a:effectLst>
                <a:latin typeface="+mn-lt"/>
              </a:rPr>
              <a:t> has developed a Forrester TEI™ Compliant calculator to help you determine how  </a:t>
            </a:r>
            <a:r>
              <a:rPr lang="en-US" dirty="0" err="1">
                <a:effectLst>
                  <a:outerShdw blurRad="38100" dist="38100" dir="2700000" algn="tl">
                    <a:srgbClr val="000000">
                      <a:alpha val="43137"/>
                    </a:srgbClr>
                  </a:outerShdw>
                </a:effectLst>
                <a:latin typeface="+mn-lt"/>
              </a:rPr>
              <a:t>SoftGrid</a:t>
            </a:r>
            <a:r>
              <a:rPr lang="en-US" dirty="0">
                <a:effectLst>
                  <a:outerShdw blurRad="38100" dist="38100" dir="2700000" algn="tl">
                    <a:srgbClr val="000000">
                      <a:alpha val="43137"/>
                    </a:srgbClr>
                  </a:outerShdw>
                </a:effectLst>
                <a:latin typeface="+mn-lt"/>
              </a:rPr>
              <a:t> can save application management costs</a:t>
            </a:r>
          </a:p>
        </p:txBody>
      </p:sp>
      <p:pic>
        <p:nvPicPr>
          <p:cNvPr id="131081" name="Picture 44"/>
          <p:cNvPicPr>
            <a:picLocks noChangeAspect="1" noChangeArrowheads="1"/>
          </p:cNvPicPr>
          <p:nvPr/>
        </p:nvPicPr>
        <p:blipFill>
          <a:blip r:embed="rId3"/>
          <a:srcRect/>
          <a:stretch>
            <a:fillRect/>
          </a:stretch>
        </p:blipFill>
        <p:spPr bwMode="auto">
          <a:xfrm>
            <a:off x="5867400" y="2438400"/>
            <a:ext cx="1447800" cy="496888"/>
          </a:xfrm>
          <a:prstGeom prst="rect">
            <a:avLst/>
          </a:prstGeom>
          <a:noFill/>
          <a:ln w="9525">
            <a:noFill/>
            <a:miter lim="800000"/>
            <a:headEnd/>
            <a:tailEnd/>
          </a:ln>
        </p:spPr>
      </p:pic>
      <p:sp>
        <p:nvSpPr>
          <p:cNvPr id="128002" name="Rectangle 2"/>
          <p:cNvSpPr>
            <a:spLocks noChangeArrowheads="1"/>
          </p:cNvSpPr>
          <p:nvPr/>
        </p:nvSpPr>
        <p:spPr bwMode="auto">
          <a:xfrm>
            <a:off x="1371600" y="381000"/>
            <a:ext cx="7924800" cy="609600"/>
          </a:xfrm>
          <a:prstGeom prst="rect">
            <a:avLst/>
          </a:prstGeom>
          <a:noFill/>
          <a:ln w="9525">
            <a:noFill/>
            <a:miter lim="800000"/>
            <a:headEnd/>
            <a:tailEnd/>
          </a:ln>
        </p:spPr>
        <p:txBody>
          <a:bodyPr anchor="ctr"/>
          <a:lstStyle/>
          <a:p>
            <a:pPr fontAlgn="auto">
              <a:spcBef>
                <a:spcPts val="0"/>
              </a:spcBef>
              <a:spcAft>
                <a:spcPts val="0"/>
              </a:spcAft>
              <a:defRPr/>
            </a:pPr>
            <a:endParaRPr lang="en-US" sz="3200" b="1" i="1" dirty="0">
              <a:solidFill>
                <a:schemeClr val="hlink"/>
              </a:solidFill>
              <a:effectLst>
                <a:outerShdw blurRad="38100" dist="38100" dir="2700000" algn="tl">
                  <a:srgbClr val="000000"/>
                </a:outerShdw>
              </a:effectLst>
              <a:latin typeface="+mn-lt"/>
            </a:endParaRPr>
          </a:p>
        </p:txBody>
      </p:sp>
      <p:sp>
        <p:nvSpPr>
          <p:cNvPr id="11" name="Title 10"/>
          <p:cNvSpPr>
            <a:spLocks noGrp="1"/>
          </p:cNvSpPr>
          <p:nvPr>
            <p:ph type="title"/>
          </p:nvPr>
        </p:nvSpPr>
        <p:spPr>
          <a:xfrm>
            <a:off x="382588" y="228600"/>
            <a:ext cx="8380412" cy="1107996"/>
          </a:xfrm>
        </p:spPr>
        <p:txBody>
          <a:bodyPr/>
          <a:lstStyle/>
          <a:p>
            <a:pPr defTabSz="912777">
              <a:defRPr/>
            </a:pPr>
            <a:r>
              <a:rPr sz="4000" smtClean="0"/>
              <a:t>Reduce Application Management Costs</a:t>
            </a:r>
            <a:br>
              <a:rPr sz="4000" smtClean="0"/>
            </a:br>
            <a:endParaRPr sz="4000"/>
          </a:p>
        </p:txBody>
      </p:sp>
      <p:sp>
        <p:nvSpPr>
          <p:cNvPr id="13" name="Text Placeholder 7"/>
          <p:cNvSpPr txBox="1">
            <a:spLocks/>
          </p:cNvSpPr>
          <p:nvPr/>
        </p:nvSpPr>
        <p:spPr>
          <a:xfrm>
            <a:off x="385763" y="2438400"/>
            <a:ext cx="4186237" cy="4191000"/>
          </a:xfrm>
          <a:prstGeom prst="rect">
            <a:avLst/>
          </a:prstGeom>
        </p:spPr>
        <p:txBody>
          <a:bodyPr/>
          <a:lstStyle/>
          <a:p>
            <a:pPr marL="341313" indent="-341313" defTabSz="912777">
              <a:lnSpc>
                <a:spcPct val="90000"/>
              </a:lnSpc>
              <a:spcBef>
                <a:spcPts val="1167"/>
              </a:spcBef>
              <a:buClr>
                <a:schemeClr val="tx2"/>
              </a:buClr>
              <a:buSzPct val="95000"/>
              <a:buFontTx/>
              <a:buBlip>
                <a:blip r:embed="rId4"/>
              </a:buBlip>
              <a:defRPr/>
            </a:pPr>
            <a:r>
              <a:rPr lang="en-US" sz="2000" kern="0" dirty="0">
                <a:effectLst>
                  <a:outerShdw blurRad="38100" dist="38100" dir="2700000" algn="tl">
                    <a:srgbClr val="000000">
                      <a:alpha val="43137"/>
                    </a:srgbClr>
                  </a:outerShdw>
                </a:effectLst>
                <a:latin typeface="+mn-lt"/>
              </a:rPr>
              <a:t>Reduce management costs </a:t>
            </a:r>
            <a:br>
              <a:rPr lang="en-US" sz="2000" kern="0" dirty="0">
                <a:effectLst>
                  <a:outerShdw blurRad="38100" dist="38100" dir="2700000" algn="tl">
                    <a:srgbClr val="000000">
                      <a:alpha val="43137"/>
                    </a:srgbClr>
                  </a:outerShdw>
                </a:effectLst>
                <a:latin typeface="+mn-lt"/>
              </a:rPr>
            </a:br>
            <a:r>
              <a:rPr lang="en-US" sz="2000" kern="0" dirty="0">
                <a:effectLst>
                  <a:outerShdw blurRad="38100" dist="38100" dir="2700000" algn="tl">
                    <a:srgbClr val="000000">
                      <a:alpha val="43137"/>
                    </a:srgbClr>
                  </a:outerShdw>
                </a:effectLst>
                <a:latin typeface="+mn-lt"/>
              </a:rPr>
              <a:t>by 80%</a:t>
            </a:r>
          </a:p>
          <a:p>
            <a:pPr marL="341313" indent="-341313" defTabSz="912777">
              <a:lnSpc>
                <a:spcPct val="90000"/>
              </a:lnSpc>
              <a:spcBef>
                <a:spcPts val="1167"/>
              </a:spcBef>
              <a:buClr>
                <a:schemeClr val="tx2"/>
              </a:buClr>
              <a:buSzPct val="95000"/>
              <a:buFontTx/>
              <a:buBlip>
                <a:blip r:embed="rId4"/>
              </a:buBlip>
              <a:defRPr/>
            </a:pPr>
            <a:r>
              <a:rPr lang="en-US" sz="2000" kern="0" dirty="0">
                <a:effectLst>
                  <a:outerShdw blurRad="38100" dist="38100" dir="2700000" algn="tl">
                    <a:srgbClr val="000000">
                      <a:alpha val="43137"/>
                    </a:srgbClr>
                  </a:outerShdw>
                </a:effectLst>
                <a:latin typeface="+mn-lt"/>
              </a:rPr>
              <a:t>Deployments, updates </a:t>
            </a:r>
            <a:br>
              <a:rPr lang="en-US" sz="2000" kern="0" dirty="0">
                <a:effectLst>
                  <a:outerShdw blurRad="38100" dist="38100" dir="2700000" algn="tl">
                    <a:srgbClr val="000000">
                      <a:alpha val="43137"/>
                    </a:srgbClr>
                  </a:outerShdw>
                </a:effectLst>
                <a:latin typeface="+mn-lt"/>
              </a:rPr>
            </a:br>
            <a:r>
              <a:rPr lang="en-US" sz="2000" kern="0" dirty="0">
                <a:effectLst>
                  <a:outerShdw blurRad="38100" dist="38100" dir="2700000" algn="tl">
                    <a:srgbClr val="000000">
                      <a:alpha val="43137"/>
                    </a:srgbClr>
                  </a:outerShdw>
                </a:effectLst>
                <a:latin typeface="+mn-lt"/>
              </a:rPr>
              <a:t>and termination</a:t>
            </a:r>
          </a:p>
          <a:p>
            <a:pPr marL="341313" indent="-341313" defTabSz="912777">
              <a:lnSpc>
                <a:spcPct val="90000"/>
              </a:lnSpc>
              <a:spcBef>
                <a:spcPts val="1167"/>
              </a:spcBef>
              <a:buClr>
                <a:schemeClr val="tx2"/>
              </a:buClr>
              <a:buSzPct val="95000"/>
              <a:buFontTx/>
              <a:buBlip>
                <a:blip r:embed="rId4"/>
              </a:buBlip>
              <a:defRPr/>
            </a:pPr>
            <a:r>
              <a:rPr lang="en-US" sz="2000" kern="0" dirty="0">
                <a:effectLst>
                  <a:outerShdw blurRad="38100" dist="38100" dir="2700000" algn="tl">
                    <a:srgbClr val="000000">
                      <a:alpha val="43137"/>
                    </a:srgbClr>
                  </a:outerShdw>
                </a:effectLst>
                <a:latin typeface="+mn-lt"/>
              </a:rPr>
              <a:t>Reduce help desk call by </a:t>
            </a:r>
            <a:br>
              <a:rPr lang="en-US" sz="2000" kern="0" dirty="0">
                <a:effectLst>
                  <a:outerShdw blurRad="38100" dist="38100" dir="2700000" algn="tl">
                    <a:srgbClr val="000000">
                      <a:alpha val="43137"/>
                    </a:srgbClr>
                  </a:outerShdw>
                </a:effectLst>
                <a:latin typeface="+mn-lt"/>
              </a:rPr>
            </a:br>
            <a:r>
              <a:rPr lang="en-US" sz="2000" kern="0" dirty="0">
                <a:effectLst>
                  <a:outerShdw blurRad="38100" dist="38100" dir="2700000" algn="tl">
                    <a:srgbClr val="000000">
                      <a:alpha val="43137"/>
                    </a:srgbClr>
                  </a:outerShdw>
                </a:effectLst>
                <a:latin typeface="+mn-lt"/>
              </a:rPr>
              <a:t>up to 30%</a:t>
            </a:r>
          </a:p>
          <a:p>
            <a:pPr marL="341313" indent="-341313" defTabSz="912777">
              <a:lnSpc>
                <a:spcPct val="90000"/>
              </a:lnSpc>
              <a:spcBef>
                <a:spcPts val="1167"/>
              </a:spcBef>
              <a:buClr>
                <a:schemeClr val="tx2"/>
              </a:buClr>
              <a:buSzPct val="95000"/>
              <a:buFontTx/>
              <a:buBlip>
                <a:blip r:embed="rId4"/>
              </a:buBlip>
              <a:defRPr/>
            </a:pPr>
            <a:r>
              <a:rPr lang="en-US" sz="2000" kern="0" dirty="0">
                <a:effectLst>
                  <a:outerShdw blurRad="38100" dist="38100" dir="2700000" algn="tl">
                    <a:srgbClr val="000000">
                      <a:alpha val="43137"/>
                    </a:srgbClr>
                  </a:outerShdw>
                </a:effectLst>
                <a:latin typeface="+mn-lt"/>
              </a:rPr>
              <a:t>Improve user uptime by 4X</a:t>
            </a:r>
          </a:p>
          <a:p>
            <a:pPr marL="341313" indent="-341313" defTabSz="912777">
              <a:lnSpc>
                <a:spcPct val="90000"/>
              </a:lnSpc>
              <a:spcBef>
                <a:spcPts val="1167"/>
              </a:spcBef>
              <a:buClr>
                <a:schemeClr val="tx2"/>
              </a:buClr>
              <a:buSzPct val="95000"/>
              <a:buFontTx/>
              <a:buBlip>
                <a:blip r:embed="rId4"/>
              </a:buBlip>
              <a:defRPr/>
            </a:pPr>
            <a:r>
              <a:rPr lang="en-US" sz="2000" kern="0" dirty="0">
                <a:effectLst>
                  <a:outerShdw blurRad="38100" dist="38100" dir="2700000" algn="tl">
                    <a:srgbClr val="000000">
                      <a:alpha val="43137"/>
                    </a:srgbClr>
                  </a:outerShdw>
                </a:effectLst>
                <a:latin typeface="+mn-lt"/>
              </a:rPr>
              <a:t>Consolidate terminal servers </a:t>
            </a:r>
            <a:br>
              <a:rPr lang="en-US" sz="2000" kern="0" dirty="0">
                <a:effectLst>
                  <a:outerShdw blurRad="38100" dist="38100" dir="2700000" algn="tl">
                    <a:srgbClr val="000000">
                      <a:alpha val="43137"/>
                    </a:srgbClr>
                  </a:outerShdw>
                </a:effectLst>
                <a:latin typeface="+mn-lt"/>
              </a:rPr>
            </a:br>
            <a:r>
              <a:rPr lang="en-US" sz="2000" kern="0" dirty="0">
                <a:effectLst>
                  <a:outerShdw blurRad="38100" dist="38100" dir="2700000" algn="tl">
                    <a:srgbClr val="000000">
                      <a:alpha val="43137"/>
                    </a:srgbClr>
                  </a:outerShdw>
                </a:effectLst>
                <a:latin typeface="+mn-lt"/>
              </a:rPr>
              <a:t>up to 40%</a:t>
            </a:r>
          </a:p>
          <a:p>
            <a:pPr marL="341313" indent="-341313" defTabSz="912777">
              <a:lnSpc>
                <a:spcPct val="90000"/>
              </a:lnSpc>
              <a:spcBef>
                <a:spcPts val="1167"/>
              </a:spcBef>
              <a:buClr>
                <a:schemeClr val="tx2"/>
              </a:buClr>
              <a:buSzPct val="95000"/>
              <a:buFontTx/>
              <a:buBlip>
                <a:blip r:embed="rId4"/>
              </a:buBlip>
              <a:defRPr/>
            </a:pPr>
            <a:r>
              <a:rPr lang="en-US" sz="2000" kern="0" dirty="0">
                <a:effectLst>
                  <a:outerShdw blurRad="38100" dist="38100" dir="2700000" algn="tl">
                    <a:srgbClr val="000000">
                      <a:alpha val="43137"/>
                    </a:srgbClr>
                  </a:outerShdw>
                </a:effectLst>
                <a:latin typeface="+mn-lt"/>
              </a:rPr>
              <a:t>Reduce license compliance risks</a:t>
            </a:r>
          </a:p>
        </p:txBody>
      </p:sp>
    </p:spTree>
  </p:cSld>
  <p:clrMapOvr>
    <a:masterClrMapping/>
  </p:clrMapOvr>
  <p:transition advClick="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2777">
              <a:defRPr/>
            </a:pPr>
            <a:r>
              <a:rPr smtClean="0"/>
              <a:t>Key Takeaways</a:t>
            </a:r>
            <a:endParaRPr/>
          </a:p>
        </p:txBody>
      </p:sp>
      <p:sp>
        <p:nvSpPr>
          <p:cNvPr id="3" name="Content Placeholder 2"/>
          <p:cNvSpPr>
            <a:spLocks noGrp="1"/>
          </p:cNvSpPr>
          <p:nvPr>
            <p:ph idx="1"/>
          </p:nvPr>
        </p:nvSpPr>
        <p:spPr>
          <a:xfrm>
            <a:off x="382588" y="1414463"/>
            <a:ext cx="8380412" cy="4700587"/>
          </a:xfrm>
        </p:spPr>
        <p:txBody>
          <a:bodyPr/>
          <a:lstStyle/>
          <a:p>
            <a:pPr marL="382573" indent="-382573" defTabSz="912777">
              <a:spcBef>
                <a:spcPts val="1167"/>
              </a:spcBef>
              <a:defRPr/>
            </a:pPr>
            <a:r>
              <a:rPr lang="en-US" sz="3200" dirty="0" smtClean="0"/>
              <a:t>Understand why Terminal Services (TS) is Presentation Virtualization</a:t>
            </a:r>
          </a:p>
          <a:p>
            <a:pPr marL="382573" indent="-382573" defTabSz="912777">
              <a:spcBef>
                <a:spcPts val="1167"/>
              </a:spcBef>
              <a:defRPr/>
            </a:pPr>
            <a:r>
              <a:rPr lang="en-US" sz="3200" dirty="0" smtClean="0"/>
              <a:t>Discover new Windows Server “Longhorn” </a:t>
            </a:r>
            <a:br>
              <a:rPr lang="en-US" sz="3200" dirty="0" smtClean="0"/>
            </a:br>
            <a:r>
              <a:rPr lang="en-US" sz="3200" dirty="0" smtClean="0"/>
              <a:t>TS features</a:t>
            </a:r>
          </a:p>
          <a:p>
            <a:pPr marL="382573" indent="-382573" defTabSz="912777">
              <a:spcBef>
                <a:spcPts val="1167"/>
              </a:spcBef>
              <a:defRPr/>
            </a:pPr>
            <a:r>
              <a:rPr lang="en-US" sz="3200" dirty="0" smtClean="0"/>
              <a:t>Learn about Application Virtualization</a:t>
            </a:r>
          </a:p>
          <a:p>
            <a:pPr marL="382573" indent="-382573" defTabSz="912777">
              <a:spcBef>
                <a:spcPts val="1167"/>
              </a:spcBef>
              <a:defRPr/>
            </a:pPr>
            <a:r>
              <a:rPr lang="en-US" sz="3200" dirty="0" smtClean="0"/>
              <a:t>Reinforce Presentation Virtualization and Application Virtualization are complimentary	</a:t>
            </a:r>
          </a:p>
          <a:p>
            <a:pPr marL="382573" indent="-382573" defTabSz="912777">
              <a:spcBef>
                <a:spcPts val="1167"/>
              </a:spcBef>
              <a:defRPr/>
            </a:pPr>
            <a:endParaRPr lang="en-US" sz="3200" dirty="0"/>
          </a:p>
        </p:txBody>
      </p:sp>
    </p:spTree>
  </p:cSld>
  <p:clrMapOvr>
    <a:masterClrMapping/>
  </p:clrMapOvr>
  <p:transition advClick="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0177" name="Rectangle 50176"/>
          <p:cNvPicPr>
            <a:picLocks noChangeAspect="1" noChangeArrowheads="1"/>
          </p:cNvPicPr>
          <p:nvPr/>
        </p:nvPicPr>
        <p:blipFill>
          <a:blip r:embed="rId4"/>
          <a:srcRect/>
          <a:stretch>
            <a:fillRect/>
          </a:stretch>
        </p:blipFill>
        <p:spPr bwMode="auto">
          <a:xfrm>
            <a:off x="4930775" y="1703388"/>
            <a:ext cx="3703638" cy="3390900"/>
          </a:xfrm>
          <a:prstGeom prst="rect">
            <a:avLst/>
          </a:prstGeom>
          <a:noFill/>
          <a:ln w="9525">
            <a:noFill/>
            <a:miter lim="800000"/>
            <a:headEnd/>
            <a:tailEnd/>
          </a:ln>
        </p:spPr>
      </p:pic>
      <p:pic>
        <p:nvPicPr>
          <p:cNvPr id="50178" name="Rectangle 50177"/>
          <p:cNvPicPr>
            <a:picLocks noChangeAspect="1" noChangeArrowheads="1"/>
          </p:cNvPicPr>
          <p:nvPr/>
        </p:nvPicPr>
        <p:blipFill>
          <a:blip r:embed="rId5"/>
          <a:srcRect/>
          <a:stretch>
            <a:fillRect/>
          </a:stretch>
        </p:blipFill>
        <p:spPr bwMode="auto">
          <a:xfrm>
            <a:off x="4941888" y="1044575"/>
            <a:ext cx="3711575" cy="4321175"/>
          </a:xfrm>
          <a:prstGeom prst="rect">
            <a:avLst/>
          </a:prstGeom>
          <a:noFill/>
          <a:ln w="9525">
            <a:noFill/>
            <a:miter lim="800000"/>
            <a:headEnd/>
            <a:tailEnd/>
          </a:ln>
        </p:spPr>
      </p:pic>
      <p:pic>
        <p:nvPicPr>
          <p:cNvPr id="50179" name="Rectangle 50178"/>
          <p:cNvPicPr>
            <a:picLocks noChangeAspect="1" noChangeArrowheads="1"/>
          </p:cNvPicPr>
          <p:nvPr/>
        </p:nvPicPr>
        <p:blipFill>
          <a:blip r:embed="rId6"/>
          <a:srcRect/>
          <a:stretch>
            <a:fillRect/>
          </a:stretch>
        </p:blipFill>
        <p:spPr bwMode="auto">
          <a:xfrm>
            <a:off x="4933950" y="1044575"/>
            <a:ext cx="3719513" cy="4321175"/>
          </a:xfrm>
          <a:prstGeom prst="rect">
            <a:avLst/>
          </a:prstGeom>
          <a:noFill/>
          <a:ln w="9525">
            <a:noFill/>
            <a:miter lim="800000"/>
            <a:headEnd/>
            <a:tailEnd/>
          </a:ln>
        </p:spPr>
      </p:pic>
      <p:sp>
        <p:nvSpPr>
          <p:cNvPr id="50181" name="Title 50180"/>
          <p:cNvSpPr>
            <a:spLocks noGrp="1" noChangeArrowheads="1"/>
          </p:cNvSpPr>
          <p:nvPr>
            <p:ph type="title"/>
          </p:nvPr>
        </p:nvSpPr>
        <p:spPr>
          <a:xfrm>
            <a:off x="361950" y="228600"/>
            <a:ext cx="9144000" cy="706347"/>
          </a:xfrm>
        </p:spPr>
        <p:txBody>
          <a:bodyPr anchor="ctr"/>
          <a:lstStyle/>
          <a:p>
            <a:pPr defTabSz="912777">
              <a:defRPr/>
            </a:pPr>
            <a:r>
              <a:rPr sz="3200">
                <a:effectLst/>
              </a:rPr>
              <a:t>Improve Application Compatibility</a:t>
            </a:r>
            <a:r>
              <a:rPr sz="1900" i="1">
                <a:solidFill>
                  <a:schemeClr val="accent1"/>
                </a:solidFill>
                <a:effectLst/>
              </a:rPr>
              <a:t/>
            </a:r>
            <a:br>
              <a:rPr sz="1900" i="1">
                <a:solidFill>
                  <a:schemeClr val="accent1"/>
                </a:solidFill>
                <a:effectLst/>
              </a:rPr>
            </a:br>
            <a:r>
              <a:rPr sz="1900">
                <a:solidFill>
                  <a:schemeClr val="accent1"/>
                </a:solidFill>
                <a:effectLst/>
              </a:rPr>
              <a:t>Strong Isolation with Controlled OS Interaction</a:t>
            </a:r>
            <a:endParaRPr sz="3600">
              <a:effectLst/>
            </a:endParaRPr>
          </a:p>
        </p:txBody>
      </p:sp>
      <p:sp>
        <p:nvSpPr>
          <p:cNvPr id="8" name="Text Placeholder 7"/>
          <p:cNvSpPr>
            <a:spLocks noGrp="1"/>
          </p:cNvSpPr>
          <p:nvPr>
            <p:ph type="body" sz="half" idx="1"/>
          </p:nvPr>
        </p:nvSpPr>
        <p:spPr>
          <a:xfrm>
            <a:off x="361950" y="1414463"/>
            <a:ext cx="4117975" cy="4470400"/>
          </a:xfrm>
        </p:spPr>
        <p:txBody>
          <a:bodyPr/>
          <a:lstStyle/>
          <a:p>
            <a:pPr marL="341313" indent="-341313" defTabSz="912777">
              <a:spcBef>
                <a:spcPts val="1167"/>
              </a:spcBef>
              <a:defRPr/>
            </a:pPr>
            <a:r>
              <a:rPr lang="en-US" sz="2000" dirty="0" smtClean="0"/>
              <a:t>Applications are virtualized </a:t>
            </a:r>
            <a:br>
              <a:rPr lang="en-US" sz="2000" dirty="0" smtClean="0"/>
            </a:br>
            <a:r>
              <a:rPr lang="en-US" sz="2000" dirty="0" smtClean="0"/>
              <a:t>per instance:</a:t>
            </a:r>
          </a:p>
          <a:p>
            <a:pPr marL="628650" lvl="1" indent="-287338" defTabSz="912777">
              <a:spcBef>
                <a:spcPts val="1083"/>
              </a:spcBef>
              <a:defRPr/>
            </a:pPr>
            <a:r>
              <a:rPr lang="en-US" sz="1700" dirty="0" smtClean="0"/>
              <a:t>Files (</a:t>
            </a:r>
            <a:r>
              <a:rPr lang="en-US" sz="1700" dirty="0" err="1" smtClean="0"/>
              <a:t>incl</a:t>
            </a:r>
            <a:r>
              <a:rPr lang="en-US" sz="1700" dirty="0" smtClean="0"/>
              <a:t> System Files)</a:t>
            </a:r>
          </a:p>
          <a:p>
            <a:pPr marL="628650" lvl="1" indent="-287338" defTabSz="912777">
              <a:spcBef>
                <a:spcPts val="1083"/>
              </a:spcBef>
              <a:defRPr/>
            </a:pPr>
            <a:r>
              <a:rPr lang="en-US" sz="1700" dirty="0" smtClean="0"/>
              <a:t>Registry, Fonts, .</a:t>
            </a:r>
            <a:r>
              <a:rPr lang="en-US" sz="1700" dirty="0" err="1" smtClean="0"/>
              <a:t>ini</a:t>
            </a:r>
            <a:endParaRPr lang="en-US" sz="1700" dirty="0" smtClean="0"/>
          </a:p>
          <a:p>
            <a:pPr marL="628650" lvl="1" indent="-287338" defTabSz="912777">
              <a:spcBef>
                <a:spcPts val="1083"/>
              </a:spcBef>
              <a:defRPr/>
            </a:pPr>
            <a:r>
              <a:rPr lang="en-US" sz="1700" dirty="0" smtClean="0"/>
              <a:t>COM / DCOM objects</a:t>
            </a:r>
          </a:p>
          <a:p>
            <a:pPr marL="628650" lvl="1" indent="-287338" defTabSz="912777">
              <a:spcBef>
                <a:spcPts val="1083"/>
              </a:spcBef>
              <a:defRPr/>
            </a:pPr>
            <a:r>
              <a:rPr lang="en-US" sz="1700" dirty="0" smtClean="0"/>
              <a:t>Services, Name Space, Semaphores and </a:t>
            </a:r>
            <a:r>
              <a:rPr lang="en-US" sz="1700" dirty="0" err="1" smtClean="0"/>
              <a:t>Mutexes</a:t>
            </a:r>
            <a:endParaRPr lang="en-US" sz="1700" dirty="0" smtClean="0"/>
          </a:p>
          <a:p>
            <a:pPr marL="341313" indent="-341313" defTabSz="912777">
              <a:spcBef>
                <a:spcPts val="1167"/>
              </a:spcBef>
              <a:defRPr/>
            </a:pPr>
            <a:r>
              <a:rPr lang="en-US" sz="2000" dirty="0" smtClean="0"/>
              <a:t>Applications do not get installed or alter the operating system</a:t>
            </a:r>
          </a:p>
          <a:p>
            <a:pPr marL="341313" indent="-341313" defTabSz="912777">
              <a:spcBef>
                <a:spcPts val="1167"/>
              </a:spcBef>
              <a:defRPr/>
            </a:pPr>
            <a:r>
              <a:rPr lang="en-US" sz="2000" dirty="0" smtClean="0"/>
              <a:t>Yet tasks process locally on the host computer (desktop or terminal server)</a:t>
            </a:r>
          </a:p>
          <a:p>
            <a:pPr marL="382573" indent="-382573" defTabSz="912777">
              <a:spcBef>
                <a:spcPts val="1167"/>
              </a:spcBef>
              <a:defRPr/>
            </a:pPr>
            <a:endParaRPr lang="en-US" sz="2000" dirty="0"/>
          </a:p>
        </p:txBody>
      </p:sp>
      <p:sp>
        <p:nvSpPr>
          <p:cNvPr id="162823" name="Rectangle 7"/>
          <p:cNvSpPr>
            <a:spLocks noChangeArrowheads="1"/>
          </p:cNvSpPr>
          <p:nvPr/>
        </p:nvSpPr>
        <p:spPr bwMode="auto">
          <a:xfrm>
            <a:off x="0" y="1703388"/>
            <a:ext cx="3903663" cy="4495800"/>
          </a:xfrm>
          <a:prstGeom prst="rect">
            <a:avLst/>
          </a:prstGeom>
          <a:noFill/>
          <a:ln w="9525">
            <a:noFill/>
            <a:miter lim="800000"/>
            <a:headEnd/>
            <a:tailEnd/>
          </a:ln>
          <a:effectLst/>
        </p:spPr>
        <p:txBody>
          <a:bodyPr/>
          <a:lstStyle/>
          <a:p>
            <a:pPr marL="342900" indent="-342900" defTabSz="-13873163" eaLnBrk="0" fontAlgn="auto" hangingPunct="0">
              <a:lnSpc>
                <a:spcPct val="90000"/>
              </a:lnSpc>
              <a:spcBef>
                <a:spcPct val="30000"/>
              </a:spcBef>
              <a:spcAft>
                <a:spcPts val="0"/>
              </a:spcAft>
              <a:buClr>
                <a:schemeClr val="tx2"/>
              </a:buClr>
              <a:buFont typeface="Wingdings 2" pitchFamily="18" charset="2"/>
              <a:buBlip>
                <a:blip r:embed="rId7"/>
              </a:buBlip>
              <a:defRPr/>
            </a:pPr>
            <a:endParaRPr lang="en-US" sz="2400" dirty="0">
              <a:solidFill>
                <a:schemeClr val="tx1">
                  <a:lumMod val="95000"/>
                </a:schemeClr>
              </a:solidFill>
              <a:latin typeface="+mn-lt"/>
              <a:cs typeface="Arial" pitchFamily="34" charset="0"/>
            </a:endParaRPr>
          </a:p>
        </p:txBody>
      </p:sp>
      <p:sp>
        <p:nvSpPr>
          <p:cNvPr id="7" name="Rounded Rectangle 6"/>
          <p:cNvSpPr/>
          <p:nvPr/>
        </p:nvSpPr>
        <p:spPr bwMode="auto">
          <a:xfrm>
            <a:off x="1589314" y="5675313"/>
            <a:ext cx="5965372" cy="104775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lstStyle/>
          <a:p>
            <a:pPr fontAlgn="auto">
              <a:spcBef>
                <a:spcPct val="20000"/>
              </a:spcBef>
              <a:spcAft>
                <a:spcPts val="0"/>
              </a:spcAft>
              <a:buClr>
                <a:srgbClr val="FFCC00"/>
              </a:buClr>
              <a:defRPr/>
            </a:pPr>
            <a:r>
              <a:rPr lang="en-US" sz="2400" b="1" dirty="0">
                <a:solidFill>
                  <a:schemeClr val="accent1"/>
                </a:solidFill>
                <a:effectLst>
                  <a:outerShdw blurRad="38100" dist="38100" dir="2700000" algn="tl">
                    <a:srgbClr val="000000">
                      <a:alpha val="43137"/>
                    </a:srgbClr>
                  </a:outerShdw>
                </a:effectLst>
                <a:cs typeface="Arial" pitchFamily="34" charset="0"/>
              </a:rPr>
              <a:t>Case Study: </a:t>
            </a:r>
            <a:r>
              <a:rPr lang="en-US" sz="2000" dirty="0">
                <a:solidFill>
                  <a:schemeClr val="accent1"/>
                </a:solidFill>
                <a:effectLst>
                  <a:outerShdw blurRad="38100" dist="38100" dir="2700000" algn="tl">
                    <a:srgbClr val="000000">
                      <a:alpha val="43137"/>
                    </a:srgbClr>
                  </a:outerShdw>
                </a:effectLst>
                <a:cs typeface="Arial" pitchFamily="34" charset="0"/>
              </a:rPr>
              <a:t>The Medical Center at University of Illinois</a:t>
            </a:r>
            <a:r>
              <a:rPr lang="en-US" sz="2000" dirty="0">
                <a:solidFill>
                  <a:schemeClr val="tx1"/>
                </a:solidFill>
                <a:effectLst>
                  <a:outerShdw blurRad="38100" dist="38100" dir="2700000" algn="tl">
                    <a:srgbClr val="000000">
                      <a:alpha val="43137"/>
                    </a:srgbClr>
                  </a:outerShdw>
                </a:effectLst>
                <a:cs typeface="Arial" pitchFamily="34" charset="0"/>
              </a:rPr>
              <a:t> cut 100 hours of regression testing that was previously required to roll out new applications</a:t>
            </a:r>
          </a:p>
        </p:txBody>
      </p:sp>
    </p:spTree>
    <p:custDataLst>
      <p:tags r:id="rId1"/>
    </p:custData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162823"/>
                                        </p:tgtEl>
                                        <p:attrNameLst>
                                          <p:attrName>style.visibility</p:attrName>
                                        </p:attrNameLst>
                                      </p:cBhvr>
                                      <p:to>
                                        <p:strVal val="visible"/>
                                      </p:to>
                                    </p:set>
                                    <p:animEffect transition="in" filter="dissolve">
                                      <p:cBhvr>
                                        <p:cTn id="7" dur="500"/>
                                        <p:tgtEl>
                                          <p:spTgt spid="1628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50177"/>
                                        </p:tgtEl>
                                      </p:cBhvr>
                                    </p:animEffect>
                                    <p:set>
                                      <p:cBhvr>
                                        <p:cTn id="12" dur="1" fill="hold">
                                          <p:stCondLst>
                                            <p:cond delay="999"/>
                                          </p:stCondLst>
                                        </p:cTn>
                                        <p:tgtEl>
                                          <p:spTgt spid="50177"/>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50178"/>
                                        </p:tgtEl>
                                        <p:attrNameLst>
                                          <p:attrName>style.visibility</p:attrName>
                                        </p:attrNameLst>
                                      </p:cBhvr>
                                      <p:to>
                                        <p:strVal val="visible"/>
                                      </p:to>
                                    </p:set>
                                    <p:animEffect transition="in" filter="fade">
                                      <p:cBhvr>
                                        <p:cTn id="15" dur="1000"/>
                                        <p:tgtEl>
                                          <p:spTgt spid="5017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1000"/>
                                        <p:tgtEl>
                                          <p:spTgt spid="50178"/>
                                        </p:tgtEl>
                                      </p:cBhvr>
                                    </p:animEffect>
                                    <p:set>
                                      <p:cBhvr>
                                        <p:cTn id="20" dur="1" fill="hold">
                                          <p:stCondLst>
                                            <p:cond delay="999"/>
                                          </p:stCondLst>
                                        </p:cTn>
                                        <p:tgtEl>
                                          <p:spTgt spid="50178"/>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50179"/>
                                        </p:tgtEl>
                                        <p:attrNameLst>
                                          <p:attrName>style.visibility</p:attrName>
                                        </p:attrNameLst>
                                      </p:cBhvr>
                                      <p:to>
                                        <p:strVal val="visible"/>
                                      </p:to>
                                    </p:set>
                                    <p:animEffect transition="in" filter="fade">
                                      <p:cBhvr>
                                        <p:cTn id="23" dur="1000"/>
                                        <p:tgtEl>
                                          <p:spTgt spid="50179"/>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3"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21262" name="Picture 14"/>
          <p:cNvPicPr>
            <a:picLocks noChangeAspect="1" noChangeArrowheads="1"/>
          </p:cNvPicPr>
          <p:nvPr/>
        </p:nvPicPr>
        <p:blipFill>
          <a:blip r:embed="rId4"/>
          <a:srcRect/>
          <a:stretch>
            <a:fillRect/>
          </a:stretch>
        </p:blipFill>
        <p:spPr bwMode="auto">
          <a:xfrm>
            <a:off x="263525" y="2990850"/>
            <a:ext cx="8629650" cy="2562225"/>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821259" name="Rectangle 11"/>
          <p:cNvSpPr>
            <a:spLocks noGrp="1" noChangeArrowheads="1"/>
          </p:cNvSpPr>
          <p:nvPr>
            <p:ph type="title"/>
          </p:nvPr>
        </p:nvSpPr>
        <p:spPr>
          <a:xfrm>
            <a:off x="382588" y="228600"/>
            <a:ext cx="8380412" cy="1107996"/>
          </a:xfrm>
        </p:spPr>
        <p:txBody>
          <a:bodyPr/>
          <a:lstStyle/>
          <a:p>
            <a:pPr defTabSz="912777">
              <a:defRPr/>
            </a:pPr>
            <a:r>
              <a:rPr sz="4000" smtClean="0"/>
              <a:t>Reduce Time To Solution, Increase Agility, And Reduce Cost</a:t>
            </a:r>
          </a:p>
        </p:txBody>
      </p:sp>
      <p:sp>
        <p:nvSpPr>
          <p:cNvPr id="821260" name="Rectangle 12"/>
          <p:cNvSpPr>
            <a:spLocks noGrp="1" noChangeArrowheads="1"/>
          </p:cNvSpPr>
          <p:nvPr>
            <p:ph idx="1"/>
          </p:nvPr>
        </p:nvSpPr>
        <p:spPr>
          <a:xfrm>
            <a:off x="385763" y="1611313"/>
            <a:ext cx="8380412" cy="1138237"/>
          </a:xfrm>
        </p:spPr>
        <p:txBody>
          <a:bodyPr/>
          <a:lstStyle/>
          <a:p>
            <a:pPr marL="282575" indent="-282575" defTabSz="912777">
              <a:spcBef>
                <a:spcPts val="1167"/>
              </a:spcBef>
              <a:defRPr/>
            </a:pPr>
            <a:r>
              <a:rPr lang="en-US" sz="2000" dirty="0" smtClean="0"/>
              <a:t>Eliminate installations and dramatically reduce compatibility testing</a:t>
            </a:r>
          </a:p>
          <a:p>
            <a:pPr marL="282575" indent="-282575" defTabSz="912777">
              <a:spcBef>
                <a:spcPts val="1167"/>
              </a:spcBef>
              <a:defRPr/>
            </a:pPr>
            <a:r>
              <a:rPr lang="en-US" sz="2000" dirty="0" smtClean="0"/>
              <a:t>Updates are now one file change on a server</a:t>
            </a:r>
          </a:p>
          <a:p>
            <a:pPr marL="282575" indent="-282575" defTabSz="912777">
              <a:spcBef>
                <a:spcPts val="1167"/>
              </a:spcBef>
              <a:defRPr/>
            </a:pPr>
            <a:r>
              <a:rPr lang="en-US" sz="2000" dirty="0" smtClean="0"/>
              <a:t>De-installs are one change to the management console </a:t>
            </a:r>
          </a:p>
        </p:txBody>
      </p:sp>
      <p:pic>
        <p:nvPicPr>
          <p:cNvPr id="4" name="Picture 11" descr="Deployment-Comparison-2"/>
          <p:cNvPicPr>
            <a:picLocks noChangeAspect="1" noChangeArrowheads="1"/>
          </p:cNvPicPr>
          <p:nvPr/>
        </p:nvPicPr>
        <p:blipFill>
          <a:blip r:embed="rId5"/>
          <a:srcRect b="49750"/>
          <a:stretch>
            <a:fillRect/>
          </a:stretch>
        </p:blipFill>
        <p:spPr bwMode="auto">
          <a:xfrm>
            <a:off x="234950" y="2963863"/>
            <a:ext cx="8689975" cy="2620962"/>
          </a:xfrm>
          <a:prstGeom prst="rect">
            <a:avLst/>
          </a:prstGeom>
          <a:ln>
            <a:noFill/>
          </a:ln>
          <a:effectLst>
            <a:outerShdw blurRad="190500" algn="tl" rotWithShape="0">
              <a:srgbClr val="000000">
                <a:alpha val="70000"/>
              </a:srgbClr>
            </a:outerShdw>
          </a:effectLst>
        </p:spPr>
      </p:pic>
      <p:sp>
        <p:nvSpPr>
          <p:cNvPr id="10" name="Rounded Rectangle 9"/>
          <p:cNvSpPr/>
          <p:nvPr/>
        </p:nvSpPr>
        <p:spPr bwMode="auto">
          <a:xfrm>
            <a:off x="220663" y="5767388"/>
            <a:ext cx="8699500" cy="862012"/>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lstStyle/>
          <a:p>
            <a:pPr fontAlgn="auto">
              <a:spcBef>
                <a:spcPct val="20000"/>
              </a:spcBef>
              <a:spcAft>
                <a:spcPts val="0"/>
              </a:spcAft>
              <a:buClr>
                <a:srgbClr val="FFCC00"/>
              </a:buClr>
              <a:defRPr/>
            </a:pPr>
            <a:r>
              <a:rPr lang="en-US" sz="2400" b="1" dirty="0">
                <a:solidFill>
                  <a:schemeClr val="accent1"/>
                </a:solidFill>
                <a:effectLst>
                  <a:outerShdw blurRad="38100" dist="38100" dir="2700000" algn="tl">
                    <a:srgbClr val="000000">
                      <a:alpha val="43137"/>
                    </a:srgbClr>
                  </a:outerShdw>
                </a:effectLst>
                <a:cs typeface="Arial" pitchFamily="34" charset="0"/>
              </a:rPr>
              <a:t>Case Study:  </a:t>
            </a:r>
            <a:r>
              <a:rPr lang="en-US" sz="2000" dirty="0" err="1">
                <a:solidFill>
                  <a:schemeClr val="accent1"/>
                </a:solidFill>
                <a:effectLst>
                  <a:outerShdw blurRad="38100" dist="38100" dir="2700000" algn="tl">
                    <a:srgbClr val="000000">
                      <a:alpha val="43137"/>
                    </a:srgbClr>
                  </a:outerShdw>
                </a:effectLst>
                <a:cs typeface="Arial" pitchFamily="34" charset="0"/>
              </a:rPr>
              <a:t>Sanofi</a:t>
            </a:r>
            <a:r>
              <a:rPr lang="en-US" sz="2000" dirty="0">
                <a:solidFill>
                  <a:schemeClr val="accent1"/>
                </a:solidFill>
                <a:effectLst>
                  <a:outerShdw blurRad="38100" dist="38100" dir="2700000" algn="tl">
                    <a:srgbClr val="000000">
                      <a:alpha val="43137"/>
                    </a:srgbClr>
                  </a:outerShdw>
                </a:effectLst>
                <a:cs typeface="Arial" pitchFamily="34" charset="0"/>
              </a:rPr>
              <a:t>-Aventis </a:t>
            </a:r>
            <a:r>
              <a:rPr lang="en-US" sz="2000" dirty="0">
                <a:solidFill>
                  <a:schemeClr val="tx2"/>
                </a:solidFill>
                <a:effectLst>
                  <a:outerShdw blurRad="38100" dist="38100" dir="2700000" algn="tl">
                    <a:srgbClr val="000000">
                      <a:alpha val="43137"/>
                    </a:srgbClr>
                  </a:outerShdw>
                </a:effectLst>
                <a:cs typeface="Arial" pitchFamily="34" charset="0"/>
              </a:rPr>
              <a:t>accelerated application deployments and updates from 2 weeks to 3 hours</a:t>
            </a:r>
          </a:p>
        </p:txBody>
      </p:sp>
    </p:spTree>
    <p:custDataLst>
      <p:tags r:id="rId1"/>
    </p:custData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5" presetClass="entr" presetSubtype="10" fill="hold" nodeType="withEffect">
                                  <p:stCondLst>
                                    <p:cond delay="0"/>
                                  </p:stCondLst>
                                  <p:childTnLst>
                                    <p:set>
                                      <p:cBhvr>
                                        <p:cTn id="9" dur="1" fill="hold">
                                          <p:stCondLst>
                                            <p:cond delay="0"/>
                                          </p:stCondLst>
                                        </p:cTn>
                                        <p:tgtEl>
                                          <p:spTgt spid="821262"/>
                                        </p:tgtEl>
                                        <p:attrNameLst>
                                          <p:attrName>style.visibility</p:attrName>
                                        </p:attrNameLst>
                                      </p:cBhvr>
                                      <p:to>
                                        <p:strVal val="visible"/>
                                      </p:to>
                                    </p:set>
                                    <p:animEffect transition="in" filter="checkerboard(across)">
                                      <p:cBhvr>
                                        <p:cTn id="10" dur="500"/>
                                        <p:tgtEl>
                                          <p:spTgt spid="821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7" name="Picture 2"/>
          <p:cNvPicPr>
            <a:picLocks noChangeAspect="1" noChangeArrowheads="1"/>
          </p:cNvPicPr>
          <p:nvPr/>
        </p:nvPicPr>
        <p:blipFill>
          <a:blip r:embed="rId4"/>
          <a:srcRect/>
          <a:stretch>
            <a:fillRect/>
          </a:stretch>
        </p:blipFill>
        <p:spPr bwMode="auto">
          <a:xfrm>
            <a:off x="4462463" y="2178050"/>
            <a:ext cx="4306887" cy="424497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02755" name="Picture 3"/>
          <p:cNvPicPr>
            <a:picLocks noChangeAspect="1" noChangeArrowheads="1"/>
          </p:cNvPicPr>
          <p:nvPr/>
        </p:nvPicPr>
        <p:blipFill>
          <a:blip r:embed="rId5"/>
          <a:srcRect/>
          <a:stretch>
            <a:fillRect/>
          </a:stretch>
        </p:blipFill>
        <p:spPr bwMode="auto">
          <a:xfrm>
            <a:off x="4462463" y="2178050"/>
            <a:ext cx="4306887" cy="424497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02756" name="Picture 4"/>
          <p:cNvPicPr>
            <a:picLocks noChangeAspect="1" noChangeArrowheads="1"/>
          </p:cNvPicPr>
          <p:nvPr/>
        </p:nvPicPr>
        <p:blipFill>
          <a:blip r:embed="rId6"/>
          <a:srcRect/>
          <a:stretch>
            <a:fillRect/>
          </a:stretch>
        </p:blipFill>
        <p:spPr bwMode="auto">
          <a:xfrm>
            <a:off x="4462463" y="2178050"/>
            <a:ext cx="4306887" cy="424497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02757" name="Picture 5"/>
          <p:cNvPicPr>
            <a:picLocks noChangeAspect="1" noChangeArrowheads="1"/>
          </p:cNvPicPr>
          <p:nvPr/>
        </p:nvPicPr>
        <p:blipFill>
          <a:blip r:embed="rId7"/>
          <a:srcRect/>
          <a:stretch>
            <a:fillRect/>
          </a:stretch>
        </p:blipFill>
        <p:spPr bwMode="auto">
          <a:xfrm>
            <a:off x="4462463" y="2178050"/>
            <a:ext cx="4306887" cy="424497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2" name="Title 11"/>
          <p:cNvSpPr>
            <a:spLocks noGrp="1"/>
          </p:cNvSpPr>
          <p:nvPr>
            <p:ph type="title"/>
          </p:nvPr>
        </p:nvSpPr>
        <p:spPr>
          <a:xfrm>
            <a:off x="382588" y="228600"/>
            <a:ext cx="8380412" cy="997196"/>
          </a:xfrm>
        </p:spPr>
        <p:txBody>
          <a:bodyPr/>
          <a:lstStyle/>
          <a:p>
            <a:pPr defTabSz="912777">
              <a:defRPr/>
            </a:pPr>
            <a:r>
              <a:rPr sz="3600" smtClean="0"/>
              <a:t>Build Business Continuity For Applications</a:t>
            </a:r>
            <a:br>
              <a:rPr sz="3600" smtClean="0"/>
            </a:br>
            <a:endParaRPr sz="3600"/>
          </a:p>
        </p:txBody>
      </p:sp>
      <p:sp>
        <p:nvSpPr>
          <p:cNvPr id="23561" name="Rectangle 9"/>
          <p:cNvSpPr>
            <a:spLocks noGrp="1" noChangeArrowheads="1"/>
          </p:cNvSpPr>
          <p:nvPr>
            <p:ph idx="1"/>
          </p:nvPr>
        </p:nvSpPr>
        <p:spPr>
          <a:xfrm>
            <a:off x="382588" y="2178050"/>
            <a:ext cx="4076700" cy="1816100"/>
          </a:xfrm>
        </p:spPr>
        <p:txBody>
          <a:bodyPr/>
          <a:lstStyle/>
          <a:p>
            <a:pPr marL="382573" indent="-382573" defTabSz="912777">
              <a:spcBef>
                <a:spcPts val="1167"/>
              </a:spcBef>
              <a:defRPr/>
            </a:pPr>
            <a:r>
              <a:rPr lang="en-US" sz="2000" dirty="0" smtClean="0"/>
              <a:t>Applications are automatically replicated:  Desktops and terminal server are updated without installation</a:t>
            </a:r>
          </a:p>
          <a:p>
            <a:pPr marL="382573" indent="-382573" defTabSz="912777">
              <a:spcBef>
                <a:spcPts val="1167"/>
              </a:spcBef>
              <a:defRPr/>
            </a:pPr>
            <a:r>
              <a:rPr lang="en-US" sz="2000" dirty="0" smtClean="0"/>
              <a:t>User down time is reduced to minutes instead of hours/days</a:t>
            </a:r>
          </a:p>
        </p:txBody>
      </p:sp>
      <p:grpSp>
        <p:nvGrpSpPr>
          <p:cNvPr id="137223" name="Group 18"/>
          <p:cNvGrpSpPr>
            <a:grpSpLocks/>
          </p:cNvGrpSpPr>
          <p:nvPr/>
        </p:nvGrpSpPr>
        <p:grpSpPr bwMode="auto">
          <a:xfrm>
            <a:off x="530225" y="4752975"/>
            <a:ext cx="3733800" cy="1636713"/>
            <a:chOff x="533400" y="4572000"/>
            <a:chExt cx="3733800" cy="1637372"/>
          </a:xfrm>
        </p:grpSpPr>
        <p:sp>
          <p:nvSpPr>
            <p:cNvPr id="443399" name="Rectangle 443398"/>
            <p:cNvSpPr>
              <a:spLocks noChangeArrowheads="1"/>
            </p:cNvSpPr>
            <p:nvPr/>
          </p:nvSpPr>
          <p:spPr bwMode="auto">
            <a:xfrm>
              <a:off x="533400" y="4593774"/>
              <a:ext cx="3733800" cy="1615598"/>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lstStyle/>
            <a:p>
              <a:pPr fontAlgn="auto">
                <a:spcBef>
                  <a:spcPct val="20000"/>
                </a:spcBef>
                <a:spcAft>
                  <a:spcPts val="0"/>
                </a:spcAft>
                <a:buClr>
                  <a:srgbClr val="FFCC00"/>
                </a:buClr>
                <a:defRPr/>
              </a:pPr>
              <a:endParaRPr lang="en-US" sz="2400">
                <a:solidFill>
                  <a:schemeClr val="tx2"/>
                </a:solidFill>
                <a:effectLst>
                  <a:outerShdw blurRad="38100" dist="38100" dir="2700000" algn="tl">
                    <a:srgbClr val="000000">
                      <a:alpha val="43137"/>
                    </a:srgbClr>
                  </a:outerShdw>
                </a:effectLst>
                <a:cs typeface="Arial" pitchFamily="34" charset="0"/>
              </a:endParaRPr>
            </a:p>
          </p:txBody>
        </p:sp>
        <p:sp>
          <p:nvSpPr>
            <p:cNvPr id="23562" name="Rectangle 11"/>
            <p:cNvSpPr>
              <a:spLocks noChangeArrowheads="1"/>
            </p:cNvSpPr>
            <p:nvPr/>
          </p:nvSpPr>
          <p:spPr bwMode="auto">
            <a:xfrm>
              <a:off x="533400" y="4572000"/>
              <a:ext cx="3733800" cy="1637372"/>
            </a:xfrm>
            <a:prstGeom prst="rect">
              <a:avLst/>
            </a:prstGeom>
            <a:noFill/>
            <a:ln w="9525">
              <a:noFill/>
              <a:miter lim="800000"/>
              <a:headEnd/>
              <a:tailEnd/>
            </a:ln>
          </p:spPr>
          <p:txBody>
            <a:bodyPr lIns="137160" tIns="109728" rIns="137160" bIns="109728">
              <a:spAutoFit/>
            </a:bodyPr>
            <a:lstStyle/>
            <a:p>
              <a:pPr fontAlgn="auto">
                <a:spcBef>
                  <a:spcPts val="0"/>
                </a:spcBef>
                <a:spcAft>
                  <a:spcPts val="0"/>
                </a:spcAft>
                <a:defRPr/>
              </a:pPr>
              <a:r>
                <a:rPr lang="en-US" sz="2000" b="1" dirty="0">
                  <a:solidFill>
                    <a:schemeClr val="tx2"/>
                  </a:solidFill>
                  <a:effectLst>
                    <a:outerShdw blurRad="38100" dist="38100" dir="2700000" algn="tl">
                      <a:srgbClr val="000000">
                        <a:alpha val="43137"/>
                      </a:srgbClr>
                    </a:outerShdw>
                  </a:effectLst>
                  <a:latin typeface="+mn-lt"/>
                </a:rPr>
                <a:t>Case Study</a:t>
              </a:r>
              <a:endParaRPr lang="en-US" sz="2000" b="1" dirty="0">
                <a:effectLst>
                  <a:outerShdw blurRad="38100" dist="38100" dir="2700000" algn="tl">
                    <a:srgbClr val="000000">
                      <a:alpha val="43137"/>
                    </a:srgbClr>
                  </a:outerShdw>
                </a:effectLst>
                <a:latin typeface="+mn-lt"/>
              </a:endParaRPr>
            </a:p>
            <a:p>
              <a:pPr fontAlgn="auto">
                <a:spcBef>
                  <a:spcPts val="0"/>
                </a:spcBef>
                <a:spcAft>
                  <a:spcPts val="0"/>
                </a:spcAft>
                <a:defRPr/>
              </a:pPr>
              <a:r>
                <a:rPr lang="en-US" dirty="0">
                  <a:solidFill>
                    <a:schemeClr val="accent1"/>
                  </a:solidFill>
                  <a:effectLst>
                    <a:outerShdw blurRad="38100" dist="38100" dir="2700000" algn="tl">
                      <a:srgbClr val="000000">
                        <a:alpha val="43137"/>
                      </a:srgbClr>
                    </a:outerShdw>
                  </a:effectLst>
                  <a:latin typeface="+mn-lt"/>
                </a:rPr>
                <a:t>A Major Investment Company </a:t>
              </a:r>
              <a:r>
                <a:rPr lang="en-US" dirty="0">
                  <a:effectLst>
                    <a:outerShdw blurRad="38100" dist="38100" dir="2700000" algn="tl">
                      <a:srgbClr val="000000">
                        <a:alpha val="43137"/>
                      </a:srgbClr>
                    </a:outerShdw>
                  </a:effectLst>
                  <a:latin typeface="+mn-lt"/>
                </a:rPr>
                <a:t>enabled applications to be available to their users at their backup site in minutes.</a:t>
              </a:r>
            </a:p>
          </p:txBody>
        </p:sp>
      </p:grpSp>
      <p:sp>
        <p:nvSpPr>
          <p:cNvPr id="22539" name="Rectangle 7"/>
          <p:cNvSpPr>
            <a:spLocks noChangeArrowheads="1"/>
          </p:cNvSpPr>
          <p:nvPr/>
        </p:nvSpPr>
        <p:spPr bwMode="auto">
          <a:xfrm>
            <a:off x="388938" y="990600"/>
            <a:ext cx="8380412" cy="830263"/>
          </a:xfrm>
          <a:prstGeom prst="rect">
            <a:avLst/>
          </a:prstGeom>
          <a:noFill/>
          <a:ln w="9525">
            <a:noFill/>
            <a:miter lim="800000"/>
            <a:headEnd/>
            <a:tailEnd/>
          </a:ln>
        </p:spPr>
        <p:txBody>
          <a:bodyPr>
            <a:spAutoFit/>
          </a:bodyPr>
          <a:lstStyle/>
          <a:p>
            <a:pPr fontAlgn="auto">
              <a:spcBef>
                <a:spcPts val="0"/>
              </a:spcBef>
              <a:spcAft>
                <a:spcPts val="0"/>
              </a:spcAft>
              <a:defRPr/>
            </a:pPr>
            <a:r>
              <a:rPr lang="en-US" sz="2400" dirty="0">
                <a:solidFill>
                  <a:schemeClr val="accent1"/>
                </a:solidFill>
                <a:effectLst>
                  <a:outerShdw blurRad="38100" dist="38100" dir="2700000" algn="tl">
                    <a:srgbClr val="000000">
                      <a:alpha val="43137"/>
                    </a:srgbClr>
                  </a:outerShdw>
                </a:effectLst>
                <a:latin typeface="+mn-lt"/>
              </a:rPr>
              <a:t>Applications can be replicated like other data, reducing the costs of synchronizing applications and user down time</a:t>
            </a:r>
          </a:p>
        </p:txBody>
      </p:sp>
      <p:sp>
        <p:nvSpPr>
          <p:cNvPr id="128002" name="Rectangle 2"/>
          <p:cNvSpPr>
            <a:spLocks noChangeArrowheads="1"/>
          </p:cNvSpPr>
          <p:nvPr/>
        </p:nvSpPr>
        <p:spPr bwMode="auto">
          <a:xfrm>
            <a:off x="1828800" y="381000"/>
            <a:ext cx="7162800" cy="609600"/>
          </a:xfrm>
          <a:prstGeom prst="rect">
            <a:avLst/>
          </a:prstGeom>
          <a:noFill/>
          <a:ln w="9525">
            <a:noFill/>
            <a:miter lim="800000"/>
            <a:headEnd/>
            <a:tailEnd/>
          </a:ln>
        </p:spPr>
        <p:txBody>
          <a:bodyPr anchor="ctr"/>
          <a:lstStyle/>
          <a:p>
            <a:pPr fontAlgn="auto">
              <a:spcBef>
                <a:spcPts val="0"/>
              </a:spcBef>
              <a:spcAft>
                <a:spcPts val="0"/>
              </a:spcAft>
              <a:defRPr/>
            </a:pPr>
            <a:endParaRPr lang="en-US" sz="3200" b="1" dirty="0">
              <a:solidFill>
                <a:schemeClr val="hlink"/>
              </a:solidFill>
              <a:effectLst>
                <a:outerShdw blurRad="38100" dist="38100" dir="2700000" algn="tl">
                  <a:srgbClr val="000000"/>
                </a:outerShdw>
              </a:effectLst>
              <a:latin typeface="+mn-lt"/>
            </a:endParaRPr>
          </a:p>
        </p:txBody>
      </p:sp>
    </p:spTree>
    <p:custDataLst>
      <p:tags r:id="rId1"/>
    </p:custData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027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202756"/>
                                        </p:tgtEl>
                                        <p:attrNameLst>
                                          <p:attrName>style.visibility</p:attrName>
                                        </p:attrNameLst>
                                      </p:cBhvr>
                                      <p:to>
                                        <p:strVal val="visible"/>
                                      </p:to>
                                    </p:set>
                                    <p:animEffect transition="in" filter="wipe(up)">
                                      <p:cBhvr>
                                        <p:cTn id="11" dur="500"/>
                                        <p:tgtEl>
                                          <p:spTgt spid="20275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499"/>
                                          </p:stCondLst>
                                        </p:cTn>
                                        <p:tgtEl>
                                          <p:spTgt spid="2027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3306" name="Rectangle 10"/>
          <p:cNvSpPr>
            <a:spLocks noGrp="1" noChangeArrowheads="1"/>
          </p:cNvSpPr>
          <p:nvPr>
            <p:ph type="title"/>
          </p:nvPr>
        </p:nvSpPr>
        <p:spPr/>
        <p:txBody>
          <a:bodyPr/>
          <a:lstStyle/>
          <a:p>
            <a:pPr defTabSz="912777">
              <a:defRPr/>
            </a:pPr>
            <a:r>
              <a:rPr smtClean="0"/>
              <a:t>Reduce Help Desk Calls</a:t>
            </a:r>
          </a:p>
        </p:txBody>
      </p:sp>
      <p:sp>
        <p:nvSpPr>
          <p:cNvPr id="823307" name="Rectangle 11"/>
          <p:cNvSpPr>
            <a:spLocks noGrp="1" noChangeArrowheads="1"/>
          </p:cNvSpPr>
          <p:nvPr>
            <p:ph idx="1"/>
          </p:nvPr>
        </p:nvSpPr>
        <p:spPr>
          <a:xfrm>
            <a:off x="382588" y="1414463"/>
            <a:ext cx="8380412" cy="1771650"/>
          </a:xfrm>
        </p:spPr>
        <p:txBody>
          <a:bodyPr/>
          <a:lstStyle/>
          <a:p>
            <a:pPr marL="382573" indent="-382573" defTabSz="912777">
              <a:spcBef>
                <a:spcPts val="1167"/>
              </a:spcBef>
              <a:defRPr/>
            </a:pPr>
            <a:r>
              <a:rPr lang="en-US" sz="2400" dirty="0" err="1" smtClean="0"/>
              <a:t>SoftGrid</a:t>
            </a:r>
            <a:r>
              <a:rPr lang="en-US" sz="2400" dirty="0" smtClean="0"/>
              <a:t> reduces Help Desk calls by over 30%</a:t>
            </a:r>
          </a:p>
          <a:p>
            <a:pPr marL="382573" indent="-382573" defTabSz="912777">
              <a:spcBef>
                <a:spcPts val="1167"/>
              </a:spcBef>
              <a:defRPr/>
            </a:pPr>
            <a:r>
              <a:rPr lang="en-US" sz="2400" dirty="0" smtClean="0"/>
              <a:t>Resolve problems centrally</a:t>
            </a:r>
          </a:p>
          <a:p>
            <a:pPr marL="382573" indent="-382573" defTabSz="912777">
              <a:spcBef>
                <a:spcPts val="1167"/>
              </a:spcBef>
              <a:defRPr/>
            </a:pPr>
            <a:r>
              <a:rPr lang="en-US" sz="2400" dirty="0" smtClean="0"/>
              <a:t>Reduce likelihood of problems in the first place</a:t>
            </a:r>
          </a:p>
          <a:p>
            <a:pPr marL="382573" indent="-382573" defTabSz="912777">
              <a:spcBef>
                <a:spcPts val="1167"/>
              </a:spcBef>
              <a:defRPr/>
            </a:pPr>
            <a:r>
              <a:rPr lang="en-US" sz="2400" dirty="0" smtClean="0"/>
              <a:t>Problem resolution is application-centric, not system-wide</a:t>
            </a:r>
          </a:p>
        </p:txBody>
      </p:sp>
      <p:sp>
        <p:nvSpPr>
          <p:cNvPr id="5" name="Rounded Rectangle 4"/>
          <p:cNvSpPr/>
          <p:nvPr/>
        </p:nvSpPr>
        <p:spPr bwMode="auto">
          <a:xfrm>
            <a:off x="5767388" y="3657600"/>
            <a:ext cx="2525486" cy="271893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lstStyle/>
          <a:p>
            <a:pPr fontAlgn="auto">
              <a:spcBef>
                <a:spcPct val="20000"/>
              </a:spcBef>
              <a:spcAft>
                <a:spcPts val="0"/>
              </a:spcAft>
              <a:buClr>
                <a:srgbClr val="FFCC00"/>
              </a:buClr>
              <a:defRPr/>
            </a:pPr>
            <a:r>
              <a:rPr lang="en-US" sz="2400" dirty="0">
                <a:solidFill>
                  <a:schemeClr val="tx2"/>
                </a:solidFill>
                <a:effectLst>
                  <a:outerShdw blurRad="38100" dist="38100" dir="2700000" algn="tl">
                    <a:srgbClr val="000000">
                      <a:alpha val="43137"/>
                    </a:srgbClr>
                  </a:outerShdw>
                </a:effectLst>
                <a:cs typeface="Arial" pitchFamily="34" charset="0"/>
              </a:rPr>
              <a:t>Case Study</a:t>
            </a:r>
            <a:br>
              <a:rPr lang="en-US" sz="2400" dirty="0">
                <a:solidFill>
                  <a:schemeClr val="tx2"/>
                </a:solidFill>
                <a:effectLst>
                  <a:outerShdw blurRad="38100" dist="38100" dir="2700000" algn="tl">
                    <a:srgbClr val="000000">
                      <a:alpha val="43137"/>
                    </a:srgbClr>
                  </a:outerShdw>
                </a:effectLst>
                <a:cs typeface="Arial" pitchFamily="34" charset="0"/>
              </a:rPr>
            </a:br>
            <a:r>
              <a:rPr lang="en-US" dirty="0">
                <a:solidFill>
                  <a:schemeClr val="accent1"/>
                </a:solidFill>
                <a:effectLst>
                  <a:outerShdw blurRad="38100" dist="38100" dir="2700000" algn="tl">
                    <a:srgbClr val="000000">
                      <a:alpha val="43137"/>
                    </a:srgbClr>
                  </a:outerShdw>
                </a:effectLst>
                <a:cs typeface="Arial" pitchFamily="34" charset="0"/>
              </a:rPr>
              <a:t>Heartland Financial </a:t>
            </a:r>
            <a:r>
              <a:rPr lang="en-US" dirty="0">
                <a:solidFill>
                  <a:schemeClr val="tx2"/>
                </a:solidFill>
                <a:effectLst>
                  <a:outerShdw blurRad="38100" dist="38100" dir="2700000" algn="tl">
                    <a:srgbClr val="000000">
                      <a:alpha val="43137"/>
                    </a:srgbClr>
                  </a:outerShdw>
                </a:effectLst>
                <a:cs typeface="Arial" pitchFamily="34" charset="0"/>
              </a:rPr>
              <a:t>used to spend 2 hours on the phone with a single user.  With </a:t>
            </a:r>
            <a:r>
              <a:rPr lang="en-US" dirty="0" err="1">
                <a:solidFill>
                  <a:schemeClr val="tx2"/>
                </a:solidFill>
                <a:effectLst>
                  <a:outerShdw blurRad="38100" dist="38100" dir="2700000" algn="tl">
                    <a:srgbClr val="000000">
                      <a:alpha val="43137"/>
                    </a:srgbClr>
                  </a:outerShdw>
                </a:effectLst>
                <a:cs typeface="Arial" pitchFamily="34" charset="0"/>
              </a:rPr>
              <a:t>SoftGrid</a:t>
            </a:r>
            <a:r>
              <a:rPr lang="en-US" dirty="0">
                <a:solidFill>
                  <a:schemeClr val="tx2"/>
                </a:solidFill>
                <a:effectLst>
                  <a:outerShdw blurRad="38100" dist="38100" dir="2700000" algn="tl">
                    <a:srgbClr val="000000">
                      <a:alpha val="43137"/>
                    </a:srgbClr>
                  </a:outerShdw>
                </a:effectLst>
                <a:cs typeface="Arial" pitchFamily="34" charset="0"/>
              </a:rPr>
              <a:t> it takes less than 10 minutes to solve a user’s problem</a:t>
            </a:r>
          </a:p>
          <a:p>
            <a:pPr fontAlgn="auto">
              <a:spcBef>
                <a:spcPct val="20000"/>
              </a:spcBef>
              <a:spcAft>
                <a:spcPts val="0"/>
              </a:spcAft>
              <a:buClr>
                <a:srgbClr val="FFCC00"/>
              </a:buClr>
              <a:buFontTx/>
              <a:buChar char="•"/>
              <a:defRPr/>
            </a:pPr>
            <a:endParaRPr lang="en-US" dirty="0">
              <a:solidFill>
                <a:schemeClr val="tx2"/>
              </a:solidFill>
              <a:effectLst>
                <a:outerShdw blurRad="38100" dist="38100" dir="2700000" algn="tl">
                  <a:srgbClr val="000000">
                    <a:alpha val="43137"/>
                  </a:srgbClr>
                </a:outerShdw>
              </a:effectLst>
              <a:cs typeface="Arial" pitchFamily="34" charset="0"/>
            </a:endParaRPr>
          </a:p>
        </p:txBody>
      </p:sp>
      <p:graphicFrame>
        <p:nvGraphicFramePr>
          <p:cNvPr id="7" name="Chart 6"/>
          <p:cNvGraphicFramePr/>
          <p:nvPr/>
        </p:nvGraphicFramePr>
        <p:xfrm>
          <a:off x="382588" y="2962275"/>
          <a:ext cx="5384800" cy="3667125"/>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11"/>
          <p:cNvSpPr>
            <a:spLocks noChangeArrowheads="1"/>
          </p:cNvSpPr>
          <p:nvPr/>
        </p:nvSpPr>
        <p:spPr bwMode="auto">
          <a:xfrm>
            <a:off x="385763" y="6202363"/>
            <a:ext cx="2241550" cy="427037"/>
          </a:xfrm>
          <a:prstGeom prst="rect">
            <a:avLst/>
          </a:prstGeom>
          <a:noFill/>
          <a:ln w="9525">
            <a:noFill/>
            <a:miter lim="800000"/>
            <a:headEnd/>
            <a:tailEnd/>
          </a:ln>
        </p:spPr>
        <p:txBody>
          <a:bodyPr wrap="none" lIns="91436" tIns="45718" rIns="91436" bIns="45718">
            <a:spAutoFit/>
          </a:bodyPr>
          <a:lstStyle/>
          <a:p>
            <a:pPr fontAlgn="auto">
              <a:spcBef>
                <a:spcPct val="20000"/>
              </a:spcBef>
              <a:spcAft>
                <a:spcPts val="0"/>
              </a:spcAft>
              <a:buClr>
                <a:srgbClr val="FFCC00"/>
              </a:buClr>
              <a:defRPr/>
            </a:pPr>
            <a:r>
              <a:rPr lang="en-US" sz="1000" dirty="0">
                <a:effectLst>
                  <a:outerShdw blurRad="38100" dist="38100" dir="2700000" algn="tl">
                    <a:srgbClr val="000000">
                      <a:alpha val="43137"/>
                    </a:srgbClr>
                  </a:outerShdw>
                </a:effectLst>
                <a:latin typeface="+mn-lt"/>
              </a:rPr>
              <a:t>Source:  2003 Intel IT Avg. Quarterly</a:t>
            </a:r>
          </a:p>
          <a:p>
            <a:pPr fontAlgn="auto">
              <a:spcBef>
                <a:spcPct val="20000"/>
              </a:spcBef>
              <a:spcAft>
                <a:spcPts val="0"/>
              </a:spcAft>
              <a:buClr>
                <a:srgbClr val="FFCC00"/>
              </a:buClr>
              <a:defRPr/>
            </a:pPr>
            <a:r>
              <a:rPr lang="en-US" sz="1000" dirty="0">
                <a:effectLst>
                  <a:outerShdw blurRad="38100" dist="38100" dir="2700000" algn="tl">
                    <a:srgbClr val="000000">
                      <a:alpha val="43137"/>
                    </a:srgbClr>
                  </a:outerShdw>
                </a:effectLst>
                <a:latin typeface="+mn-lt"/>
              </a:rPr>
              <a:t>Spending on desktop PC support</a:t>
            </a:r>
          </a:p>
        </p:txBody>
      </p:sp>
    </p:spTree>
  </p:cSld>
  <p:clrMapOvr>
    <a:masterClrMapping/>
  </p:clrMapOvr>
  <p:transition advClick="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9" name="Rectangle 443398"/>
          <p:cNvSpPr>
            <a:spLocks noChangeArrowheads="1"/>
          </p:cNvSpPr>
          <p:nvPr/>
        </p:nvSpPr>
        <p:spPr bwMode="auto">
          <a:xfrm>
            <a:off x="6705600" y="3508375"/>
            <a:ext cx="2133600" cy="2306638"/>
          </a:xfrm>
          <a:prstGeom prst="rect">
            <a:avLst/>
          </a:prstGeom>
          <a:gradFill rotWithShape="0">
            <a:gsLst>
              <a:gs pos="0">
                <a:srgbClr val="0505FF">
                  <a:alpha val="96001"/>
                </a:srgbClr>
              </a:gs>
              <a:gs pos="50000">
                <a:srgbClr val="000066">
                  <a:alpha val="48000"/>
                </a:srgbClr>
              </a:gs>
              <a:gs pos="100000">
                <a:srgbClr val="0505FF">
                  <a:alpha val="96001"/>
                </a:srgbClr>
              </a:gs>
            </a:gsLst>
            <a:lin ang="18900000" scaled="1"/>
          </a:gradFill>
          <a:ln w="12700" algn="ctr">
            <a:solidFill>
              <a:schemeClr val="accent2"/>
            </a:solidFill>
            <a:miter lim="800000"/>
            <a:headEnd type="none" w="sm" len="sm"/>
            <a:tailEnd type="none" w="sm" len="sm"/>
          </a:ln>
        </p:spPr>
        <p:txBody>
          <a:bodyPr wrap="none" anchor="ctr"/>
          <a:lstStyle/>
          <a:p>
            <a:pPr fontAlgn="auto">
              <a:spcBef>
                <a:spcPts val="0"/>
              </a:spcBef>
              <a:spcAft>
                <a:spcPts val="0"/>
              </a:spcAft>
              <a:defRPr/>
            </a:pPr>
            <a:endParaRPr lang="en-US">
              <a:solidFill>
                <a:srgbClr val="000066"/>
              </a:solidFill>
              <a:latin typeface="Calibri" pitchFamily="34" charset="0"/>
            </a:endParaRPr>
          </a:p>
        </p:txBody>
      </p:sp>
      <p:sp>
        <p:nvSpPr>
          <p:cNvPr id="25615" name="Rectangle 15"/>
          <p:cNvSpPr>
            <a:spLocks noChangeArrowheads="1"/>
          </p:cNvSpPr>
          <p:nvPr/>
        </p:nvSpPr>
        <p:spPr bwMode="auto">
          <a:xfrm>
            <a:off x="2743200" y="3505200"/>
            <a:ext cx="3810000" cy="2286000"/>
          </a:xfrm>
          <a:prstGeom prst="rect">
            <a:avLst/>
          </a:prstGeom>
          <a:solidFill>
            <a:schemeClr val="tx1"/>
          </a:solidFill>
          <a:ln w="22225">
            <a:solidFill>
              <a:schemeClr val="accent2"/>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en-US">
              <a:latin typeface="+mn-lt"/>
            </a:endParaRPr>
          </a:p>
        </p:txBody>
      </p:sp>
      <p:sp>
        <p:nvSpPr>
          <p:cNvPr id="25614" name="Rectangle 14"/>
          <p:cNvSpPr>
            <a:spLocks noChangeArrowheads="1"/>
          </p:cNvSpPr>
          <p:nvPr/>
        </p:nvSpPr>
        <p:spPr bwMode="auto">
          <a:xfrm>
            <a:off x="381000" y="3505200"/>
            <a:ext cx="2209800" cy="2286000"/>
          </a:xfrm>
          <a:prstGeom prst="rect">
            <a:avLst/>
          </a:prstGeom>
          <a:solidFill>
            <a:schemeClr val="tx1"/>
          </a:solidFill>
          <a:ln w="22225">
            <a:solidFill>
              <a:schemeClr val="accent2"/>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en-US">
              <a:latin typeface="+mn-lt"/>
            </a:endParaRPr>
          </a:p>
        </p:txBody>
      </p:sp>
      <p:sp>
        <p:nvSpPr>
          <p:cNvPr id="206850" name="Rectangle 2"/>
          <p:cNvSpPr>
            <a:spLocks noGrp="1" noChangeArrowheads="1"/>
          </p:cNvSpPr>
          <p:nvPr>
            <p:ph type="title"/>
          </p:nvPr>
        </p:nvSpPr>
        <p:spPr/>
        <p:txBody>
          <a:bodyPr/>
          <a:lstStyle/>
          <a:p>
            <a:pPr defTabSz="912777">
              <a:defRPr/>
            </a:pPr>
            <a:r>
              <a:rPr smtClean="0"/>
              <a:t>Consolidate, Standardize and Stabilize Desktop Images</a:t>
            </a:r>
          </a:p>
        </p:txBody>
      </p:sp>
      <p:sp>
        <p:nvSpPr>
          <p:cNvPr id="141319" name="Rectangle 3"/>
          <p:cNvSpPr>
            <a:spLocks noChangeArrowheads="1"/>
          </p:cNvSpPr>
          <p:nvPr/>
        </p:nvSpPr>
        <p:spPr bwMode="auto">
          <a:xfrm>
            <a:off x="304800" y="1752600"/>
            <a:ext cx="7772400" cy="2743200"/>
          </a:xfrm>
          <a:prstGeom prst="rect">
            <a:avLst/>
          </a:prstGeom>
          <a:noFill/>
          <a:ln w="9525">
            <a:noFill/>
            <a:miter lim="800000"/>
            <a:headEnd/>
            <a:tailEnd/>
          </a:ln>
        </p:spPr>
        <p:txBody>
          <a:bodyPr/>
          <a:lstStyle/>
          <a:p>
            <a:pPr marL="342900" indent="-342900" defTabSz="-13873163">
              <a:lnSpc>
                <a:spcPct val="90000"/>
              </a:lnSpc>
              <a:spcBef>
                <a:spcPct val="30000"/>
              </a:spcBef>
              <a:buClr>
                <a:schemeClr val="tx2"/>
              </a:buClr>
              <a:buFont typeface="Wingdings 2" pitchFamily="18" charset="2"/>
              <a:buBlip>
                <a:blip r:embed="rId3"/>
              </a:buBlip>
            </a:pPr>
            <a:r>
              <a:rPr lang="en-US" sz="2000">
                <a:latin typeface="Segoe" pitchFamily="34" charset="0"/>
                <a:cs typeface="Arial" charset="0"/>
              </a:rPr>
              <a:t>Reduce the size and complexity of images</a:t>
            </a:r>
          </a:p>
          <a:p>
            <a:pPr marL="342900" indent="-342900" defTabSz="-13873163">
              <a:lnSpc>
                <a:spcPct val="90000"/>
              </a:lnSpc>
              <a:spcBef>
                <a:spcPct val="30000"/>
              </a:spcBef>
              <a:buClr>
                <a:schemeClr val="tx2"/>
              </a:buClr>
              <a:buFont typeface="Wingdings 2" pitchFamily="18" charset="2"/>
              <a:buBlip>
                <a:blip r:embed="rId3"/>
              </a:buBlip>
            </a:pPr>
            <a:r>
              <a:rPr lang="en-US" sz="2000">
                <a:latin typeface="Segoe" pitchFamily="34" charset="0"/>
                <a:cs typeface="Arial" charset="0"/>
              </a:rPr>
              <a:t>Move closer to the goal of a “single image” for the entire enterprise</a:t>
            </a:r>
          </a:p>
          <a:p>
            <a:pPr marL="342900" indent="-342900" defTabSz="-13873163">
              <a:lnSpc>
                <a:spcPct val="90000"/>
              </a:lnSpc>
              <a:spcBef>
                <a:spcPct val="30000"/>
              </a:spcBef>
              <a:buClr>
                <a:schemeClr val="tx2"/>
              </a:buClr>
              <a:buFont typeface="Wingdings 2" pitchFamily="18" charset="2"/>
              <a:buBlip>
                <a:blip r:embed="rId3"/>
              </a:buBlip>
            </a:pPr>
            <a:r>
              <a:rPr lang="en-US" sz="2000">
                <a:latin typeface="Segoe" pitchFamily="34" charset="0"/>
                <a:cs typeface="Arial" charset="0"/>
              </a:rPr>
              <a:t>Repurpose systems without constant re-imaging</a:t>
            </a:r>
          </a:p>
        </p:txBody>
      </p:sp>
      <p:sp>
        <p:nvSpPr>
          <p:cNvPr id="25609" name="Rectangle 5"/>
          <p:cNvSpPr>
            <a:spLocks noChangeArrowheads="1"/>
          </p:cNvSpPr>
          <p:nvPr/>
        </p:nvSpPr>
        <p:spPr bwMode="auto">
          <a:xfrm>
            <a:off x="6705600" y="3529013"/>
            <a:ext cx="2133600" cy="226218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lstStyle/>
          <a:p>
            <a:pPr fontAlgn="auto">
              <a:spcBef>
                <a:spcPct val="20000"/>
              </a:spcBef>
              <a:spcAft>
                <a:spcPts val="0"/>
              </a:spcAft>
              <a:buClr>
                <a:srgbClr val="FFCC00"/>
              </a:buClr>
              <a:defRPr/>
            </a:pPr>
            <a:r>
              <a:rPr lang="en-US" sz="2400" dirty="0">
                <a:solidFill>
                  <a:schemeClr val="tx2"/>
                </a:solidFill>
                <a:effectLst>
                  <a:outerShdw blurRad="38100" dist="38100" dir="2700000" algn="tl">
                    <a:srgbClr val="000000">
                      <a:alpha val="43137"/>
                    </a:srgbClr>
                  </a:outerShdw>
                </a:effectLst>
                <a:cs typeface="Arial" pitchFamily="34" charset="0"/>
              </a:rPr>
              <a:t>Case Study: </a:t>
            </a:r>
            <a:r>
              <a:rPr lang="en-US" sz="2000" dirty="0">
                <a:solidFill>
                  <a:schemeClr val="accent1"/>
                </a:solidFill>
                <a:effectLst>
                  <a:outerShdw blurRad="38100" dist="38100" dir="2700000" algn="tl">
                    <a:srgbClr val="000000">
                      <a:alpha val="43137"/>
                    </a:srgbClr>
                  </a:outerShdw>
                </a:effectLst>
                <a:cs typeface="Arial" pitchFamily="34" charset="0"/>
              </a:rPr>
              <a:t>Fidelity National Financial </a:t>
            </a:r>
            <a:r>
              <a:rPr lang="en-US" sz="2000" dirty="0">
                <a:solidFill>
                  <a:schemeClr val="tx2"/>
                </a:solidFill>
                <a:effectLst>
                  <a:outerShdw blurRad="38100" dist="38100" dir="2700000" algn="tl">
                    <a:srgbClr val="000000">
                      <a:alpha val="43137"/>
                    </a:srgbClr>
                  </a:outerShdw>
                </a:effectLst>
                <a:cs typeface="Arial" pitchFamily="34" charset="0"/>
              </a:rPr>
              <a:t>reduced 13 virtual images into one with </a:t>
            </a:r>
            <a:r>
              <a:rPr lang="en-US" sz="2000" dirty="0" err="1">
                <a:solidFill>
                  <a:schemeClr val="tx2"/>
                </a:solidFill>
                <a:effectLst>
                  <a:outerShdw blurRad="38100" dist="38100" dir="2700000" algn="tl">
                    <a:srgbClr val="000000">
                      <a:alpha val="43137"/>
                    </a:srgbClr>
                  </a:outerShdw>
                </a:effectLst>
                <a:cs typeface="Arial" pitchFamily="34" charset="0"/>
              </a:rPr>
              <a:t>SoftGrid</a:t>
            </a:r>
            <a:endParaRPr lang="en-US" sz="2400" dirty="0">
              <a:solidFill>
                <a:schemeClr val="tx2"/>
              </a:solidFill>
              <a:effectLst>
                <a:outerShdw blurRad="38100" dist="38100" dir="2700000" algn="tl">
                  <a:srgbClr val="000000">
                    <a:alpha val="43137"/>
                  </a:srgbClr>
                </a:outerShdw>
              </a:effectLst>
              <a:cs typeface="Arial" pitchFamily="34" charset="0"/>
            </a:endParaRPr>
          </a:p>
        </p:txBody>
      </p:sp>
      <p:sp>
        <p:nvSpPr>
          <p:cNvPr id="25610" name="Rectangle 13"/>
          <p:cNvSpPr>
            <a:spLocks noChangeArrowheads="1"/>
          </p:cNvSpPr>
          <p:nvPr/>
        </p:nvSpPr>
        <p:spPr bwMode="auto">
          <a:xfrm>
            <a:off x="381000" y="5891213"/>
            <a:ext cx="1774825" cy="369887"/>
          </a:xfrm>
          <a:prstGeom prst="rect">
            <a:avLst/>
          </a:prstGeom>
          <a:noFill/>
          <a:ln w="9525">
            <a:noFill/>
            <a:miter lim="800000"/>
            <a:headEnd/>
            <a:tailEnd/>
          </a:ln>
        </p:spPr>
        <p:txBody>
          <a:bodyPr wrap="none">
            <a:spAutoFit/>
          </a:bodyPr>
          <a:lstStyle/>
          <a:p>
            <a:pPr fontAlgn="auto">
              <a:spcBef>
                <a:spcPts val="0"/>
              </a:spcBef>
              <a:spcAft>
                <a:spcPts val="0"/>
              </a:spcAft>
              <a:defRPr/>
            </a:pPr>
            <a:r>
              <a:rPr lang="en-US" dirty="0">
                <a:solidFill>
                  <a:schemeClr val="accent1"/>
                </a:solidFill>
                <a:effectLst>
                  <a:outerShdw blurRad="38100" dist="38100" dir="2700000" algn="tl">
                    <a:srgbClr val="000000">
                      <a:alpha val="43137"/>
                    </a:srgbClr>
                  </a:outerShdw>
                </a:effectLst>
                <a:latin typeface="+mn-lt"/>
              </a:rPr>
              <a:t>Before </a:t>
            </a:r>
            <a:r>
              <a:rPr lang="en-US" dirty="0" err="1">
                <a:solidFill>
                  <a:schemeClr val="accent1"/>
                </a:solidFill>
                <a:effectLst>
                  <a:outerShdw blurRad="38100" dist="38100" dir="2700000" algn="tl">
                    <a:srgbClr val="000000">
                      <a:alpha val="43137"/>
                    </a:srgbClr>
                  </a:outerShdw>
                </a:effectLst>
                <a:latin typeface="+mn-lt"/>
              </a:rPr>
              <a:t>SoftGrid</a:t>
            </a:r>
            <a:endParaRPr lang="en-US" dirty="0">
              <a:solidFill>
                <a:schemeClr val="accent1"/>
              </a:solidFill>
              <a:effectLst>
                <a:outerShdw blurRad="38100" dist="38100" dir="2700000" algn="tl">
                  <a:srgbClr val="000000">
                    <a:alpha val="43137"/>
                  </a:srgbClr>
                </a:outerShdw>
              </a:effectLst>
              <a:latin typeface="+mn-lt"/>
            </a:endParaRPr>
          </a:p>
        </p:txBody>
      </p:sp>
      <p:pic>
        <p:nvPicPr>
          <p:cNvPr id="141324" name="Picture 15" descr="Image-Management-1"/>
          <p:cNvPicPr>
            <a:picLocks noChangeAspect="1" noChangeArrowheads="1"/>
          </p:cNvPicPr>
          <p:nvPr/>
        </p:nvPicPr>
        <p:blipFill>
          <a:blip r:embed="rId4"/>
          <a:srcRect/>
          <a:stretch>
            <a:fillRect/>
          </a:stretch>
        </p:blipFill>
        <p:spPr bwMode="auto">
          <a:xfrm>
            <a:off x="457200" y="3605213"/>
            <a:ext cx="2019300" cy="2111375"/>
          </a:xfrm>
          <a:prstGeom prst="rect">
            <a:avLst/>
          </a:prstGeom>
          <a:noFill/>
          <a:ln w="9525">
            <a:noFill/>
            <a:miter lim="800000"/>
            <a:headEnd/>
            <a:tailEnd/>
          </a:ln>
        </p:spPr>
      </p:pic>
      <p:pic>
        <p:nvPicPr>
          <p:cNvPr id="141325" name="Picture 16" descr="Image-Management-2"/>
          <p:cNvPicPr>
            <a:picLocks noChangeAspect="1" noChangeArrowheads="1"/>
          </p:cNvPicPr>
          <p:nvPr/>
        </p:nvPicPr>
        <p:blipFill>
          <a:blip r:embed="rId5"/>
          <a:srcRect/>
          <a:stretch>
            <a:fillRect/>
          </a:stretch>
        </p:blipFill>
        <p:spPr bwMode="auto">
          <a:xfrm>
            <a:off x="2895600" y="3595688"/>
            <a:ext cx="3505200" cy="2119312"/>
          </a:xfrm>
          <a:prstGeom prst="rect">
            <a:avLst/>
          </a:prstGeom>
          <a:noFill/>
          <a:ln w="9525">
            <a:noFill/>
            <a:miter lim="800000"/>
            <a:headEnd/>
            <a:tailEnd/>
          </a:ln>
        </p:spPr>
      </p:pic>
      <p:sp>
        <p:nvSpPr>
          <p:cNvPr id="3" name="Rectangle 13"/>
          <p:cNvSpPr>
            <a:spLocks noChangeArrowheads="1"/>
          </p:cNvSpPr>
          <p:nvPr/>
        </p:nvSpPr>
        <p:spPr bwMode="auto">
          <a:xfrm>
            <a:off x="2743200" y="5891213"/>
            <a:ext cx="1557338" cy="369887"/>
          </a:xfrm>
          <a:prstGeom prst="rect">
            <a:avLst/>
          </a:prstGeom>
          <a:noFill/>
          <a:ln w="9525">
            <a:noFill/>
            <a:miter lim="800000"/>
            <a:headEnd/>
            <a:tailEnd/>
          </a:ln>
        </p:spPr>
        <p:txBody>
          <a:bodyPr wrap="none">
            <a:spAutoFit/>
          </a:bodyPr>
          <a:lstStyle/>
          <a:p>
            <a:pPr fontAlgn="auto">
              <a:spcBef>
                <a:spcPts val="0"/>
              </a:spcBef>
              <a:spcAft>
                <a:spcPts val="0"/>
              </a:spcAft>
              <a:defRPr/>
            </a:pPr>
            <a:r>
              <a:rPr lang="en-US">
                <a:solidFill>
                  <a:schemeClr val="accent1"/>
                </a:solidFill>
                <a:effectLst>
                  <a:outerShdw blurRad="38100" dist="38100" dir="2700000" algn="tl">
                    <a:srgbClr val="000000">
                      <a:alpha val="43137"/>
                    </a:srgbClr>
                  </a:outerShdw>
                </a:effectLst>
                <a:latin typeface="+mn-lt"/>
              </a:rPr>
              <a:t>With SoftGrid</a:t>
            </a:r>
          </a:p>
        </p:txBody>
      </p:sp>
    </p:spTree>
  </p:cSld>
  <p:clrMapOvr>
    <a:masterClrMapping/>
  </p:clrMapOvr>
  <p:transition advClick="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07" name="Rectangle 7"/>
          <p:cNvSpPr>
            <a:spLocks noGrp="1" noChangeArrowheads="1"/>
          </p:cNvSpPr>
          <p:nvPr>
            <p:ph type="title"/>
          </p:nvPr>
        </p:nvSpPr>
        <p:spPr/>
        <p:txBody>
          <a:bodyPr/>
          <a:lstStyle/>
          <a:p>
            <a:pPr defTabSz="912777">
              <a:defRPr/>
            </a:pPr>
            <a:r>
              <a:rPr smtClean="0"/>
              <a:t>Consolidate Terminal Servers</a:t>
            </a:r>
          </a:p>
        </p:txBody>
      </p:sp>
      <p:sp>
        <p:nvSpPr>
          <p:cNvPr id="819208" name="Rectangle 8"/>
          <p:cNvSpPr>
            <a:spLocks noGrp="1" noChangeArrowheads="1"/>
          </p:cNvSpPr>
          <p:nvPr>
            <p:ph idx="1"/>
          </p:nvPr>
        </p:nvSpPr>
        <p:spPr>
          <a:xfrm>
            <a:off x="382588" y="1414463"/>
            <a:ext cx="4625975" cy="5014912"/>
          </a:xfrm>
        </p:spPr>
        <p:txBody>
          <a:bodyPr/>
          <a:lstStyle/>
          <a:p>
            <a:pPr marL="382573" indent="-382573" defTabSz="912777">
              <a:spcBef>
                <a:spcPts val="1167"/>
              </a:spcBef>
              <a:defRPr/>
            </a:pPr>
            <a:r>
              <a:rPr lang="en-US" sz="2800" dirty="0" smtClean="0"/>
              <a:t>Application compatibility issues</a:t>
            </a:r>
          </a:p>
          <a:p>
            <a:pPr marL="631825" lvl="1" indent="-284163" defTabSz="912777">
              <a:spcBef>
                <a:spcPts val="1083"/>
              </a:spcBef>
              <a:defRPr/>
            </a:pPr>
            <a:r>
              <a:rPr lang="en-US" sz="2400" dirty="0" smtClean="0"/>
              <a:t>Often require separate servers for separate applications</a:t>
            </a:r>
          </a:p>
          <a:p>
            <a:pPr marL="631825" lvl="1" indent="-284163" defTabSz="912777">
              <a:spcBef>
                <a:spcPts val="1083"/>
              </a:spcBef>
              <a:defRPr/>
            </a:pPr>
            <a:r>
              <a:rPr lang="en-US" sz="2400" dirty="0" smtClean="0"/>
              <a:t>Causes underutilized servers and spare capacity</a:t>
            </a:r>
          </a:p>
          <a:p>
            <a:pPr marL="382573" indent="-382573" defTabSz="912777">
              <a:spcBef>
                <a:spcPts val="1167"/>
              </a:spcBef>
              <a:defRPr/>
            </a:pPr>
            <a:r>
              <a:rPr lang="en-US" sz="2800" dirty="0" err="1" smtClean="0"/>
              <a:t>SoftGrid</a:t>
            </a:r>
            <a:r>
              <a:rPr lang="en-US" sz="2800" dirty="0" smtClean="0"/>
              <a:t> for TS</a:t>
            </a:r>
          </a:p>
          <a:p>
            <a:pPr marL="631825" lvl="1" indent="-284163" defTabSz="912777">
              <a:spcBef>
                <a:spcPts val="1083"/>
              </a:spcBef>
              <a:defRPr/>
            </a:pPr>
            <a:r>
              <a:rPr lang="en-US" sz="2400" dirty="0" smtClean="0"/>
              <a:t>Enables applications to run </a:t>
            </a:r>
            <a:br>
              <a:rPr lang="en-US" sz="2400" dirty="0" smtClean="0"/>
            </a:br>
            <a:r>
              <a:rPr lang="en-US" sz="2400" dirty="0" smtClean="0"/>
              <a:t>side-by-side</a:t>
            </a:r>
          </a:p>
          <a:p>
            <a:pPr marL="631825" lvl="1" indent="-284163" defTabSz="912777">
              <a:spcBef>
                <a:spcPts val="1083"/>
              </a:spcBef>
              <a:defRPr/>
            </a:pPr>
            <a:r>
              <a:rPr lang="en-US" sz="2400" dirty="0" smtClean="0"/>
              <a:t>Reduce server silos</a:t>
            </a:r>
          </a:p>
          <a:p>
            <a:pPr marL="631825" lvl="1" indent="-284163" defTabSz="912777">
              <a:spcBef>
                <a:spcPts val="1083"/>
              </a:spcBef>
              <a:defRPr/>
            </a:pPr>
            <a:r>
              <a:rPr lang="en-US" sz="2400" dirty="0" smtClean="0"/>
              <a:t>Eliminate unused capacity</a:t>
            </a:r>
          </a:p>
        </p:txBody>
      </p:sp>
      <p:pic>
        <p:nvPicPr>
          <p:cNvPr id="4" name="Picture 58" descr="App-Conflicts-TS-1B"/>
          <p:cNvPicPr>
            <a:picLocks noChangeAspect="1" noChangeArrowheads="1"/>
          </p:cNvPicPr>
          <p:nvPr/>
        </p:nvPicPr>
        <p:blipFill>
          <a:blip r:embed="rId4"/>
          <a:srcRect/>
          <a:stretch>
            <a:fillRect/>
          </a:stretch>
        </p:blipFill>
        <p:spPr bwMode="auto">
          <a:xfrm>
            <a:off x="4795838" y="1387475"/>
            <a:ext cx="4148137" cy="2735263"/>
          </a:xfrm>
          <a:prstGeom prst="rect">
            <a:avLst/>
          </a:prstGeom>
          <a:noFill/>
          <a:ln w="9525">
            <a:noFill/>
            <a:miter lim="800000"/>
            <a:headEnd/>
            <a:tailEnd/>
          </a:ln>
        </p:spPr>
      </p:pic>
      <p:pic>
        <p:nvPicPr>
          <p:cNvPr id="5" name="Picture 59" descr="App-Conflicts-TS-2B"/>
          <p:cNvPicPr>
            <a:picLocks noChangeAspect="1" noChangeArrowheads="1"/>
          </p:cNvPicPr>
          <p:nvPr/>
        </p:nvPicPr>
        <p:blipFill>
          <a:blip r:embed="rId5"/>
          <a:srcRect/>
          <a:stretch>
            <a:fillRect/>
          </a:stretch>
        </p:blipFill>
        <p:spPr bwMode="auto">
          <a:xfrm>
            <a:off x="4781550" y="1397000"/>
            <a:ext cx="4148138" cy="2735263"/>
          </a:xfrm>
          <a:prstGeom prst="rect">
            <a:avLst/>
          </a:prstGeom>
          <a:noFill/>
          <a:ln w="9525">
            <a:noFill/>
            <a:miter lim="800000"/>
            <a:headEnd/>
            <a:tailEnd/>
          </a:ln>
        </p:spPr>
      </p:pic>
      <p:sp>
        <p:nvSpPr>
          <p:cNvPr id="7" name="Rounded Rectangle 6"/>
          <p:cNvSpPr/>
          <p:nvPr/>
        </p:nvSpPr>
        <p:spPr bwMode="auto">
          <a:xfrm>
            <a:off x="5238750" y="4132263"/>
            <a:ext cx="3262993" cy="1351416"/>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lstStyle/>
          <a:p>
            <a:pPr fontAlgn="auto">
              <a:spcBef>
                <a:spcPct val="20000"/>
              </a:spcBef>
              <a:spcAft>
                <a:spcPts val="0"/>
              </a:spcAft>
              <a:buClr>
                <a:srgbClr val="FFCC00"/>
              </a:buClr>
              <a:defRPr/>
            </a:pPr>
            <a:r>
              <a:rPr lang="en-US" sz="2400" b="1" dirty="0">
                <a:solidFill>
                  <a:schemeClr val="tx2"/>
                </a:solidFill>
                <a:effectLst>
                  <a:outerShdw blurRad="38100" dist="38100" dir="2700000" algn="tl">
                    <a:srgbClr val="000000">
                      <a:alpha val="43137"/>
                    </a:srgbClr>
                  </a:outerShdw>
                </a:effectLst>
                <a:cs typeface="Arial" pitchFamily="34" charset="0"/>
              </a:rPr>
              <a:t>Case Study</a:t>
            </a:r>
            <a:r>
              <a:rPr lang="en-US" sz="2400" b="1" dirty="0">
                <a:solidFill>
                  <a:srgbClr val="FFFFFF"/>
                </a:solidFill>
                <a:effectLst>
                  <a:outerShdw blurRad="38100" dist="38100" dir="2700000" algn="tl">
                    <a:srgbClr val="000000">
                      <a:alpha val="43137"/>
                    </a:srgbClr>
                  </a:outerShdw>
                </a:effectLst>
                <a:cs typeface="Arial" pitchFamily="34" charset="0"/>
              </a:rPr>
              <a:t/>
            </a:r>
            <a:br>
              <a:rPr lang="en-US" sz="2400" b="1" dirty="0">
                <a:solidFill>
                  <a:srgbClr val="FFFFFF"/>
                </a:solidFill>
                <a:effectLst>
                  <a:outerShdw blurRad="38100" dist="38100" dir="2700000" algn="tl">
                    <a:srgbClr val="000000">
                      <a:alpha val="43137"/>
                    </a:srgbClr>
                  </a:outerShdw>
                </a:effectLst>
                <a:cs typeface="Arial" pitchFamily="34" charset="0"/>
              </a:rPr>
            </a:br>
            <a:r>
              <a:rPr lang="en-US" dirty="0">
                <a:solidFill>
                  <a:schemeClr val="accent1"/>
                </a:solidFill>
                <a:effectLst>
                  <a:outerShdw blurRad="38100" dist="38100" dir="2700000" algn="tl">
                    <a:srgbClr val="000000">
                      <a:alpha val="43137"/>
                    </a:srgbClr>
                  </a:outerShdw>
                </a:effectLst>
                <a:cs typeface="Arial" pitchFamily="34" charset="0"/>
              </a:rPr>
              <a:t>Russell Investments </a:t>
            </a:r>
            <a:r>
              <a:rPr lang="en-US" dirty="0">
                <a:solidFill>
                  <a:srgbClr val="FFFFFF"/>
                </a:solidFill>
                <a:effectLst>
                  <a:outerShdw blurRad="38100" dist="38100" dir="2700000" algn="tl">
                    <a:srgbClr val="000000">
                      <a:alpha val="43137"/>
                    </a:srgbClr>
                  </a:outerShdw>
                </a:effectLst>
                <a:cs typeface="Arial" pitchFamily="34" charset="0"/>
              </a:rPr>
              <a:t>reduced</a:t>
            </a:r>
            <a:br>
              <a:rPr lang="en-US" dirty="0">
                <a:solidFill>
                  <a:srgbClr val="FFFFFF"/>
                </a:solidFill>
                <a:effectLst>
                  <a:outerShdw blurRad="38100" dist="38100" dir="2700000" algn="tl">
                    <a:srgbClr val="000000">
                      <a:alpha val="43137"/>
                    </a:srgbClr>
                  </a:outerShdw>
                </a:effectLst>
                <a:cs typeface="Arial" pitchFamily="34" charset="0"/>
              </a:rPr>
            </a:br>
            <a:r>
              <a:rPr lang="en-US" dirty="0">
                <a:solidFill>
                  <a:srgbClr val="FFFFFF"/>
                </a:solidFill>
                <a:effectLst>
                  <a:outerShdw blurRad="38100" dist="38100" dir="2700000" algn="tl">
                    <a:srgbClr val="000000">
                      <a:alpha val="43137"/>
                    </a:srgbClr>
                  </a:outerShdw>
                </a:effectLst>
                <a:cs typeface="Arial" pitchFamily="34" charset="0"/>
              </a:rPr>
              <a:t>their terminal servers by </a:t>
            </a:r>
            <a:r>
              <a:rPr lang="en-US" dirty="0" smtClean="0">
                <a:solidFill>
                  <a:srgbClr val="FFFFFF"/>
                </a:solidFill>
                <a:effectLst>
                  <a:outerShdw blurRad="38100" dist="38100" dir="2700000" algn="tl">
                    <a:srgbClr val="000000">
                      <a:alpha val="43137"/>
                    </a:srgbClr>
                  </a:outerShdw>
                </a:effectLst>
                <a:cs typeface="Arial" pitchFamily="34" charset="0"/>
              </a:rPr>
              <a:t>40% with </a:t>
            </a:r>
            <a:r>
              <a:rPr lang="en-US" dirty="0" err="1" smtClean="0">
                <a:solidFill>
                  <a:srgbClr val="FFFFFF"/>
                </a:solidFill>
                <a:effectLst>
                  <a:outerShdw blurRad="38100" dist="38100" dir="2700000" algn="tl">
                    <a:srgbClr val="000000">
                      <a:alpha val="43137"/>
                    </a:srgbClr>
                  </a:outerShdw>
                </a:effectLst>
                <a:cs typeface="Arial" pitchFamily="34" charset="0"/>
              </a:rPr>
              <a:t>SoftGrid</a:t>
            </a:r>
            <a:r>
              <a:rPr lang="en-US" dirty="0" smtClean="0">
                <a:solidFill>
                  <a:srgbClr val="FFFFFF"/>
                </a:solidFill>
                <a:effectLst>
                  <a:outerShdw blurRad="38100" dist="38100" dir="2700000" algn="tl">
                    <a:srgbClr val="000000">
                      <a:alpha val="43137"/>
                    </a:srgbClr>
                  </a:outerShdw>
                </a:effectLst>
                <a:cs typeface="Arial" pitchFamily="34" charset="0"/>
              </a:rPr>
              <a:t> </a:t>
            </a:r>
            <a:br>
              <a:rPr lang="en-US" dirty="0" smtClean="0">
                <a:solidFill>
                  <a:srgbClr val="FFFFFF"/>
                </a:solidFill>
                <a:effectLst>
                  <a:outerShdw blurRad="38100" dist="38100" dir="2700000" algn="tl">
                    <a:srgbClr val="000000">
                      <a:alpha val="43137"/>
                    </a:srgbClr>
                  </a:outerShdw>
                </a:effectLst>
                <a:cs typeface="Arial" pitchFamily="34" charset="0"/>
              </a:rPr>
            </a:br>
            <a:endParaRPr lang="en-US" sz="4000" dirty="0">
              <a:solidFill>
                <a:srgbClr val="FFFFFF"/>
              </a:solidFill>
              <a:effectLst>
                <a:outerShdw blurRad="38100" dist="38100" dir="2700000" algn="tl">
                  <a:srgbClr val="000000">
                    <a:alpha val="43137"/>
                  </a:srgbClr>
                </a:outerShdw>
              </a:effectLst>
              <a:cs typeface="Arial" pitchFamily="34" charset="0"/>
            </a:endParaRPr>
          </a:p>
        </p:txBody>
      </p:sp>
    </p:spTree>
    <p:custDataLst>
      <p:tags r:id="rId1"/>
    </p:custData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par>
                                <p:cTn id="13" presetID="10" presetClass="exit" presetSubtype="0" fill="hold" nodeType="withEffect">
                                  <p:stCondLst>
                                    <p:cond delay="0"/>
                                  </p:stCondLst>
                                  <p:childTnLst>
                                    <p:animEffect transition="out" filter="fade">
                                      <p:cBhvr>
                                        <p:cTn id="14" dur="1000"/>
                                        <p:tgtEl>
                                          <p:spTgt spid="4"/>
                                        </p:tgtEl>
                                      </p:cBhvr>
                                    </p:animEffect>
                                    <p:set>
                                      <p:cBhvr>
                                        <p:cTn id="15"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8" name="Rectangle 6"/>
          <p:cNvSpPr>
            <a:spLocks noGrp="1" noChangeArrowheads="1"/>
          </p:cNvSpPr>
          <p:nvPr>
            <p:ph type="title"/>
          </p:nvPr>
        </p:nvSpPr>
        <p:spPr/>
        <p:txBody>
          <a:bodyPr/>
          <a:lstStyle/>
          <a:p>
            <a:pPr defTabSz="912777">
              <a:defRPr/>
            </a:pPr>
            <a:r>
              <a:rPr smtClean="0"/>
              <a:t>Mitigate TS User Profile Issues</a:t>
            </a:r>
          </a:p>
        </p:txBody>
      </p:sp>
      <p:sp>
        <p:nvSpPr>
          <p:cNvPr id="817159" name="Rectangle 7"/>
          <p:cNvSpPr>
            <a:spLocks noGrp="1" noChangeArrowheads="1"/>
          </p:cNvSpPr>
          <p:nvPr>
            <p:ph idx="1"/>
          </p:nvPr>
        </p:nvSpPr>
        <p:spPr>
          <a:xfrm>
            <a:off x="382588" y="1414463"/>
            <a:ext cx="4411662" cy="3452812"/>
          </a:xfrm>
        </p:spPr>
        <p:txBody>
          <a:bodyPr/>
          <a:lstStyle/>
          <a:p>
            <a:pPr marL="382573" indent="-382573" defTabSz="912777">
              <a:spcBef>
                <a:spcPts val="1167"/>
              </a:spcBef>
              <a:defRPr/>
            </a:pPr>
            <a:r>
              <a:rPr lang="en-US" sz="2400" dirty="0" err="1" smtClean="0"/>
              <a:t>SoftGrid</a:t>
            </a:r>
            <a:r>
              <a:rPr lang="en-US" sz="2400" dirty="0" smtClean="0"/>
              <a:t> “extracts” </a:t>
            </a:r>
            <a:br>
              <a:rPr lang="en-US" sz="2400" dirty="0" smtClean="0"/>
            </a:br>
            <a:r>
              <a:rPr lang="en-US" sz="2400" dirty="0" smtClean="0"/>
              <a:t>application preferences </a:t>
            </a:r>
            <a:br>
              <a:rPr lang="en-US" sz="2400" dirty="0" smtClean="0"/>
            </a:br>
            <a:r>
              <a:rPr lang="en-US" sz="2400" dirty="0" smtClean="0"/>
              <a:t>from Windows profiles</a:t>
            </a:r>
          </a:p>
          <a:p>
            <a:pPr marL="382573" indent="-382573" defTabSz="912777">
              <a:spcBef>
                <a:spcPts val="1167"/>
              </a:spcBef>
              <a:defRPr/>
            </a:pPr>
            <a:r>
              <a:rPr lang="en-US" sz="2400" dirty="0" smtClean="0"/>
              <a:t>Allows preferences to persist on the network</a:t>
            </a:r>
          </a:p>
          <a:p>
            <a:pPr marL="382573" indent="-382573" defTabSz="912777">
              <a:spcBef>
                <a:spcPts val="1167"/>
              </a:spcBef>
              <a:defRPr/>
            </a:pPr>
            <a:r>
              <a:rPr lang="en-US" sz="2400" dirty="0" smtClean="0"/>
              <a:t>Reduces or eliminates </a:t>
            </a:r>
            <a:br>
              <a:rPr lang="en-US" sz="2400" dirty="0" smtClean="0"/>
            </a:br>
            <a:r>
              <a:rPr lang="en-US" sz="2400" dirty="0" smtClean="0"/>
              <a:t>profile corruption</a:t>
            </a:r>
          </a:p>
          <a:p>
            <a:pPr marL="382573" indent="-382573" defTabSz="912777">
              <a:spcBef>
                <a:spcPts val="1167"/>
              </a:spcBef>
              <a:defRPr/>
            </a:pPr>
            <a:r>
              <a:rPr lang="en-US" sz="2400" dirty="0" smtClean="0"/>
              <a:t>Change from per profile to per application settings</a:t>
            </a:r>
          </a:p>
        </p:txBody>
      </p:sp>
      <p:pic>
        <p:nvPicPr>
          <p:cNvPr id="5" name="Picture 19"/>
          <p:cNvPicPr>
            <a:picLocks noChangeAspect="1" noChangeArrowheads="1"/>
          </p:cNvPicPr>
          <p:nvPr/>
        </p:nvPicPr>
        <p:blipFill>
          <a:blip r:embed="rId3"/>
          <a:srcRect l="12860"/>
          <a:stretch>
            <a:fillRect/>
          </a:stretch>
        </p:blipFill>
        <p:spPr bwMode="auto">
          <a:xfrm>
            <a:off x="4794250" y="1409700"/>
            <a:ext cx="4148138" cy="3014663"/>
          </a:xfrm>
          <a:prstGeom prst="rect">
            <a:avLst/>
          </a:prstGeom>
          <a:ln>
            <a:noFill/>
          </a:ln>
          <a:effectLst>
            <a:outerShdw blurRad="190500" algn="tl" rotWithShape="0">
              <a:srgbClr val="000000">
                <a:alpha val="70000"/>
              </a:srgbClr>
            </a:outerShdw>
          </a:effectLst>
        </p:spPr>
      </p:pic>
      <p:sp>
        <p:nvSpPr>
          <p:cNvPr id="7" name="Rounded Rectangle 6"/>
          <p:cNvSpPr/>
          <p:nvPr/>
        </p:nvSpPr>
        <p:spPr bwMode="auto">
          <a:xfrm>
            <a:off x="476250" y="5123538"/>
            <a:ext cx="8075613" cy="804863"/>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91436" tIns="45718" rIns="91436" bIns="45718" anchor="ctr"/>
          <a:lstStyle/>
          <a:p>
            <a:pPr algn="ctr" fontAlgn="auto">
              <a:spcBef>
                <a:spcPct val="20000"/>
              </a:spcBef>
              <a:spcAft>
                <a:spcPts val="0"/>
              </a:spcAft>
              <a:buClr>
                <a:srgbClr val="FFCC00"/>
              </a:buClr>
              <a:defRPr/>
            </a:pPr>
            <a:r>
              <a:rPr lang="en-US" sz="2000" b="1">
                <a:solidFill>
                  <a:schemeClr val="tx2"/>
                </a:solidFill>
                <a:effectLst>
                  <a:outerShdw blurRad="38100" dist="38100" dir="2700000" algn="tl">
                    <a:srgbClr val="000000">
                      <a:alpha val="43137"/>
                    </a:srgbClr>
                  </a:outerShdw>
                </a:effectLst>
                <a:cs typeface="Arial" pitchFamily="34" charset="0"/>
              </a:rPr>
              <a:t>Makes roaming profiles effective – </a:t>
            </a:r>
            <a:br>
              <a:rPr lang="en-US" sz="2000" b="1">
                <a:solidFill>
                  <a:schemeClr val="tx2"/>
                </a:solidFill>
                <a:effectLst>
                  <a:outerShdw blurRad="38100" dist="38100" dir="2700000" algn="tl">
                    <a:srgbClr val="000000">
                      <a:alpha val="43137"/>
                    </a:srgbClr>
                  </a:outerShdw>
                </a:effectLst>
                <a:cs typeface="Arial" pitchFamily="34" charset="0"/>
              </a:rPr>
            </a:br>
            <a:r>
              <a:rPr lang="en-US" sz="2000" b="1">
                <a:solidFill>
                  <a:schemeClr val="tx2"/>
                </a:solidFill>
                <a:effectLst>
                  <a:outerShdw blurRad="38100" dist="38100" dir="2700000" algn="tl">
                    <a:srgbClr val="000000">
                      <a:alpha val="43137"/>
                    </a:srgbClr>
                  </a:outerShdw>
                </a:effectLst>
                <a:cs typeface="Arial" pitchFamily="34" charset="0"/>
              </a:rPr>
              <a:t>only operating system settings roam</a:t>
            </a:r>
            <a:endParaRPr lang="en-US" sz="3300">
              <a:solidFill>
                <a:srgbClr val="FFFFFF"/>
              </a:solidFill>
              <a:effectLst>
                <a:outerShdw blurRad="38100" dist="38100" dir="2700000" algn="tl">
                  <a:srgbClr val="000000">
                    <a:alpha val="43137"/>
                  </a:srgbClr>
                </a:outerShdw>
              </a:effectLst>
              <a:cs typeface="Arial" pitchFamily="34" charset="0"/>
            </a:endParaRPr>
          </a:p>
        </p:txBody>
      </p:sp>
    </p:spTree>
  </p:cSld>
  <p:clrMapOvr>
    <a:masterClrMapping/>
  </p:clrMapOvr>
  <p:transition advClick="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6" name="Rectangle 8"/>
          <p:cNvSpPr>
            <a:spLocks noGrp="1" noChangeArrowheads="1"/>
          </p:cNvSpPr>
          <p:nvPr>
            <p:ph type="title"/>
          </p:nvPr>
        </p:nvSpPr>
        <p:spPr>
          <a:xfrm>
            <a:off x="382588" y="228600"/>
            <a:ext cx="8380412" cy="1107996"/>
          </a:xfrm>
        </p:spPr>
        <p:txBody>
          <a:bodyPr/>
          <a:lstStyle/>
          <a:p>
            <a:pPr defTabSz="912777">
              <a:defRPr/>
            </a:pPr>
            <a:r>
              <a:rPr sz="4000" err="1" smtClean="0"/>
              <a:t>SoftGrid</a:t>
            </a:r>
            <a:r>
              <a:rPr sz="4000" smtClean="0"/>
              <a:t> And Microsoft </a:t>
            </a:r>
            <a:br>
              <a:rPr sz="4000" smtClean="0"/>
            </a:br>
            <a:r>
              <a:rPr sz="4000" smtClean="0"/>
              <a:t>Management Products</a:t>
            </a:r>
          </a:p>
        </p:txBody>
      </p:sp>
      <p:sp>
        <p:nvSpPr>
          <p:cNvPr id="826377" name="Rectangle 9"/>
          <p:cNvSpPr>
            <a:spLocks noGrp="1" noChangeArrowheads="1"/>
          </p:cNvSpPr>
          <p:nvPr>
            <p:ph idx="1"/>
          </p:nvPr>
        </p:nvSpPr>
        <p:spPr>
          <a:xfrm>
            <a:off x="385763" y="1905000"/>
            <a:ext cx="8380412" cy="2740025"/>
          </a:xfrm>
        </p:spPr>
        <p:txBody>
          <a:bodyPr/>
          <a:lstStyle/>
          <a:p>
            <a:pPr marL="282575" indent="-282575" defTabSz="912777">
              <a:spcBef>
                <a:spcPts val="1167"/>
              </a:spcBef>
              <a:defRPr/>
            </a:pPr>
            <a:r>
              <a:rPr lang="en-US" sz="2000" dirty="0" err="1" smtClean="0"/>
              <a:t>SoftGrid</a:t>
            </a:r>
            <a:r>
              <a:rPr lang="en-US" sz="2000" dirty="0" smtClean="0"/>
              <a:t> for Desktops and TS share infrastructure</a:t>
            </a:r>
          </a:p>
          <a:p>
            <a:pPr marL="282575" indent="-282575" defTabSz="912777">
              <a:spcBef>
                <a:spcPts val="1167"/>
              </a:spcBef>
              <a:defRPr/>
            </a:pPr>
            <a:r>
              <a:rPr lang="en-US" sz="2000" dirty="0" smtClean="0"/>
              <a:t>Flexible application deployment:</a:t>
            </a:r>
          </a:p>
          <a:p>
            <a:pPr marL="576263" lvl="1" indent="-293688" defTabSz="912777">
              <a:spcBef>
                <a:spcPts val="1083"/>
              </a:spcBef>
              <a:defRPr/>
            </a:pPr>
            <a:r>
              <a:rPr lang="en-US" sz="1800" dirty="0" smtClean="0"/>
              <a:t>Pre-cached to clients with traditional updates</a:t>
            </a:r>
          </a:p>
          <a:p>
            <a:pPr marL="576263" lvl="1" indent="-293688" defTabSz="912777">
              <a:spcBef>
                <a:spcPts val="1083"/>
              </a:spcBef>
              <a:defRPr/>
            </a:pPr>
            <a:r>
              <a:rPr lang="en-US" sz="1800" dirty="0" smtClean="0"/>
              <a:t>Pre-cached with dynamic updates</a:t>
            </a:r>
          </a:p>
          <a:p>
            <a:pPr marL="576263" lvl="1" indent="-293688" defTabSz="912777">
              <a:spcBef>
                <a:spcPts val="1083"/>
              </a:spcBef>
              <a:defRPr/>
            </a:pPr>
            <a:r>
              <a:rPr lang="en-US" sz="1800" dirty="0" smtClean="0"/>
              <a:t>Pure dynamic delivery</a:t>
            </a:r>
          </a:p>
          <a:p>
            <a:pPr marL="282575" indent="-282575" defTabSz="912777">
              <a:spcBef>
                <a:spcPts val="1167"/>
              </a:spcBef>
              <a:defRPr/>
            </a:pPr>
            <a:r>
              <a:rPr lang="en-US" sz="2000" dirty="0" smtClean="0"/>
              <a:t>Integrated reports and metering</a:t>
            </a:r>
          </a:p>
          <a:p>
            <a:pPr marL="282575" indent="-282575" defTabSz="912777">
              <a:spcBef>
                <a:spcPts val="1167"/>
              </a:spcBef>
              <a:defRPr/>
            </a:pPr>
            <a:r>
              <a:rPr lang="en-US" sz="2000" dirty="0" smtClean="0"/>
              <a:t>Enterprise scale</a:t>
            </a:r>
          </a:p>
        </p:txBody>
      </p:sp>
      <p:pic>
        <p:nvPicPr>
          <p:cNvPr id="4" name="Rectangle 16390"/>
          <p:cNvPicPr>
            <a:picLocks noChangeAspect="1" noChangeArrowheads="1"/>
          </p:cNvPicPr>
          <p:nvPr/>
        </p:nvPicPr>
        <p:blipFill>
          <a:blip r:embed="rId4"/>
          <a:srcRect/>
          <a:stretch>
            <a:fillRect/>
          </a:stretch>
        </p:blipFill>
        <p:spPr bwMode="auto">
          <a:xfrm>
            <a:off x="2116138" y="2500313"/>
            <a:ext cx="7207250" cy="4149725"/>
          </a:xfrm>
          <a:prstGeom prst="rect">
            <a:avLst/>
          </a:prstGeom>
          <a:noFill/>
          <a:ln w="9525" cap="flat" cmpd="sng" algn="ctr">
            <a:noFill/>
            <a:prstDash val="solid"/>
            <a:miter lim="800000"/>
            <a:headEnd type="none" w="med" len="med"/>
            <a:tailEnd type="none" w="med" len="med"/>
          </a:ln>
          <a:effectLst>
            <a:outerShdw dist="28398" dir="3806097" algn="ctr" rotWithShape="0">
              <a:schemeClr val="bg2"/>
            </a:outerShdw>
          </a:effectLst>
        </p:spPr>
      </p:pic>
    </p:spTree>
    <p:custDataLst>
      <p:tags r:id="rId1"/>
    </p:custData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5" name="Picture 6" descr="5-00244_WinHec_Template_Fad.png"/>
          <p:cNvPicPr>
            <a:picLocks noChangeAspect="1"/>
          </p:cNvPicPr>
          <p:nvPr/>
        </p:nvPicPr>
        <p:blipFill>
          <a:blip r:embed="rId3"/>
          <a:srcRect/>
          <a:stretch>
            <a:fillRect/>
          </a:stretch>
        </p:blipFill>
        <p:spPr bwMode="auto">
          <a:xfrm>
            <a:off x="3656013" y="1935163"/>
            <a:ext cx="4764087" cy="2238375"/>
          </a:xfrm>
          <a:prstGeom prst="rect">
            <a:avLst/>
          </a:prstGeom>
          <a:noFill/>
          <a:ln w="9525">
            <a:noFill/>
            <a:miter lim="800000"/>
            <a:headEnd/>
            <a:tailEnd/>
          </a:ln>
        </p:spPr>
      </p:pic>
      <p:sp>
        <p:nvSpPr>
          <p:cNvPr id="4" name="Title 3"/>
          <p:cNvSpPr>
            <a:spLocks noGrp="1"/>
          </p:cNvSpPr>
          <p:nvPr>
            <p:ph type="ctrTitle"/>
          </p:nvPr>
        </p:nvSpPr>
        <p:spPr/>
        <p:txBody>
          <a:bodyPr/>
          <a:lstStyle/>
          <a:p>
            <a:pPr defTabSz="912777">
              <a:defRPr/>
            </a:pPr>
            <a:r>
              <a:rPr smtClean="0"/>
              <a:t>SoftGrid And </a:t>
            </a:r>
            <a:br>
              <a:rPr smtClean="0"/>
            </a:br>
            <a:r>
              <a:rPr smtClean="0"/>
              <a:t>SoftGrid For TS</a:t>
            </a:r>
            <a:endParaRPr/>
          </a:p>
        </p:txBody>
      </p:sp>
      <p:sp>
        <p:nvSpPr>
          <p:cNvPr id="5" name="Subtitle 4"/>
          <p:cNvSpPr>
            <a:spLocks noGrp="1"/>
          </p:cNvSpPr>
          <p:nvPr>
            <p:ph type="subTitle" idx="1"/>
          </p:nvPr>
        </p:nvSpPr>
        <p:spPr>
          <a:xfrm>
            <a:off x="727075" y="4340225"/>
            <a:ext cx="7693025" cy="1412875"/>
          </a:xfrm>
        </p:spPr>
        <p:txBody>
          <a:bodyPr/>
          <a:lstStyle/>
          <a:p>
            <a:pPr defTabSz="912777">
              <a:defRPr/>
            </a:pPr>
            <a:r>
              <a:rPr lang="en-US" dirty="0" smtClean="0"/>
              <a:t>Alex </a:t>
            </a:r>
            <a:r>
              <a:rPr lang="en-US" dirty="0" err="1" smtClean="0"/>
              <a:t>Balcanquall</a:t>
            </a:r>
            <a:r>
              <a:rPr lang="en-US" dirty="0" smtClean="0"/>
              <a:t>	</a:t>
            </a:r>
          </a:p>
          <a:p>
            <a:pPr defTabSz="912777">
              <a:defRPr/>
            </a:pPr>
            <a:r>
              <a:rPr lang="en-US" dirty="0" smtClean="0"/>
              <a:t>Product Manager</a:t>
            </a:r>
          </a:p>
          <a:p>
            <a:pPr defTabSz="912777">
              <a:defRPr/>
            </a:pPr>
            <a:r>
              <a:rPr lang="en-US" dirty="0" smtClean="0"/>
              <a:t>Terminal Services</a:t>
            </a:r>
            <a:endParaRPr lang="en-US" dirty="0"/>
          </a:p>
        </p:txBody>
      </p:sp>
      <p:sp>
        <p:nvSpPr>
          <p:cNvPr id="6" name="TextBox 5"/>
          <p:cNvSpPr txBox="1"/>
          <p:nvPr/>
        </p:nvSpPr>
        <p:spPr>
          <a:xfrm>
            <a:off x="1370542" y="644759"/>
            <a:ext cx="6203157" cy="1538883"/>
          </a:xfrm>
          <a:prstGeom prst="rect">
            <a:avLst/>
          </a:prstGeom>
          <a:noFill/>
        </p:spPr>
        <p:txBody>
          <a:bodyPr lIns="0" tIns="0" rIns="0" bIns="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fontAlgn="auto">
              <a:spcBef>
                <a:spcPts val="0"/>
              </a:spcBef>
              <a:spcAft>
                <a:spcPts val="0"/>
              </a:spcAft>
              <a:defRPr/>
            </a:pPr>
            <a:r>
              <a:rPr lang="en-US" sz="10000" b="1" spc="-642" dirty="0">
                <a:ln w="11430"/>
                <a:solidFill>
                  <a:schemeClr val="tx2"/>
                </a:solidFill>
                <a:effectLst>
                  <a:outerShdw blurRad="50800" dist="39000" dir="5460000" algn="tl">
                    <a:srgbClr val="000000">
                      <a:alpha val="38000"/>
                    </a:srgbClr>
                  </a:outerShdw>
                </a:effectLst>
                <a:latin typeface="Segoe" pitchFamily="34" charset="0"/>
              </a:rPr>
              <a:t>demo</a:t>
            </a:r>
          </a:p>
        </p:txBody>
      </p:sp>
    </p:spTree>
  </p:cSld>
  <p:clrMapOvr>
    <a:masterClrMapping/>
  </p:clrMapOvr>
  <p:transition advClick="0">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4088" name="Rectangle 8"/>
          <p:cNvSpPr>
            <a:spLocks noGrp="1" noChangeArrowheads="1"/>
          </p:cNvSpPr>
          <p:nvPr>
            <p:ph type="title"/>
          </p:nvPr>
        </p:nvSpPr>
        <p:spPr>
          <a:xfrm>
            <a:off x="382588" y="228600"/>
            <a:ext cx="8380412" cy="1218795"/>
          </a:xfrm>
        </p:spPr>
        <p:txBody>
          <a:bodyPr/>
          <a:lstStyle/>
          <a:p>
            <a:pPr defTabSz="912777">
              <a:defRPr/>
            </a:pPr>
            <a:r>
              <a:rPr sz="4400" smtClean="0"/>
              <a:t>Myth:  TS And SoftGrid Can't Be Used Together</a:t>
            </a:r>
          </a:p>
        </p:txBody>
      </p:sp>
      <p:sp>
        <p:nvSpPr>
          <p:cNvPr id="814089" name="Rectangle 9"/>
          <p:cNvSpPr>
            <a:spLocks noGrp="1" noChangeArrowheads="1"/>
          </p:cNvSpPr>
          <p:nvPr>
            <p:ph idx="1"/>
          </p:nvPr>
        </p:nvSpPr>
        <p:spPr>
          <a:xfrm>
            <a:off x="385763" y="1905000"/>
            <a:ext cx="8380412" cy="1163638"/>
          </a:xfrm>
        </p:spPr>
        <p:txBody>
          <a:bodyPr/>
          <a:lstStyle/>
          <a:p>
            <a:pPr marL="382573" indent="-382573" defTabSz="912777">
              <a:spcBef>
                <a:spcPts val="1167"/>
              </a:spcBef>
              <a:defRPr/>
            </a:pPr>
            <a:r>
              <a:rPr lang="en-US" sz="2800" dirty="0" smtClean="0"/>
              <a:t>Reality:  Microsoft now offers a total </a:t>
            </a:r>
            <a:br>
              <a:rPr lang="en-US" sz="2800" dirty="0" smtClean="0"/>
            </a:br>
            <a:r>
              <a:rPr lang="en-US" sz="2800" dirty="0" smtClean="0"/>
              <a:t>application delivery solution, all managed </a:t>
            </a:r>
            <a:br>
              <a:rPr lang="en-US" sz="2800" dirty="0" smtClean="0"/>
            </a:br>
            <a:r>
              <a:rPr lang="en-US" sz="2800" dirty="0" smtClean="0"/>
              <a:t>with a single infrastructure</a:t>
            </a:r>
          </a:p>
        </p:txBody>
      </p:sp>
      <p:pic>
        <p:nvPicPr>
          <p:cNvPr id="15365" name="Picture 2"/>
          <p:cNvPicPr>
            <a:picLocks noChangeAspect="1" noChangeArrowheads="1"/>
          </p:cNvPicPr>
          <p:nvPr/>
        </p:nvPicPr>
        <p:blipFill>
          <a:blip r:embed="rId3"/>
          <a:srcRect/>
          <a:stretch>
            <a:fillRect/>
          </a:stretch>
        </p:blipFill>
        <p:spPr bwMode="auto">
          <a:xfrm>
            <a:off x="2674622" y="3243950"/>
            <a:ext cx="5783961" cy="2975229"/>
          </a:xfrm>
          <a:prstGeom prst="rect">
            <a:avLst/>
          </a:prstGeom>
          <a:ln>
            <a:noFill/>
          </a:ln>
          <a:effectLst>
            <a:outerShdw blurRad="190500" algn="tl" rotWithShape="0">
              <a:srgbClr val="000000">
                <a:alpha val="70000"/>
              </a:srgbClr>
            </a:outerShdw>
            <a:reflection blurRad="6350" stA="50000" endA="300" endPos="38500" dist="50800" dir="5400000" sy="-100000" algn="bl" rotWithShape="0"/>
          </a:effectLst>
          <a:scene3d>
            <a:camera prst="perspectiveHeroicExtremeLeftFacing" fov="2400000"/>
            <a:lightRig rig="threePt" dir="t"/>
          </a:scene3d>
        </p:spPr>
      </p:pic>
      <p:sp>
        <p:nvSpPr>
          <p:cNvPr id="8" name="TextBox 7"/>
          <p:cNvSpPr txBox="1"/>
          <p:nvPr/>
        </p:nvSpPr>
        <p:spPr>
          <a:xfrm>
            <a:off x="385763" y="3603625"/>
            <a:ext cx="2989262" cy="2246313"/>
          </a:xfrm>
          <a:prstGeom prst="rect">
            <a:avLst/>
          </a:prstGeom>
          <a:noFill/>
        </p:spPr>
        <p:txBody>
          <a:bodyPr>
            <a:spAutoFit/>
          </a:bodyPr>
          <a:lstStyle/>
          <a:p>
            <a:pPr marL="514350" indent="-514350" fontAlgn="auto">
              <a:spcBef>
                <a:spcPts val="0"/>
              </a:spcBef>
              <a:spcAft>
                <a:spcPts val="0"/>
              </a:spcAft>
              <a:defRPr/>
            </a:pPr>
            <a:r>
              <a:rPr lang="en-US" sz="2000" b="1" dirty="0">
                <a:solidFill>
                  <a:schemeClr val="accent1"/>
                </a:solidFill>
                <a:effectLst>
                  <a:outerShdw blurRad="38100" dist="38100" dir="2700000" algn="tl">
                    <a:srgbClr val="000000">
                      <a:alpha val="43137"/>
                    </a:srgbClr>
                  </a:outerShdw>
                </a:effectLst>
                <a:latin typeface="Segoe" pitchFamily="34" charset="0"/>
              </a:rPr>
              <a:t>Decision Points</a:t>
            </a:r>
            <a:endParaRPr lang="en-US" sz="2000" dirty="0">
              <a:solidFill>
                <a:schemeClr val="accent1"/>
              </a:solidFill>
              <a:effectLst>
                <a:outerShdw blurRad="38100" dist="38100" dir="2700000" algn="tl">
                  <a:srgbClr val="000000">
                    <a:alpha val="43137"/>
                  </a:srgbClr>
                </a:outerShdw>
              </a:effectLst>
              <a:latin typeface="Segoe" pitchFamily="34" charset="0"/>
            </a:endParaRPr>
          </a:p>
          <a:p>
            <a:pPr marL="282575" indent="-282575" fontAlgn="auto">
              <a:spcBef>
                <a:spcPts val="0"/>
              </a:spcBef>
              <a:spcAft>
                <a:spcPts val="0"/>
              </a:spcAft>
              <a:buFont typeface="+mj-lt"/>
              <a:buAutoNum type="arabicPeriod"/>
              <a:defRPr/>
            </a:pPr>
            <a:r>
              <a:rPr lang="en-US" sz="2000" dirty="0">
                <a:effectLst>
                  <a:outerShdw blurRad="38100" dist="38100" dir="2700000" algn="tl">
                    <a:srgbClr val="000000">
                      <a:alpha val="43137"/>
                    </a:srgbClr>
                  </a:outerShdw>
                </a:effectLst>
                <a:latin typeface="Segoe" pitchFamily="34" charset="0"/>
              </a:rPr>
              <a:t>Application on:</a:t>
            </a:r>
            <a:br>
              <a:rPr lang="en-US" sz="2000" dirty="0">
                <a:effectLst>
                  <a:outerShdw blurRad="38100" dist="38100" dir="2700000" algn="tl">
                    <a:srgbClr val="000000">
                      <a:alpha val="43137"/>
                    </a:srgbClr>
                  </a:outerShdw>
                </a:effectLst>
                <a:latin typeface="Segoe" pitchFamily="34" charset="0"/>
              </a:rPr>
            </a:br>
            <a:r>
              <a:rPr lang="en-US" sz="2000" dirty="0">
                <a:effectLst>
                  <a:outerShdw blurRad="38100" dist="38100" dir="2700000" algn="tl">
                    <a:srgbClr val="000000">
                      <a:alpha val="43137"/>
                    </a:srgbClr>
                  </a:outerShdw>
                </a:effectLst>
                <a:latin typeface="Segoe" pitchFamily="34" charset="0"/>
              </a:rPr>
              <a:t>Desktop, TS </a:t>
            </a:r>
            <a:br>
              <a:rPr lang="en-US" sz="2000" dirty="0">
                <a:effectLst>
                  <a:outerShdw blurRad="38100" dist="38100" dir="2700000" algn="tl">
                    <a:srgbClr val="000000">
                      <a:alpha val="43137"/>
                    </a:srgbClr>
                  </a:outerShdw>
                </a:effectLst>
                <a:latin typeface="Segoe" pitchFamily="34" charset="0"/>
              </a:rPr>
            </a:br>
            <a:r>
              <a:rPr lang="en-US" sz="2000" dirty="0">
                <a:effectLst>
                  <a:outerShdw blurRad="38100" dist="38100" dir="2700000" algn="tl">
                    <a:srgbClr val="000000">
                      <a:alpha val="43137"/>
                    </a:srgbClr>
                  </a:outerShdw>
                </a:effectLst>
                <a:latin typeface="Segoe" pitchFamily="34" charset="0"/>
              </a:rPr>
              <a:t>or both?</a:t>
            </a:r>
          </a:p>
          <a:p>
            <a:pPr marL="282575" indent="-282575" fontAlgn="auto">
              <a:spcBef>
                <a:spcPts val="0"/>
              </a:spcBef>
              <a:spcAft>
                <a:spcPts val="0"/>
              </a:spcAft>
              <a:buFont typeface="+mj-lt"/>
              <a:buAutoNum type="arabicPeriod"/>
              <a:defRPr/>
            </a:pPr>
            <a:r>
              <a:rPr lang="en-US" sz="2000" dirty="0">
                <a:effectLst>
                  <a:outerShdw blurRad="38100" dist="38100" dir="2700000" algn="tl">
                    <a:srgbClr val="000000">
                      <a:alpha val="43137"/>
                    </a:srgbClr>
                  </a:outerShdw>
                </a:effectLst>
                <a:latin typeface="Segoe" pitchFamily="34" charset="0"/>
              </a:rPr>
              <a:t>Do I manage </a:t>
            </a:r>
            <a:br>
              <a:rPr lang="en-US" sz="2000" dirty="0">
                <a:effectLst>
                  <a:outerShdw blurRad="38100" dist="38100" dir="2700000" algn="tl">
                    <a:srgbClr val="000000">
                      <a:alpha val="43137"/>
                    </a:srgbClr>
                  </a:outerShdw>
                </a:effectLst>
                <a:latin typeface="Segoe" pitchFamily="34" charset="0"/>
              </a:rPr>
            </a:br>
            <a:r>
              <a:rPr lang="en-US" sz="2000" dirty="0">
                <a:effectLst>
                  <a:outerShdw blurRad="38100" dist="38100" dir="2700000" algn="tl">
                    <a:srgbClr val="000000">
                      <a:alpha val="43137"/>
                    </a:srgbClr>
                  </a:outerShdw>
                </a:effectLst>
                <a:latin typeface="Segoe" pitchFamily="34" charset="0"/>
              </a:rPr>
              <a:t>my application with </a:t>
            </a:r>
            <a:r>
              <a:rPr lang="en-US" sz="2000" dirty="0" err="1">
                <a:effectLst>
                  <a:outerShdw blurRad="38100" dist="38100" dir="2700000" algn="tl">
                    <a:srgbClr val="000000">
                      <a:alpha val="43137"/>
                    </a:srgbClr>
                  </a:outerShdw>
                </a:effectLst>
                <a:latin typeface="Segoe" pitchFamily="34" charset="0"/>
              </a:rPr>
              <a:t>SoftGrid</a:t>
            </a:r>
            <a:endParaRPr lang="en-US" sz="2000" dirty="0">
              <a:effectLst>
                <a:outerShdw blurRad="38100" dist="38100" dir="2700000" algn="tl">
                  <a:srgbClr val="000000">
                    <a:alpha val="43137"/>
                  </a:srgbClr>
                </a:outerShdw>
              </a:effectLst>
              <a:latin typeface="Segoe" pitchFamily="34" charset="0"/>
            </a:endParaRPr>
          </a:p>
        </p:txBody>
      </p:sp>
    </p:spTree>
  </p:cSld>
  <p:clrMapOvr>
    <a:masterClrMapping/>
  </p:clrMapOvr>
  <p:transition advClick="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2777">
              <a:defRPr/>
            </a:pPr>
            <a:r>
              <a:rPr smtClean="0"/>
              <a:t>Agenda</a:t>
            </a:r>
            <a:endParaRPr/>
          </a:p>
        </p:txBody>
      </p:sp>
      <p:sp>
        <p:nvSpPr>
          <p:cNvPr id="3" name="Text Placeholder 2"/>
          <p:cNvSpPr>
            <a:spLocks noGrp="1"/>
          </p:cNvSpPr>
          <p:nvPr>
            <p:ph type="body" idx="1"/>
          </p:nvPr>
        </p:nvSpPr>
        <p:spPr>
          <a:xfrm>
            <a:off x="382588" y="1414463"/>
            <a:ext cx="8380412" cy="5181600"/>
          </a:xfrm>
        </p:spPr>
        <p:txBody>
          <a:bodyPr/>
          <a:lstStyle/>
          <a:p>
            <a:pPr marL="382573" indent="-382573" defTabSz="912777">
              <a:defRPr/>
            </a:pPr>
            <a:r>
              <a:rPr lang="en-US" sz="3200" dirty="0" smtClean="0"/>
              <a:t>Microsoft Virtualization Platform </a:t>
            </a:r>
          </a:p>
          <a:p>
            <a:pPr marL="382573" indent="-382573" defTabSz="912777">
              <a:defRPr/>
            </a:pPr>
            <a:r>
              <a:rPr lang="en-US" sz="3200" dirty="0" smtClean="0"/>
              <a:t>Presentation Virtualization</a:t>
            </a:r>
          </a:p>
          <a:p>
            <a:pPr marL="704822" lvl="1" indent="-317487" defTabSz="912777">
              <a:defRPr/>
            </a:pPr>
            <a:r>
              <a:rPr lang="en-US" sz="2800" dirty="0" smtClean="0"/>
              <a:t>What’s new in Terminal Services in Windows Server “Longhorn”</a:t>
            </a:r>
          </a:p>
          <a:p>
            <a:pPr marL="704822" lvl="1" indent="-317487" defTabSz="912777">
              <a:defRPr/>
            </a:pPr>
            <a:r>
              <a:rPr lang="en-US" sz="2800" dirty="0" smtClean="0"/>
              <a:t>Demo</a:t>
            </a:r>
          </a:p>
          <a:p>
            <a:pPr marL="382573" indent="-382573" defTabSz="912777">
              <a:defRPr/>
            </a:pPr>
            <a:r>
              <a:rPr lang="en-US" sz="3200" dirty="0" smtClean="0"/>
              <a:t>Application Virtualization</a:t>
            </a:r>
          </a:p>
          <a:p>
            <a:pPr marL="704822" lvl="1" indent="-317487" defTabSz="912777">
              <a:defRPr/>
            </a:pPr>
            <a:r>
              <a:rPr lang="en-US" sz="2800" dirty="0" smtClean="0"/>
              <a:t>What is </a:t>
            </a:r>
            <a:r>
              <a:rPr lang="en-US" sz="2800" dirty="0" err="1" smtClean="0"/>
              <a:t>SoftGrid</a:t>
            </a:r>
            <a:r>
              <a:rPr lang="en-US" sz="2800" dirty="0" smtClean="0"/>
              <a:t> Application Virtualization</a:t>
            </a:r>
          </a:p>
          <a:p>
            <a:pPr marL="704822" lvl="1" indent="-317487" defTabSz="912777">
              <a:defRPr/>
            </a:pPr>
            <a:r>
              <a:rPr lang="en-US" sz="2800" dirty="0" smtClean="0"/>
              <a:t>Demo</a:t>
            </a:r>
          </a:p>
          <a:p>
            <a:pPr marL="382573" indent="-382573" defTabSz="912777">
              <a:defRPr/>
            </a:pPr>
            <a:r>
              <a:rPr lang="en-US" sz="3200" dirty="0" smtClean="0"/>
              <a:t>Better together:  Presentation and Application Virtualization</a:t>
            </a:r>
            <a:endParaRPr lang="en-US" sz="3200" dirty="0"/>
          </a:p>
        </p:txBody>
      </p:sp>
    </p:spTree>
  </p:cSld>
  <p:clrMapOvr>
    <a:masterClrMapping/>
  </p:clrMapOvr>
  <p:transition advClick="0">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2588" y="228600"/>
            <a:ext cx="8380412" cy="1246495"/>
          </a:xfrm>
        </p:spPr>
        <p:txBody>
          <a:bodyPr/>
          <a:lstStyle/>
          <a:p>
            <a:pPr defTabSz="912777">
              <a:defRPr/>
            </a:pPr>
            <a:r>
              <a:rPr smtClean="0"/>
              <a:t>Putting It All Together</a:t>
            </a:r>
            <a:r>
              <a:rPr sz="4000" smtClean="0">
                <a:solidFill>
                  <a:schemeClr val="accent1"/>
                </a:solidFill>
              </a:rPr>
              <a:t/>
            </a:r>
            <a:br>
              <a:rPr sz="4000" smtClean="0">
                <a:solidFill>
                  <a:schemeClr val="accent1"/>
                </a:solidFill>
              </a:rPr>
            </a:br>
            <a:r>
              <a:rPr sz="4000" smtClean="0">
                <a:solidFill>
                  <a:schemeClr val="accent1"/>
                </a:solidFill>
              </a:rPr>
              <a:t>Applications become dynamic</a:t>
            </a:r>
            <a:endParaRPr smtClean="0">
              <a:solidFill>
                <a:schemeClr val="accent1"/>
              </a:solidFill>
            </a:endParaRPr>
          </a:p>
        </p:txBody>
      </p:sp>
      <p:sp>
        <p:nvSpPr>
          <p:cNvPr id="198660" name="Rectangle 4"/>
          <p:cNvSpPr>
            <a:spLocks noChangeArrowheads="1"/>
          </p:cNvSpPr>
          <p:nvPr/>
        </p:nvSpPr>
        <p:spPr bwMode="auto">
          <a:xfrm>
            <a:off x="271463" y="1938338"/>
            <a:ext cx="2514600" cy="2133600"/>
          </a:xfrm>
          <a:prstGeom prst="rect">
            <a:avLst/>
          </a:prstGeom>
          <a:noFill/>
          <a:ln w="9525">
            <a:noFill/>
            <a:miter lim="800000"/>
            <a:headEnd/>
            <a:tailEnd/>
          </a:ln>
          <a:effectLst/>
        </p:spPr>
        <p:txBody>
          <a:bodyPr/>
          <a:lstStyle/>
          <a:p>
            <a:pPr marL="342900" indent="-342900" defTabSz="-13873163" eaLnBrk="0" fontAlgn="auto" hangingPunct="0">
              <a:lnSpc>
                <a:spcPct val="90000"/>
              </a:lnSpc>
              <a:spcBef>
                <a:spcPct val="25000"/>
              </a:spcBef>
              <a:spcAft>
                <a:spcPts val="0"/>
              </a:spcAft>
              <a:buClr>
                <a:schemeClr val="tx2"/>
              </a:buClr>
              <a:buFont typeface="Wingdings 2" pitchFamily="18" charset="2"/>
              <a:buBlip>
                <a:blip r:embed="rId4"/>
              </a:buBlip>
              <a:defRPr/>
            </a:pPr>
            <a:endParaRPr lang="en-US" dirty="0">
              <a:effectLst>
                <a:outerShdw blurRad="38100" dist="38100" dir="2700000" algn="tl">
                  <a:srgbClr val="000000"/>
                </a:outerShdw>
              </a:effectLst>
              <a:latin typeface="Segoe Semibold" pitchFamily="34" charset="0"/>
              <a:cs typeface="Arial" pitchFamily="34" charset="0"/>
            </a:endParaRPr>
          </a:p>
        </p:txBody>
      </p:sp>
      <p:sp>
        <p:nvSpPr>
          <p:cNvPr id="26629" name="Rectangle 6"/>
          <p:cNvSpPr>
            <a:spLocks noChangeArrowheads="1"/>
          </p:cNvSpPr>
          <p:nvPr/>
        </p:nvSpPr>
        <p:spPr bwMode="auto">
          <a:xfrm>
            <a:off x="3276600" y="5072743"/>
            <a:ext cx="5461908" cy="155665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lstStyle/>
          <a:p>
            <a:pPr fontAlgn="auto">
              <a:spcBef>
                <a:spcPct val="20000"/>
              </a:spcBef>
              <a:spcAft>
                <a:spcPts val="0"/>
              </a:spcAft>
              <a:buClr>
                <a:srgbClr val="FFCC00"/>
              </a:buClr>
              <a:defRPr/>
            </a:pPr>
            <a:r>
              <a:rPr lang="en-US" sz="2400" b="1" dirty="0">
                <a:solidFill>
                  <a:schemeClr val="tx1"/>
                </a:solidFill>
                <a:effectLst>
                  <a:outerShdw blurRad="38100" dist="38100" dir="2700000" algn="tl">
                    <a:srgbClr val="000000">
                      <a:alpha val="43137"/>
                    </a:srgbClr>
                  </a:outerShdw>
                </a:effectLst>
                <a:cs typeface="Arial" pitchFamily="34" charset="0"/>
              </a:rPr>
              <a:t>Case Study</a:t>
            </a:r>
            <a:r>
              <a:rPr lang="en-US" sz="2000" b="1" dirty="0">
                <a:solidFill>
                  <a:schemeClr val="accent1"/>
                </a:solidFill>
                <a:effectLst>
                  <a:outerShdw blurRad="38100" dist="38100" dir="2700000" algn="tl">
                    <a:srgbClr val="000000">
                      <a:alpha val="43137"/>
                    </a:srgbClr>
                  </a:outerShdw>
                </a:effectLst>
                <a:cs typeface="Arial" pitchFamily="34" charset="0"/>
              </a:rPr>
              <a:t/>
            </a:r>
            <a:br>
              <a:rPr lang="en-US" sz="2000" b="1" dirty="0">
                <a:solidFill>
                  <a:schemeClr val="accent1"/>
                </a:solidFill>
                <a:effectLst>
                  <a:outerShdw blurRad="38100" dist="38100" dir="2700000" algn="tl">
                    <a:srgbClr val="000000">
                      <a:alpha val="43137"/>
                    </a:srgbClr>
                  </a:outerShdw>
                </a:effectLst>
                <a:cs typeface="Arial" pitchFamily="34" charset="0"/>
              </a:rPr>
            </a:br>
            <a:r>
              <a:rPr lang="en-US" sz="2000" dirty="0">
                <a:solidFill>
                  <a:schemeClr val="accent1"/>
                </a:solidFill>
                <a:effectLst>
                  <a:outerShdw blurRad="38100" dist="38100" dir="2700000" algn="tl">
                    <a:srgbClr val="000000">
                      <a:alpha val="43137"/>
                    </a:srgbClr>
                  </a:outerShdw>
                </a:effectLst>
                <a:cs typeface="Arial" pitchFamily="34" charset="0"/>
              </a:rPr>
              <a:t>Northeastern University </a:t>
            </a:r>
            <a:r>
              <a:rPr lang="en-US" sz="2000" dirty="0">
                <a:solidFill>
                  <a:schemeClr val="tx2"/>
                </a:solidFill>
                <a:effectLst>
                  <a:outerShdw blurRad="38100" dist="38100" dir="2700000" algn="tl">
                    <a:srgbClr val="000000">
                      <a:alpha val="43137"/>
                    </a:srgbClr>
                  </a:outerShdw>
                </a:effectLst>
                <a:cs typeface="Arial" pitchFamily="34" charset="0"/>
              </a:rPr>
              <a:t>uses </a:t>
            </a:r>
            <a:r>
              <a:rPr lang="en-US" sz="2000" dirty="0" err="1">
                <a:solidFill>
                  <a:schemeClr val="tx2"/>
                </a:solidFill>
                <a:effectLst>
                  <a:outerShdw blurRad="38100" dist="38100" dir="2700000" algn="tl">
                    <a:srgbClr val="000000">
                      <a:alpha val="43137"/>
                    </a:srgbClr>
                  </a:outerShdw>
                </a:effectLst>
                <a:cs typeface="Arial" pitchFamily="34" charset="0"/>
              </a:rPr>
              <a:t>SoftGrid</a:t>
            </a:r>
            <a:r>
              <a:rPr lang="en-US" sz="2000" dirty="0">
                <a:solidFill>
                  <a:schemeClr val="tx2"/>
                </a:solidFill>
                <a:effectLst>
                  <a:outerShdw blurRad="38100" dist="38100" dir="2700000" algn="tl">
                    <a:srgbClr val="000000">
                      <a:alpha val="43137"/>
                    </a:srgbClr>
                  </a:outerShdw>
                </a:effectLst>
                <a:cs typeface="Arial" pitchFamily="34" charset="0"/>
              </a:rPr>
              <a:t> to provide access to any application from any computer on campus</a:t>
            </a:r>
          </a:p>
        </p:txBody>
      </p:sp>
      <p:pic>
        <p:nvPicPr>
          <p:cNvPr id="198665" name="Picture 9"/>
          <p:cNvPicPr>
            <a:picLocks noChangeAspect="1" noChangeArrowheads="1"/>
          </p:cNvPicPr>
          <p:nvPr/>
        </p:nvPicPr>
        <p:blipFill>
          <a:blip r:embed="rId5"/>
          <a:srcRect/>
          <a:stretch>
            <a:fillRect/>
          </a:stretch>
        </p:blipFill>
        <p:spPr bwMode="auto">
          <a:xfrm>
            <a:off x="3276600" y="1905000"/>
            <a:ext cx="5486400" cy="2940050"/>
          </a:xfrm>
          <a:prstGeom prst="rect">
            <a:avLst/>
          </a:prstGeom>
          <a:noFill/>
          <a:ln w="9525">
            <a:noFill/>
            <a:miter lim="800000"/>
            <a:headEnd/>
            <a:tailEnd/>
          </a:ln>
        </p:spPr>
      </p:pic>
      <p:pic>
        <p:nvPicPr>
          <p:cNvPr id="198666" name="Picture 10"/>
          <p:cNvPicPr>
            <a:picLocks noChangeAspect="1" noChangeArrowheads="1"/>
          </p:cNvPicPr>
          <p:nvPr/>
        </p:nvPicPr>
        <p:blipFill>
          <a:blip r:embed="rId6"/>
          <a:srcRect/>
          <a:stretch>
            <a:fillRect/>
          </a:stretch>
        </p:blipFill>
        <p:spPr bwMode="auto">
          <a:xfrm>
            <a:off x="3276600" y="1905000"/>
            <a:ext cx="5486400" cy="2940050"/>
          </a:xfrm>
          <a:prstGeom prst="rect">
            <a:avLst/>
          </a:prstGeom>
          <a:noFill/>
          <a:ln w="9525">
            <a:noFill/>
            <a:miter lim="800000"/>
            <a:headEnd/>
            <a:tailEnd/>
          </a:ln>
        </p:spPr>
      </p:pic>
      <p:pic>
        <p:nvPicPr>
          <p:cNvPr id="198667" name="Picture 11"/>
          <p:cNvPicPr>
            <a:picLocks noChangeAspect="1" noChangeArrowheads="1"/>
          </p:cNvPicPr>
          <p:nvPr/>
        </p:nvPicPr>
        <p:blipFill>
          <a:blip r:embed="rId7"/>
          <a:srcRect/>
          <a:stretch>
            <a:fillRect/>
          </a:stretch>
        </p:blipFill>
        <p:spPr bwMode="auto">
          <a:xfrm>
            <a:off x="3276600" y="1905000"/>
            <a:ext cx="5486400" cy="2940050"/>
          </a:xfrm>
          <a:prstGeom prst="rect">
            <a:avLst/>
          </a:prstGeom>
          <a:noFill/>
          <a:ln w="9525">
            <a:noFill/>
            <a:miter lim="800000"/>
            <a:headEnd/>
            <a:tailEnd/>
          </a:ln>
        </p:spPr>
      </p:pic>
      <p:pic>
        <p:nvPicPr>
          <p:cNvPr id="198668" name="Picture 12"/>
          <p:cNvPicPr>
            <a:picLocks noChangeAspect="1" noChangeArrowheads="1"/>
          </p:cNvPicPr>
          <p:nvPr/>
        </p:nvPicPr>
        <p:blipFill>
          <a:blip r:embed="rId8"/>
          <a:srcRect/>
          <a:stretch>
            <a:fillRect/>
          </a:stretch>
        </p:blipFill>
        <p:spPr bwMode="auto">
          <a:xfrm>
            <a:off x="3276600" y="1905000"/>
            <a:ext cx="5486400" cy="2940050"/>
          </a:xfrm>
          <a:prstGeom prst="rect">
            <a:avLst/>
          </a:prstGeom>
          <a:noFill/>
          <a:ln w="9525">
            <a:noFill/>
            <a:miter lim="800000"/>
            <a:headEnd/>
            <a:tailEnd/>
          </a:ln>
        </p:spPr>
      </p:pic>
      <p:sp>
        <p:nvSpPr>
          <p:cNvPr id="10" name="Rectangle 9"/>
          <p:cNvSpPr txBox="1">
            <a:spLocks noChangeArrowheads="1"/>
          </p:cNvSpPr>
          <p:nvPr/>
        </p:nvSpPr>
        <p:spPr>
          <a:xfrm>
            <a:off x="385763" y="1905000"/>
            <a:ext cx="2862262" cy="822325"/>
          </a:xfrm>
          <a:prstGeom prst="rect">
            <a:avLst/>
          </a:prstGeom>
        </p:spPr>
        <p:txBody>
          <a:bodyPr/>
          <a:lstStyle/>
          <a:p>
            <a:pPr marL="382573" indent="-382573" defTabSz="912777">
              <a:lnSpc>
                <a:spcPct val="90000"/>
              </a:lnSpc>
              <a:spcBef>
                <a:spcPts val="1167"/>
              </a:spcBef>
              <a:buClr>
                <a:schemeClr val="tx2"/>
              </a:buClr>
              <a:buSzPct val="95000"/>
              <a:buFontTx/>
              <a:buBlip>
                <a:blip r:embed="rId9"/>
              </a:buBlip>
              <a:defRPr/>
            </a:pPr>
            <a:r>
              <a:rPr lang="en-US" kern="0" dirty="0">
                <a:effectLst>
                  <a:outerShdw blurRad="38100" dist="38100" dir="2700000" algn="tl">
                    <a:srgbClr val="000000">
                      <a:alpha val="43137"/>
                    </a:srgbClr>
                  </a:outerShdw>
                </a:effectLst>
                <a:latin typeface="+mn-lt"/>
              </a:rPr>
              <a:t>Any user can access any computer on </a:t>
            </a:r>
            <a:br>
              <a:rPr lang="en-US" kern="0" dirty="0">
                <a:effectLst>
                  <a:outerShdw blurRad="38100" dist="38100" dir="2700000" algn="tl">
                    <a:srgbClr val="000000">
                      <a:alpha val="43137"/>
                    </a:srgbClr>
                  </a:outerShdw>
                </a:effectLst>
                <a:latin typeface="+mn-lt"/>
              </a:rPr>
            </a:br>
            <a:r>
              <a:rPr lang="en-US" kern="0" dirty="0">
                <a:effectLst>
                  <a:outerShdw blurRad="38100" dist="38100" dir="2700000" algn="tl">
                    <a:srgbClr val="000000">
                      <a:alpha val="43137"/>
                    </a:srgbClr>
                  </a:outerShdw>
                </a:effectLst>
                <a:latin typeface="+mn-lt"/>
              </a:rPr>
              <a:t>the network to get their applications</a:t>
            </a:r>
          </a:p>
          <a:p>
            <a:pPr marL="382573" indent="-382573" defTabSz="912777">
              <a:lnSpc>
                <a:spcPct val="90000"/>
              </a:lnSpc>
              <a:spcBef>
                <a:spcPts val="1167"/>
              </a:spcBef>
              <a:buClr>
                <a:schemeClr val="tx2"/>
              </a:buClr>
              <a:buSzPct val="95000"/>
              <a:buFontTx/>
              <a:buBlip>
                <a:blip r:embed="rId9"/>
              </a:buBlip>
              <a:defRPr/>
            </a:pPr>
            <a:r>
              <a:rPr lang="en-US" kern="0" dirty="0">
                <a:effectLst>
                  <a:outerShdw blurRad="38100" dist="38100" dir="2700000" algn="tl">
                    <a:srgbClr val="000000">
                      <a:alpha val="43137"/>
                    </a:srgbClr>
                  </a:outerShdw>
                </a:effectLst>
                <a:latin typeface="+mn-lt"/>
              </a:rPr>
              <a:t>Machines become generic instead of user-specific </a:t>
            </a:r>
          </a:p>
          <a:p>
            <a:pPr marL="382573" indent="-382573" defTabSz="912777">
              <a:lnSpc>
                <a:spcPct val="90000"/>
              </a:lnSpc>
              <a:spcBef>
                <a:spcPts val="1167"/>
              </a:spcBef>
              <a:buClr>
                <a:schemeClr val="tx2"/>
              </a:buClr>
              <a:buSzPct val="95000"/>
              <a:buFontTx/>
              <a:buBlip>
                <a:blip r:embed="rId9"/>
              </a:buBlip>
              <a:defRPr/>
            </a:pPr>
            <a:r>
              <a:rPr lang="en-US" kern="0" dirty="0">
                <a:effectLst>
                  <a:outerShdw blurRad="38100" dist="38100" dir="2700000" algn="tl">
                    <a:srgbClr val="000000">
                      <a:alpha val="43137"/>
                    </a:srgbClr>
                  </a:outerShdw>
                </a:effectLst>
                <a:latin typeface="+mn-lt"/>
              </a:rPr>
              <a:t>Useful for office </a:t>
            </a:r>
            <a:r>
              <a:rPr lang="en-US" kern="0" dirty="0" err="1">
                <a:effectLst>
                  <a:outerShdw blurRad="38100" dist="38100" dir="2700000" algn="tl">
                    <a:srgbClr val="000000">
                      <a:alpha val="43137"/>
                    </a:srgbClr>
                  </a:outerShdw>
                </a:effectLst>
                <a:latin typeface="+mn-lt"/>
              </a:rPr>
              <a:t>hoteling</a:t>
            </a:r>
            <a:r>
              <a:rPr lang="en-US" kern="0" dirty="0">
                <a:effectLst>
                  <a:outerShdw blurRad="38100" dist="38100" dir="2700000" algn="tl">
                    <a:srgbClr val="000000">
                      <a:alpha val="43137"/>
                    </a:srgbClr>
                  </a:outerShdw>
                </a:effectLst>
                <a:latin typeface="+mn-lt"/>
              </a:rPr>
              <a:t>, business continuity, computer labs and </a:t>
            </a:r>
            <a:br>
              <a:rPr lang="en-US" kern="0" dirty="0">
                <a:effectLst>
                  <a:outerShdw blurRad="38100" dist="38100" dir="2700000" algn="tl">
                    <a:srgbClr val="000000">
                      <a:alpha val="43137"/>
                    </a:srgbClr>
                  </a:outerShdw>
                </a:effectLst>
                <a:latin typeface="+mn-lt"/>
              </a:rPr>
            </a:br>
            <a:r>
              <a:rPr lang="en-US" kern="0" dirty="0">
                <a:effectLst>
                  <a:outerShdw blurRad="38100" dist="38100" dir="2700000" algn="tl">
                    <a:srgbClr val="000000">
                      <a:alpha val="43137"/>
                    </a:srgbClr>
                  </a:outerShdw>
                </a:effectLst>
                <a:latin typeface="+mn-lt"/>
              </a:rPr>
              <a:t>branch servers</a:t>
            </a:r>
          </a:p>
        </p:txBody>
      </p:sp>
    </p:spTree>
    <p:custDataLst>
      <p:tags r:id="rId1"/>
    </p:custData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986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86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86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86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clear bubble 2"/>
          <p:cNvPicPr>
            <a:picLocks noChangeAspect="1" noChangeArrowheads="1"/>
          </p:cNvPicPr>
          <p:nvPr/>
        </p:nvPicPr>
        <p:blipFill>
          <a:blip r:embed="rId4"/>
          <a:srcRect/>
          <a:stretch>
            <a:fillRect/>
          </a:stretch>
        </p:blipFill>
        <p:spPr bwMode="auto">
          <a:xfrm>
            <a:off x="0" y="838200"/>
            <a:ext cx="9104313" cy="5540375"/>
          </a:xfrm>
          <a:prstGeom prst="rect">
            <a:avLst/>
          </a:prstGeom>
          <a:noFill/>
          <a:ln w="9525">
            <a:noFill/>
            <a:miter lim="800000"/>
            <a:headEnd/>
            <a:tailEnd/>
          </a:ln>
        </p:spPr>
      </p:pic>
      <p:grpSp>
        <p:nvGrpSpPr>
          <p:cNvPr id="2" name="Group 24"/>
          <p:cNvGrpSpPr>
            <a:grpSpLocks/>
          </p:cNvGrpSpPr>
          <p:nvPr/>
        </p:nvGrpSpPr>
        <p:grpSpPr bwMode="auto">
          <a:xfrm>
            <a:off x="812800" y="2324100"/>
            <a:ext cx="7315200" cy="2971800"/>
            <a:chOff x="312" y="1555"/>
            <a:chExt cx="5112" cy="2029"/>
          </a:xfrm>
        </p:grpSpPr>
        <p:grpSp>
          <p:nvGrpSpPr>
            <p:cNvPr id="155670" name="Group 25"/>
            <p:cNvGrpSpPr>
              <a:grpSpLocks/>
            </p:cNvGrpSpPr>
            <p:nvPr/>
          </p:nvGrpSpPr>
          <p:grpSpPr bwMode="auto">
            <a:xfrm>
              <a:off x="3648" y="1555"/>
              <a:ext cx="1776" cy="1229"/>
              <a:chOff x="912" y="725"/>
              <a:chExt cx="4320" cy="3163"/>
            </a:xfrm>
          </p:grpSpPr>
          <p:grpSp>
            <p:nvGrpSpPr>
              <p:cNvPr id="155685" name="Group 26"/>
              <p:cNvGrpSpPr>
                <a:grpSpLocks/>
              </p:cNvGrpSpPr>
              <p:nvPr/>
            </p:nvGrpSpPr>
            <p:grpSpPr bwMode="auto">
              <a:xfrm>
                <a:off x="912" y="1227"/>
                <a:ext cx="4320" cy="2661"/>
                <a:chOff x="816" y="1131"/>
                <a:chExt cx="4320" cy="2661"/>
              </a:xfrm>
            </p:grpSpPr>
            <p:pic>
              <p:nvPicPr>
                <p:cNvPr id="155688" name="Picture 27" descr="gray oval disc"/>
                <p:cNvPicPr>
                  <a:picLocks noChangeAspect="1" noChangeArrowheads="1"/>
                </p:cNvPicPr>
                <p:nvPr/>
              </p:nvPicPr>
              <p:blipFill>
                <a:blip r:embed="rId5"/>
                <a:srcRect/>
                <a:stretch>
                  <a:fillRect/>
                </a:stretch>
              </p:blipFill>
              <p:spPr bwMode="auto">
                <a:xfrm>
                  <a:off x="816" y="1530"/>
                  <a:ext cx="4320" cy="2262"/>
                </a:xfrm>
                <a:prstGeom prst="rect">
                  <a:avLst/>
                </a:prstGeom>
                <a:noFill/>
                <a:ln w="9525">
                  <a:noFill/>
                  <a:miter lim="800000"/>
                  <a:headEnd/>
                  <a:tailEnd/>
                </a:ln>
              </p:spPr>
            </p:pic>
            <p:pic>
              <p:nvPicPr>
                <p:cNvPr id="155689" name="Picture 28" descr="interface_icon01 copy"/>
                <p:cNvPicPr>
                  <a:picLocks noChangeAspect="1" noChangeArrowheads="1"/>
                </p:cNvPicPr>
                <p:nvPr/>
              </p:nvPicPr>
              <p:blipFill>
                <a:blip r:embed="rId6"/>
                <a:srcRect/>
                <a:stretch>
                  <a:fillRect/>
                </a:stretch>
              </p:blipFill>
              <p:spPr bwMode="auto">
                <a:xfrm>
                  <a:off x="1400" y="1131"/>
                  <a:ext cx="1329" cy="1328"/>
                </a:xfrm>
                <a:prstGeom prst="rect">
                  <a:avLst/>
                </a:prstGeom>
                <a:noFill/>
                <a:ln w="9525">
                  <a:noFill/>
                  <a:miter lim="800000"/>
                  <a:headEnd/>
                  <a:tailEnd/>
                </a:ln>
              </p:spPr>
            </p:pic>
            <p:pic>
              <p:nvPicPr>
                <p:cNvPr id="155690" name="Picture 29" descr="interface_icon02 copy"/>
                <p:cNvPicPr>
                  <a:picLocks noChangeAspect="1" noChangeArrowheads="1"/>
                </p:cNvPicPr>
                <p:nvPr/>
              </p:nvPicPr>
              <p:blipFill>
                <a:blip r:embed="rId7"/>
                <a:srcRect/>
                <a:stretch>
                  <a:fillRect/>
                </a:stretch>
              </p:blipFill>
              <p:spPr bwMode="auto">
                <a:xfrm>
                  <a:off x="3246" y="1131"/>
                  <a:ext cx="1328" cy="1328"/>
                </a:xfrm>
                <a:prstGeom prst="rect">
                  <a:avLst/>
                </a:prstGeom>
                <a:noFill/>
                <a:ln w="9525">
                  <a:noFill/>
                  <a:miter lim="800000"/>
                  <a:headEnd/>
                  <a:tailEnd/>
                </a:ln>
              </p:spPr>
            </p:pic>
          </p:grpSp>
          <p:sp>
            <p:nvSpPr>
              <p:cNvPr id="145438" name="AutoShape 30"/>
              <p:cNvSpPr>
                <a:spLocks noChangeArrowheads="1"/>
              </p:cNvSpPr>
              <p:nvPr/>
            </p:nvSpPr>
            <p:spPr bwMode="auto">
              <a:xfrm>
                <a:off x="2218" y="912"/>
                <a:ext cx="1735" cy="1119"/>
              </a:xfrm>
              <a:custGeom>
                <a:avLst/>
                <a:gdLst>
                  <a:gd name="G0" fmla="+- 3618 0 0"/>
                  <a:gd name="G1" fmla="+- -10752766 0 0"/>
                  <a:gd name="G2" fmla="+- 0 0 -10752766"/>
                  <a:gd name="T0" fmla="*/ 0 256 1"/>
                  <a:gd name="T1" fmla="*/ 180 256 1"/>
                  <a:gd name="G3" fmla="+- -10752766 T0 T1"/>
                  <a:gd name="T2" fmla="*/ 0 256 1"/>
                  <a:gd name="T3" fmla="*/ 90 256 1"/>
                  <a:gd name="G4" fmla="+- -10752766 T2 T3"/>
                  <a:gd name="G5" fmla="*/ G4 2 1"/>
                  <a:gd name="T4" fmla="*/ 90 256 1"/>
                  <a:gd name="T5" fmla="*/ 0 256 1"/>
                  <a:gd name="G6" fmla="+- -10752766 T4 T5"/>
                  <a:gd name="G7" fmla="*/ G6 2 1"/>
                  <a:gd name="G8" fmla="abs -1075276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3618"/>
                  <a:gd name="G18" fmla="*/ 3618 1 2"/>
                  <a:gd name="G19" fmla="+- G18 5400 0"/>
                  <a:gd name="G20" fmla="cos G19 -10752766"/>
                  <a:gd name="G21" fmla="sin G19 -10752766"/>
                  <a:gd name="G22" fmla="+- G20 10800 0"/>
                  <a:gd name="G23" fmla="+- G21 10800 0"/>
                  <a:gd name="G24" fmla="+- 10800 0 G20"/>
                  <a:gd name="G25" fmla="+- 3618 10800 0"/>
                  <a:gd name="G26" fmla="?: G9 G17 G25"/>
                  <a:gd name="G27" fmla="?: G9 0 21600"/>
                  <a:gd name="G28" fmla="cos 10800 -10752766"/>
                  <a:gd name="G29" fmla="sin 10800 -10752766"/>
                  <a:gd name="G30" fmla="sin 3618 -10752766"/>
                  <a:gd name="G31" fmla="+- G28 10800 0"/>
                  <a:gd name="G32" fmla="+- G29 10800 0"/>
                  <a:gd name="G33" fmla="+- G30 10800 0"/>
                  <a:gd name="G34" fmla="?: G4 0 G31"/>
                  <a:gd name="G35" fmla="?: -10752766 G34 0"/>
                  <a:gd name="G36" fmla="?: G6 G35 G31"/>
                  <a:gd name="G37" fmla="+- 21600 0 G36"/>
                  <a:gd name="G38" fmla="?: G4 0 G33"/>
                  <a:gd name="G39" fmla="?: -10752766 G38 G32"/>
                  <a:gd name="G40" fmla="?: G6 G39 0"/>
                  <a:gd name="G41" fmla="?: G4 G32 21600"/>
                  <a:gd name="G42" fmla="?: G6 G41 G33"/>
                  <a:gd name="T12" fmla="*/ 10800 w 21600"/>
                  <a:gd name="T13" fmla="*/ 0 h 21600"/>
                  <a:gd name="T14" fmla="*/ 3867 w 21600"/>
                  <a:gd name="T15" fmla="*/ 8821 h 21600"/>
                  <a:gd name="T16" fmla="*/ 10800 w 21600"/>
                  <a:gd name="T17" fmla="*/ 7182 h 21600"/>
                  <a:gd name="T18" fmla="*/ 17733 w 21600"/>
                  <a:gd name="T19" fmla="*/ 882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320" y="9807"/>
                    </a:moveTo>
                    <a:cubicBezTo>
                      <a:pt x="7764" y="8253"/>
                      <a:pt x="9184" y="7181"/>
                      <a:pt x="10800" y="7182"/>
                    </a:cubicBezTo>
                    <a:cubicBezTo>
                      <a:pt x="12415" y="7182"/>
                      <a:pt x="13835" y="8253"/>
                      <a:pt x="14279" y="9807"/>
                    </a:cubicBezTo>
                    <a:lnTo>
                      <a:pt x="21185" y="7836"/>
                    </a:lnTo>
                    <a:cubicBezTo>
                      <a:pt x="19861" y="3198"/>
                      <a:pt x="15623" y="-1"/>
                      <a:pt x="10799" y="0"/>
                    </a:cubicBezTo>
                    <a:cubicBezTo>
                      <a:pt x="5976" y="0"/>
                      <a:pt x="1738" y="3198"/>
                      <a:pt x="414" y="7836"/>
                    </a:cubicBezTo>
                    <a:close/>
                  </a:path>
                </a:pathLst>
              </a:custGeom>
              <a:gradFill rotWithShape="1">
                <a:gsLst>
                  <a:gs pos="0">
                    <a:schemeClr val="folHlink">
                      <a:gamma/>
                      <a:shade val="46275"/>
                      <a:invGamma/>
                      <a:alpha val="0"/>
                    </a:schemeClr>
                  </a:gs>
                  <a:gs pos="50000">
                    <a:schemeClr val="folHlink"/>
                  </a:gs>
                  <a:gs pos="100000">
                    <a:schemeClr val="folHlink">
                      <a:gamma/>
                      <a:shade val="46275"/>
                      <a:invGamma/>
                      <a:alpha val="0"/>
                    </a:schemeClr>
                  </a:gs>
                </a:gsLst>
                <a:lin ang="0" scaled="1"/>
              </a:gradFill>
              <a:ln w="12700">
                <a:noFill/>
                <a:miter lim="800000"/>
                <a:headEnd/>
                <a:tailEnd/>
              </a:ln>
              <a:effectLst/>
            </p:spPr>
            <p:txBody>
              <a:bodyPr wrap="none" anchor="ctr"/>
              <a:lstStyle/>
              <a:p>
                <a:pPr fontAlgn="auto">
                  <a:spcBef>
                    <a:spcPts val="0"/>
                  </a:spcBef>
                  <a:spcAft>
                    <a:spcPts val="0"/>
                  </a:spcAft>
                  <a:defRPr/>
                </a:pPr>
                <a:endParaRPr lang="en-US">
                  <a:latin typeface="+mn-lt"/>
                </a:endParaRPr>
              </a:p>
            </p:txBody>
          </p:sp>
          <p:pic>
            <p:nvPicPr>
              <p:cNvPr id="155687" name="Picture 31" descr="server_ghosted copy"/>
              <p:cNvPicPr>
                <a:picLocks noChangeAspect="1" noChangeArrowheads="1"/>
              </p:cNvPicPr>
              <p:nvPr/>
            </p:nvPicPr>
            <p:blipFill>
              <a:blip r:embed="rId8"/>
              <a:srcRect/>
              <a:stretch>
                <a:fillRect/>
              </a:stretch>
            </p:blipFill>
            <p:spPr bwMode="auto">
              <a:xfrm>
                <a:off x="2760" y="725"/>
                <a:ext cx="513" cy="723"/>
              </a:xfrm>
              <a:prstGeom prst="rect">
                <a:avLst/>
              </a:prstGeom>
              <a:noFill/>
              <a:ln w="9525">
                <a:noFill/>
                <a:miter lim="800000"/>
                <a:headEnd/>
                <a:tailEnd/>
              </a:ln>
            </p:spPr>
          </p:pic>
        </p:grpSp>
        <p:grpSp>
          <p:nvGrpSpPr>
            <p:cNvPr id="155671" name="Group 32"/>
            <p:cNvGrpSpPr>
              <a:grpSpLocks noChangeAspect="1"/>
            </p:cNvGrpSpPr>
            <p:nvPr/>
          </p:nvGrpSpPr>
          <p:grpSpPr bwMode="auto">
            <a:xfrm>
              <a:off x="2472" y="2066"/>
              <a:ext cx="1706" cy="1054"/>
              <a:chOff x="1152" y="1320"/>
              <a:chExt cx="3456" cy="2136"/>
            </a:xfrm>
          </p:grpSpPr>
          <p:pic>
            <p:nvPicPr>
              <p:cNvPr id="155680" name="Picture 33" descr="gray oval disc"/>
              <p:cNvPicPr>
                <a:picLocks noChangeAspect="1" noChangeArrowheads="1"/>
              </p:cNvPicPr>
              <p:nvPr/>
            </p:nvPicPr>
            <p:blipFill>
              <a:blip r:embed="rId5"/>
              <a:srcRect/>
              <a:stretch>
                <a:fillRect/>
              </a:stretch>
            </p:blipFill>
            <p:spPr bwMode="auto">
              <a:xfrm>
                <a:off x="1152" y="1647"/>
                <a:ext cx="3456" cy="1809"/>
              </a:xfrm>
              <a:prstGeom prst="rect">
                <a:avLst/>
              </a:prstGeom>
              <a:noFill/>
              <a:ln w="9525">
                <a:noFill/>
                <a:miter lim="800000"/>
                <a:headEnd/>
                <a:tailEnd/>
              </a:ln>
            </p:spPr>
          </p:pic>
          <p:pic>
            <p:nvPicPr>
              <p:cNvPr id="155681" name="Picture 34" descr="XP icon my computer"/>
              <p:cNvPicPr>
                <a:picLocks noChangeAspect="1" noChangeArrowheads="1"/>
              </p:cNvPicPr>
              <p:nvPr/>
            </p:nvPicPr>
            <p:blipFill>
              <a:blip r:embed="rId9"/>
              <a:srcRect/>
              <a:stretch>
                <a:fillRect/>
              </a:stretch>
            </p:blipFill>
            <p:spPr bwMode="auto">
              <a:xfrm>
                <a:off x="2719" y="1383"/>
                <a:ext cx="1281" cy="1281"/>
              </a:xfrm>
              <a:prstGeom prst="rect">
                <a:avLst/>
              </a:prstGeom>
              <a:noFill/>
              <a:ln w="9525">
                <a:noFill/>
                <a:miter lim="800000"/>
                <a:headEnd/>
                <a:tailEnd/>
              </a:ln>
            </p:spPr>
          </p:pic>
          <p:pic>
            <p:nvPicPr>
              <p:cNvPr id="155682" name="Picture 35" descr="server_ghosted copy"/>
              <p:cNvPicPr>
                <a:picLocks noChangeAspect="1" noChangeArrowheads="1"/>
              </p:cNvPicPr>
              <p:nvPr/>
            </p:nvPicPr>
            <p:blipFill>
              <a:blip r:embed="rId10"/>
              <a:srcRect/>
              <a:stretch>
                <a:fillRect/>
              </a:stretch>
            </p:blipFill>
            <p:spPr bwMode="auto">
              <a:xfrm>
                <a:off x="1789" y="1320"/>
                <a:ext cx="664" cy="936"/>
              </a:xfrm>
              <a:prstGeom prst="rect">
                <a:avLst/>
              </a:prstGeom>
              <a:noFill/>
              <a:ln w="9525">
                <a:noFill/>
                <a:miter lim="800000"/>
                <a:headEnd/>
                <a:tailEnd/>
              </a:ln>
            </p:spPr>
          </p:pic>
          <p:sp>
            <p:nvSpPr>
              <p:cNvPr id="145444" name="AutoShape 36"/>
              <p:cNvSpPr>
                <a:spLocks noChangeAspect="1" noChangeArrowheads="1"/>
              </p:cNvSpPr>
              <p:nvPr/>
            </p:nvSpPr>
            <p:spPr bwMode="auto">
              <a:xfrm rot="-5400000">
                <a:off x="2281" y="1512"/>
                <a:ext cx="624" cy="57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folHlink">
                      <a:gamma/>
                      <a:shade val="46275"/>
                      <a:invGamma/>
                      <a:alpha val="0"/>
                    </a:schemeClr>
                  </a:gs>
                  <a:gs pos="50000">
                    <a:schemeClr val="folHlink"/>
                  </a:gs>
                  <a:gs pos="100000">
                    <a:schemeClr val="folHlink">
                      <a:gamma/>
                      <a:shade val="46275"/>
                      <a:invGamma/>
                      <a:alpha val="0"/>
                    </a:schemeClr>
                  </a:gs>
                </a:gsLst>
                <a:lin ang="5400000" scaled="1"/>
              </a:gradFill>
              <a:ln w="12700">
                <a:noFill/>
                <a:miter lim="800000"/>
                <a:headEnd/>
                <a:tailEnd/>
              </a:ln>
              <a:effectLst/>
            </p:spPr>
            <p:txBody>
              <a:bodyPr wrap="none" anchor="ctr"/>
              <a:lstStyle/>
              <a:p>
                <a:pPr fontAlgn="auto">
                  <a:spcBef>
                    <a:spcPts val="0"/>
                  </a:spcBef>
                  <a:spcAft>
                    <a:spcPts val="0"/>
                  </a:spcAft>
                  <a:defRPr/>
                </a:pPr>
                <a:endParaRPr lang="en-US">
                  <a:latin typeface="+mn-lt"/>
                </a:endParaRPr>
              </a:p>
            </p:txBody>
          </p:sp>
          <p:pic>
            <p:nvPicPr>
              <p:cNvPr id="155684" name="Picture 37" descr="application_screen"/>
              <p:cNvPicPr>
                <a:picLocks noChangeAspect="1" noChangeArrowheads="1"/>
              </p:cNvPicPr>
              <p:nvPr/>
            </p:nvPicPr>
            <p:blipFill>
              <a:blip r:embed="rId11"/>
              <a:srcRect/>
              <a:stretch>
                <a:fillRect/>
              </a:stretch>
            </p:blipFill>
            <p:spPr bwMode="auto">
              <a:xfrm>
                <a:off x="2864" y="1564"/>
                <a:ext cx="615" cy="620"/>
              </a:xfrm>
              <a:prstGeom prst="rect">
                <a:avLst/>
              </a:prstGeom>
              <a:noFill/>
              <a:ln w="9525">
                <a:noFill/>
                <a:miter lim="800000"/>
                <a:headEnd/>
                <a:tailEnd/>
              </a:ln>
            </p:spPr>
          </p:pic>
        </p:grpSp>
        <p:grpSp>
          <p:nvGrpSpPr>
            <p:cNvPr id="155672" name="Group 38"/>
            <p:cNvGrpSpPr>
              <a:grpSpLocks noChangeAspect="1"/>
            </p:cNvGrpSpPr>
            <p:nvPr/>
          </p:nvGrpSpPr>
          <p:grpSpPr bwMode="auto">
            <a:xfrm>
              <a:off x="1248" y="2288"/>
              <a:ext cx="1631" cy="1055"/>
              <a:chOff x="1152" y="1460"/>
              <a:chExt cx="3456" cy="2236"/>
            </a:xfrm>
          </p:grpSpPr>
          <p:pic>
            <p:nvPicPr>
              <p:cNvPr id="155677" name="Picture 39" descr="gray oval disc"/>
              <p:cNvPicPr>
                <a:picLocks noChangeAspect="1" noChangeArrowheads="1"/>
              </p:cNvPicPr>
              <p:nvPr/>
            </p:nvPicPr>
            <p:blipFill>
              <a:blip r:embed="rId5"/>
              <a:srcRect/>
              <a:stretch>
                <a:fillRect/>
              </a:stretch>
            </p:blipFill>
            <p:spPr bwMode="auto">
              <a:xfrm>
                <a:off x="1152" y="1887"/>
                <a:ext cx="3456" cy="1809"/>
              </a:xfrm>
              <a:prstGeom prst="rect">
                <a:avLst/>
              </a:prstGeom>
              <a:noFill/>
              <a:ln w="9525">
                <a:noFill/>
                <a:miter lim="800000"/>
                <a:headEnd/>
                <a:tailEnd/>
              </a:ln>
            </p:spPr>
          </p:pic>
          <p:pic>
            <p:nvPicPr>
              <p:cNvPr id="155678" name="Picture 40" descr="icon02"/>
              <p:cNvPicPr>
                <a:picLocks noChangeAspect="1" noChangeArrowheads="1"/>
              </p:cNvPicPr>
              <p:nvPr/>
            </p:nvPicPr>
            <p:blipFill>
              <a:blip r:embed="rId12"/>
              <a:srcRect/>
              <a:stretch>
                <a:fillRect/>
              </a:stretch>
            </p:blipFill>
            <p:spPr bwMode="auto">
              <a:xfrm>
                <a:off x="2744" y="1460"/>
                <a:ext cx="1280" cy="1324"/>
              </a:xfrm>
              <a:prstGeom prst="rect">
                <a:avLst/>
              </a:prstGeom>
              <a:noFill/>
              <a:ln w="9525">
                <a:noFill/>
                <a:miter lim="800000"/>
                <a:headEnd/>
                <a:tailEnd/>
              </a:ln>
            </p:spPr>
          </p:pic>
          <p:pic>
            <p:nvPicPr>
              <p:cNvPr id="155679" name="Picture 41" descr="server_ghosted copy"/>
              <p:cNvPicPr>
                <a:picLocks noChangeAspect="1" noChangeArrowheads="1"/>
              </p:cNvPicPr>
              <p:nvPr/>
            </p:nvPicPr>
            <p:blipFill>
              <a:blip r:embed="rId13"/>
              <a:srcRect/>
              <a:stretch>
                <a:fillRect/>
              </a:stretch>
            </p:blipFill>
            <p:spPr bwMode="auto">
              <a:xfrm>
                <a:off x="1776" y="1488"/>
                <a:ext cx="920" cy="1297"/>
              </a:xfrm>
              <a:prstGeom prst="rect">
                <a:avLst/>
              </a:prstGeom>
              <a:noFill/>
              <a:ln w="9525">
                <a:noFill/>
                <a:miter lim="800000"/>
                <a:headEnd/>
                <a:tailEnd/>
              </a:ln>
            </p:spPr>
          </p:pic>
        </p:grpSp>
        <p:grpSp>
          <p:nvGrpSpPr>
            <p:cNvPr id="155673" name="Group 42"/>
            <p:cNvGrpSpPr>
              <a:grpSpLocks noChangeAspect="1"/>
            </p:cNvGrpSpPr>
            <p:nvPr/>
          </p:nvGrpSpPr>
          <p:grpSpPr bwMode="auto">
            <a:xfrm>
              <a:off x="312" y="2329"/>
              <a:ext cx="1405" cy="1255"/>
              <a:chOff x="1152" y="944"/>
              <a:chExt cx="3456" cy="3088"/>
            </a:xfrm>
          </p:grpSpPr>
          <p:pic>
            <p:nvPicPr>
              <p:cNvPr id="155674" name="Picture 43" descr="gray oval disc"/>
              <p:cNvPicPr>
                <a:picLocks noChangeAspect="1" noChangeArrowheads="1"/>
              </p:cNvPicPr>
              <p:nvPr/>
            </p:nvPicPr>
            <p:blipFill>
              <a:blip r:embed="rId14"/>
              <a:srcRect/>
              <a:stretch>
                <a:fillRect/>
              </a:stretch>
            </p:blipFill>
            <p:spPr bwMode="auto">
              <a:xfrm>
                <a:off x="1152" y="2223"/>
                <a:ext cx="3456" cy="1809"/>
              </a:xfrm>
              <a:prstGeom prst="rect">
                <a:avLst/>
              </a:prstGeom>
              <a:noFill/>
              <a:ln w="9525">
                <a:noFill/>
                <a:miter lim="800000"/>
                <a:headEnd/>
                <a:tailEnd/>
              </a:ln>
            </p:spPr>
          </p:pic>
          <p:pic>
            <p:nvPicPr>
              <p:cNvPr id="155675" name="Picture 44" descr="application server"/>
              <p:cNvPicPr>
                <a:picLocks noChangeAspect="1" noChangeArrowheads="1"/>
              </p:cNvPicPr>
              <p:nvPr/>
            </p:nvPicPr>
            <p:blipFill>
              <a:blip r:embed="rId15"/>
              <a:srcRect/>
              <a:stretch>
                <a:fillRect/>
              </a:stretch>
            </p:blipFill>
            <p:spPr bwMode="auto">
              <a:xfrm>
                <a:off x="2674" y="944"/>
                <a:ext cx="1410" cy="1986"/>
              </a:xfrm>
              <a:prstGeom prst="rect">
                <a:avLst/>
              </a:prstGeom>
              <a:noFill/>
              <a:ln w="9525">
                <a:noFill/>
                <a:miter lim="800000"/>
                <a:headEnd/>
                <a:tailEnd/>
              </a:ln>
            </p:spPr>
          </p:pic>
          <p:pic>
            <p:nvPicPr>
              <p:cNvPr id="155676" name="Picture 45" descr="server_ghosted copy"/>
              <p:cNvPicPr>
                <a:picLocks noChangeAspect="1" noChangeArrowheads="1"/>
              </p:cNvPicPr>
              <p:nvPr/>
            </p:nvPicPr>
            <p:blipFill>
              <a:blip r:embed="rId16"/>
              <a:srcRect/>
              <a:stretch>
                <a:fillRect/>
              </a:stretch>
            </p:blipFill>
            <p:spPr bwMode="auto">
              <a:xfrm>
                <a:off x="1639" y="1136"/>
                <a:ext cx="1481" cy="2088"/>
              </a:xfrm>
              <a:prstGeom prst="rect">
                <a:avLst/>
              </a:prstGeom>
              <a:noFill/>
              <a:ln w="9525">
                <a:noFill/>
                <a:miter lim="800000"/>
                <a:headEnd/>
                <a:tailEnd/>
              </a:ln>
            </p:spPr>
          </p:pic>
        </p:grpSp>
      </p:grpSp>
      <p:sp>
        <p:nvSpPr>
          <p:cNvPr id="145454" name="Rectangle 46"/>
          <p:cNvSpPr>
            <a:spLocks noGrp="1" noChangeArrowheads="1"/>
          </p:cNvSpPr>
          <p:nvPr>
            <p:ph type="title"/>
          </p:nvPr>
        </p:nvSpPr>
        <p:spPr>
          <a:xfrm>
            <a:off x="382588" y="228600"/>
            <a:ext cx="8380412" cy="664797"/>
          </a:xfrm>
        </p:spPr>
        <p:txBody>
          <a:bodyPr/>
          <a:lstStyle/>
          <a:p>
            <a:pPr defTabSz="912777">
              <a:defRPr/>
            </a:pPr>
            <a:r>
              <a:rPr sz="4800" smtClean="0"/>
              <a:t>Microsoft Virtualization Solutions</a:t>
            </a:r>
            <a:endParaRPr sz="4800"/>
          </a:p>
        </p:txBody>
      </p:sp>
      <p:sp>
        <p:nvSpPr>
          <p:cNvPr id="48" name="Rectangle 47"/>
          <p:cNvSpPr/>
          <p:nvPr/>
        </p:nvSpPr>
        <p:spPr bwMode="auto">
          <a:xfrm>
            <a:off x="3352800" y="1447800"/>
            <a:ext cx="2743200" cy="457200"/>
          </a:xfrm>
          <a:prstGeom prst="rect">
            <a:avLst/>
          </a:prstGeom>
          <a:noFill/>
          <a:ln w="12700" cap="flat" cmpd="sng" algn="ctr">
            <a:noFill/>
            <a:prstDash val="solid"/>
            <a:round/>
            <a:headEnd type="none" w="med" len="med"/>
            <a:tailEnd type="none" w="med" len="med"/>
          </a:ln>
          <a:effectLst/>
        </p:spPr>
        <p:txBody>
          <a:bodyPr lIns="91436" tIns="45718" rIns="91436" bIns="45718" anchor="ctr"/>
          <a:lstStyle/>
          <a:p>
            <a:pPr algn="ctr" defTabSz="914363" fontAlgn="auto">
              <a:spcBef>
                <a:spcPts val="0"/>
              </a:spcBef>
              <a:spcAft>
                <a:spcPts val="0"/>
              </a:spcAft>
              <a:defRPr/>
            </a:pPr>
            <a:r>
              <a:rPr lang="en-US" b="1" dirty="0">
                <a:effectLst>
                  <a:outerShdw blurRad="38100" dist="38100" dir="2700000" algn="tl">
                    <a:srgbClr val="000000">
                      <a:alpha val="43137"/>
                    </a:srgbClr>
                  </a:outerShdw>
                </a:effectLst>
              </a:rPr>
              <a:t>Management </a:t>
            </a:r>
          </a:p>
        </p:txBody>
      </p:sp>
      <p:sp>
        <p:nvSpPr>
          <p:cNvPr id="49" name="Rectangle 48"/>
          <p:cNvSpPr/>
          <p:nvPr/>
        </p:nvSpPr>
        <p:spPr bwMode="auto">
          <a:xfrm>
            <a:off x="762000" y="4965700"/>
            <a:ext cx="2743200" cy="457200"/>
          </a:xfrm>
          <a:prstGeom prst="rect">
            <a:avLst/>
          </a:prstGeom>
          <a:noFill/>
          <a:ln w="12700" cap="flat" cmpd="sng" algn="ctr">
            <a:noFill/>
            <a:prstDash val="solid"/>
            <a:round/>
            <a:headEnd type="none" w="med" len="med"/>
            <a:tailEnd type="none" w="med" len="med"/>
          </a:ln>
          <a:effectLst/>
        </p:spPr>
        <p:txBody>
          <a:bodyPr lIns="91436" tIns="45718" rIns="91436" bIns="45718" anchor="ctr"/>
          <a:lstStyle/>
          <a:p>
            <a:pPr algn="ctr" defTabSz="914363" fontAlgn="auto">
              <a:spcBef>
                <a:spcPts val="0"/>
              </a:spcBef>
              <a:spcAft>
                <a:spcPts val="0"/>
              </a:spcAft>
              <a:defRPr/>
            </a:pPr>
            <a:r>
              <a:rPr lang="en-US" sz="1400" b="1" dirty="0">
                <a:effectLst>
                  <a:outerShdw blurRad="38100" dist="38100" dir="2700000" algn="tl">
                    <a:srgbClr val="000000">
                      <a:alpha val="43137"/>
                    </a:srgbClr>
                  </a:outerShdw>
                </a:effectLst>
                <a:latin typeface="+mn-lt"/>
              </a:rPr>
              <a:t>Server </a:t>
            </a:r>
          </a:p>
          <a:p>
            <a:pPr algn="ctr" defTabSz="914363" fontAlgn="auto">
              <a:spcBef>
                <a:spcPts val="0"/>
              </a:spcBef>
              <a:spcAft>
                <a:spcPts val="0"/>
              </a:spcAft>
              <a:defRPr/>
            </a:pPr>
            <a:r>
              <a:rPr lang="en-US" sz="1400" b="1" dirty="0">
                <a:effectLst>
                  <a:outerShdw blurRad="38100" dist="38100" dir="2700000" algn="tl">
                    <a:srgbClr val="000000">
                      <a:alpha val="43137"/>
                    </a:srgbClr>
                  </a:outerShdw>
                </a:effectLst>
                <a:latin typeface="+mn-lt"/>
              </a:rPr>
              <a:t>Virtualization</a:t>
            </a:r>
          </a:p>
        </p:txBody>
      </p:sp>
      <p:sp>
        <p:nvSpPr>
          <p:cNvPr id="28" name="Rectangle 27"/>
          <p:cNvSpPr/>
          <p:nvPr/>
        </p:nvSpPr>
        <p:spPr bwMode="auto">
          <a:xfrm>
            <a:off x="2362200" y="4546600"/>
            <a:ext cx="2743200" cy="457200"/>
          </a:xfrm>
          <a:prstGeom prst="rect">
            <a:avLst/>
          </a:prstGeom>
          <a:noFill/>
          <a:ln w="12700" cap="flat" cmpd="sng" algn="ctr">
            <a:noFill/>
            <a:prstDash val="solid"/>
            <a:round/>
            <a:headEnd type="none" w="med" len="med"/>
            <a:tailEnd type="none" w="med" len="med"/>
          </a:ln>
          <a:effectLst/>
        </p:spPr>
        <p:txBody>
          <a:bodyPr lIns="91436" tIns="45718" rIns="91436" bIns="45718" anchor="ctr"/>
          <a:lstStyle/>
          <a:p>
            <a:pPr algn="ctr" defTabSz="914363" fontAlgn="auto">
              <a:spcBef>
                <a:spcPts val="0"/>
              </a:spcBef>
              <a:spcAft>
                <a:spcPts val="0"/>
              </a:spcAft>
              <a:defRPr/>
            </a:pPr>
            <a:r>
              <a:rPr lang="en-US" sz="1400" b="1" dirty="0">
                <a:effectLst>
                  <a:outerShdw blurRad="38100" dist="38100" dir="2700000" algn="tl">
                    <a:srgbClr val="000000">
                      <a:alpha val="43137"/>
                    </a:srgbClr>
                  </a:outerShdw>
                </a:effectLst>
                <a:latin typeface="+mn-lt"/>
              </a:rPr>
              <a:t>Desktop </a:t>
            </a:r>
          </a:p>
          <a:p>
            <a:pPr algn="ctr" defTabSz="914363" fontAlgn="auto">
              <a:spcBef>
                <a:spcPts val="0"/>
              </a:spcBef>
              <a:spcAft>
                <a:spcPts val="0"/>
              </a:spcAft>
              <a:defRPr/>
            </a:pPr>
            <a:r>
              <a:rPr lang="en-US" sz="1400" b="1" dirty="0">
                <a:effectLst>
                  <a:outerShdw blurRad="38100" dist="38100" dir="2700000" algn="tl">
                    <a:srgbClr val="000000">
                      <a:alpha val="43137"/>
                    </a:srgbClr>
                  </a:outerShdw>
                </a:effectLst>
                <a:latin typeface="+mn-lt"/>
              </a:rPr>
              <a:t>Virtualization</a:t>
            </a:r>
          </a:p>
        </p:txBody>
      </p:sp>
      <p:sp>
        <p:nvSpPr>
          <p:cNvPr id="29" name="Rectangle 28"/>
          <p:cNvSpPr/>
          <p:nvPr/>
        </p:nvSpPr>
        <p:spPr bwMode="auto">
          <a:xfrm>
            <a:off x="4127500" y="4229100"/>
            <a:ext cx="2743200" cy="457200"/>
          </a:xfrm>
          <a:prstGeom prst="rect">
            <a:avLst/>
          </a:prstGeom>
          <a:noFill/>
          <a:ln w="12700" cap="flat" cmpd="sng" algn="ctr">
            <a:noFill/>
            <a:prstDash val="solid"/>
            <a:round/>
            <a:headEnd type="none" w="med" len="med"/>
            <a:tailEnd type="none" w="med" len="med"/>
          </a:ln>
          <a:effectLst/>
        </p:spPr>
        <p:txBody>
          <a:bodyPr lIns="91436" tIns="45718" rIns="91436" bIns="45718" anchor="ctr"/>
          <a:lstStyle/>
          <a:p>
            <a:pPr algn="ctr" defTabSz="914363" fontAlgn="auto">
              <a:spcBef>
                <a:spcPts val="0"/>
              </a:spcBef>
              <a:spcAft>
                <a:spcPts val="0"/>
              </a:spcAft>
              <a:defRPr/>
            </a:pPr>
            <a:r>
              <a:rPr lang="en-US" sz="1400" b="1" dirty="0">
                <a:effectLst>
                  <a:outerShdw blurRad="38100" dist="38100" dir="2700000" algn="tl">
                    <a:srgbClr val="000000">
                      <a:alpha val="43137"/>
                    </a:srgbClr>
                  </a:outerShdw>
                </a:effectLst>
                <a:latin typeface="+mn-lt"/>
              </a:rPr>
              <a:t>Application</a:t>
            </a:r>
          </a:p>
          <a:p>
            <a:pPr algn="ctr" defTabSz="914363" fontAlgn="auto">
              <a:spcBef>
                <a:spcPts val="0"/>
              </a:spcBef>
              <a:spcAft>
                <a:spcPts val="0"/>
              </a:spcAft>
              <a:defRPr/>
            </a:pPr>
            <a:r>
              <a:rPr lang="en-US" sz="1400" b="1" dirty="0">
                <a:effectLst>
                  <a:outerShdw blurRad="38100" dist="38100" dir="2700000" algn="tl">
                    <a:srgbClr val="000000">
                      <a:alpha val="43137"/>
                    </a:srgbClr>
                  </a:outerShdw>
                </a:effectLst>
                <a:latin typeface="+mn-lt"/>
              </a:rPr>
              <a:t>Virtualization</a:t>
            </a:r>
          </a:p>
        </p:txBody>
      </p:sp>
      <p:sp>
        <p:nvSpPr>
          <p:cNvPr id="30" name="Rectangle 29"/>
          <p:cNvSpPr/>
          <p:nvPr/>
        </p:nvSpPr>
        <p:spPr bwMode="auto">
          <a:xfrm>
            <a:off x="5867400" y="3759200"/>
            <a:ext cx="2743200" cy="457200"/>
          </a:xfrm>
          <a:prstGeom prst="rect">
            <a:avLst/>
          </a:prstGeom>
          <a:noFill/>
          <a:ln w="12700" cap="flat" cmpd="sng" algn="ctr">
            <a:noFill/>
            <a:prstDash val="solid"/>
            <a:round/>
            <a:headEnd type="none" w="med" len="med"/>
            <a:tailEnd type="none" w="med" len="med"/>
          </a:ln>
          <a:effectLst/>
        </p:spPr>
        <p:txBody>
          <a:bodyPr lIns="91436" tIns="45718" rIns="91436" bIns="45718" anchor="ctr"/>
          <a:lstStyle/>
          <a:p>
            <a:pPr algn="ctr" defTabSz="914363" fontAlgn="auto">
              <a:spcBef>
                <a:spcPts val="0"/>
              </a:spcBef>
              <a:spcAft>
                <a:spcPts val="0"/>
              </a:spcAft>
              <a:defRPr/>
            </a:pPr>
            <a:r>
              <a:rPr lang="en-US" sz="1400" b="1" dirty="0">
                <a:effectLst>
                  <a:outerShdw blurRad="38100" dist="38100" dir="2700000" algn="tl">
                    <a:srgbClr val="000000">
                      <a:alpha val="43137"/>
                    </a:srgbClr>
                  </a:outerShdw>
                </a:effectLst>
                <a:latin typeface="+mn-lt"/>
              </a:rPr>
              <a:t>Presentation</a:t>
            </a:r>
          </a:p>
          <a:p>
            <a:pPr algn="ctr" defTabSz="914363" fontAlgn="auto">
              <a:spcBef>
                <a:spcPts val="0"/>
              </a:spcBef>
              <a:spcAft>
                <a:spcPts val="0"/>
              </a:spcAft>
              <a:defRPr/>
            </a:pPr>
            <a:r>
              <a:rPr lang="en-US" sz="1400" b="1" dirty="0">
                <a:effectLst>
                  <a:outerShdw blurRad="38100" dist="38100" dir="2700000" algn="tl">
                    <a:srgbClr val="000000">
                      <a:alpha val="43137"/>
                    </a:srgbClr>
                  </a:outerShdw>
                </a:effectLst>
                <a:latin typeface="+mn-lt"/>
              </a:rPr>
              <a:t>Virtualization</a:t>
            </a:r>
          </a:p>
        </p:txBody>
      </p:sp>
      <p:pic>
        <p:nvPicPr>
          <p:cNvPr id="31" name="Picture 187" descr="Virtual Server 2005 Enterprise Edition R2 logo rev"/>
          <p:cNvPicPr>
            <a:picLocks noChangeAspect="1" noChangeArrowheads="1"/>
          </p:cNvPicPr>
          <p:nvPr/>
        </p:nvPicPr>
        <p:blipFill>
          <a:blip r:embed="rId17"/>
          <a:srcRect b="41644"/>
          <a:stretch>
            <a:fillRect/>
          </a:stretch>
        </p:blipFill>
        <p:spPr bwMode="auto">
          <a:xfrm>
            <a:off x="1219200" y="5006975"/>
            <a:ext cx="1597025" cy="220663"/>
          </a:xfrm>
          <a:prstGeom prst="rect">
            <a:avLst/>
          </a:prstGeom>
          <a:noFill/>
          <a:ln w="9525">
            <a:noFill/>
            <a:miter lim="800000"/>
            <a:headEnd/>
            <a:tailEnd/>
          </a:ln>
        </p:spPr>
      </p:pic>
      <p:pic>
        <p:nvPicPr>
          <p:cNvPr id="32" name="Picture 188" descr="Windows Server 2003 r2 logo reverse"/>
          <p:cNvPicPr>
            <a:picLocks noChangeAspect="1" noChangeArrowheads="1"/>
          </p:cNvPicPr>
          <p:nvPr/>
        </p:nvPicPr>
        <p:blipFill>
          <a:blip r:embed="rId18"/>
          <a:srcRect/>
          <a:stretch>
            <a:fillRect/>
          </a:stretch>
        </p:blipFill>
        <p:spPr bwMode="auto">
          <a:xfrm>
            <a:off x="1066800" y="5292725"/>
            <a:ext cx="1828800" cy="231775"/>
          </a:xfrm>
          <a:prstGeom prst="rect">
            <a:avLst/>
          </a:prstGeom>
          <a:noFill/>
          <a:ln w="9525">
            <a:noFill/>
            <a:miter lim="800000"/>
            <a:headEnd/>
            <a:tailEnd/>
          </a:ln>
        </p:spPr>
      </p:pic>
      <p:pic>
        <p:nvPicPr>
          <p:cNvPr id="33" name="Picture 191" descr="longhorn server logo"/>
          <p:cNvPicPr>
            <a:picLocks noChangeAspect="1" noChangeArrowheads="1"/>
          </p:cNvPicPr>
          <p:nvPr/>
        </p:nvPicPr>
        <p:blipFill>
          <a:blip r:embed="rId19"/>
          <a:srcRect/>
          <a:stretch>
            <a:fillRect/>
          </a:stretch>
        </p:blipFill>
        <p:spPr bwMode="auto">
          <a:xfrm>
            <a:off x="1295400" y="5600700"/>
            <a:ext cx="1295400" cy="315913"/>
          </a:xfrm>
          <a:prstGeom prst="rect">
            <a:avLst/>
          </a:prstGeom>
          <a:noFill/>
          <a:ln w="9525">
            <a:noFill/>
            <a:miter lim="800000"/>
            <a:headEnd/>
            <a:tailEnd/>
          </a:ln>
        </p:spPr>
      </p:pic>
      <p:pic>
        <p:nvPicPr>
          <p:cNvPr id="34" name="Picture 34" descr="Windows Vista Logo Horizontal W"/>
          <p:cNvPicPr>
            <a:picLocks noChangeAspect="1" noChangeArrowheads="1"/>
          </p:cNvPicPr>
          <p:nvPr/>
        </p:nvPicPr>
        <p:blipFill>
          <a:blip r:embed="rId20"/>
          <a:srcRect/>
          <a:stretch>
            <a:fillRect/>
          </a:stretch>
        </p:blipFill>
        <p:spPr bwMode="auto">
          <a:xfrm>
            <a:off x="2971800" y="4648200"/>
            <a:ext cx="1447800" cy="292100"/>
          </a:xfrm>
          <a:prstGeom prst="rect">
            <a:avLst/>
          </a:prstGeom>
          <a:noFill/>
          <a:ln w="9525">
            <a:noFill/>
            <a:miter lim="800000"/>
            <a:headEnd/>
            <a:tailEnd/>
          </a:ln>
        </p:spPr>
      </p:pic>
      <p:pic>
        <p:nvPicPr>
          <p:cNvPr id="35" name="Picture 35" descr="Virtual PC VPC logo w"/>
          <p:cNvPicPr>
            <a:picLocks noChangeAspect="1" noChangeArrowheads="1"/>
          </p:cNvPicPr>
          <p:nvPr/>
        </p:nvPicPr>
        <p:blipFill>
          <a:blip r:embed="rId21"/>
          <a:srcRect/>
          <a:stretch>
            <a:fillRect/>
          </a:stretch>
        </p:blipFill>
        <p:spPr bwMode="auto">
          <a:xfrm>
            <a:off x="3276600" y="4991100"/>
            <a:ext cx="841375" cy="228600"/>
          </a:xfrm>
          <a:prstGeom prst="rect">
            <a:avLst/>
          </a:prstGeom>
          <a:noFill/>
          <a:ln w="9525">
            <a:noFill/>
            <a:miter lim="800000"/>
            <a:headEnd/>
            <a:tailEnd/>
          </a:ln>
        </p:spPr>
      </p:pic>
      <p:pic>
        <p:nvPicPr>
          <p:cNvPr id="36" name="Picture 36" descr="longhorn server logo"/>
          <p:cNvPicPr>
            <a:picLocks noChangeAspect="1" noChangeArrowheads="1"/>
          </p:cNvPicPr>
          <p:nvPr/>
        </p:nvPicPr>
        <p:blipFill>
          <a:blip r:embed="rId19"/>
          <a:srcRect/>
          <a:stretch>
            <a:fillRect/>
          </a:stretch>
        </p:blipFill>
        <p:spPr bwMode="auto">
          <a:xfrm>
            <a:off x="3060700" y="5257800"/>
            <a:ext cx="1371600" cy="333375"/>
          </a:xfrm>
          <a:prstGeom prst="rect">
            <a:avLst/>
          </a:prstGeom>
          <a:noFill/>
          <a:ln w="9525">
            <a:noFill/>
            <a:miter lim="800000"/>
            <a:headEnd/>
            <a:tailEnd/>
          </a:ln>
        </p:spPr>
      </p:pic>
      <p:pic>
        <p:nvPicPr>
          <p:cNvPr id="37" name="Picture 147" descr="Microsoft-SoftGrid-Logo-White"/>
          <p:cNvPicPr>
            <a:picLocks noChangeAspect="1" noChangeArrowheads="1"/>
          </p:cNvPicPr>
          <p:nvPr/>
        </p:nvPicPr>
        <p:blipFill>
          <a:blip r:embed="rId22"/>
          <a:srcRect/>
          <a:stretch>
            <a:fillRect/>
          </a:stretch>
        </p:blipFill>
        <p:spPr bwMode="auto">
          <a:xfrm>
            <a:off x="4953000" y="4419600"/>
            <a:ext cx="1219200" cy="360363"/>
          </a:xfrm>
          <a:prstGeom prst="rect">
            <a:avLst/>
          </a:prstGeom>
          <a:noFill/>
          <a:ln w="9525">
            <a:noFill/>
            <a:miter lim="800000"/>
            <a:headEnd/>
            <a:tailEnd/>
          </a:ln>
        </p:spPr>
      </p:pic>
      <p:pic>
        <p:nvPicPr>
          <p:cNvPr id="38" name="Picture 103" descr="Windows Terminal Services logo reverse horiz"/>
          <p:cNvPicPr>
            <a:picLocks noChangeAspect="1" noChangeArrowheads="1"/>
          </p:cNvPicPr>
          <p:nvPr/>
        </p:nvPicPr>
        <p:blipFill>
          <a:blip r:embed="rId23"/>
          <a:srcRect/>
          <a:stretch>
            <a:fillRect/>
          </a:stretch>
        </p:blipFill>
        <p:spPr bwMode="auto">
          <a:xfrm>
            <a:off x="6505575" y="3871913"/>
            <a:ext cx="1524000" cy="319087"/>
          </a:xfrm>
          <a:prstGeom prst="rect">
            <a:avLst/>
          </a:prstGeom>
          <a:noFill/>
          <a:ln w="9525">
            <a:noFill/>
            <a:miter lim="800000"/>
            <a:headEnd/>
            <a:tailEnd/>
          </a:ln>
        </p:spPr>
      </p:pic>
      <p:pic>
        <p:nvPicPr>
          <p:cNvPr id="39" name="Picture 142" descr="SysCenter-VMM_bL_r"/>
          <p:cNvPicPr>
            <a:picLocks noChangeAspect="1" noChangeArrowheads="1"/>
          </p:cNvPicPr>
          <p:nvPr/>
        </p:nvPicPr>
        <p:blipFill>
          <a:blip r:embed="rId24"/>
          <a:srcRect/>
          <a:stretch>
            <a:fillRect/>
          </a:stretch>
        </p:blipFill>
        <p:spPr bwMode="auto">
          <a:xfrm>
            <a:off x="2622550" y="2209800"/>
            <a:ext cx="1035050" cy="266700"/>
          </a:xfrm>
          <a:prstGeom prst="rect">
            <a:avLst/>
          </a:prstGeom>
          <a:noFill/>
          <a:ln w="9525">
            <a:noFill/>
            <a:miter lim="800000"/>
            <a:headEnd/>
            <a:tailEnd/>
          </a:ln>
        </p:spPr>
      </p:pic>
      <p:pic>
        <p:nvPicPr>
          <p:cNvPr id="40" name="Picture 145" descr="SysCenter-VMM_bL_r"/>
          <p:cNvPicPr>
            <a:picLocks noChangeAspect="1" noChangeArrowheads="1"/>
          </p:cNvPicPr>
          <p:nvPr/>
        </p:nvPicPr>
        <p:blipFill>
          <a:blip r:embed="rId25"/>
          <a:srcRect b="36397"/>
          <a:stretch>
            <a:fillRect/>
          </a:stretch>
        </p:blipFill>
        <p:spPr bwMode="auto">
          <a:xfrm>
            <a:off x="3886200" y="1524000"/>
            <a:ext cx="2209800" cy="361950"/>
          </a:xfrm>
          <a:prstGeom prst="rect">
            <a:avLst/>
          </a:prstGeom>
          <a:noFill/>
          <a:ln w="9525">
            <a:noFill/>
            <a:miter lim="800000"/>
            <a:headEnd/>
            <a:tailEnd/>
          </a:ln>
        </p:spPr>
      </p:pic>
      <p:pic>
        <p:nvPicPr>
          <p:cNvPr id="41" name="Picture 149" descr="System center Ops manager 2007 logo rev"/>
          <p:cNvPicPr>
            <a:picLocks noChangeAspect="1" noChangeArrowheads="1"/>
          </p:cNvPicPr>
          <p:nvPr/>
        </p:nvPicPr>
        <p:blipFill>
          <a:blip r:embed="rId26"/>
          <a:srcRect/>
          <a:stretch>
            <a:fillRect/>
          </a:stretch>
        </p:blipFill>
        <p:spPr bwMode="auto">
          <a:xfrm>
            <a:off x="3200400" y="1905000"/>
            <a:ext cx="965200" cy="265113"/>
          </a:xfrm>
          <a:prstGeom prst="rect">
            <a:avLst/>
          </a:prstGeom>
          <a:noFill/>
          <a:ln w="9525">
            <a:noFill/>
            <a:miter lim="800000"/>
            <a:headEnd/>
            <a:tailEnd/>
          </a:ln>
        </p:spPr>
      </p:pic>
      <p:pic>
        <p:nvPicPr>
          <p:cNvPr id="42" name="Picture 150" descr="Sytem Center Data Protection Manager 2006 logo reverse"/>
          <p:cNvPicPr>
            <a:picLocks noChangeAspect="1" noChangeArrowheads="1"/>
          </p:cNvPicPr>
          <p:nvPr/>
        </p:nvPicPr>
        <p:blipFill>
          <a:blip r:embed="rId27"/>
          <a:srcRect/>
          <a:stretch>
            <a:fillRect/>
          </a:stretch>
        </p:blipFill>
        <p:spPr bwMode="auto">
          <a:xfrm>
            <a:off x="4876800" y="1905000"/>
            <a:ext cx="1143000" cy="265113"/>
          </a:xfrm>
          <a:prstGeom prst="rect">
            <a:avLst/>
          </a:prstGeom>
          <a:noFill/>
          <a:ln w="9525">
            <a:noFill/>
            <a:miter lim="800000"/>
            <a:headEnd/>
            <a:tailEnd/>
          </a:ln>
        </p:spPr>
      </p:pic>
      <p:pic>
        <p:nvPicPr>
          <p:cNvPr id="43" name="Picture 151" descr="System Center Configuration Manager logo rev"/>
          <p:cNvPicPr>
            <a:picLocks noChangeAspect="1" noChangeArrowheads="1"/>
          </p:cNvPicPr>
          <p:nvPr/>
        </p:nvPicPr>
        <p:blipFill>
          <a:blip r:embed="rId28"/>
          <a:srcRect/>
          <a:stretch>
            <a:fillRect/>
          </a:stretch>
        </p:blipFill>
        <p:spPr bwMode="auto">
          <a:xfrm>
            <a:off x="4191000" y="2286000"/>
            <a:ext cx="919163" cy="265113"/>
          </a:xfrm>
          <a:prstGeom prst="rect">
            <a:avLst/>
          </a:prstGeom>
          <a:noFill/>
          <a:ln w="9525">
            <a:noFill/>
            <a:miter lim="800000"/>
            <a:headEnd/>
            <a:tailEnd/>
          </a:ln>
        </p:spPr>
      </p:pic>
    </p:spTree>
    <p:custDataLst>
      <p:tags r:id="rId1"/>
    </p:custData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45410"/>
                                        </p:tgtEl>
                                        <p:attrNameLst>
                                          <p:attrName>style.visibility</p:attrName>
                                        </p:attrNameLst>
                                      </p:cBhvr>
                                      <p:to>
                                        <p:strVal val="visible"/>
                                      </p:to>
                                    </p:set>
                                    <p:animEffect transition="in" filter="fade">
                                      <p:cBhvr>
                                        <p:cTn id="11" dur="1000"/>
                                        <p:tgtEl>
                                          <p:spTgt spid="145410"/>
                                        </p:tgtEl>
                                      </p:cBhvr>
                                    </p:animEffect>
                                    <p:anim calcmode="lin" valueType="num">
                                      <p:cBhvr>
                                        <p:cTn id="12" dur="1000" fill="hold"/>
                                        <p:tgtEl>
                                          <p:spTgt spid="145410"/>
                                        </p:tgtEl>
                                        <p:attrNameLst>
                                          <p:attrName>ppt_x</p:attrName>
                                        </p:attrNameLst>
                                      </p:cBhvr>
                                      <p:tavLst>
                                        <p:tav tm="0">
                                          <p:val>
                                            <p:strVal val="#ppt_x"/>
                                          </p:val>
                                        </p:tav>
                                        <p:tav tm="100000">
                                          <p:val>
                                            <p:strVal val="#ppt_x"/>
                                          </p:val>
                                        </p:tav>
                                      </p:tavLst>
                                    </p:anim>
                                    <p:anim calcmode="lin" valueType="num">
                                      <p:cBhvr>
                                        <p:cTn id="13" dur="1000" fill="hold"/>
                                        <p:tgtEl>
                                          <p:spTgt spid="145410"/>
                                        </p:tgtEl>
                                        <p:attrNameLst>
                                          <p:attrName>ppt_y</p:attrName>
                                        </p:attrNameLst>
                                      </p:cBhvr>
                                      <p:tavLst>
                                        <p:tav tm="0">
                                          <p:val>
                                            <p:strVal val="#ppt_y-.1"/>
                                          </p:val>
                                        </p:tav>
                                        <p:tav tm="100000">
                                          <p:val>
                                            <p:strVal val="#ppt_y"/>
                                          </p:val>
                                        </p:tav>
                                      </p:tavLst>
                                    </p:anim>
                                  </p:childTnLst>
                                </p:cTn>
                              </p:par>
                              <p:par>
                                <p:cTn id="14" presetID="53" presetClass="entr" presetSubtype="0" fill="hold" grpId="0" nodeType="with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p:cTn id="16" dur="500" fill="hold"/>
                                        <p:tgtEl>
                                          <p:spTgt spid="49"/>
                                        </p:tgtEl>
                                        <p:attrNameLst>
                                          <p:attrName>ppt_w</p:attrName>
                                        </p:attrNameLst>
                                      </p:cBhvr>
                                      <p:tavLst>
                                        <p:tav tm="0">
                                          <p:val>
                                            <p:fltVal val="0"/>
                                          </p:val>
                                        </p:tav>
                                        <p:tav tm="100000">
                                          <p:val>
                                            <p:strVal val="#ppt_w"/>
                                          </p:val>
                                        </p:tav>
                                      </p:tavLst>
                                    </p:anim>
                                    <p:anim calcmode="lin" valueType="num">
                                      <p:cBhvr>
                                        <p:cTn id="17" dur="500" fill="hold"/>
                                        <p:tgtEl>
                                          <p:spTgt spid="49"/>
                                        </p:tgtEl>
                                        <p:attrNameLst>
                                          <p:attrName>ppt_h</p:attrName>
                                        </p:attrNameLst>
                                      </p:cBhvr>
                                      <p:tavLst>
                                        <p:tav tm="0">
                                          <p:val>
                                            <p:fltVal val="0"/>
                                          </p:val>
                                        </p:tav>
                                        <p:tav tm="100000">
                                          <p:val>
                                            <p:strVal val="#ppt_h"/>
                                          </p:val>
                                        </p:tav>
                                      </p:tavLst>
                                    </p:anim>
                                    <p:animEffect transition="in" filter="fade">
                                      <p:cBhvr>
                                        <p:cTn id="18" dur="500"/>
                                        <p:tgtEl>
                                          <p:spTgt spid="49"/>
                                        </p:tgtEl>
                                      </p:cBhvr>
                                    </p:animEffect>
                                  </p:childTnLst>
                                </p:cTn>
                              </p:par>
                              <p:par>
                                <p:cTn id="19" presetID="53"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p:cTn id="26" dur="500" fill="hold"/>
                                        <p:tgtEl>
                                          <p:spTgt spid="29"/>
                                        </p:tgtEl>
                                        <p:attrNameLst>
                                          <p:attrName>ppt_w</p:attrName>
                                        </p:attrNameLst>
                                      </p:cBhvr>
                                      <p:tavLst>
                                        <p:tav tm="0">
                                          <p:val>
                                            <p:fltVal val="0"/>
                                          </p:val>
                                        </p:tav>
                                        <p:tav tm="100000">
                                          <p:val>
                                            <p:strVal val="#ppt_w"/>
                                          </p:val>
                                        </p:tav>
                                      </p:tavLst>
                                    </p:anim>
                                    <p:anim calcmode="lin" valueType="num">
                                      <p:cBhvr>
                                        <p:cTn id="27" dur="500" fill="hold"/>
                                        <p:tgtEl>
                                          <p:spTgt spid="29"/>
                                        </p:tgtEl>
                                        <p:attrNameLst>
                                          <p:attrName>ppt_h</p:attrName>
                                        </p:attrNameLst>
                                      </p:cBhvr>
                                      <p:tavLst>
                                        <p:tav tm="0">
                                          <p:val>
                                            <p:fltVal val="0"/>
                                          </p:val>
                                        </p:tav>
                                        <p:tav tm="100000">
                                          <p:val>
                                            <p:strVal val="#ppt_h"/>
                                          </p:val>
                                        </p:tav>
                                      </p:tavLst>
                                    </p:anim>
                                    <p:animEffect transition="in" filter="fade">
                                      <p:cBhvr>
                                        <p:cTn id="28" dur="500"/>
                                        <p:tgtEl>
                                          <p:spTgt spid="29"/>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fltVal val="0"/>
                                          </p:val>
                                        </p:tav>
                                        <p:tav tm="100000">
                                          <p:val>
                                            <p:strVal val="#ppt_w"/>
                                          </p:val>
                                        </p:tav>
                                      </p:tavLst>
                                    </p:anim>
                                    <p:anim calcmode="lin" valueType="num">
                                      <p:cBhvr>
                                        <p:cTn id="32" dur="500" fill="hold"/>
                                        <p:tgtEl>
                                          <p:spTgt spid="30"/>
                                        </p:tgtEl>
                                        <p:attrNameLst>
                                          <p:attrName>ppt_h</p:attrName>
                                        </p:attrNameLst>
                                      </p:cBhvr>
                                      <p:tavLst>
                                        <p:tav tm="0">
                                          <p:val>
                                            <p:fltVal val="0"/>
                                          </p:val>
                                        </p:tav>
                                        <p:tav tm="100000">
                                          <p:val>
                                            <p:strVal val="#ppt_h"/>
                                          </p:val>
                                        </p:tav>
                                      </p:tavLst>
                                    </p:anim>
                                    <p:animEffect transition="in" filter="fade">
                                      <p:cBhvr>
                                        <p:cTn id="33" dur="500"/>
                                        <p:tgtEl>
                                          <p:spTgt spid="30"/>
                                        </p:tgtEl>
                                      </p:cBhvr>
                                    </p:animEffect>
                                  </p:childTnLst>
                                </p:cTn>
                              </p:par>
                              <p:par>
                                <p:cTn id="34" presetID="53" presetClass="entr" presetSubtype="0" fill="hold" grpId="1" nodeType="withEffect">
                                  <p:stCondLst>
                                    <p:cond delay="0"/>
                                  </p:stCondLst>
                                  <p:childTnLst>
                                    <p:set>
                                      <p:cBhvr>
                                        <p:cTn id="35" dur="1" fill="hold">
                                          <p:stCondLst>
                                            <p:cond delay="0"/>
                                          </p:stCondLst>
                                        </p:cTn>
                                        <p:tgtEl>
                                          <p:spTgt spid="48"/>
                                        </p:tgtEl>
                                        <p:attrNameLst>
                                          <p:attrName>style.visibility</p:attrName>
                                        </p:attrNameLst>
                                      </p:cBhvr>
                                      <p:to>
                                        <p:strVal val="visible"/>
                                      </p:to>
                                    </p:set>
                                    <p:anim calcmode="lin" valueType="num">
                                      <p:cBhvr>
                                        <p:cTn id="36" dur="500" fill="hold"/>
                                        <p:tgtEl>
                                          <p:spTgt spid="48"/>
                                        </p:tgtEl>
                                        <p:attrNameLst>
                                          <p:attrName>ppt_w</p:attrName>
                                        </p:attrNameLst>
                                      </p:cBhvr>
                                      <p:tavLst>
                                        <p:tav tm="0">
                                          <p:val>
                                            <p:fltVal val="0"/>
                                          </p:val>
                                        </p:tav>
                                        <p:tav tm="100000">
                                          <p:val>
                                            <p:strVal val="#ppt_w"/>
                                          </p:val>
                                        </p:tav>
                                      </p:tavLst>
                                    </p:anim>
                                    <p:anim calcmode="lin" valueType="num">
                                      <p:cBhvr>
                                        <p:cTn id="37" dur="500" fill="hold"/>
                                        <p:tgtEl>
                                          <p:spTgt spid="48"/>
                                        </p:tgtEl>
                                        <p:attrNameLst>
                                          <p:attrName>ppt_h</p:attrName>
                                        </p:attrNameLst>
                                      </p:cBhvr>
                                      <p:tavLst>
                                        <p:tav tm="0">
                                          <p:val>
                                            <p:fltVal val="0"/>
                                          </p:val>
                                        </p:tav>
                                        <p:tav tm="100000">
                                          <p:val>
                                            <p:strVal val="#ppt_h"/>
                                          </p:val>
                                        </p:tav>
                                      </p:tavLst>
                                    </p:anim>
                                    <p:animEffect transition="in" filter="fade">
                                      <p:cBhvr>
                                        <p:cTn id="38" dur="500"/>
                                        <p:tgtEl>
                                          <p:spTgt spid="48"/>
                                        </p:tgtEl>
                                      </p:cBhvr>
                                    </p:animEffect>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grpId="1" nodeType="clickEffect">
                                  <p:stCondLst>
                                    <p:cond delay="0"/>
                                  </p:stCondLst>
                                  <p:childTnLst>
                                    <p:animMotion origin="layout" path="M -3.33333E-6 2.59259E-6 L -0.04166 -0.26852 " pathEditMode="relative" rAng="0" ptsTypes="AA">
                                      <p:cBhvr>
                                        <p:cTn id="42" dur="2000" fill="hold"/>
                                        <p:tgtEl>
                                          <p:spTgt spid="49"/>
                                        </p:tgtEl>
                                        <p:attrNameLst>
                                          <p:attrName>ppt_x</p:attrName>
                                          <p:attrName>ppt_y</p:attrName>
                                        </p:attrNameLst>
                                      </p:cBhvr>
                                      <p:rCtr x="-21" y="-134"/>
                                    </p:animMotion>
                                  </p:childTnLst>
                                </p:cTn>
                              </p:par>
                              <p:par>
                                <p:cTn id="43" presetID="53" presetClass="entr" presetSubtype="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p:cTn id="45" dur="500" fill="hold"/>
                                        <p:tgtEl>
                                          <p:spTgt spid="31"/>
                                        </p:tgtEl>
                                        <p:attrNameLst>
                                          <p:attrName>ppt_w</p:attrName>
                                        </p:attrNameLst>
                                      </p:cBhvr>
                                      <p:tavLst>
                                        <p:tav tm="0">
                                          <p:val>
                                            <p:fltVal val="0"/>
                                          </p:val>
                                        </p:tav>
                                        <p:tav tm="100000">
                                          <p:val>
                                            <p:strVal val="#ppt_w"/>
                                          </p:val>
                                        </p:tav>
                                      </p:tavLst>
                                    </p:anim>
                                    <p:anim calcmode="lin" valueType="num">
                                      <p:cBhvr>
                                        <p:cTn id="46" dur="500" fill="hold"/>
                                        <p:tgtEl>
                                          <p:spTgt spid="31"/>
                                        </p:tgtEl>
                                        <p:attrNameLst>
                                          <p:attrName>ppt_h</p:attrName>
                                        </p:attrNameLst>
                                      </p:cBhvr>
                                      <p:tavLst>
                                        <p:tav tm="0">
                                          <p:val>
                                            <p:fltVal val="0"/>
                                          </p:val>
                                        </p:tav>
                                        <p:tav tm="100000">
                                          <p:val>
                                            <p:strVal val="#ppt_h"/>
                                          </p:val>
                                        </p:tav>
                                      </p:tavLst>
                                    </p:anim>
                                    <p:animEffect transition="in" filter="fade">
                                      <p:cBhvr>
                                        <p:cTn id="47" dur="500"/>
                                        <p:tgtEl>
                                          <p:spTgt spid="31"/>
                                        </p:tgtEl>
                                      </p:cBhvr>
                                    </p:animEffect>
                                  </p:childTnLst>
                                </p:cTn>
                              </p:par>
                              <p:par>
                                <p:cTn id="48" presetID="53" presetClass="entr" presetSubtype="0" fill="hold" nodeType="with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p:cTn id="50" dur="500" fill="hold"/>
                                        <p:tgtEl>
                                          <p:spTgt spid="32"/>
                                        </p:tgtEl>
                                        <p:attrNameLst>
                                          <p:attrName>ppt_w</p:attrName>
                                        </p:attrNameLst>
                                      </p:cBhvr>
                                      <p:tavLst>
                                        <p:tav tm="0">
                                          <p:val>
                                            <p:fltVal val="0"/>
                                          </p:val>
                                        </p:tav>
                                        <p:tav tm="100000">
                                          <p:val>
                                            <p:strVal val="#ppt_w"/>
                                          </p:val>
                                        </p:tav>
                                      </p:tavLst>
                                    </p:anim>
                                    <p:anim calcmode="lin" valueType="num">
                                      <p:cBhvr>
                                        <p:cTn id="51" dur="500" fill="hold"/>
                                        <p:tgtEl>
                                          <p:spTgt spid="32"/>
                                        </p:tgtEl>
                                        <p:attrNameLst>
                                          <p:attrName>ppt_h</p:attrName>
                                        </p:attrNameLst>
                                      </p:cBhvr>
                                      <p:tavLst>
                                        <p:tav tm="0">
                                          <p:val>
                                            <p:fltVal val="0"/>
                                          </p:val>
                                        </p:tav>
                                        <p:tav tm="100000">
                                          <p:val>
                                            <p:strVal val="#ppt_h"/>
                                          </p:val>
                                        </p:tav>
                                      </p:tavLst>
                                    </p:anim>
                                    <p:animEffect transition="in" filter="fade">
                                      <p:cBhvr>
                                        <p:cTn id="52" dur="500"/>
                                        <p:tgtEl>
                                          <p:spTgt spid="32"/>
                                        </p:tgtEl>
                                      </p:cBhvr>
                                    </p:animEffect>
                                  </p:childTnLst>
                                </p:cTn>
                              </p:par>
                              <p:par>
                                <p:cTn id="53" presetID="53" presetClass="entr" presetSubtype="0"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Effect transition="in" filter="fade">
                                      <p:cBhvr>
                                        <p:cTn id="57" dur="5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0" presetClass="path" presetSubtype="0" accel="50000" decel="50000" fill="hold" grpId="1" nodeType="clickEffect">
                                  <p:stCondLst>
                                    <p:cond delay="0"/>
                                  </p:stCondLst>
                                  <p:childTnLst>
                                    <p:animMotion origin="layout" path="M -3.33333E-6 3.7037E-6 L -0.025 -0.22963 " pathEditMode="relative" rAng="0" ptsTypes="AA">
                                      <p:cBhvr>
                                        <p:cTn id="61" dur="2000" fill="hold"/>
                                        <p:tgtEl>
                                          <p:spTgt spid="28"/>
                                        </p:tgtEl>
                                        <p:attrNameLst>
                                          <p:attrName>ppt_x</p:attrName>
                                          <p:attrName>ppt_y</p:attrName>
                                        </p:attrNameLst>
                                      </p:cBhvr>
                                      <p:rCtr x="-13" y="-115"/>
                                    </p:animMotion>
                                  </p:childTnLst>
                                </p:cTn>
                              </p:par>
                              <p:par>
                                <p:cTn id="62" presetID="53" presetClass="entr" presetSubtype="0" fill="hold" nodeType="with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par>
                                <p:cTn id="67" presetID="53"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 calcmode="lin" valueType="num">
                                      <p:cBhvr>
                                        <p:cTn id="69" dur="500" fill="hold"/>
                                        <p:tgtEl>
                                          <p:spTgt spid="35"/>
                                        </p:tgtEl>
                                        <p:attrNameLst>
                                          <p:attrName>ppt_w</p:attrName>
                                        </p:attrNameLst>
                                      </p:cBhvr>
                                      <p:tavLst>
                                        <p:tav tm="0">
                                          <p:val>
                                            <p:fltVal val="0"/>
                                          </p:val>
                                        </p:tav>
                                        <p:tav tm="100000">
                                          <p:val>
                                            <p:strVal val="#ppt_w"/>
                                          </p:val>
                                        </p:tav>
                                      </p:tavLst>
                                    </p:anim>
                                    <p:anim calcmode="lin" valueType="num">
                                      <p:cBhvr>
                                        <p:cTn id="70" dur="500" fill="hold"/>
                                        <p:tgtEl>
                                          <p:spTgt spid="35"/>
                                        </p:tgtEl>
                                        <p:attrNameLst>
                                          <p:attrName>ppt_h</p:attrName>
                                        </p:attrNameLst>
                                      </p:cBhvr>
                                      <p:tavLst>
                                        <p:tav tm="0">
                                          <p:val>
                                            <p:fltVal val="0"/>
                                          </p:val>
                                        </p:tav>
                                        <p:tav tm="100000">
                                          <p:val>
                                            <p:strVal val="#ppt_h"/>
                                          </p:val>
                                        </p:tav>
                                      </p:tavLst>
                                    </p:anim>
                                    <p:animEffect transition="in" filter="fade">
                                      <p:cBhvr>
                                        <p:cTn id="71" dur="500"/>
                                        <p:tgtEl>
                                          <p:spTgt spid="35"/>
                                        </p:tgtEl>
                                      </p:cBhvr>
                                    </p:animEffect>
                                  </p:childTnLst>
                                </p:cTn>
                              </p:par>
                              <p:par>
                                <p:cTn id="72" presetID="53" presetClass="entr" presetSubtype="0" fill="hold" nodeType="with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childTnLst>
                    </p:cTn>
                  </p:par>
                  <p:par>
                    <p:cTn id="77" fill="hold">
                      <p:stCondLst>
                        <p:cond delay="indefinite"/>
                      </p:stCondLst>
                      <p:childTnLst>
                        <p:par>
                          <p:cTn id="78" fill="hold">
                            <p:stCondLst>
                              <p:cond delay="0"/>
                            </p:stCondLst>
                            <p:childTnLst>
                              <p:par>
                                <p:cTn id="79" presetID="0" presetClass="path" presetSubtype="0" accel="50000" decel="50000" fill="hold" grpId="1" nodeType="clickEffect">
                                  <p:stCondLst>
                                    <p:cond delay="0"/>
                                  </p:stCondLst>
                                  <p:childTnLst>
                                    <p:animMotion origin="layout" path="M 1.11111E-6 1.11022E-16 L -0.04306 -0.22778 " pathEditMode="relative" rAng="0" ptsTypes="AA">
                                      <p:cBhvr>
                                        <p:cTn id="80" dur="2000" fill="hold"/>
                                        <p:tgtEl>
                                          <p:spTgt spid="29"/>
                                        </p:tgtEl>
                                        <p:attrNameLst>
                                          <p:attrName>ppt_x</p:attrName>
                                          <p:attrName>ppt_y</p:attrName>
                                        </p:attrNameLst>
                                      </p:cBhvr>
                                      <p:rCtr x="-22" y="-114"/>
                                    </p:animMotion>
                                  </p:childTnLst>
                                </p:cTn>
                              </p:par>
                              <p:par>
                                <p:cTn id="81" presetID="53" presetClass="entr" presetSubtype="0" fill="hold" nodeType="withEffect">
                                  <p:stCondLst>
                                    <p:cond delay="0"/>
                                  </p:stCondLst>
                                  <p:childTnLst>
                                    <p:set>
                                      <p:cBhvr>
                                        <p:cTn id="82" dur="1" fill="hold">
                                          <p:stCondLst>
                                            <p:cond delay="0"/>
                                          </p:stCondLst>
                                        </p:cTn>
                                        <p:tgtEl>
                                          <p:spTgt spid="37"/>
                                        </p:tgtEl>
                                        <p:attrNameLst>
                                          <p:attrName>style.visibility</p:attrName>
                                        </p:attrNameLst>
                                      </p:cBhvr>
                                      <p:to>
                                        <p:strVal val="visible"/>
                                      </p:to>
                                    </p:set>
                                    <p:anim calcmode="lin" valueType="num">
                                      <p:cBhvr>
                                        <p:cTn id="83" dur="500" fill="hold"/>
                                        <p:tgtEl>
                                          <p:spTgt spid="37"/>
                                        </p:tgtEl>
                                        <p:attrNameLst>
                                          <p:attrName>ppt_w</p:attrName>
                                        </p:attrNameLst>
                                      </p:cBhvr>
                                      <p:tavLst>
                                        <p:tav tm="0">
                                          <p:val>
                                            <p:fltVal val="0"/>
                                          </p:val>
                                        </p:tav>
                                        <p:tav tm="100000">
                                          <p:val>
                                            <p:strVal val="#ppt_w"/>
                                          </p:val>
                                        </p:tav>
                                      </p:tavLst>
                                    </p:anim>
                                    <p:anim calcmode="lin" valueType="num">
                                      <p:cBhvr>
                                        <p:cTn id="84" dur="500" fill="hold"/>
                                        <p:tgtEl>
                                          <p:spTgt spid="37"/>
                                        </p:tgtEl>
                                        <p:attrNameLst>
                                          <p:attrName>ppt_h</p:attrName>
                                        </p:attrNameLst>
                                      </p:cBhvr>
                                      <p:tavLst>
                                        <p:tav tm="0">
                                          <p:val>
                                            <p:fltVal val="0"/>
                                          </p:val>
                                        </p:tav>
                                        <p:tav tm="100000">
                                          <p:val>
                                            <p:strVal val="#ppt_h"/>
                                          </p:val>
                                        </p:tav>
                                      </p:tavLst>
                                    </p:anim>
                                    <p:animEffect transition="in" filter="fade">
                                      <p:cBhvr>
                                        <p:cTn id="85" dur="500"/>
                                        <p:tgtEl>
                                          <p:spTgt spid="37"/>
                                        </p:tgtEl>
                                      </p:cBhvr>
                                    </p:animEffect>
                                  </p:childTnLst>
                                </p:cTn>
                              </p:par>
                            </p:childTnLst>
                          </p:cTn>
                        </p:par>
                      </p:childTnLst>
                    </p:cTn>
                  </p:par>
                  <p:par>
                    <p:cTn id="86" fill="hold">
                      <p:stCondLst>
                        <p:cond delay="indefinite"/>
                      </p:stCondLst>
                      <p:childTnLst>
                        <p:par>
                          <p:cTn id="87" fill="hold">
                            <p:stCondLst>
                              <p:cond delay="0"/>
                            </p:stCondLst>
                            <p:childTnLst>
                              <p:par>
                                <p:cTn id="88" presetID="0" presetClass="path" presetSubtype="0" accel="50000" decel="50000" fill="hold" grpId="1" nodeType="clickEffect">
                                  <p:stCondLst>
                                    <p:cond delay="0"/>
                                  </p:stCondLst>
                                  <p:childTnLst>
                                    <p:animMotion origin="layout" path="M 3.33333E-6 -1.48148E-6 L -0.05834 -0.27037 " pathEditMode="relative" rAng="0" ptsTypes="AA">
                                      <p:cBhvr>
                                        <p:cTn id="89" dur="2000" fill="hold"/>
                                        <p:tgtEl>
                                          <p:spTgt spid="30"/>
                                        </p:tgtEl>
                                        <p:attrNameLst>
                                          <p:attrName>ppt_x</p:attrName>
                                          <p:attrName>ppt_y</p:attrName>
                                        </p:attrNameLst>
                                      </p:cBhvr>
                                      <p:rCtr x="-29" y="-135"/>
                                    </p:animMotion>
                                  </p:childTnLst>
                                </p:cTn>
                              </p:par>
                              <p:par>
                                <p:cTn id="90" presetID="53" presetClass="entr" presetSubtype="0" fill="hold" nodeType="withEffect">
                                  <p:stCondLst>
                                    <p:cond delay="0"/>
                                  </p:stCondLst>
                                  <p:childTnLst>
                                    <p:set>
                                      <p:cBhvr>
                                        <p:cTn id="91" dur="1" fill="hold">
                                          <p:stCondLst>
                                            <p:cond delay="0"/>
                                          </p:stCondLst>
                                        </p:cTn>
                                        <p:tgtEl>
                                          <p:spTgt spid="38"/>
                                        </p:tgtEl>
                                        <p:attrNameLst>
                                          <p:attrName>style.visibility</p:attrName>
                                        </p:attrNameLst>
                                      </p:cBhvr>
                                      <p:to>
                                        <p:strVal val="visible"/>
                                      </p:to>
                                    </p:set>
                                    <p:anim calcmode="lin" valueType="num">
                                      <p:cBhvr>
                                        <p:cTn id="92" dur="500" fill="hold"/>
                                        <p:tgtEl>
                                          <p:spTgt spid="38"/>
                                        </p:tgtEl>
                                        <p:attrNameLst>
                                          <p:attrName>ppt_w</p:attrName>
                                        </p:attrNameLst>
                                      </p:cBhvr>
                                      <p:tavLst>
                                        <p:tav tm="0">
                                          <p:val>
                                            <p:fltVal val="0"/>
                                          </p:val>
                                        </p:tav>
                                        <p:tav tm="100000">
                                          <p:val>
                                            <p:strVal val="#ppt_w"/>
                                          </p:val>
                                        </p:tav>
                                      </p:tavLst>
                                    </p:anim>
                                    <p:anim calcmode="lin" valueType="num">
                                      <p:cBhvr>
                                        <p:cTn id="93" dur="500" fill="hold"/>
                                        <p:tgtEl>
                                          <p:spTgt spid="38"/>
                                        </p:tgtEl>
                                        <p:attrNameLst>
                                          <p:attrName>ppt_h</p:attrName>
                                        </p:attrNameLst>
                                      </p:cBhvr>
                                      <p:tavLst>
                                        <p:tav tm="0">
                                          <p:val>
                                            <p:fltVal val="0"/>
                                          </p:val>
                                        </p:tav>
                                        <p:tav tm="100000">
                                          <p:val>
                                            <p:strVal val="#ppt_h"/>
                                          </p:val>
                                        </p:tav>
                                      </p:tavLst>
                                    </p:anim>
                                    <p:animEffect transition="in" filter="fade">
                                      <p:cBhvr>
                                        <p:cTn id="94" dur="500"/>
                                        <p:tgtEl>
                                          <p:spTgt spid="38"/>
                                        </p:tgtEl>
                                      </p:cBhvr>
                                    </p:animEffect>
                                  </p:childTnLst>
                                </p:cTn>
                              </p:par>
                            </p:childTnLst>
                          </p:cTn>
                        </p:par>
                      </p:childTnLst>
                    </p:cTn>
                  </p:par>
                  <p:par>
                    <p:cTn id="95" fill="hold">
                      <p:stCondLst>
                        <p:cond delay="indefinite"/>
                      </p:stCondLst>
                      <p:childTnLst>
                        <p:par>
                          <p:cTn id="96" fill="hold">
                            <p:stCondLst>
                              <p:cond delay="0"/>
                            </p:stCondLst>
                            <p:childTnLst>
                              <p:par>
                                <p:cTn id="97" presetID="0" presetClass="path" presetSubtype="0" accel="50000" decel="50000" fill="hold" grpId="0" nodeType="clickEffect">
                                  <p:stCondLst>
                                    <p:cond delay="0"/>
                                  </p:stCondLst>
                                  <p:childTnLst>
                                    <p:animMotion origin="layout" path="M 3.33333E-6 1.11111E-6 L 3.33333E-6 -0.06666 " pathEditMode="relative" ptsTypes="AA">
                                      <p:cBhvr>
                                        <p:cTn id="98" dur="2000" fill="hold"/>
                                        <p:tgtEl>
                                          <p:spTgt spid="48"/>
                                        </p:tgtEl>
                                        <p:attrNameLst>
                                          <p:attrName>ppt_x</p:attrName>
                                          <p:attrName>ppt_y</p:attrName>
                                        </p:attrNameLst>
                                      </p:cBhvr>
                                    </p:animMotion>
                                  </p:childTnLst>
                                </p:cTn>
                              </p:par>
                              <p:par>
                                <p:cTn id="99" presetID="53" presetClass="entr" presetSubtype="0" fill="hold" nodeType="with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par>
                                <p:cTn id="104" presetID="53" presetClass="entr" presetSubtype="0" fill="hold" nodeType="withEffect">
                                  <p:stCondLst>
                                    <p:cond delay="0"/>
                                  </p:stCondLst>
                                  <p:childTnLst>
                                    <p:set>
                                      <p:cBhvr>
                                        <p:cTn id="105" dur="1" fill="hold">
                                          <p:stCondLst>
                                            <p:cond delay="0"/>
                                          </p:stCondLst>
                                        </p:cTn>
                                        <p:tgtEl>
                                          <p:spTgt spid="41"/>
                                        </p:tgtEl>
                                        <p:attrNameLst>
                                          <p:attrName>style.visibility</p:attrName>
                                        </p:attrNameLst>
                                      </p:cBhvr>
                                      <p:to>
                                        <p:strVal val="visible"/>
                                      </p:to>
                                    </p:set>
                                    <p:anim calcmode="lin" valueType="num">
                                      <p:cBhvr>
                                        <p:cTn id="106" dur="500" fill="hold"/>
                                        <p:tgtEl>
                                          <p:spTgt spid="41"/>
                                        </p:tgtEl>
                                        <p:attrNameLst>
                                          <p:attrName>ppt_w</p:attrName>
                                        </p:attrNameLst>
                                      </p:cBhvr>
                                      <p:tavLst>
                                        <p:tav tm="0">
                                          <p:val>
                                            <p:fltVal val="0"/>
                                          </p:val>
                                        </p:tav>
                                        <p:tav tm="100000">
                                          <p:val>
                                            <p:strVal val="#ppt_w"/>
                                          </p:val>
                                        </p:tav>
                                      </p:tavLst>
                                    </p:anim>
                                    <p:anim calcmode="lin" valueType="num">
                                      <p:cBhvr>
                                        <p:cTn id="107" dur="500" fill="hold"/>
                                        <p:tgtEl>
                                          <p:spTgt spid="41"/>
                                        </p:tgtEl>
                                        <p:attrNameLst>
                                          <p:attrName>ppt_h</p:attrName>
                                        </p:attrNameLst>
                                      </p:cBhvr>
                                      <p:tavLst>
                                        <p:tav tm="0">
                                          <p:val>
                                            <p:fltVal val="0"/>
                                          </p:val>
                                        </p:tav>
                                        <p:tav tm="100000">
                                          <p:val>
                                            <p:strVal val="#ppt_h"/>
                                          </p:val>
                                        </p:tav>
                                      </p:tavLst>
                                    </p:anim>
                                    <p:animEffect transition="in" filter="fade">
                                      <p:cBhvr>
                                        <p:cTn id="108" dur="500"/>
                                        <p:tgtEl>
                                          <p:spTgt spid="41"/>
                                        </p:tgtEl>
                                      </p:cBhvr>
                                    </p:animEffect>
                                  </p:childTnLst>
                                </p:cTn>
                              </p:par>
                              <p:par>
                                <p:cTn id="109" presetID="53" presetClass="entr" presetSubtype="0" fill="hold" nodeType="withEffect">
                                  <p:stCondLst>
                                    <p:cond delay="0"/>
                                  </p:stCondLst>
                                  <p:childTnLst>
                                    <p:set>
                                      <p:cBhvr>
                                        <p:cTn id="110" dur="1" fill="hold">
                                          <p:stCondLst>
                                            <p:cond delay="0"/>
                                          </p:stCondLst>
                                        </p:cTn>
                                        <p:tgtEl>
                                          <p:spTgt spid="39"/>
                                        </p:tgtEl>
                                        <p:attrNameLst>
                                          <p:attrName>style.visibility</p:attrName>
                                        </p:attrNameLst>
                                      </p:cBhvr>
                                      <p:to>
                                        <p:strVal val="visible"/>
                                      </p:to>
                                    </p:set>
                                    <p:anim calcmode="lin" valueType="num">
                                      <p:cBhvr>
                                        <p:cTn id="111" dur="500" fill="hold"/>
                                        <p:tgtEl>
                                          <p:spTgt spid="39"/>
                                        </p:tgtEl>
                                        <p:attrNameLst>
                                          <p:attrName>ppt_w</p:attrName>
                                        </p:attrNameLst>
                                      </p:cBhvr>
                                      <p:tavLst>
                                        <p:tav tm="0">
                                          <p:val>
                                            <p:fltVal val="0"/>
                                          </p:val>
                                        </p:tav>
                                        <p:tav tm="100000">
                                          <p:val>
                                            <p:strVal val="#ppt_w"/>
                                          </p:val>
                                        </p:tav>
                                      </p:tavLst>
                                    </p:anim>
                                    <p:anim calcmode="lin" valueType="num">
                                      <p:cBhvr>
                                        <p:cTn id="112" dur="500" fill="hold"/>
                                        <p:tgtEl>
                                          <p:spTgt spid="39"/>
                                        </p:tgtEl>
                                        <p:attrNameLst>
                                          <p:attrName>ppt_h</p:attrName>
                                        </p:attrNameLst>
                                      </p:cBhvr>
                                      <p:tavLst>
                                        <p:tav tm="0">
                                          <p:val>
                                            <p:fltVal val="0"/>
                                          </p:val>
                                        </p:tav>
                                        <p:tav tm="100000">
                                          <p:val>
                                            <p:strVal val="#ppt_h"/>
                                          </p:val>
                                        </p:tav>
                                      </p:tavLst>
                                    </p:anim>
                                    <p:animEffect transition="in" filter="fade">
                                      <p:cBhvr>
                                        <p:cTn id="113" dur="500"/>
                                        <p:tgtEl>
                                          <p:spTgt spid="39"/>
                                        </p:tgtEl>
                                      </p:cBhvr>
                                    </p:animEffect>
                                  </p:childTnLst>
                                </p:cTn>
                              </p:par>
                              <p:par>
                                <p:cTn id="114" presetID="53" presetClass="entr" presetSubtype="0" fill="hold" nodeType="withEffect">
                                  <p:stCondLst>
                                    <p:cond delay="0"/>
                                  </p:stCondLst>
                                  <p:childTnLst>
                                    <p:set>
                                      <p:cBhvr>
                                        <p:cTn id="115" dur="1" fill="hold">
                                          <p:stCondLst>
                                            <p:cond delay="0"/>
                                          </p:stCondLst>
                                        </p:cTn>
                                        <p:tgtEl>
                                          <p:spTgt spid="43"/>
                                        </p:tgtEl>
                                        <p:attrNameLst>
                                          <p:attrName>style.visibility</p:attrName>
                                        </p:attrNameLst>
                                      </p:cBhvr>
                                      <p:to>
                                        <p:strVal val="visible"/>
                                      </p:to>
                                    </p:set>
                                    <p:anim calcmode="lin" valueType="num">
                                      <p:cBhvr>
                                        <p:cTn id="116" dur="500" fill="hold"/>
                                        <p:tgtEl>
                                          <p:spTgt spid="43"/>
                                        </p:tgtEl>
                                        <p:attrNameLst>
                                          <p:attrName>ppt_w</p:attrName>
                                        </p:attrNameLst>
                                      </p:cBhvr>
                                      <p:tavLst>
                                        <p:tav tm="0">
                                          <p:val>
                                            <p:fltVal val="0"/>
                                          </p:val>
                                        </p:tav>
                                        <p:tav tm="100000">
                                          <p:val>
                                            <p:strVal val="#ppt_w"/>
                                          </p:val>
                                        </p:tav>
                                      </p:tavLst>
                                    </p:anim>
                                    <p:anim calcmode="lin" valueType="num">
                                      <p:cBhvr>
                                        <p:cTn id="117" dur="500" fill="hold"/>
                                        <p:tgtEl>
                                          <p:spTgt spid="43"/>
                                        </p:tgtEl>
                                        <p:attrNameLst>
                                          <p:attrName>ppt_h</p:attrName>
                                        </p:attrNameLst>
                                      </p:cBhvr>
                                      <p:tavLst>
                                        <p:tav tm="0">
                                          <p:val>
                                            <p:fltVal val="0"/>
                                          </p:val>
                                        </p:tav>
                                        <p:tav tm="100000">
                                          <p:val>
                                            <p:strVal val="#ppt_h"/>
                                          </p:val>
                                        </p:tav>
                                      </p:tavLst>
                                    </p:anim>
                                    <p:animEffect transition="in" filter="fade">
                                      <p:cBhvr>
                                        <p:cTn id="118" dur="500"/>
                                        <p:tgtEl>
                                          <p:spTgt spid="43"/>
                                        </p:tgtEl>
                                      </p:cBhvr>
                                    </p:animEffect>
                                  </p:childTnLst>
                                </p:cTn>
                              </p:par>
                              <p:par>
                                <p:cTn id="119" presetID="53" presetClass="entr" presetSubtype="0" fill="hold" nodeType="withEffect">
                                  <p:stCondLst>
                                    <p:cond delay="0"/>
                                  </p:stCondLst>
                                  <p:childTnLst>
                                    <p:set>
                                      <p:cBhvr>
                                        <p:cTn id="120" dur="1" fill="hold">
                                          <p:stCondLst>
                                            <p:cond delay="0"/>
                                          </p:stCondLst>
                                        </p:cTn>
                                        <p:tgtEl>
                                          <p:spTgt spid="42"/>
                                        </p:tgtEl>
                                        <p:attrNameLst>
                                          <p:attrName>style.visibility</p:attrName>
                                        </p:attrNameLst>
                                      </p:cBhvr>
                                      <p:to>
                                        <p:strVal val="visible"/>
                                      </p:to>
                                    </p:set>
                                    <p:anim calcmode="lin" valueType="num">
                                      <p:cBhvr>
                                        <p:cTn id="121" dur="500" fill="hold"/>
                                        <p:tgtEl>
                                          <p:spTgt spid="42"/>
                                        </p:tgtEl>
                                        <p:attrNameLst>
                                          <p:attrName>ppt_w</p:attrName>
                                        </p:attrNameLst>
                                      </p:cBhvr>
                                      <p:tavLst>
                                        <p:tav tm="0">
                                          <p:val>
                                            <p:fltVal val="0"/>
                                          </p:val>
                                        </p:tav>
                                        <p:tav tm="100000">
                                          <p:val>
                                            <p:strVal val="#ppt_w"/>
                                          </p:val>
                                        </p:tav>
                                      </p:tavLst>
                                    </p:anim>
                                    <p:anim calcmode="lin" valueType="num">
                                      <p:cBhvr>
                                        <p:cTn id="122" dur="500" fill="hold"/>
                                        <p:tgtEl>
                                          <p:spTgt spid="42"/>
                                        </p:tgtEl>
                                        <p:attrNameLst>
                                          <p:attrName>ppt_h</p:attrName>
                                        </p:attrNameLst>
                                      </p:cBhvr>
                                      <p:tavLst>
                                        <p:tav tm="0">
                                          <p:val>
                                            <p:fltVal val="0"/>
                                          </p:val>
                                        </p:tav>
                                        <p:tav tm="100000">
                                          <p:val>
                                            <p:strVal val="#ppt_h"/>
                                          </p:val>
                                        </p:tav>
                                      </p:tavLst>
                                    </p:anim>
                                    <p:animEffect transition="in" filter="fade">
                                      <p:cBhvr>
                                        <p:cTn id="12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8" grpId="1"/>
      <p:bldP spid="49" grpId="0"/>
      <p:bldP spid="49" grpId="1"/>
      <p:bldP spid="28" grpId="0"/>
      <p:bldP spid="28" grpId="1"/>
      <p:bldP spid="29" grpId="0"/>
      <p:bldP spid="29" grpId="1"/>
      <p:bldP spid="30" grpId="0"/>
      <p:bldP spid="30" grpId="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pPr defTabSz="912777">
              <a:defRPr/>
            </a:pPr>
            <a:r>
              <a:rPr smtClean="0"/>
              <a:t>Call To Action</a:t>
            </a:r>
            <a:endParaRPr/>
          </a:p>
        </p:txBody>
      </p:sp>
      <p:sp>
        <p:nvSpPr>
          <p:cNvPr id="243715" name="Rectangle 3"/>
          <p:cNvSpPr>
            <a:spLocks noGrp="1" noChangeArrowheads="1"/>
          </p:cNvSpPr>
          <p:nvPr>
            <p:ph idx="1"/>
          </p:nvPr>
        </p:nvSpPr>
        <p:spPr>
          <a:xfrm>
            <a:off x="382588" y="1414463"/>
            <a:ext cx="8378825" cy="5291137"/>
          </a:xfrm>
        </p:spPr>
        <p:txBody>
          <a:bodyPr/>
          <a:lstStyle/>
          <a:p>
            <a:pPr marL="382573" indent="-382573" defTabSz="912777">
              <a:spcBef>
                <a:spcPts val="1167"/>
              </a:spcBef>
              <a:defRPr/>
            </a:pPr>
            <a:r>
              <a:rPr lang="en-US" sz="2800" dirty="0" smtClean="0"/>
              <a:t> </a:t>
            </a:r>
            <a:r>
              <a:rPr lang="en-US" sz="2400" dirty="0" smtClean="0"/>
              <a:t>Try Presentation Virtualization for yourself:</a:t>
            </a:r>
            <a:endParaRPr lang="en-US" sz="2800" dirty="0" smtClean="0"/>
          </a:p>
          <a:p>
            <a:pPr marL="704822" lvl="1" indent="-317487" defTabSz="912777">
              <a:spcBef>
                <a:spcPts val="1083"/>
              </a:spcBef>
              <a:defRPr/>
            </a:pPr>
            <a:r>
              <a:rPr lang="en-US" sz="2400" dirty="0" smtClean="0"/>
              <a:t>Longhorn TS Webcast:</a:t>
            </a:r>
          </a:p>
          <a:p>
            <a:pPr marL="685800" lvl="2" indent="0" defTabSz="912777">
              <a:buFontTx/>
              <a:buNone/>
              <a:defRPr/>
            </a:pPr>
            <a:r>
              <a:rPr lang="en-US" sz="1400" dirty="0" smtClean="0">
                <a:hlinkClick r:id="rId3"/>
              </a:rPr>
              <a:t>http://msevents.microsoft.com/CUI/WebCastEventDetails.aspx?culture=en-US&amp;EventID=1032297519&amp;CountryCode=US</a:t>
            </a:r>
            <a:r>
              <a:rPr lang="en-US" sz="1400" dirty="0" smtClean="0"/>
              <a:t> </a:t>
            </a:r>
          </a:p>
          <a:p>
            <a:pPr marL="704822" lvl="1" indent="-317487" defTabSz="912777">
              <a:spcBef>
                <a:spcPts val="1083"/>
              </a:spcBef>
              <a:defRPr/>
            </a:pPr>
            <a:r>
              <a:rPr lang="en-US" sz="2400" dirty="0" smtClean="0"/>
              <a:t>TS </a:t>
            </a:r>
            <a:r>
              <a:rPr lang="en-US" sz="2400" dirty="0" err="1" smtClean="0"/>
              <a:t>Techet</a:t>
            </a:r>
            <a:r>
              <a:rPr lang="en-US" sz="2400" dirty="0" smtClean="0"/>
              <a:t> Virtual Lab:</a:t>
            </a:r>
          </a:p>
          <a:p>
            <a:pPr marL="685800" lvl="2" indent="0" defTabSz="912777">
              <a:buFontTx/>
              <a:buNone/>
              <a:defRPr/>
            </a:pPr>
            <a:r>
              <a:rPr lang="en-US" sz="1400" dirty="0" smtClean="0">
                <a:hlinkClick r:id="rId4"/>
              </a:rPr>
              <a:t>http://msevents.microsoft.com/CUI/WebCastEventDetails.aspx?EventID=1032310513&amp;EventCategory=3&amp;culture=en-US&amp;CountryCode=US</a:t>
            </a:r>
            <a:r>
              <a:rPr lang="en-US" sz="1400" dirty="0" smtClean="0"/>
              <a:t> </a:t>
            </a:r>
          </a:p>
          <a:p>
            <a:pPr marL="382573" indent="-382573" defTabSz="912777">
              <a:spcBef>
                <a:spcPts val="1167"/>
              </a:spcBef>
              <a:defRPr/>
            </a:pPr>
            <a:r>
              <a:rPr lang="en-US" sz="2400" dirty="0" smtClean="0"/>
              <a:t>Dive Deeper on Application Virtualization</a:t>
            </a:r>
          </a:p>
          <a:p>
            <a:pPr marL="704822" lvl="1" indent="-317487" defTabSz="912777">
              <a:spcBef>
                <a:spcPts val="1083"/>
              </a:spcBef>
              <a:defRPr/>
            </a:pPr>
            <a:r>
              <a:rPr lang="en-US" sz="2400" dirty="0" err="1" smtClean="0"/>
              <a:t>SoftGrid</a:t>
            </a:r>
            <a:r>
              <a:rPr lang="en-US" sz="2400" dirty="0" smtClean="0"/>
              <a:t> (MDOP) Webcast:</a:t>
            </a:r>
          </a:p>
          <a:p>
            <a:pPr marL="685800" lvl="2" indent="0" defTabSz="912777">
              <a:buFontTx/>
              <a:buNone/>
              <a:defRPr/>
            </a:pPr>
            <a:r>
              <a:rPr lang="en-US" sz="1400" dirty="0" smtClean="0">
                <a:hlinkClick r:id="rId5"/>
              </a:rPr>
              <a:t>http://msevents.microsoft.com/CUI/WebCastEventDetails.aspx?EventID=1032322633&amp;EventCategory=5&amp;culture=en-US&amp;CountryCode=US</a:t>
            </a:r>
            <a:r>
              <a:rPr lang="en-US" sz="1400" dirty="0" smtClean="0"/>
              <a:t> </a:t>
            </a:r>
          </a:p>
          <a:p>
            <a:pPr marL="704822" lvl="1" indent="-317487" defTabSz="912777">
              <a:spcBef>
                <a:spcPts val="1083"/>
              </a:spcBef>
              <a:defRPr/>
            </a:pPr>
            <a:r>
              <a:rPr lang="en-US" sz="2400" dirty="0" err="1" smtClean="0"/>
              <a:t>SoftGrid</a:t>
            </a:r>
            <a:r>
              <a:rPr lang="en-US" sz="2400" dirty="0" smtClean="0"/>
              <a:t> for TS </a:t>
            </a:r>
            <a:r>
              <a:rPr lang="en-US" sz="2400" dirty="0" err="1" smtClean="0"/>
              <a:t>WebCast</a:t>
            </a:r>
            <a:r>
              <a:rPr lang="en-US" sz="2400" dirty="0" smtClean="0"/>
              <a:t>:</a:t>
            </a:r>
          </a:p>
          <a:p>
            <a:pPr marL="685800" lvl="2" indent="0" defTabSz="912777">
              <a:buFontTx/>
              <a:buNone/>
              <a:defRPr/>
            </a:pPr>
            <a:r>
              <a:rPr lang="en-US" sz="1400" dirty="0" smtClean="0">
                <a:hlinkClick r:id="rId6"/>
              </a:rPr>
              <a:t>http://msevents.microsoft.com/CUI/WebCastEventDetails.aspx?EventID=1032327814&amp;EventCategory=5&amp;culture=en-US&amp;CountryCode=US</a:t>
            </a:r>
            <a:r>
              <a:rPr lang="en-US" sz="1400" dirty="0" smtClean="0"/>
              <a:t> </a:t>
            </a:r>
          </a:p>
          <a:p>
            <a:pPr marL="382573" indent="-382573" defTabSz="912777">
              <a:spcBef>
                <a:spcPts val="1167"/>
              </a:spcBef>
              <a:defRPr/>
            </a:pPr>
            <a:endParaRPr lang="en-US" sz="1600" dirty="0" smtClean="0"/>
          </a:p>
        </p:txBody>
      </p:sp>
    </p:spTree>
  </p:cSld>
  <p:clrMapOvr>
    <a:masterClrMapping/>
  </p:clrMapOvr>
  <p:transition advClick="0">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Rectangle 2"/>
          <p:cNvSpPr>
            <a:spLocks noGrp="1" noChangeArrowheads="1"/>
          </p:cNvSpPr>
          <p:nvPr>
            <p:ph type="title"/>
          </p:nvPr>
        </p:nvSpPr>
        <p:spPr>
          <a:xfrm>
            <a:off x="382588" y="228600"/>
            <a:ext cx="8380412" cy="664797"/>
          </a:xfrm>
        </p:spPr>
        <p:txBody>
          <a:bodyPr/>
          <a:lstStyle/>
          <a:p>
            <a:pPr defTabSz="912777">
              <a:defRPr/>
            </a:pPr>
            <a:r>
              <a:rPr sz="4800" smtClean="0"/>
              <a:t>Virtualization Resources</a:t>
            </a:r>
            <a:endParaRPr sz="4800"/>
          </a:p>
        </p:txBody>
      </p:sp>
      <p:sp>
        <p:nvSpPr>
          <p:cNvPr id="889859" name="Rectangle 3"/>
          <p:cNvSpPr>
            <a:spLocks noGrp="1" noChangeArrowheads="1"/>
          </p:cNvSpPr>
          <p:nvPr>
            <p:ph idx="1"/>
          </p:nvPr>
        </p:nvSpPr>
        <p:spPr>
          <a:xfrm>
            <a:off x="374650" y="1414463"/>
            <a:ext cx="8388350" cy="6715125"/>
          </a:xfrm>
        </p:spPr>
        <p:txBody>
          <a:bodyPr/>
          <a:lstStyle/>
          <a:p>
            <a:pPr marL="282575" indent="-282575" defTabSz="912777">
              <a:lnSpc>
                <a:spcPct val="80000"/>
              </a:lnSpc>
              <a:spcBef>
                <a:spcPts val="1167"/>
              </a:spcBef>
              <a:defRPr/>
            </a:pPr>
            <a:r>
              <a:rPr lang="en-US" sz="2000" dirty="0" smtClean="0"/>
              <a:t>Related Sessions:</a:t>
            </a:r>
          </a:p>
          <a:p>
            <a:pPr marL="576263" lvl="1" indent="-293688" defTabSz="912777">
              <a:lnSpc>
                <a:spcPct val="80000"/>
              </a:lnSpc>
              <a:spcBef>
                <a:spcPts val="1083"/>
              </a:spcBef>
              <a:defRPr/>
            </a:pPr>
            <a:r>
              <a:rPr lang="en-US" sz="1800" dirty="0" smtClean="0"/>
              <a:t>SVR-T340:  Windows Server Terminal Services Easy Print</a:t>
            </a:r>
          </a:p>
          <a:p>
            <a:pPr marL="282575" indent="-282575" defTabSz="912777">
              <a:lnSpc>
                <a:spcPct val="80000"/>
              </a:lnSpc>
              <a:spcBef>
                <a:spcPts val="1167"/>
              </a:spcBef>
              <a:defRPr/>
            </a:pPr>
            <a:r>
              <a:rPr lang="en-US" sz="1800" dirty="0" smtClean="0"/>
              <a:t>SC Virtual Machine Manager</a:t>
            </a:r>
          </a:p>
          <a:p>
            <a:pPr marL="576263" lvl="1" indent="-293688" defTabSz="912777">
              <a:lnSpc>
                <a:spcPct val="80000"/>
              </a:lnSpc>
              <a:spcBef>
                <a:spcPts val="1083"/>
              </a:spcBef>
              <a:defRPr/>
            </a:pPr>
            <a:r>
              <a:rPr lang="en-US" sz="1600" dirty="0" smtClean="0"/>
              <a:t>E-mail:</a:t>
            </a:r>
          </a:p>
          <a:p>
            <a:pPr marL="576263" lvl="1" indent="-293688" defTabSz="912777">
              <a:lnSpc>
                <a:spcPct val="80000"/>
              </a:lnSpc>
              <a:spcBef>
                <a:spcPts val="1083"/>
              </a:spcBef>
              <a:defRPr/>
            </a:pPr>
            <a:r>
              <a:rPr lang="en-US" sz="1600" dirty="0" smtClean="0"/>
              <a:t>Web:  </a:t>
            </a:r>
            <a:r>
              <a:rPr lang="en-US" sz="1600" dirty="0" smtClean="0">
                <a:hlinkClick r:id="rId3"/>
              </a:rPr>
              <a:t>http://www.microsoft.com/scvmm</a:t>
            </a:r>
            <a:endParaRPr lang="en-US" sz="1600" dirty="0" smtClean="0"/>
          </a:p>
          <a:p>
            <a:pPr marL="282575" indent="-282575" defTabSz="912777">
              <a:lnSpc>
                <a:spcPct val="80000"/>
              </a:lnSpc>
              <a:spcBef>
                <a:spcPts val="1167"/>
              </a:spcBef>
              <a:defRPr/>
            </a:pPr>
            <a:r>
              <a:rPr lang="en-US" sz="1800" dirty="0" err="1" smtClean="0"/>
              <a:t>SoftGrid</a:t>
            </a:r>
            <a:endParaRPr lang="en-US" sz="1600" dirty="0" smtClean="0"/>
          </a:p>
          <a:p>
            <a:pPr marL="576263" lvl="1" indent="-293688" defTabSz="912777">
              <a:lnSpc>
                <a:spcPct val="80000"/>
              </a:lnSpc>
              <a:spcBef>
                <a:spcPts val="1083"/>
              </a:spcBef>
              <a:defRPr/>
            </a:pPr>
            <a:r>
              <a:rPr lang="en-US" sz="1600" dirty="0" smtClean="0"/>
              <a:t>E-mail:</a:t>
            </a:r>
          </a:p>
          <a:p>
            <a:pPr marL="576263" lvl="1" indent="-293688" defTabSz="912777">
              <a:lnSpc>
                <a:spcPct val="80000"/>
              </a:lnSpc>
              <a:spcBef>
                <a:spcPts val="1083"/>
              </a:spcBef>
              <a:defRPr/>
            </a:pPr>
            <a:r>
              <a:rPr lang="en-US" sz="1600" dirty="0" smtClean="0"/>
              <a:t>Web:  </a:t>
            </a:r>
            <a:r>
              <a:rPr lang="en-US" sz="1600" dirty="0" smtClean="0">
                <a:hlinkClick r:id="rId4"/>
              </a:rPr>
              <a:t>http://www.microsoft.com/softgrid</a:t>
            </a:r>
            <a:endParaRPr lang="en-US" sz="1600" dirty="0" smtClean="0"/>
          </a:p>
          <a:p>
            <a:pPr marL="282575" indent="-282575" defTabSz="912777">
              <a:lnSpc>
                <a:spcPct val="80000"/>
              </a:lnSpc>
              <a:spcBef>
                <a:spcPts val="1167"/>
              </a:spcBef>
              <a:defRPr/>
            </a:pPr>
            <a:r>
              <a:rPr lang="en-US" sz="1800" dirty="0" smtClean="0"/>
              <a:t>Terminal Services</a:t>
            </a:r>
          </a:p>
          <a:p>
            <a:pPr marL="576263" lvl="1" indent="-293688" defTabSz="912777">
              <a:lnSpc>
                <a:spcPct val="80000"/>
              </a:lnSpc>
              <a:spcBef>
                <a:spcPts val="1083"/>
              </a:spcBef>
              <a:defRPr/>
            </a:pPr>
            <a:r>
              <a:rPr lang="en-US" sz="1600" dirty="0" smtClean="0"/>
              <a:t>Blog:  </a:t>
            </a:r>
            <a:r>
              <a:rPr lang="en-US" sz="1600" u="sng" dirty="0" smtClean="0">
                <a:hlinkClick r:id="rId5"/>
              </a:rPr>
              <a:t>http://blogs.msdn.com/ts/</a:t>
            </a:r>
            <a:endParaRPr lang="en-US" sz="1600" u="sng" dirty="0" smtClean="0"/>
          </a:p>
          <a:p>
            <a:pPr marL="576263" lvl="1" indent="-293688" defTabSz="912777">
              <a:lnSpc>
                <a:spcPct val="80000"/>
              </a:lnSpc>
              <a:spcBef>
                <a:spcPts val="1083"/>
              </a:spcBef>
              <a:defRPr/>
            </a:pPr>
            <a:r>
              <a:rPr lang="en-US" sz="1600" dirty="0" smtClean="0"/>
              <a:t>Newsgroup:</a:t>
            </a:r>
            <a:r>
              <a:rPr lang="en-US" sz="1600" u="sng" dirty="0" smtClean="0">
                <a:hlinkClick r:id="rId6"/>
              </a:rPr>
              <a:t> http://forums.microsoft.com/technet/showforum.aspx?forumid=580</a:t>
            </a:r>
            <a:endParaRPr lang="en-US" sz="1600" u="sng" dirty="0" smtClean="0"/>
          </a:p>
          <a:p>
            <a:pPr marL="576263" lvl="1" indent="-293688" defTabSz="912777">
              <a:lnSpc>
                <a:spcPct val="80000"/>
              </a:lnSpc>
              <a:spcBef>
                <a:spcPts val="1083"/>
              </a:spcBef>
              <a:defRPr/>
            </a:pPr>
            <a:r>
              <a:rPr lang="en-US" sz="1600" dirty="0" smtClean="0"/>
              <a:t>Web:  </a:t>
            </a:r>
            <a:r>
              <a:rPr lang="en-US" sz="1600" dirty="0" smtClean="0">
                <a:hlinkClick r:id="rId7"/>
              </a:rPr>
              <a:t>www.microsoft.com/terminalserver</a:t>
            </a:r>
            <a:endParaRPr lang="en-US" sz="1600" dirty="0" smtClean="0"/>
          </a:p>
          <a:p>
            <a:pPr marL="282575" indent="-282575" defTabSz="912777">
              <a:lnSpc>
                <a:spcPct val="80000"/>
              </a:lnSpc>
              <a:spcBef>
                <a:spcPts val="1167"/>
              </a:spcBef>
              <a:defRPr/>
            </a:pPr>
            <a:r>
              <a:rPr lang="en-US" sz="1800" dirty="0" smtClean="0"/>
              <a:t>Virtual Server 2005</a:t>
            </a:r>
            <a:endParaRPr lang="en-US" sz="1200" dirty="0" smtClean="0"/>
          </a:p>
          <a:p>
            <a:pPr marL="576263" lvl="1" indent="-293688" defTabSz="912777">
              <a:lnSpc>
                <a:spcPct val="80000"/>
              </a:lnSpc>
              <a:spcBef>
                <a:spcPts val="1083"/>
              </a:spcBef>
              <a:defRPr/>
            </a:pPr>
            <a:r>
              <a:rPr lang="en-US" sz="1600" dirty="0" smtClean="0"/>
              <a:t>Web:  </a:t>
            </a:r>
            <a:r>
              <a:rPr lang="en-US" sz="1600" dirty="0" smtClean="0">
                <a:hlinkClick r:id="rId8"/>
              </a:rPr>
              <a:t>http://www.microsoft.com/virtualserver</a:t>
            </a:r>
            <a:endParaRPr lang="en-US" sz="1600" dirty="0" smtClean="0"/>
          </a:p>
          <a:p>
            <a:pPr marL="704822" lvl="1" indent="-317487" defTabSz="912777">
              <a:lnSpc>
                <a:spcPct val="80000"/>
              </a:lnSpc>
              <a:spcBef>
                <a:spcPts val="1083"/>
              </a:spcBef>
              <a:buFontTx/>
              <a:buNone/>
              <a:defRPr/>
            </a:pPr>
            <a:endParaRPr lang="en-US" sz="1600" dirty="0" smtClean="0"/>
          </a:p>
          <a:p>
            <a:pPr marL="704822" lvl="1" indent="-317487" defTabSz="912777">
              <a:lnSpc>
                <a:spcPct val="80000"/>
              </a:lnSpc>
              <a:spcBef>
                <a:spcPts val="1083"/>
              </a:spcBef>
              <a:defRPr/>
            </a:pPr>
            <a:endParaRPr lang="en-US" sz="1600" dirty="0" smtClean="0"/>
          </a:p>
          <a:p>
            <a:pPr marL="704822" lvl="1" indent="-317487" defTabSz="912777">
              <a:lnSpc>
                <a:spcPct val="80000"/>
              </a:lnSpc>
              <a:spcBef>
                <a:spcPts val="1083"/>
              </a:spcBef>
              <a:defRPr/>
            </a:pPr>
            <a:endParaRPr lang="en-US" sz="1600" dirty="0" smtClean="0"/>
          </a:p>
          <a:p>
            <a:pPr marL="382573" indent="-382573" defTabSz="912777">
              <a:lnSpc>
                <a:spcPct val="80000"/>
              </a:lnSpc>
              <a:spcBef>
                <a:spcPts val="1167"/>
              </a:spcBef>
              <a:defRPr/>
            </a:pPr>
            <a:endParaRPr lang="en-US" sz="1800" dirty="0"/>
          </a:p>
          <a:p>
            <a:pPr marL="704822" lvl="1" indent="-317487" defTabSz="912777">
              <a:lnSpc>
                <a:spcPct val="80000"/>
              </a:lnSpc>
              <a:spcBef>
                <a:spcPts val="1083"/>
              </a:spcBef>
              <a:defRPr/>
            </a:pPr>
            <a:endParaRPr lang="en-US" sz="1600" dirty="0"/>
          </a:p>
        </p:txBody>
      </p:sp>
      <p:sp>
        <p:nvSpPr>
          <p:cNvPr id="4" name="Rectangle 3"/>
          <p:cNvSpPr/>
          <p:nvPr/>
        </p:nvSpPr>
        <p:spPr>
          <a:xfrm>
            <a:off x="1485900" y="3440113"/>
            <a:ext cx="2752725" cy="369887"/>
          </a:xfrm>
          <a:prstGeom prst="rect">
            <a:avLst/>
          </a:prstGeom>
        </p:spPr>
        <p:txBody>
          <a:bodyPr wrap="none">
            <a:spAutoFit/>
          </a:bodyPr>
          <a:lstStyle/>
          <a:p>
            <a:pPr fontAlgn="auto">
              <a:spcBef>
                <a:spcPts val="0"/>
              </a:spcBef>
              <a:spcAft>
                <a:spcPts val="0"/>
              </a:spcAft>
              <a:defRPr/>
            </a:pPr>
            <a:r>
              <a:rPr lang="en-US" dirty="0" err="1">
                <a:effectLst>
                  <a:outerShdw blurRad="38100" dist="38100" dir="2700000" algn="tl">
                    <a:srgbClr val="000000">
                      <a:alpha val="43137"/>
                    </a:srgbClr>
                  </a:outerShdw>
                </a:effectLst>
                <a:latin typeface="+mn-lt"/>
                <a:hlinkClick r:id="rId9"/>
              </a:rPr>
              <a:t>softinfo</a:t>
            </a:r>
            <a:r>
              <a:rPr lang="en-US" dirty="0">
                <a:effectLst>
                  <a:outerShdw blurRad="38100" dist="38100" dir="2700000" algn="tl">
                    <a:srgbClr val="000000">
                      <a:alpha val="43137"/>
                    </a:srgbClr>
                  </a:outerShdw>
                </a:effectLst>
                <a:latin typeface="+mn-lt"/>
                <a:hlinkClick r:id="rId9"/>
              </a:rPr>
              <a:t> @ microsoft.com</a:t>
            </a:r>
            <a:endParaRPr lang="en-US" dirty="0">
              <a:effectLst>
                <a:outerShdw blurRad="38100" dist="38100" dir="2700000" algn="tl">
                  <a:srgbClr val="000000">
                    <a:alpha val="43137"/>
                  </a:srgbClr>
                </a:outerShdw>
              </a:effectLst>
              <a:latin typeface="+mn-lt"/>
            </a:endParaRPr>
          </a:p>
        </p:txBody>
      </p:sp>
      <p:sp>
        <p:nvSpPr>
          <p:cNvPr id="5" name="Rectangle 4"/>
          <p:cNvSpPr/>
          <p:nvPr/>
        </p:nvSpPr>
        <p:spPr>
          <a:xfrm>
            <a:off x="1441450" y="2393950"/>
            <a:ext cx="2728913" cy="369888"/>
          </a:xfrm>
          <a:prstGeom prst="rect">
            <a:avLst/>
          </a:prstGeom>
        </p:spPr>
        <p:txBody>
          <a:bodyPr wrap="none">
            <a:spAutoFit/>
          </a:bodyPr>
          <a:lstStyle/>
          <a:p>
            <a:pPr fontAlgn="auto">
              <a:spcBef>
                <a:spcPts val="0"/>
              </a:spcBef>
              <a:spcAft>
                <a:spcPts val="0"/>
              </a:spcAft>
              <a:defRPr/>
            </a:pPr>
            <a:r>
              <a:rPr lang="en-US" dirty="0">
                <a:effectLst>
                  <a:outerShdw blurRad="38100" dist="38100" dir="2700000" algn="tl">
                    <a:srgbClr val="000000">
                      <a:alpha val="43137"/>
                    </a:srgbClr>
                  </a:outerShdw>
                </a:effectLst>
                <a:latin typeface="+mn-lt"/>
              </a:rPr>
              <a:t> </a:t>
            </a:r>
            <a:r>
              <a:rPr lang="en-US" dirty="0" err="1">
                <a:effectLst>
                  <a:outerShdw blurRad="38100" dist="38100" dir="2700000" algn="tl">
                    <a:srgbClr val="000000">
                      <a:alpha val="43137"/>
                    </a:srgbClr>
                  </a:outerShdw>
                </a:effectLst>
                <a:latin typeface="+mn-lt"/>
                <a:hlinkClick r:id="rId10"/>
              </a:rPr>
              <a:t>scvmm</a:t>
            </a:r>
            <a:r>
              <a:rPr lang="en-US" dirty="0">
                <a:effectLst>
                  <a:outerShdw blurRad="38100" dist="38100" dir="2700000" algn="tl">
                    <a:srgbClr val="000000">
                      <a:alpha val="43137"/>
                    </a:srgbClr>
                  </a:outerShdw>
                </a:effectLst>
                <a:latin typeface="+mn-lt"/>
                <a:hlinkClick r:id="rId10"/>
              </a:rPr>
              <a:t> @ microsoft.com</a:t>
            </a:r>
            <a:endParaRPr lang="en-US" dirty="0">
              <a:effectLst>
                <a:outerShdw blurRad="38100" dist="38100" dir="2700000" algn="tl">
                  <a:srgbClr val="000000">
                    <a:alpha val="43137"/>
                  </a:srgbClr>
                </a:outerShdw>
              </a:effectLst>
              <a:latin typeface="+mn-lt"/>
            </a:endParaRPr>
          </a:p>
        </p:txBody>
      </p:sp>
    </p:spTree>
  </p:cSld>
  <p:clrMapOvr>
    <a:masterClrMapping/>
  </p:clrMapOvr>
  <p:transition advClick="0">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1793" name="Picture 2" descr="Microsoft logo and tagline"/>
          <p:cNvPicPr>
            <a:picLocks noChangeAspect="1" noChangeArrowheads="1"/>
          </p:cNvPicPr>
          <p:nvPr/>
        </p:nvPicPr>
        <p:blipFill>
          <a:blip r:embed="rId3"/>
          <a:srcRect/>
          <a:stretch>
            <a:fillRect/>
          </a:stretch>
        </p:blipFill>
        <p:spPr bwMode="black">
          <a:xfrm>
            <a:off x="1601788" y="2787650"/>
            <a:ext cx="5940425" cy="1282700"/>
          </a:xfrm>
          <a:prstGeom prst="rect">
            <a:avLst/>
          </a:prstGeom>
          <a:noFill/>
          <a:ln w="9525">
            <a:noFill/>
            <a:miter lim="800000"/>
            <a:headEnd/>
            <a:tailEnd/>
          </a:ln>
        </p:spPr>
      </p:pic>
      <p:sp>
        <p:nvSpPr>
          <p:cNvPr id="161794" name="Text Box 3"/>
          <p:cNvSpPr txBox="1">
            <a:spLocks noChangeArrowheads="1"/>
          </p:cNvSpPr>
          <p:nvPr/>
        </p:nvSpPr>
        <p:spPr bwMode="blackWhite">
          <a:xfrm>
            <a:off x="381000" y="5926138"/>
            <a:ext cx="8382000" cy="523875"/>
          </a:xfrm>
          <a:prstGeom prst="rect">
            <a:avLst/>
          </a:prstGeom>
          <a:noFill/>
          <a:ln w="12700">
            <a:noFill/>
            <a:miter lim="800000"/>
            <a:headEnd type="none" w="sm" len="sm"/>
            <a:tailEnd type="none" w="sm" len="sm"/>
          </a:ln>
        </p:spPr>
        <p:txBody>
          <a:bodyPr lIns="91417" tIns="45710" rIns="91417" bIns="45710">
            <a:spAutoFit/>
          </a:bodyPr>
          <a:lstStyle/>
          <a:p>
            <a:pPr algn="ctr" defTabSz="912813" eaLnBrk="0" hangingPunct="0"/>
            <a:r>
              <a:rPr lang="en-US" sz="700">
                <a:solidFill>
                  <a:schemeClr val="tx2"/>
                </a:solidFill>
                <a:latin typeface="Segoe" pitchFamily="34" charset="0"/>
                <a:cs typeface="Arial" charset="0"/>
              </a:rPr>
              <a:t>© 2007 Microsoft Corporation. All rights reserved. Microsoft, Windows, Windows Vista and other product names are or may be registered trademarks and/or trademarks in the U.S. and/or other countries.</a:t>
            </a:r>
          </a:p>
          <a:p>
            <a:pPr algn="ctr" defTabSz="912813" eaLnBrk="0" hangingPunct="0"/>
            <a:r>
              <a:rPr lang="en-US" sz="700">
                <a:solidFill>
                  <a:schemeClr val="tx2"/>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a:solidFill>
                  <a:schemeClr val="tx2"/>
                </a:solidFill>
                <a:latin typeface="Segoe" pitchFamily="34" charset="0"/>
                <a:cs typeface="Arial" charset="0"/>
              </a:rPr>
            </a:br>
            <a:r>
              <a:rPr lang="en-US" sz="700">
                <a:solidFill>
                  <a:schemeClr val="tx2"/>
                </a:solidFill>
                <a:latin typeface="Segoe" pitchFamily="34" charset="0"/>
                <a:cs typeface="Arial" charset="0"/>
              </a:rPr>
              <a:t>MICROSOFT MAKES NO WARRANTIES, EXPRESS, IMPLIED OR STATUTORY, AS TO THE INFORMATION IN THIS PRESENTATION.</a:t>
            </a:r>
          </a:p>
        </p:txBody>
      </p:sp>
    </p:spTree>
  </p:cSld>
  <p:clrMapOvr>
    <a:masterClrMapping/>
  </p:clrMapOvr>
  <p:transition advClick="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2777">
              <a:defRPr/>
            </a:pPr>
            <a:r>
              <a:rPr smtClean="0"/>
              <a:t>What Is Virtualization?</a:t>
            </a:r>
            <a:endParaRPr/>
          </a:p>
        </p:txBody>
      </p:sp>
      <p:sp>
        <p:nvSpPr>
          <p:cNvPr id="12" name="AutoShape 12"/>
          <p:cNvSpPr>
            <a:spLocks noChangeArrowheads="1"/>
          </p:cNvSpPr>
          <p:nvPr/>
        </p:nvSpPr>
        <p:spPr bwMode="auto">
          <a:xfrm>
            <a:off x="2964024" y="2198920"/>
            <a:ext cx="3017520" cy="54864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b="1" dirty="0">
                <a:solidFill>
                  <a:schemeClr val="tx1"/>
                </a:solidFill>
                <a:effectLst>
                  <a:outerShdw blurRad="38100" dist="38100" dir="2700000" algn="tl">
                    <a:srgbClr val="000000">
                      <a:alpha val="43137"/>
                    </a:srgbClr>
                  </a:outerShdw>
                </a:effectLst>
                <a:latin typeface="Arial" charset="0"/>
              </a:rPr>
              <a:t>Virtual Presentation</a:t>
            </a:r>
          </a:p>
          <a:p>
            <a:pPr algn="ctr">
              <a:defRPr/>
            </a:pPr>
            <a:r>
              <a:rPr lang="en-US" sz="1000" b="1" dirty="0">
                <a:solidFill>
                  <a:schemeClr val="tx1"/>
                </a:solidFill>
                <a:effectLst>
                  <a:outerShdw blurRad="38100" dist="38100" dir="2700000" algn="tl">
                    <a:srgbClr val="000000">
                      <a:alpha val="43137"/>
                    </a:srgbClr>
                  </a:outerShdw>
                </a:effectLst>
                <a:latin typeface="Arial" charset="0"/>
              </a:rPr>
              <a:t>Presentation layer separate from process</a:t>
            </a:r>
          </a:p>
        </p:txBody>
      </p:sp>
      <p:sp>
        <p:nvSpPr>
          <p:cNvPr id="14" name="AutoShape 14"/>
          <p:cNvSpPr>
            <a:spLocks noChangeArrowheads="1"/>
          </p:cNvSpPr>
          <p:nvPr/>
        </p:nvSpPr>
        <p:spPr bwMode="auto">
          <a:xfrm>
            <a:off x="2964024" y="4400608"/>
            <a:ext cx="3017520" cy="54864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nchor="ctr"/>
          <a:lstStyle/>
          <a:p>
            <a:pPr algn="ctr">
              <a:tabLst>
                <a:tab pos="6000510" algn="r"/>
              </a:tabLst>
              <a:defRPr/>
            </a:pPr>
            <a:r>
              <a:rPr lang="en-US" b="1" dirty="0">
                <a:solidFill>
                  <a:schemeClr val="tx1"/>
                </a:solidFill>
                <a:effectLst>
                  <a:outerShdw blurRad="38100" dist="38100" dir="2700000" algn="tl">
                    <a:srgbClr val="000000">
                      <a:alpha val="43137"/>
                    </a:srgbClr>
                  </a:outerShdw>
                </a:effectLst>
                <a:latin typeface="Arial" charset="0"/>
              </a:rPr>
              <a:t>Virtual Storage</a:t>
            </a:r>
          </a:p>
          <a:p>
            <a:pPr algn="ctr">
              <a:tabLst>
                <a:tab pos="6000510" algn="r"/>
              </a:tabLst>
              <a:defRPr/>
            </a:pPr>
            <a:r>
              <a:rPr lang="en-US" sz="1000" b="1" dirty="0">
                <a:solidFill>
                  <a:schemeClr val="tx1"/>
                </a:solidFill>
                <a:effectLst>
                  <a:outerShdw blurRad="38100" dist="38100" dir="2700000" algn="tl">
                    <a:srgbClr val="000000">
                      <a:alpha val="43137"/>
                    </a:srgbClr>
                  </a:outerShdw>
                </a:effectLst>
                <a:latin typeface="Arial" charset="0"/>
              </a:rPr>
              <a:t>Storage and backup over the network</a:t>
            </a:r>
          </a:p>
        </p:txBody>
      </p:sp>
      <p:sp>
        <p:nvSpPr>
          <p:cNvPr id="15" name="AutoShape 15"/>
          <p:cNvSpPr>
            <a:spLocks noChangeArrowheads="1"/>
          </p:cNvSpPr>
          <p:nvPr/>
        </p:nvSpPr>
        <p:spPr bwMode="auto">
          <a:xfrm>
            <a:off x="2964024" y="5134503"/>
            <a:ext cx="3017520" cy="54864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nchor="ctr"/>
          <a:lstStyle/>
          <a:p>
            <a:pPr algn="ctr">
              <a:tabLst>
                <a:tab pos="6000510" algn="r"/>
              </a:tabLst>
              <a:defRPr/>
            </a:pPr>
            <a:r>
              <a:rPr lang="en-US" b="1" dirty="0">
                <a:solidFill>
                  <a:schemeClr val="tx1"/>
                </a:solidFill>
                <a:effectLst>
                  <a:outerShdw blurRad="38100" dist="38100" dir="2700000" algn="tl">
                    <a:srgbClr val="000000">
                      <a:alpha val="43137"/>
                    </a:srgbClr>
                  </a:outerShdw>
                </a:effectLst>
                <a:latin typeface="Arial" charset="0"/>
              </a:rPr>
              <a:t>Virtual Network</a:t>
            </a:r>
          </a:p>
          <a:p>
            <a:pPr algn="ctr">
              <a:tabLst>
                <a:tab pos="6000510" algn="r"/>
              </a:tabLst>
              <a:defRPr/>
            </a:pPr>
            <a:r>
              <a:rPr lang="en-US" sz="1000" b="1" dirty="0">
                <a:solidFill>
                  <a:schemeClr val="tx1"/>
                </a:solidFill>
                <a:effectLst>
                  <a:outerShdw blurRad="38100" dist="38100" dir="2700000" algn="tl">
                    <a:srgbClr val="000000">
                      <a:alpha val="43137"/>
                    </a:srgbClr>
                  </a:outerShdw>
                </a:effectLst>
                <a:latin typeface="Arial" charset="0"/>
              </a:rPr>
              <a:t>Localizing dispersed resources</a:t>
            </a:r>
          </a:p>
        </p:txBody>
      </p:sp>
      <p:sp>
        <p:nvSpPr>
          <p:cNvPr id="16" name="AutoShape 16"/>
          <p:cNvSpPr>
            <a:spLocks noChangeArrowheads="1"/>
          </p:cNvSpPr>
          <p:nvPr/>
        </p:nvSpPr>
        <p:spPr bwMode="auto">
          <a:xfrm>
            <a:off x="2964024" y="3666712"/>
            <a:ext cx="3017520" cy="54864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nchor="ctr"/>
          <a:lstStyle/>
          <a:p>
            <a:pPr algn="ctr">
              <a:tabLst>
                <a:tab pos="6000510" algn="r"/>
              </a:tabLst>
              <a:defRPr/>
            </a:pPr>
            <a:r>
              <a:rPr lang="en-US" b="1" dirty="0">
                <a:solidFill>
                  <a:schemeClr val="tx1"/>
                </a:solidFill>
                <a:effectLst>
                  <a:outerShdw blurRad="38100" dist="38100" dir="2700000" algn="tl">
                    <a:srgbClr val="000000">
                      <a:alpha val="43137"/>
                    </a:srgbClr>
                  </a:outerShdw>
                </a:effectLst>
                <a:latin typeface="Arial" charset="0"/>
              </a:rPr>
              <a:t>Virtual Machine</a:t>
            </a:r>
          </a:p>
          <a:p>
            <a:pPr algn="ctr">
              <a:tabLst>
                <a:tab pos="6000510" algn="r"/>
              </a:tabLst>
              <a:defRPr/>
            </a:pPr>
            <a:r>
              <a:rPr lang="en-US" sz="1000" b="1" dirty="0">
                <a:solidFill>
                  <a:schemeClr val="tx1"/>
                </a:solidFill>
                <a:effectLst>
                  <a:outerShdw blurRad="38100" dist="38100" dir="2700000" algn="tl">
                    <a:srgbClr val="000000">
                      <a:alpha val="43137"/>
                    </a:srgbClr>
                  </a:outerShdw>
                </a:effectLst>
                <a:latin typeface="Arial" charset="0"/>
              </a:rPr>
              <a:t>OS can be assigned to any desktop or server</a:t>
            </a:r>
          </a:p>
        </p:txBody>
      </p:sp>
      <p:sp>
        <p:nvSpPr>
          <p:cNvPr id="17" name="AutoShape 12"/>
          <p:cNvSpPr>
            <a:spLocks noChangeArrowheads="1"/>
          </p:cNvSpPr>
          <p:nvPr/>
        </p:nvSpPr>
        <p:spPr bwMode="auto">
          <a:xfrm>
            <a:off x="2964024" y="2932816"/>
            <a:ext cx="3017520" cy="54864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nchor="ctr"/>
          <a:lstStyle/>
          <a:p>
            <a:pPr algn="ctr">
              <a:tabLst>
                <a:tab pos="6000510" algn="r"/>
              </a:tabLst>
              <a:defRPr/>
            </a:pPr>
            <a:r>
              <a:rPr lang="en-US" b="1" dirty="0">
                <a:solidFill>
                  <a:schemeClr val="tx1"/>
                </a:solidFill>
                <a:effectLst>
                  <a:outerShdw blurRad="38100" dist="38100" dir="2700000" algn="tl">
                    <a:srgbClr val="000000">
                      <a:alpha val="43137"/>
                    </a:srgbClr>
                  </a:outerShdw>
                </a:effectLst>
                <a:latin typeface="Arial" charset="0"/>
              </a:rPr>
              <a:t>Virtual Applications</a:t>
            </a:r>
          </a:p>
          <a:p>
            <a:pPr algn="ctr">
              <a:tabLst>
                <a:tab pos="6000510" algn="r"/>
              </a:tabLst>
              <a:defRPr/>
            </a:pPr>
            <a:r>
              <a:rPr lang="en-US" sz="1000" b="1" dirty="0">
                <a:solidFill>
                  <a:schemeClr val="tx1"/>
                </a:solidFill>
                <a:effectLst>
                  <a:outerShdw blurRad="38100" dist="38100" dir="2700000" algn="tl">
                    <a:srgbClr val="000000">
                      <a:alpha val="43137"/>
                    </a:srgbClr>
                  </a:outerShdw>
                </a:effectLst>
                <a:latin typeface="Arial" charset="0"/>
              </a:rPr>
              <a:t>Any application on any computer on-demand</a:t>
            </a:r>
          </a:p>
        </p:txBody>
      </p:sp>
      <p:sp>
        <p:nvSpPr>
          <p:cNvPr id="18" name="AutoShape 12"/>
          <p:cNvSpPr>
            <a:spLocks noChangeArrowheads="1"/>
          </p:cNvSpPr>
          <p:nvPr/>
        </p:nvSpPr>
        <p:spPr bwMode="auto">
          <a:xfrm>
            <a:off x="228600" y="2198920"/>
            <a:ext cx="2506663" cy="54864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lIns="99056" tIns="53338" rIns="99056" bIns="53338" anchor="ctr"/>
          <a:lstStyle/>
          <a:p>
            <a:pPr algn="ctr" defTabSz="761970" fontAlgn="auto">
              <a:spcBef>
                <a:spcPts val="0"/>
              </a:spcBef>
              <a:spcAft>
                <a:spcPts val="0"/>
              </a:spcAft>
              <a:tabLst>
                <a:tab pos="6000510" algn="r"/>
              </a:tabLst>
              <a:defRPr/>
            </a:pPr>
            <a:r>
              <a:rPr lang="en-US" sz="1300" b="1" kern="0" dirty="0">
                <a:solidFill>
                  <a:srgbClr val="FFFFFF"/>
                </a:solidFill>
              </a:rPr>
              <a:t>Interface bound to process </a:t>
            </a:r>
          </a:p>
        </p:txBody>
      </p:sp>
      <p:sp>
        <p:nvSpPr>
          <p:cNvPr id="19" name="AutoShape 14"/>
          <p:cNvSpPr>
            <a:spLocks noChangeArrowheads="1"/>
          </p:cNvSpPr>
          <p:nvPr/>
        </p:nvSpPr>
        <p:spPr bwMode="auto">
          <a:xfrm>
            <a:off x="228600" y="4400608"/>
            <a:ext cx="2506663" cy="54864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lIns="99056" tIns="53338" rIns="99056" bIns="53338" anchor="ctr"/>
          <a:lstStyle/>
          <a:p>
            <a:pPr algn="ctr" defTabSz="761970" fontAlgn="auto">
              <a:spcBef>
                <a:spcPts val="0"/>
              </a:spcBef>
              <a:spcAft>
                <a:spcPts val="0"/>
              </a:spcAft>
              <a:tabLst>
                <a:tab pos="6000510" algn="r"/>
              </a:tabLst>
              <a:defRPr/>
            </a:pPr>
            <a:r>
              <a:rPr lang="en-US" sz="1300" b="1" kern="0" dirty="0">
                <a:solidFill>
                  <a:srgbClr val="FFFFFF"/>
                </a:solidFill>
              </a:rPr>
              <a:t>Storage assigned to specific </a:t>
            </a:r>
          </a:p>
          <a:p>
            <a:pPr algn="ctr" defTabSz="761970" fontAlgn="auto">
              <a:spcBef>
                <a:spcPts val="0"/>
              </a:spcBef>
              <a:spcAft>
                <a:spcPts val="0"/>
              </a:spcAft>
              <a:tabLst>
                <a:tab pos="6000510" algn="r"/>
              </a:tabLst>
              <a:defRPr/>
            </a:pPr>
            <a:r>
              <a:rPr lang="en-US" sz="1300" b="1" kern="0" dirty="0">
                <a:solidFill>
                  <a:srgbClr val="FFFFFF"/>
                </a:solidFill>
              </a:rPr>
              <a:t>locations</a:t>
            </a:r>
            <a:endParaRPr lang="en-US" sz="1300" kern="0" dirty="0">
              <a:solidFill>
                <a:sysClr val="windowText" lastClr="000000"/>
              </a:solidFill>
            </a:endParaRPr>
          </a:p>
        </p:txBody>
      </p:sp>
      <p:sp>
        <p:nvSpPr>
          <p:cNvPr id="20" name="AutoShape 15"/>
          <p:cNvSpPr>
            <a:spLocks noChangeArrowheads="1"/>
          </p:cNvSpPr>
          <p:nvPr/>
        </p:nvSpPr>
        <p:spPr bwMode="auto">
          <a:xfrm>
            <a:off x="228600" y="5134503"/>
            <a:ext cx="2506663" cy="54864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lIns="99056" tIns="53338" rIns="99056" bIns="53338" anchor="ctr"/>
          <a:lstStyle/>
          <a:p>
            <a:pPr algn="ctr" defTabSz="761970" fontAlgn="auto">
              <a:spcBef>
                <a:spcPts val="0"/>
              </a:spcBef>
              <a:spcAft>
                <a:spcPts val="0"/>
              </a:spcAft>
              <a:tabLst>
                <a:tab pos="6000510" algn="r"/>
              </a:tabLst>
              <a:defRPr/>
            </a:pPr>
            <a:r>
              <a:rPr lang="en-US" sz="1300" b="1" kern="0" dirty="0">
                <a:solidFill>
                  <a:srgbClr val="FFFFFF"/>
                </a:solidFill>
              </a:rPr>
              <a:t>Network assigned to specific</a:t>
            </a:r>
          </a:p>
          <a:p>
            <a:pPr algn="ctr" defTabSz="761970" fontAlgn="auto">
              <a:spcBef>
                <a:spcPts val="0"/>
              </a:spcBef>
              <a:spcAft>
                <a:spcPts val="0"/>
              </a:spcAft>
              <a:tabLst>
                <a:tab pos="6000510" algn="r"/>
              </a:tabLst>
              <a:defRPr/>
            </a:pPr>
            <a:r>
              <a:rPr lang="en-US" sz="1300" b="1" kern="0" dirty="0">
                <a:solidFill>
                  <a:srgbClr val="FFFFFF"/>
                </a:solidFill>
              </a:rPr>
              <a:t> locations</a:t>
            </a:r>
            <a:endParaRPr lang="en-US" sz="1300" kern="0" dirty="0">
              <a:solidFill>
                <a:srgbClr val="FFFFFF"/>
              </a:solidFill>
            </a:endParaRPr>
          </a:p>
        </p:txBody>
      </p:sp>
      <p:sp>
        <p:nvSpPr>
          <p:cNvPr id="21" name="AutoShape 16"/>
          <p:cNvSpPr>
            <a:spLocks noChangeArrowheads="1"/>
          </p:cNvSpPr>
          <p:nvPr/>
        </p:nvSpPr>
        <p:spPr bwMode="auto">
          <a:xfrm>
            <a:off x="228600" y="3666712"/>
            <a:ext cx="2506663" cy="54864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lIns="99056" tIns="53338" rIns="99056" bIns="53338" anchor="ctr"/>
          <a:lstStyle/>
          <a:p>
            <a:pPr algn="ctr" defTabSz="761970" fontAlgn="auto">
              <a:spcBef>
                <a:spcPts val="0"/>
              </a:spcBef>
              <a:spcAft>
                <a:spcPts val="0"/>
              </a:spcAft>
              <a:tabLst>
                <a:tab pos="6000510" algn="r"/>
              </a:tabLst>
              <a:defRPr/>
            </a:pPr>
            <a:r>
              <a:rPr lang="en-US" sz="1300" b="1" kern="0" dirty="0">
                <a:solidFill>
                  <a:srgbClr val="FFFFFF"/>
                </a:solidFill>
              </a:rPr>
              <a:t>Operating System assigned</a:t>
            </a:r>
          </a:p>
          <a:p>
            <a:pPr algn="ctr" defTabSz="761970" fontAlgn="auto">
              <a:spcBef>
                <a:spcPts val="0"/>
              </a:spcBef>
              <a:spcAft>
                <a:spcPts val="0"/>
              </a:spcAft>
              <a:tabLst>
                <a:tab pos="6000510" algn="r"/>
              </a:tabLst>
              <a:defRPr/>
            </a:pPr>
            <a:r>
              <a:rPr lang="en-US" sz="1300" b="1" kern="0" dirty="0">
                <a:solidFill>
                  <a:srgbClr val="FFFFFF"/>
                </a:solidFill>
              </a:rPr>
              <a:t>to specific hardware</a:t>
            </a:r>
            <a:endParaRPr lang="en-US" sz="1300" kern="0" dirty="0">
              <a:solidFill>
                <a:sysClr val="windowText" lastClr="000000"/>
              </a:solidFill>
            </a:endParaRPr>
          </a:p>
        </p:txBody>
      </p:sp>
      <p:sp>
        <p:nvSpPr>
          <p:cNvPr id="22" name="AutoShape 12"/>
          <p:cNvSpPr>
            <a:spLocks noChangeArrowheads="1"/>
          </p:cNvSpPr>
          <p:nvPr/>
        </p:nvSpPr>
        <p:spPr bwMode="auto">
          <a:xfrm>
            <a:off x="228600" y="2932816"/>
            <a:ext cx="2505075" cy="54864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lIns="99056" tIns="53338" rIns="99056" bIns="53338" anchor="ctr"/>
          <a:lstStyle/>
          <a:p>
            <a:pPr algn="ctr" defTabSz="761970" fontAlgn="auto">
              <a:spcBef>
                <a:spcPts val="0"/>
              </a:spcBef>
              <a:spcAft>
                <a:spcPts val="0"/>
              </a:spcAft>
              <a:tabLst>
                <a:tab pos="6000510" algn="r"/>
              </a:tabLst>
              <a:defRPr/>
            </a:pPr>
            <a:r>
              <a:rPr lang="en-US" sz="1300" b="1" kern="0" dirty="0">
                <a:solidFill>
                  <a:srgbClr val="FFFFFF"/>
                </a:solidFill>
              </a:rPr>
              <a:t>Applications installed to</a:t>
            </a:r>
          </a:p>
          <a:p>
            <a:pPr algn="ctr" defTabSz="761970" fontAlgn="auto">
              <a:spcBef>
                <a:spcPts val="0"/>
              </a:spcBef>
              <a:spcAft>
                <a:spcPts val="0"/>
              </a:spcAft>
              <a:tabLst>
                <a:tab pos="6000510" algn="r"/>
              </a:tabLst>
              <a:defRPr/>
            </a:pPr>
            <a:r>
              <a:rPr lang="en-US" sz="1300" b="1" kern="0" dirty="0">
                <a:solidFill>
                  <a:srgbClr val="FFFFFF"/>
                </a:solidFill>
              </a:rPr>
              <a:t>Specific hardware and OS</a:t>
            </a:r>
            <a:endParaRPr lang="en-US" sz="1300" kern="0" dirty="0">
              <a:solidFill>
                <a:sysClr val="windowText" lastClr="000000"/>
              </a:solidFill>
            </a:endParaRPr>
          </a:p>
        </p:txBody>
      </p:sp>
      <p:sp>
        <p:nvSpPr>
          <p:cNvPr id="13" name="Rectangle 12"/>
          <p:cNvSpPr/>
          <p:nvPr/>
        </p:nvSpPr>
        <p:spPr>
          <a:xfrm>
            <a:off x="269875" y="1557338"/>
            <a:ext cx="2424113" cy="354012"/>
          </a:xfrm>
          <a:prstGeom prst="rect">
            <a:avLst/>
          </a:prstGeom>
        </p:spPr>
        <p:txBody>
          <a:bodyPr wrap="none">
            <a:spAutoFit/>
          </a:bodyPr>
          <a:lstStyle/>
          <a:p>
            <a:pPr fontAlgn="auto">
              <a:spcBef>
                <a:spcPts val="0"/>
              </a:spcBef>
              <a:spcAft>
                <a:spcPts val="0"/>
              </a:spcAft>
              <a:defRPr/>
            </a:pPr>
            <a:r>
              <a:rPr lang="en-US" sz="1700" b="1" kern="0" dirty="0">
                <a:solidFill>
                  <a:srgbClr val="FFFFFF"/>
                </a:solidFill>
                <a:latin typeface="+mn-lt"/>
              </a:rPr>
              <a:t>Without Virtualization</a:t>
            </a:r>
            <a:endParaRPr lang="en-US" sz="1700" dirty="0">
              <a:latin typeface="+mn-lt"/>
            </a:endParaRPr>
          </a:p>
        </p:txBody>
      </p:sp>
      <p:sp>
        <p:nvSpPr>
          <p:cNvPr id="23" name="Rectangle 22"/>
          <p:cNvSpPr/>
          <p:nvPr/>
        </p:nvSpPr>
        <p:spPr>
          <a:xfrm>
            <a:off x="3370263" y="1557338"/>
            <a:ext cx="2087562" cy="354012"/>
          </a:xfrm>
          <a:prstGeom prst="rect">
            <a:avLst/>
          </a:prstGeom>
        </p:spPr>
        <p:txBody>
          <a:bodyPr wrap="none">
            <a:spAutoFit/>
          </a:bodyPr>
          <a:lstStyle/>
          <a:p>
            <a:pPr algn="ctr" fontAlgn="auto">
              <a:spcBef>
                <a:spcPts val="0"/>
              </a:spcBef>
              <a:spcAft>
                <a:spcPts val="0"/>
              </a:spcAft>
              <a:defRPr/>
            </a:pPr>
            <a:r>
              <a:rPr lang="en-US" sz="1700" b="1" kern="0" dirty="0">
                <a:solidFill>
                  <a:srgbClr val="FFFFFF"/>
                </a:solidFill>
                <a:latin typeface="+mn-lt"/>
              </a:rPr>
              <a:t>With Virtualization</a:t>
            </a:r>
          </a:p>
        </p:txBody>
      </p:sp>
      <p:sp>
        <p:nvSpPr>
          <p:cNvPr id="33" name="Rectangle 32"/>
          <p:cNvSpPr/>
          <p:nvPr/>
        </p:nvSpPr>
        <p:spPr>
          <a:xfrm>
            <a:off x="6162675" y="1295400"/>
            <a:ext cx="2487613" cy="615950"/>
          </a:xfrm>
          <a:prstGeom prst="rect">
            <a:avLst/>
          </a:prstGeom>
        </p:spPr>
        <p:txBody>
          <a:bodyPr wrap="none">
            <a:spAutoFit/>
          </a:bodyPr>
          <a:lstStyle/>
          <a:p>
            <a:pPr algn="ctr" fontAlgn="auto">
              <a:spcBef>
                <a:spcPts val="0"/>
              </a:spcBef>
              <a:spcAft>
                <a:spcPts val="0"/>
              </a:spcAft>
              <a:defRPr/>
            </a:pPr>
            <a:r>
              <a:rPr lang="en-US" sz="1700" b="1" kern="0" dirty="0">
                <a:solidFill>
                  <a:srgbClr val="FFFFFF"/>
                </a:solidFill>
                <a:latin typeface="+mn-lt"/>
              </a:rPr>
              <a:t>Microsoft’s</a:t>
            </a:r>
          </a:p>
          <a:p>
            <a:pPr algn="ctr" fontAlgn="auto">
              <a:spcBef>
                <a:spcPts val="0"/>
              </a:spcBef>
              <a:spcAft>
                <a:spcPts val="0"/>
              </a:spcAft>
              <a:defRPr/>
            </a:pPr>
            <a:r>
              <a:rPr lang="en-US" sz="1700" b="1" kern="0" dirty="0">
                <a:solidFill>
                  <a:srgbClr val="FFFFFF"/>
                </a:solidFill>
                <a:latin typeface="+mn-lt"/>
              </a:rPr>
              <a:t>Virtualization Solution</a:t>
            </a:r>
            <a:endParaRPr lang="en-US" sz="1700" dirty="0">
              <a:latin typeface="+mn-lt"/>
            </a:endParaRPr>
          </a:p>
        </p:txBody>
      </p:sp>
      <p:sp>
        <p:nvSpPr>
          <p:cNvPr id="32" name="AutoShape 15"/>
          <p:cNvSpPr>
            <a:spLocks noChangeArrowheads="1"/>
          </p:cNvSpPr>
          <p:nvPr/>
        </p:nvSpPr>
        <p:spPr bwMode="auto">
          <a:xfrm>
            <a:off x="6210305" y="2021056"/>
            <a:ext cx="2514600" cy="3900778"/>
          </a:xfrm>
          <a:prstGeom prst="roundRect">
            <a:avLst>
              <a:gd name="adj" fmla="val 4843"/>
            </a:avLst>
          </a:prstGeom>
          <a:gradFill flip="none" rotWithShape="1">
            <a:gsLst>
              <a:gs pos="0">
                <a:srgbClr val="1F5AD1"/>
              </a:gs>
              <a:gs pos="49000">
                <a:srgbClr val="21D6E0">
                  <a:alpha val="70000"/>
                </a:srgbClr>
              </a:gs>
              <a:gs pos="100000">
                <a:srgbClr val="005CBF"/>
              </a:gs>
            </a:gsLst>
            <a:lin ang="8100000" scaled="0"/>
            <a:tileRect/>
          </a:gradFill>
          <a:ln w="25400">
            <a:solidFill>
              <a:schemeClr val="tx1">
                <a:alpha val="40000"/>
              </a:schemeClr>
            </a:solidFill>
            <a:round/>
            <a:headEnd/>
            <a:tailEnd/>
          </a:ln>
          <a:effectLst>
            <a:glow rad="228600">
              <a:schemeClr val="accent5">
                <a:satMod val="175000"/>
                <a:alpha val="40000"/>
              </a:schemeClr>
            </a:glow>
          </a:effectLst>
        </p:spPr>
        <p:txBody>
          <a:bodyPr wrap="none" lIns="99056" tIns="53338" rIns="99056" bIns="53338" anchor="ctr"/>
          <a:lstStyle/>
          <a:p>
            <a:pPr defTabSz="761970" fontAlgn="auto">
              <a:spcBef>
                <a:spcPts val="0"/>
              </a:spcBef>
              <a:spcAft>
                <a:spcPts val="0"/>
              </a:spcAft>
              <a:tabLst>
                <a:tab pos="6000510" algn="r"/>
              </a:tabLst>
              <a:defRPr/>
            </a:pPr>
            <a:endParaRPr lang="en-US" sz="1700" kern="0" dirty="0">
              <a:solidFill>
                <a:sysClr val="windowText" lastClr="000000"/>
              </a:solidFill>
              <a:latin typeface="+mn-lt"/>
            </a:endParaRPr>
          </a:p>
        </p:txBody>
      </p:sp>
      <p:sp>
        <p:nvSpPr>
          <p:cNvPr id="28" name="Rectangle 27"/>
          <p:cNvSpPr/>
          <p:nvPr/>
        </p:nvSpPr>
        <p:spPr bwMode="auto">
          <a:xfrm>
            <a:off x="6433454" y="2198920"/>
            <a:ext cx="2133600" cy="54864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b="1" dirty="0">
                <a:solidFill>
                  <a:schemeClr val="bg2"/>
                </a:solidFill>
                <a:latin typeface="Arial" charset="0"/>
              </a:rPr>
              <a:t>Infrastructure</a:t>
            </a:r>
          </a:p>
        </p:txBody>
      </p:sp>
      <p:sp>
        <p:nvSpPr>
          <p:cNvPr id="30" name="Rectangle 29"/>
          <p:cNvSpPr/>
          <p:nvPr/>
        </p:nvSpPr>
        <p:spPr bwMode="auto">
          <a:xfrm>
            <a:off x="6433454" y="2941960"/>
            <a:ext cx="2133600" cy="54864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b="1" dirty="0">
                <a:solidFill>
                  <a:schemeClr val="bg2"/>
                </a:solidFill>
                <a:latin typeface="Arial" charset="0"/>
              </a:rPr>
              <a:t>Management</a:t>
            </a:r>
          </a:p>
        </p:txBody>
      </p:sp>
      <p:sp>
        <p:nvSpPr>
          <p:cNvPr id="31" name="Rectangle 30"/>
          <p:cNvSpPr/>
          <p:nvPr/>
        </p:nvSpPr>
        <p:spPr bwMode="auto">
          <a:xfrm>
            <a:off x="6433454" y="3685000"/>
            <a:ext cx="2133600" cy="54864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b="1" dirty="0">
                <a:solidFill>
                  <a:schemeClr val="bg2"/>
                </a:solidFill>
                <a:latin typeface="Arial" charset="0"/>
              </a:rPr>
              <a:t>Licensing</a:t>
            </a:r>
          </a:p>
        </p:txBody>
      </p:sp>
      <p:sp>
        <p:nvSpPr>
          <p:cNvPr id="35" name="Rectangle 34"/>
          <p:cNvSpPr/>
          <p:nvPr/>
        </p:nvSpPr>
        <p:spPr bwMode="auto">
          <a:xfrm>
            <a:off x="6433454" y="4428040"/>
            <a:ext cx="2133600" cy="54864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b="1" dirty="0">
                <a:solidFill>
                  <a:schemeClr val="bg2"/>
                </a:solidFill>
                <a:latin typeface="Arial" charset="0"/>
              </a:rPr>
              <a:t>Interoperability</a:t>
            </a:r>
          </a:p>
        </p:txBody>
      </p:sp>
      <p:sp>
        <p:nvSpPr>
          <p:cNvPr id="37" name="Rectangle 36"/>
          <p:cNvSpPr/>
          <p:nvPr/>
        </p:nvSpPr>
        <p:spPr bwMode="auto">
          <a:xfrm>
            <a:off x="6433454" y="5171079"/>
            <a:ext cx="2133600" cy="51206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bg2"/>
                </a:solidFill>
                <a:latin typeface="Arial" charset="0"/>
              </a:rPr>
              <a:t>Support</a:t>
            </a:r>
          </a:p>
        </p:txBody>
      </p:sp>
    </p:spTree>
    <p:custDataLst>
      <p:tags r:id="rId1"/>
    </p:custData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1"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1"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ppt_x"/>
                                          </p:val>
                                        </p:tav>
                                        <p:tav tm="100000">
                                          <p:val>
                                            <p:strVal val="#ppt_x"/>
                                          </p:val>
                                        </p:tav>
                                      </p:tavLst>
                                    </p:anim>
                                    <p:anim calcmode="lin" valueType="num">
                                      <p:cBhvr additive="base">
                                        <p:cTn id="27" dur="500" fill="hold"/>
                                        <p:tgtEl>
                                          <p:spTgt spid="22"/>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2" presetClass="entr" presetSubtype="1"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par>
                          <p:cTn id="46" fill="hold">
                            <p:stCondLst>
                              <p:cond delay="1500"/>
                            </p:stCondLst>
                            <p:childTnLst>
                              <p:par>
                                <p:cTn id="47" presetID="10" presetClass="entr" presetSubtype="0"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par>
                          <p:cTn id="50" fill="hold">
                            <p:stCondLst>
                              <p:cond delay="2000"/>
                            </p:stCondLst>
                            <p:childTnLst>
                              <p:par>
                                <p:cTn id="51" presetID="10" presetClass="entr" presetSubtype="0"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childTnLst>
                          </p:cTn>
                        </p:par>
                        <p:par>
                          <p:cTn id="54" fill="hold">
                            <p:stCondLst>
                              <p:cond delay="2500"/>
                            </p:stCondLst>
                            <p:childTnLst>
                              <p:par>
                                <p:cTn id="55" presetID="10" presetClass="entr" presetSubtype="0" fill="hold"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500"/>
                                        <p:tgtEl>
                                          <p:spTgt spid="33"/>
                                        </p:tgtEl>
                                      </p:cBhvr>
                                    </p:animEffect>
                                  </p:childTnLst>
                                </p:cTn>
                              </p:par>
                              <p:par>
                                <p:cTn id="63" presetID="10" presetClass="entr" presetSubtype="0" fill="hold" nodeType="with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500"/>
                                        <p:tgtEl>
                                          <p:spTgt spid="32"/>
                                        </p:tgtEl>
                                      </p:cBhvr>
                                    </p:animEffect>
                                  </p:childTnLst>
                                </p:cTn>
                              </p:par>
                              <p:par>
                                <p:cTn id="66" presetID="10" presetClass="entr" presetSubtype="0" fill="hold"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par>
                                <p:cTn id="69" presetID="10" presetClass="entr" presetSubtype="0" fill="hold"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childTnLst>
                                </p:cTn>
                              </p:par>
                              <p:par>
                                <p:cTn id="72" presetID="10" presetClass="entr" presetSubtype="0" fill="hold" nodeType="with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500"/>
                                        <p:tgtEl>
                                          <p:spTgt spid="31"/>
                                        </p:tgtEl>
                                      </p:cBhvr>
                                    </p:animEffect>
                                  </p:childTnLst>
                                </p:cTn>
                              </p:par>
                              <p:par>
                                <p:cTn id="75" presetID="10" presetClass="entr" presetSubtype="0" fill="hold" nodeType="with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fade">
                                      <p:cBhvr>
                                        <p:cTn id="77" dur="500"/>
                                        <p:tgtEl>
                                          <p:spTgt spid="35"/>
                                        </p:tgtEl>
                                      </p:cBhvr>
                                    </p:animEffect>
                                  </p:childTnLst>
                                </p:cTn>
                              </p:par>
                              <p:par>
                                <p:cTn id="78" presetID="10" presetClass="entr" presetSubtype="0" fill="hold" nodeType="with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3"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7" name="Picture 23" descr="Circular-Field"/>
          <p:cNvPicPr>
            <a:picLocks noChangeAspect="1" noChangeArrowheads="1"/>
          </p:cNvPicPr>
          <p:nvPr/>
        </p:nvPicPr>
        <p:blipFill>
          <a:blip r:embed="rId4"/>
          <a:srcRect/>
          <a:stretch>
            <a:fillRect/>
          </a:stretch>
        </p:blipFill>
        <p:spPr bwMode="auto">
          <a:xfrm>
            <a:off x="581025" y="2235200"/>
            <a:ext cx="7572375" cy="4656138"/>
          </a:xfrm>
          <a:prstGeom prst="rect">
            <a:avLst/>
          </a:prstGeom>
          <a:noFill/>
          <a:ln w="9525">
            <a:noFill/>
            <a:miter lim="800000"/>
            <a:headEnd/>
            <a:tailEnd/>
          </a:ln>
        </p:spPr>
      </p:pic>
      <p:pic>
        <p:nvPicPr>
          <p:cNvPr id="6151" name="Picture 23" descr="Circular-Field"/>
          <p:cNvPicPr>
            <a:picLocks noChangeAspect="1" noChangeArrowheads="1"/>
          </p:cNvPicPr>
          <p:nvPr/>
        </p:nvPicPr>
        <p:blipFill>
          <a:blip r:embed="rId4"/>
          <a:srcRect/>
          <a:stretch>
            <a:fillRect/>
          </a:stretch>
        </p:blipFill>
        <p:spPr bwMode="auto">
          <a:xfrm>
            <a:off x="582613" y="2235200"/>
            <a:ext cx="7572375" cy="4656138"/>
          </a:xfrm>
          <a:prstGeom prst="rect">
            <a:avLst/>
          </a:prstGeom>
          <a:noFill/>
          <a:ln w="9525">
            <a:noFill/>
            <a:miter lim="800000"/>
            <a:headEnd/>
            <a:tailEnd/>
          </a:ln>
        </p:spPr>
      </p:pic>
      <p:pic>
        <p:nvPicPr>
          <p:cNvPr id="124933" name="Picture 5" descr="Desktop-SoftGrid"/>
          <p:cNvPicPr>
            <a:picLocks noChangeAspect="1" noChangeArrowheads="1"/>
          </p:cNvPicPr>
          <p:nvPr/>
        </p:nvPicPr>
        <p:blipFill>
          <a:blip r:embed="rId5"/>
          <a:srcRect/>
          <a:stretch>
            <a:fillRect/>
          </a:stretch>
        </p:blipFill>
        <p:spPr bwMode="auto">
          <a:xfrm>
            <a:off x="5619750" y="5008563"/>
            <a:ext cx="1590675" cy="1722437"/>
          </a:xfrm>
          <a:prstGeom prst="rect">
            <a:avLst/>
          </a:prstGeom>
          <a:noFill/>
          <a:ln w="9525">
            <a:noFill/>
            <a:miter lim="800000"/>
            <a:headEnd/>
            <a:tailEnd/>
          </a:ln>
        </p:spPr>
      </p:pic>
      <p:pic>
        <p:nvPicPr>
          <p:cNvPr id="124934" name="Picture 6" descr="Desktop-TS-Client"/>
          <p:cNvPicPr>
            <a:picLocks noChangeAspect="1" noChangeArrowheads="1"/>
          </p:cNvPicPr>
          <p:nvPr/>
        </p:nvPicPr>
        <p:blipFill>
          <a:blip r:embed="rId6"/>
          <a:srcRect/>
          <a:stretch>
            <a:fillRect/>
          </a:stretch>
        </p:blipFill>
        <p:spPr bwMode="auto">
          <a:xfrm>
            <a:off x="1581150" y="2481263"/>
            <a:ext cx="1590675" cy="1722437"/>
          </a:xfrm>
          <a:prstGeom prst="rect">
            <a:avLst/>
          </a:prstGeom>
          <a:noFill/>
          <a:ln w="9525">
            <a:noFill/>
            <a:miter lim="800000"/>
            <a:headEnd/>
            <a:tailEnd/>
          </a:ln>
        </p:spPr>
      </p:pic>
      <p:pic>
        <p:nvPicPr>
          <p:cNvPr id="124935" name="Picture 7" descr="Desktop-Virtual"/>
          <p:cNvPicPr>
            <a:picLocks noChangeAspect="1" noChangeArrowheads="1"/>
          </p:cNvPicPr>
          <p:nvPr/>
        </p:nvPicPr>
        <p:blipFill>
          <a:blip r:embed="rId7"/>
          <a:srcRect/>
          <a:stretch>
            <a:fillRect/>
          </a:stretch>
        </p:blipFill>
        <p:spPr bwMode="auto">
          <a:xfrm>
            <a:off x="1689100" y="4873625"/>
            <a:ext cx="1406525" cy="1557338"/>
          </a:xfrm>
          <a:prstGeom prst="rect">
            <a:avLst/>
          </a:prstGeom>
          <a:noFill/>
          <a:ln w="9525">
            <a:noFill/>
            <a:miter lim="800000"/>
            <a:headEnd/>
            <a:tailEnd/>
          </a:ln>
        </p:spPr>
      </p:pic>
      <p:pic>
        <p:nvPicPr>
          <p:cNvPr id="124938" name="Picture 10" descr="Logo-Systems-Center"/>
          <p:cNvPicPr>
            <a:picLocks noChangeAspect="1" noChangeArrowheads="1"/>
          </p:cNvPicPr>
          <p:nvPr/>
        </p:nvPicPr>
        <p:blipFill>
          <a:blip r:embed="rId8"/>
          <a:srcRect/>
          <a:stretch>
            <a:fillRect/>
          </a:stretch>
        </p:blipFill>
        <p:spPr bwMode="auto">
          <a:xfrm>
            <a:off x="3810000" y="4164013"/>
            <a:ext cx="2138363" cy="577850"/>
          </a:xfrm>
          <a:prstGeom prst="rect">
            <a:avLst/>
          </a:prstGeom>
          <a:noFill/>
          <a:ln w="9525">
            <a:noFill/>
            <a:miter lim="800000"/>
            <a:headEnd/>
            <a:tailEnd/>
          </a:ln>
        </p:spPr>
      </p:pic>
      <p:pic>
        <p:nvPicPr>
          <p:cNvPr id="124939" name="Picture 11" descr="Logo-Terminal-Services"/>
          <p:cNvPicPr>
            <a:picLocks noChangeAspect="1" noChangeArrowheads="1"/>
          </p:cNvPicPr>
          <p:nvPr/>
        </p:nvPicPr>
        <p:blipFill>
          <a:blip r:embed="rId9"/>
          <a:srcRect/>
          <a:stretch>
            <a:fillRect/>
          </a:stretch>
        </p:blipFill>
        <p:spPr bwMode="auto">
          <a:xfrm>
            <a:off x="231775" y="3454400"/>
            <a:ext cx="1520825" cy="339725"/>
          </a:xfrm>
          <a:prstGeom prst="rect">
            <a:avLst/>
          </a:prstGeom>
          <a:noFill/>
          <a:ln w="9525">
            <a:noFill/>
            <a:miter lim="800000"/>
            <a:headEnd/>
            <a:tailEnd/>
          </a:ln>
        </p:spPr>
      </p:pic>
      <p:pic>
        <p:nvPicPr>
          <p:cNvPr id="124940" name="Picture 12" descr="Logo-Virtual-PC"/>
          <p:cNvPicPr>
            <a:picLocks noChangeAspect="1" noChangeArrowheads="1"/>
          </p:cNvPicPr>
          <p:nvPr/>
        </p:nvPicPr>
        <p:blipFill>
          <a:blip r:embed="rId10"/>
          <a:srcRect/>
          <a:stretch>
            <a:fillRect/>
          </a:stretch>
        </p:blipFill>
        <p:spPr bwMode="auto">
          <a:xfrm>
            <a:off x="885825" y="5816600"/>
            <a:ext cx="936625" cy="365125"/>
          </a:xfrm>
          <a:prstGeom prst="rect">
            <a:avLst/>
          </a:prstGeom>
          <a:noFill/>
          <a:ln w="9525">
            <a:noFill/>
            <a:miter lim="800000"/>
            <a:headEnd/>
            <a:tailEnd/>
          </a:ln>
        </p:spPr>
      </p:pic>
      <p:pic>
        <p:nvPicPr>
          <p:cNvPr id="124941" name="Picture 13" descr="Logo-Virtual-Server-2005-R2"/>
          <p:cNvPicPr>
            <a:picLocks noChangeAspect="1" noChangeArrowheads="1"/>
          </p:cNvPicPr>
          <p:nvPr/>
        </p:nvPicPr>
        <p:blipFill>
          <a:blip r:embed="rId11"/>
          <a:srcRect/>
          <a:stretch>
            <a:fillRect/>
          </a:stretch>
        </p:blipFill>
        <p:spPr bwMode="auto">
          <a:xfrm>
            <a:off x="7239000" y="2130425"/>
            <a:ext cx="1663700" cy="322263"/>
          </a:xfrm>
          <a:prstGeom prst="rect">
            <a:avLst/>
          </a:prstGeom>
          <a:noFill/>
          <a:ln w="9525">
            <a:noFill/>
            <a:miter lim="800000"/>
            <a:headEnd/>
            <a:tailEnd/>
          </a:ln>
        </p:spPr>
      </p:pic>
      <p:pic>
        <p:nvPicPr>
          <p:cNvPr id="6164" name="Picture 15" descr="Server-Physical-Single"/>
          <p:cNvPicPr>
            <a:picLocks noChangeAspect="1" noChangeArrowheads="1"/>
          </p:cNvPicPr>
          <p:nvPr/>
        </p:nvPicPr>
        <p:blipFill>
          <a:blip r:embed="rId12"/>
          <a:srcRect/>
          <a:stretch>
            <a:fillRect/>
          </a:stretch>
        </p:blipFill>
        <p:spPr bwMode="auto">
          <a:xfrm>
            <a:off x="5759450" y="2616200"/>
            <a:ext cx="1365250" cy="1082675"/>
          </a:xfrm>
          <a:prstGeom prst="rect">
            <a:avLst/>
          </a:prstGeom>
          <a:noFill/>
          <a:ln w="9525">
            <a:noFill/>
            <a:miter lim="800000"/>
            <a:headEnd/>
            <a:tailEnd/>
          </a:ln>
        </p:spPr>
      </p:pic>
      <p:pic>
        <p:nvPicPr>
          <p:cNvPr id="124944" name="Picture 16" descr="Servers-Virtual-Two"/>
          <p:cNvPicPr>
            <a:picLocks noChangeAspect="1" noChangeArrowheads="1"/>
          </p:cNvPicPr>
          <p:nvPr/>
        </p:nvPicPr>
        <p:blipFill>
          <a:blip r:embed="rId13"/>
          <a:srcRect/>
          <a:stretch>
            <a:fillRect/>
          </a:stretch>
        </p:blipFill>
        <p:spPr bwMode="auto">
          <a:xfrm>
            <a:off x="5759450" y="2041525"/>
            <a:ext cx="1365250" cy="1265238"/>
          </a:xfrm>
          <a:prstGeom prst="rect">
            <a:avLst/>
          </a:prstGeom>
          <a:noFill/>
          <a:ln w="9525">
            <a:noFill/>
            <a:miter lim="800000"/>
            <a:headEnd/>
            <a:tailEnd/>
          </a:ln>
        </p:spPr>
      </p:pic>
      <p:sp>
        <p:nvSpPr>
          <p:cNvPr id="124947" name="Rectangle 19"/>
          <p:cNvSpPr>
            <a:spLocks noChangeArrowheads="1"/>
          </p:cNvSpPr>
          <p:nvPr/>
        </p:nvSpPr>
        <p:spPr bwMode="auto">
          <a:xfrm>
            <a:off x="6378575" y="1765300"/>
            <a:ext cx="2689225" cy="325438"/>
          </a:xfrm>
          <a:prstGeom prst="rect">
            <a:avLst/>
          </a:prstGeom>
          <a:noFill/>
          <a:ln w="9525">
            <a:noFill/>
            <a:miter lim="800000"/>
            <a:headEnd/>
            <a:tailEnd/>
          </a:ln>
        </p:spPr>
        <p:txBody>
          <a:bodyPr>
            <a:spAutoFit/>
          </a:bodyPr>
          <a:lstStyle/>
          <a:p>
            <a:pPr algn="ctr" eaLnBrk="0" fontAlgn="auto" hangingPunct="0">
              <a:lnSpc>
                <a:spcPct val="90000"/>
              </a:lnSpc>
              <a:spcBef>
                <a:spcPts val="0"/>
              </a:spcBef>
              <a:spcAft>
                <a:spcPts val="0"/>
              </a:spcAft>
              <a:defRPr/>
            </a:pPr>
            <a:r>
              <a:rPr lang="en-US" sz="1700" b="1" dirty="0">
                <a:solidFill>
                  <a:schemeClr val="accent1"/>
                </a:solidFill>
                <a:effectLst>
                  <a:outerShdw blurRad="38100" dist="38100" dir="2700000" algn="tl">
                    <a:srgbClr val="000000">
                      <a:alpha val="43137"/>
                    </a:srgbClr>
                  </a:outerShdw>
                </a:effectLst>
                <a:latin typeface="+mn-lt"/>
              </a:rPr>
              <a:t>Server Virtualization</a:t>
            </a:r>
          </a:p>
        </p:txBody>
      </p:sp>
      <p:sp>
        <p:nvSpPr>
          <p:cNvPr id="124948" name="Rectangle 20"/>
          <p:cNvSpPr>
            <a:spLocks noChangeArrowheads="1"/>
          </p:cNvSpPr>
          <p:nvPr/>
        </p:nvSpPr>
        <p:spPr bwMode="auto">
          <a:xfrm>
            <a:off x="6677025" y="5062538"/>
            <a:ext cx="1749425" cy="558800"/>
          </a:xfrm>
          <a:prstGeom prst="rect">
            <a:avLst/>
          </a:prstGeom>
          <a:noFill/>
          <a:ln w="9525">
            <a:noFill/>
            <a:miter lim="800000"/>
            <a:headEnd/>
            <a:tailEnd/>
          </a:ln>
        </p:spPr>
        <p:txBody>
          <a:bodyPr>
            <a:spAutoFit/>
          </a:bodyPr>
          <a:lstStyle/>
          <a:p>
            <a:pPr algn="ctr" eaLnBrk="0" fontAlgn="auto" hangingPunct="0">
              <a:lnSpc>
                <a:spcPct val="90000"/>
              </a:lnSpc>
              <a:spcBef>
                <a:spcPts val="0"/>
              </a:spcBef>
              <a:spcAft>
                <a:spcPts val="0"/>
              </a:spcAft>
              <a:defRPr/>
            </a:pPr>
            <a:r>
              <a:rPr lang="en-US" sz="1700" b="1">
                <a:solidFill>
                  <a:schemeClr val="accent1"/>
                </a:solidFill>
                <a:effectLst>
                  <a:outerShdw blurRad="38100" dist="38100" dir="2700000" algn="tl">
                    <a:srgbClr val="000000">
                      <a:alpha val="43137"/>
                    </a:srgbClr>
                  </a:outerShdw>
                </a:effectLst>
                <a:latin typeface="+mn-lt"/>
              </a:rPr>
              <a:t>Application Virtualization</a:t>
            </a:r>
          </a:p>
        </p:txBody>
      </p:sp>
      <p:sp>
        <p:nvSpPr>
          <p:cNvPr id="124949" name="Rectangle 21"/>
          <p:cNvSpPr>
            <a:spLocks noChangeArrowheads="1"/>
          </p:cNvSpPr>
          <p:nvPr/>
        </p:nvSpPr>
        <p:spPr bwMode="auto">
          <a:xfrm>
            <a:off x="95250" y="5207000"/>
            <a:ext cx="1638300" cy="558800"/>
          </a:xfrm>
          <a:prstGeom prst="rect">
            <a:avLst/>
          </a:prstGeom>
          <a:noFill/>
          <a:ln w="9525">
            <a:noFill/>
            <a:miter lim="800000"/>
            <a:headEnd/>
            <a:tailEnd/>
          </a:ln>
        </p:spPr>
        <p:txBody>
          <a:bodyPr>
            <a:spAutoFit/>
          </a:bodyPr>
          <a:lstStyle/>
          <a:p>
            <a:pPr algn="ctr" eaLnBrk="0" fontAlgn="auto" hangingPunct="0">
              <a:lnSpc>
                <a:spcPct val="90000"/>
              </a:lnSpc>
              <a:spcBef>
                <a:spcPts val="0"/>
              </a:spcBef>
              <a:spcAft>
                <a:spcPts val="0"/>
              </a:spcAft>
              <a:defRPr/>
            </a:pPr>
            <a:r>
              <a:rPr lang="en-US" sz="1700" b="1">
                <a:solidFill>
                  <a:schemeClr val="accent1"/>
                </a:solidFill>
                <a:effectLst>
                  <a:outerShdw blurRad="38100" dist="38100" dir="2700000" algn="tl">
                    <a:srgbClr val="000000">
                      <a:alpha val="43137"/>
                    </a:srgbClr>
                  </a:outerShdw>
                </a:effectLst>
                <a:latin typeface="+mn-lt"/>
              </a:rPr>
              <a:t>Desktop Virtualization</a:t>
            </a:r>
          </a:p>
        </p:txBody>
      </p:sp>
      <p:sp>
        <p:nvSpPr>
          <p:cNvPr id="124950" name="Rectangle 22"/>
          <p:cNvSpPr>
            <a:spLocks noChangeArrowheads="1"/>
          </p:cNvSpPr>
          <p:nvPr/>
        </p:nvSpPr>
        <p:spPr bwMode="auto">
          <a:xfrm>
            <a:off x="76200" y="2863850"/>
            <a:ext cx="1600200" cy="558800"/>
          </a:xfrm>
          <a:prstGeom prst="rect">
            <a:avLst/>
          </a:prstGeom>
          <a:noFill/>
          <a:ln w="9525">
            <a:noFill/>
            <a:miter lim="800000"/>
            <a:headEnd/>
            <a:tailEnd/>
          </a:ln>
        </p:spPr>
        <p:txBody>
          <a:bodyPr>
            <a:spAutoFit/>
          </a:bodyPr>
          <a:lstStyle/>
          <a:p>
            <a:pPr algn="ctr" eaLnBrk="0" fontAlgn="auto" hangingPunct="0">
              <a:lnSpc>
                <a:spcPct val="90000"/>
              </a:lnSpc>
              <a:spcBef>
                <a:spcPts val="0"/>
              </a:spcBef>
              <a:spcAft>
                <a:spcPts val="0"/>
              </a:spcAft>
              <a:defRPr/>
            </a:pPr>
            <a:r>
              <a:rPr lang="en-US" sz="1700" b="1" dirty="0">
                <a:solidFill>
                  <a:schemeClr val="accent1"/>
                </a:solidFill>
                <a:effectLst>
                  <a:outerShdw blurRad="38100" dist="38100" dir="2700000" algn="tl">
                    <a:srgbClr val="000000">
                      <a:alpha val="43137"/>
                    </a:srgbClr>
                  </a:outerShdw>
                </a:effectLst>
                <a:latin typeface="+mn-lt"/>
              </a:rPr>
              <a:t>Presentation Virtualization</a:t>
            </a:r>
          </a:p>
        </p:txBody>
      </p:sp>
      <p:pic>
        <p:nvPicPr>
          <p:cNvPr id="27689" name="Picture 41" descr="Arrows-Deployent"/>
          <p:cNvPicPr>
            <a:picLocks noChangeAspect="1" noChangeArrowheads="1"/>
          </p:cNvPicPr>
          <p:nvPr/>
        </p:nvPicPr>
        <p:blipFill>
          <a:blip r:embed="rId14"/>
          <a:srcRect/>
          <a:stretch>
            <a:fillRect/>
          </a:stretch>
        </p:blipFill>
        <p:spPr bwMode="auto">
          <a:xfrm>
            <a:off x="2828925" y="3225800"/>
            <a:ext cx="3190875" cy="2143125"/>
          </a:xfrm>
          <a:prstGeom prst="rect">
            <a:avLst/>
          </a:prstGeom>
          <a:noFill/>
          <a:ln w="9525">
            <a:noFill/>
            <a:miter lim="800000"/>
            <a:headEnd/>
            <a:tailEnd/>
          </a:ln>
        </p:spPr>
      </p:pic>
      <p:pic>
        <p:nvPicPr>
          <p:cNvPr id="27690" name="Picture 42" descr="Arrows-Monitoring"/>
          <p:cNvPicPr>
            <a:picLocks noChangeAspect="1" noChangeArrowheads="1"/>
          </p:cNvPicPr>
          <p:nvPr/>
        </p:nvPicPr>
        <p:blipFill>
          <a:blip r:embed="rId15"/>
          <a:srcRect/>
          <a:stretch>
            <a:fillRect/>
          </a:stretch>
        </p:blipFill>
        <p:spPr bwMode="auto">
          <a:xfrm>
            <a:off x="2781300" y="3249613"/>
            <a:ext cx="3190875" cy="2143125"/>
          </a:xfrm>
          <a:prstGeom prst="rect">
            <a:avLst/>
          </a:prstGeom>
          <a:noFill/>
          <a:ln w="9525">
            <a:noFill/>
            <a:miter lim="800000"/>
            <a:headEnd/>
            <a:tailEnd/>
          </a:ln>
        </p:spPr>
      </p:pic>
      <p:pic>
        <p:nvPicPr>
          <p:cNvPr id="27691" name="Picture 43" descr="Logo-Windows-Server-Longhorn-Hypervisor"/>
          <p:cNvPicPr>
            <a:picLocks noChangeAspect="1" noChangeArrowheads="1"/>
          </p:cNvPicPr>
          <p:nvPr/>
        </p:nvPicPr>
        <p:blipFill>
          <a:blip r:embed="rId16"/>
          <a:srcRect/>
          <a:stretch>
            <a:fillRect/>
          </a:stretch>
        </p:blipFill>
        <p:spPr bwMode="auto">
          <a:xfrm>
            <a:off x="7239000" y="2501900"/>
            <a:ext cx="1676400" cy="427038"/>
          </a:xfrm>
          <a:prstGeom prst="rect">
            <a:avLst/>
          </a:prstGeom>
          <a:noFill/>
          <a:ln w="9525">
            <a:noFill/>
            <a:miter lim="800000"/>
            <a:headEnd/>
            <a:tailEnd/>
          </a:ln>
        </p:spPr>
      </p:pic>
      <p:sp>
        <p:nvSpPr>
          <p:cNvPr id="24" name="Rectangle 19"/>
          <p:cNvSpPr>
            <a:spLocks noChangeArrowheads="1"/>
          </p:cNvSpPr>
          <p:nvPr/>
        </p:nvSpPr>
        <p:spPr bwMode="auto">
          <a:xfrm>
            <a:off x="3686175" y="3897313"/>
            <a:ext cx="1622425" cy="339725"/>
          </a:xfrm>
          <a:prstGeom prst="rect">
            <a:avLst/>
          </a:prstGeom>
          <a:noFill/>
          <a:ln w="9525">
            <a:noFill/>
            <a:miter lim="800000"/>
            <a:headEnd/>
            <a:tailEnd/>
          </a:ln>
        </p:spPr>
        <p:txBody>
          <a:bodyPr>
            <a:spAutoFit/>
          </a:bodyPr>
          <a:lstStyle/>
          <a:p>
            <a:pPr algn="ctr" eaLnBrk="0" fontAlgn="auto" hangingPunct="0">
              <a:lnSpc>
                <a:spcPct val="90000"/>
              </a:lnSpc>
              <a:spcBef>
                <a:spcPts val="0"/>
              </a:spcBef>
              <a:spcAft>
                <a:spcPts val="0"/>
              </a:spcAft>
              <a:defRPr/>
            </a:pPr>
            <a:r>
              <a:rPr lang="en-US" b="1" dirty="0">
                <a:solidFill>
                  <a:srgbClr val="FEB454"/>
                </a:solidFill>
                <a:effectLst>
                  <a:outerShdw blurRad="38100" dist="38100" dir="2700000" algn="tl">
                    <a:srgbClr val="000000">
                      <a:alpha val="43137"/>
                    </a:srgbClr>
                  </a:outerShdw>
                </a:effectLst>
                <a:latin typeface="Segoe Semibold"/>
              </a:rPr>
              <a:t>Management</a:t>
            </a:r>
          </a:p>
        </p:txBody>
      </p:sp>
      <p:sp>
        <p:nvSpPr>
          <p:cNvPr id="124946" name="Rectangle 18"/>
          <p:cNvSpPr>
            <a:spLocks noChangeArrowheads="1"/>
          </p:cNvSpPr>
          <p:nvPr/>
        </p:nvSpPr>
        <p:spPr bwMode="auto">
          <a:xfrm>
            <a:off x="0" y="838200"/>
            <a:ext cx="9144000" cy="369888"/>
          </a:xfrm>
          <a:prstGeom prst="rect">
            <a:avLst/>
          </a:prstGeom>
          <a:noFill/>
          <a:ln w="9525">
            <a:noFill/>
            <a:miter lim="800000"/>
            <a:headEnd/>
            <a:tailEnd/>
          </a:ln>
        </p:spPr>
        <p:txBody>
          <a:bodyPr>
            <a:spAutoFit/>
          </a:bodyPr>
          <a:lstStyle/>
          <a:p>
            <a:pPr algn="ctr" eaLnBrk="0" fontAlgn="auto" hangingPunct="0">
              <a:lnSpc>
                <a:spcPct val="90000"/>
              </a:lnSpc>
              <a:spcBef>
                <a:spcPts val="0"/>
              </a:spcBef>
              <a:spcAft>
                <a:spcPts val="0"/>
              </a:spcAft>
              <a:defRPr/>
            </a:pPr>
            <a:r>
              <a:rPr lang="en-US" sz="2000" spc="-125" dirty="0">
                <a:ln w="3175">
                  <a:noFill/>
                </a:ln>
                <a:solidFill>
                  <a:schemeClr val="accent1"/>
                </a:solidFill>
                <a:effectLst>
                  <a:outerShdw blurRad="38100" dist="38100" dir="2700000" algn="tl">
                    <a:srgbClr val="000000">
                      <a:alpha val="43137"/>
                    </a:srgbClr>
                  </a:outerShdw>
                </a:effectLst>
                <a:latin typeface="Segoe" pitchFamily="34" charset="0"/>
                <a:cs typeface="Arial" charset="0"/>
              </a:rPr>
              <a:t>A comprehensive set of virtualization products, from the data center to the desktop</a:t>
            </a:r>
          </a:p>
        </p:txBody>
      </p:sp>
      <p:sp>
        <p:nvSpPr>
          <p:cNvPr id="124959" name="Rectangle 31"/>
          <p:cNvSpPr>
            <a:spLocks noChangeArrowheads="1"/>
          </p:cNvSpPr>
          <p:nvPr/>
        </p:nvSpPr>
        <p:spPr bwMode="auto">
          <a:xfrm>
            <a:off x="0" y="1219200"/>
            <a:ext cx="9144000" cy="369888"/>
          </a:xfrm>
          <a:prstGeom prst="rect">
            <a:avLst/>
          </a:prstGeom>
          <a:noFill/>
          <a:ln w="9525">
            <a:noFill/>
            <a:miter lim="800000"/>
            <a:headEnd/>
            <a:tailEnd/>
          </a:ln>
        </p:spPr>
        <p:txBody>
          <a:bodyPr>
            <a:spAutoFit/>
          </a:bodyPr>
          <a:lstStyle/>
          <a:p>
            <a:pPr algn="ctr" eaLnBrk="0" fontAlgn="auto" hangingPunct="0">
              <a:lnSpc>
                <a:spcPct val="90000"/>
              </a:lnSpc>
              <a:spcBef>
                <a:spcPts val="0"/>
              </a:spcBef>
              <a:spcAft>
                <a:spcPts val="0"/>
              </a:spcAft>
              <a:defRPr/>
            </a:pPr>
            <a:r>
              <a:rPr lang="en-US" sz="2000" spc="-125" dirty="0">
                <a:ln w="3175">
                  <a:noFill/>
                </a:ln>
                <a:solidFill>
                  <a:schemeClr val="accent1"/>
                </a:solidFill>
                <a:effectLst>
                  <a:outerShdw blurRad="38100" dist="38100" dir="2700000" algn="tl">
                    <a:srgbClr val="000000">
                      <a:alpha val="43137"/>
                    </a:srgbClr>
                  </a:outerShdw>
                </a:effectLst>
                <a:latin typeface="Segoe" pitchFamily="34" charset="0"/>
                <a:cs typeface="Arial" charset="0"/>
              </a:rPr>
              <a:t>Assets – both virtual and physical – are managed from a single platform</a:t>
            </a:r>
          </a:p>
        </p:txBody>
      </p:sp>
      <p:pic>
        <p:nvPicPr>
          <p:cNvPr id="6222" name="Picture 78" descr="SGAV-White"/>
          <p:cNvPicPr>
            <a:picLocks noChangeAspect="1" noChangeArrowheads="1"/>
          </p:cNvPicPr>
          <p:nvPr/>
        </p:nvPicPr>
        <p:blipFill>
          <a:blip r:embed="rId17"/>
          <a:srcRect/>
          <a:stretch>
            <a:fillRect/>
          </a:stretch>
        </p:blipFill>
        <p:spPr bwMode="auto">
          <a:xfrm>
            <a:off x="7010400" y="5672138"/>
            <a:ext cx="1600200" cy="392112"/>
          </a:xfrm>
          <a:prstGeom prst="rect">
            <a:avLst/>
          </a:prstGeom>
          <a:noFill/>
          <a:ln w="9525">
            <a:noFill/>
            <a:miter lim="800000"/>
            <a:headEnd/>
            <a:tailEnd/>
          </a:ln>
        </p:spPr>
      </p:pic>
      <p:sp>
        <p:nvSpPr>
          <p:cNvPr id="25" name="Title 24"/>
          <p:cNvSpPr>
            <a:spLocks noGrp="1"/>
          </p:cNvSpPr>
          <p:nvPr>
            <p:ph type="title"/>
          </p:nvPr>
        </p:nvSpPr>
        <p:spPr>
          <a:xfrm>
            <a:off x="382588" y="228600"/>
            <a:ext cx="8380412" cy="664797"/>
          </a:xfrm>
        </p:spPr>
        <p:txBody>
          <a:bodyPr>
            <a:normAutofit fontScale="90000"/>
          </a:bodyPr>
          <a:lstStyle/>
          <a:p>
            <a:pPr defTabSz="912777">
              <a:defRPr/>
            </a:pPr>
            <a:r>
              <a:rPr sz="4800" smtClean="0"/>
              <a:t>Microsoft Virtualization Products</a:t>
            </a:r>
            <a:endParaRPr sz="4800"/>
          </a:p>
        </p:txBody>
      </p:sp>
    </p:spTree>
    <p:custDataLst>
      <p:tags r:id="rId1"/>
    </p:custData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4946"/>
                                        </p:tgtEl>
                                        <p:attrNameLst>
                                          <p:attrName>style.visibility</p:attrName>
                                        </p:attrNameLst>
                                      </p:cBhvr>
                                      <p:to>
                                        <p:strVal val="visible"/>
                                      </p:to>
                                    </p:set>
                                    <p:animEffect transition="in" filter="fade">
                                      <p:cBhvr>
                                        <p:cTn id="7" dur="500"/>
                                        <p:tgtEl>
                                          <p:spTgt spid="1249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64"/>
                                        </p:tgtEl>
                                        <p:attrNameLst>
                                          <p:attrName>style.visibility</p:attrName>
                                        </p:attrNameLst>
                                      </p:cBhvr>
                                      <p:to>
                                        <p:strVal val="visible"/>
                                      </p:to>
                                    </p:set>
                                    <p:animEffect transition="in" filter="fade">
                                      <p:cBhvr>
                                        <p:cTn id="12" dur="500"/>
                                        <p:tgtEl>
                                          <p:spTgt spid="616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24944"/>
                                        </p:tgtEl>
                                        <p:attrNameLst>
                                          <p:attrName>style.visibility</p:attrName>
                                        </p:attrNameLst>
                                      </p:cBhvr>
                                      <p:to>
                                        <p:strVal val="visible"/>
                                      </p:to>
                                    </p:set>
                                    <p:animEffect transition="in" filter="fade">
                                      <p:cBhvr>
                                        <p:cTn id="16" dur="500"/>
                                        <p:tgtEl>
                                          <p:spTgt spid="124944"/>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24947"/>
                                        </p:tgtEl>
                                        <p:attrNameLst>
                                          <p:attrName>style.visibility</p:attrName>
                                        </p:attrNameLst>
                                      </p:cBhvr>
                                      <p:to>
                                        <p:strVal val="visible"/>
                                      </p:to>
                                    </p:set>
                                    <p:animEffect transition="in" filter="fade">
                                      <p:cBhvr>
                                        <p:cTn id="20" dur="500"/>
                                        <p:tgtEl>
                                          <p:spTgt spid="124947"/>
                                        </p:tgtEl>
                                      </p:cBhvr>
                                    </p:animEffect>
                                  </p:childTnLst>
                                </p:cTn>
                              </p:par>
                              <p:par>
                                <p:cTn id="21" presetID="10" presetClass="entr" presetSubtype="0" fill="hold" nodeType="withEffect">
                                  <p:stCondLst>
                                    <p:cond delay="0"/>
                                  </p:stCondLst>
                                  <p:childTnLst>
                                    <p:set>
                                      <p:cBhvr>
                                        <p:cTn id="22" dur="1" fill="hold">
                                          <p:stCondLst>
                                            <p:cond delay="0"/>
                                          </p:stCondLst>
                                        </p:cTn>
                                        <p:tgtEl>
                                          <p:spTgt spid="27691"/>
                                        </p:tgtEl>
                                        <p:attrNameLst>
                                          <p:attrName>style.visibility</p:attrName>
                                        </p:attrNameLst>
                                      </p:cBhvr>
                                      <p:to>
                                        <p:strVal val="visible"/>
                                      </p:to>
                                    </p:set>
                                    <p:animEffect transition="in" filter="fade">
                                      <p:cBhvr>
                                        <p:cTn id="23" dur="500"/>
                                        <p:tgtEl>
                                          <p:spTgt spid="27691"/>
                                        </p:tgtEl>
                                      </p:cBhvr>
                                    </p:animEffect>
                                  </p:childTnLst>
                                </p:cTn>
                              </p:par>
                              <p:par>
                                <p:cTn id="24" presetID="10" presetClass="entr" presetSubtype="0" fill="hold" nodeType="withEffect">
                                  <p:stCondLst>
                                    <p:cond delay="0"/>
                                  </p:stCondLst>
                                  <p:childTnLst>
                                    <p:set>
                                      <p:cBhvr>
                                        <p:cTn id="25" dur="1" fill="hold">
                                          <p:stCondLst>
                                            <p:cond delay="0"/>
                                          </p:stCondLst>
                                        </p:cTn>
                                        <p:tgtEl>
                                          <p:spTgt spid="124941"/>
                                        </p:tgtEl>
                                        <p:attrNameLst>
                                          <p:attrName>style.visibility</p:attrName>
                                        </p:attrNameLst>
                                      </p:cBhvr>
                                      <p:to>
                                        <p:strVal val="visible"/>
                                      </p:to>
                                    </p:set>
                                    <p:animEffect transition="in" filter="fade">
                                      <p:cBhvr>
                                        <p:cTn id="26" dur="500"/>
                                        <p:tgtEl>
                                          <p:spTgt spid="12494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4935"/>
                                        </p:tgtEl>
                                        <p:attrNameLst>
                                          <p:attrName>style.visibility</p:attrName>
                                        </p:attrNameLst>
                                      </p:cBhvr>
                                      <p:to>
                                        <p:strVal val="visible"/>
                                      </p:to>
                                    </p:set>
                                    <p:animEffect transition="in" filter="fade">
                                      <p:cBhvr>
                                        <p:cTn id="31" dur="500"/>
                                        <p:tgtEl>
                                          <p:spTgt spid="124935"/>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24949"/>
                                        </p:tgtEl>
                                        <p:attrNameLst>
                                          <p:attrName>style.visibility</p:attrName>
                                        </p:attrNameLst>
                                      </p:cBhvr>
                                      <p:to>
                                        <p:strVal val="visible"/>
                                      </p:to>
                                    </p:set>
                                    <p:animEffect transition="in" filter="fade">
                                      <p:cBhvr>
                                        <p:cTn id="35" dur="500"/>
                                        <p:tgtEl>
                                          <p:spTgt spid="124949"/>
                                        </p:tgtEl>
                                      </p:cBhvr>
                                    </p:animEffect>
                                  </p:childTnLst>
                                </p:cTn>
                              </p:par>
                              <p:par>
                                <p:cTn id="36" presetID="10" presetClass="entr" presetSubtype="0" fill="hold" nodeType="withEffect">
                                  <p:stCondLst>
                                    <p:cond delay="0"/>
                                  </p:stCondLst>
                                  <p:childTnLst>
                                    <p:set>
                                      <p:cBhvr>
                                        <p:cTn id="37" dur="1" fill="hold">
                                          <p:stCondLst>
                                            <p:cond delay="0"/>
                                          </p:stCondLst>
                                        </p:cTn>
                                        <p:tgtEl>
                                          <p:spTgt spid="124940"/>
                                        </p:tgtEl>
                                        <p:attrNameLst>
                                          <p:attrName>style.visibility</p:attrName>
                                        </p:attrNameLst>
                                      </p:cBhvr>
                                      <p:to>
                                        <p:strVal val="visible"/>
                                      </p:to>
                                    </p:set>
                                    <p:animEffect transition="in" filter="fade">
                                      <p:cBhvr>
                                        <p:cTn id="38" dur="500"/>
                                        <p:tgtEl>
                                          <p:spTgt spid="12494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24934"/>
                                        </p:tgtEl>
                                        <p:attrNameLst>
                                          <p:attrName>style.visibility</p:attrName>
                                        </p:attrNameLst>
                                      </p:cBhvr>
                                      <p:to>
                                        <p:strVal val="visible"/>
                                      </p:to>
                                    </p:set>
                                    <p:animEffect transition="in" filter="fade">
                                      <p:cBhvr>
                                        <p:cTn id="43" dur="500"/>
                                        <p:tgtEl>
                                          <p:spTgt spid="124934"/>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24950"/>
                                        </p:tgtEl>
                                        <p:attrNameLst>
                                          <p:attrName>style.visibility</p:attrName>
                                        </p:attrNameLst>
                                      </p:cBhvr>
                                      <p:to>
                                        <p:strVal val="visible"/>
                                      </p:to>
                                    </p:set>
                                    <p:animEffect transition="in" filter="fade">
                                      <p:cBhvr>
                                        <p:cTn id="47" dur="500"/>
                                        <p:tgtEl>
                                          <p:spTgt spid="124950"/>
                                        </p:tgtEl>
                                      </p:cBhvr>
                                    </p:animEffect>
                                  </p:childTnLst>
                                </p:cTn>
                              </p:par>
                              <p:par>
                                <p:cTn id="48" presetID="10" presetClass="entr" presetSubtype="0" fill="hold" nodeType="withEffect">
                                  <p:stCondLst>
                                    <p:cond delay="0"/>
                                  </p:stCondLst>
                                  <p:childTnLst>
                                    <p:set>
                                      <p:cBhvr>
                                        <p:cTn id="49" dur="1" fill="hold">
                                          <p:stCondLst>
                                            <p:cond delay="0"/>
                                          </p:stCondLst>
                                        </p:cTn>
                                        <p:tgtEl>
                                          <p:spTgt spid="124939"/>
                                        </p:tgtEl>
                                        <p:attrNameLst>
                                          <p:attrName>style.visibility</p:attrName>
                                        </p:attrNameLst>
                                      </p:cBhvr>
                                      <p:to>
                                        <p:strVal val="visible"/>
                                      </p:to>
                                    </p:set>
                                    <p:animEffect transition="in" filter="fade">
                                      <p:cBhvr>
                                        <p:cTn id="50" dur="500"/>
                                        <p:tgtEl>
                                          <p:spTgt spid="12493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24933"/>
                                        </p:tgtEl>
                                        <p:attrNameLst>
                                          <p:attrName>style.visibility</p:attrName>
                                        </p:attrNameLst>
                                      </p:cBhvr>
                                      <p:to>
                                        <p:strVal val="visible"/>
                                      </p:to>
                                    </p:set>
                                    <p:animEffect transition="in" filter="fade">
                                      <p:cBhvr>
                                        <p:cTn id="55" dur="500"/>
                                        <p:tgtEl>
                                          <p:spTgt spid="124933"/>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124948"/>
                                        </p:tgtEl>
                                        <p:attrNameLst>
                                          <p:attrName>style.visibility</p:attrName>
                                        </p:attrNameLst>
                                      </p:cBhvr>
                                      <p:to>
                                        <p:strVal val="visible"/>
                                      </p:to>
                                    </p:set>
                                    <p:animEffect transition="in" filter="fade">
                                      <p:cBhvr>
                                        <p:cTn id="59" dur="500"/>
                                        <p:tgtEl>
                                          <p:spTgt spid="124948"/>
                                        </p:tgtEl>
                                      </p:cBhvr>
                                    </p:animEffect>
                                  </p:childTnLst>
                                </p:cTn>
                              </p:par>
                              <p:par>
                                <p:cTn id="60" presetID="10" presetClass="entr" presetSubtype="0" fill="hold" nodeType="withEffect">
                                  <p:stCondLst>
                                    <p:cond delay="0"/>
                                  </p:stCondLst>
                                  <p:childTnLst>
                                    <p:set>
                                      <p:cBhvr>
                                        <p:cTn id="61" dur="1" fill="hold">
                                          <p:stCondLst>
                                            <p:cond delay="0"/>
                                          </p:stCondLst>
                                        </p:cTn>
                                        <p:tgtEl>
                                          <p:spTgt spid="6222"/>
                                        </p:tgtEl>
                                        <p:attrNameLst>
                                          <p:attrName>style.visibility</p:attrName>
                                        </p:attrNameLst>
                                      </p:cBhvr>
                                      <p:to>
                                        <p:strVal val="visible"/>
                                      </p:to>
                                    </p:set>
                                    <p:animEffect transition="in" filter="fade">
                                      <p:cBhvr>
                                        <p:cTn id="62" dur="500"/>
                                        <p:tgtEl>
                                          <p:spTgt spid="622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24959"/>
                                        </p:tgtEl>
                                        <p:attrNameLst>
                                          <p:attrName>style.visibility</p:attrName>
                                        </p:attrNameLst>
                                      </p:cBhvr>
                                      <p:to>
                                        <p:strVal val="visible"/>
                                      </p:to>
                                    </p:set>
                                    <p:animEffect transition="in" filter="fade">
                                      <p:cBhvr>
                                        <p:cTn id="67" dur="500"/>
                                        <p:tgtEl>
                                          <p:spTgt spid="124959"/>
                                        </p:tgtEl>
                                      </p:cBhvr>
                                    </p:animEffect>
                                  </p:childTnLst>
                                </p:cTn>
                              </p:par>
                            </p:childTnLst>
                          </p:cTn>
                        </p:par>
                        <p:par>
                          <p:cTn id="68" fill="hold">
                            <p:stCondLst>
                              <p:cond delay="500"/>
                            </p:stCondLst>
                            <p:childTnLst>
                              <p:par>
                                <p:cTn id="69" presetID="10" presetClass="entr" presetSubtype="0" fill="hold" nodeType="afterEffect">
                                  <p:stCondLst>
                                    <p:cond delay="0"/>
                                  </p:stCondLst>
                                  <p:childTnLst>
                                    <p:set>
                                      <p:cBhvr>
                                        <p:cTn id="70" dur="1" fill="hold">
                                          <p:stCondLst>
                                            <p:cond delay="0"/>
                                          </p:stCondLst>
                                        </p:cTn>
                                        <p:tgtEl>
                                          <p:spTgt spid="124938"/>
                                        </p:tgtEl>
                                        <p:attrNameLst>
                                          <p:attrName>style.visibility</p:attrName>
                                        </p:attrNameLst>
                                      </p:cBhvr>
                                      <p:to>
                                        <p:strVal val="visible"/>
                                      </p:to>
                                    </p:set>
                                    <p:animEffect transition="in" filter="fade">
                                      <p:cBhvr>
                                        <p:cTn id="71" dur="500"/>
                                        <p:tgtEl>
                                          <p:spTgt spid="12493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fade">
                                      <p:cBhvr>
                                        <p:cTn id="74" dur="500"/>
                                        <p:tgtEl>
                                          <p:spTgt spid="24"/>
                                        </p:tgtEl>
                                      </p:cBhvr>
                                    </p:animEffect>
                                  </p:childTnLst>
                                </p:cTn>
                              </p:par>
                              <p:par>
                                <p:cTn id="75" presetID="10" presetClass="entr" presetSubtype="0" fill="hold" nodeType="withEffect">
                                  <p:stCondLst>
                                    <p:cond delay="0"/>
                                  </p:stCondLst>
                                  <p:childTnLst>
                                    <p:set>
                                      <p:cBhvr>
                                        <p:cTn id="76" dur="1" fill="hold">
                                          <p:stCondLst>
                                            <p:cond delay="0"/>
                                          </p:stCondLst>
                                        </p:cTn>
                                        <p:tgtEl>
                                          <p:spTgt spid="6151"/>
                                        </p:tgtEl>
                                        <p:attrNameLst>
                                          <p:attrName>style.visibility</p:attrName>
                                        </p:attrNameLst>
                                      </p:cBhvr>
                                      <p:to>
                                        <p:strVal val="visible"/>
                                      </p:to>
                                    </p:set>
                                    <p:animEffect transition="in" filter="fade">
                                      <p:cBhvr>
                                        <p:cTn id="77" dur="500"/>
                                        <p:tgtEl>
                                          <p:spTgt spid="615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7689"/>
                                        </p:tgtEl>
                                        <p:attrNameLst>
                                          <p:attrName>style.visibility</p:attrName>
                                        </p:attrNameLst>
                                      </p:cBhvr>
                                      <p:to>
                                        <p:strVal val="visible"/>
                                      </p:to>
                                    </p:set>
                                    <p:animEffect transition="in" filter="fade">
                                      <p:cBhvr>
                                        <p:cTn id="82" dur="500"/>
                                        <p:tgtEl>
                                          <p:spTgt spid="2768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7690"/>
                                        </p:tgtEl>
                                        <p:attrNameLst>
                                          <p:attrName>style.visibility</p:attrName>
                                        </p:attrNameLst>
                                      </p:cBhvr>
                                      <p:to>
                                        <p:strVal val="visible"/>
                                      </p:to>
                                    </p:set>
                                    <p:animEffect transition="in" filter="fade">
                                      <p:cBhvr>
                                        <p:cTn id="87" dur="500"/>
                                        <p:tgtEl>
                                          <p:spTgt spid="27690"/>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27690"/>
                                        </p:tgtEl>
                                      </p:cBhvr>
                                    </p:animEffect>
                                    <p:set>
                                      <p:cBhvr>
                                        <p:cTn id="92" dur="1" fill="hold">
                                          <p:stCondLst>
                                            <p:cond delay="499"/>
                                          </p:stCondLst>
                                        </p:cTn>
                                        <p:tgtEl>
                                          <p:spTgt spid="27690"/>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27689"/>
                                        </p:tgtEl>
                                      </p:cBhvr>
                                    </p:animEffect>
                                    <p:set>
                                      <p:cBhvr>
                                        <p:cTn id="95" dur="1" fill="hold">
                                          <p:stCondLst>
                                            <p:cond delay="499"/>
                                          </p:stCondLst>
                                        </p:cTn>
                                        <p:tgtEl>
                                          <p:spTgt spid="276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47" grpId="0"/>
      <p:bldP spid="124948" grpId="0"/>
      <p:bldP spid="124949" grpId="0"/>
      <p:bldP spid="124950" grpId="0"/>
      <p:bldP spid="24" grpId="0"/>
      <p:bldP spid="124946" grpId="0"/>
      <p:bldP spid="1249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2777">
              <a:defRPr/>
            </a:pPr>
            <a:r>
              <a:rPr sz="4400" smtClean="0"/>
              <a:t>Presentation Virtualization:</a:t>
            </a:r>
            <a:r>
              <a:rPr sz="3200" smtClean="0"/>
              <a:t/>
            </a:r>
            <a:br>
              <a:rPr sz="3200" smtClean="0"/>
            </a:br>
            <a:r>
              <a:rPr sz="3200" smtClean="0">
                <a:solidFill>
                  <a:schemeClr val="tx2">
                    <a:lumMod val="40000"/>
                    <a:lumOff val="60000"/>
                  </a:schemeClr>
                </a:solidFill>
              </a:rPr>
              <a:t>Enabling Centralized Application Access</a:t>
            </a:r>
            <a:endParaRPr sz="3200">
              <a:solidFill>
                <a:schemeClr val="tx2">
                  <a:lumMod val="40000"/>
                  <a:lumOff val="60000"/>
                </a:schemeClr>
              </a:solidFill>
            </a:endParaRPr>
          </a:p>
        </p:txBody>
      </p:sp>
      <p:sp>
        <p:nvSpPr>
          <p:cNvPr id="30" name="Text Placeholder 29"/>
          <p:cNvSpPr>
            <a:spLocks noGrp="1"/>
          </p:cNvSpPr>
          <p:nvPr>
            <p:ph type="body" idx="1"/>
          </p:nvPr>
        </p:nvSpPr>
        <p:spPr>
          <a:xfrm>
            <a:off x="382588" y="1414463"/>
            <a:ext cx="8380412" cy="2370137"/>
          </a:xfrm>
        </p:spPr>
        <p:txBody>
          <a:bodyPr/>
          <a:lstStyle/>
          <a:p>
            <a:pPr marL="382573" indent="-382573" defTabSz="912777">
              <a:defRPr/>
            </a:pPr>
            <a:endParaRPr lang="en-US" dirty="0"/>
          </a:p>
        </p:txBody>
      </p:sp>
      <p:graphicFrame>
        <p:nvGraphicFramePr>
          <p:cNvPr id="5" name="Diagram 4"/>
          <p:cNvGraphicFramePr/>
          <p:nvPr/>
        </p:nvGraphicFramePr>
        <p:xfrm>
          <a:off x="381000" y="1555995"/>
          <a:ext cx="8229353" cy="34464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05480" name="Group 26"/>
          <p:cNvGrpSpPr>
            <a:grpSpLocks/>
          </p:cNvGrpSpPr>
          <p:nvPr/>
        </p:nvGrpSpPr>
        <p:grpSpPr bwMode="auto">
          <a:xfrm>
            <a:off x="381000" y="4887913"/>
            <a:ext cx="8091488" cy="1970087"/>
            <a:chOff x="336084" y="4419601"/>
            <a:chExt cx="8510679" cy="2121833"/>
          </a:xfrm>
        </p:grpSpPr>
        <p:graphicFrame>
          <p:nvGraphicFramePr>
            <p:cNvPr id="105474" name="Object 2"/>
            <p:cNvGraphicFramePr>
              <a:graphicFrameLocks noChangeAspect="1"/>
            </p:cNvGraphicFramePr>
            <p:nvPr/>
          </p:nvGraphicFramePr>
          <p:xfrm>
            <a:off x="336084" y="4710300"/>
            <a:ext cx="1595437" cy="1189037"/>
          </p:xfrm>
          <a:graphic>
            <a:graphicData uri="http://schemas.openxmlformats.org/presentationml/2006/ole">
              <p:oleObj spid="_x0000_s105474" name="Clip" r:id="rId8" imgW="1656" imgH="1233" progId="">
                <p:embed/>
              </p:oleObj>
            </a:graphicData>
          </a:graphic>
        </p:graphicFrame>
        <p:grpSp>
          <p:nvGrpSpPr>
            <p:cNvPr id="105481" name="Group 3"/>
            <p:cNvGrpSpPr>
              <a:grpSpLocks/>
            </p:cNvGrpSpPr>
            <p:nvPr/>
          </p:nvGrpSpPr>
          <p:grpSpPr bwMode="auto">
            <a:xfrm>
              <a:off x="2693241" y="4904721"/>
              <a:ext cx="2703512" cy="1636713"/>
              <a:chOff x="256" y="3247"/>
              <a:chExt cx="1311" cy="893"/>
            </a:xfrm>
          </p:grpSpPr>
          <p:pic>
            <p:nvPicPr>
              <p:cNvPr id="105496" name="Picture 4"/>
              <p:cNvPicPr>
                <a:picLocks noChangeAspect="1" noChangeArrowheads="1"/>
              </p:cNvPicPr>
              <p:nvPr/>
            </p:nvPicPr>
            <p:blipFill>
              <a:blip r:embed="rId9"/>
              <a:srcRect/>
              <a:stretch>
                <a:fillRect/>
              </a:stretch>
            </p:blipFill>
            <p:spPr bwMode="auto">
              <a:xfrm>
                <a:off x="256" y="3803"/>
                <a:ext cx="1311" cy="337"/>
              </a:xfrm>
              <a:prstGeom prst="rect">
                <a:avLst/>
              </a:prstGeom>
              <a:noFill/>
              <a:ln w="12700">
                <a:noFill/>
                <a:miter lim="800000"/>
                <a:headEnd type="none" w="sm" len="sm"/>
                <a:tailEnd type="none" w="sm" len="sm"/>
              </a:ln>
            </p:spPr>
          </p:pic>
          <p:pic>
            <p:nvPicPr>
              <p:cNvPr id="105497" name="Picture 5" descr="Dell PowerEdge Server 08-01"/>
              <p:cNvPicPr>
                <a:picLocks noChangeAspect="1" noChangeArrowheads="1"/>
              </p:cNvPicPr>
              <p:nvPr/>
            </p:nvPicPr>
            <p:blipFill>
              <a:blip r:embed="rId10"/>
              <a:srcRect/>
              <a:stretch>
                <a:fillRect/>
              </a:stretch>
            </p:blipFill>
            <p:spPr bwMode="auto">
              <a:xfrm>
                <a:off x="393" y="3247"/>
                <a:ext cx="318" cy="804"/>
              </a:xfrm>
              <a:prstGeom prst="rect">
                <a:avLst/>
              </a:prstGeom>
              <a:noFill/>
              <a:ln w="9525">
                <a:noFill/>
                <a:miter lim="800000"/>
                <a:headEnd/>
                <a:tailEnd/>
              </a:ln>
            </p:spPr>
          </p:pic>
          <p:pic>
            <p:nvPicPr>
              <p:cNvPr id="105498" name="Picture 6" descr="HP server appliance 09-01"/>
              <p:cNvPicPr>
                <a:picLocks noChangeAspect="1" noChangeArrowheads="1"/>
              </p:cNvPicPr>
              <p:nvPr/>
            </p:nvPicPr>
            <p:blipFill>
              <a:blip r:embed="rId11"/>
              <a:srcRect/>
              <a:stretch>
                <a:fillRect/>
              </a:stretch>
            </p:blipFill>
            <p:spPr bwMode="auto">
              <a:xfrm>
                <a:off x="754" y="3247"/>
                <a:ext cx="258" cy="804"/>
              </a:xfrm>
              <a:prstGeom prst="rect">
                <a:avLst/>
              </a:prstGeom>
              <a:noFill/>
              <a:ln w="9525">
                <a:noFill/>
                <a:miter lim="800000"/>
                <a:headEnd/>
                <a:tailEnd/>
              </a:ln>
            </p:spPr>
          </p:pic>
          <p:pic>
            <p:nvPicPr>
              <p:cNvPr id="105499" name="Picture 7" descr="Compaq DL360 rack"/>
              <p:cNvPicPr>
                <a:picLocks noChangeAspect="1" noChangeArrowheads="1"/>
              </p:cNvPicPr>
              <p:nvPr/>
            </p:nvPicPr>
            <p:blipFill>
              <a:blip r:embed="rId12"/>
              <a:srcRect/>
              <a:stretch>
                <a:fillRect/>
              </a:stretch>
            </p:blipFill>
            <p:spPr bwMode="auto">
              <a:xfrm flipH="1">
                <a:off x="1051" y="3275"/>
                <a:ext cx="326" cy="787"/>
              </a:xfrm>
              <a:prstGeom prst="rect">
                <a:avLst/>
              </a:prstGeom>
              <a:noFill/>
              <a:ln w="9525">
                <a:noFill/>
                <a:miter lim="800000"/>
                <a:headEnd/>
                <a:tailEnd/>
              </a:ln>
            </p:spPr>
          </p:pic>
        </p:grpSp>
        <p:sp>
          <p:nvSpPr>
            <p:cNvPr id="105482" name="Line 2"/>
            <p:cNvSpPr>
              <a:spLocks noChangeShapeType="1"/>
            </p:cNvSpPr>
            <p:nvPr/>
          </p:nvSpPr>
          <p:spPr bwMode="auto">
            <a:xfrm flipH="1" flipV="1">
              <a:off x="1030940" y="5358091"/>
              <a:ext cx="2707341" cy="591671"/>
            </a:xfrm>
            <a:prstGeom prst="line">
              <a:avLst/>
            </a:prstGeom>
            <a:noFill/>
            <a:ln w="57150">
              <a:solidFill>
                <a:srgbClr val="FF9900"/>
              </a:solidFill>
              <a:round/>
              <a:headEnd/>
              <a:tailEnd/>
            </a:ln>
          </p:spPr>
          <p:txBody>
            <a:bodyPr>
              <a:spAutoFit/>
            </a:bodyPr>
            <a:lstStyle/>
            <a:p>
              <a:endParaRPr lang="en-US"/>
            </a:p>
          </p:txBody>
        </p:sp>
        <p:graphicFrame>
          <p:nvGraphicFramePr>
            <p:cNvPr id="105475" name="Object 3"/>
            <p:cNvGraphicFramePr>
              <a:graphicFrameLocks noChangeAspect="1"/>
            </p:cNvGraphicFramePr>
            <p:nvPr/>
          </p:nvGraphicFramePr>
          <p:xfrm>
            <a:off x="5507224" y="5010337"/>
            <a:ext cx="2058987" cy="1397000"/>
          </p:xfrm>
          <a:graphic>
            <a:graphicData uri="http://schemas.openxmlformats.org/presentationml/2006/ole">
              <p:oleObj spid="_x0000_s105475" name="Clip" r:id="rId13" imgW="2092" imgH="1420" progId="">
                <p:embed/>
              </p:oleObj>
            </a:graphicData>
          </a:graphic>
        </p:graphicFrame>
        <p:sp>
          <p:nvSpPr>
            <p:cNvPr id="105483" name="Line 13"/>
            <p:cNvSpPr>
              <a:spLocks noChangeShapeType="1"/>
            </p:cNvSpPr>
            <p:nvPr/>
          </p:nvSpPr>
          <p:spPr bwMode="auto">
            <a:xfrm flipV="1">
              <a:off x="4043082" y="4542304"/>
              <a:ext cx="3657599" cy="1416423"/>
            </a:xfrm>
            <a:prstGeom prst="line">
              <a:avLst/>
            </a:prstGeom>
            <a:noFill/>
            <a:ln w="57150">
              <a:solidFill>
                <a:srgbClr val="FF9900"/>
              </a:solidFill>
              <a:round/>
              <a:headEnd/>
              <a:tailEnd/>
            </a:ln>
          </p:spPr>
          <p:txBody>
            <a:bodyPr>
              <a:spAutoFit/>
            </a:bodyPr>
            <a:lstStyle/>
            <a:p>
              <a:endParaRPr lang="en-US"/>
            </a:p>
          </p:txBody>
        </p:sp>
        <p:sp>
          <p:nvSpPr>
            <p:cNvPr id="105484" name="Line 14"/>
            <p:cNvSpPr>
              <a:spLocks noChangeShapeType="1"/>
            </p:cNvSpPr>
            <p:nvPr/>
          </p:nvSpPr>
          <p:spPr bwMode="auto">
            <a:xfrm flipH="1">
              <a:off x="4204447" y="5756556"/>
              <a:ext cx="1907241" cy="175278"/>
            </a:xfrm>
            <a:prstGeom prst="line">
              <a:avLst/>
            </a:prstGeom>
            <a:noFill/>
            <a:ln w="57150">
              <a:solidFill>
                <a:srgbClr val="FF9900"/>
              </a:solidFill>
              <a:round/>
              <a:headEnd/>
              <a:tailEnd/>
            </a:ln>
          </p:spPr>
          <p:txBody>
            <a:bodyPr>
              <a:spAutoFit/>
            </a:bodyPr>
            <a:lstStyle/>
            <a:p>
              <a:endParaRPr lang="en-US"/>
            </a:p>
          </p:txBody>
        </p:sp>
        <p:pic>
          <p:nvPicPr>
            <p:cNvPr id="105485" name="Picture 15"/>
            <p:cNvPicPr>
              <a:picLocks noChangeAspect="1" noChangeArrowheads="1"/>
            </p:cNvPicPr>
            <p:nvPr/>
          </p:nvPicPr>
          <p:blipFill>
            <a:blip r:embed="rId14"/>
            <a:srcRect/>
            <a:stretch>
              <a:fillRect/>
            </a:stretch>
          </p:blipFill>
          <p:spPr bwMode="auto">
            <a:xfrm>
              <a:off x="3529105" y="5375929"/>
              <a:ext cx="741363" cy="979487"/>
            </a:xfrm>
            <a:prstGeom prst="rect">
              <a:avLst/>
            </a:prstGeom>
            <a:noFill/>
            <a:ln w="9525">
              <a:solidFill>
                <a:srgbClr val="99CCFF"/>
              </a:solidFill>
              <a:miter lim="800000"/>
              <a:headEnd/>
              <a:tailEnd/>
            </a:ln>
          </p:spPr>
        </p:pic>
        <p:grpSp>
          <p:nvGrpSpPr>
            <p:cNvPr id="105486" name="Group 16"/>
            <p:cNvGrpSpPr>
              <a:grpSpLocks/>
            </p:cNvGrpSpPr>
            <p:nvPr/>
          </p:nvGrpSpPr>
          <p:grpSpPr bwMode="auto">
            <a:xfrm>
              <a:off x="7132264" y="4419601"/>
              <a:ext cx="1714499" cy="1303338"/>
              <a:chOff x="264" y="1210"/>
              <a:chExt cx="1080" cy="821"/>
            </a:xfrm>
          </p:grpSpPr>
          <p:pic>
            <p:nvPicPr>
              <p:cNvPr id="105494" name="Picture 17" descr="desktop_icon_01"/>
              <p:cNvPicPr>
                <a:picLocks noChangeAspect="1" noChangeArrowheads="1"/>
              </p:cNvPicPr>
              <p:nvPr/>
            </p:nvPicPr>
            <p:blipFill>
              <a:blip r:embed="rId15">
                <a:clrChange>
                  <a:clrFrom>
                    <a:srgbClr val="000000"/>
                  </a:clrFrom>
                  <a:clrTo>
                    <a:srgbClr val="000000">
                      <a:alpha val="0"/>
                    </a:srgbClr>
                  </a:clrTo>
                </a:clrChange>
              </a:blip>
              <a:srcRect/>
              <a:stretch>
                <a:fillRect/>
              </a:stretch>
            </p:blipFill>
            <p:spPr bwMode="auto">
              <a:xfrm>
                <a:off x="528" y="1210"/>
                <a:ext cx="432" cy="432"/>
              </a:xfrm>
              <a:prstGeom prst="rect">
                <a:avLst/>
              </a:prstGeom>
              <a:noFill/>
              <a:ln w="9525">
                <a:noFill/>
                <a:miter lim="800000"/>
                <a:headEnd/>
                <a:tailEnd/>
              </a:ln>
            </p:spPr>
          </p:pic>
          <p:sp>
            <p:nvSpPr>
              <p:cNvPr id="19" name="Text Box 18"/>
              <p:cNvSpPr txBox="1">
                <a:spLocks noChangeArrowheads="1"/>
              </p:cNvSpPr>
              <p:nvPr/>
            </p:nvSpPr>
            <p:spPr bwMode="auto">
              <a:xfrm>
                <a:off x="264" y="1668"/>
                <a:ext cx="1080" cy="363"/>
              </a:xfrm>
              <a:prstGeom prst="rect">
                <a:avLst/>
              </a:prstGeom>
              <a:noFill/>
              <a:ln w="12700" algn="ctr">
                <a:noFill/>
                <a:miter lim="800000"/>
                <a:headEnd/>
                <a:tailEnd/>
              </a:ln>
              <a:effectLst/>
            </p:spPr>
            <p:txBody>
              <a:bodyPr wrap="none">
                <a:spAutoFit/>
              </a:bodyPr>
              <a:lstStyle/>
              <a:p>
                <a:pPr eaLnBrk="0" fontAlgn="auto" hangingPunct="0">
                  <a:lnSpc>
                    <a:spcPct val="90000"/>
                  </a:lnSpc>
                  <a:spcAft>
                    <a:spcPts val="0"/>
                  </a:spcAft>
                  <a:buClr>
                    <a:schemeClr val="tx2"/>
                  </a:buClr>
                  <a:buSzPct val="75000"/>
                  <a:buFont typeface="Wingdings" pitchFamily="2" charset="2"/>
                  <a:buNone/>
                  <a:defRPr/>
                </a:pPr>
                <a:r>
                  <a:rPr lang="en-US" sz="1600" b="1">
                    <a:effectLst>
                      <a:outerShdw blurRad="38100" dist="38100" dir="2700000" algn="tl">
                        <a:srgbClr val="000000"/>
                      </a:outerShdw>
                    </a:effectLst>
                    <a:latin typeface="Segoe" pitchFamily="2" charset="0"/>
                  </a:rPr>
                  <a:t>Mobile Worker</a:t>
                </a:r>
              </a:p>
              <a:p>
                <a:pPr eaLnBrk="0" fontAlgn="auto" hangingPunct="0">
                  <a:lnSpc>
                    <a:spcPct val="90000"/>
                  </a:lnSpc>
                  <a:spcAft>
                    <a:spcPts val="0"/>
                  </a:spcAft>
                  <a:buClr>
                    <a:schemeClr val="tx2"/>
                  </a:buClr>
                  <a:buSzPct val="75000"/>
                  <a:buFont typeface="Wingdings" pitchFamily="2" charset="2"/>
                  <a:buNone/>
                  <a:defRPr/>
                </a:pPr>
                <a:r>
                  <a:rPr lang="en-US" sz="1600" b="1">
                    <a:effectLst>
                      <a:outerShdw blurRad="38100" dist="38100" dir="2700000" algn="tl">
                        <a:srgbClr val="000000"/>
                      </a:outerShdw>
                    </a:effectLst>
                    <a:latin typeface="Segoe" pitchFamily="2" charset="0"/>
                  </a:rPr>
                  <a:t>In Airport</a:t>
                </a:r>
              </a:p>
            </p:txBody>
          </p:sp>
        </p:grpSp>
        <p:grpSp>
          <p:nvGrpSpPr>
            <p:cNvPr id="105487" name="Group 19"/>
            <p:cNvGrpSpPr>
              <a:grpSpLocks/>
            </p:cNvGrpSpPr>
            <p:nvPr/>
          </p:nvGrpSpPr>
          <p:grpSpPr bwMode="auto">
            <a:xfrm>
              <a:off x="416486" y="5018929"/>
              <a:ext cx="1563688" cy="1065213"/>
              <a:chOff x="286" y="1210"/>
              <a:chExt cx="985" cy="671"/>
            </a:xfrm>
          </p:grpSpPr>
          <p:pic>
            <p:nvPicPr>
              <p:cNvPr id="105492" name="Picture 20" descr="desktop_icon_01"/>
              <p:cNvPicPr>
                <a:picLocks noChangeAspect="1" noChangeArrowheads="1"/>
              </p:cNvPicPr>
              <p:nvPr/>
            </p:nvPicPr>
            <p:blipFill>
              <a:blip r:embed="rId15">
                <a:clrChange>
                  <a:clrFrom>
                    <a:srgbClr val="000000"/>
                  </a:clrFrom>
                  <a:clrTo>
                    <a:srgbClr val="000000">
                      <a:alpha val="0"/>
                    </a:srgbClr>
                  </a:clrTo>
                </a:clrChange>
              </a:blip>
              <a:srcRect/>
              <a:stretch>
                <a:fillRect/>
              </a:stretch>
            </p:blipFill>
            <p:spPr bwMode="auto">
              <a:xfrm>
                <a:off x="528" y="1210"/>
                <a:ext cx="432" cy="432"/>
              </a:xfrm>
              <a:prstGeom prst="rect">
                <a:avLst/>
              </a:prstGeom>
              <a:noFill/>
              <a:ln w="9525">
                <a:noFill/>
                <a:miter lim="800000"/>
                <a:headEnd/>
                <a:tailEnd/>
              </a:ln>
            </p:spPr>
          </p:pic>
          <p:sp>
            <p:nvSpPr>
              <p:cNvPr id="22" name="Text Box 21"/>
              <p:cNvSpPr txBox="1">
                <a:spLocks noChangeArrowheads="1"/>
              </p:cNvSpPr>
              <p:nvPr/>
            </p:nvSpPr>
            <p:spPr bwMode="auto">
              <a:xfrm>
                <a:off x="286" y="1668"/>
                <a:ext cx="986" cy="213"/>
              </a:xfrm>
              <a:prstGeom prst="rect">
                <a:avLst/>
              </a:prstGeom>
              <a:noFill/>
              <a:ln w="12700" algn="ctr">
                <a:noFill/>
                <a:miter lim="800000"/>
                <a:headEnd/>
                <a:tailEnd/>
              </a:ln>
              <a:effectLst/>
            </p:spPr>
            <p:txBody>
              <a:bodyPr wrap="none">
                <a:spAutoFit/>
              </a:bodyPr>
              <a:lstStyle/>
              <a:p>
                <a:pPr eaLnBrk="0" fontAlgn="auto" hangingPunct="0">
                  <a:lnSpc>
                    <a:spcPct val="90000"/>
                  </a:lnSpc>
                  <a:spcAft>
                    <a:spcPts val="0"/>
                  </a:spcAft>
                  <a:buClr>
                    <a:schemeClr val="tx2"/>
                  </a:buClr>
                  <a:buSzPct val="75000"/>
                  <a:buFont typeface="Wingdings" pitchFamily="2" charset="2"/>
                  <a:buNone/>
                  <a:defRPr/>
                </a:pPr>
                <a:r>
                  <a:rPr lang="en-US" sz="1600" b="1" dirty="0">
                    <a:effectLst>
                      <a:outerShdw blurRad="38100" dist="38100" dir="2700000" algn="tl">
                        <a:srgbClr val="000000"/>
                      </a:outerShdw>
                    </a:effectLst>
                    <a:latin typeface="Segoe" pitchFamily="2" charset="0"/>
                  </a:rPr>
                  <a:t>Branch Office</a:t>
                </a:r>
              </a:p>
            </p:txBody>
          </p:sp>
        </p:grpSp>
        <p:grpSp>
          <p:nvGrpSpPr>
            <p:cNvPr id="105488" name="Group 22"/>
            <p:cNvGrpSpPr>
              <a:grpSpLocks/>
            </p:cNvGrpSpPr>
            <p:nvPr/>
          </p:nvGrpSpPr>
          <p:grpSpPr bwMode="auto">
            <a:xfrm>
              <a:off x="5566803" y="5305892"/>
              <a:ext cx="1471612" cy="1065212"/>
              <a:chOff x="331" y="1210"/>
              <a:chExt cx="927" cy="671"/>
            </a:xfrm>
          </p:grpSpPr>
          <p:pic>
            <p:nvPicPr>
              <p:cNvPr id="105490" name="Picture 23" descr="desktop_icon_01"/>
              <p:cNvPicPr>
                <a:picLocks noChangeAspect="1" noChangeArrowheads="1"/>
              </p:cNvPicPr>
              <p:nvPr/>
            </p:nvPicPr>
            <p:blipFill>
              <a:blip r:embed="rId15">
                <a:clrChange>
                  <a:clrFrom>
                    <a:srgbClr val="000000"/>
                  </a:clrFrom>
                  <a:clrTo>
                    <a:srgbClr val="000000">
                      <a:alpha val="0"/>
                    </a:srgbClr>
                  </a:clrTo>
                </a:clrChange>
              </a:blip>
              <a:srcRect/>
              <a:stretch>
                <a:fillRect/>
              </a:stretch>
            </p:blipFill>
            <p:spPr bwMode="auto">
              <a:xfrm>
                <a:off x="528" y="1210"/>
                <a:ext cx="432" cy="432"/>
              </a:xfrm>
              <a:prstGeom prst="rect">
                <a:avLst/>
              </a:prstGeom>
              <a:noFill/>
              <a:ln w="9525">
                <a:noFill/>
                <a:miter lim="800000"/>
                <a:headEnd/>
                <a:tailEnd/>
              </a:ln>
            </p:spPr>
          </p:pic>
          <p:sp>
            <p:nvSpPr>
              <p:cNvPr id="25" name="Text Box 24"/>
              <p:cNvSpPr txBox="1">
                <a:spLocks noChangeArrowheads="1"/>
              </p:cNvSpPr>
              <p:nvPr/>
            </p:nvSpPr>
            <p:spPr bwMode="auto">
              <a:xfrm>
                <a:off x="331" y="1667"/>
                <a:ext cx="927" cy="213"/>
              </a:xfrm>
              <a:prstGeom prst="rect">
                <a:avLst/>
              </a:prstGeom>
              <a:noFill/>
              <a:ln w="12700" algn="ctr">
                <a:noFill/>
                <a:miter lim="800000"/>
                <a:headEnd/>
                <a:tailEnd/>
              </a:ln>
              <a:effectLst/>
            </p:spPr>
            <p:txBody>
              <a:bodyPr wrap="none">
                <a:spAutoFit/>
              </a:bodyPr>
              <a:lstStyle/>
              <a:p>
                <a:pPr eaLnBrk="0" fontAlgn="auto" hangingPunct="0">
                  <a:lnSpc>
                    <a:spcPct val="90000"/>
                  </a:lnSpc>
                  <a:spcAft>
                    <a:spcPts val="0"/>
                  </a:spcAft>
                  <a:buClr>
                    <a:schemeClr val="tx2"/>
                  </a:buClr>
                  <a:buSzPct val="75000"/>
                  <a:buFont typeface="Wingdings" pitchFamily="2" charset="2"/>
                  <a:buNone/>
                  <a:defRPr/>
                </a:pPr>
                <a:r>
                  <a:rPr lang="en-US" sz="1600" b="1">
                    <a:effectLst>
                      <a:outerShdw blurRad="38100" dist="38100" dir="2700000" algn="tl">
                        <a:srgbClr val="000000"/>
                      </a:outerShdw>
                    </a:effectLst>
                    <a:latin typeface="Segoe" pitchFamily="2" charset="0"/>
                  </a:rPr>
                  <a:t>Home Office</a:t>
                </a:r>
              </a:p>
            </p:txBody>
          </p:sp>
        </p:grpSp>
        <p:sp>
          <p:nvSpPr>
            <p:cNvPr id="26" name="Text Box 12"/>
            <p:cNvSpPr txBox="1">
              <a:spLocks noChangeArrowheads="1"/>
            </p:cNvSpPr>
            <p:nvPr/>
          </p:nvSpPr>
          <p:spPr bwMode="auto">
            <a:xfrm>
              <a:off x="3046077" y="5076155"/>
              <a:ext cx="2255822" cy="762561"/>
            </a:xfrm>
            <a:prstGeom prst="rect">
              <a:avLst/>
            </a:prstGeom>
            <a:noFill/>
            <a:ln w="9525" algn="ctr">
              <a:noFill/>
              <a:miter lim="800000"/>
              <a:headEnd/>
              <a:tailEnd/>
            </a:ln>
            <a:effectLst/>
          </p:spPr>
          <p:txBody>
            <a:bodyPr wrap="none">
              <a:spAutoFit/>
            </a:bodyPr>
            <a:lstStyle/>
            <a:p>
              <a:pPr fontAlgn="auto">
                <a:spcAft>
                  <a:spcPts val="0"/>
                </a:spcAft>
                <a:defRPr/>
              </a:pPr>
              <a:endParaRPr lang="en-US" sz="2000" b="1" dirty="0">
                <a:effectLst>
                  <a:outerShdw blurRad="38100" dist="38100" dir="2700000" algn="tl">
                    <a:srgbClr val="000000"/>
                  </a:outerShdw>
                </a:effectLst>
                <a:latin typeface="Segoe" pitchFamily="2" charset="0"/>
                <a:cs typeface="Arial" charset="0"/>
              </a:endParaRPr>
            </a:p>
            <a:p>
              <a:pPr fontAlgn="auto">
                <a:spcAft>
                  <a:spcPts val="0"/>
                </a:spcAft>
                <a:defRPr/>
              </a:pPr>
              <a:r>
                <a:rPr lang="en-US" sz="2000" b="1" dirty="0">
                  <a:effectLst>
                    <a:outerShdw blurRad="38100" dist="38100" dir="2700000" algn="tl">
                      <a:srgbClr val="000000"/>
                    </a:outerShdw>
                  </a:effectLst>
                  <a:latin typeface="Segoe" pitchFamily="2" charset="0"/>
                  <a:cs typeface="Arial" charset="0"/>
                </a:rPr>
                <a:t>Central Location</a:t>
              </a:r>
            </a:p>
          </p:txBody>
        </p:sp>
      </p:gr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246495"/>
          </a:xfrm>
        </p:spPr>
        <p:txBody>
          <a:bodyPr/>
          <a:lstStyle/>
          <a:p>
            <a:pPr defTabSz="912777">
              <a:defRPr/>
            </a:pPr>
            <a:r>
              <a:rPr smtClean="0"/>
              <a:t>Presentation Virtualization</a:t>
            </a:r>
            <a:br>
              <a:rPr smtClean="0"/>
            </a:br>
            <a:r>
              <a:rPr sz="4000" smtClean="0">
                <a:solidFill>
                  <a:schemeClr val="accent1"/>
                </a:solidFill>
              </a:rPr>
              <a:t>Isn’t this just Terminal Services?</a:t>
            </a:r>
            <a:endParaRPr>
              <a:solidFill>
                <a:schemeClr val="accent1"/>
              </a:solidFill>
            </a:endParaRPr>
          </a:p>
        </p:txBody>
      </p:sp>
      <p:sp>
        <p:nvSpPr>
          <p:cNvPr id="9229" name="Rectangle 13"/>
          <p:cNvSpPr>
            <a:spLocks noGrp="1" noChangeArrowheads="1"/>
          </p:cNvSpPr>
          <p:nvPr>
            <p:ph idx="1"/>
          </p:nvPr>
        </p:nvSpPr>
        <p:spPr>
          <a:xfrm>
            <a:off x="385763" y="1905000"/>
            <a:ext cx="8380412" cy="2592388"/>
          </a:xfrm>
        </p:spPr>
        <p:txBody>
          <a:bodyPr/>
          <a:lstStyle/>
          <a:p>
            <a:pPr marL="382573" indent="-382573" defTabSz="912777">
              <a:spcBef>
                <a:spcPts val="1167"/>
              </a:spcBef>
              <a:defRPr/>
            </a:pPr>
            <a:r>
              <a:rPr lang="en-US" dirty="0" smtClean="0"/>
              <a:t>Virtualization is decoupling of </a:t>
            </a:r>
            <a:br>
              <a:rPr lang="en-US" dirty="0" smtClean="0"/>
            </a:br>
            <a:r>
              <a:rPr lang="en-US" dirty="0" smtClean="0"/>
              <a:t>system components</a:t>
            </a:r>
          </a:p>
          <a:p>
            <a:pPr marL="382573" indent="-382573" defTabSz="912777">
              <a:spcBef>
                <a:spcPts val="1167"/>
              </a:spcBef>
              <a:defRPr/>
            </a:pPr>
            <a:r>
              <a:rPr lang="en-US" dirty="0" smtClean="0"/>
              <a:t>Terminal Services decouples application presentation from application execution</a:t>
            </a:r>
          </a:p>
          <a:p>
            <a:pPr marL="382573" indent="-382573" defTabSz="912777">
              <a:spcBef>
                <a:spcPts val="1167"/>
              </a:spcBef>
              <a:defRPr/>
            </a:pPr>
            <a:endParaRPr lang="en-US" dirty="0"/>
          </a:p>
        </p:txBody>
      </p:sp>
    </p:spTree>
  </p:cSld>
  <p:clrMapOvr>
    <a:masterClrMapping/>
  </p:clrMapOvr>
  <p:transition advClick="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defTabSz="912777">
              <a:defRPr/>
            </a:pPr>
            <a:r>
              <a:rPr smtClean="0"/>
              <a:t>Terminal Services In Windows Server codename “Longhorn”</a:t>
            </a:r>
            <a:endParaRPr/>
          </a:p>
        </p:txBody>
      </p:sp>
      <p:graphicFrame>
        <p:nvGraphicFramePr>
          <p:cNvPr id="4" name="Content Placeholder 3"/>
          <p:cNvGraphicFramePr>
            <a:graphicFrameLocks noGrp="1"/>
          </p:cNvGraphicFramePr>
          <p:nvPr>
            <p:ph idx="1"/>
          </p:nvPr>
        </p:nvGraphicFramePr>
        <p:xfrm>
          <a:off x="228600" y="3048000"/>
          <a:ext cx="86868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82588" y="1524000"/>
            <a:ext cx="7772400" cy="1384300"/>
          </a:xfrm>
          <a:prstGeom prst="rect">
            <a:avLst/>
          </a:prstGeom>
          <a:noFill/>
        </p:spPr>
        <p:txBody>
          <a:bodyPr>
            <a:spAutoFit/>
          </a:bodyPr>
          <a:lstStyle/>
          <a:p>
            <a:pPr fontAlgn="auto">
              <a:spcBef>
                <a:spcPts val="0"/>
              </a:spcBef>
              <a:spcAft>
                <a:spcPts val="0"/>
              </a:spcAft>
              <a:defRPr/>
            </a:pPr>
            <a:r>
              <a:rPr lang="en-US" sz="2400" dirty="0">
                <a:effectLst>
                  <a:outerShdw blurRad="38100" dist="38100" dir="2700000" algn="tl">
                    <a:srgbClr val="000000">
                      <a:alpha val="43137"/>
                    </a:srgbClr>
                  </a:outerShdw>
                </a:effectLst>
                <a:latin typeface="+mn-lt"/>
              </a:rPr>
              <a:t>Two key areas of focus in the TS Windows Server codenamed “Longhorn platform</a:t>
            </a:r>
            <a:endParaRPr lang="en-US" dirty="0">
              <a:effectLst>
                <a:outerShdw blurRad="38100" dist="38100" dir="2700000" algn="tl">
                  <a:srgbClr val="000000">
                    <a:alpha val="43137"/>
                  </a:srgbClr>
                </a:outerShdw>
              </a:effectLst>
              <a:latin typeface="+mn-lt"/>
            </a:endParaRPr>
          </a:p>
          <a:p>
            <a:pPr marL="342900" indent="-342900" fontAlgn="auto">
              <a:spcBef>
                <a:spcPts val="0"/>
              </a:spcBef>
              <a:spcAft>
                <a:spcPts val="0"/>
              </a:spcAft>
              <a:buFont typeface="+mj-lt"/>
              <a:buAutoNum type="arabicPeriod"/>
              <a:defRPr/>
            </a:pPr>
            <a:r>
              <a:rPr lang="en-US" dirty="0">
                <a:effectLst>
                  <a:outerShdw blurRad="38100" dist="38100" dir="2700000" algn="tl">
                    <a:srgbClr val="000000">
                      <a:alpha val="43137"/>
                    </a:srgbClr>
                  </a:outerShdw>
                </a:effectLst>
                <a:latin typeface="+mn-lt"/>
              </a:rPr>
              <a:t>Improving the platform and enabling partner value add</a:t>
            </a:r>
          </a:p>
          <a:p>
            <a:pPr marL="342900" indent="-342900" fontAlgn="auto">
              <a:spcBef>
                <a:spcPts val="0"/>
              </a:spcBef>
              <a:spcAft>
                <a:spcPts val="0"/>
              </a:spcAft>
              <a:buFont typeface="+mj-lt"/>
              <a:buAutoNum type="arabicPeriod"/>
              <a:defRPr/>
            </a:pPr>
            <a:r>
              <a:rPr lang="en-US" dirty="0">
                <a:effectLst>
                  <a:outerShdw blurRad="38100" dist="38100" dir="2700000" algn="tl">
                    <a:srgbClr val="000000">
                      <a:alpha val="43137"/>
                    </a:srgbClr>
                  </a:outerShdw>
                </a:effectLst>
                <a:latin typeface="+mn-lt"/>
              </a:rPr>
              <a:t>Improve out of the box experience for lower complexity scenarios</a:t>
            </a:r>
          </a:p>
        </p:txBody>
      </p:sp>
      <p:sp>
        <p:nvSpPr>
          <p:cNvPr id="6" name="Rectangle 5"/>
          <p:cNvSpPr/>
          <p:nvPr/>
        </p:nvSpPr>
        <p:spPr>
          <a:xfrm>
            <a:off x="385763" y="3140075"/>
            <a:ext cx="4186237" cy="2214563"/>
          </a:xfrm>
          <a:prstGeom prst="rect">
            <a:avLst/>
          </a:prstGeom>
        </p:spPr>
        <p:txBody>
          <a:bodyPr>
            <a:spAutoFit/>
          </a:bodyPr>
          <a:lstStyle/>
          <a:p>
            <a:pPr marL="282575" indent="-282575" defTabSz="912777">
              <a:lnSpc>
                <a:spcPct val="90000"/>
              </a:lnSpc>
              <a:spcBef>
                <a:spcPts val="1167"/>
              </a:spcBef>
              <a:buClr>
                <a:schemeClr val="tx2"/>
              </a:buClr>
              <a:buSzPct val="95000"/>
              <a:buFontTx/>
              <a:buBlip>
                <a:blip r:embed="rId7"/>
              </a:buBlip>
              <a:defRPr/>
            </a:pPr>
            <a:r>
              <a:rPr lang="en-US" sz="2400" kern="0" dirty="0">
                <a:solidFill>
                  <a:schemeClr val="bg2"/>
                </a:solidFill>
                <a:latin typeface="+mn-lt"/>
              </a:rPr>
              <a:t>Re-factored TS core</a:t>
            </a:r>
          </a:p>
          <a:p>
            <a:pPr marL="282575" indent="-282575" defTabSz="912777">
              <a:lnSpc>
                <a:spcPct val="90000"/>
              </a:lnSpc>
              <a:spcBef>
                <a:spcPts val="1167"/>
              </a:spcBef>
              <a:buClr>
                <a:schemeClr val="tx2"/>
              </a:buClr>
              <a:buSzPct val="95000"/>
              <a:buFontTx/>
              <a:buBlip>
                <a:blip r:embed="rId7"/>
              </a:buBlip>
              <a:defRPr/>
            </a:pPr>
            <a:r>
              <a:rPr lang="en-US" sz="2400" kern="0" dirty="0">
                <a:solidFill>
                  <a:schemeClr val="bg2"/>
                </a:solidFill>
                <a:latin typeface="+mn-lt"/>
              </a:rPr>
              <a:t>Expanded WMI interfaces</a:t>
            </a:r>
          </a:p>
          <a:p>
            <a:pPr marL="282575" indent="-282575" defTabSz="912777">
              <a:lnSpc>
                <a:spcPct val="90000"/>
              </a:lnSpc>
              <a:spcBef>
                <a:spcPts val="1167"/>
              </a:spcBef>
              <a:buClr>
                <a:schemeClr val="tx2"/>
              </a:buClr>
              <a:buSzPct val="95000"/>
              <a:buFontTx/>
              <a:buBlip>
                <a:blip r:embed="rId7"/>
              </a:buBlip>
              <a:defRPr/>
            </a:pPr>
            <a:r>
              <a:rPr lang="en-US" sz="2400" kern="0" dirty="0">
                <a:solidFill>
                  <a:schemeClr val="bg2"/>
                </a:solidFill>
                <a:latin typeface="+mn-lt"/>
              </a:rPr>
              <a:t>Improved event logging</a:t>
            </a:r>
          </a:p>
          <a:p>
            <a:pPr marL="282575" indent="-282575" defTabSz="912777">
              <a:lnSpc>
                <a:spcPct val="90000"/>
              </a:lnSpc>
              <a:spcBef>
                <a:spcPts val="1167"/>
              </a:spcBef>
              <a:buClr>
                <a:schemeClr val="tx2"/>
              </a:buClr>
              <a:buSzPct val="95000"/>
              <a:buFontTx/>
              <a:buBlip>
                <a:blip r:embed="rId7"/>
              </a:buBlip>
              <a:defRPr/>
            </a:pPr>
            <a:r>
              <a:rPr lang="en-US" sz="2400" kern="0" dirty="0">
                <a:solidFill>
                  <a:schemeClr val="bg2"/>
                </a:solidFill>
                <a:latin typeface="+mn-lt"/>
              </a:rPr>
              <a:t>PnP Device </a:t>
            </a:r>
            <a:br>
              <a:rPr lang="en-US" sz="2400" kern="0" dirty="0">
                <a:solidFill>
                  <a:schemeClr val="bg2"/>
                </a:solidFill>
                <a:latin typeface="+mn-lt"/>
              </a:rPr>
            </a:br>
            <a:r>
              <a:rPr lang="en-US" sz="2400" kern="0" dirty="0">
                <a:solidFill>
                  <a:schemeClr val="bg2"/>
                </a:solidFill>
                <a:latin typeface="+mn-lt"/>
              </a:rPr>
              <a:t>Redirection Framework</a:t>
            </a:r>
          </a:p>
        </p:txBody>
      </p:sp>
      <p:sp>
        <p:nvSpPr>
          <p:cNvPr id="7" name="Rectangle 6"/>
          <p:cNvSpPr/>
          <p:nvPr/>
        </p:nvSpPr>
        <p:spPr>
          <a:xfrm>
            <a:off x="5105400" y="3140075"/>
            <a:ext cx="3657600" cy="2214563"/>
          </a:xfrm>
          <a:prstGeom prst="rect">
            <a:avLst/>
          </a:prstGeom>
        </p:spPr>
        <p:txBody>
          <a:bodyPr>
            <a:spAutoFit/>
          </a:bodyPr>
          <a:lstStyle/>
          <a:p>
            <a:pPr marL="282575" indent="-282575" defTabSz="912777">
              <a:lnSpc>
                <a:spcPct val="90000"/>
              </a:lnSpc>
              <a:spcBef>
                <a:spcPts val="1167"/>
              </a:spcBef>
              <a:buClr>
                <a:schemeClr val="tx2"/>
              </a:buClr>
              <a:buSzPct val="95000"/>
              <a:buFontTx/>
              <a:buBlip>
                <a:blip r:embed="rId7"/>
              </a:buBlip>
              <a:defRPr/>
            </a:pPr>
            <a:r>
              <a:rPr lang="en-US" sz="2400" kern="0" dirty="0">
                <a:solidFill>
                  <a:schemeClr val="bg2"/>
                </a:solidFill>
                <a:latin typeface="+mn-lt"/>
              </a:rPr>
              <a:t>TS Remote Programs</a:t>
            </a:r>
          </a:p>
          <a:p>
            <a:pPr marL="282575" indent="-282575" defTabSz="912777">
              <a:lnSpc>
                <a:spcPct val="90000"/>
              </a:lnSpc>
              <a:spcBef>
                <a:spcPts val="1167"/>
              </a:spcBef>
              <a:buClr>
                <a:schemeClr val="tx2"/>
              </a:buClr>
              <a:buSzPct val="95000"/>
              <a:buFontTx/>
              <a:buBlip>
                <a:blip r:embed="rId7"/>
              </a:buBlip>
              <a:defRPr/>
            </a:pPr>
            <a:r>
              <a:rPr lang="en-US" sz="2400" kern="0" dirty="0">
                <a:solidFill>
                  <a:schemeClr val="bg2"/>
                </a:solidFill>
                <a:latin typeface="+mn-lt"/>
              </a:rPr>
              <a:t>TS Gateway</a:t>
            </a:r>
          </a:p>
          <a:p>
            <a:pPr marL="282575" indent="-282575" defTabSz="912777">
              <a:lnSpc>
                <a:spcPct val="90000"/>
              </a:lnSpc>
              <a:spcBef>
                <a:spcPts val="1167"/>
              </a:spcBef>
              <a:buClr>
                <a:schemeClr val="tx2"/>
              </a:buClr>
              <a:buSzPct val="95000"/>
              <a:buFontTx/>
              <a:buBlip>
                <a:blip r:embed="rId7"/>
              </a:buBlip>
              <a:defRPr/>
            </a:pPr>
            <a:r>
              <a:rPr lang="en-US" sz="2400" kern="0" dirty="0">
                <a:solidFill>
                  <a:schemeClr val="bg2"/>
                </a:solidFill>
                <a:latin typeface="+mn-lt"/>
              </a:rPr>
              <a:t>TS Web Access</a:t>
            </a:r>
          </a:p>
          <a:p>
            <a:pPr marL="282575" indent="-282575" defTabSz="912777">
              <a:lnSpc>
                <a:spcPct val="90000"/>
              </a:lnSpc>
              <a:spcBef>
                <a:spcPts val="1167"/>
              </a:spcBef>
              <a:buClr>
                <a:schemeClr val="tx2"/>
              </a:buClr>
              <a:buSzPct val="95000"/>
              <a:buFontTx/>
              <a:buBlip>
                <a:blip r:embed="rId7"/>
              </a:buBlip>
              <a:defRPr/>
            </a:pPr>
            <a:r>
              <a:rPr lang="en-US" sz="2400" kern="0" dirty="0">
                <a:solidFill>
                  <a:schemeClr val="bg2"/>
                </a:solidFill>
                <a:latin typeface="+mn-lt"/>
              </a:rPr>
              <a:t>Single Sign-On</a:t>
            </a:r>
            <a:br>
              <a:rPr lang="en-US" sz="2400" kern="0" dirty="0">
                <a:solidFill>
                  <a:schemeClr val="bg2"/>
                </a:solidFill>
                <a:latin typeface="+mn-lt"/>
              </a:rPr>
            </a:br>
            <a:endParaRPr lang="en-US" sz="2400" kern="0" dirty="0">
              <a:solidFill>
                <a:schemeClr val="bg2"/>
              </a:solidFill>
              <a:latin typeface="+mn-lt"/>
            </a:endParaRPr>
          </a:p>
        </p:txBody>
      </p:sp>
    </p:spTree>
  </p:cSld>
  <p:clrMapOvr>
    <a:masterClrMapping/>
  </p:clrMapOvr>
  <p:transition advClick="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2777">
              <a:defRPr/>
            </a:pPr>
            <a:r>
              <a:rPr smtClean="0"/>
              <a:t>TS Remote Programs</a:t>
            </a:r>
            <a:endParaRPr/>
          </a:p>
        </p:txBody>
      </p:sp>
      <p:sp>
        <p:nvSpPr>
          <p:cNvPr id="3" name="Content Placeholder 2"/>
          <p:cNvSpPr>
            <a:spLocks noGrp="1"/>
          </p:cNvSpPr>
          <p:nvPr>
            <p:ph sz="half" idx="1"/>
          </p:nvPr>
        </p:nvSpPr>
        <p:spPr>
          <a:xfrm>
            <a:off x="382588" y="1360488"/>
            <a:ext cx="4203700" cy="4641850"/>
          </a:xfrm>
        </p:spPr>
        <p:txBody>
          <a:bodyPr lIns="76197" tIns="76197" rIns="76197" bIns="76197"/>
          <a:lstStyle/>
          <a:p>
            <a:pPr defTabSz="912777">
              <a:spcBef>
                <a:spcPts val="1167"/>
              </a:spcBef>
              <a:buFontTx/>
              <a:buNone/>
              <a:defRPr/>
            </a:pPr>
            <a:r>
              <a:rPr lang="en-US" sz="2400" b="1" dirty="0" smtClean="0"/>
              <a:t>Remote Programs</a:t>
            </a:r>
          </a:p>
          <a:p>
            <a:pPr defTabSz="912777">
              <a:spcBef>
                <a:spcPts val="1167"/>
              </a:spcBef>
              <a:defRPr/>
            </a:pPr>
            <a:r>
              <a:rPr lang="en-US" sz="2400" dirty="0" smtClean="0"/>
              <a:t>Run on terminal server</a:t>
            </a:r>
          </a:p>
          <a:p>
            <a:pPr defTabSz="912777">
              <a:spcBef>
                <a:spcPts val="1167"/>
              </a:spcBef>
              <a:defRPr/>
            </a:pPr>
            <a:r>
              <a:rPr lang="en-US" sz="2400" dirty="0" smtClean="0"/>
              <a:t>UI integrated locally</a:t>
            </a:r>
          </a:p>
          <a:p>
            <a:pPr marL="704822" lvl="1" indent="-317487" defTabSz="912777">
              <a:spcBef>
                <a:spcPts val="1083"/>
              </a:spcBef>
              <a:defRPr/>
            </a:pPr>
            <a:r>
              <a:rPr lang="en-US" dirty="0" smtClean="0"/>
              <a:t>Access to local devices </a:t>
            </a:r>
            <a:br>
              <a:rPr lang="en-US" dirty="0" smtClean="0"/>
            </a:br>
            <a:r>
              <a:rPr lang="en-US" dirty="0" smtClean="0"/>
              <a:t>via redirection</a:t>
            </a:r>
          </a:p>
          <a:p>
            <a:pPr marL="704822" lvl="1" indent="-317487" defTabSz="912777">
              <a:spcBef>
                <a:spcPts val="1083"/>
              </a:spcBef>
              <a:defRPr/>
            </a:pPr>
            <a:r>
              <a:rPr lang="en-US" dirty="0" smtClean="0"/>
              <a:t>System tray integration (e.g., Messenger, Outlook)</a:t>
            </a:r>
          </a:p>
          <a:p>
            <a:pPr marL="704822" lvl="1" indent="-317487" defTabSz="912777">
              <a:spcBef>
                <a:spcPts val="1083"/>
              </a:spcBef>
              <a:defRPr/>
            </a:pPr>
            <a:r>
              <a:rPr lang="en-US" dirty="0" smtClean="0"/>
              <a:t>Improved cut and paste</a:t>
            </a:r>
          </a:p>
          <a:p>
            <a:pPr defTabSz="912777">
              <a:spcBef>
                <a:spcPts val="1167"/>
              </a:spcBef>
              <a:defRPr/>
            </a:pPr>
            <a:r>
              <a:rPr lang="en-US" sz="2400" dirty="0" smtClean="0"/>
              <a:t>Side by side with </a:t>
            </a:r>
            <a:br>
              <a:rPr lang="en-US" sz="2400" dirty="0" smtClean="0"/>
            </a:br>
            <a:r>
              <a:rPr lang="en-US" sz="2400" dirty="0" smtClean="0"/>
              <a:t>local applications</a:t>
            </a:r>
          </a:p>
          <a:p>
            <a:pPr defTabSz="912777">
              <a:spcBef>
                <a:spcPts val="1167"/>
              </a:spcBef>
              <a:buFontTx/>
              <a:buNone/>
              <a:defRPr/>
            </a:pPr>
            <a:endParaRPr lang="en-US" dirty="0" smtClean="0"/>
          </a:p>
        </p:txBody>
      </p:sp>
      <p:sp>
        <p:nvSpPr>
          <p:cNvPr id="5" name="Rounded Rectangle 4"/>
          <p:cNvSpPr/>
          <p:nvPr/>
        </p:nvSpPr>
        <p:spPr bwMode="auto">
          <a:xfrm>
            <a:off x="4572000" y="1306284"/>
            <a:ext cx="4191000" cy="3918857"/>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lstStyle/>
          <a:p>
            <a:pPr marL="382573" indent="-382573" defTabSz="912777" eaLnBrk="0" fontAlgn="auto" hangingPunct="0">
              <a:lnSpc>
                <a:spcPct val="90000"/>
              </a:lnSpc>
              <a:spcBef>
                <a:spcPct val="30000"/>
              </a:spcBef>
              <a:spcAft>
                <a:spcPts val="0"/>
              </a:spcAft>
              <a:buClr>
                <a:srgbClr val="FFFFFF"/>
              </a:buClr>
              <a:buSzPct val="95000"/>
              <a:defRPr/>
            </a:pPr>
            <a:r>
              <a:rPr lang="en-US" sz="2400" b="1" kern="0" dirty="0">
                <a:solidFill>
                  <a:srgbClr val="FFFFFF"/>
                </a:solidFill>
                <a:effectLst>
                  <a:outerShdw blurRad="38100" dist="38100" dir="2700000" algn="tl">
                    <a:srgbClr val="000000">
                      <a:alpha val="43137"/>
                    </a:srgbClr>
                  </a:outerShdw>
                </a:effectLst>
              </a:rPr>
              <a:t>Benefits:</a:t>
            </a:r>
          </a:p>
          <a:p>
            <a:pPr marL="382573" indent="-382573" defTabSz="912777" eaLnBrk="0" fontAlgn="auto" hangingPunct="0">
              <a:lnSpc>
                <a:spcPct val="90000"/>
              </a:lnSpc>
              <a:spcBef>
                <a:spcPct val="30000"/>
              </a:spcBef>
              <a:spcAft>
                <a:spcPts val="0"/>
              </a:spcAft>
              <a:buClr>
                <a:srgbClr val="FFFFFF"/>
              </a:buClr>
              <a:buSzPct val="95000"/>
              <a:buFontTx/>
              <a:buBlip>
                <a:blip r:embed="rId4"/>
              </a:buBlip>
              <a:defRPr/>
            </a:pPr>
            <a:r>
              <a:rPr lang="en-US" sz="2400" kern="0" dirty="0">
                <a:solidFill>
                  <a:srgbClr val="FFFFFF"/>
                </a:solidFill>
                <a:effectLst>
                  <a:outerShdw blurRad="38100" dist="38100" dir="2700000" algn="tl">
                    <a:srgbClr val="000000">
                      <a:alpha val="43137"/>
                    </a:srgbClr>
                  </a:outerShdw>
                </a:effectLst>
              </a:rPr>
              <a:t>Reduces user confusion</a:t>
            </a:r>
          </a:p>
          <a:p>
            <a:pPr marL="382573" indent="-382573" defTabSz="912777" eaLnBrk="0" fontAlgn="auto" hangingPunct="0">
              <a:lnSpc>
                <a:spcPct val="90000"/>
              </a:lnSpc>
              <a:spcBef>
                <a:spcPct val="30000"/>
              </a:spcBef>
              <a:spcAft>
                <a:spcPts val="0"/>
              </a:spcAft>
              <a:buClr>
                <a:srgbClr val="FFFFFF"/>
              </a:buClr>
              <a:buSzPct val="95000"/>
              <a:buFontTx/>
              <a:buBlip>
                <a:blip r:embed="rId4"/>
              </a:buBlip>
              <a:defRPr/>
            </a:pPr>
            <a:r>
              <a:rPr lang="en-US" sz="2400" kern="0" dirty="0">
                <a:solidFill>
                  <a:srgbClr val="FFFFFF"/>
                </a:solidFill>
                <a:effectLst>
                  <a:outerShdw blurRad="38100" dist="38100" dir="2700000" algn="tl">
                    <a:srgbClr val="000000">
                      <a:alpha val="43137"/>
                    </a:srgbClr>
                  </a:outerShdw>
                </a:effectLst>
              </a:rPr>
              <a:t>Better integration with Windows client </a:t>
            </a:r>
          </a:p>
          <a:p>
            <a:pPr marL="382573" indent="-382573" defTabSz="912777" eaLnBrk="0" fontAlgn="auto" hangingPunct="0">
              <a:lnSpc>
                <a:spcPct val="90000"/>
              </a:lnSpc>
              <a:spcBef>
                <a:spcPct val="30000"/>
              </a:spcBef>
              <a:spcAft>
                <a:spcPts val="0"/>
              </a:spcAft>
              <a:buClr>
                <a:srgbClr val="FFFFFF"/>
              </a:buClr>
              <a:buSzPct val="95000"/>
              <a:buFontTx/>
              <a:buBlip>
                <a:blip r:embed="rId4"/>
              </a:buBlip>
              <a:defRPr/>
            </a:pPr>
            <a:r>
              <a:rPr lang="en-US" sz="2400" kern="0" dirty="0">
                <a:solidFill>
                  <a:srgbClr val="FFFFFF"/>
                </a:solidFill>
                <a:effectLst>
                  <a:outerShdw blurRad="38100" dist="38100" dir="2700000" algn="tl">
                    <a:srgbClr val="000000">
                      <a:alpha val="43137"/>
                    </a:srgbClr>
                  </a:outerShdw>
                </a:effectLst>
              </a:rPr>
              <a:t>Central management of Line of Business apps</a:t>
            </a:r>
          </a:p>
          <a:p>
            <a:pPr marL="382573" indent="-382573" defTabSz="912777" eaLnBrk="0" fontAlgn="auto" hangingPunct="0">
              <a:lnSpc>
                <a:spcPct val="90000"/>
              </a:lnSpc>
              <a:spcBef>
                <a:spcPct val="30000"/>
              </a:spcBef>
              <a:spcAft>
                <a:spcPts val="0"/>
              </a:spcAft>
              <a:buClr>
                <a:srgbClr val="FFFFFF"/>
              </a:buClr>
              <a:buSzPct val="95000"/>
              <a:buFontTx/>
              <a:buBlip>
                <a:blip r:embed="rId4"/>
              </a:buBlip>
              <a:defRPr/>
            </a:pPr>
            <a:r>
              <a:rPr lang="en-US" sz="2400" kern="0" dirty="0">
                <a:solidFill>
                  <a:srgbClr val="FFFFFF"/>
                </a:solidFill>
                <a:effectLst>
                  <a:outerShdw blurRad="38100" dist="38100" dir="2700000" algn="tl">
                    <a:srgbClr val="000000">
                      <a:alpha val="43137"/>
                    </a:srgbClr>
                  </a:outerShdw>
                </a:effectLst>
              </a:rPr>
              <a:t>Zero footprint delivery of applications</a:t>
            </a:r>
          </a:p>
          <a:p>
            <a:pPr marL="382573" indent="-382573" defTabSz="912777" eaLnBrk="0" fontAlgn="auto" hangingPunct="0">
              <a:lnSpc>
                <a:spcPct val="90000"/>
              </a:lnSpc>
              <a:spcBef>
                <a:spcPct val="30000"/>
              </a:spcBef>
              <a:spcAft>
                <a:spcPts val="0"/>
              </a:spcAft>
              <a:buClr>
                <a:srgbClr val="FFFFFF"/>
              </a:buClr>
              <a:buSzPct val="95000"/>
              <a:buFontTx/>
              <a:buBlip>
                <a:blip r:embed="rId4"/>
              </a:buBlip>
              <a:defRPr/>
            </a:pPr>
            <a:endParaRPr lang="en-US" sz="2400" kern="0" dirty="0">
              <a:solidFill>
                <a:srgbClr val="FFFFFF"/>
              </a:solidFill>
              <a:effectLst>
                <a:outerShdw blurRad="38100" dist="38100" dir="2700000" algn="tl">
                  <a:srgbClr val="000000">
                    <a:alpha val="43137"/>
                  </a:srgbClr>
                </a:outerShdw>
              </a:effectLst>
            </a:endParaRPr>
          </a:p>
        </p:txBody>
      </p:sp>
    </p:spTree>
    <p:custDataLst>
      <p:tags r:id="rId1"/>
    </p:custData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5/17/2007 11:50:16 AM&quot;&gt;&lt;Slide id=&quot;386&quot; dur=&quot;56.04688&quot; bld=&quot;INVLD&quot;/&gt;&lt;Slide id=&quot;300&quot; dur=&quot;73.8125&quot; bld=&quot;|25.6|13&quot;/&gt;&lt;Slide id=&quot;299&quot; dur=&quot;29.73438&quot;/&gt;&lt;Slide id=&quot;305&quot; dur=&quot;5.5&quot; bld=&quot;|0&quot;/&gt;&lt;Slide id=&quot;313&quot; dur=&quot;302.8906&quot;/&gt;&lt;Slide id=&quot;399&quot; dur=&quot;142.3125&quot;/&gt;&lt;Slide id=&quot;307&quot; dur=&quot;47&quot; bld=&quot;|.1|1.5|.6|.8|5.3|3.4|2.5|4.9&quot;/&gt;&lt;Slide id=&quot;312&quot; dur=&quot;55.3125&quot; bld=&quot;|0|1.1|6.4|2.7|2.9|16.1|21.5|2&quot;/&gt;&lt;Slide id=&quot;393&quot; dur=&quot;8.46875&quot;/&gt;&lt;Slide id=&quot;289&quot; dur=&quot;11.53125&quot;/&gt;&lt;Slide id=&quot;327&quot; dur=&quot;565.7031&quot;/&gt;&lt;/Timings&gt;&lt;Timings time=&quot;5/17/2007 11:45:33 AM&quot;&gt;&lt;Slide id=&quot;298&quot; dur=&quot;27.58203&quot; bld=&quot;INVLD|1.4|1.2|1&quot;/&gt;&lt;Slide id=&quot;301&quot; dur=&quot;154.3867&quot; bld=&quot;|73&quot;/&gt;&lt;Slide id=&quot;383&quot; dur=&quot;30.51563&quot; bld=&quot;|1.5|1.3|25.6&quot;/&gt;&lt;Slide id=&quot;389&quot; dur=&quot;22.39063&quot;/&gt;&lt;Slide id=&quot;386&quot; dur=&quot;4.484375&quot;/&gt;&lt;/Timings&gt;&lt;Timings time=&quot;5/17/2007 10:45:04 AM&quot;&gt;&lt;Slide id=&quot;257&quot; dur=&quot;1.015625&quot; bld=&quot;INVLD&quot;/&gt;&lt;Slide id=&quot;258&quot; dur=&quot;921.9844&quot;/&gt;&lt;Slide id=&quot;400&quot; dur=&quot;77.26563&quot;/&gt;&lt;Slide id=&quot;274&quot; dur=&quot;30.53125&quot;/&gt;&lt;Slide id=&quot;275&quot; dur=&quot;127.4102&quot; bld=&quot;|.5|.5|.5|.5|.5|.5|42.9|.5|.5|.5|.5|.5|36.5&quot;/&gt;&lt;Slide id=&quot;277&quot; dur=&quot;109.8242&quot; bld=&quot;|.7|11.6|.5|.5|10.1|.5|13.6|.5|22.5|.5|23.3|.5|8.4|6.2|8.5&quot;/&gt;&lt;Slide id=&quot;403&quot; dur=&quot;305.3281&quot;/&gt;&lt;Slide id=&quot;325&quot; dur=&quot;36.48438&quot;/&gt;&lt;Slide id=&quot;367&quot; dur=&quot;283.2188&quot;/&gt;&lt;Slide id=&quot;368&quot; dur=&quot;145.2344&quot; bld=&quot;|101.6&quot;/&gt;&lt;Slide id=&quot;340&quot; dur=&quot;48.1875&quot;/&gt;&lt;Slide id=&quot;343&quot; dur=&quot;83.35938&quot;/&gt;&lt;Slide id=&quot;344&quot; dur=&quot;108.3633&quot; bld=&quot;|6.2|45.1|2|1|2|28.2|6.2&quot;/&gt;&lt;Slide id=&quot;373&quot; dur=&quot;2.839844&quot;/&gt;&lt;Slide id=&quot;344&quot; dur=&quot;9.8125&quot; bld=&quot;|7.8&quot;/&gt;&lt;Slide id=&quot;373&quot; dur=&quot;165.1719&quot;/&gt;&lt;Slide id=&quot;333&quot; dur=&quot;168.4063&quot;/&gt;&lt;Slide id=&quot;334&quot; dur=&quot;124.2969&quot;/&gt;&lt;Slide id=&quot;328&quot; dur=&quot;438.75&quot;/&gt;&lt;Slide id=&quot;402&quot; dur=&quot;139.3906&quot;/&gt;&lt;Slide id=&quot;292&quot; dur=&quot;84.03125&quot;/&gt;&lt;Slide id=&quot;380&quot; dur=&quot;76.35938&quot;/&gt;&lt;Slide id=&quot;298&quot; dur=&quot;128.7969&quot; bld=&quot;|45.8|64.1|11.8&quot;/&gt;&lt;/Timings&gt;&lt;/WMTools&gt;"/>
</p:tagLst>
</file>

<file path=ppt/tags/tag10.xml><?xml version="1.0" encoding="utf-8"?>
<p:tagLst xmlns:a="http://schemas.openxmlformats.org/drawingml/2006/main" xmlns:r="http://schemas.openxmlformats.org/officeDocument/2006/relationships" xmlns:p="http://schemas.openxmlformats.org/presentationml/2006/main">
  <p:tag name="TIMING" val="|0"/>
</p:tagLst>
</file>

<file path=ppt/tags/tag11.xml><?xml version="1.0" encoding="utf-8"?>
<p:tagLst xmlns:a="http://schemas.openxmlformats.org/drawingml/2006/main" xmlns:r="http://schemas.openxmlformats.org/officeDocument/2006/relationships" xmlns:p="http://schemas.openxmlformats.org/presentationml/2006/main">
  <p:tag name="TIMING" val="|.1|1.5|.6|.8|5.3|3.4|2.5|4.9"/>
</p:tagLst>
</file>

<file path=ppt/tags/tag12.xml><?xml version="1.0" encoding="utf-8"?>
<p:tagLst xmlns:a="http://schemas.openxmlformats.org/drawingml/2006/main" xmlns:r="http://schemas.openxmlformats.org/officeDocument/2006/relationships" xmlns:p="http://schemas.openxmlformats.org/presentationml/2006/main">
  <p:tag name="TIMING" val="|0|1.1|6.4|2.7|2.9|16.1|21.5|2"/>
</p:tagLst>
</file>

<file path=ppt/tags/tag2.xml><?xml version="1.0" encoding="utf-8"?>
<p:tagLst xmlns:a="http://schemas.openxmlformats.org/drawingml/2006/main" xmlns:r="http://schemas.openxmlformats.org/officeDocument/2006/relationships" xmlns:p="http://schemas.openxmlformats.org/presentationml/2006/main">
  <p:tag name="TIMING" val="|.5|.5|.5|.5|.5|.5|42.9|.5|.5|.5|.5|.5|36.5"/>
</p:tagLst>
</file>

<file path=ppt/tags/tag3.xml><?xml version="1.0" encoding="utf-8"?>
<p:tagLst xmlns:a="http://schemas.openxmlformats.org/drawingml/2006/main" xmlns:r="http://schemas.openxmlformats.org/officeDocument/2006/relationships" xmlns:p="http://schemas.openxmlformats.org/presentationml/2006/main">
  <p:tag name="TIMING" val="|.7|11.6|.5|.5|10.1|.5|13.6|.5|22.5|.5|23.3|.5|8.4|6.2|8.5"/>
</p:tagLst>
</file>

<file path=ppt/tags/tag4.xml><?xml version="1.0" encoding="utf-8"?>
<p:tagLst xmlns:a="http://schemas.openxmlformats.org/drawingml/2006/main" xmlns:r="http://schemas.openxmlformats.org/officeDocument/2006/relationships" xmlns:p="http://schemas.openxmlformats.org/presentationml/2006/main">
  <p:tag name="TIMING" val="|101.6"/>
</p:tagLst>
</file>

<file path=ppt/tags/tag5.xml><?xml version="1.0" encoding="utf-8"?>
<p:tagLst xmlns:a="http://schemas.openxmlformats.org/drawingml/2006/main" xmlns:r="http://schemas.openxmlformats.org/officeDocument/2006/relationships" xmlns:p="http://schemas.openxmlformats.org/presentationml/2006/main">
  <p:tag name="TIMING" val="|7.8"/>
</p:tagLst>
</file>

<file path=ppt/tags/tag6.xml><?xml version="1.0" encoding="utf-8"?>
<p:tagLst xmlns:a="http://schemas.openxmlformats.org/drawingml/2006/main" xmlns:r="http://schemas.openxmlformats.org/officeDocument/2006/relationships" xmlns:p="http://schemas.openxmlformats.org/presentationml/2006/main">
  <p:tag name="TIMING" val="INVLD|1.4|1.2|1"/>
</p:tagLst>
</file>

<file path=ppt/tags/tag7.xml><?xml version="1.0" encoding="utf-8"?>
<p:tagLst xmlns:a="http://schemas.openxmlformats.org/drawingml/2006/main" xmlns:r="http://schemas.openxmlformats.org/officeDocument/2006/relationships" xmlns:p="http://schemas.openxmlformats.org/presentationml/2006/main">
  <p:tag name="TIMING" val="|73"/>
</p:tagLst>
</file>

<file path=ppt/tags/tag8.xml><?xml version="1.0" encoding="utf-8"?>
<p:tagLst xmlns:a="http://schemas.openxmlformats.org/drawingml/2006/main" xmlns:r="http://schemas.openxmlformats.org/officeDocument/2006/relationships" xmlns:p="http://schemas.openxmlformats.org/presentationml/2006/main">
  <p:tag name="TIMING" val="|1.5|1.3|25.6"/>
</p:tagLst>
</file>

<file path=ppt/tags/tag9.xml><?xml version="1.0" encoding="utf-8"?>
<p:tagLst xmlns:a="http://schemas.openxmlformats.org/drawingml/2006/main" xmlns:r="http://schemas.openxmlformats.org/officeDocument/2006/relationships" xmlns:p="http://schemas.openxmlformats.org/presentationml/2006/main">
  <p:tag name="TIMING" val="|25.6|13"/>
</p:tagLst>
</file>

<file path=ppt/theme/theme1.xml><?xml version="1.0" encoding="utf-8"?>
<a:theme xmlns:a="http://schemas.openxmlformats.org/drawingml/2006/main" name="WinHec 2007 WEB Template">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rgbClr val="000000"/>
    </a:dk1>
    <a:lt1>
      <a:srgbClr val="FFFFFF"/>
    </a:lt1>
    <a:dk2>
      <a:srgbClr val="6A366E"/>
    </a:dk2>
    <a:lt2>
      <a:srgbClr val="FFFFFF"/>
    </a:lt2>
    <a:accent1>
      <a:srgbClr val="FDE399"/>
    </a:accent1>
    <a:accent2>
      <a:srgbClr val="3497AE"/>
    </a:accent2>
    <a:accent3>
      <a:srgbClr val="E76429"/>
    </a:accent3>
    <a:accent4>
      <a:srgbClr val="AAD228"/>
    </a:accent4>
    <a:accent5>
      <a:srgbClr val="FF9929"/>
    </a:accent5>
    <a:accent6>
      <a:srgbClr val="4747B7"/>
    </a:accent6>
    <a:hlink>
      <a:srgbClr val="FAD366"/>
    </a:hlink>
    <a:folHlink>
      <a:srgbClr val="DADAF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855</TotalTime>
  <Words>3121</Words>
  <Application>Microsoft Office PowerPoint</Application>
  <PresentationFormat>On-screen Show (4:3)</PresentationFormat>
  <Paragraphs>460</Paragraphs>
  <Slides>34</Slides>
  <Notes>33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5" baseType="lpstr">
      <vt:lpstr>Arial</vt:lpstr>
      <vt:lpstr>Segoe</vt:lpstr>
      <vt:lpstr>Wingdings</vt:lpstr>
      <vt:lpstr>Segoe Semibold</vt:lpstr>
      <vt:lpstr>Franklin Gothic Medium</vt:lpstr>
      <vt:lpstr>Times</vt:lpstr>
      <vt:lpstr>Calibri</vt:lpstr>
      <vt:lpstr>Wingdings 2</vt:lpstr>
      <vt:lpstr>ＭＳ Ｐゴシック</vt:lpstr>
      <vt:lpstr>WinHec 2007 WEB Template</vt:lpstr>
      <vt:lpstr>Clip</vt:lpstr>
      <vt:lpstr>Application And Presentation Virtualization</vt:lpstr>
      <vt:lpstr>Key Takeaways</vt:lpstr>
      <vt:lpstr>Agenda</vt:lpstr>
      <vt:lpstr>What Is Virtualization?</vt:lpstr>
      <vt:lpstr>Microsoft Virtualization Products</vt:lpstr>
      <vt:lpstr>Presentation Virtualization: Enabling Centralized Application Access</vt:lpstr>
      <vt:lpstr>Presentation Virtualization Isn’t this just Terminal Services?</vt:lpstr>
      <vt:lpstr>Terminal Services In Windows Server codename “Longhorn”</vt:lpstr>
      <vt:lpstr>TS Remote Programs</vt:lpstr>
      <vt:lpstr>TS Web Access</vt:lpstr>
      <vt:lpstr>TS Gateway</vt:lpstr>
      <vt:lpstr>Terminal Services Gateway Remote Access to internal applications resources</vt:lpstr>
      <vt:lpstr>What Else Is New In LH TS?</vt:lpstr>
      <vt:lpstr>Benefits Of x64 Architecture</vt:lpstr>
      <vt:lpstr>Why Is x64 So Important for TS?</vt:lpstr>
      <vt:lpstr>Presentation Virtualization In “Longhorn”</vt:lpstr>
      <vt:lpstr>Microsoft SoftGrid Application Virtualization* Turning Windows Applications into a  Centrally-Managed Dynamic Service</vt:lpstr>
      <vt:lpstr>SoftGrid Overview  </vt:lpstr>
      <vt:lpstr>Reduce Application Management Costs </vt:lpstr>
      <vt:lpstr>Improve Application Compatibility Strong Isolation with Controlled OS Interaction</vt:lpstr>
      <vt:lpstr>Reduce Time To Solution, Increase Agility, And Reduce Cost</vt:lpstr>
      <vt:lpstr>Build Business Continuity For Applications </vt:lpstr>
      <vt:lpstr>Reduce Help Desk Calls</vt:lpstr>
      <vt:lpstr>Consolidate, Standardize and Stabilize Desktop Images</vt:lpstr>
      <vt:lpstr>Consolidate Terminal Servers</vt:lpstr>
      <vt:lpstr>Mitigate TS User Profile Issues</vt:lpstr>
      <vt:lpstr>SoftGrid And Microsoft  Management Products</vt:lpstr>
      <vt:lpstr>SoftGrid And  SoftGrid For TS</vt:lpstr>
      <vt:lpstr>Myth:  TS And SoftGrid Can't Be Used Together</vt:lpstr>
      <vt:lpstr>Putting It All Together Applications become dynamic</vt:lpstr>
      <vt:lpstr>Microsoft Virtualization Solutions</vt:lpstr>
      <vt:lpstr>Call To Action</vt:lpstr>
      <vt:lpstr>Virtualization Resources</vt:lpstr>
      <vt:lpstr>Slide 34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SVR-T338 Application And Presentation Virtualization</dc:title>
  <dc:subject>WinHEC 2007</dc:subject>
  <dc:creator>alexbal</dc:creator>
  <dc:description>Template design: BryanL, Silver Fox Productions, Inc.
Formatter: John Epperson, Silver Fox Productions, Inc.
Event Date:
Event Location:
Speech Length:
Audience:
Key Topics:
©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
© 2007 Silver Fox Production, All Rights Reserved.
This document is for internal use only. Not for distribution unless by the express written consent of Silver Fox Productions.</dc:description>
  <cp:lastModifiedBy>lcropp</cp:lastModifiedBy>
  <cp:revision>100</cp:revision>
  <dcterms:created xsi:type="dcterms:W3CDTF">2007-04-10T18:41:47Z</dcterms:created>
  <dcterms:modified xsi:type="dcterms:W3CDTF">2007-06-06T17:01:10Z</dcterms:modified>
</cp:coreProperties>
</file>