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 id="2147483697" r:id="rId2"/>
  </p:sldMasterIdLst>
  <p:notesMasterIdLst>
    <p:notesMasterId r:id="rId33"/>
  </p:notesMasterIdLst>
  <p:sldIdLst>
    <p:sldId id="258" r:id="rId3"/>
    <p:sldId id="273" r:id="rId4"/>
    <p:sldId id="274" r:id="rId5"/>
    <p:sldId id="275" r:id="rId6"/>
    <p:sldId id="276" r:id="rId7"/>
    <p:sldId id="277" r:id="rId8"/>
    <p:sldId id="294" r:id="rId9"/>
    <p:sldId id="291" r:id="rId10"/>
    <p:sldId id="278" r:id="rId11"/>
    <p:sldId id="279" r:id="rId12"/>
    <p:sldId id="280" r:id="rId13"/>
    <p:sldId id="281" r:id="rId14"/>
    <p:sldId id="300" r:id="rId15"/>
    <p:sldId id="292" r:id="rId16"/>
    <p:sldId id="282" r:id="rId17"/>
    <p:sldId id="283" r:id="rId18"/>
    <p:sldId id="284" r:id="rId19"/>
    <p:sldId id="285" r:id="rId20"/>
    <p:sldId id="286" r:id="rId21"/>
    <p:sldId id="287" r:id="rId22"/>
    <p:sldId id="296" r:id="rId23"/>
    <p:sldId id="288" r:id="rId24"/>
    <p:sldId id="293" r:id="rId25"/>
    <p:sldId id="289" r:id="rId26"/>
    <p:sldId id="297" r:id="rId27"/>
    <p:sldId id="268" r:id="rId28"/>
    <p:sldId id="299" r:id="rId29"/>
    <p:sldId id="270" r:id="rId30"/>
    <p:sldId id="271" r:id="rId31"/>
    <p:sldId id="298" r:id="rId32"/>
  </p:sldIdLst>
  <p:sldSz cx="9144000" cy="6858000" type="screen4x3"/>
  <p:notesSz cx="6858000" cy="9144000"/>
  <p:embeddedFontLs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69" autoAdjust="0"/>
    <p:restoredTop sz="94660"/>
  </p:normalViewPr>
  <p:slideViewPr>
    <p:cSldViewPr showGuides="1">
      <p:cViewPr varScale="1">
        <p:scale>
          <a:sx n="55" d="100"/>
          <a:sy n="55" d="100"/>
        </p:scale>
        <p:origin x="-437" y="-77"/>
      </p:cViewPr>
      <p:guideLst>
        <p:guide orient="horz" pos="2160"/>
        <p:guide orient="horz" pos="144"/>
        <p:guide orient="horz" pos="4176"/>
        <p:guide orient="horz" pos="894"/>
        <p:guide orient="horz" pos="1200"/>
        <p:guide orient="horz" pos="1488"/>
        <p:guide pos="2880"/>
        <p:guide pos="240"/>
        <p:guide pos="5520"/>
      </p:guideLst>
    </p:cSldViewPr>
  </p:slideViewPr>
  <p:notesTextViewPr>
    <p:cViewPr>
      <p:scale>
        <a:sx n="100" d="100"/>
        <a:sy n="100" d="100"/>
      </p:scale>
      <p:origin x="0" y="0"/>
    </p:cViewPr>
  </p:notesTextViewPr>
  <p:sorterViewPr>
    <p:cViewPr>
      <p:scale>
        <a:sx n="41" d="100"/>
        <a:sy n="4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2:31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2:31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1026" name="Picture 2" descr="\\server2\FTP_root\clients\White_Whale\5-00244_WinHec\Art\Template\Gold Bar.png"/>
          <p:cNvPicPr>
            <a:picLocks noChangeAspect="1" noChangeArrowheads="1"/>
          </p:cNvPicPr>
          <p:nvPr userDrawn="1"/>
        </p:nvPicPr>
        <p:blipFill>
          <a:blip r:embed="rId3"/>
          <a:stretch>
            <a:fillRect/>
          </a:stretch>
        </p:blipFill>
        <p:spPr bwMode="auto">
          <a:xfrm>
            <a:off x="1" y="6757962"/>
            <a:ext cx="9144000" cy="166687"/>
          </a:xfrm>
          <a:prstGeom prst="rect">
            <a:avLst/>
          </a:prstGeom>
          <a:noFill/>
          <a:ln>
            <a:noFill/>
          </a:ln>
        </p:spPr>
      </p:pic>
      <p:pic>
        <p:nvPicPr>
          <p:cNvPr id="5" name="Picture 4" descr="5-00244_WinHec_Template_Bug.png"/>
          <p:cNvPicPr>
            <a:picLocks noChangeAspect="1"/>
          </p:cNvPicPr>
          <p:nvPr userDrawn="1"/>
        </p:nvPicPr>
        <p:blipFill>
          <a:blip r:embed="rId4"/>
          <a:stretch>
            <a:fillRect/>
          </a:stretch>
        </p:blipFill>
        <p:spPr>
          <a:xfrm>
            <a:off x="7621364" y="6016625"/>
            <a:ext cx="1492250" cy="841375"/>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Future Technologies">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40" rtl="0" eaLnBrk="1" fontAlgn="base" hangingPunct="1">
              <a:lnSpc>
                <a:spcPct val="90000"/>
              </a:lnSpc>
              <a:spcBef>
                <a:spcPct val="0"/>
              </a:spcBef>
              <a:spcAft>
                <a:spcPct val="0"/>
              </a:spcAft>
              <a:defRPr lang="en-US" sz="5000" b="0" cap="none" spc="-125" dirty="0">
                <a:ln w="3175">
                  <a:noFill/>
                </a:ln>
                <a:solidFill>
                  <a:schemeClr val="tx2"/>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5"/>
            <a:ext cx="8380412" cy="2369879"/>
          </a:xfrm>
        </p:spPr>
        <p:txBody>
          <a:bodyPr/>
          <a:lstStyle>
            <a:lvl1pPr>
              <a:spcBef>
                <a:spcPts val="1167"/>
              </a:spcBef>
              <a:buFontTx/>
              <a:buBlip>
                <a:blip r:embed="rId3"/>
              </a:buBlip>
              <a:defRPr sz="3300"/>
            </a:lvl1pPr>
            <a:lvl2pPr>
              <a:spcBef>
                <a:spcPts val="1083"/>
              </a:spcBef>
              <a:buFontTx/>
              <a:buBlip>
                <a:blip r:embed="rId4"/>
              </a:buBlip>
              <a:defRPr sz="3000"/>
            </a:lvl2pPr>
            <a:lvl3pPr>
              <a:spcBef>
                <a:spcPts val="1000"/>
              </a:spcBef>
              <a:buFontTx/>
              <a:buBlip>
                <a:blip r:embed="rId4"/>
              </a:buBlip>
              <a:defRPr sz="2700"/>
            </a:lvl3pPr>
            <a:lvl4pPr>
              <a:spcBef>
                <a:spcPts val="917"/>
              </a:spcBef>
              <a:buFontTx/>
              <a:buBlip>
                <a:blip r:embed="rId4"/>
              </a:buBlip>
              <a:defRPr sz="2300"/>
            </a:lvl4pPr>
            <a:lvl5pPr>
              <a:spcBef>
                <a:spcPts val="833"/>
              </a:spcBef>
              <a:buFontTx/>
              <a:buBlip>
                <a:blip r:embed="rId4"/>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server2\FTP_root\clients\White_Whale\5-00244_WinHec\Art\Template\Gold Bar.png"/>
          <p:cNvPicPr>
            <a:picLocks noChangeAspect="1" noChangeArrowheads="1"/>
          </p:cNvPicPr>
          <p:nvPr userDrawn="1"/>
        </p:nvPicPr>
        <p:blipFill>
          <a:blip r:embed="rId5"/>
          <a:stretch>
            <a:fillRect/>
          </a:stretch>
        </p:blipFill>
        <p:spPr bwMode="auto">
          <a:xfrm>
            <a:off x="1" y="6757962"/>
            <a:ext cx="9144000" cy="166687"/>
          </a:xfrm>
          <a:prstGeom prst="rect">
            <a:avLst/>
          </a:prstGeom>
          <a:noFill/>
          <a:ln>
            <a:noFill/>
          </a:ln>
        </p:spPr>
      </p:pic>
      <p:pic>
        <p:nvPicPr>
          <p:cNvPr id="6" name="Picture 5" descr="5-00244_WinHec_Template_Bug.png"/>
          <p:cNvPicPr>
            <a:picLocks noChangeAspect="1"/>
          </p:cNvPicPr>
          <p:nvPr userDrawn="1"/>
        </p:nvPicPr>
        <p:blipFill>
          <a:blip r:embed="rId6"/>
          <a:stretch>
            <a:fillRect/>
          </a:stretch>
        </p:blipFill>
        <p:spPr>
          <a:xfrm>
            <a:off x="7621364" y="6016625"/>
            <a:ext cx="1492250" cy="8413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4" name="Picture 2" descr="\\server2\FTP_root\clients\White_Whale\5-00244_WinHec\Art\Template\Gold Bar.png"/>
          <p:cNvPicPr>
            <a:picLocks noChangeAspect="1" noChangeArrowheads="1"/>
          </p:cNvPicPr>
          <p:nvPr userDrawn="1"/>
        </p:nvPicPr>
        <p:blipFill>
          <a:blip r:embed="rId3"/>
          <a:stretch>
            <a:fillRect/>
          </a:stretch>
        </p:blipFill>
        <p:spPr bwMode="auto">
          <a:xfrm>
            <a:off x="1" y="6757962"/>
            <a:ext cx="9144000" cy="166687"/>
          </a:xfrm>
          <a:prstGeom prst="rect">
            <a:avLst/>
          </a:prstGeom>
          <a:noFill/>
          <a:ln>
            <a:noFill/>
          </a:ln>
        </p:spPr>
      </p:pic>
      <p:pic>
        <p:nvPicPr>
          <p:cNvPr id="6" name="Picture 5" descr="5-00244_WinHec_Template_Bug.png"/>
          <p:cNvPicPr>
            <a:picLocks noChangeAspect="1"/>
          </p:cNvPicPr>
          <p:nvPr userDrawn="1"/>
        </p:nvPicPr>
        <p:blipFill>
          <a:blip r:embed="rId4"/>
          <a:stretch>
            <a:fillRect/>
          </a:stretch>
        </p:blipFill>
        <p:spPr>
          <a:xfrm>
            <a:off x="7621364" y="6016625"/>
            <a:ext cx="1492250" cy="841375"/>
          </a:xfrm>
          <a:prstGeom prst="rect">
            <a:avLst/>
          </a:prstGeom>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server2\FTP_root\clients\White_Whale\5-00244_WinHec\Art\Template\Gold Bar.png"/>
          <p:cNvPicPr>
            <a:picLocks noChangeAspect="1" noChangeArrowheads="1"/>
          </p:cNvPicPr>
          <p:nvPr userDrawn="1"/>
        </p:nvPicPr>
        <p:blipFill>
          <a:blip r:embed="rId2"/>
          <a:stretch>
            <a:fillRect/>
          </a:stretch>
        </p:blipFill>
        <p:spPr bwMode="auto">
          <a:xfrm>
            <a:off x="1" y="6757962"/>
            <a:ext cx="9144000" cy="166687"/>
          </a:xfrm>
          <a:prstGeom prst="rect">
            <a:avLst/>
          </a:prstGeom>
          <a:noFill/>
          <a:ln>
            <a:noFill/>
          </a:ln>
        </p:spPr>
      </p:pic>
      <p:pic>
        <p:nvPicPr>
          <p:cNvPr id="6" name="Picture 5" descr="5-00244_WinHec_Template_Bug.png"/>
          <p:cNvPicPr>
            <a:picLocks noChangeAspect="1"/>
          </p:cNvPicPr>
          <p:nvPr userDrawn="1"/>
        </p:nvPicPr>
        <p:blipFill>
          <a:blip r:embed="rId3"/>
          <a:stretch>
            <a:fillRect/>
          </a:stretch>
        </p:blipFill>
        <p:spPr>
          <a:xfrm>
            <a:off x="7621364" y="6016625"/>
            <a:ext cx="1492250" cy="8413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server2\FTP_root\clients\White_Whale\5-00244_WinHec\Art\Template\Gold Bar.png"/>
          <p:cNvPicPr>
            <a:picLocks noChangeAspect="1" noChangeArrowheads="1"/>
          </p:cNvPicPr>
          <p:nvPr userDrawn="1"/>
        </p:nvPicPr>
        <p:blipFill>
          <a:blip r:embed="rId2"/>
          <a:stretch>
            <a:fillRect/>
          </a:stretch>
        </p:blipFill>
        <p:spPr bwMode="auto">
          <a:xfrm>
            <a:off x="1" y="6757962"/>
            <a:ext cx="9144000" cy="166687"/>
          </a:xfrm>
          <a:prstGeom prst="rect">
            <a:avLst/>
          </a:prstGeom>
          <a:noFill/>
          <a:ln>
            <a:noFill/>
          </a:ln>
        </p:spPr>
      </p:pic>
      <p:pic>
        <p:nvPicPr>
          <p:cNvPr id="7" name="Picture 6" descr="5-00244_WinHec_Template_Bug.png"/>
          <p:cNvPicPr>
            <a:picLocks noChangeAspect="1"/>
          </p:cNvPicPr>
          <p:nvPr userDrawn="1"/>
        </p:nvPicPr>
        <p:blipFill>
          <a:blip r:embed="rId3"/>
          <a:stretch>
            <a:fillRect/>
          </a:stretch>
        </p:blipFill>
        <p:spPr>
          <a:xfrm>
            <a:off x="7621364" y="6016625"/>
            <a:ext cx="1492250" cy="8413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pic>
        <p:nvPicPr>
          <p:cNvPr id="4" name="Picture 2" descr="\\server2\FTP_root\clients\White_Whale\5-00244_WinHec\Art\Template\Gold Bar.png"/>
          <p:cNvPicPr>
            <a:picLocks noChangeAspect="1" noChangeArrowheads="1"/>
          </p:cNvPicPr>
          <p:nvPr userDrawn="1"/>
        </p:nvPicPr>
        <p:blipFill>
          <a:blip r:embed="rId2"/>
          <a:stretch>
            <a:fillRect/>
          </a:stretch>
        </p:blipFill>
        <p:spPr bwMode="auto">
          <a:xfrm>
            <a:off x="1" y="6757962"/>
            <a:ext cx="9144000" cy="166687"/>
          </a:xfrm>
          <a:prstGeom prst="rect">
            <a:avLst/>
          </a:prstGeom>
          <a:noFill/>
          <a:ln>
            <a:noFill/>
          </a:ln>
        </p:spPr>
      </p:pic>
      <p:pic>
        <p:nvPicPr>
          <p:cNvPr id="5" name="Picture 4" descr="5-00244_WinHec_Template_Bug.png"/>
          <p:cNvPicPr>
            <a:picLocks noChangeAspect="1"/>
          </p:cNvPicPr>
          <p:nvPr userDrawn="1"/>
        </p:nvPicPr>
        <p:blipFill>
          <a:blip r:embed="rId3"/>
          <a:stretch>
            <a:fillRect/>
          </a:stretch>
        </p:blipFill>
        <p:spPr>
          <a:xfrm>
            <a:off x="7621364" y="6016625"/>
            <a:ext cx="1492250" cy="8413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server2\FTP_root\clients\White_Whale\5-00244_WinHec\Art\Template\Gold Bar.png"/>
          <p:cNvPicPr>
            <a:picLocks noChangeAspect="1" noChangeArrowheads="1"/>
          </p:cNvPicPr>
          <p:nvPr userDrawn="1"/>
        </p:nvPicPr>
        <p:blipFill>
          <a:blip r:embed="rId2"/>
          <a:stretch>
            <a:fillRect/>
          </a:stretch>
        </p:blipFill>
        <p:spPr bwMode="auto">
          <a:xfrm>
            <a:off x="1" y="6757962"/>
            <a:ext cx="9144000" cy="166687"/>
          </a:xfrm>
          <a:prstGeom prst="rect">
            <a:avLst/>
          </a:prstGeom>
          <a:noFill/>
          <a:ln>
            <a:noFill/>
          </a:ln>
        </p:spPr>
      </p:pic>
      <p:pic>
        <p:nvPicPr>
          <p:cNvPr id="4" name="Picture 3" descr="5-00244_WinHec_Template_Bug.png"/>
          <p:cNvPicPr>
            <a:picLocks noChangeAspect="1"/>
          </p:cNvPicPr>
          <p:nvPr userDrawn="1"/>
        </p:nvPicPr>
        <p:blipFill>
          <a:blip r:embed="rId3"/>
          <a:stretch>
            <a:fillRect/>
          </a:stretch>
        </p:blipFill>
        <p:spPr>
          <a:xfrm>
            <a:off x="7621364" y="6016625"/>
            <a:ext cx="1492250" cy="8413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server2\FTP_root\clients\White_Whale\5-00244_WinHec\Art\Template\Gold Bar.png"/>
          <p:cNvPicPr>
            <a:picLocks noChangeAspect="1" noChangeArrowheads="1"/>
          </p:cNvPicPr>
          <p:nvPr userDrawn="1"/>
        </p:nvPicPr>
        <p:blipFill>
          <a:blip r:embed="rId4"/>
          <a:stretch>
            <a:fillRect/>
          </a:stretch>
        </p:blipFill>
        <p:spPr bwMode="auto">
          <a:xfrm>
            <a:off x="1" y="6757962"/>
            <a:ext cx="9144000" cy="166687"/>
          </a:xfrm>
          <a:prstGeom prst="rect">
            <a:avLst/>
          </a:prstGeom>
          <a:noFill/>
          <a:ln>
            <a:noFill/>
          </a:ln>
        </p:spPr>
      </p:pic>
      <p:pic>
        <p:nvPicPr>
          <p:cNvPr id="6" name="Picture 5" descr="5-00244_WinHec_Template_Bug.png"/>
          <p:cNvPicPr>
            <a:picLocks noChangeAspect="1"/>
          </p:cNvPicPr>
          <p:nvPr userDrawn="1"/>
        </p:nvPicPr>
        <p:blipFill>
          <a:blip r:embed="rId5"/>
          <a:stretch>
            <a:fillRect/>
          </a:stretch>
        </p:blipFill>
        <p:spPr>
          <a:xfrm>
            <a:off x="7621364" y="6016625"/>
            <a:ext cx="1492250" cy="8413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924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whdc/devtools/wdk/default.mspx"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hyperlink" Target="mailto:dpfb@microsoft.com" TargetMode="External"/><Relationship Id="rId5" Type="http://schemas.openxmlformats.org/officeDocument/2006/relationships/hyperlink" Target="http://www.microsoft.com/whdc/winlogo/hwrequirements.mspx" TargetMode="External"/><Relationship Id="rId4" Type="http://schemas.openxmlformats.org/officeDocument/2006/relationships/hyperlink" Target="http://www.microsoft.com/whdc/system/platform/server/dhp.m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1260345"/>
          </a:xfrm>
        </p:spPr>
        <p:txBody>
          <a:bodyPr/>
          <a:lstStyle/>
          <a:p>
            <a:r>
              <a:rPr lang="en-US" dirty="0" smtClean="0"/>
              <a:t>Dynamic Partitioning </a:t>
            </a:r>
            <a:r>
              <a:rPr lang="en-US" sz="3600" dirty="0" smtClean="0">
                <a:solidFill>
                  <a:schemeClr val="accent1"/>
                </a:solidFill>
              </a:rPr>
              <a:t>Windows Server</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Davis Walker</a:t>
            </a:r>
          </a:p>
          <a:p>
            <a:r>
              <a:rPr lang="en-US" dirty="0" smtClean="0"/>
              <a:t>Software Development Lead</a:t>
            </a:r>
          </a:p>
          <a:p>
            <a:r>
              <a:rPr lang="en-US" dirty="0" smtClean="0"/>
              <a:t>Windows Kernel Team</a:t>
            </a:r>
          </a:p>
          <a:p>
            <a:r>
              <a:rPr lang="en-US" dirty="0" smtClean="0"/>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Hot-Add Processor Flow</a:t>
            </a:r>
            <a:br>
              <a:rPr lang="en-US" dirty="0" smtClean="0"/>
            </a:br>
            <a:r>
              <a:rPr lang="en-US" sz="3600" dirty="0" smtClean="0">
                <a:solidFill>
                  <a:schemeClr val="accent1"/>
                </a:solidFill>
              </a:rPr>
              <a:t>Initiation</a:t>
            </a:r>
            <a:endParaRPr lang="en-US" dirty="0">
              <a:solidFill>
                <a:schemeClr val="accent1"/>
              </a:solidFill>
            </a:endParaRPr>
          </a:p>
        </p:txBody>
      </p:sp>
      <p:sp>
        <p:nvSpPr>
          <p:cNvPr id="3" name="Content Placeholder 2"/>
          <p:cNvSpPr>
            <a:spLocks noGrp="1"/>
          </p:cNvSpPr>
          <p:nvPr>
            <p:ph type="body" idx="1"/>
          </p:nvPr>
        </p:nvSpPr>
        <p:spPr>
          <a:xfrm>
            <a:off x="381000" y="1905000"/>
            <a:ext cx="8380412" cy="4317079"/>
          </a:xfrm>
        </p:spPr>
        <p:txBody>
          <a:bodyPr/>
          <a:lstStyle/>
          <a:p>
            <a:r>
              <a:rPr lang="en-US" dirty="0" smtClean="0"/>
              <a:t>Initiated by the global system partition manager</a:t>
            </a:r>
          </a:p>
          <a:p>
            <a:r>
              <a:rPr lang="en-US" dirty="0" smtClean="0"/>
              <a:t>Partition unit is electrically connected, if necessary</a:t>
            </a:r>
          </a:p>
          <a:p>
            <a:r>
              <a:rPr lang="en-US" dirty="0" smtClean="0"/>
              <a:t>GPE sent to partition</a:t>
            </a:r>
          </a:p>
          <a:p>
            <a:r>
              <a:rPr lang="en-US" dirty="0" smtClean="0"/>
              <a:t>Corresponding _</a:t>
            </a:r>
            <a:r>
              <a:rPr lang="en-US" dirty="0" err="1" smtClean="0"/>
              <a:t>Lxx</a:t>
            </a:r>
            <a:r>
              <a:rPr lang="en-US" dirty="0" smtClean="0"/>
              <a:t> method</a:t>
            </a:r>
          </a:p>
          <a:p>
            <a:pPr lvl="1"/>
            <a:r>
              <a:rPr lang="en-US" dirty="0" smtClean="0"/>
              <a:t>Adds or changes the state of namespace</a:t>
            </a:r>
          </a:p>
          <a:p>
            <a:pPr lvl="1"/>
            <a:r>
              <a:rPr lang="en-US" dirty="0" smtClean="0"/>
              <a:t>Issues a Notify to report the change</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Hot-Add Processor Flow</a:t>
            </a:r>
            <a:br>
              <a:rPr lang="en-US" dirty="0" smtClean="0"/>
            </a:br>
            <a:r>
              <a:rPr lang="en-US" sz="3600" dirty="0" smtClean="0">
                <a:solidFill>
                  <a:schemeClr val="accent1"/>
                </a:solidFill>
              </a:rPr>
              <a:t>Discovery and start</a:t>
            </a:r>
            <a:endParaRPr lang="en-US" dirty="0">
              <a:solidFill>
                <a:schemeClr val="accent1"/>
              </a:solidFill>
            </a:endParaRPr>
          </a:p>
        </p:txBody>
      </p:sp>
      <p:sp>
        <p:nvSpPr>
          <p:cNvPr id="3" name="Content Placeholder 2"/>
          <p:cNvSpPr>
            <a:spLocks noGrp="1"/>
          </p:cNvSpPr>
          <p:nvPr>
            <p:ph type="body" idx="1"/>
          </p:nvPr>
        </p:nvSpPr>
        <p:spPr>
          <a:xfrm>
            <a:off x="382588" y="1905000"/>
            <a:ext cx="8380412" cy="3402983"/>
          </a:xfrm>
        </p:spPr>
        <p:txBody>
          <a:bodyPr/>
          <a:lstStyle/>
          <a:p>
            <a:r>
              <a:rPr lang="en-US" dirty="0" smtClean="0"/>
              <a:t>Namespace devices found by ACPI driver</a:t>
            </a:r>
          </a:p>
          <a:p>
            <a:r>
              <a:rPr lang="en-US" dirty="0" smtClean="0"/>
              <a:t>APIC ID discovered through _MAT</a:t>
            </a:r>
          </a:p>
          <a:p>
            <a:r>
              <a:rPr lang="en-US" dirty="0" smtClean="0"/>
              <a:t>Proximity domain found through SRAT</a:t>
            </a:r>
          </a:p>
          <a:p>
            <a:r>
              <a:rPr lang="en-US" dirty="0" smtClean="0"/>
              <a:t>Processor reported to the kernel</a:t>
            </a:r>
          </a:p>
          <a:p>
            <a:pPr lvl="1"/>
            <a:r>
              <a:rPr lang="en-US" dirty="0" smtClean="0"/>
              <a:t>IPI sent to start up the processor</a:t>
            </a:r>
          </a:p>
          <a:p>
            <a:pPr lvl="1"/>
            <a:r>
              <a:rPr lang="en-US" dirty="0" smtClean="0"/>
              <a:t>Processor is added as a scheduling target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Hot-Add Processor Flow</a:t>
            </a:r>
            <a:br>
              <a:rPr lang="en-US" dirty="0" smtClean="0"/>
            </a:br>
            <a:r>
              <a:rPr lang="en-US" sz="3600" dirty="0" smtClean="0">
                <a:solidFill>
                  <a:schemeClr val="accent1"/>
                </a:solidFill>
              </a:rPr>
              <a:t>Notification</a:t>
            </a:r>
            <a:endParaRPr lang="en-US" dirty="0">
              <a:solidFill>
                <a:schemeClr val="accent1"/>
              </a:solidFill>
            </a:endParaRPr>
          </a:p>
        </p:txBody>
      </p:sp>
      <p:sp>
        <p:nvSpPr>
          <p:cNvPr id="3" name="Content Placeholder 2"/>
          <p:cNvSpPr>
            <a:spLocks noGrp="1"/>
          </p:cNvSpPr>
          <p:nvPr>
            <p:ph type="body" idx="1"/>
          </p:nvPr>
        </p:nvSpPr>
        <p:spPr>
          <a:xfrm>
            <a:off x="382588" y="1905000"/>
            <a:ext cx="8380412" cy="3357842"/>
          </a:xfrm>
        </p:spPr>
        <p:txBody>
          <a:bodyPr/>
          <a:lstStyle/>
          <a:p>
            <a:r>
              <a:rPr lang="en-US" dirty="0" smtClean="0"/>
              <a:t>Drivers synchronously pre-notified</a:t>
            </a:r>
          </a:p>
          <a:p>
            <a:r>
              <a:rPr lang="en-US" dirty="0" smtClean="0"/>
              <a:t>Processor started</a:t>
            </a:r>
          </a:p>
          <a:p>
            <a:r>
              <a:rPr lang="en-US" dirty="0" smtClean="0"/>
              <a:t>Drivers synchronously post-notified</a:t>
            </a:r>
          </a:p>
          <a:p>
            <a:r>
              <a:rPr lang="en-US" dirty="0" smtClean="0"/>
              <a:t>Asynchronous PnP notification sent to drivers and applications</a:t>
            </a:r>
          </a:p>
          <a:p>
            <a:r>
              <a:rPr lang="en-US" dirty="0" smtClean="0"/>
              <a:t>Firmware notified of completion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Hot-Add Processor Flow</a:t>
            </a:r>
            <a:br>
              <a:rPr lang="en-US" dirty="0" smtClean="0"/>
            </a:br>
            <a:r>
              <a:rPr lang="en-US" sz="3600" dirty="0" smtClean="0">
                <a:solidFill>
                  <a:schemeClr val="accent1"/>
                </a:solidFill>
              </a:rPr>
              <a:t>Load balancing</a:t>
            </a:r>
            <a:endParaRPr lang="en-US" dirty="0">
              <a:solidFill>
                <a:schemeClr val="accent1"/>
              </a:solidFill>
            </a:endParaRPr>
          </a:p>
        </p:txBody>
      </p:sp>
      <p:sp>
        <p:nvSpPr>
          <p:cNvPr id="3" name="Content Placeholder 2"/>
          <p:cNvSpPr>
            <a:spLocks noGrp="1"/>
          </p:cNvSpPr>
          <p:nvPr>
            <p:ph type="body" idx="1"/>
          </p:nvPr>
        </p:nvSpPr>
        <p:spPr>
          <a:xfrm>
            <a:off x="382588" y="1905000"/>
            <a:ext cx="8380412" cy="2737673"/>
          </a:xfrm>
        </p:spPr>
        <p:txBody>
          <a:bodyPr/>
          <a:lstStyle/>
          <a:p>
            <a:r>
              <a:rPr lang="en-US" dirty="0" smtClean="0"/>
              <a:t>Modification of process affinity</a:t>
            </a:r>
          </a:p>
          <a:p>
            <a:pPr lvl="1"/>
            <a:r>
              <a:rPr lang="en-US" dirty="0" smtClean="0"/>
              <a:t>System and </a:t>
            </a:r>
            <a:r>
              <a:rPr lang="en-US" dirty="0" err="1" smtClean="0"/>
              <a:t>svchost</a:t>
            </a:r>
            <a:r>
              <a:rPr lang="en-US" dirty="0" smtClean="0"/>
              <a:t> processes by default</a:t>
            </a:r>
          </a:p>
          <a:p>
            <a:pPr lvl="1"/>
            <a:r>
              <a:rPr lang="en-US" dirty="0" smtClean="0"/>
              <a:t>Others need to opt-in</a:t>
            </a:r>
          </a:p>
          <a:p>
            <a:r>
              <a:rPr lang="en-US" dirty="0" smtClean="0"/>
              <a:t>Device resource rebalance</a:t>
            </a:r>
          </a:p>
          <a:p>
            <a:pPr lvl="1"/>
            <a:r>
              <a:rPr lang="en-US" dirty="0" smtClean="0"/>
              <a:t>Spreads interrupts across </a:t>
            </a:r>
            <a:r>
              <a:rPr lang="en-US" i="1" dirty="0" smtClean="0"/>
              <a:t>all</a:t>
            </a:r>
            <a:r>
              <a:rPr lang="en-US" dirty="0" smtClean="0"/>
              <a:t> processors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Hot-Replace Flow</a:t>
            </a:r>
            <a:br>
              <a:rPr lang="en-US" dirty="0" smtClean="0"/>
            </a:br>
            <a:r>
              <a:rPr lang="en-US" sz="3600" dirty="0" smtClean="0">
                <a:solidFill>
                  <a:schemeClr val="accent1"/>
                </a:solidFill>
              </a:rPr>
              <a:t>Predictive analysis and management</a:t>
            </a:r>
            <a:endParaRPr lang="en-US" dirty="0">
              <a:solidFill>
                <a:schemeClr val="accent1"/>
              </a:solidFill>
            </a:endParaRPr>
          </a:p>
        </p:txBody>
      </p:sp>
      <p:sp>
        <p:nvSpPr>
          <p:cNvPr id="3" name="Content Placeholder 2"/>
          <p:cNvSpPr>
            <a:spLocks noGrp="1"/>
          </p:cNvSpPr>
          <p:nvPr>
            <p:ph type="body" idx="1"/>
          </p:nvPr>
        </p:nvSpPr>
        <p:spPr>
          <a:xfrm>
            <a:off x="381000" y="1905000"/>
            <a:ext cx="8380412" cy="4891083"/>
          </a:xfrm>
        </p:spPr>
        <p:txBody>
          <a:bodyPr/>
          <a:lstStyle/>
          <a:p>
            <a:r>
              <a:rPr lang="en-US" sz="3200" dirty="0" smtClean="0"/>
              <a:t>Designed to save hardware experiencing soft errors</a:t>
            </a:r>
          </a:p>
          <a:p>
            <a:r>
              <a:rPr lang="en-US" sz="3200" dirty="0" smtClean="0"/>
              <a:t>WHEA is a great vehicle for this</a:t>
            </a:r>
          </a:p>
          <a:p>
            <a:pPr lvl="1"/>
            <a:r>
              <a:rPr lang="en-US" sz="2800" dirty="0" smtClean="0"/>
              <a:t>Error records from a variety of errors</a:t>
            </a:r>
          </a:p>
          <a:p>
            <a:pPr lvl="1"/>
            <a:r>
              <a:rPr lang="en-US" sz="2800" dirty="0" smtClean="0"/>
              <a:t>Can be captured by management application</a:t>
            </a:r>
          </a:p>
          <a:p>
            <a:pPr lvl="1"/>
            <a:r>
              <a:rPr lang="en-US" sz="2800" dirty="0" smtClean="0"/>
              <a:t>Supports error thresholds</a:t>
            </a:r>
          </a:p>
          <a:p>
            <a:r>
              <a:rPr lang="en-US" sz="3200" dirty="0" smtClean="0"/>
              <a:t>Management application initiates replace</a:t>
            </a:r>
          </a:p>
          <a:p>
            <a:pPr lvl="1"/>
            <a:r>
              <a:rPr lang="en-US" sz="2800" dirty="0" smtClean="0"/>
              <a:t>Not included in Windows Server 2008</a:t>
            </a:r>
          </a:p>
          <a:p>
            <a:pPr lvl="1"/>
            <a:r>
              <a:rPr lang="en-US" sz="2800" dirty="0" smtClean="0"/>
              <a:t>Demo provides an example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Hot-Replace Flow</a:t>
            </a:r>
            <a:br>
              <a:rPr lang="en-US" dirty="0" smtClean="0"/>
            </a:br>
            <a:r>
              <a:rPr lang="en-US" sz="3600" dirty="0" smtClean="0">
                <a:solidFill>
                  <a:schemeClr val="accent1"/>
                </a:solidFill>
              </a:rPr>
              <a:t>Description</a:t>
            </a:r>
            <a:endParaRPr lang="en-US" sz="3600" dirty="0">
              <a:solidFill>
                <a:schemeClr val="accent1"/>
              </a:solidFill>
            </a:endParaRPr>
          </a:p>
        </p:txBody>
      </p:sp>
      <p:sp>
        <p:nvSpPr>
          <p:cNvPr id="3" name="Content Placeholder 2"/>
          <p:cNvSpPr>
            <a:spLocks noGrp="1"/>
          </p:cNvSpPr>
          <p:nvPr>
            <p:ph type="body" idx="1"/>
          </p:nvPr>
        </p:nvSpPr>
        <p:spPr>
          <a:xfrm>
            <a:off x="381000" y="1905000"/>
            <a:ext cx="8380412" cy="3860031"/>
          </a:xfrm>
        </p:spPr>
        <p:txBody>
          <a:bodyPr/>
          <a:lstStyle/>
          <a:p>
            <a:r>
              <a:rPr lang="en-US" dirty="0" smtClean="0"/>
              <a:t>Partition Unit described in firmware by a module device (ACPI0004)</a:t>
            </a:r>
          </a:p>
          <a:p>
            <a:r>
              <a:rPr lang="en-US" dirty="0" smtClean="0"/>
              <a:t>Replace is of “target” module for “spare”</a:t>
            </a:r>
          </a:p>
          <a:p>
            <a:r>
              <a:rPr lang="en-US" dirty="0" smtClean="0"/>
              <a:t>Spare module includes _DSM</a:t>
            </a:r>
          </a:p>
          <a:p>
            <a:pPr lvl="1"/>
            <a:r>
              <a:rPr lang="en-US" dirty="0" smtClean="0"/>
              <a:t>Identifies it as a spare – not hot-added</a:t>
            </a:r>
          </a:p>
          <a:p>
            <a:r>
              <a:rPr lang="en-US" dirty="0" smtClean="0"/>
              <a:t>Otherwise, description is identical to add</a:t>
            </a:r>
          </a:p>
          <a:p>
            <a:pPr lvl="1"/>
            <a:r>
              <a:rPr lang="en-US" dirty="0" smtClean="0"/>
              <a:t>_MAT, _CRS, etc</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Hot-Replace Flow</a:t>
            </a:r>
            <a:br>
              <a:rPr lang="en-US" dirty="0" smtClean="0"/>
            </a:br>
            <a:r>
              <a:rPr lang="en-US" sz="3600" dirty="0" smtClean="0">
                <a:solidFill>
                  <a:schemeClr val="accent1"/>
                </a:solidFill>
              </a:rPr>
              <a:t>Spare suitability</a:t>
            </a:r>
            <a:endParaRPr lang="en-US" dirty="0">
              <a:solidFill>
                <a:schemeClr val="accent1"/>
              </a:solidFill>
            </a:endParaRPr>
          </a:p>
        </p:txBody>
      </p:sp>
      <p:sp>
        <p:nvSpPr>
          <p:cNvPr id="3" name="Content Placeholder 2"/>
          <p:cNvSpPr>
            <a:spLocks noGrp="1"/>
          </p:cNvSpPr>
          <p:nvPr>
            <p:ph type="body" idx="1"/>
          </p:nvPr>
        </p:nvSpPr>
        <p:spPr>
          <a:xfrm>
            <a:off x="381000" y="1905000"/>
            <a:ext cx="8380412" cy="3905172"/>
          </a:xfrm>
        </p:spPr>
        <p:txBody>
          <a:bodyPr/>
          <a:lstStyle/>
          <a:p>
            <a:r>
              <a:rPr lang="en-US" dirty="0" smtClean="0"/>
              <a:t>Spares assume the role of target</a:t>
            </a:r>
          </a:p>
          <a:p>
            <a:r>
              <a:rPr lang="en-US" dirty="0" smtClean="0"/>
              <a:t>Must be equivalently configured</a:t>
            </a:r>
          </a:p>
          <a:p>
            <a:pPr lvl="1"/>
            <a:r>
              <a:rPr lang="en-US" dirty="0" smtClean="0"/>
              <a:t>Thread/core relationships</a:t>
            </a:r>
          </a:p>
          <a:p>
            <a:pPr lvl="1"/>
            <a:r>
              <a:rPr lang="en-US" dirty="0" smtClean="0"/>
              <a:t>Cache relationships</a:t>
            </a:r>
          </a:p>
          <a:p>
            <a:pPr lvl="1"/>
            <a:r>
              <a:rPr lang="en-US" dirty="0" smtClean="0"/>
              <a:t>NUMA relationships</a:t>
            </a:r>
          </a:p>
          <a:p>
            <a:r>
              <a:rPr lang="en-US" dirty="0" smtClean="0"/>
              <a:t>Superset spares supported</a:t>
            </a:r>
          </a:p>
          <a:p>
            <a:pPr lvl="1"/>
            <a:r>
              <a:rPr lang="en-US" dirty="0" smtClean="0"/>
              <a:t>Modeled as a replace followed by an add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Hot-Replace Flow</a:t>
            </a:r>
            <a:br>
              <a:rPr lang="en-US" dirty="0" smtClean="0"/>
            </a:br>
            <a:r>
              <a:rPr lang="en-US" sz="3600" dirty="0" smtClean="0">
                <a:solidFill>
                  <a:schemeClr val="accent1"/>
                </a:solidFill>
              </a:rPr>
              <a:t>Initiation</a:t>
            </a:r>
            <a:endParaRPr lang="en-US" dirty="0">
              <a:solidFill>
                <a:schemeClr val="accent1"/>
              </a:solidFill>
            </a:endParaRPr>
          </a:p>
        </p:txBody>
      </p:sp>
      <p:sp>
        <p:nvSpPr>
          <p:cNvPr id="3" name="Content Placeholder 2"/>
          <p:cNvSpPr>
            <a:spLocks noGrp="1"/>
          </p:cNvSpPr>
          <p:nvPr>
            <p:ph type="body" idx="1"/>
          </p:nvPr>
        </p:nvSpPr>
        <p:spPr>
          <a:xfrm>
            <a:off x="381000" y="1905000"/>
            <a:ext cx="8380412" cy="4822859"/>
          </a:xfrm>
        </p:spPr>
        <p:txBody>
          <a:bodyPr/>
          <a:lstStyle/>
          <a:p>
            <a:r>
              <a:rPr lang="en-US" dirty="0" smtClean="0"/>
              <a:t>Similar to add</a:t>
            </a:r>
          </a:p>
          <a:p>
            <a:pPr lvl="1"/>
            <a:r>
              <a:rPr lang="en-US" dirty="0" smtClean="0"/>
              <a:t>Spare is electrically connected (if necessary)</a:t>
            </a:r>
          </a:p>
          <a:p>
            <a:pPr lvl="1"/>
            <a:r>
              <a:rPr lang="en-US" dirty="0" smtClean="0"/>
              <a:t>GPE causes _</a:t>
            </a:r>
            <a:r>
              <a:rPr lang="en-US" dirty="0" err="1" smtClean="0"/>
              <a:t>Lxx</a:t>
            </a:r>
            <a:r>
              <a:rPr lang="en-US" dirty="0" smtClean="0"/>
              <a:t> to report new namespace</a:t>
            </a:r>
          </a:p>
          <a:p>
            <a:pPr lvl="1"/>
            <a:r>
              <a:rPr lang="en-US" dirty="0" smtClean="0"/>
              <a:t>Spare found, firmware notified of completion</a:t>
            </a:r>
          </a:p>
          <a:p>
            <a:r>
              <a:rPr lang="en-US" dirty="0" err="1" smtClean="0"/>
              <a:t>ReplacePartitionUnit</a:t>
            </a:r>
            <a:r>
              <a:rPr lang="en-US" dirty="0" smtClean="0"/>
              <a:t> called</a:t>
            </a:r>
          </a:p>
          <a:p>
            <a:pPr lvl="1"/>
            <a:r>
              <a:rPr lang="en-US" dirty="0" smtClean="0"/>
              <a:t>Win32 call in the partition</a:t>
            </a:r>
          </a:p>
          <a:p>
            <a:pPr lvl="1"/>
            <a:r>
              <a:rPr lang="en-US" dirty="0" err="1" smtClean="0"/>
              <a:t>Remotability</a:t>
            </a:r>
            <a:r>
              <a:rPr lang="en-US" dirty="0" smtClean="0"/>
              <a:t> not supported (WMI, etc)</a:t>
            </a:r>
          </a:p>
          <a:p>
            <a:pPr lvl="1"/>
            <a:r>
              <a:rPr lang="en-US" dirty="0" smtClean="0"/>
              <a:t>Takes device instances for target and spare modules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Hot-Replace Flow</a:t>
            </a:r>
            <a:br>
              <a:rPr lang="en-US" dirty="0" smtClean="0"/>
            </a:br>
            <a:r>
              <a:rPr lang="en-US" sz="3600" dirty="0" smtClean="0">
                <a:solidFill>
                  <a:schemeClr val="accent1"/>
                </a:solidFill>
              </a:rPr>
              <a:t>Identification</a:t>
            </a:r>
            <a:endParaRPr lang="en-US" dirty="0">
              <a:solidFill>
                <a:schemeClr val="accent1"/>
              </a:solidFill>
            </a:endParaRPr>
          </a:p>
        </p:txBody>
      </p:sp>
      <p:sp>
        <p:nvSpPr>
          <p:cNvPr id="3" name="Content Placeholder 2"/>
          <p:cNvSpPr>
            <a:spLocks noGrp="1"/>
          </p:cNvSpPr>
          <p:nvPr>
            <p:ph type="body" idx="1"/>
          </p:nvPr>
        </p:nvSpPr>
        <p:spPr>
          <a:xfrm>
            <a:off x="382588" y="1905000"/>
            <a:ext cx="8380412" cy="4221156"/>
          </a:xfrm>
        </p:spPr>
        <p:txBody>
          <a:bodyPr/>
          <a:lstStyle/>
          <a:p>
            <a:r>
              <a:rPr lang="en-US" dirty="0" smtClean="0"/>
              <a:t>Modules queried for processors and memory regions involved</a:t>
            </a:r>
          </a:p>
          <a:p>
            <a:r>
              <a:rPr lang="en-US" dirty="0" smtClean="0"/>
              <a:t>Spare module firmware validation</a:t>
            </a:r>
          </a:p>
          <a:p>
            <a:pPr lvl="1"/>
            <a:r>
              <a:rPr lang="en-US" dirty="0" smtClean="0"/>
              <a:t>Is the spare valid for the target module?</a:t>
            </a:r>
          </a:p>
          <a:p>
            <a:r>
              <a:rPr lang="en-US" dirty="0" smtClean="0"/>
              <a:t>Plug-in driver loaded</a:t>
            </a:r>
          </a:p>
          <a:p>
            <a:pPr lvl="1"/>
            <a:r>
              <a:rPr lang="en-US" dirty="0" smtClean="0"/>
              <a:t>Firmware assist while the system is </a:t>
            </a:r>
            <a:r>
              <a:rPr lang="en-US" dirty="0" err="1" smtClean="0"/>
              <a:t>quiesced</a:t>
            </a:r>
            <a:endParaRPr lang="en-US" dirty="0" smtClean="0"/>
          </a:p>
          <a:p>
            <a:pPr lvl="1"/>
            <a:r>
              <a:rPr lang="en-US" dirty="0" smtClean="0"/>
              <a:t>Abstracts system details – can memory be copied with hardware?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Hot-Replace Flow</a:t>
            </a:r>
            <a:br>
              <a:rPr lang="en-US" dirty="0" smtClean="0"/>
            </a:br>
            <a:r>
              <a:rPr lang="en-US" sz="3600" dirty="0" smtClean="0">
                <a:solidFill>
                  <a:schemeClr val="accent1"/>
                </a:solidFill>
              </a:rPr>
              <a:t>Migration</a:t>
            </a:r>
            <a:endParaRPr lang="en-US" dirty="0">
              <a:solidFill>
                <a:schemeClr val="accent1"/>
              </a:solidFill>
            </a:endParaRPr>
          </a:p>
        </p:txBody>
      </p:sp>
      <p:sp>
        <p:nvSpPr>
          <p:cNvPr id="3" name="Content Placeholder 2"/>
          <p:cNvSpPr>
            <a:spLocks noGrp="1"/>
          </p:cNvSpPr>
          <p:nvPr>
            <p:ph type="body" idx="1"/>
          </p:nvPr>
        </p:nvSpPr>
        <p:spPr>
          <a:xfrm>
            <a:off x="381000" y="1905000"/>
            <a:ext cx="8380412" cy="4627421"/>
          </a:xfrm>
        </p:spPr>
        <p:txBody>
          <a:bodyPr/>
          <a:lstStyle/>
          <a:p>
            <a:r>
              <a:rPr lang="en-US" sz="2800" dirty="0" smtClean="0"/>
              <a:t>Passive memory migration</a:t>
            </a:r>
          </a:p>
          <a:p>
            <a:r>
              <a:rPr lang="en-US" sz="2800" dirty="0" smtClean="0"/>
              <a:t>System is </a:t>
            </a:r>
            <a:r>
              <a:rPr lang="en-US" sz="2800" dirty="0" err="1" smtClean="0"/>
              <a:t>quiesced</a:t>
            </a:r>
            <a:endParaRPr lang="en-US" sz="2800" dirty="0" smtClean="0"/>
          </a:p>
          <a:p>
            <a:pPr lvl="1"/>
            <a:r>
              <a:rPr lang="en-US" sz="2400" dirty="0" smtClean="0"/>
              <a:t>Devices sent S4 IRPs</a:t>
            </a:r>
          </a:p>
          <a:p>
            <a:pPr lvl="1"/>
            <a:r>
              <a:rPr lang="en-US" sz="2400" dirty="0" smtClean="0"/>
              <a:t>Processors rendezvoused</a:t>
            </a:r>
          </a:p>
          <a:p>
            <a:r>
              <a:rPr lang="en-US" sz="2800" dirty="0" smtClean="0"/>
              <a:t>Processor swap</a:t>
            </a:r>
          </a:p>
          <a:p>
            <a:r>
              <a:rPr lang="en-US" sz="2800" dirty="0" smtClean="0"/>
              <a:t>Migration of memory not copied above</a:t>
            </a:r>
          </a:p>
          <a:p>
            <a:r>
              <a:rPr lang="en-US" sz="2800" dirty="0" smtClean="0"/>
              <a:t>Chipset reconfiguration</a:t>
            </a:r>
          </a:p>
          <a:p>
            <a:pPr lvl="1"/>
            <a:r>
              <a:rPr lang="en-US" sz="2400" dirty="0" smtClean="0"/>
              <a:t>Spare assumes target memory addresses</a:t>
            </a:r>
          </a:p>
          <a:p>
            <a:r>
              <a:rPr lang="en-US" sz="2800" dirty="0" smtClean="0"/>
              <a:t>Un-</a:t>
            </a:r>
            <a:r>
              <a:rPr lang="en-US" sz="2800" dirty="0" err="1" smtClean="0"/>
              <a:t>quiesce</a:t>
            </a:r>
            <a:endParaRPr lang="en-US" sz="28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idx="1"/>
          </p:nvPr>
        </p:nvSpPr>
        <p:spPr>
          <a:xfrm>
            <a:off x="382588" y="1414464"/>
            <a:ext cx="8380412" cy="4733604"/>
          </a:xfrm>
        </p:spPr>
        <p:txBody>
          <a:bodyPr/>
          <a:lstStyle/>
          <a:p>
            <a:r>
              <a:rPr lang="en-US" dirty="0" smtClean="0"/>
              <a:t>Dynamic Hardware Partitioning Defined</a:t>
            </a:r>
          </a:p>
          <a:p>
            <a:r>
              <a:rPr lang="en-US" dirty="0" smtClean="0"/>
              <a:t>Windows Server 2008 Support</a:t>
            </a:r>
          </a:p>
          <a:p>
            <a:r>
              <a:rPr lang="en-US" dirty="0" smtClean="0"/>
              <a:t>Hot-Add and Hot-Replace Flows</a:t>
            </a:r>
          </a:p>
          <a:p>
            <a:r>
              <a:rPr lang="en-US" dirty="0" smtClean="0"/>
              <a:t>Platform Support Implications</a:t>
            </a:r>
          </a:p>
          <a:p>
            <a:r>
              <a:rPr lang="en-US" dirty="0" smtClean="0"/>
              <a:t>Driver Support Implications</a:t>
            </a:r>
          </a:p>
          <a:p>
            <a:r>
              <a:rPr lang="en-US" dirty="0" smtClean="0"/>
              <a:t>Tools and Testing</a:t>
            </a:r>
          </a:p>
          <a:p>
            <a:r>
              <a:rPr lang="en-US" dirty="0" smtClean="0"/>
              <a:t>Demo</a:t>
            </a:r>
          </a:p>
          <a:p>
            <a:r>
              <a:rPr lang="en-US" dirty="0" smtClean="0"/>
              <a:t>Call to Action and Resources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 Design Challenges</a:t>
            </a:r>
            <a:endParaRPr lang="en-US" dirty="0"/>
          </a:p>
        </p:txBody>
      </p:sp>
      <p:sp>
        <p:nvSpPr>
          <p:cNvPr id="3" name="Content Placeholder 2"/>
          <p:cNvSpPr>
            <a:spLocks noGrp="1"/>
          </p:cNvSpPr>
          <p:nvPr>
            <p:ph type="body" idx="1"/>
          </p:nvPr>
        </p:nvSpPr>
        <p:spPr>
          <a:xfrm>
            <a:off x="382588" y="1414464"/>
            <a:ext cx="8380412" cy="4407360"/>
          </a:xfrm>
        </p:spPr>
        <p:txBody>
          <a:bodyPr/>
          <a:lstStyle/>
          <a:p>
            <a:r>
              <a:rPr lang="en-US" dirty="0" smtClean="0"/>
              <a:t>Physical connection is hard</a:t>
            </a:r>
          </a:p>
          <a:p>
            <a:pPr lvl="1"/>
            <a:r>
              <a:rPr lang="en-US" dirty="0" smtClean="0"/>
              <a:t>There might be chipset routing to be updated</a:t>
            </a:r>
          </a:p>
          <a:p>
            <a:pPr lvl="1"/>
            <a:r>
              <a:rPr lang="en-US" dirty="0" smtClean="0"/>
              <a:t>System not </a:t>
            </a:r>
            <a:r>
              <a:rPr lang="en-US" dirty="0" err="1" smtClean="0"/>
              <a:t>quiesced</a:t>
            </a:r>
            <a:r>
              <a:rPr lang="en-US" dirty="0" smtClean="0"/>
              <a:t> for a hot-add</a:t>
            </a:r>
          </a:p>
          <a:p>
            <a:pPr lvl="1"/>
            <a:r>
              <a:rPr lang="en-US" dirty="0" smtClean="0"/>
              <a:t>Spare cores can still use the support</a:t>
            </a:r>
          </a:p>
          <a:p>
            <a:r>
              <a:rPr lang="en-US" dirty="0" smtClean="0"/>
              <a:t>Memory replacement must be designed in</a:t>
            </a:r>
          </a:p>
          <a:p>
            <a:pPr lvl="1"/>
            <a:r>
              <a:rPr lang="en-US" dirty="0" smtClean="0"/>
              <a:t>Hardware memory mirroring</a:t>
            </a:r>
          </a:p>
          <a:p>
            <a:pPr lvl="1"/>
            <a:r>
              <a:rPr lang="en-US" dirty="0" smtClean="0"/>
              <a:t>Memory address remap capability</a:t>
            </a:r>
          </a:p>
          <a:p>
            <a:pPr lvl="1"/>
            <a:r>
              <a:rPr lang="en-US" dirty="0" smtClean="0"/>
              <a:t>Processors are much easier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Platform Design Implications</a:t>
            </a:r>
            <a:endParaRPr lang="en-US" dirty="0"/>
          </a:p>
        </p:txBody>
      </p:sp>
      <p:sp>
        <p:nvSpPr>
          <p:cNvPr id="3" name="Content Placeholder 2"/>
          <p:cNvSpPr>
            <a:spLocks noGrp="1"/>
          </p:cNvSpPr>
          <p:nvPr>
            <p:ph type="body" idx="1"/>
          </p:nvPr>
        </p:nvSpPr>
        <p:spPr>
          <a:xfrm>
            <a:off x="382588" y="1414464"/>
            <a:ext cx="8380412" cy="5334281"/>
          </a:xfrm>
        </p:spPr>
        <p:txBody>
          <a:bodyPr/>
          <a:lstStyle/>
          <a:p>
            <a:r>
              <a:rPr lang="en-US" dirty="0" smtClean="0"/>
              <a:t>Management solution</a:t>
            </a:r>
          </a:p>
          <a:p>
            <a:pPr lvl="1"/>
            <a:r>
              <a:rPr lang="en-US" dirty="0" smtClean="0"/>
              <a:t>BMC integration</a:t>
            </a:r>
          </a:p>
          <a:p>
            <a:pPr lvl="1"/>
            <a:r>
              <a:rPr lang="en-US" dirty="0" smtClean="0"/>
              <a:t>Management application in-partition</a:t>
            </a:r>
          </a:p>
          <a:p>
            <a:pPr lvl="1"/>
            <a:r>
              <a:rPr lang="en-US" dirty="0" smtClean="0"/>
              <a:t>Windows does not provide this</a:t>
            </a:r>
          </a:p>
          <a:p>
            <a:r>
              <a:rPr lang="en-US" dirty="0" smtClean="0"/>
              <a:t>Flows involve many firmware contracts</a:t>
            </a:r>
          </a:p>
          <a:p>
            <a:pPr lvl="1"/>
            <a:r>
              <a:rPr lang="en-US" dirty="0" smtClean="0"/>
              <a:t>Contact us for complete spec</a:t>
            </a:r>
          </a:p>
          <a:p>
            <a:r>
              <a:rPr lang="en-US" dirty="0" smtClean="0"/>
              <a:t>Dynamic Hardware Partitioning Logo “Attribute”</a:t>
            </a:r>
          </a:p>
          <a:p>
            <a:pPr lvl="1"/>
            <a:r>
              <a:rPr lang="en-US" dirty="0" smtClean="0"/>
              <a:t>System must support the suite of technologies for DHP logo</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Driver Issues</a:t>
            </a:r>
            <a:br>
              <a:rPr lang="en-US" dirty="0" smtClean="0"/>
            </a:br>
            <a:r>
              <a:rPr lang="en-US" sz="3600" dirty="0" smtClean="0">
                <a:solidFill>
                  <a:schemeClr val="accent1"/>
                </a:solidFill>
              </a:rPr>
              <a:t>Processor Count Awareness</a:t>
            </a:r>
            <a:endParaRPr lang="en-US" dirty="0">
              <a:solidFill>
                <a:schemeClr val="accent1"/>
              </a:solidFill>
            </a:endParaRPr>
          </a:p>
        </p:txBody>
      </p:sp>
      <p:sp>
        <p:nvSpPr>
          <p:cNvPr id="3" name="Content Placeholder 2"/>
          <p:cNvSpPr>
            <a:spLocks noGrp="1"/>
          </p:cNvSpPr>
          <p:nvPr>
            <p:ph type="body" idx="1"/>
          </p:nvPr>
        </p:nvSpPr>
        <p:spPr>
          <a:xfrm>
            <a:off x="381000" y="1905000"/>
            <a:ext cx="8380412" cy="4425827"/>
          </a:xfrm>
        </p:spPr>
        <p:txBody>
          <a:bodyPr/>
          <a:lstStyle/>
          <a:p>
            <a:pPr>
              <a:spcBef>
                <a:spcPts val="600"/>
              </a:spcBef>
            </a:pPr>
            <a:r>
              <a:rPr lang="en-US" sz="2800" dirty="0" smtClean="0"/>
              <a:t>Static processor count assumptions?</a:t>
            </a:r>
          </a:p>
          <a:p>
            <a:pPr lvl="1">
              <a:spcBef>
                <a:spcPts val="600"/>
              </a:spcBef>
            </a:pPr>
            <a:r>
              <a:rPr lang="en-US" sz="2400" dirty="0" err="1" smtClean="0"/>
              <a:t>KeNumberProcessors</a:t>
            </a:r>
            <a:r>
              <a:rPr lang="en-US" sz="2400" dirty="0" smtClean="0"/>
              <a:t> deprecated</a:t>
            </a:r>
          </a:p>
          <a:p>
            <a:pPr lvl="1">
              <a:spcBef>
                <a:spcPts val="600"/>
              </a:spcBef>
            </a:pPr>
            <a:r>
              <a:rPr lang="en-US" sz="2400" dirty="0" smtClean="0"/>
              <a:t>Per-processor data structures</a:t>
            </a:r>
          </a:p>
          <a:p>
            <a:pPr lvl="1">
              <a:spcBef>
                <a:spcPts val="600"/>
              </a:spcBef>
            </a:pPr>
            <a:r>
              <a:rPr lang="en-US" sz="2400" dirty="0" smtClean="0"/>
              <a:t>Array index based on processor number</a:t>
            </a:r>
          </a:p>
          <a:p>
            <a:pPr lvl="1">
              <a:spcBef>
                <a:spcPts val="600"/>
              </a:spcBef>
            </a:pPr>
            <a:r>
              <a:rPr lang="en-US" sz="2400" dirty="0" smtClean="0"/>
              <a:t>Load balancing with thread/DPC </a:t>
            </a:r>
            <a:r>
              <a:rPr lang="en-US" sz="2400" dirty="0" err="1" smtClean="0"/>
              <a:t>affinitization</a:t>
            </a:r>
            <a:endParaRPr lang="en-US" sz="2400" dirty="0" smtClean="0"/>
          </a:p>
          <a:p>
            <a:pPr>
              <a:spcBef>
                <a:spcPts val="600"/>
              </a:spcBef>
            </a:pPr>
            <a:r>
              <a:rPr lang="en-US" sz="2800" dirty="0" smtClean="0"/>
              <a:t>Solutions</a:t>
            </a:r>
          </a:p>
          <a:p>
            <a:pPr lvl="1">
              <a:spcBef>
                <a:spcPts val="600"/>
              </a:spcBef>
            </a:pPr>
            <a:r>
              <a:rPr lang="en-US" sz="2400" dirty="0" err="1" smtClean="0"/>
              <a:t>KeQueryMaximumProcessorCount</a:t>
            </a:r>
            <a:r>
              <a:rPr lang="en-US" sz="2400" dirty="0" smtClean="0"/>
              <a:t>()</a:t>
            </a:r>
          </a:p>
          <a:p>
            <a:pPr lvl="1">
              <a:spcBef>
                <a:spcPts val="600"/>
              </a:spcBef>
            </a:pPr>
            <a:r>
              <a:rPr lang="en-US" sz="2400" dirty="0" err="1" smtClean="0"/>
              <a:t>KeQueryActiveProcessorCount</a:t>
            </a:r>
            <a:r>
              <a:rPr lang="en-US" sz="2400" dirty="0" smtClean="0"/>
              <a:t>()</a:t>
            </a:r>
          </a:p>
          <a:p>
            <a:pPr lvl="1">
              <a:spcBef>
                <a:spcPts val="600"/>
              </a:spcBef>
            </a:pPr>
            <a:r>
              <a:rPr lang="en-US" sz="2400" dirty="0" err="1" smtClean="0"/>
              <a:t>KeRegisterProcessorChangeNotification</a:t>
            </a:r>
            <a:r>
              <a:rPr lang="en-US" sz="2400" dirty="0" smtClean="0"/>
              <a:t>()</a:t>
            </a:r>
          </a:p>
          <a:p>
            <a:pPr lvl="2">
              <a:spcBef>
                <a:spcPts val="600"/>
              </a:spcBef>
            </a:pPr>
            <a:r>
              <a:rPr lang="en-US" sz="2000" dirty="0" err="1" smtClean="0"/>
              <a:t>Failable</a:t>
            </a:r>
            <a:r>
              <a:rPr lang="en-US" sz="2000" dirty="0" smtClean="0"/>
              <a:t> pre-notification for allocation</a:t>
            </a:r>
          </a:p>
          <a:p>
            <a:pPr lvl="2">
              <a:spcBef>
                <a:spcPts val="600"/>
              </a:spcBef>
            </a:pPr>
            <a:r>
              <a:rPr lang="en-US" sz="2000" dirty="0" smtClean="0"/>
              <a:t>Post-notification before code runs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Driver Issues</a:t>
            </a:r>
            <a:br>
              <a:rPr lang="en-US" dirty="0" smtClean="0"/>
            </a:br>
            <a:r>
              <a:rPr lang="en-US" sz="3600" dirty="0" smtClean="0">
                <a:solidFill>
                  <a:schemeClr val="accent1"/>
                </a:solidFill>
              </a:rPr>
              <a:t>PnP and power transitions</a:t>
            </a:r>
            <a:endParaRPr lang="en-US" sz="3600" dirty="0">
              <a:solidFill>
                <a:schemeClr val="accent1"/>
              </a:solidFill>
            </a:endParaRPr>
          </a:p>
        </p:txBody>
      </p:sp>
      <p:sp>
        <p:nvSpPr>
          <p:cNvPr id="3" name="Content Placeholder 2"/>
          <p:cNvSpPr>
            <a:spLocks noGrp="1"/>
          </p:cNvSpPr>
          <p:nvPr>
            <p:ph type="body" idx="1"/>
          </p:nvPr>
        </p:nvSpPr>
        <p:spPr>
          <a:xfrm>
            <a:off x="381000" y="1905000"/>
            <a:ext cx="8380412" cy="3709734"/>
          </a:xfrm>
        </p:spPr>
        <p:txBody>
          <a:bodyPr/>
          <a:lstStyle/>
          <a:p>
            <a:r>
              <a:rPr lang="en-US" dirty="0" smtClean="0"/>
              <a:t>Rebalance</a:t>
            </a:r>
          </a:p>
          <a:p>
            <a:pPr lvl="1"/>
            <a:r>
              <a:rPr lang="en-US" dirty="0" smtClean="0"/>
              <a:t>Support and test IRP_MN_STOP_DEVICE</a:t>
            </a:r>
          </a:p>
          <a:p>
            <a:pPr lvl="1"/>
            <a:r>
              <a:rPr lang="en-US" dirty="0" smtClean="0"/>
              <a:t>An old rule, but previously rarely used</a:t>
            </a:r>
          </a:p>
          <a:p>
            <a:r>
              <a:rPr lang="en-US" dirty="0" smtClean="0"/>
              <a:t>S4 power transitions</a:t>
            </a:r>
          </a:p>
          <a:p>
            <a:pPr lvl="1"/>
            <a:r>
              <a:rPr lang="en-US" dirty="0" smtClean="0"/>
              <a:t>New for Itanium</a:t>
            </a:r>
          </a:p>
          <a:p>
            <a:pPr lvl="1"/>
            <a:r>
              <a:rPr lang="en-US" dirty="0" smtClean="0"/>
              <a:t>Tests to exercise exist, even without system support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Driver Issues</a:t>
            </a:r>
            <a:br>
              <a:rPr lang="en-US" dirty="0" smtClean="0"/>
            </a:br>
            <a:r>
              <a:rPr lang="en-US" sz="3600" dirty="0" smtClean="0">
                <a:solidFill>
                  <a:schemeClr val="accent1"/>
                </a:solidFill>
              </a:rPr>
              <a:t>Tools and Testing</a:t>
            </a:r>
            <a:endParaRPr lang="en-US" sz="3600" dirty="0">
              <a:solidFill>
                <a:schemeClr val="accent1"/>
              </a:solidFill>
            </a:endParaRPr>
          </a:p>
        </p:txBody>
      </p:sp>
      <p:sp>
        <p:nvSpPr>
          <p:cNvPr id="3" name="Content Placeholder 2"/>
          <p:cNvSpPr>
            <a:spLocks noGrp="1"/>
          </p:cNvSpPr>
          <p:nvPr>
            <p:ph type="body" idx="1"/>
          </p:nvPr>
        </p:nvSpPr>
        <p:spPr>
          <a:xfrm>
            <a:off x="381000" y="1905000"/>
            <a:ext cx="8380412" cy="5058821"/>
          </a:xfrm>
        </p:spPr>
        <p:txBody>
          <a:bodyPr/>
          <a:lstStyle/>
          <a:p>
            <a:r>
              <a:rPr lang="en-US" sz="3200" dirty="0" err="1" smtClean="0"/>
              <a:t>PnPcpu</a:t>
            </a:r>
            <a:endParaRPr lang="en-US" sz="3200" dirty="0" smtClean="0"/>
          </a:p>
          <a:p>
            <a:pPr lvl="1"/>
            <a:r>
              <a:rPr lang="en-US" sz="2800" dirty="0" smtClean="0"/>
              <a:t>WDK tool for simulating hot-add processor</a:t>
            </a:r>
          </a:p>
          <a:p>
            <a:pPr lvl="1"/>
            <a:r>
              <a:rPr lang="en-US" sz="2800" dirty="0" smtClean="0"/>
              <a:t>Finds processor count dependencies</a:t>
            </a:r>
          </a:p>
          <a:p>
            <a:pPr lvl="1"/>
            <a:r>
              <a:rPr lang="en-US" sz="2800" dirty="0" smtClean="0"/>
              <a:t>Exercises rebalance, notification</a:t>
            </a:r>
          </a:p>
          <a:p>
            <a:r>
              <a:rPr lang="en-US" sz="3200" dirty="0" err="1" smtClean="0"/>
              <a:t>Pnpdtest</a:t>
            </a:r>
            <a:r>
              <a:rPr lang="en-US" sz="3200" dirty="0" smtClean="0"/>
              <a:t> – Rebalance test in WDK tools</a:t>
            </a:r>
          </a:p>
          <a:p>
            <a:r>
              <a:rPr lang="en-US" sz="3200" dirty="0" smtClean="0"/>
              <a:t>Logo tests in the DTM</a:t>
            </a:r>
          </a:p>
          <a:p>
            <a:pPr lvl="1"/>
            <a:r>
              <a:rPr lang="en-US" sz="2800" dirty="0" err="1" smtClean="0"/>
              <a:t>Pnpcpu</a:t>
            </a:r>
            <a:endParaRPr lang="en-US" sz="2800" dirty="0" smtClean="0"/>
          </a:p>
          <a:p>
            <a:pPr lvl="1"/>
            <a:r>
              <a:rPr lang="en-US" sz="2800" dirty="0" smtClean="0"/>
              <a:t>Pseudo-S4</a:t>
            </a:r>
          </a:p>
          <a:p>
            <a:r>
              <a:rPr lang="en-US" sz="3200" dirty="0" smtClean="0"/>
              <a:t>Test your device with hibernate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1384995"/>
          </a:xfrm>
        </p:spPr>
        <p:txBody>
          <a:bodyPr/>
          <a:lstStyle/>
          <a:p>
            <a:r>
              <a:rPr lang="en-US" dirty="0" smtClean="0"/>
              <a:t>Dynamic Hardware Partitioning And Server Device Drivers</a:t>
            </a:r>
            <a:endParaRPr lang="en-US" dirty="0"/>
          </a:p>
        </p:txBody>
      </p:sp>
      <p:sp>
        <p:nvSpPr>
          <p:cNvPr id="5" name="Content Placeholder 4"/>
          <p:cNvSpPr>
            <a:spLocks noGrp="1"/>
          </p:cNvSpPr>
          <p:nvPr>
            <p:ph sz="half" idx="1"/>
          </p:nvPr>
        </p:nvSpPr>
        <p:spPr>
          <a:xfrm>
            <a:off x="381000" y="1905000"/>
            <a:ext cx="4126177" cy="4961358"/>
          </a:xfrm>
        </p:spPr>
        <p:txBody>
          <a:bodyPr/>
          <a:lstStyle/>
          <a:p>
            <a:r>
              <a:rPr lang="en-US" sz="2000" dirty="0" smtClean="0"/>
              <a:t>Server-qualified Drivers must meet  Logo Requirements related to</a:t>
            </a:r>
          </a:p>
          <a:p>
            <a:pPr lvl="1"/>
            <a:r>
              <a:rPr lang="en-US" sz="1800" dirty="0" smtClean="0"/>
              <a:t>Hot Add CPU</a:t>
            </a:r>
          </a:p>
          <a:p>
            <a:pPr lvl="1"/>
            <a:r>
              <a:rPr lang="en-US" sz="1800" dirty="0" smtClean="0"/>
              <a:t>Resource Rebalance</a:t>
            </a:r>
          </a:p>
          <a:p>
            <a:pPr lvl="1"/>
            <a:r>
              <a:rPr lang="en-US" sz="1800" dirty="0" smtClean="0"/>
              <a:t>Hot Replace “Quiescence/Pseudo S4 “</a:t>
            </a:r>
          </a:p>
          <a:p>
            <a:r>
              <a:rPr lang="en-US" sz="2000" dirty="0" smtClean="0"/>
              <a:t>Reasons</a:t>
            </a:r>
          </a:p>
          <a:p>
            <a:pPr lvl="1"/>
            <a:r>
              <a:rPr lang="en-US" sz="1800" dirty="0" smtClean="0"/>
              <a:t>Dynamic Hardware Partition-capable  (DHP) systems will become more common</a:t>
            </a:r>
          </a:p>
          <a:p>
            <a:pPr lvl="1"/>
            <a:r>
              <a:rPr lang="en-US" sz="1800" dirty="0" smtClean="0"/>
              <a:t>Customer may add arbitrary devices to those systems</a:t>
            </a:r>
          </a:p>
          <a:p>
            <a:pPr lvl="1"/>
            <a:r>
              <a:rPr lang="en-US" sz="1800" dirty="0" smtClean="0"/>
              <a:t>This is functionality all drivers should have in any case</a:t>
            </a:r>
            <a:endParaRPr lang="en-US" sz="1800" dirty="0"/>
          </a:p>
        </p:txBody>
      </p:sp>
      <p:sp>
        <p:nvSpPr>
          <p:cNvPr id="6" name="Content Placeholder 5"/>
          <p:cNvSpPr>
            <a:spLocks noGrp="1"/>
          </p:cNvSpPr>
          <p:nvPr>
            <p:ph sz="half" idx="2"/>
          </p:nvPr>
        </p:nvSpPr>
        <p:spPr>
          <a:xfrm>
            <a:off x="4634177" y="1905000"/>
            <a:ext cx="4127500" cy="4013406"/>
          </a:xfrm>
        </p:spPr>
        <p:txBody>
          <a:bodyPr/>
          <a:lstStyle/>
          <a:p>
            <a:r>
              <a:rPr lang="en-US" sz="2000" dirty="0" smtClean="0"/>
              <a:t>Server-qualified Drivers must pass these Logo Tests</a:t>
            </a:r>
          </a:p>
          <a:p>
            <a:pPr lvl="1"/>
            <a:r>
              <a:rPr lang="en-US" sz="1800" dirty="0" smtClean="0"/>
              <a:t>DHP Tests </a:t>
            </a:r>
          </a:p>
          <a:p>
            <a:pPr lvl="2"/>
            <a:r>
              <a:rPr lang="en-US" sz="1600" dirty="0" smtClean="0"/>
              <a:t>Hot Add CPU</a:t>
            </a:r>
          </a:p>
          <a:p>
            <a:pPr lvl="2"/>
            <a:r>
              <a:rPr lang="en-US" sz="1600" dirty="0" smtClean="0"/>
              <a:t>Hot Add RAM</a:t>
            </a:r>
          </a:p>
          <a:p>
            <a:pPr lvl="2"/>
            <a:r>
              <a:rPr lang="en-US" sz="1600" dirty="0" smtClean="0"/>
              <a:t>Hot Replace CPU</a:t>
            </a:r>
          </a:p>
          <a:p>
            <a:pPr lvl="2"/>
            <a:r>
              <a:rPr lang="en-US" sz="1600" dirty="0" smtClean="0"/>
              <a:t>Hot Replace RAM</a:t>
            </a:r>
          </a:p>
          <a:p>
            <a:pPr lvl="1"/>
            <a:r>
              <a:rPr lang="en-US" sz="1800" dirty="0" smtClean="0"/>
              <a:t>Must test w/ Server 2008 “Datacenter”, not Vista</a:t>
            </a:r>
          </a:p>
          <a:p>
            <a:pPr lvl="1"/>
            <a:r>
              <a:rPr lang="en-US" sz="1800" dirty="0" smtClean="0"/>
              <a:t>4 Core, 1 GB system required</a:t>
            </a:r>
          </a:p>
          <a:p>
            <a:pPr lvl="1"/>
            <a:r>
              <a:rPr lang="en-US" sz="1800" dirty="0" smtClean="0"/>
              <a:t>Simulator provided, an actual </a:t>
            </a:r>
            <a:r>
              <a:rPr lang="en-US" sz="1800" dirty="0" err="1" smtClean="0"/>
              <a:t>partitionable</a:t>
            </a:r>
            <a:r>
              <a:rPr lang="en-US" sz="1800" dirty="0" smtClean="0"/>
              <a:t> system not required</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5" y="2354792"/>
            <a:ext cx="7692761" cy="1260345"/>
          </a:xfrm>
        </p:spPr>
        <p:txBody>
          <a:bodyPr/>
          <a:lstStyle/>
          <a:p>
            <a:r>
              <a:rPr lang="en-US" dirty="0" smtClean="0"/>
              <a:t>Dynamic Hot Replace</a:t>
            </a:r>
            <a:br>
              <a:rPr lang="en-US" dirty="0" smtClean="0"/>
            </a:br>
            <a:r>
              <a:rPr lang="en-US" sz="3600" dirty="0" smtClean="0">
                <a:solidFill>
                  <a:schemeClr val="accent1"/>
                </a:solidFill>
              </a:rPr>
              <a:t>NEC Express5800</a:t>
            </a:r>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NEC Express5800/1320</a:t>
            </a:r>
            <a:endParaRPr lang="en-US" dirty="0"/>
          </a:p>
        </p:txBody>
      </p:sp>
      <p:pic>
        <p:nvPicPr>
          <p:cNvPr id="9" name="Content Placeholder 8" descr="Express5800_photo1.png"/>
          <p:cNvPicPr>
            <a:picLocks noGrp="1" noChangeAspect="1"/>
          </p:cNvPicPr>
          <p:nvPr>
            <p:ph sz="half" idx="1"/>
          </p:nvPr>
        </p:nvPicPr>
        <p:blipFill>
          <a:blip r:embed="rId3" cstate="print"/>
          <a:stretch>
            <a:fillRect/>
          </a:stretch>
        </p:blipFill>
        <p:spPr>
          <a:xfrm>
            <a:off x="457200" y="1371600"/>
            <a:ext cx="1949799" cy="4935063"/>
          </a:xfrm>
        </p:spPr>
      </p:pic>
      <p:sp>
        <p:nvSpPr>
          <p:cNvPr id="10" name="Content Placeholder 9"/>
          <p:cNvSpPr>
            <a:spLocks noGrp="1"/>
          </p:cNvSpPr>
          <p:nvPr>
            <p:ph sz="half" idx="2"/>
          </p:nvPr>
        </p:nvSpPr>
        <p:spPr>
          <a:xfrm>
            <a:off x="2819400" y="1414199"/>
            <a:ext cx="5943600" cy="4896212"/>
          </a:xfrm>
        </p:spPr>
        <p:txBody>
          <a:bodyPr/>
          <a:lstStyle/>
          <a:p>
            <a:pPr marL="0" indent="0">
              <a:buNone/>
            </a:pPr>
            <a:r>
              <a:rPr lang="en-US" sz="2000" dirty="0" smtClean="0">
                <a:latin typeface="+mj-lt"/>
              </a:rPr>
              <a:t>Reliability and Performance through the fusion of the NEC A</a:t>
            </a:r>
            <a:r>
              <a:rPr lang="en-US" sz="2000" baseline="30000" dirty="0" smtClean="0">
                <a:latin typeface="+mj-lt"/>
              </a:rPr>
              <a:t>3</a:t>
            </a:r>
            <a:r>
              <a:rPr lang="en-US" sz="2000" dirty="0" smtClean="0">
                <a:latin typeface="+mj-lt"/>
              </a:rPr>
              <a:t> chipset and the Dual-Core Intel® Itanium® 2 processor</a:t>
            </a:r>
          </a:p>
          <a:p>
            <a:r>
              <a:rPr lang="en-US" sz="2000" dirty="0" smtClean="0">
                <a:latin typeface="+mj-lt"/>
              </a:rPr>
              <a:t>Supercomputer-class Performance</a:t>
            </a:r>
          </a:p>
          <a:p>
            <a:pPr marL="517525" lvl="1" indent="-201613"/>
            <a:r>
              <a:rPr lang="en-US" sz="1600" dirty="0" smtClean="0"/>
              <a:t>Scalable performance powered by the Dual-Core Intel® Itanium® 2 processor</a:t>
            </a:r>
          </a:p>
          <a:p>
            <a:pPr marL="517525" lvl="1" indent="-201613"/>
            <a:r>
              <a:rPr lang="en-US" sz="1600" dirty="0" smtClean="0"/>
              <a:t>Very Large Cache Architecture</a:t>
            </a:r>
          </a:p>
          <a:p>
            <a:pPr marL="517525" lvl="1" indent="-201613"/>
            <a:r>
              <a:rPr lang="en-US" sz="1600" dirty="0" smtClean="0"/>
              <a:t>Dedicated Cache Coherency Interface</a:t>
            </a:r>
          </a:p>
          <a:p>
            <a:r>
              <a:rPr lang="en-US" sz="2000" dirty="0" smtClean="0">
                <a:latin typeface="+mj-lt"/>
              </a:rPr>
              <a:t>Outstanding Flexibility and Operability</a:t>
            </a:r>
          </a:p>
          <a:p>
            <a:pPr marL="517525" lvl="1" indent="-201613"/>
            <a:r>
              <a:rPr lang="en-US" sz="1600" dirty="0" smtClean="0"/>
              <a:t>Investment protection: Easy migration to future processors</a:t>
            </a:r>
          </a:p>
          <a:p>
            <a:pPr marL="517525" lvl="1" indent="-201613"/>
            <a:r>
              <a:rPr lang="en-US" sz="1600" dirty="0" smtClean="0"/>
              <a:t>Resource virtualization through floating I/O</a:t>
            </a:r>
          </a:p>
          <a:p>
            <a:pPr marL="517525" lvl="1" indent="-201613"/>
            <a:r>
              <a:rPr lang="en-US" sz="1600" dirty="0" smtClean="0"/>
              <a:t>Superb Windows Server support and rich scale-up application lineup</a:t>
            </a:r>
          </a:p>
          <a:p>
            <a:pPr marL="517525" lvl="1" indent="-201613"/>
            <a:r>
              <a:rPr lang="en-US" sz="1600" dirty="0" smtClean="0"/>
              <a:t>Superior standard chassis configuration:</a:t>
            </a:r>
            <a:br>
              <a:rPr lang="en-US" sz="1600" dirty="0" smtClean="0"/>
            </a:br>
            <a:r>
              <a:rPr lang="en-US" sz="1600" dirty="0" smtClean="0"/>
              <a:t>Small footprint and highly scalable I/O</a:t>
            </a:r>
            <a:endParaRPr lang="en-US" sz="16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382588" y="1414464"/>
            <a:ext cx="8380412" cy="4362220"/>
          </a:xfrm>
        </p:spPr>
        <p:txBody>
          <a:bodyPr/>
          <a:lstStyle/>
          <a:p>
            <a:r>
              <a:rPr lang="en-US" dirty="0" smtClean="0"/>
              <a:t>Build systems that take advantage of these features!</a:t>
            </a:r>
          </a:p>
          <a:p>
            <a:r>
              <a:rPr lang="en-US" dirty="0" smtClean="0"/>
              <a:t>Read the detailed flow specification</a:t>
            </a:r>
          </a:p>
          <a:p>
            <a:pPr lvl="1"/>
            <a:r>
              <a:rPr lang="en-US" dirty="0" smtClean="0"/>
              <a:t>Contact us for a copy</a:t>
            </a:r>
          </a:p>
          <a:p>
            <a:r>
              <a:rPr lang="en-US" dirty="0" smtClean="0"/>
              <a:t>Test your driver for compliance</a:t>
            </a:r>
          </a:p>
          <a:p>
            <a:pPr lvl="1"/>
            <a:r>
              <a:rPr lang="en-US" dirty="0" smtClean="0"/>
              <a:t>Tools are available in the WDK</a:t>
            </a:r>
          </a:p>
          <a:p>
            <a:pPr lvl="1"/>
            <a:r>
              <a:rPr lang="en-US" dirty="0" smtClean="0"/>
              <a:t>Logo testing will exercise the behavior</a:t>
            </a:r>
          </a:p>
          <a:p>
            <a:pPr lvl="1"/>
            <a:r>
              <a:rPr lang="en-US" dirty="0" smtClean="0"/>
              <a:t>These scenarios will affect your driver</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813112"/>
          </a:xfrm>
        </p:spPr>
        <p:txBody>
          <a:bodyPr/>
          <a:lstStyle/>
          <a:p>
            <a:r>
              <a:rPr lang="en-US" sz="2400" dirty="0" smtClean="0"/>
              <a:t>Tools and Builds</a:t>
            </a:r>
          </a:p>
          <a:p>
            <a:pPr lvl="1"/>
            <a:r>
              <a:rPr lang="en-US" sz="2000" dirty="0" smtClean="0"/>
              <a:t>Windows Server “Longhorn” Beta 3</a:t>
            </a:r>
          </a:p>
          <a:p>
            <a:pPr lvl="1"/>
            <a:r>
              <a:rPr lang="en-US" sz="2000" dirty="0" smtClean="0"/>
              <a:t>WDK </a:t>
            </a:r>
            <a:r>
              <a:rPr lang="en-US" sz="2000" dirty="0" smtClean="0">
                <a:hlinkClick r:id="rId3"/>
              </a:rPr>
              <a:t>http://www.microsoft.com/whdc/devtools/wdk/default.mspx</a:t>
            </a:r>
            <a:endParaRPr lang="en-US" sz="2000" dirty="0" smtClean="0"/>
          </a:p>
          <a:p>
            <a:r>
              <a:rPr lang="en-US" sz="2400" dirty="0" smtClean="0"/>
              <a:t>Web Resources</a:t>
            </a:r>
          </a:p>
          <a:p>
            <a:pPr lvl="1"/>
            <a:r>
              <a:rPr lang="en-US" sz="2000" dirty="0" smtClean="0"/>
              <a:t>Links </a:t>
            </a:r>
            <a:r>
              <a:rPr lang="en-US" sz="2000" dirty="0" smtClean="0">
                <a:hlinkClick r:id="rId4"/>
              </a:rPr>
              <a:t>http://www.microsoft.com/whdc/system/platform/server/dhp.mspx</a:t>
            </a:r>
            <a:endParaRPr lang="en-US" sz="2000" dirty="0" smtClean="0"/>
          </a:p>
          <a:p>
            <a:pPr lvl="1"/>
            <a:r>
              <a:rPr lang="en-US" sz="2000" dirty="0" smtClean="0"/>
              <a:t>Logo </a:t>
            </a:r>
            <a:r>
              <a:rPr lang="en-US" sz="2000" dirty="0" smtClean="0">
                <a:hlinkClick r:id="rId5"/>
              </a:rPr>
              <a:t>http://www.microsoft.com/whdc/winlogo/hwrequirements.mspx</a:t>
            </a:r>
            <a:endParaRPr lang="en-US" sz="2000" dirty="0" smtClean="0"/>
          </a:p>
          <a:p>
            <a:r>
              <a:rPr lang="en-US" sz="2400" dirty="0" smtClean="0"/>
              <a:t>Related Sessions</a:t>
            </a:r>
          </a:p>
          <a:p>
            <a:pPr lvl="1"/>
            <a:r>
              <a:rPr lang="en-US" sz="2000" dirty="0" smtClean="0"/>
              <a:t>SVR-T326 WHEA Systems: Design and Implementation</a:t>
            </a:r>
          </a:p>
          <a:p>
            <a:pPr lvl="2"/>
            <a:r>
              <a:rPr lang="en-US" sz="1800" dirty="0" smtClean="0"/>
              <a:t>Stay right here</a:t>
            </a:r>
          </a:p>
          <a:p>
            <a:r>
              <a:rPr lang="en-US" sz="2400" dirty="0" smtClean="0"/>
              <a:t>Questions and Comments:</a:t>
            </a:r>
          </a:p>
        </p:txBody>
      </p:sp>
      <p:grpSp>
        <p:nvGrpSpPr>
          <p:cNvPr id="6" name="Group 5"/>
          <p:cNvGrpSpPr/>
          <p:nvPr/>
        </p:nvGrpSpPr>
        <p:grpSpPr>
          <a:xfrm>
            <a:off x="4267200" y="5776686"/>
            <a:ext cx="3186113" cy="457200"/>
            <a:chOff x="4267200" y="5791200"/>
            <a:chExt cx="3186113" cy="457200"/>
          </a:xfrm>
        </p:grpSpPr>
        <p:sp>
          <p:nvSpPr>
            <p:cNvPr id="7" name="Rounded Rectangle 6"/>
            <p:cNvSpPr/>
            <p:nvPr/>
          </p:nvSpPr>
          <p:spPr bwMode="auto">
            <a:xfrm>
              <a:off x="4419600" y="5791200"/>
              <a:ext cx="2895600"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3" name="Text Box 5"/>
            <p:cNvSpPr txBox="1">
              <a:spLocks noChangeArrowheads="1"/>
            </p:cNvSpPr>
            <p:nvPr/>
          </p:nvSpPr>
          <p:spPr bwMode="auto">
            <a:xfrm>
              <a:off x="4267200" y="5791200"/>
              <a:ext cx="3186113" cy="400099"/>
            </a:xfrm>
            <a:prstGeom prst="rect">
              <a:avLst/>
            </a:prstGeom>
            <a:noFill/>
            <a:ln w="12700">
              <a:noFill/>
              <a:miter lim="800000"/>
              <a:headEnd/>
              <a:tailEnd/>
            </a:ln>
            <a:effectLst/>
          </p:spPr>
          <p:txBody>
            <a:bodyPr wrap="square" lIns="91428" tIns="45715" rIns="91428" bIns="45715">
              <a:spAutoFit/>
            </a:bodyPr>
            <a:lstStyle/>
            <a:p>
              <a:pPr algn="ctr"/>
              <a:r>
                <a:rPr lang="en-US" sz="2000" dirty="0" err="1" smtClean="0">
                  <a:solidFill>
                    <a:schemeClr val="tx2"/>
                  </a:solidFill>
                  <a:effectLst>
                    <a:outerShdw blurRad="38100" dist="38100" dir="2700000" algn="tl">
                      <a:srgbClr val="000000">
                        <a:alpha val="43137"/>
                      </a:srgbClr>
                    </a:outerShdw>
                  </a:effectLst>
                  <a:hlinkClick r:id="rId6"/>
                </a:rPr>
                <a:t>Dpfb</a:t>
              </a:r>
              <a:r>
                <a:rPr lang="en-US" sz="2000" dirty="0" smtClean="0">
                  <a:solidFill>
                    <a:schemeClr val="tx2"/>
                  </a:solidFill>
                  <a:effectLst>
                    <a:outerShdw blurRad="38100" dist="38100" dir="2700000" algn="tl">
                      <a:srgbClr val="000000">
                        <a:alpha val="43137"/>
                      </a:srgbClr>
                    </a:outerShdw>
                  </a:effectLst>
                  <a:hlinkClick r:id="rId6"/>
                </a:rPr>
                <a:t> @ microsoft.com</a:t>
              </a:r>
              <a:endParaRPr lang="en-US" sz="2000" dirty="0">
                <a:solidFill>
                  <a:schemeClr val="tx2"/>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Dynamic Hardware Partitioning?</a:t>
            </a:r>
            <a:endParaRPr lang="en-US" dirty="0"/>
          </a:p>
        </p:txBody>
      </p:sp>
      <p:sp>
        <p:nvSpPr>
          <p:cNvPr id="3" name="Content Placeholder 2"/>
          <p:cNvSpPr>
            <a:spLocks noGrp="1"/>
          </p:cNvSpPr>
          <p:nvPr>
            <p:ph type="body" idx="1"/>
          </p:nvPr>
        </p:nvSpPr>
        <p:spPr>
          <a:xfrm>
            <a:off x="382588" y="1905000"/>
            <a:ext cx="8380412" cy="4294509"/>
          </a:xfrm>
        </p:spPr>
        <p:txBody>
          <a:bodyPr/>
          <a:lstStyle/>
          <a:p>
            <a:r>
              <a:rPr lang="en-US" sz="2800" dirty="0" smtClean="0"/>
              <a:t>Modification of processor, memory and I/O resources in a system, at runtime</a:t>
            </a:r>
          </a:p>
          <a:p>
            <a:r>
              <a:rPr lang="en-US" sz="2800" dirty="0" smtClean="0"/>
              <a:t>Benefits</a:t>
            </a:r>
          </a:p>
          <a:p>
            <a:pPr lvl="1"/>
            <a:r>
              <a:rPr lang="en-US" sz="2400" dirty="0" smtClean="0"/>
              <a:t>Flexibility and RAS in server management</a:t>
            </a:r>
          </a:p>
          <a:p>
            <a:r>
              <a:rPr lang="en-US" sz="2800" dirty="0" smtClean="0"/>
              <a:t>Primary target is </a:t>
            </a:r>
            <a:r>
              <a:rPr lang="en-US" sz="2800" dirty="0" err="1" smtClean="0"/>
              <a:t>partitionable</a:t>
            </a:r>
            <a:r>
              <a:rPr lang="en-US" sz="2800" dirty="0" smtClean="0"/>
              <a:t> servers</a:t>
            </a:r>
          </a:p>
          <a:p>
            <a:r>
              <a:rPr lang="en-US" sz="2800" dirty="0" smtClean="0"/>
              <a:t>Creative possibilities like spare cores exist</a:t>
            </a:r>
          </a:p>
          <a:p>
            <a:pPr lvl="1"/>
            <a:r>
              <a:rPr lang="en-US" sz="2400" dirty="0" smtClean="0"/>
              <a:t>Envision massively multi-core world</a:t>
            </a:r>
          </a:p>
          <a:p>
            <a:pPr lvl="1"/>
            <a:r>
              <a:rPr lang="en-US" sz="2400" dirty="0" smtClean="0"/>
              <a:t>Up-sell some cores</a:t>
            </a:r>
          </a:p>
          <a:p>
            <a:pPr lvl="1"/>
            <a:r>
              <a:rPr lang="en-US" sz="2400" dirty="0" smtClean="0"/>
              <a:t>Keep cores available in case of failure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 name="Rectangle 117"/>
          <p:cNvSpPr/>
          <p:nvPr/>
        </p:nvSpPr>
        <p:spPr bwMode="auto">
          <a:xfrm rot="5400000">
            <a:off x="1269714" y="3782608"/>
            <a:ext cx="1422971" cy="4724404"/>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17" name="Rectangle 116"/>
          <p:cNvSpPr/>
          <p:nvPr/>
        </p:nvSpPr>
        <p:spPr bwMode="auto">
          <a:xfrm rot="16200000">
            <a:off x="3860516" y="1955513"/>
            <a:ext cx="1422971" cy="8382002"/>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67" name="Rectangle 67"/>
          <p:cNvSpPr>
            <a:spLocks noChangeArrowheads="1"/>
          </p:cNvSpPr>
          <p:nvPr/>
        </p:nvSpPr>
        <p:spPr bwMode="auto">
          <a:xfrm>
            <a:off x="381523" y="1415152"/>
            <a:ext cx="6210300" cy="3886200"/>
          </a:xfrm>
          <a:prstGeom prst="rect">
            <a:avLst/>
          </a:prstGeom>
          <a:gradFill>
            <a:gsLst>
              <a:gs pos="22000">
                <a:schemeClr val="bg1"/>
              </a:gs>
              <a:gs pos="73000">
                <a:schemeClr val="bg1">
                  <a:lumMod val="75000"/>
                </a:schemeClr>
              </a:gs>
              <a:gs pos="90000">
                <a:schemeClr val="bg1">
                  <a:lumMod val="50000"/>
                </a:schemeClr>
              </a:gs>
            </a:gsLst>
            <a:lin ang="5400000" scaled="0"/>
          </a:gradFill>
          <a:ln>
            <a:solidFill>
              <a:schemeClr val="bg1">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a:effectLst>
                <a:outerShdw blurRad="38100" dist="38100" dir="2700000" algn="tl">
                  <a:srgbClr val="000000">
                    <a:alpha val="43137"/>
                  </a:srgbClr>
                </a:outerShdw>
              </a:effectLst>
              <a:latin typeface="Segoe" pitchFamily="34" charset="0"/>
            </a:endParaRPr>
          </a:p>
        </p:txBody>
      </p:sp>
      <p:sp>
        <p:nvSpPr>
          <p:cNvPr id="113" name="Rectangle 112"/>
          <p:cNvSpPr/>
          <p:nvPr/>
        </p:nvSpPr>
        <p:spPr bwMode="auto">
          <a:xfrm>
            <a:off x="150726" y="1419224"/>
            <a:ext cx="8812404" cy="52101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smtClean="0"/>
              <a:t>Hardware Partitionable Server</a:t>
            </a:r>
            <a:endParaRPr lang="en-US" dirty="0"/>
          </a:p>
        </p:txBody>
      </p:sp>
      <p:sp>
        <p:nvSpPr>
          <p:cNvPr id="4" name="Line 2"/>
          <p:cNvSpPr>
            <a:spLocks noChangeShapeType="1"/>
          </p:cNvSpPr>
          <p:nvPr/>
        </p:nvSpPr>
        <p:spPr bwMode="auto">
          <a:xfrm>
            <a:off x="3188223" y="2126352"/>
            <a:ext cx="546100" cy="0"/>
          </a:xfrm>
          <a:prstGeom prst="line">
            <a:avLst/>
          </a:prstGeom>
          <a:noFill/>
          <a:ln w="25400">
            <a:solidFill>
              <a:schemeClr val="tx1"/>
            </a:solidFill>
            <a:round/>
            <a:headEnd/>
            <a:tailEnd/>
          </a:ln>
          <a:effectLst/>
        </p:spPr>
        <p:txBody>
          <a:bodyPr/>
          <a:lstStyle/>
          <a:p>
            <a:endParaRPr lang="en-US"/>
          </a:p>
        </p:txBody>
      </p:sp>
      <p:sp>
        <p:nvSpPr>
          <p:cNvPr id="5" name="Line 3"/>
          <p:cNvSpPr>
            <a:spLocks noChangeShapeType="1"/>
          </p:cNvSpPr>
          <p:nvPr/>
        </p:nvSpPr>
        <p:spPr bwMode="auto">
          <a:xfrm>
            <a:off x="3188223" y="2113652"/>
            <a:ext cx="558800" cy="0"/>
          </a:xfrm>
          <a:prstGeom prst="line">
            <a:avLst/>
          </a:prstGeom>
          <a:noFill/>
          <a:ln w="50800">
            <a:solidFill>
              <a:schemeClr val="bg1"/>
            </a:solidFill>
            <a:round/>
            <a:headEnd/>
            <a:tailEnd/>
          </a:ln>
          <a:effectLst>
            <a:glow rad="63500">
              <a:schemeClr val="accent4">
                <a:satMod val="175000"/>
                <a:alpha val="40000"/>
              </a:schemeClr>
            </a:glow>
          </a:effectLst>
        </p:spPr>
        <p:txBody>
          <a:bodyPr/>
          <a:lstStyle/>
          <a:p>
            <a:endParaRPr lang="en-US"/>
          </a:p>
        </p:txBody>
      </p:sp>
      <p:sp>
        <p:nvSpPr>
          <p:cNvPr id="6" name="Line 4"/>
          <p:cNvSpPr>
            <a:spLocks noChangeShapeType="1"/>
          </p:cNvSpPr>
          <p:nvPr/>
        </p:nvSpPr>
        <p:spPr bwMode="auto">
          <a:xfrm flipV="1">
            <a:off x="3181873" y="2304152"/>
            <a:ext cx="552450" cy="355600"/>
          </a:xfrm>
          <a:prstGeom prst="line">
            <a:avLst/>
          </a:prstGeom>
          <a:noFill/>
          <a:ln w="25400">
            <a:solidFill>
              <a:schemeClr val="tx1"/>
            </a:solidFill>
            <a:round/>
            <a:headEnd/>
            <a:tailEnd/>
          </a:ln>
          <a:effectLst/>
        </p:spPr>
        <p:txBody>
          <a:bodyPr/>
          <a:lstStyle/>
          <a:p>
            <a:endParaRPr lang="en-US"/>
          </a:p>
        </p:txBody>
      </p:sp>
      <p:sp>
        <p:nvSpPr>
          <p:cNvPr id="7" name="Line 5"/>
          <p:cNvSpPr>
            <a:spLocks noChangeShapeType="1"/>
          </p:cNvSpPr>
          <p:nvPr/>
        </p:nvSpPr>
        <p:spPr bwMode="auto">
          <a:xfrm flipV="1">
            <a:off x="3175523" y="2291452"/>
            <a:ext cx="558800" cy="361950"/>
          </a:xfrm>
          <a:prstGeom prst="line">
            <a:avLst/>
          </a:prstGeom>
          <a:noFill/>
          <a:ln w="50800">
            <a:solidFill>
              <a:schemeClr val="bg1"/>
            </a:solidFill>
            <a:round/>
            <a:headEnd/>
            <a:tailEnd/>
          </a:ln>
          <a:effectLst>
            <a:glow rad="63500">
              <a:schemeClr val="accent4">
                <a:satMod val="175000"/>
                <a:alpha val="40000"/>
              </a:schemeClr>
            </a:glow>
          </a:effectLst>
        </p:spPr>
        <p:txBody>
          <a:bodyPr/>
          <a:lstStyle/>
          <a:p>
            <a:endParaRPr lang="en-US"/>
          </a:p>
        </p:txBody>
      </p:sp>
      <p:sp>
        <p:nvSpPr>
          <p:cNvPr id="8" name="Line 6"/>
          <p:cNvSpPr>
            <a:spLocks noChangeShapeType="1"/>
          </p:cNvSpPr>
          <p:nvPr/>
        </p:nvSpPr>
        <p:spPr bwMode="auto">
          <a:xfrm>
            <a:off x="3188223" y="2329552"/>
            <a:ext cx="571500" cy="317500"/>
          </a:xfrm>
          <a:prstGeom prst="line">
            <a:avLst/>
          </a:prstGeom>
          <a:noFill/>
          <a:ln w="25400">
            <a:solidFill>
              <a:schemeClr val="tx1"/>
            </a:solidFill>
            <a:round/>
            <a:headEnd/>
            <a:tailEnd/>
          </a:ln>
          <a:effectLst/>
        </p:spPr>
        <p:txBody>
          <a:bodyPr/>
          <a:lstStyle/>
          <a:p>
            <a:endParaRPr lang="en-US"/>
          </a:p>
        </p:txBody>
      </p:sp>
      <p:sp>
        <p:nvSpPr>
          <p:cNvPr id="9" name="Line 7"/>
          <p:cNvSpPr>
            <a:spLocks noChangeShapeType="1"/>
          </p:cNvSpPr>
          <p:nvPr/>
        </p:nvSpPr>
        <p:spPr bwMode="auto">
          <a:xfrm>
            <a:off x="3188223" y="2329552"/>
            <a:ext cx="571500" cy="323850"/>
          </a:xfrm>
          <a:prstGeom prst="line">
            <a:avLst/>
          </a:prstGeom>
          <a:noFill/>
          <a:ln w="50800">
            <a:solidFill>
              <a:schemeClr val="bg1"/>
            </a:solidFill>
            <a:round/>
            <a:headEnd/>
            <a:tailEnd/>
          </a:ln>
          <a:effectLst>
            <a:glow rad="63500">
              <a:schemeClr val="accent4">
                <a:satMod val="175000"/>
                <a:alpha val="40000"/>
              </a:schemeClr>
            </a:glow>
          </a:effectLst>
        </p:spPr>
        <p:txBody>
          <a:bodyPr/>
          <a:lstStyle/>
          <a:p>
            <a:endParaRPr lang="en-US"/>
          </a:p>
        </p:txBody>
      </p:sp>
      <p:sp>
        <p:nvSpPr>
          <p:cNvPr id="10" name="Line 8"/>
          <p:cNvSpPr>
            <a:spLocks noChangeShapeType="1"/>
          </p:cNvSpPr>
          <p:nvPr/>
        </p:nvSpPr>
        <p:spPr bwMode="auto">
          <a:xfrm>
            <a:off x="3181873" y="2875652"/>
            <a:ext cx="577850" cy="0"/>
          </a:xfrm>
          <a:prstGeom prst="line">
            <a:avLst/>
          </a:prstGeom>
          <a:noFill/>
          <a:ln w="25400">
            <a:solidFill>
              <a:schemeClr val="tx1"/>
            </a:solidFill>
            <a:round/>
            <a:headEnd/>
            <a:tailEnd/>
          </a:ln>
          <a:effectLst/>
        </p:spPr>
        <p:txBody>
          <a:bodyPr/>
          <a:lstStyle/>
          <a:p>
            <a:endParaRPr lang="en-US"/>
          </a:p>
        </p:txBody>
      </p:sp>
      <p:sp>
        <p:nvSpPr>
          <p:cNvPr id="11" name="Line 9"/>
          <p:cNvSpPr>
            <a:spLocks noChangeShapeType="1"/>
          </p:cNvSpPr>
          <p:nvPr/>
        </p:nvSpPr>
        <p:spPr bwMode="auto">
          <a:xfrm>
            <a:off x="3181873" y="2875652"/>
            <a:ext cx="577850" cy="0"/>
          </a:xfrm>
          <a:prstGeom prst="line">
            <a:avLst/>
          </a:prstGeom>
          <a:noFill/>
          <a:ln w="50800">
            <a:solidFill>
              <a:schemeClr val="bg1"/>
            </a:solidFill>
            <a:round/>
            <a:headEnd/>
            <a:tailEnd/>
          </a:ln>
          <a:effectLst>
            <a:glow rad="63500">
              <a:schemeClr val="accent4">
                <a:satMod val="175000"/>
                <a:alpha val="40000"/>
              </a:schemeClr>
            </a:glow>
          </a:effectLst>
        </p:spPr>
        <p:txBody>
          <a:bodyPr/>
          <a:lstStyle/>
          <a:p>
            <a:endParaRPr lang="en-US"/>
          </a:p>
        </p:txBody>
      </p:sp>
      <p:sp>
        <p:nvSpPr>
          <p:cNvPr id="12" name="Text Box 11"/>
          <p:cNvSpPr txBox="1">
            <a:spLocks noChangeArrowheads="1"/>
          </p:cNvSpPr>
          <p:nvPr/>
        </p:nvSpPr>
        <p:spPr bwMode="auto">
          <a:xfrm>
            <a:off x="1029223" y="1961252"/>
            <a:ext cx="800100" cy="284163"/>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a:effectLst>
                  <a:outerShdw blurRad="38100" dist="38100" dir="2700000" algn="tl">
                    <a:srgbClr val="000000">
                      <a:alpha val="43137"/>
                    </a:srgbClr>
                  </a:outerShdw>
                </a:effectLst>
                <a:latin typeface="Segoe" pitchFamily="34" charset="0"/>
              </a:rPr>
              <a:t>Memory</a:t>
            </a:r>
          </a:p>
        </p:txBody>
      </p:sp>
      <p:sp>
        <p:nvSpPr>
          <p:cNvPr id="13" name="Line 12"/>
          <p:cNvSpPr>
            <a:spLocks noChangeShapeType="1"/>
          </p:cNvSpPr>
          <p:nvPr/>
        </p:nvSpPr>
        <p:spPr bwMode="auto">
          <a:xfrm>
            <a:off x="1842023" y="2100952"/>
            <a:ext cx="190500" cy="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14" name="Text Box 13"/>
          <p:cNvSpPr txBox="1">
            <a:spLocks noChangeArrowheads="1"/>
          </p:cNvSpPr>
          <p:nvPr/>
        </p:nvSpPr>
        <p:spPr bwMode="auto">
          <a:xfrm>
            <a:off x="1041923" y="2875652"/>
            <a:ext cx="800100" cy="284163"/>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effectLst>
                  <a:outerShdw blurRad="38100" dist="38100" dir="2700000" algn="tl">
                    <a:srgbClr val="000000">
                      <a:alpha val="43137"/>
                    </a:srgbClr>
                  </a:outerShdw>
                </a:effectLst>
                <a:latin typeface="Segoe" pitchFamily="34" charset="0"/>
              </a:rPr>
              <a:t>Memory</a:t>
            </a:r>
          </a:p>
        </p:txBody>
      </p:sp>
      <p:sp>
        <p:nvSpPr>
          <p:cNvPr id="15" name="Line 14"/>
          <p:cNvSpPr>
            <a:spLocks noChangeShapeType="1"/>
          </p:cNvSpPr>
          <p:nvPr/>
        </p:nvSpPr>
        <p:spPr bwMode="auto">
          <a:xfrm>
            <a:off x="1854723" y="3015352"/>
            <a:ext cx="190500" cy="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16" name="Text Box 15"/>
          <p:cNvSpPr txBox="1">
            <a:spLocks noChangeArrowheads="1"/>
          </p:cNvSpPr>
          <p:nvPr/>
        </p:nvSpPr>
        <p:spPr bwMode="auto">
          <a:xfrm>
            <a:off x="5080523" y="2875652"/>
            <a:ext cx="800100" cy="284163"/>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effectLst>
                  <a:outerShdw blurRad="38100" dist="38100" dir="2700000" algn="tl">
                    <a:srgbClr val="000000">
                      <a:alpha val="43137"/>
                    </a:srgbClr>
                  </a:outerShdw>
                </a:effectLst>
                <a:latin typeface="Segoe" pitchFamily="34" charset="0"/>
              </a:rPr>
              <a:t>Memory</a:t>
            </a:r>
          </a:p>
        </p:txBody>
      </p:sp>
      <p:sp>
        <p:nvSpPr>
          <p:cNvPr id="17" name="Line 16"/>
          <p:cNvSpPr>
            <a:spLocks noChangeShapeType="1"/>
          </p:cNvSpPr>
          <p:nvPr/>
        </p:nvSpPr>
        <p:spPr bwMode="auto">
          <a:xfrm>
            <a:off x="4890023" y="3028052"/>
            <a:ext cx="190500" cy="0"/>
          </a:xfrm>
          <a:prstGeom prst="line">
            <a:avLst/>
          </a:prstGeom>
          <a:noFill/>
          <a:ln w="25400">
            <a:solidFill>
              <a:schemeClr val="tx1"/>
            </a:solidFill>
            <a:round/>
            <a:headEnd/>
            <a:tailEnd/>
          </a:ln>
          <a:effectLst/>
        </p:spPr>
        <p:txBody>
          <a:bodyPr/>
          <a:lstStyle/>
          <a:p>
            <a:endParaRPr lang="en-US"/>
          </a:p>
        </p:txBody>
      </p:sp>
      <p:sp>
        <p:nvSpPr>
          <p:cNvPr id="18" name="Text Box 17"/>
          <p:cNvSpPr txBox="1">
            <a:spLocks noChangeArrowheads="1"/>
          </p:cNvSpPr>
          <p:nvPr/>
        </p:nvSpPr>
        <p:spPr bwMode="auto">
          <a:xfrm>
            <a:off x="5055123" y="1986652"/>
            <a:ext cx="800100" cy="284163"/>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effectLst>
                  <a:outerShdw blurRad="38100" dist="38100" dir="2700000" algn="tl">
                    <a:srgbClr val="000000">
                      <a:alpha val="43137"/>
                    </a:srgbClr>
                  </a:outerShdw>
                </a:effectLst>
                <a:latin typeface="Segoe" pitchFamily="34" charset="0"/>
              </a:rPr>
              <a:t>Memory</a:t>
            </a:r>
          </a:p>
        </p:txBody>
      </p:sp>
      <p:sp>
        <p:nvSpPr>
          <p:cNvPr id="19" name="Line 18"/>
          <p:cNvSpPr>
            <a:spLocks noChangeShapeType="1"/>
          </p:cNvSpPr>
          <p:nvPr/>
        </p:nvSpPr>
        <p:spPr bwMode="auto">
          <a:xfrm>
            <a:off x="4864623" y="2126352"/>
            <a:ext cx="190500" cy="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0" name="Line 19"/>
          <p:cNvSpPr>
            <a:spLocks noChangeShapeType="1"/>
          </p:cNvSpPr>
          <p:nvPr/>
        </p:nvSpPr>
        <p:spPr bwMode="auto">
          <a:xfrm>
            <a:off x="2807223" y="2329552"/>
            <a:ext cx="0" cy="317500"/>
          </a:xfrm>
          <a:prstGeom prst="line">
            <a:avLst/>
          </a:prstGeom>
          <a:noFill/>
          <a:ln w="25400">
            <a:solidFill>
              <a:schemeClr val="tx1"/>
            </a:solidFill>
            <a:round/>
            <a:headEnd/>
            <a:tailEnd/>
          </a:ln>
          <a:effectLst/>
        </p:spPr>
        <p:txBody>
          <a:bodyPr/>
          <a:lstStyle/>
          <a:p>
            <a:endParaRPr lang="en-US"/>
          </a:p>
        </p:txBody>
      </p:sp>
      <p:sp>
        <p:nvSpPr>
          <p:cNvPr id="21" name="Line 20"/>
          <p:cNvSpPr>
            <a:spLocks noChangeShapeType="1"/>
          </p:cNvSpPr>
          <p:nvPr/>
        </p:nvSpPr>
        <p:spPr bwMode="auto">
          <a:xfrm>
            <a:off x="4051823" y="2329552"/>
            <a:ext cx="0" cy="3175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2" name="Rectangle 22"/>
          <p:cNvSpPr>
            <a:spLocks noChangeArrowheads="1"/>
          </p:cNvSpPr>
          <p:nvPr/>
        </p:nvSpPr>
        <p:spPr bwMode="auto">
          <a:xfrm>
            <a:off x="1981723" y="4120252"/>
            <a:ext cx="914400" cy="44608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23" name="Text Box 23"/>
          <p:cNvSpPr txBox="1">
            <a:spLocks noChangeArrowheads="1"/>
          </p:cNvSpPr>
          <p:nvPr/>
        </p:nvSpPr>
        <p:spPr bwMode="auto">
          <a:xfrm>
            <a:off x="2014538" y="4221852"/>
            <a:ext cx="843485" cy="276999"/>
          </a:xfrm>
          <a:prstGeom prst="rect">
            <a:avLst/>
          </a:prstGeom>
          <a:noFill/>
          <a:ln w="9525">
            <a:noFill/>
            <a:miter lim="800000"/>
            <a:headEnd/>
            <a:tailEnd/>
          </a:ln>
          <a:effectLst/>
        </p:spPr>
        <p:txBody>
          <a:bodyPr wrap="square">
            <a:spAutoFit/>
          </a:bodyPr>
          <a:lstStyle/>
          <a:p>
            <a:pPr algn="ctr">
              <a:spcBef>
                <a:spcPct val="50000"/>
              </a:spcBef>
            </a:pPr>
            <a:r>
              <a:rPr lang="en-US" sz="1200">
                <a:effectLst>
                  <a:outerShdw blurRad="38100" dist="38100" dir="2700000" algn="tl">
                    <a:srgbClr val="000000">
                      <a:alpha val="43137"/>
                    </a:srgbClr>
                  </a:outerShdw>
                </a:effectLst>
              </a:rPr>
              <a:t>IO Bridge</a:t>
            </a:r>
          </a:p>
        </p:txBody>
      </p:sp>
      <p:sp>
        <p:nvSpPr>
          <p:cNvPr id="24" name="Line 24"/>
          <p:cNvSpPr>
            <a:spLocks noChangeShapeType="1"/>
          </p:cNvSpPr>
          <p:nvPr/>
        </p:nvSpPr>
        <p:spPr bwMode="auto">
          <a:xfrm>
            <a:off x="2489723" y="3243952"/>
            <a:ext cx="0" cy="8890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5" name="Line 25"/>
          <p:cNvSpPr>
            <a:spLocks noChangeShapeType="1"/>
          </p:cNvSpPr>
          <p:nvPr/>
        </p:nvSpPr>
        <p:spPr bwMode="auto">
          <a:xfrm>
            <a:off x="4242323" y="3231252"/>
            <a:ext cx="0" cy="9017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6" name="Line 26"/>
          <p:cNvSpPr>
            <a:spLocks noChangeShapeType="1"/>
          </p:cNvSpPr>
          <p:nvPr/>
        </p:nvSpPr>
        <p:spPr bwMode="auto">
          <a:xfrm>
            <a:off x="2286523" y="2342252"/>
            <a:ext cx="0" cy="1143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7" name="Line 27"/>
          <p:cNvSpPr>
            <a:spLocks noChangeShapeType="1"/>
          </p:cNvSpPr>
          <p:nvPr/>
        </p:nvSpPr>
        <p:spPr bwMode="auto">
          <a:xfrm flipH="1">
            <a:off x="565673" y="2450202"/>
            <a:ext cx="1727200" cy="635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8" name="Line 28"/>
          <p:cNvSpPr>
            <a:spLocks noChangeShapeType="1"/>
          </p:cNvSpPr>
          <p:nvPr/>
        </p:nvSpPr>
        <p:spPr bwMode="auto">
          <a:xfrm>
            <a:off x="572023" y="2456552"/>
            <a:ext cx="0" cy="123825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29" name="Line 29"/>
          <p:cNvSpPr>
            <a:spLocks noChangeShapeType="1"/>
          </p:cNvSpPr>
          <p:nvPr/>
        </p:nvSpPr>
        <p:spPr bwMode="auto">
          <a:xfrm>
            <a:off x="572023" y="3688452"/>
            <a:ext cx="800100" cy="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0" name="Line 30"/>
          <p:cNvSpPr>
            <a:spLocks noChangeShapeType="1"/>
          </p:cNvSpPr>
          <p:nvPr/>
        </p:nvSpPr>
        <p:spPr bwMode="auto">
          <a:xfrm>
            <a:off x="1359423" y="3701152"/>
            <a:ext cx="0" cy="4318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1" name="Line 31"/>
          <p:cNvSpPr>
            <a:spLocks noChangeShapeType="1"/>
          </p:cNvSpPr>
          <p:nvPr/>
        </p:nvSpPr>
        <p:spPr bwMode="auto">
          <a:xfrm>
            <a:off x="4712223" y="2316852"/>
            <a:ext cx="0" cy="1143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2" name="Line 32"/>
          <p:cNvSpPr>
            <a:spLocks noChangeShapeType="1"/>
          </p:cNvSpPr>
          <p:nvPr/>
        </p:nvSpPr>
        <p:spPr bwMode="auto">
          <a:xfrm flipH="1">
            <a:off x="4699523" y="2431152"/>
            <a:ext cx="1714500" cy="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3" name="Line 33"/>
          <p:cNvSpPr>
            <a:spLocks noChangeShapeType="1"/>
          </p:cNvSpPr>
          <p:nvPr/>
        </p:nvSpPr>
        <p:spPr bwMode="auto">
          <a:xfrm>
            <a:off x="6401323" y="2443852"/>
            <a:ext cx="0" cy="12065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4" name="Line 34"/>
          <p:cNvSpPr>
            <a:spLocks noChangeShapeType="1"/>
          </p:cNvSpPr>
          <p:nvPr/>
        </p:nvSpPr>
        <p:spPr bwMode="auto">
          <a:xfrm>
            <a:off x="5690123" y="3637652"/>
            <a:ext cx="698500" cy="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5" name="Line 35"/>
          <p:cNvSpPr>
            <a:spLocks noChangeShapeType="1"/>
          </p:cNvSpPr>
          <p:nvPr/>
        </p:nvSpPr>
        <p:spPr bwMode="auto">
          <a:xfrm>
            <a:off x="5690123" y="3637652"/>
            <a:ext cx="0" cy="495300"/>
          </a:xfrm>
          <a:prstGeom prst="line">
            <a:avLst/>
          </a:prstGeom>
          <a:noFill/>
          <a:ln w="25400">
            <a:solidFill>
              <a:schemeClr val="tx1"/>
            </a:solidFill>
            <a:round/>
            <a:headEnd/>
            <a:tailEnd/>
          </a:ln>
          <a:effectLst>
            <a:glow rad="63500">
              <a:schemeClr val="accent1">
                <a:satMod val="175000"/>
                <a:alpha val="40000"/>
              </a:schemeClr>
            </a:glow>
          </a:effectLst>
        </p:spPr>
        <p:txBody>
          <a:bodyPr/>
          <a:lstStyle/>
          <a:p>
            <a:endParaRPr lang="en-US"/>
          </a:p>
        </p:txBody>
      </p:sp>
      <p:sp>
        <p:nvSpPr>
          <p:cNvPr id="36" name="Rectangle 36"/>
          <p:cNvSpPr>
            <a:spLocks noChangeArrowheads="1"/>
          </p:cNvSpPr>
          <p:nvPr/>
        </p:nvSpPr>
        <p:spPr bwMode="auto">
          <a:xfrm>
            <a:off x="3042173" y="3485252"/>
            <a:ext cx="863600" cy="5842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37" name="Text Box 37"/>
          <p:cNvSpPr txBox="1">
            <a:spLocks noChangeArrowheads="1"/>
          </p:cNvSpPr>
          <p:nvPr/>
        </p:nvSpPr>
        <p:spPr bwMode="auto">
          <a:xfrm>
            <a:off x="3010423" y="3548752"/>
            <a:ext cx="927100" cy="457200"/>
          </a:xfrm>
          <a:prstGeom prst="rect">
            <a:avLst/>
          </a:prstGeom>
          <a:noFill/>
          <a:ln w="9525">
            <a:noFill/>
            <a:miter lim="800000"/>
            <a:headEnd/>
            <a:tailEnd/>
          </a:ln>
          <a:effectLst/>
        </p:spPr>
        <p:txBody>
          <a:bodyPr>
            <a:spAutoFit/>
          </a:bodyPr>
          <a:lstStyle/>
          <a:p>
            <a:pPr algn="ctr">
              <a:spcBef>
                <a:spcPct val="50000"/>
              </a:spcBef>
            </a:pPr>
            <a:r>
              <a:rPr lang="en-US" sz="1200">
                <a:effectLst>
                  <a:outerShdw blurRad="38100" dist="38100" dir="2700000" algn="tl">
                    <a:srgbClr val="000000">
                      <a:alpha val="43137"/>
                    </a:srgbClr>
                  </a:outerShdw>
                </a:effectLst>
              </a:rPr>
              <a:t>Service Processor</a:t>
            </a:r>
          </a:p>
        </p:txBody>
      </p:sp>
      <p:sp>
        <p:nvSpPr>
          <p:cNvPr id="38" name="Line 38"/>
          <p:cNvSpPr>
            <a:spLocks noChangeShapeType="1"/>
          </p:cNvSpPr>
          <p:nvPr/>
        </p:nvSpPr>
        <p:spPr bwMode="auto">
          <a:xfrm>
            <a:off x="3150123" y="4082152"/>
            <a:ext cx="0" cy="342900"/>
          </a:xfrm>
          <a:prstGeom prst="line">
            <a:avLst/>
          </a:prstGeom>
          <a:noFill/>
          <a:ln w="25400">
            <a:solidFill>
              <a:schemeClr val="accent2"/>
            </a:solidFill>
            <a:prstDash val="dash"/>
            <a:round/>
            <a:headEnd/>
            <a:tailEnd/>
          </a:ln>
          <a:effectLst>
            <a:glow rad="63500">
              <a:schemeClr val="accent2">
                <a:satMod val="175000"/>
                <a:alpha val="40000"/>
              </a:schemeClr>
            </a:glow>
          </a:effectLst>
        </p:spPr>
        <p:txBody>
          <a:bodyPr/>
          <a:lstStyle/>
          <a:p>
            <a:endParaRPr lang="en-US"/>
          </a:p>
        </p:txBody>
      </p:sp>
      <p:sp>
        <p:nvSpPr>
          <p:cNvPr id="39" name="Line 39"/>
          <p:cNvSpPr>
            <a:spLocks noChangeShapeType="1"/>
          </p:cNvSpPr>
          <p:nvPr/>
        </p:nvSpPr>
        <p:spPr bwMode="auto">
          <a:xfrm>
            <a:off x="3797823" y="4082152"/>
            <a:ext cx="0" cy="342900"/>
          </a:xfrm>
          <a:prstGeom prst="line">
            <a:avLst/>
          </a:prstGeom>
          <a:noFill/>
          <a:ln w="25400">
            <a:solidFill>
              <a:schemeClr val="accent2"/>
            </a:solidFill>
            <a:prstDash val="dash"/>
            <a:round/>
            <a:headEnd/>
            <a:tailEnd/>
          </a:ln>
          <a:effectLst>
            <a:glow rad="63500">
              <a:schemeClr val="accent2">
                <a:satMod val="175000"/>
                <a:alpha val="40000"/>
              </a:schemeClr>
            </a:glow>
          </a:effectLst>
        </p:spPr>
        <p:txBody>
          <a:bodyPr/>
          <a:lstStyle/>
          <a:p>
            <a:endParaRPr lang="en-US"/>
          </a:p>
        </p:txBody>
      </p:sp>
      <p:sp>
        <p:nvSpPr>
          <p:cNvPr id="40" name="Line 40"/>
          <p:cNvSpPr>
            <a:spLocks noChangeShapeType="1"/>
          </p:cNvSpPr>
          <p:nvPr/>
        </p:nvSpPr>
        <p:spPr bwMode="auto">
          <a:xfrm flipH="1">
            <a:off x="2896123" y="4412352"/>
            <a:ext cx="254000" cy="0"/>
          </a:xfrm>
          <a:prstGeom prst="line">
            <a:avLst/>
          </a:prstGeom>
          <a:noFill/>
          <a:ln w="25400">
            <a:solidFill>
              <a:schemeClr val="accent2"/>
            </a:solidFill>
            <a:prstDash val="dash"/>
            <a:round/>
            <a:headEnd/>
            <a:tailEnd/>
          </a:ln>
          <a:effectLst>
            <a:glow rad="63500">
              <a:schemeClr val="accent2">
                <a:satMod val="175000"/>
                <a:alpha val="40000"/>
              </a:schemeClr>
            </a:glow>
          </a:effectLst>
        </p:spPr>
        <p:txBody>
          <a:bodyPr/>
          <a:lstStyle/>
          <a:p>
            <a:endParaRPr lang="en-US"/>
          </a:p>
        </p:txBody>
      </p:sp>
      <p:sp>
        <p:nvSpPr>
          <p:cNvPr id="41" name="Line 41"/>
          <p:cNvSpPr>
            <a:spLocks noChangeShapeType="1"/>
          </p:cNvSpPr>
          <p:nvPr/>
        </p:nvSpPr>
        <p:spPr bwMode="auto">
          <a:xfrm flipH="1">
            <a:off x="3810523" y="4417774"/>
            <a:ext cx="254000" cy="0"/>
          </a:xfrm>
          <a:prstGeom prst="line">
            <a:avLst/>
          </a:prstGeom>
          <a:noFill/>
          <a:ln w="25400">
            <a:solidFill>
              <a:schemeClr val="accent2"/>
            </a:solidFill>
            <a:prstDash val="dash"/>
            <a:round/>
            <a:headEnd/>
            <a:tailEnd/>
          </a:ln>
          <a:effectLst>
            <a:glow rad="63500">
              <a:schemeClr val="accent2">
                <a:satMod val="175000"/>
                <a:alpha val="40000"/>
              </a:schemeClr>
            </a:glow>
          </a:effectLst>
        </p:spPr>
        <p:txBody>
          <a:bodyPr/>
          <a:lstStyle/>
          <a:p>
            <a:endParaRPr lang="en-US"/>
          </a:p>
        </p:txBody>
      </p:sp>
      <p:sp>
        <p:nvSpPr>
          <p:cNvPr id="42" name="Line 42"/>
          <p:cNvSpPr>
            <a:spLocks noChangeShapeType="1"/>
          </p:cNvSpPr>
          <p:nvPr/>
        </p:nvSpPr>
        <p:spPr bwMode="auto">
          <a:xfrm>
            <a:off x="3112023" y="3256652"/>
            <a:ext cx="0" cy="203200"/>
          </a:xfrm>
          <a:prstGeom prst="line">
            <a:avLst/>
          </a:prstGeom>
          <a:noFill/>
          <a:ln w="25400">
            <a:solidFill>
              <a:srgbClr val="99CC00"/>
            </a:solidFill>
            <a:prstDash val="dash"/>
            <a:round/>
            <a:headEnd/>
            <a:tailEnd/>
          </a:ln>
          <a:effectLst/>
        </p:spPr>
        <p:txBody>
          <a:bodyPr/>
          <a:lstStyle/>
          <a:p>
            <a:endParaRPr lang="en-US"/>
          </a:p>
        </p:txBody>
      </p:sp>
      <p:sp>
        <p:nvSpPr>
          <p:cNvPr id="43" name="Line 43"/>
          <p:cNvSpPr>
            <a:spLocks noChangeShapeType="1"/>
          </p:cNvSpPr>
          <p:nvPr/>
        </p:nvSpPr>
        <p:spPr bwMode="auto">
          <a:xfrm>
            <a:off x="3823223" y="3243952"/>
            <a:ext cx="0" cy="241300"/>
          </a:xfrm>
          <a:prstGeom prst="line">
            <a:avLst/>
          </a:prstGeom>
          <a:noFill/>
          <a:ln w="25400">
            <a:solidFill>
              <a:srgbClr val="99CC00"/>
            </a:solidFill>
            <a:prstDash val="dash"/>
            <a:round/>
            <a:headEnd/>
            <a:tailEnd/>
          </a:ln>
          <a:effectLst/>
        </p:spPr>
        <p:txBody>
          <a:bodyPr/>
          <a:lstStyle/>
          <a:p>
            <a:endParaRPr lang="en-US"/>
          </a:p>
        </p:txBody>
      </p:sp>
      <p:sp>
        <p:nvSpPr>
          <p:cNvPr id="44" name="Line 44"/>
          <p:cNvSpPr>
            <a:spLocks noChangeShapeType="1"/>
          </p:cNvSpPr>
          <p:nvPr/>
        </p:nvSpPr>
        <p:spPr bwMode="auto">
          <a:xfrm flipV="1">
            <a:off x="3366023" y="1923152"/>
            <a:ext cx="0" cy="1536700"/>
          </a:xfrm>
          <a:prstGeom prst="line">
            <a:avLst/>
          </a:prstGeom>
          <a:noFill/>
          <a:ln w="25400">
            <a:solidFill>
              <a:schemeClr val="accent2"/>
            </a:solidFill>
            <a:prstDash val="dash"/>
            <a:round/>
            <a:headEnd/>
            <a:tailEnd/>
          </a:ln>
          <a:effectLst>
            <a:glow rad="63500">
              <a:schemeClr val="accent2">
                <a:satMod val="175000"/>
                <a:alpha val="40000"/>
              </a:schemeClr>
            </a:glow>
          </a:effectLst>
        </p:spPr>
        <p:txBody>
          <a:bodyPr/>
          <a:lstStyle/>
          <a:p>
            <a:endParaRPr lang="en-US"/>
          </a:p>
        </p:txBody>
      </p:sp>
      <p:sp>
        <p:nvSpPr>
          <p:cNvPr id="45" name="Line 45"/>
          <p:cNvSpPr>
            <a:spLocks noChangeShapeType="1"/>
          </p:cNvSpPr>
          <p:nvPr/>
        </p:nvSpPr>
        <p:spPr bwMode="auto">
          <a:xfrm flipV="1">
            <a:off x="3581923" y="1923152"/>
            <a:ext cx="0" cy="1536700"/>
          </a:xfrm>
          <a:prstGeom prst="line">
            <a:avLst/>
          </a:prstGeom>
          <a:noFill/>
          <a:ln w="25400">
            <a:solidFill>
              <a:schemeClr val="accent2"/>
            </a:solidFill>
            <a:prstDash val="dash"/>
            <a:round/>
            <a:headEnd/>
            <a:tailEnd/>
          </a:ln>
          <a:effectLst>
            <a:glow rad="63500">
              <a:schemeClr val="accent2">
                <a:satMod val="175000"/>
                <a:alpha val="40000"/>
              </a:schemeClr>
            </a:glow>
          </a:effectLst>
        </p:spPr>
        <p:txBody>
          <a:bodyPr/>
          <a:lstStyle/>
          <a:p>
            <a:endParaRPr lang="en-US"/>
          </a:p>
        </p:txBody>
      </p:sp>
      <p:sp>
        <p:nvSpPr>
          <p:cNvPr id="46" name="Line 46"/>
          <p:cNvSpPr>
            <a:spLocks noChangeShapeType="1"/>
          </p:cNvSpPr>
          <p:nvPr/>
        </p:nvSpPr>
        <p:spPr bwMode="auto">
          <a:xfrm flipH="1" flipV="1">
            <a:off x="3188223" y="1904102"/>
            <a:ext cx="177800" cy="6350"/>
          </a:xfrm>
          <a:prstGeom prst="line">
            <a:avLst/>
          </a:prstGeom>
          <a:noFill/>
          <a:ln w="9525">
            <a:solidFill>
              <a:srgbClr val="99CC00"/>
            </a:solidFill>
            <a:prstDash val="dash"/>
            <a:round/>
            <a:headEnd/>
            <a:tailEnd/>
          </a:ln>
          <a:effectLst/>
        </p:spPr>
        <p:txBody>
          <a:bodyPr/>
          <a:lstStyle/>
          <a:p>
            <a:endParaRPr lang="en-US"/>
          </a:p>
        </p:txBody>
      </p:sp>
      <p:sp>
        <p:nvSpPr>
          <p:cNvPr id="47" name="Line 47"/>
          <p:cNvSpPr>
            <a:spLocks noChangeShapeType="1"/>
          </p:cNvSpPr>
          <p:nvPr/>
        </p:nvSpPr>
        <p:spPr bwMode="auto">
          <a:xfrm flipH="1" flipV="1">
            <a:off x="3575573" y="1910452"/>
            <a:ext cx="152400" cy="0"/>
          </a:xfrm>
          <a:prstGeom prst="line">
            <a:avLst/>
          </a:prstGeom>
          <a:noFill/>
          <a:ln w="9525">
            <a:solidFill>
              <a:srgbClr val="99CC00"/>
            </a:solidFill>
            <a:prstDash val="dash"/>
            <a:round/>
            <a:headEnd/>
            <a:tailEnd/>
          </a:ln>
          <a:effectLst/>
        </p:spPr>
        <p:txBody>
          <a:bodyPr/>
          <a:lstStyle/>
          <a:p>
            <a:endParaRPr lang="en-US"/>
          </a:p>
        </p:txBody>
      </p:sp>
      <p:sp>
        <p:nvSpPr>
          <p:cNvPr id="49" name="Line 49"/>
          <p:cNvSpPr>
            <a:spLocks noChangeShapeType="1"/>
          </p:cNvSpPr>
          <p:nvPr/>
        </p:nvSpPr>
        <p:spPr bwMode="auto">
          <a:xfrm>
            <a:off x="3454923" y="4075802"/>
            <a:ext cx="0" cy="1174750"/>
          </a:xfrm>
          <a:prstGeom prst="line">
            <a:avLst/>
          </a:prstGeom>
          <a:noFill/>
          <a:ln w="25400">
            <a:solidFill>
              <a:schemeClr val="accent2"/>
            </a:solidFill>
            <a:round/>
            <a:headEnd/>
            <a:tailEnd/>
          </a:ln>
          <a:effectLst>
            <a:glow rad="63500">
              <a:schemeClr val="accent2">
                <a:satMod val="175000"/>
                <a:alpha val="40000"/>
              </a:schemeClr>
            </a:glow>
          </a:effectLst>
        </p:spPr>
        <p:txBody>
          <a:bodyPr/>
          <a:lstStyle/>
          <a:p>
            <a:endParaRPr lang="en-US"/>
          </a:p>
        </p:txBody>
      </p:sp>
      <p:sp>
        <p:nvSpPr>
          <p:cNvPr id="50" name="Line 50"/>
          <p:cNvSpPr>
            <a:spLocks noChangeShapeType="1"/>
          </p:cNvSpPr>
          <p:nvPr/>
        </p:nvSpPr>
        <p:spPr bwMode="auto">
          <a:xfrm flipV="1">
            <a:off x="3454923" y="5250552"/>
            <a:ext cx="3733800" cy="0"/>
          </a:xfrm>
          <a:prstGeom prst="line">
            <a:avLst/>
          </a:prstGeom>
          <a:noFill/>
          <a:ln w="25400">
            <a:solidFill>
              <a:schemeClr val="accent2"/>
            </a:solidFill>
            <a:round/>
            <a:headEnd/>
            <a:tailEnd/>
          </a:ln>
          <a:effectLst>
            <a:glow rad="63500">
              <a:schemeClr val="accent2">
                <a:satMod val="175000"/>
                <a:alpha val="40000"/>
              </a:schemeClr>
            </a:glow>
          </a:effectLst>
        </p:spPr>
        <p:txBody>
          <a:bodyPr/>
          <a:lstStyle/>
          <a:p>
            <a:endParaRPr lang="en-US"/>
          </a:p>
        </p:txBody>
      </p:sp>
      <p:sp>
        <p:nvSpPr>
          <p:cNvPr id="51" name="Line 51"/>
          <p:cNvSpPr>
            <a:spLocks noChangeShapeType="1"/>
          </p:cNvSpPr>
          <p:nvPr/>
        </p:nvSpPr>
        <p:spPr bwMode="auto">
          <a:xfrm flipV="1">
            <a:off x="7188723" y="4679052"/>
            <a:ext cx="0" cy="571500"/>
          </a:xfrm>
          <a:prstGeom prst="line">
            <a:avLst/>
          </a:prstGeom>
          <a:noFill/>
          <a:ln w="25400">
            <a:solidFill>
              <a:schemeClr val="accent2"/>
            </a:solidFill>
            <a:round/>
            <a:headEnd/>
            <a:tailEnd/>
          </a:ln>
          <a:effectLst>
            <a:glow rad="63500">
              <a:schemeClr val="accent2">
                <a:satMod val="175000"/>
                <a:alpha val="40000"/>
              </a:schemeClr>
            </a:glow>
          </a:effectLst>
        </p:spPr>
        <p:txBody>
          <a:bodyPr/>
          <a:lstStyle/>
          <a:p>
            <a:endParaRPr lang="en-US"/>
          </a:p>
        </p:txBody>
      </p:sp>
      <p:sp>
        <p:nvSpPr>
          <p:cNvPr id="53" name="Text Box 53"/>
          <p:cNvSpPr txBox="1">
            <a:spLocks noChangeArrowheads="1"/>
          </p:cNvSpPr>
          <p:nvPr/>
        </p:nvSpPr>
        <p:spPr bwMode="auto">
          <a:xfrm>
            <a:off x="7184586" y="4761960"/>
            <a:ext cx="1815577" cy="584775"/>
          </a:xfrm>
          <a:prstGeom prst="rect">
            <a:avLst/>
          </a:prstGeom>
          <a:noFill/>
          <a:ln w="9525">
            <a:noFill/>
            <a:miter lim="800000"/>
            <a:headEnd/>
            <a:tailEnd/>
          </a:ln>
          <a:effectLst/>
        </p:spPr>
        <p:txBody>
          <a:bodyPr wrap="square">
            <a:spAutoFit/>
          </a:bodyPr>
          <a:lstStyle/>
          <a:p>
            <a:pPr algn="ctr">
              <a:spcBef>
                <a:spcPct val="50000"/>
              </a:spcBef>
            </a:pPr>
            <a:r>
              <a:rPr lang="en-US" sz="1600" dirty="0">
                <a:ln w="10160">
                  <a:solidFill>
                    <a:schemeClr val="accent1"/>
                  </a:solidFill>
                  <a:prstDash val="solid"/>
                </a:ln>
                <a:solidFill>
                  <a:srgbClr val="FFFFFF"/>
                </a:solidFill>
                <a:effectLst>
                  <a:outerShdw blurRad="38100" dist="32000" dir="5400000" algn="tl">
                    <a:srgbClr val="000000">
                      <a:alpha val="30000"/>
                    </a:srgbClr>
                  </a:outerShdw>
                </a:effectLst>
              </a:rPr>
              <a:t>Partition </a:t>
            </a:r>
            <a:r>
              <a:rPr lang="en-US"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en-US" sz="1600" dirty="0" smtClean="0">
                <a:ln w="10160">
                  <a:solidFill>
                    <a:schemeClr val="accent1"/>
                  </a:solidFill>
                  <a:prstDash val="solid"/>
                </a:ln>
                <a:solidFill>
                  <a:srgbClr val="FFFFFF"/>
                </a:solidFill>
                <a:effectLst>
                  <a:outerShdw blurRad="38100" dist="32000" dir="5400000" algn="tl">
                    <a:srgbClr val="000000">
                      <a:alpha val="30000"/>
                    </a:srgbClr>
                  </a:outerShdw>
                </a:effectLst>
              </a:rPr>
            </a:br>
            <a:r>
              <a:rPr lang="en-US"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Manager</a:t>
            </a:r>
            <a:endParaRPr lang="en-US" sz="16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6" name="Text Box 56"/>
          <p:cNvSpPr txBox="1">
            <a:spLocks noChangeArrowheads="1"/>
          </p:cNvSpPr>
          <p:nvPr/>
        </p:nvSpPr>
        <p:spPr bwMode="auto">
          <a:xfrm>
            <a:off x="441457" y="4950034"/>
            <a:ext cx="1270000" cy="338554"/>
          </a:xfrm>
          <a:prstGeom prst="rect">
            <a:avLst/>
          </a:prstGeom>
          <a:noFill/>
          <a:ln w="9525">
            <a:noFill/>
            <a:miter lim="800000"/>
            <a:headEnd/>
            <a:tailEnd/>
          </a:ln>
          <a:effectLst/>
        </p:spPr>
        <p:txBody>
          <a:bodyPr>
            <a:spAutoFit/>
          </a:bodyPr>
          <a:lstStyle/>
          <a:p>
            <a:pPr algn="l">
              <a:spcBef>
                <a:spcPct val="50000"/>
              </a:spcBef>
            </a:pPr>
            <a:r>
              <a:rPr lang="en-US" sz="1600" dirty="0">
                <a:ln w="10160">
                  <a:solidFill>
                    <a:schemeClr val="accent1"/>
                  </a:solidFill>
                  <a:prstDash val="solid"/>
                </a:ln>
                <a:solidFill>
                  <a:srgbClr val="FFFFFF"/>
                </a:solidFill>
                <a:effectLst>
                  <a:outerShdw blurRad="38100" dist="32000" dir="5400000" algn="tl">
                    <a:srgbClr val="000000">
                      <a:alpha val="30000"/>
                    </a:srgbClr>
                  </a:outerShdw>
                </a:effectLst>
              </a:rPr>
              <a:t>PCI Express</a:t>
            </a:r>
          </a:p>
        </p:txBody>
      </p:sp>
      <p:sp>
        <p:nvSpPr>
          <p:cNvPr id="57" name="Line 57"/>
          <p:cNvSpPr>
            <a:spLocks noChangeShapeType="1"/>
          </p:cNvSpPr>
          <p:nvPr/>
        </p:nvSpPr>
        <p:spPr bwMode="auto">
          <a:xfrm>
            <a:off x="3277123" y="1440552"/>
            <a:ext cx="25400" cy="18288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58" name="Line 58"/>
          <p:cNvSpPr>
            <a:spLocks noChangeShapeType="1"/>
          </p:cNvSpPr>
          <p:nvPr/>
        </p:nvSpPr>
        <p:spPr bwMode="auto">
          <a:xfrm flipH="1">
            <a:off x="2858023" y="3282052"/>
            <a:ext cx="444500" cy="1778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59" name="Line 59"/>
          <p:cNvSpPr>
            <a:spLocks noChangeShapeType="1"/>
          </p:cNvSpPr>
          <p:nvPr/>
        </p:nvSpPr>
        <p:spPr bwMode="auto">
          <a:xfrm>
            <a:off x="2858023" y="3459852"/>
            <a:ext cx="0" cy="5842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0" name="Line 60"/>
          <p:cNvSpPr>
            <a:spLocks noChangeShapeType="1"/>
          </p:cNvSpPr>
          <p:nvPr/>
        </p:nvSpPr>
        <p:spPr bwMode="auto">
          <a:xfrm>
            <a:off x="2858023" y="4031352"/>
            <a:ext cx="393700" cy="2921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1" name="Line 61"/>
          <p:cNvSpPr>
            <a:spLocks noChangeShapeType="1"/>
          </p:cNvSpPr>
          <p:nvPr/>
        </p:nvSpPr>
        <p:spPr bwMode="auto">
          <a:xfrm>
            <a:off x="3251723" y="4323452"/>
            <a:ext cx="0" cy="3175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2" name="Line 62"/>
          <p:cNvSpPr>
            <a:spLocks noChangeShapeType="1"/>
          </p:cNvSpPr>
          <p:nvPr/>
        </p:nvSpPr>
        <p:spPr bwMode="auto">
          <a:xfrm>
            <a:off x="3620023" y="1415152"/>
            <a:ext cx="25400" cy="18669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3" name="Line 63"/>
          <p:cNvSpPr>
            <a:spLocks noChangeShapeType="1"/>
          </p:cNvSpPr>
          <p:nvPr/>
        </p:nvSpPr>
        <p:spPr bwMode="auto">
          <a:xfrm>
            <a:off x="4051823" y="3472552"/>
            <a:ext cx="0" cy="5842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4" name="Line 64"/>
          <p:cNvSpPr>
            <a:spLocks noChangeShapeType="1"/>
          </p:cNvSpPr>
          <p:nvPr/>
        </p:nvSpPr>
        <p:spPr bwMode="auto">
          <a:xfrm>
            <a:off x="3658123" y="4323452"/>
            <a:ext cx="0" cy="3175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5" name="Line 65"/>
          <p:cNvSpPr>
            <a:spLocks noChangeShapeType="1"/>
          </p:cNvSpPr>
          <p:nvPr/>
        </p:nvSpPr>
        <p:spPr bwMode="auto">
          <a:xfrm flipV="1">
            <a:off x="3658123" y="4044052"/>
            <a:ext cx="393700" cy="2667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6" name="Line 66"/>
          <p:cNvSpPr>
            <a:spLocks noChangeShapeType="1"/>
          </p:cNvSpPr>
          <p:nvPr/>
        </p:nvSpPr>
        <p:spPr bwMode="auto">
          <a:xfrm>
            <a:off x="3645423" y="3269352"/>
            <a:ext cx="406400" cy="2032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68" name="Rectangle 69"/>
          <p:cNvSpPr>
            <a:spLocks noChangeArrowheads="1"/>
          </p:cNvSpPr>
          <p:nvPr/>
        </p:nvSpPr>
        <p:spPr bwMode="auto">
          <a:xfrm>
            <a:off x="2054748" y="1743765"/>
            <a:ext cx="1131888" cy="58102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69" name="Rectangle 70"/>
          <p:cNvSpPr>
            <a:spLocks noChangeArrowheads="1"/>
          </p:cNvSpPr>
          <p:nvPr/>
        </p:nvSpPr>
        <p:spPr bwMode="auto">
          <a:xfrm>
            <a:off x="2116661" y="17993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70" name="Rectangle 71"/>
          <p:cNvSpPr>
            <a:spLocks noChangeArrowheads="1"/>
          </p:cNvSpPr>
          <p:nvPr/>
        </p:nvSpPr>
        <p:spPr bwMode="auto">
          <a:xfrm>
            <a:off x="2841084" y="17993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71" name="Rectangle 72"/>
          <p:cNvSpPr>
            <a:spLocks noChangeArrowheads="1"/>
          </p:cNvSpPr>
          <p:nvPr/>
        </p:nvSpPr>
        <p:spPr bwMode="auto">
          <a:xfrm>
            <a:off x="2116661" y="2099365"/>
            <a:ext cx="1017587" cy="18415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a:solidFill>
                  <a:schemeClr val="bg2"/>
                </a:solidFill>
                <a:latin typeface="Segoe" pitchFamily="34" charset="0"/>
              </a:rPr>
              <a:t>Cache</a:t>
            </a:r>
          </a:p>
        </p:txBody>
      </p:sp>
      <p:sp>
        <p:nvSpPr>
          <p:cNvPr id="72" name="Text Box 73"/>
          <p:cNvSpPr txBox="1">
            <a:spLocks noChangeArrowheads="1"/>
          </p:cNvSpPr>
          <p:nvPr/>
        </p:nvSpPr>
        <p:spPr bwMode="auto">
          <a:xfrm>
            <a:off x="2426223" y="1669152"/>
            <a:ext cx="393700" cy="396875"/>
          </a:xfrm>
          <a:prstGeom prst="rect">
            <a:avLst/>
          </a:prstGeom>
          <a:noFill/>
          <a:ln w="9525">
            <a:noFill/>
            <a:miter lim="800000"/>
            <a:headEnd/>
            <a:tailEnd/>
          </a:ln>
          <a:effectLst/>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mj-lt"/>
              </a:rPr>
              <a:t>…</a:t>
            </a:r>
          </a:p>
        </p:txBody>
      </p:sp>
      <p:sp>
        <p:nvSpPr>
          <p:cNvPr id="73" name="Rectangle 75"/>
          <p:cNvSpPr>
            <a:spLocks noChangeArrowheads="1"/>
          </p:cNvSpPr>
          <p:nvPr/>
        </p:nvSpPr>
        <p:spPr bwMode="auto">
          <a:xfrm>
            <a:off x="3718448" y="1743765"/>
            <a:ext cx="1131888" cy="58102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74" name="Rectangle 76"/>
          <p:cNvSpPr>
            <a:spLocks noChangeArrowheads="1"/>
          </p:cNvSpPr>
          <p:nvPr/>
        </p:nvSpPr>
        <p:spPr bwMode="auto">
          <a:xfrm>
            <a:off x="3780361" y="17993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75" name="Rectangle 77"/>
          <p:cNvSpPr>
            <a:spLocks noChangeArrowheads="1"/>
          </p:cNvSpPr>
          <p:nvPr/>
        </p:nvSpPr>
        <p:spPr bwMode="auto">
          <a:xfrm>
            <a:off x="4504784" y="17993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76" name="Rectangle 78"/>
          <p:cNvSpPr>
            <a:spLocks noChangeArrowheads="1"/>
          </p:cNvSpPr>
          <p:nvPr/>
        </p:nvSpPr>
        <p:spPr bwMode="auto">
          <a:xfrm>
            <a:off x="3780361" y="2099365"/>
            <a:ext cx="1017587" cy="18415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solidFill>
                  <a:schemeClr val="bg2"/>
                </a:solidFill>
                <a:latin typeface="Segoe" pitchFamily="34" charset="0"/>
              </a:rPr>
              <a:t>Cache</a:t>
            </a:r>
          </a:p>
        </p:txBody>
      </p:sp>
      <p:sp>
        <p:nvSpPr>
          <p:cNvPr id="77" name="Text Box 79"/>
          <p:cNvSpPr txBox="1">
            <a:spLocks noChangeArrowheads="1"/>
          </p:cNvSpPr>
          <p:nvPr/>
        </p:nvSpPr>
        <p:spPr bwMode="auto">
          <a:xfrm>
            <a:off x="4089923" y="1669152"/>
            <a:ext cx="393700" cy="396875"/>
          </a:xfrm>
          <a:prstGeom prst="rect">
            <a:avLst/>
          </a:prstGeom>
          <a:noFill/>
          <a:ln w="9525">
            <a:noFill/>
            <a:miter lim="800000"/>
            <a:headEnd/>
            <a:tailEnd/>
          </a:ln>
          <a:effectLst/>
        </p:spPr>
        <p:txBody>
          <a:bodyPr>
            <a:spAutoFit/>
          </a:bodyPr>
          <a:lstStyle/>
          <a:p>
            <a:pPr algn="ctr">
              <a:spcBef>
                <a:spcPct val="50000"/>
              </a:spcBef>
            </a:pPr>
            <a:r>
              <a:rPr lang="en-US" sz="2000">
                <a:effectLst>
                  <a:outerShdw blurRad="38100" dist="38100" dir="2700000" algn="tl">
                    <a:srgbClr val="000000">
                      <a:alpha val="43137"/>
                    </a:srgbClr>
                  </a:outerShdw>
                </a:effectLst>
                <a:latin typeface="+mj-lt"/>
              </a:rPr>
              <a:t>…</a:t>
            </a:r>
          </a:p>
        </p:txBody>
      </p:sp>
      <p:sp>
        <p:nvSpPr>
          <p:cNvPr id="78" name="Rectangle 81"/>
          <p:cNvSpPr>
            <a:spLocks noChangeArrowheads="1"/>
          </p:cNvSpPr>
          <p:nvPr/>
        </p:nvSpPr>
        <p:spPr bwMode="auto">
          <a:xfrm>
            <a:off x="3769248" y="2645465"/>
            <a:ext cx="1131888" cy="58102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79" name="Rectangle 82"/>
          <p:cNvSpPr>
            <a:spLocks noChangeArrowheads="1"/>
          </p:cNvSpPr>
          <p:nvPr/>
        </p:nvSpPr>
        <p:spPr bwMode="auto">
          <a:xfrm>
            <a:off x="3831161" y="27010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80" name="Rectangle 83"/>
          <p:cNvSpPr>
            <a:spLocks noChangeArrowheads="1"/>
          </p:cNvSpPr>
          <p:nvPr/>
        </p:nvSpPr>
        <p:spPr bwMode="auto">
          <a:xfrm>
            <a:off x="4555584" y="27010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a:solidFill>
                  <a:schemeClr val="bg2"/>
                </a:solidFill>
                <a:latin typeface="+mj-lt"/>
              </a:rPr>
              <a:t>Core</a:t>
            </a:r>
          </a:p>
        </p:txBody>
      </p:sp>
      <p:sp>
        <p:nvSpPr>
          <p:cNvPr id="81" name="Rectangle 84"/>
          <p:cNvSpPr>
            <a:spLocks noChangeArrowheads="1"/>
          </p:cNvSpPr>
          <p:nvPr/>
        </p:nvSpPr>
        <p:spPr bwMode="auto">
          <a:xfrm>
            <a:off x="3831161" y="3001065"/>
            <a:ext cx="1017587" cy="18415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solidFill>
                  <a:schemeClr val="bg2"/>
                </a:solidFill>
                <a:latin typeface="Segoe" pitchFamily="34" charset="0"/>
              </a:rPr>
              <a:t>Cache</a:t>
            </a:r>
          </a:p>
        </p:txBody>
      </p:sp>
      <p:sp>
        <p:nvSpPr>
          <p:cNvPr id="82" name="Text Box 85"/>
          <p:cNvSpPr txBox="1">
            <a:spLocks noChangeArrowheads="1"/>
          </p:cNvSpPr>
          <p:nvPr/>
        </p:nvSpPr>
        <p:spPr bwMode="auto">
          <a:xfrm>
            <a:off x="4140723" y="2570852"/>
            <a:ext cx="393700" cy="396875"/>
          </a:xfrm>
          <a:prstGeom prst="rect">
            <a:avLst/>
          </a:prstGeom>
          <a:noFill/>
          <a:ln w="9525">
            <a:noFill/>
            <a:miter lim="800000"/>
            <a:headEnd/>
            <a:tailEnd/>
          </a:ln>
          <a:effectLst/>
        </p:spPr>
        <p:txBody>
          <a:bodyPr>
            <a:spAutoFit/>
          </a:bodyPr>
          <a:lstStyle/>
          <a:p>
            <a:pPr algn="ctr">
              <a:spcBef>
                <a:spcPct val="50000"/>
              </a:spcBef>
            </a:pPr>
            <a:r>
              <a:rPr lang="en-US" sz="2000">
                <a:effectLst>
                  <a:outerShdw blurRad="38100" dist="38100" dir="2700000" algn="tl">
                    <a:srgbClr val="000000">
                      <a:alpha val="43137"/>
                    </a:srgbClr>
                  </a:outerShdw>
                </a:effectLst>
                <a:latin typeface="+mj-lt"/>
              </a:rPr>
              <a:t>…</a:t>
            </a:r>
          </a:p>
        </p:txBody>
      </p:sp>
      <p:sp>
        <p:nvSpPr>
          <p:cNvPr id="83" name="Rectangle 87"/>
          <p:cNvSpPr>
            <a:spLocks noChangeArrowheads="1"/>
          </p:cNvSpPr>
          <p:nvPr/>
        </p:nvSpPr>
        <p:spPr bwMode="auto">
          <a:xfrm>
            <a:off x="2042048" y="2658165"/>
            <a:ext cx="1131888" cy="581025"/>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84" name="Rectangle 88"/>
          <p:cNvSpPr>
            <a:spLocks noChangeArrowheads="1"/>
          </p:cNvSpPr>
          <p:nvPr/>
        </p:nvSpPr>
        <p:spPr bwMode="auto">
          <a:xfrm>
            <a:off x="2103961" y="27137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85" name="Rectangle 89"/>
          <p:cNvSpPr>
            <a:spLocks noChangeArrowheads="1"/>
          </p:cNvSpPr>
          <p:nvPr/>
        </p:nvSpPr>
        <p:spPr bwMode="auto">
          <a:xfrm>
            <a:off x="2828384" y="2713727"/>
            <a:ext cx="293164" cy="258763"/>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400" dirty="0">
                <a:solidFill>
                  <a:schemeClr val="bg2"/>
                </a:solidFill>
                <a:latin typeface="+mj-lt"/>
              </a:rPr>
              <a:t>Core</a:t>
            </a:r>
          </a:p>
        </p:txBody>
      </p:sp>
      <p:sp>
        <p:nvSpPr>
          <p:cNvPr id="86" name="Rectangle 90"/>
          <p:cNvSpPr>
            <a:spLocks noChangeArrowheads="1"/>
          </p:cNvSpPr>
          <p:nvPr/>
        </p:nvSpPr>
        <p:spPr bwMode="auto">
          <a:xfrm>
            <a:off x="2103961" y="3013765"/>
            <a:ext cx="1017587" cy="184150"/>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a:solidFill>
                  <a:schemeClr val="bg2"/>
                </a:solidFill>
                <a:latin typeface="Segoe" pitchFamily="34" charset="0"/>
              </a:rPr>
              <a:t>Cache</a:t>
            </a:r>
          </a:p>
        </p:txBody>
      </p:sp>
      <p:sp>
        <p:nvSpPr>
          <p:cNvPr id="87" name="Text Box 91"/>
          <p:cNvSpPr txBox="1">
            <a:spLocks noChangeArrowheads="1"/>
          </p:cNvSpPr>
          <p:nvPr/>
        </p:nvSpPr>
        <p:spPr bwMode="auto">
          <a:xfrm>
            <a:off x="2413523" y="2583552"/>
            <a:ext cx="393700" cy="396875"/>
          </a:xfrm>
          <a:prstGeom prst="rect">
            <a:avLst/>
          </a:prstGeom>
          <a:noFill/>
          <a:ln w="9525">
            <a:noFill/>
            <a:miter lim="800000"/>
            <a:headEnd/>
            <a:tailEnd/>
          </a:ln>
          <a:effectLst/>
        </p:spPr>
        <p:txBody>
          <a:bodyPr>
            <a:spAutoFit/>
          </a:bodyPr>
          <a:lstStyle/>
          <a:p>
            <a:pPr algn="ctr">
              <a:spcBef>
                <a:spcPct val="50000"/>
              </a:spcBef>
            </a:pPr>
            <a:r>
              <a:rPr lang="en-US" sz="2000">
                <a:effectLst>
                  <a:outerShdw blurRad="38100" dist="38100" dir="2700000" algn="tl">
                    <a:srgbClr val="000000">
                      <a:alpha val="43137"/>
                    </a:srgbClr>
                  </a:outerShdw>
                </a:effectLst>
                <a:latin typeface="+mj-lt"/>
              </a:rPr>
              <a:t>…</a:t>
            </a:r>
          </a:p>
        </p:txBody>
      </p:sp>
      <p:sp>
        <p:nvSpPr>
          <p:cNvPr id="88" name="Line 92"/>
          <p:cNvSpPr>
            <a:spLocks noChangeShapeType="1"/>
          </p:cNvSpPr>
          <p:nvPr/>
        </p:nvSpPr>
        <p:spPr bwMode="auto">
          <a:xfrm>
            <a:off x="2146823" y="45647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89" name="Line 93"/>
          <p:cNvSpPr>
            <a:spLocks noChangeShapeType="1"/>
          </p:cNvSpPr>
          <p:nvPr/>
        </p:nvSpPr>
        <p:spPr bwMode="auto">
          <a:xfrm>
            <a:off x="2718323" y="45647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90" name="Text Box 94"/>
          <p:cNvSpPr txBox="1">
            <a:spLocks noChangeArrowheads="1"/>
          </p:cNvSpPr>
          <p:nvPr/>
        </p:nvSpPr>
        <p:spPr bwMode="auto">
          <a:xfrm>
            <a:off x="2184923" y="4475852"/>
            <a:ext cx="609600" cy="396875"/>
          </a:xfrm>
          <a:prstGeom prst="rect">
            <a:avLst/>
          </a:prstGeom>
          <a:noFill/>
          <a:ln w="9525">
            <a:noFill/>
            <a:miter lim="800000"/>
            <a:headEnd/>
            <a:tailEnd/>
          </a:ln>
          <a:effectLst/>
        </p:spPr>
        <p:txBody>
          <a:bodyPr>
            <a:spAutoFit/>
          </a:bodyPr>
          <a:lstStyle/>
          <a:p>
            <a:pPr algn="l">
              <a:spcBef>
                <a:spcPct val="50000"/>
              </a:spcBef>
            </a:pPr>
            <a:r>
              <a:rPr lang="en-US" sz="2000" b="0">
                <a:effectLst/>
              </a:rPr>
              <a:t>. . .</a:t>
            </a:r>
          </a:p>
        </p:txBody>
      </p:sp>
      <p:sp>
        <p:nvSpPr>
          <p:cNvPr id="91" name="Rectangle 96"/>
          <p:cNvSpPr>
            <a:spLocks noChangeArrowheads="1"/>
          </p:cNvSpPr>
          <p:nvPr/>
        </p:nvSpPr>
        <p:spPr bwMode="auto">
          <a:xfrm>
            <a:off x="902223" y="4120252"/>
            <a:ext cx="914400" cy="44608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92" name="Text Box 97"/>
          <p:cNvSpPr txBox="1">
            <a:spLocks noChangeArrowheads="1"/>
          </p:cNvSpPr>
          <p:nvPr/>
        </p:nvSpPr>
        <p:spPr bwMode="auto">
          <a:xfrm>
            <a:off x="933451" y="4221852"/>
            <a:ext cx="843486" cy="276999"/>
          </a:xfrm>
          <a:prstGeom prst="rect">
            <a:avLst/>
          </a:prstGeom>
          <a:noFill/>
          <a:ln w="9525">
            <a:noFill/>
            <a:miter lim="800000"/>
            <a:headEnd/>
            <a:tailEnd/>
          </a:ln>
          <a:effectLst/>
        </p:spPr>
        <p:txBody>
          <a:bodyPr wrap="square">
            <a:spAutoFit/>
          </a:bodyPr>
          <a:lstStyle/>
          <a:p>
            <a:pPr algn="ctr">
              <a:spcBef>
                <a:spcPct val="50000"/>
              </a:spcBef>
            </a:pPr>
            <a:r>
              <a:rPr lang="en-US" sz="1200">
                <a:effectLst>
                  <a:outerShdw blurRad="38100" dist="38100" dir="2700000" algn="tl">
                    <a:srgbClr val="000000">
                      <a:alpha val="43137"/>
                    </a:srgbClr>
                  </a:outerShdw>
                </a:effectLst>
              </a:rPr>
              <a:t>IO Bridge</a:t>
            </a:r>
          </a:p>
        </p:txBody>
      </p:sp>
      <p:sp>
        <p:nvSpPr>
          <p:cNvPr id="93" name="Line 98"/>
          <p:cNvSpPr>
            <a:spLocks noChangeShapeType="1"/>
          </p:cNvSpPr>
          <p:nvPr/>
        </p:nvSpPr>
        <p:spPr bwMode="auto">
          <a:xfrm>
            <a:off x="1067323" y="45647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94" name="Line 99"/>
          <p:cNvSpPr>
            <a:spLocks noChangeShapeType="1"/>
          </p:cNvSpPr>
          <p:nvPr/>
        </p:nvSpPr>
        <p:spPr bwMode="auto">
          <a:xfrm>
            <a:off x="1638823" y="45647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95" name="Text Box 100"/>
          <p:cNvSpPr txBox="1">
            <a:spLocks noChangeArrowheads="1"/>
          </p:cNvSpPr>
          <p:nvPr/>
        </p:nvSpPr>
        <p:spPr bwMode="auto">
          <a:xfrm>
            <a:off x="1105423" y="4475852"/>
            <a:ext cx="609600" cy="396875"/>
          </a:xfrm>
          <a:prstGeom prst="rect">
            <a:avLst/>
          </a:prstGeom>
          <a:noFill/>
          <a:ln w="9525">
            <a:noFill/>
            <a:miter lim="800000"/>
            <a:headEnd/>
            <a:tailEnd/>
          </a:ln>
          <a:effectLst/>
        </p:spPr>
        <p:txBody>
          <a:bodyPr>
            <a:spAutoFit/>
          </a:bodyPr>
          <a:lstStyle/>
          <a:p>
            <a:pPr algn="l">
              <a:spcBef>
                <a:spcPct val="50000"/>
              </a:spcBef>
            </a:pPr>
            <a:r>
              <a:rPr lang="en-US" sz="2000" b="0">
                <a:effectLst/>
              </a:rPr>
              <a:t>. . .</a:t>
            </a:r>
          </a:p>
        </p:txBody>
      </p:sp>
      <p:sp>
        <p:nvSpPr>
          <p:cNvPr id="96" name="Rectangle 102"/>
          <p:cNvSpPr>
            <a:spLocks noChangeArrowheads="1"/>
          </p:cNvSpPr>
          <p:nvPr/>
        </p:nvSpPr>
        <p:spPr bwMode="auto">
          <a:xfrm>
            <a:off x="5182123" y="4132952"/>
            <a:ext cx="914400" cy="44608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97" name="Text Box 103"/>
          <p:cNvSpPr txBox="1">
            <a:spLocks noChangeArrowheads="1"/>
          </p:cNvSpPr>
          <p:nvPr/>
        </p:nvSpPr>
        <p:spPr bwMode="auto">
          <a:xfrm>
            <a:off x="5214938" y="4221852"/>
            <a:ext cx="843485" cy="276999"/>
          </a:xfrm>
          <a:prstGeom prst="rect">
            <a:avLst/>
          </a:prstGeom>
          <a:noFill/>
          <a:ln w="9525">
            <a:noFill/>
            <a:miter lim="800000"/>
            <a:headEnd/>
            <a:tailEnd/>
          </a:ln>
          <a:effectLst/>
        </p:spPr>
        <p:txBody>
          <a:bodyPr wrap="square">
            <a:spAutoFit/>
          </a:bodyPr>
          <a:lstStyle/>
          <a:p>
            <a:pPr algn="ctr">
              <a:spcBef>
                <a:spcPct val="50000"/>
              </a:spcBef>
            </a:pPr>
            <a:r>
              <a:rPr lang="en-US" sz="1200">
                <a:effectLst>
                  <a:outerShdw blurRad="38100" dist="38100" dir="2700000" algn="tl">
                    <a:srgbClr val="000000">
                      <a:alpha val="43137"/>
                    </a:srgbClr>
                  </a:outerShdw>
                </a:effectLst>
              </a:rPr>
              <a:t>IO Bridge</a:t>
            </a:r>
          </a:p>
        </p:txBody>
      </p:sp>
      <p:sp>
        <p:nvSpPr>
          <p:cNvPr id="98" name="Line 104"/>
          <p:cNvSpPr>
            <a:spLocks noChangeShapeType="1"/>
          </p:cNvSpPr>
          <p:nvPr/>
        </p:nvSpPr>
        <p:spPr bwMode="auto">
          <a:xfrm>
            <a:off x="5347223" y="45774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99" name="Line 105"/>
          <p:cNvSpPr>
            <a:spLocks noChangeShapeType="1"/>
          </p:cNvSpPr>
          <p:nvPr/>
        </p:nvSpPr>
        <p:spPr bwMode="auto">
          <a:xfrm>
            <a:off x="5918723" y="45774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100" name="Text Box 106"/>
          <p:cNvSpPr txBox="1">
            <a:spLocks noChangeArrowheads="1"/>
          </p:cNvSpPr>
          <p:nvPr/>
        </p:nvSpPr>
        <p:spPr bwMode="auto">
          <a:xfrm>
            <a:off x="5385323" y="4488552"/>
            <a:ext cx="609600" cy="396875"/>
          </a:xfrm>
          <a:prstGeom prst="rect">
            <a:avLst/>
          </a:prstGeom>
          <a:noFill/>
          <a:ln w="9525">
            <a:noFill/>
            <a:miter lim="800000"/>
            <a:headEnd/>
            <a:tailEnd/>
          </a:ln>
          <a:effectLst/>
        </p:spPr>
        <p:txBody>
          <a:bodyPr>
            <a:spAutoFit/>
          </a:bodyPr>
          <a:lstStyle/>
          <a:p>
            <a:pPr algn="l">
              <a:spcBef>
                <a:spcPct val="50000"/>
              </a:spcBef>
            </a:pPr>
            <a:r>
              <a:rPr lang="en-US" sz="2000" b="0">
                <a:effectLst/>
              </a:rPr>
              <a:t>. . .</a:t>
            </a:r>
          </a:p>
        </p:txBody>
      </p:sp>
      <p:sp>
        <p:nvSpPr>
          <p:cNvPr id="101" name="Rectangle 108"/>
          <p:cNvSpPr>
            <a:spLocks noChangeArrowheads="1"/>
          </p:cNvSpPr>
          <p:nvPr/>
        </p:nvSpPr>
        <p:spPr bwMode="auto">
          <a:xfrm>
            <a:off x="4102623" y="4132952"/>
            <a:ext cx="914400" cy="446088"/>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200">
              <a:effectLst>
                <a:outerShdw blurRad="38100" dist="38100" dir="2700000" algn="tl">
                  <a:srgbClr val="000000">
                    <a:alpha val="43137"/>
                  </a:srgbClr>
                </a:outerShdw>
              </a:effectLst>
              <a:latin typeface="Segoe" pitchFamily="34" charset="0"/>
            </a:endParaRPr>
          </a:p>
        </p:txBody>
      </p:sp>
      <p:sp>
        <p:nvSpPr>
          <p:cNvPr id="102" name="Text Box 109"/>
          <p:cNvSpPr txBox="1">
            <a:spLocks noChangeArrowheads="1"/>
          </p:cNvSpPr>
          <p:nvPr/>
        </p:nvSpPr>
        <p:spPr bwMode="auto">
          <a:xfrm>
            <a:off x="4135438" y="4221852"/>
            <a:ext cx="843485" cy="276999"/>
          </a:xfrm>
          <a:prstGeom prst="rect">
            <a:avLst/>
          </a:prstGeom>
          <a:noFill/>
          <a:ln w="9525">
            <a:noFill/>
            <a:miter lim="800000"/>
            <a:headEnd/>
            <a:tailEnd/>
          </a:ln>
          <a:effectLst/>
        </p:spPr>
        <p:txBody>
          <a:bodyPr wrap="square">
            <a:spAutoFit/>
          </a:bodyPr>
          <a:lstStyle/>
          <a:p>
            <a:pPr algn="ctr">
              <a:spcBef>
                <a:spcPct val="50000"/>
              </a:spcBef>
            </a:pPr>
            <a:r>
              <a:rPr lang="en-US" sz="1200" dirty="0">
                <a:effectLst>
                  <a:outerShdw blurRad="38100" dist="38100" dir="2700000" algn="tl">
                    <a:srgbClr val="000000">
                      <a:alpha val="43137"/>
                    </a:srgbClr>
                  </a:outerShdw>
                </a:effectLst>
              </a:rPr>
              <a:t>IO Bridge</a:t>
            </a:r>
          </a:p>
        </p:txBody>
      </p:sp>
      <p:sp>
        <p:nvSpPr>
          <p:cNvPr id="103" name="Line 110"/>
          <p:cNvSpPr>
            <a:spLocks noChangeShapeType="1"/>
          </p:cNvSpPr>
          <p:nvPr/>
        </p:nvSpPr>
        <p:spPr bwMode="auto">
          <a:xfrm>
            <a:off x="4267723" y="45774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104" name="Line 111"/>
          <p:cNvSpPr>
            <a:spLocks noChangeShapeType="1"/>
          </p:cNvSpPr>
          <p:nvPr/>
        </p:nvSpPr>
        <p:spPr bwMode="auto">
          <a:xfrm>
            <a:off x="4839223" y="4577452"/>
            <a:ext cx="0" cy="304800"/>
          </a:xfrm>
          <a:prstGeom prst="line">
            <a:avLst/>
          </a:prstGeom>
          <a:noFill/>
          <a:ln w="9525">
            <a:solidFill>
              <a:schemeClr val="tx1"/>
            </a:solidFill>
            <a:round/>
            <a:headEnd type="triangle" w="med" len="med"/>
            <a:tailEnd type="triangle" w="med" len="med"/>
          </a:ln>
          <a:effectLst>
            <a:glow rad="63500">
              <a:schemeClr val="accent1">
                <a:satMod val="175000"/>
                <a:alpha val="40000"/>
              </a:schemeClr>
            </a:glow>
          </a:effectLst>
        </p:spPr>
        <p:txBody>
          <a:bodyPr/>
          <a:lstStyle/>
          <a:p>
            <a:endParaRPr lang="en-US"/>
          </a:p>
        </p:txBody>
      </p:sp>
      <p:sp>
        <p:nvSpPr>
          <p:cNvPr id="105" name="Text Box 112"/>
          <p:cNvSpPr txBox="1">
            <a:spLocks noChangeArrowheads="1"/>
          </p:cNvSpPr>
          <p:nvPr/>
        </p:nvSpPr>
        <p:spPr bwMode="auto">
          <a:xfrm>
            <a:off x="4305823" y="4488552"/>
            <a:ext cx="609600" cy="396875"/>
          </a:xfrm>
          <a:prstGeom prst="rect">
            <a:avLst/>
          </a:prstGeom>
          <a:noFill/>
          <a:ln w="9525">
            <a:noFill/>
            <a:miter lim="800000"/>
            <a:headEnd/>
            <a:tailEnd/>
          </a:ln>
          <a:effectLst/>
        </p:spPr>
        <p:txBody>
          <a:bodyPr>
            <a:spAutoFit/>
          </a:bodyPr>
          <a:lstStyle/>
          <a:p>
            <a:pPr algn="l">
              <a:spcBef>
                <a:spcPct val="50000"/>
              </a:spcBef>
            </a:pPr>
            <a:r>
              <a:rPr lang="en-US" sz="2000" b="0">
                <a:effectLst/>
              </a:rPr>
              <a:t>. . .</a:t>
            </a:r>
          </a:p>
        </p:txBody>
      </p:sp>
      <p:sp>
        <p:nvSpPr>
          <p:cNvPr id="106" name="Line 113"/>
          <p:cNvSpPr>
            <a:spLocks noChangeShapeType="1"/>
          </p:cNvSpPr>
          <p:nvPr/>
        </p:nvSpPr>
        <p:spPr bwMode="auto">
          <a:xfrm>
            <a:off x="800623" y="2545452"/>
            <a:ext cx="0" cy="10160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107" name="Line 114"/>
          <p:cNvSpPr>
            <a:spLocks noChangeShapeType="1"/>
          </p:cNvSpPr>
          <p:nvPr/>
        </p:nvSpPr>
        <p:spPr bwMode="auto">
          <a:xfrm flipV="1">
            <a:off x="800623" y="3551927"/>
            <a:ext cx="1095375" cy="9525"/>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108" name="Line 115"/>
          <p:cNvSpPr>
            <a:spLocks noChangeShapeType="1"/>
          </p:cNvSpPr>
          <p:nvPr/>
        </p:nvSpPr>
        <p:spPr bwMode="auto">
          <a:xfrm>
            <a:off x="2807223" y="2332727"/>
            <a:ext cx="0" cy="317500"/>
          </a:xfrm>
          <a:prstGeom prst="line">
            <a:avLst/>
          </a:prstGeom>
          <a:noFill/>
          <a:ln w="50800">
            <a:solidFill>
              <a:schemeClr val="bg1"/>
            </a:solidFill>
            <a:round/>
            <a:headEnd/>
            <a:tailEnd/>
          </a:ln>
          <a:effectLst>
            <a:glow rad="63500">
              <a:schemeClr val="accent4">
                <a:satMod val="175000"/>
                <a:alpha val="40000"/>
              </a:schemeClr>
            </a:glow>
          </a:effectLst>
        </p:spPr>
        <p:txBody>
          <a:bodyPr/>
          <a:lstStyle/>
          <a:p>
            <a:endParaRPr lang="en-US"/>
          </a:p>
        </p:txBody>
      </p:sp>
      <p:sp>
        <p:nvSpPr>
          <p:cNvPr id="109" name="Line 116"/>
          <p:cNvSpPr>
            <a:spLocks noChangeShapeType="1"/>
          </p:cNvSpPr>
          <p:nvPr/>
        </p:nvSpPr>
        <p:spPr bwMode="auto">
          <a:xfrm>
            <a:off x="1899173" y="3551927"/>
            <a:ext cx="0" cy="151130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110" name="Line 117"/>
          <p:cNvSpPr>
            <a:spLocks noChangeShapeType="1"/>
          </p:cNvSpPr>
          <p:nvPr/>
        </p:nvSpPr>
        <p:spPr bwMode="auto">
          <a:xfrm>
            <a:off x="772048" y="2532752"/>
            <a:ext cx="2514600" cy="0"/>
          </a:xfrm>
          <a:prstGeom prst="line">
            <a:avLst/>
          </a:prstGeom>
          <a:noFill/>
          <a:ln w="25400">
            <a:solidFill>
              <a:srgbClr val="FF0000"/>
            </a:solidFill>
            <a:round/>
            <a:headEnd/>
            <a:tailEnd/>
          </a:ln>
          <a:effectLst>
            <a:glow rad="63500">
              <a:schemeClr val="accent3">
                <a:satMod val="175000"/>
                <a:alpha val="40000"/>
              </a:schemeClr>
            </a:glow>
          </a:effectLst>
        </p:spPr>
        <p:txBody>
          <a:bodyPr/>
          <a:lstStyle/>
          <a:p>
            <a:endParaRPr lang="en-US"/>
          </a:p>
        </p:txBody>
      </p:sp>
      <p:sp>
        <p:nvSpPr>
          <p:cNvPr id="52" name="Text Box 52"/>
          <p:cNvSpPr txBox="1">
            <a:spLocks noChangeArrowheads="1"/>
          </p:cNvSpPr>
          <p:nvPr/>
        </p:nvSpPr>
        <p:spPr bwMode="auto">
          <a:xfrm>
            <a:off x="360904" y="5784765"/>
            <a:ext cx="3352800" cy="932563"/>
          </a:xfrm>
          <a:prstGeom prst="rect">
            <a:avLst/>
          </a:prstGeom>
          <a:noFill/>
          <a:ln w="9525">
            <a:noFill/>
            <a:miter lim="800000"/>
            <a:headEnd/>
            <a:tailEnd/>
          </a:ln>
          <a:effectLst/>
        </p:spPr>
        <p:txBody>
          <a:bodyPr wrap="square">
            <a:spAutoFit/>
          </a:bodyPr>
          <a:lstStyle/>
          <a:p>
            <a:pPr marL="220663" indent="-220663">
              <a:lnSpc>
                <a:spcPct val="90000"/>
              </a:lnSpc>
              <a:spcBef>
                <a:spcPct val="30000"/>
              </a:spcBef>
              <a:buClr>
                <a:schemeClr val="accent6"/>
              </a:buClr>
              <a:buFont typeface="+mj-lt"/>
              <a:buAutoNum type="arabicPeriod"/>
            </a:pPr>
            <a:r>
              <a:rPr lang="en-US" sz="1400" b="0" dirty="0" smtClean="0">
                <a:effectLst>
                  <a:outerShdw blurRad="38100" dist="38100" dir="2700000" algn="tl">
                    <a:srgbClr val="000000">
                      <a:alpha val="43137"/>
                    </a:srgbClr>
                  </a:outerShdw>
                </a:effectLst>
              </a:rPr>
              <a:t>Partition Manager provides the UI for partition creation and management</a:t>
            </a:r>
          </a:p>
          <a:p>
            <a:pPr marL="220663" indent="-220663">
              <a:lnSpc>
                <a:spcPct val="90000"/>
              </a:lnSpc>
              <a:spcBef>
                <a:spcPct val="30000"/>
              </a:spcBef>
              <a:buClr>
                <a:schemeClr val="accent6"/>
              </a:buClr>
              <a:buFont typeface="+mj-lt"/>
              <a:buAutoNum type="arabicPeriod"/>
            </a:pPr>
            <a:r>
              <a:rPr lang="en-US" sz="1400" b="0" dirty="0" smtClean="0">
                <a:effectLst>
                  <a:outerShdw blurRad="38100" dist="38100" dir="2700000" algn="tl">
                    <a:srgbClr val="000000">
                      <a:alpha val="43137"/>
                    </a:srgbClr>
                  </a:outerShdw>
                </a:effectLst>
              </a:rPr>
              <a:t>Service Processor controls the inter processor and IO connections</a:t>
            </a:r>
            <a:endParaRPr lang="en-US" sz="1400" b="0" dirty="0">
              <a:effectLst>
                <a:outerShdw blurRad="38100" dist="38100" dir="2700000" algn="tl">
                  <a:srgbClr val="000000">
                    <a:alpha val="43137"/>
                  </a:srgbClr>
                </a:outerShdw>
              </a:effectLst>
            </a:endParaRPr>
          </a:p>
        </p:txBody>
      </p:sp>
      <p:sp>
        <p:nvSpPr>
          <p:cNvPr id="55" name="Text Box 55"/>
          <p:cNvSpPr txBox="1">
            <a:spLocks noChangeArrowheads="1"/>
          </p:cNvSpPr>
          <p:nvPr/>
        </p:nvSpPr>
        <p:spPr bwMode="auto">
          <a:xfrm>
            <a:off x="3637504" y="5784765"/>
            <a:ext cx="5257800" cy="738664"/>
          </a:xfrm>
          <a:prstGeom prst="rect">
            <a:avLst/>
          </a:prstGeom>
          <a:noFill/>
          <a:ln w="9525">
            <a:noFill/>
            <a:miter lim="800000"/>
            <a:headEnd/>
            <a:tailEnd/>
          </a:ln>
          <a:effectLst/>
        </p:spPr>
        <p:txBody>
          <a:bodyPr wrap="square">
            <a:spAutoFit/>
          </a:bodyPr>
          <a:lstStyle/>
          <a:p>
            <a:pPr marL="231775" indent="-231775">
              <a:lnSpc>
                <a:spcPct val="90000"/>
              </a:lnSpc>
              <a:spcBef>
                <a:spcPct val="30000"/>
              </a:spcBef>
              <a:buClr>
                <a:schemeClr val="accent6"/>
              </a:buClr>
              <a:buFont typeface="+mj-lt"/>
              <a:buAutoNum type="arabicPeriod" startAt="3"/>
            </a:pPr>
            <a:r>
              <a:rPr lang="en-US" sz="1400" b="0" dirty="0" smtClean="0">
                <a:effectLst>
                  <a:outerShdw blurRad="38100" dist="38100" dir="2700000" algn="tl">
                    <a:srgbClr val="000000">
                      <a:alpha val="43137"/>
                    </a:srgbClr>
                  </a:outerShdw>
                </a:effectLst>
              </a:rPr>
              <a:t>Partition Units connect together to create partitions.</a:t>
            </a:r>
          </a:p>
          <a:p>
            <a:pPr marL="231775" indent="-231775">
              <a:lnSpc>
                <a:spcPct val="90000"/>
              </a:lnSpc>
              <a:spcBef>
                <a:spcPct val="30000"/>
              </a:spcBef>
              <a:buClr>
                <a:schemeClr val="accent6"/>
              </a:buClr>
              <a:buFont typeface="+mj-lt"/>
              <a:buAutoNum type="arabicPeriod" startAt="3"/>
            </a:pPr>
            <a:r>
              <a:rPr lang="en-US" sz="1400" dirty="0" smtClean="0">
                <a:effectLst>
                  <a:outerShdw blurRad="38100" dist="38100" dir="2700000" algn="tl">
                    <a:srgbClr val="000000">
                      <a:alpha val="43137"/>
                    </a:srgbClr>
                  </a:outerShdw>
                </a:effectLst>
              </a:rPr>
              <a:t>Each partition is isolated, and runs a separate</a:t>
            </a:r>
            <a:br>
              <a:rPr lang="en-US" sz="1400" dirty="0" smtClean="0">
                <a:effectLst>
                  <a:outerShdw blurRad="38100" dist="38100" dir="2700000" algn="tl">
                    <a:srgbClr val="000000">
                      <a:alpha val="43137"/>
                    </a:srgbClr>
                  </a:outerShdw>
                </a:effectLst>
              </a:rPr>
            </a:br>
            <a:r>
              <a:rPr lang="en-US" sz="1400" dirty="0" smtClean="0">
                <a:effectLst>
                  <a:outerShdw blurRad="38100" dist="38100" dir="2700000" algn="tl">
                    <a:srgbClr val="000000">
                      <a:alpha val="43137"/>
                    </a:srgbClr>
                  </a:outerShdw>
                </a:effectLst>
              </a:rPr>
              <a:t>copy of the OS</a:t>
            </a:r>
            <a:endParaRPr lang="en-US" sz="1400" b="0" dirty="0">
              <a:effectLst>
                <a:outerShdw blurRad="38100" dist="38100" dir="2700000" algn="tl">
                  <a:srgbClr val="000000">
                    <a:alpha val="43137"/>
                  </a:srgbClr>
                </a:outerShdw>
              </a:effectLst>
            </a:endParaRPr>
          </a:p>
        </p:txBody>
      </p:sp>
      <p:sp>
        <p:nvSpPr>
          <p:cNvPr id="112" name="Text Box 119"/>
          <p:cNvSpPr txBox="1">
            <a:spLocks noChangeArrowheads="1"/>
          </p:cNvSpPr>
          <p:nvPr/>
        </p:nvSpPr>
        <p:spPr bwMode="auto">
          <a:xfrm>
            <a:off x="260424" y="5440819"/>
            <a:ext cx="7073900" cy="336550"/>
          </a:xfrm>
          <a:prstGeom prst="rect">
            <a:avLst/>
          </a:prstGeom>
          <a:noFill/>
          <a:ln w="3175" algn="ctr">
            <a:noFill/>
            <a:miter lim="800000"/>
            <a:headEnd/>
            <a:tailEnd/>
          </a:ln>
          <a:effectLst/>
        </p:spPr>
        <p:txBody>
          <a:bodyPr>
            <a:spAutoFit/>
          </a:bodyPr>
          <a:lstStyle/>
          <a:p>
            <a:pPr>
              <a:spcBef>
                <a:spcPct val="50000"/>
              </a:spcBef>
            </a:pPr>
            <a:r>
              <a:rPr lang="en-US" sz="1600" b="0" dirty="0">
                <a:effectLst>
                  <a:outerShdw blurRad="38100" dist="38100" dir="2700000" algn="tl">
                    <a:srgbClr val="000000">
                      <a:alpha val="43137"/>
                    </a:srgbClr>
                  </a:outerShdw>
                </a:effectLst>
                <a:latin typeface="+mj-lt"/>
              </a:rPr>
              <a:t>Example </a:t>
            </a:r>
            <a:r>
              <a:rPr lang="en-US" sz="1600" b="0" dirty="0">
                <a:solidFill>
                  <a:schemeClr val="accent1"/>
                </a:solidFill>
                <a:effectLst>
                  <a:outerShdw blurRad="38100" dist="38100" dir="2700000" algn="tl">
                    <a:srgbClr val="000000">
                      <a:alpha val="43137"/>
                    </a:srgbClr>
                  </a:outerShdw>
                </a:effectLst>
                <a:latin typeface="+mj-lt"/>
              </a:rPr>
              <a:t>Hardware</a:t>
            </a:r>
            <a:r>
              <a:rPr lang="en-US" sz="1600" b="0" dirty="0">
                <a:effectLst>
                  <a:outerShdw blurRad="38100" dist="38100" dir="2700000" algn="tl">
                    <a:srgbClr val="000000">
                      <a:alpha val="43137"/>
                    </a:srgbClr>
                  </a:outerShdw>
                </a:effectLst>
                <a:latin typeface="+mj-lt"/>
              </a:rPr>
              <a:t> </a:t>
            </a:r>
            <a:r>
              <a:rPr lang="en-US" sz="1600" b="0" dirty="0" err="1">
                <a:effectLst>
                  <a:outerShdw blurRad="38100" dist="38100" dir="2700000" algn="tl">
                    <a:srgbClr val="000000">
                      <a:alpha val="43137"/>
                    </a:srgbClr>
                  </a:outerShdw>
                </a:effectLst>
                <a:latin typeface="+mj-lt"/>
              </a:rPr>
              <a:t>Partitionable</a:t>
            </a:r>
            <a:r>
              <a:rPr lang="en-US" sz="1600" b="0" dirty="0">
                <a:effectLst>
                  <a:outerShdw blurRad="38100" dist="38100" dir="2700000" algn="tl">
                    <a:srgbClr val="000000">
                      <a:alpha val="43137"/>
                    </a:srgbClr>
                  </a:outerShdw>
                </a:effectLst>
                <a:latin typeface="+mj-lt"/>
              </a:rPr>
              <a:t> Server</a:t>
            </a:r>
          </a:p>
        </p:txBody>
      </p:sp>
      <p:sp>
        <p:nvSpPr>
          <p:cNvPr id="119" name="Oval 118"/>
          <p:cNvSpPr/>
          <p:nvPr/>
        </p:nvSpPr>
        <p:spPr bwMode="auto">
          <a:xfrm>
            <a:off x="6781800" y="4495800"/>
            <a:ext cx="914400" cy="304800"/>
          </a:xfrm>
          <a:prstGeom prst="ellipse">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48" name="Picture 48" descr="Drawing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44997" y="4090090"/>
            <a:ext cx="595313" cy="649287"/>
          </a:xfrm>
          <a:prstGeom prst="rect">
            <a:avLst/>
          </a:prstGeom>
          <a:noFill/>
          <a:effectLst>
            <a:outerShdw blurRad="63500" sx="102000" sy="102000" algn="ctr" rotWithShape="0">
              <a:prstClr val="black">
                <a:alpha val="40000"/>
              </a:prstClr>
            </a:outerShdw>
          </a:effectLst>
        </p:spPr>
      </p:pic>
      <p:sp>
        <p:nvSpPr>
          <p:cNvPr id="54" name="Line 54"/>
          <p:cNvSpPr>
            <a:spLocks noChangeShapeType="1"/>
          </p:cNvSpPr>
          <p:nvPr/>
        </p:nvSpPr>
        <p:spPr bwMode="auto">
          <a:xfrm flipH="1" flipV="1">
            <a:off x="7511791" y="4550465"/>
            <a:ext cx="266700" cy="228600"/>
          </a:xfrm>
          <a:prstGeom prst="line">
            <a:avLst/>
          </a:prstGeom>
          <a:noFill/>
          <a:ln w="25400">
            <a:solidFill>
              <a:schemeClr val="tx1"/>
            </a:solidFill>
            <a:round/>
            <a:headEnd/>
            <a:tailEnd type="triangle" w="med" len="med"/>
          </a:ln>
          <a:effectLst>
            <a:glow rad="63500">
              <a:schemeClr val="accent1">
                <a:satMod val="175000"/>
                <a:alpha val="40000"/>
              </a:schemeClr>
            </a:glow>
          </a:effec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106" grpId="0" animBg="1"/>
      <p:bldP spid="107" grpId="0" animBg="1"/>
      <p:bldP spid="108" grpId="0" animBg="1"/>
      <p:bldP spid="109" grpId="0" animBg="1"/>
      <p:bldP spid="1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type="body" idx="1"/>
          </p:nvPr>
        </p:nvSpPr>
        <p:spPr>
          <a:xfrm>
            <a:off x="382588" y="1414464"/>
            <a:ext cx="8380412" cy="4505849"/>
          </a:xfrm>
        </p:spPr>
        <p:txBody>
          <a:bodyPr/>
          <a:lstStyle/>
          <a:p>
            <a:pPr>
              <a:spcBef>
                <a:spcPts val="600"/>
              </a:spcBef>
            </a:pPr>
            <a:r>
              <a:rPr lang="en-US" sz="2800" dirty="0" smtClean="0"/>
              <a:t>High-end systems have the support today</a:t>
            </a:r>
          </a:p>
          <a:p>
            <a:pPr>
              <a:spcBef>
                <a:spcPts val="600"/>
              </a:spcBef>
            </a:pPr>
            <a:r>
              <a:rPr lang="en-US" sz="2800" dirty="0" smtClean="0"/>
              <a:t>Server consolidation increases the importance of uptime and reliability</a:t>
            </a:r>
          </a:p>
          <a:p>
            <a:pPr>
              <a:spcBef>
                <a:spcPts val="600"/>
              </a:spcBef>
            </a:pPr>
            <a:r>
              <a:rPr lang="en-US" sz="2800" dirty="0" smtClean="0"/>
              <a:t>Multi-core drives RAS requirements into the mainstream</a:t>
            </a:r>
          </a:p>
          <a:p>
            <a:pPr>
              <a:spcBef>
                <a:spcPts val="600"/>
              </a:spcBef>
            </a:pPr>
            <a:r>
              <a:rPr lang="en-US" sz="2800" dirty="0" smtClean="0"/>
              <a:t>Scenario 1:  Capacity on Demand</a:t>
            </a:r>
          </a:p>
          <a:p>
            <a:pPr lvl="1">
              <a:spcBef>
                <a:spcPts val="600"/>
              </a:spcBef>
            </a:pPr>
            <a:r>
              <a:rPr lang="en-US" sz="2400" dirty="0" smtClean="0"/>
              <a:t>Business purchases a low-end server, and can upgrade as the business grows</a:t>
            </a:r>
          </a:p>
          <a:p>
            <a:pPr>
              <a:spcBef>
                <a:spcPts val="600"/>
              </a:spcBef>
            </a:pPr>
            <a:r>
              <a:rPr lang="en-US" sz="2800" dirty="0" smtClean="0"/>
              <a:t>Scenario 2:  Failure management</a:t>
            </a:r>
          </a:p>
          <a:p>
            <a:pPr lvl="1">
              <a:spcBef>
                <a:spcPts val="600"/>
              </a:spcBef>
            </a:pPr>
            <a:r>
              <a:rPr lang="en-US" sz="2400" dirty="0" smtClean="0"/>
              <a:t>Predictive analysis allows replacement before catastrophic failure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2008</a:t>
            </a:r>
            <a:endParaRPr lang="en-US" dirty="0"/>
          </a:p>
        </p:txBody>
      </p:sp>
      <p:sp>
        <p:nvSpPr>
          <p:cNvPr id="3" name="Content Placeholder 2"/>
          <p:cNvSpPr>
            <a:spLocks noGrp="1"/>
          </p:cNvSpPr>
          <p:nvPr>
            <p:ph type="body" idx="1"/>
          </p:nvPr>
        </p:nvSpPr>
        <p:spPr>
          <a:xfrm>
            <a:off x="382588" y="1414464"/>
            <a:ext cx="8380412" cy="5334281"/>
          </a:xfrm>
        </p:spPr>
        <p:txBody>
          <a:bodyPr/>
          <a:lstStyle/>
          <a:p>
            <a:r>
              <a:rPr lang="en-US" dirty="0" smtClean="0"/>
              <a:t>Hot-Add</a:t>
            </a:r>
          </a:p>
          <a:p>
            <a:pPr lvl="1"/>
            <a:r>
              <a:rPr lang="en-US" dirty="0" smtClean="0"/>
              <a:t>Processors</a:t>
            </a:r>
          </a:p>
          <a:p>
            <a:pPr lvl="1"/>
            <a:r>
              <a:rPr lang="en-US" dirty="0" smtClean="0"/>
              <a:t>Limited support for I/O APICs</a:t>
            </a:r>
          </a:p>
          <a:p>
            <a:pPr lvl="1"/>
            <a:r>
              <a:rPr lang="en-US" dirty="0" smtClean="0"/>
              <a:t>Memory already supported – this completes the package</a:t>
            </a:r>
          </a:p>
          <a:p>
            <a:r>
              <a:rPr lang="en-US" dirty="0" smtClean="0"/>
              <a:t>Hot-Replace</a:t>
            </a:r>
          </a:p>
          <a:p>
            <a:pPr lvl="1"/>
            <a:r>
              <a:rPr lang="en-US" dirty="0" smtClean="0"/>
              <a:t>Online migration – NOT a remove then add</a:t>
            </a:r>
          </a:p>
          <a:p>
            <a:pPr lvl="1"/>
            <a:r>
              <a:rPr lang="en-US" dirty="0" smtClean="0"/>
              <a:t>Processors and Memory</a:t>
            </a:r>
          </a:p>
          <a:p>
            <a:r>
              <a:rPr lang="en-US" dirty="0" smtClean="0"/>
              <a:t>Limited to x64 Datacenter and Itanium SKUs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84995"/>
          </a:xfrm>
        </p:spPr>
        <p:txBody>
          <a:bodyPr/>
          <a:lstStyle/>
          <a:p>
            <a:r>
              <a:rPr lang="en-US" dirty="0" smtClean="0"/>
              <a:t>Non-Support In Windows Server 2008</a:t>
            </a:r>
            <a:endParaRPr lang="en-US" dirty="0"/>
          </a:p>
        </p:txBody>
      </p:sp>
      <p:sp>
        <p:nvSpPr>
          <p:cNvPr id="3" name="Content Placeholder 2"/>
          <p:cNvSpPr>
            <a:spLocks noGrp="1"/>
          </p:cNvSpPr>
          <p:nvPr>
            <p:ph type="body" idx="1"/>
          </p:nvPr>
        </p:nvSpPr>
        <p:spPr>
          <a:xfrm>
            <a:off x="381000" y="1905000"/>
            <a:ext cx="8380412" cy="4626908"/>
          </a:xfrm>
        </p:spPr>
        <p:txBody>
          <a:bodyPr/>
          <a:lstStyle/>
          <a:p>
            <a:r>
              <a:rPr lang="en-US" sz="2800" dirty="0" smtClean="0"/>
              <a:t>Hot-Remove</a:t>
            </a:r>
          </a:p>
          <a:p>
            <a:pPr lvl="1"/>
            <a:r>
              <a:rPr lang="en-US" sz="2400" dirty="0" smtClean="0"/>
              <a:t>Processors:  Removal slightly more difficult than add</a:t>
            </a:r>
          </a:p>
          <a:p>
            <a:pPr lvl="1"/>
            <a:r>
              <a:rPr lang="en-US" sz="2400" dirty="0" smtClean="0"/>
              <a:t>Memory:  Very hard – physical memory can be reserved by drivers</a:t>
            </a:r>
          </a:p>
          <a:p>
            <a:r>
              <a:rPr lang="en-US" sz="2800" dirty="0" smtClean="0"/>
              <a:t>I/O Migration</a:t>
            </a:r>
          </a:p>
          <a:p>
            <a:pPr lvl="1"/>
            <a:r>
              <a:rPr lang="en-US" sz="2400" dirty="0" smtClean="0"/>
              <a:t>Multi-path, etc, can fill the gap</a:t>
            </a:r>
          </a:p>
          <a:p>
            <a:r>
              <a:rPr lang="en-US" sz="2800" dirty="0" smtClean="0"/>
              <a:t>Management</a:t>
            </a:r>
          </a:p>
          <a:p>
            <a:pPr lvl="1"/>
            <a:r>
              <a:rPr lang="en-US" sz="2400" dirty="0" smtClean="0"/>
              <a:t>We provide interfaces, system builder must provide management application</a:t>
            </a:r>
          </a:p>
          <a:p>
            <a:r>
              <a:rPr lang="en-US" sz="2800" dirty="0" smtClean="0"/>
              <a:t>No plan of record for these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This Works</a:t>
            </a:r>
            <a:endParaRPr lang="en-US" dirty="0"/>
          </a:p>
        </p:txBody>
      </p:sp>
      <p:sp>
        <p:nvSpPr>
          <p:cNvPr id="3" name="Content Placeholder 2"/>
          <p:cNvSpPr>
            <a:spLocks noGrp="1"/>
          </p:cNvSpPr>
          <p:nvPr>
            <p:ph type="body" idx="1"/>
          </p:nvPr>
        </p:nvSpPr>
        <p:spPr>
          <a:xfrm>
            <a:off x="382588" y="1414464"/>
            <a:ext cx="8380412" cy="4266296"/>
          </a:xfrm>
        </p:spPr>
        <p:txBody>
          <a:bodyPr/>
          <a:lstStyle/>
          <a:p>
            <a:r>
              <a:rPr lang="en-US" dirty="0" smtClean="0"/>
              <a:t>Moderate detail on design flow</a:t>
            </a:r>
          </a:p>
          <a:p>
            <a:pPr lvl="1"/>
            <a:r>
              <a:rPr lang="en-US" dirty="0" smtClean="0"/>
              <a:t>Contact us for full technical details</a:t>
            </a:r>
          </a:p>
          <a:p>
            <a:r>
              <a:rPr lang="en-US" dirty="0" smtClean="0"/>
              <a:t>Goal is to prompt the questions</a:t>
            </a:r>
          </a:p>
          <a:p>
            <a:pPr lvl="1"/>
            <a:r>
              <a:rPr lang="en-US" dirty="0" smtClean="0"/>
              <a:t>Is this an interesting feature for my platform?</a:t>
            </a:r>
          </a:p>
          <a:p>
            <a:pPr lvl="1"/>
            <a:r>
              <a:rPr lang="en-US" dirty="0" smtClean="0"/>
              <a:t>How would I build a system to integrate?</a:t>
            </a:r>
          </a:p>
          <a:p>
            <a:pPr lvl="1"/>
            <a:r>
              <a:rPr lang="en-US" dirty="0" smtClean="0"/>
              <a:t>What system-specific software and firmware do I need?</a:t>
            </a:r>
          </a:p>
          <a:p>
            <a:pPr lvl="1"/>
            <a:r>
              <a:rPr lang="en-US" dirty="0" smtClean="0"/>
              <a:t>How does this feature affect my driver?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Hot-Add Processor Flow</a:t>
            </a:r>
            <a:br>
              <a:rPr lang="en-US" dirty="0" smtClean="0"/>
            </a:br>
            <a:r>
              <a:rPr lang="en-US" sz="3600" dirty="0" smtClean="0">
                <a:solidFill>
                  <a:schemeClr val="accent1"/>
                </a:solidFill>
              </a:rPr>
              <a:t>Firmware description</a:t>
            </a:r>
            <a:endParaRPr lang="en-US" dirty="0">
              <a:solidFill>
                <a:schemeClr val="accent1"/>
              </a:solidFill>
            </a:endParaRPr>
          </a:p>
        </p:txBody>
      </p:sp>
      <p:sp>
        <p:nvSpPr>
          <p:cNvPr id="3" name="Content Placeholder 2"/>
          <p:cNvSpPr>
            <a:spLocks noGrp="1"/>
          </p:cNvSpPr>
          <p:nvPr>
            <p:ph type="body" idx="1"/>
          </p:nvPr>
        </p:nvSpPr>
        <p:spPr>
          <a:xfrm>
            <a:off x="381000" y="1905000"/>
            <a:ext cx="8380412" cy="4266296"/>
          </a:xfrm>
        </p:spPr>
        <p:txBody>
          <a:bodyPr/>
          <a:lstStyle/>
          <a:p>
            <a:r>
              <a:rPr lang="en-US" dirty="0" smtClean="0"/>
              <a:t>“It’s just hot-plug”</a:t>
            </a:r>
          </a:p>
          <a:p>
            <a:pPr lvl="1"/>
            <a:r>
              <a:rPr lang="en-US" dirty="0" smtClean="0"/>
              <a:t>Processors described in ACPI namespace</a:t>
            </a:r>
          </a:p>
          <a:p>
            <a:pPr lvl="1"/>
            <a:r>
              <a:rPr lang="en-US" dirty="0" smtClean="0"/>
              <a:t>Notification of arrival uses standard ACPI mechanisms</a:t>
            </a:r>
          </a:p>
          <a:p>
            <a:r>
              <a:rPr lang="en-US" dirty="0" smtClean="0"/>
              <a:t>OS needs boot-time preparation</a:t>
            </a:r>
          </a:p>
          <a:p>
            <a:pPr lvl="1"/>
            <a:r>
              <a:rPr lang="en-US" dirty="0" smtClean="0"/>
              <a:t>Maximum processor count is important</a:t>
            </a:r>
          </a:p>
          <a:p>
            <a:pPr lvl="1"/>
            <a:r>
              <a:rPr lang="en-US" dirty="0" smtClean="0"/>
              <a:t>NUMA nodes must be described at boot</a:t>
            </a:r>
          </a:p>
          <a:p>
            <a:pPr lvl="1"/>
            <a:r>
              <a:rPr lang="en-US" dirty="0" smtClean="0"/>
              <a:t>Requires MADT and SRAT description</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inHec 2007 Slide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effectLst>
              <a:outerShdw blurRad="38100" dist="38100" dir="2700000" algn="tl">
                <a:srgbClr val="000000">
                  <a:alpha val="43137"/>
                </a:srgbClr>
              </a:outerShdw>
            </a:effectLst>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Template>
  <TotalTime>381</TotalTime>
  <Words>1382</Words>
  <Application>Microsoft Office PowerPoint</Application>
  <PresentationFormat>On-screen Show (4:3)</PresentationFormat>
  <Paragraphs>314</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Segoe</vt:lpstr>
      <vt:lpstr>Wingdings</vt:lpstr>
      <vt:lpstr>Segoe Semibold</vt:lpstr>
      <vt:lpstr>Calibri</vt:lpstr>
      <vt:lpstr>1_WinHec 2007 Slide Template</vt:lpstr>
      <vt:lpstr>WinHec 2007 WEB Template</vt:lpstr>
      <vt:lpstr>Dynamic Partitioning Windows Server</vt:lpstr>
      <vt:lpstr>Agenda</vt:lpstr>
      <vt:lpstr>What Is Dynamic Hardware Partitioning?</vt:lpstr>
      <vt:lpstr>Hardware Partitionable Server</vt:lpstr>
      <vt:lpstr>Why Is This Important?</vt:lpstr>
      <vt:lpstr>Windows Server 2008</vt:lpstr>
      <vt:lpstr>Non-Support In Windows Server 2008</vt:lpstr>
      <vt:lpstr>How This Works</vt:lpstr>
      <vt:lpstr>Hot-Add Processor Flow Firmware description</vt:lpstr>
      <vt:lpstr>Hot-Add Processor Flow Initiation</vt:lpstr>
      <vt:lpstr>Hot-Add Processor Flow Discovery and start</vt:lpstr>
      <vt:lpstr>Hot-Add Processor Flow Notification</vt:lpstr>
      <vt:lpstr>Hot-Add Processor Flow Load balancing</vt:lpstr>
      <vt:lpstr>Hot-Replace Flow Predictive analysis and management</vt:lpstr>
      <vt:lpstr>Hot-Replace Flow Description</vt:lpstr>
      <vt:lpstr>Hot-Replace Flow Spare suitability</vt:lpstr>
      <vt:lpstr>Hot-Replace Flow Initiation</vt:lpstr>
      <vt:lpstr>Hot-Replace Flow Identification</vt:lpstr>
      <vt:lpstr>Hot-Replace Flow Migration</vt:lpstr>
      <vt:lpstr>Platform Design Challenges</vt:lpstr>
      <vt:lpstr>Platform Design Implications</vt:lpstr>
      <vt:lpstr>Driver Issues Processor Count Awareness</vt:lpstr>
      <vt:lpstr>Driver Issues PnP and power transitions</vt:lpstr>
      <vt:lpstr>Driver Issues Tools and Testing</vt:lpstr>
      <vt:lpstr>Dynamic Hardware Partitioning And Server Device Drivers</vt:lpstr>
      <vt:lpstr>Dynamic Hot Replace NEC Express5800</vt:lpstr>
      <vt:lpstr>NEC Express5800/1320</vt:lpstr>
      <vt:lpstr>Call To Action</vt:lpstr>
      <vt:lpstr>Additional Resources</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SVR-T325 Dynamic Partitioning: Windows Server</dc:title>
  <dc:subject>WinHEC 2007</dc:subject>
  <dc:creator>Davis Walker</dc:creator>
  <dc:description>Template: Bryan Lenning, Silver Fox Productions
Formatting: Steve Hein, Silver Fox Productions
Event Date: May 14-17, 2007
Event Location: Los Angeles, CA
Audience:</dc:description>
  <cp:lastModifiedBy>Microsoft Employee</cp:lastModifiedBy>
  <cp:revision>36</cp:revision>
  <dcterms:created xsi:type="dcterms:W3CDTF">2007-04-12T00:10:22Z</dcterms:created>
  <dcterms:modified xsi:type="dcterms:W3CDTF">2007-05-29T21:31:53Z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