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tags/tag8.xml" ContentType="application/vnd.openxmlformats-officedocument.presentationml.tag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tags/tag7.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tags/tag3.xml" ContentType="application/vnd.openxmlformats-officedocument.presentationml.tags+xml"/>
  <Override PartName="/ppt/notesSlides/notesSlide17.xml" ContentType="application/vnd.openxmlformats-officedocument.presentationml.notesSlide+xml"/>
  <Override PartName="/ppt/notesSlides/notesSlide28.xml" ContentType="application/vnd.openxmlformats-officedocument.presentationml.notesSlide+xml"/>
  <Default Extension="jpeg" ContentType="image/jpeg"/>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tiff" ContentType="image/tiff"/>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tags/tag2.xml" ContentType="application/vnd.openxmlformats-officedocument.presentationml.tags+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95" r:id="rId1"/>
  </p:sldMasterIdLst>
  <p:notesMasterIdLst>
    <p:notesMasterId r:id="rId52"/>
  </p:notesMasterIdLst>
  <p:handoutMasterIdLst>
    <p:handoutMasterId r:id="rId53"/>
  </p:handoutMasterIdLst>
  <p:sldIdLst>
    <p:sldId id="258" r:id="rId2"/>
    <p:sldId id="369" r:id="rId3"/>
    <p:sldId id="370" r:id="rId4"/>
    <p:sldId id="320" r:id="rId5"/>
    <p:sldId id="336" r:id="rId6"/>
    <p:sldId id="337" r:id="rId7"/>
    <p:sldId id="338" r:id="rId8"/>
    <p:sldId id="276" r:id="rId9"/>
    <p:sldId id="277" r:id="rId10"/>
    <p:sldId id="371" r:id="rId11"/>
    <p:sldId id="392" r:id="rId12"/>
    <p:sldId id="309" r:id="rId13"/>
    <p:sldId id="294" r:id="rId14"/>
    <p:sldId id="368" r:id="rId15"/>
    <p:sldId id="310" r:id="rId16"/>
    <p:sldId id="394" r:id="rId17"/>
    <p:sldId id="284" r:id="rId18"/>
    <p:sldId id="322" r:id="rId19"/>
    <p:sldId id="397" r:id="rId20"/>
    <p:sldId id="398" r:id="rId21"/>
    <p:sldId id="355" r:id="rId22"/>
    <p:sldId id="411" r:id="rId23"/>
    <p:sldId id="399" r:id="rId24"/>
    <p:sldId id="400" r:id="rId25"/>
    <p:sldId id="401" r:id="rId26"/>
    <p:sldId id="402" r:id="rId27"/>
    <p:sldId id="403" r:id="rId28"/>
    <p:sldId id="404" r:id="rId29"/>
    <p:sldId id="405" r:id="rId30"/>
    <p:sldId id="406" r:id="rId31"/>
    <p:sldId id="407" r:id="rId32"/>
    <p:sldId id="395" r:id="rId33"/>
    <p:sldId id="396" r:id="rId34"/>
    <p:sldId id="351" r:id="rId35"/>
    <p:sldId id="378" r:id="rId36"/>
    <p:sldId id="383" r:id="rId37"/>
    <p:sldId id="341" r:id="rId38"/>
    <p:sldId id="408" r:id="rId39"/>
    <p:sldId id="409" r:id="rId40"/>
    <p:sldId id="410" r:id="rId41"/>
    <p:sldId id="384" r:id="rId42"/>
    <p:sldId id="385" r:id="rId43"/>
    <p:sldId id="391" r:id="rId44"/>
    <p:sldId id="388" r:id="rId45"/>
    <p:sldId id="389" r:id="rId46"/>
    <p:sldId id="317" r:id="rId47"/>
    <p:sldId id="270" r:id="rId48"/>
    <p:sldId id="271" r:id="rId49"/>
    <p:sldId id="382" r:id="rId50"/>
    <p:sldId id="272" r:id="rId51"/>
  </p:sldIdLst>
  <p:sldSz cx="10972800" cy="8229600" type="B4JIS"/>
  <p:notesSz cx="7010400" cy="9296400"/>
  <p:embeddedFontLst>
    <p:embeddedFont>
      <p:font typeface="Segoe Black" charset="0"/>
      <p:bold r:id="rId54"/>
      <p:boldItalic r:id="rId55"/>
    </p:embeddedFont>
  </p:embeddedFontLst>
  <p:custDataLst>
    <p:tags r:id="rId56"/>
  </p:custDataLst>
  <p:defaultTextStyle>
    <a:defPPr>
      <a:defRPr lang="en-US"/>
    </a:defPPr>
    <a:lvl1pPr marL="0" algn="l" defTabSz="1097280" rtl="0" eaLnBrk="1" latinLnBrk="0" hangingPunct="1">
      <a:defRPr sz="2200" kern="1200">
        <a:solidFill>
          <a:schemeClr val="tx1"/>
        </a:solidFill>
        <a:latin typeface="+mn-lt"/>
        <a:ea typeface="+mn-ea"/>
        <a:cs typeface="+mn-cs"/>
      </a:defRPr>
    </a:lvl1pPr>
    <a:lvl2pPr marL="548640" algn="l" defTabSz="1097280" rtl="0" eaLnBrk="1" latinLnBrk="0" hangingPunct="1">
      <a:defRPr sz="2200" kern="1200">
        <a:solidFill>
          <a:schemeClr val="tx1"/>
        </a:solidFill>
        <a:latin typeface="+mn-lt"/>
        <a:ea typeface="+mn-ea"/>
        <a:cs typeface="+mn-cs"/>
      </a:defRPr>
    </a:lvl2pPr>
    <a:lvl3pPr marL="1097280" algn="l" defTabSz="1097280" rtl="0" eaLnBrk="1" latinLnBrk="0" hangingPunct="1">
      <a:defRPr sz="2200" kern="1200">
        <a:solidFill>
          <a:schemeClr val="tx1"/>
        </a:solidFill>
        <a:latin typeface="+mn-lt"/>
        <a:ea typeface="+mn-ea"/>
        <a:cs typeface="+mn-cs"/>
      </a:defRPr>
    </a:lvl3pPr>
    <a:lvl4pPr marL="1645920" algn="l" defTabSz="1097280" rtl="0" eaLnBrk="1" latinLnBrk="0" hangingPunct="1">
      <a:defRPr sz="2200" kern="1200">
        <a:solidFill>
          <a:schemeClr val="tx1"/>
        </a:solidFill>
        <a:latin typeface="+mn-lt"/>
        <a:ea typeface="+mn-ea"/>
        <a:cs typeface="+mn-cs"/>
      </a:defRPr>
    </a:lvl4pPr>
    <a:lvl5pPr marL="2194560" algn="l" defTabSz="1097280" rtl="0" eaLnBrk="1" latinLnBrk="0" hangingPunct="1">
      <a:defRPr sz="2200" kern="1200">
        <a:solidFill>
          <a:schemeClr val="tx1"/>
        </a:solidFill>
        <a:latin typeface="+mn-lt"/>
        <a:ea typeface="+mn-ea"/>
        <a:cs typeface="+mn-cs"/>
      </a:defRPr>
    </a:lvl5pPr>
    <a:lvl6pPr marL="2743200" algn="l" defTabSz="1097280" rtl="0" eaLnBrk="1" latinLnBrk="0" hangingPunct="1">
      <a:defRPr sz="2200" kern="1200">
        <a:solidFill>
          <a:schemeClr val="tx1"/>
        </a:solidFill>
        <a:latin typeface="+mn-lt"/>
        <a:ea typeface="+mn-ea"/>
        <a:cs typeface="+mn-cs"/>
      </a:defRPr>
    </a:lvl6pPr>
    <a:lvl7pPr marL="3291840" algn="l" defTabSz="1097280" rtl="0" eaLnBrk="1" latinLnBrk="0" hangingPunct="1">
      <a:defRPr sz="2200" kern="1200">
        <a:solidFill>
          <a:schemeClr val="tx1"/>
        </a:solidFill>
        <a:latin typeface="+mn-lt"/>
        <a:ea typeface="+mn-ea"/>
        <a:cs typeface="+mn-cs"/>
      </a:defRPr>
    </a:lvl7pPr>
    <a:lvl8pPr marL="3840480" algn="l" defTabSz="1097280" rtl="0" eaLnBrk="1" latinLnBrk="0" hangingPunct="1">
      <a:defRPr sz="2200" kern="1200">
        <a:solidFill>
          <a:schemeClr val="tx1"/>
        </a:solidFill>
        <a:latin typeface="+mn-lt"/>
        <a:ea typeface="+mn-ea"/>
        <a:cs typeface="+mn-cs"/>
      </a:defRPr>
    </a:lvl8pPr>
    <a:lvl9pPr marL="4389120" algn="l" defTabSz="1097280" rtl="0" eaLnBrk="1" latinLnBrk="0" hangingPunct="1">
      <a:defRPr sz="22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herron Powell" initials="TP" lastIdx="4" clrIdx="0"/>
</p:cmAuthorLst>
</file>

<file path=ppt/presProps.xml><?xml version="1.0" encoding="utf-8"?>
<p:presentationPr xmlns:a="http://schemas.openxmlformats.org/drawingml/2006/main" xmlns:r="http://schemas.openxmlformats.org/officeDocument/2006/relationships" xmlns:p="http://schemas.openxmlformats.org/presentationml/2006/main">
  <p:webPr encoding="windows-1252"/>
  <p:showPr showNarration="1" useTimings="0">
    <p:present/>
    <p:sldAll/>
    <p:penClr>
      <a:prstClr val="red"/>
    </p:penClr>
  </p:showPr>
  <p:clrMru>
    <a:srgbClr val="4D35FB"/>
    <a:srgbClr val="543FF1"/>
    <a:srgbClr val="5C56DA"/>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567" autoAdjust="0"/>
    <p:restoredTop sz="89412" autoAdjust="0"/>
  </p:normalViewPr>
  <p:slideViewPr>
    <p:cSldViewPr snapToGrid="0" showGuides="1">
      <p:cViewPr varScale="1">
        <p:scale>
          <a:sx n="46" d="100"/>
          <a:sy n="46" d="100"/>
        </p:scale>
        <p:origin x="-432" y="-77"/>
      </p:cViewPr>
      <p:guideLst>
        <p:guide orient="horz" pos="2880"/>
        <p:guide orient="horz" pos="181"/>
        <p:guide orient="horz" pos="1440"/>
        <p:guide orient="horz" pos="1094"/>
        <p:guide orient="horz" pos="1786"/>
        <p:guide orient="horz" pos="5011"/>
        <p:guide orient="horz" pos="5144"/>
        <p:guide orient="horz" pos="4090"/>
        <p:guide pos="1871"/>
        <p:guide pos="288"/>
        <p:guide pos="6624"/>
        <p:guide pos="691"/>
        <p:guide pos="5645"/>
        <p:guide pos="6217"/>
        <p:guide pos="3456"/>
      </p:guideLst>
    </p:cSldViewPr>
  </p:slideViewPr>
  <p:notesTextViewPr>
    <p:cViewPr>
      <p:scale>
        <a:sx n="100" d="100"/>
        <a:sy n="100" d="100"/>
      </p:scale>
      <p:origin x="0" y="0"/>
    </p:cViewPr>
  </p:notesTextViewPr>
  <p:sorterViewPr>
    <p:cViewPr>
      <p:scale>
        <a:sx n="50" d="100"/>
        <a:sy n="50" d="100"/>
      </p:scale>
      <p:origin x="0" y="0"/>
    </p:cViewPr>
  </p:sorterViewPr>
  <p:notesViewPr>
    <p:cSldViewPr snapToGrid="0" showGuides="1">
      <p:cViewPr varScale="1">
        <p:scale>
          <a:sx n="76" d="100"/>
          <a:sy n="76" d="100"/>
        </p:scale>
        <p:origin x="-2076" y="-96"/>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font" Target="fonts/font2.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commentAuthors" Target="commentAuthors.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gs" Target="tags/tag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F1023B55-0398-4DAE-BA78-5BED3E83A852}" type="datetimeFigureOut">
              <a:rPr lang="en-US" smtClean="0"/>
              <a:pPr/>
              <a:t>5/29/2007</a:t>
            </a:fld>
            <a:endParaRPr lang="en-US" dirty="0"/>
          </a:p>
        </p:txBody>
      </p:sp>
      <p:sp>
        <p:nvSpPr>
          <p:cNvPr id="4" name="Footer Placeholder 3"/>
          <p:cNvSpPr>
            <a:spLocks noGrp="1"/>
          </p:cNvSpPr>
          <p:nvPr>
            <p:ph type="ftr" sz="quarter" idx="2"/>
          </p:nvPr>
        </p:nvSpPr>
        <p:spPr>
          <a:xfrm>
            <a:off x="0" y="8829967"/>
            <a:ext cx="6450904" cy="464820"/>
          </a:xfrm>
          <a:prstGeom prst="rect">
            <a:avLst/>
          </a:prstGeom>
        </p:spPr>
        <p:txBody>
          <a:bodyPr vert="horz" lIns="93177" tIns="46589" rIns="93177" bIns="46589" rtlCol="0" anchor="b"/>
          <a:lstStyle>
            <a:lvl1pPr algn="l">
              <a:defRPr sz="1200"/>
            </a:lvl1pPr>
          </a:lstStyle>
          <a:p>
            <a:r>
              <a:rPr lang="en-US" sz="700" dirty="0" smtClean="0"/>
              <a:t>©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5" name="Slide Number Placeholder 4"/>
          <p:cNvSpPr>
            <a:spLocks noGrp="1"/>
          </p:cNvSpPr>
          <p:nvPr>
            <p:ph type="sldNum" sz="quarter" idx="3"/>
          </p:nvPr>
        </p:nvSpPr>
        <p:spPr>
          <a:xfrm>
            <a:off x="6463430" y="8829967"/>
            <a:ext cx="545348" cy="464820"/>
          </a:xfrm>
          <a:prstGeom prst="rect">
            <a:avLst/>
          </a:prstGeom>
        </p:spPr>
        <p:txBody>
          <a:bodyPr vert="horz" lIns="93177" tIns="46589" rIns="93177" bIns="46589" rtlCol="0" anchor="b"/>
          <a:lstStyle>
            <a:lvl1pPr algn="r">
              <a:defRPr sz="1200"/>
            </a:lvl1pPr>
          </a:lstStyle>
          <a:p>
            <a:fld id="{6F489008-51C5-4FDC-BA54-0FBCD133F0C1}" type="slidenum">
              <a:rPr lang="en-US" smtClean="0"/>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950C5189-D84B-43B0-9B5F-E4CA03B1F31C}" type="datetimeFigureOut">
              <a:rPr lang="en-US" smtClean="0"/>
              <a:pPr/>
              <a:t>5/29/2007</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6313118" cy="464820"/>
          </a:xfrm>
          <a:prstGeom prst="rect">
            <a:avLst/>
          </a:prstGeom>
        </p:spPr>
        <p:txBody>
          <a:bodyPr vert="horz" lIns="93177" tIns="46589" rIns="93177" bIns="46589" rtlCol="0" anchor="b"/>
          <a:lstStyle>
            <a:lvl1pPr algn="l">
              <a:defRPr sz="700"/>
            </a:lvl1pPr>
          </a:lstStyle>
          <a:p>
            <a:r>
              <a:rPr lang="en-US" dirty="0" smtClean="0"/>
              <a:t>©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7" name="Slide Number Placeholder 6"/>
          <p:cNvSpPr>
            <a:spLocks noGrp="1"/>
          </p:cNvSpPr>
          <p:nvPr>
            <p:ph type="sldNum" sz="quarter" idx="5"/>
          </p:nvPr>
        </p:nvSpPr>
        <p:spPr>
          <a:xfrm>
            <a:off x="6325644" y="8829967"/>
            <a:ext cx="683134" cy="464820"/>
          </a:xfrm>
          <a:prstGeom prst="rect">
            <a:avLst/>
          </a:prstGeom>
        </p:spPr>
        <p:txBody>
          <a:bodyPr vert="horz" lIns="93177" tIns="46589" rIns="93177" bIns="46589" rtlCol="0" anchor="b"/>
          <a:lstStyle>
            <a:lvl1pPr algn="r">
              <a:defRPr sz="1200"/>
            </a:lvl1pPr>
          </a:lstStyle>
          <a:p>
            <a:fld id="{358640C4-3360-49AE-98EE-C1CFB5AC3557}"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1097280" rtl="0" eaLnBrk="1" latinLnBrk="0" hangingPunct="1">
      <a:defRPr sz="1400" kern="1200">
        <a:solidFill>
          <a:schemeClr val="tx1"/>
        </a:solidFill>
        <a:latin typeface="+mn-lt"/>
        <a:ea typeface="+mn-ea"/>
        <a:cs typeface="+mn-cs"/>
      </a:defRPr>
    </a:lvl1pPr>
    <a:lvl2pPr marL="548640" algn="l" defTabSz="1097280" rtl="0" eaLnBrk="1" latinLnBrk="0" hangingPunct="1">
      <a:defRPr sz="1400" kern="1200">
        <a:solidFill>
          <a:schemeClr val="tx1"/>
        </a:solidFill>
        <a:latin typeface="+mn-lt"/>
        <a:ea typeface="+mn-ea"/>
        <a:cs typeface="+mn-cs"/>
      </a:defRPr>
    </a:lvl2pPr>
    <a:lvl3pPr marL="1097280" algn="l" defTabSz="1097280" rtl="0" eaLnBrk="1" latinLnBrk="0" hangingPunct="1">
      <a:defRPr sz="1400" kern="1200">
        <a:solidFill>
          <a:schemeClr val="tx1"/>
        </a:solidFill>
        <a:latin typeface="+mn-lt"/>
        <a:ea typeface="+mn-ea"/>
        <a:cs typeface="+mn-cs"/>
      </a:defRPr>
    </a:lvl3pPr>
    <a:lvl4pPr marL="1645920" algn="l" defTabSz="1097280" rtl="0" eaLnBrk="1" latinLnBrk="0" hangingPunct="1">
      <a:defRPr sz="1400" kern="1200">
        <a:solidFill>
          <a:schemeClr val="tx1"/>
        </a:solidFill>
        <a:latin typeface="+mn-lt"/>
        <a:ea typeface="+mn-ea"/>
        <a:cs typeface="+mn-cs"/>
      </a:defRPr>
    </a:lvl4pPr>
    <a:lvl5pPr marL="2194560" algn="l" defTabSz="1097280" rtl="0" eaLnBrk="1" latinLnBrk="0" hangingPunct="1">
      <a:defRPr sz="1400" kern="1200">
        <a:solidFill>
          <a:schemeClr val="tx1"/>
        </a:solidFill>
        <a:latin typeface="+mn-lt"/>
        <a:ea typeface="+mn-ea"/>
        <a:cs typeface="+mn-cs"/>
      </a:defRPr>
    </a:lvl5pPr>
    <a:lvl6pPr marL="2743200" algn="l" defTabSz="1097280" rtl="0" eaLnBrk="1" latinLnBrk="0" hangingPunct="1">
      <a:defRPr sz="1400" kern="1200">
        <a:solidFill>
          <a:schemeClr val="tx1"/>
        </a:solidFill>
        <a:latin typeface="+mn-lt"/>
        <a:ea typeface="+mn-ea"/>
        <a:cs typeface="+mn-cs"/>
      </a:defRPr>
    </a:lvl6pPr>
    <a:lvl7pPr marL="3291840" algn="l" defTabSz="1097280" rtl="0" eaLnBrk="1" latinLnBrk="0" hangingPunct="1">
      <a:defRPr sz="1400" kern="1200">
        <a:solidFill>
          <a:schemeClr val="tx1"/>
        </a:solidFill>
        <a:latin typeface="+mn-lt"/>
        <a:ea typeface="+mn-ea"/>
        <a:cs typeface="+mn-cs"/>
      </a:defRPr>
    </a:lvl7pPr>
    <a:lvl8pPr marL="3840480" algn="l" defTabSz="1097280" rtl="0" eaLnBrk="1" latinLnBrk="0" hangingPunct="1">
      <a:defRPr sz="1400" kern="1200">
        <a:solidFill>
          <a:schemeClr val="tx1"/>
        </a:solidFill>
        <a:latin typeface="+mn-lt"/>
        <a:ea typeface="+mn-ea"/>
        <a:cs typeface="+mn-cs"/>
      </a:defRPr>
    </a:lvl8pPr>
    <a:lvl9pPr marL="4389120" algn="l" defTabSz="1097280"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5/29/2007 2:28 PM</a:t>
            </a:fld>
            <a:endParaRPr lang="en-US" dirty="0"/>
          </a:p>
        </p:txBody>
      </p:sp>
      <p:sp>
        <p:nvSpPr>
          <p:cNvPr id="6" name="Footer Placeholder 5"/>
          <p:cNvSpPr>
            <a:spLocks noGrp="1"/>
          </p:cNvSpPr>
          <p:nvPr>
            <p:ph type="ftr" sz="quarter" idx="12"/>
          </p:nvPr>
        </p:nvSpPr>
        <p:spPr/>
        <p:txBody>
          <a:bodyPr/>
          <a:lstStyle/>
          <a:p>
            <a:r>
              <a:rPr lang="en-US" dirty="0" smtClean="0"/>
              <a:t>© 2006 Microsoft Corporation. All rights reserved. Microsoft, Windows, Windows Vista and other product names are or may be registered trademarks and/or trademarks in the U.S. and/or other countries.</a:t>
            </a:r>
          </a:p>
          <a:p>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3"/>
          <p:cNvSpPr>
            <a:spLocks noGrp="1" noChangeArrowheads="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fld id="{D018928B-704E-48D4-A507-35122D60FB12}" type="datetime8">
              <a:rPr lang="en-US"/>
              <a:pPr fontAlgn="base">
                <a:spcBef>
                  <a:spcPct val="0"/>
                </a:spcBef>
                <a:spcAft>
                  <a:spcPct val="0"/>
                </a:spcAft>
              </a:pPr>
              <a:t>5/29/2007 2:28 PM</a:t>
            </a:fld>
            <a:endParaRPr lang="en-US" dirty="0"/>
          </a:p>
        </p:txBody>
      </p:sp>
      <p:sp>
        <p:nvSpPr>
          <p:cNvPr id="37890" name="Rectangle 6"/>
          <p:cNvSpPr>
            <a:spLocks noGrp="1" noChangeArrowheads="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dirty="0" smtClean="0"/>
              <a:t>© 2006 Microsoft Corporation. All rights reserved. Microsoft, Windows, Windows Vista and other product names are or may be registered trademarks and/or trademarks in the U.S. and/or other countries.</a:t>
            </a:r>
          </a:p>
          <a:p>
            <a:pPr fontAlgn="base">
              <a:spcBef>
                <a:spcPct val="0"/>
              </a:spcBef>
              <a:spcAft>
                <a:spcPct val="0"/>
              </a:spcAft>
            </a:pPr>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p>
        </p:txBody>
      </p:sp>
      <p:sp>
        <p:nvSpPr>
          <p:cNvPr id="37891"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00DBBAA-6D16-48EC-B612-74E746B41965}" type="slidenum">
              <a:rPr lang="en-US"/>
              <a:pPr fontAlgn="base">
                <a:spcBef>
                  <a:spcPct val="0"/>
                </a:spcBef>
                <a:spcAft>
                  <a:spcPct val="0"/>
                </a:spcAft>
              </a:pPr>
              <a:t>11</a:t>
            </a:fld>
            <a:endParaRPr lang="en-US" dirty="0"/>
          </a:p>
        </p:txBody>
      </p:sp>
      <p:sp>
        <p:nvSpPr>
          <p:cNvPr id="37892" name="Rectangle 2"/>
          <p:cNvSpPr>
            <a:spLocks noGrp="1" noRot="1" noChangeAspect="1" noChangeArrowheads="1" noTextEdit="1"/>
          </p:cNvSpPr>
          <p:nvPr>
            <p:ph type="sldImg"/>
          </p:nvPr>
        </p:nvSpPr>
        <p:spPr bwMode="auto">
          <a:noFill/>
          <a:ln>
            <a:solidFill>
              <a:srgbClr val="000000"/>
            </a:solidFill>
            <a:miter lim="800000"/>
            <a:headEnd/>
            <a:tailEnd/>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dt" idx="1"/>
          </p:nvPr>
        </p:nvSpPr>
        <p:spPr>
          <a:ln/>
        </p:spPr>
        <p:txBody>
          <a:bodyPr/>
          <a:lstStyle/>
          <a:p>
            <a:fld id="{EF099159-8DD1-4BA3-BB05-88B890477EAD}" type="datetime8">
              <a:rPr lang="en-US"/>
              <a:pPr/>
              <a:t>5/29/2007 2:28 PM</a:t>
            </a:fld>
            <a:endParaRPr lang="en-US" dirty="0"/>
          </a:p>
        </p:txBody>
      </p:sp>
      <p:sp>
        <p:nvSpPr>
          <p:cNvPr id="5" name="Rectangle 6"/>
          <p:cNvSpPr>
            <a:spLocks noGrp="1" noChangeArrowheads="1"/>
          </p:cNvSpPr>
          <p:nvPr>
            <p:ph type="ftr" sz="quarter" idx="4"/>
          </p:nvPr>
        </p:nvSpPr>
        <p:spPr>
          <a:ln/>
        </p:spPr>
        <p:txBody>
          <a:bodyPr/>
          <a:lstStyle/>
          <a:p>
            <a:r>
              <a:rPr lang="en-US" dirty="0"/>
              <a:t>© 2006 Microsoft Corporation. All rights reserved. Microsoft, Windows, Windows Vista and other product names are or may be registered trademarks and/or trademarks in the U.S. and/or other countries.</a:t>
            </a:r>
          </a:p>
          <a:p>
            <a:r>
              <a:rPr lang="en-US" dirty="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a:br>
            <a:r>
              <a:rPr lang="en-US" dirty="0"/>
              <a:t>MICROSOFT MAKES NO WARRANTIES, EXPRESS, IMPLIED OR STATUTORY, AS TO THE INFORMATION IN THIS PRESENTATION.</a:t>
            </a:r>
          </a:p>
        </p:txBody>
      </p:sp>
      <p:sp>
        <p:nvSpPr>
          <p:cNvPr id="6" name="Rectangle 7"/>
          <p:cNvSpPr>
            <a:spLocks noGrp="1" noChangeArrowheads="1"/>
          </p:cNvSpPr>
          <p:nvPr>
            <p:ph type="sldNum" sz="quarter" idx="5"/>
          </p:nvPr>
        </p:nvSpPr>
        <p:spPr>
          <a:ln/>
        </p:spPr>
        <p:txBody>
          <a:bodyPr/>
          <a:lstStyle/>
          <a:p>
            <a:fld id="{146EEDC8-6968-43DE-AEB0-73AC6814A865}" type="slidenum">
              <a:rPr lang="en-US"/>
              <a:pPr/>
              <a:t>12</a:t>
            </a:fld>
            <a:endParaRPr lang="en-US" dirty="0"/>
          </a:p>
        </p:txBody>
      </p:sp>
      <p:sp>
        <p:nvSpPr>
          <p:cNvPr id="287746" name="Rectangle 2"/>
          <p:cNvSpPr>
            <a:spLocks noGrp="1" noRot="1" noChangeAspect="1" noChangeArrowheads="1" noTextEdit="1"/>
          </p:cNvSpPr>
          <p:nvPr>
            <p:ph type="sldImg"/>
          </p:nvPr>
        </p:nvSpPr>
        <p:spPr>
          <a:ln/>
        </p:spPr>
      </p:sp>
      <p:sp>
        <p:nvSpPr>
          <p:cNvPr id="7" name="Notes Placeholder 6"/>
          <p:cNvSpPr>
            <a:spLocks noGrp="1"/>
          </p:cNvSpPr>
          <p:nvPr>
            <p:ph type="body" idx="1"/>
          </p:nvPr>
        </p:nvSpPr>
        <p:spPr/>
        <p:txBody>
          <a:bodyPr>
            <a:normAutofit/>
          </a:bodyPr>
          <a:lstStyle/>
          <a:p>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2A9FF7EB-581C-4E18-9730-6054515BAE90}" type="datetime8">
              <a:rPr lang="en-US"/>
              <a:pPr/>
              <a:t>5/29/2007 2:28 PM</a:t>
            </a:fld>
            <a:endParaRPr lang="en-US" dirty="0"/>
          </a:p>
        </p:txBody>
      </p:sp>
      <p:sp>
        <p:nvSpPr>
          <p:cNvPr id="6" name="Rectangle 6"/>
          <p:cNvSpPr>
            <a:spLocks noGrp="1" noChangeArrowheads="1"/>
          </p:cNvSpPr>
          <p:nvPr>
            <p:ph type="ftr" sz="quarter" idx="4"/>
          </p:nvPr>
        </p:nvSpPr>
        <p:spPr>
          <a:ln/>
        </p:spPr>
        <p:txBody>
          <a:bodyPr/>
          <a:lstStyle/>
          <a:p>
            <a:r>
              <a:rPr lang="en-US" dirty="0"/>
              <a:t>© 2006 Microsoft Corporation. All rights reserved. Microsoft, Windows, Windows Vista and other product names are or may be registered trademarks and/or trademarks in the U.S. and/or other countries.</a:t>
            </a:r>
          </a:p>
          <a:p>
            <a:r>
              <a:rPr lang="en-US" dirty="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a:br>
            <a:r>
              <a:rPr lang="en-US" dirty="0"/>
              <a:t>MICROSOFT MAKES NO WARRANTIES, EXPRESS, IMPLIED OR STATUTORY, AS TO THE INFORMATION IN THIS PRESENTATION.</a:t>
            </a:r>
          </a:p>
        </p:txBody>
      </p:sp>
      <p:sp>
        <p:nvSpPr>
          <p:cNvPr id="7" name="Rectangle 7"/>
          <p:cNvSpPr>
            <a:spLocks noGrp="1" noChangeArrowheads="1"/>
          </p:cNvSpPr>
          <p:nvPr>
            <p:ph type="sldNum" sz="quarter" idx="5"/>
          </p:nvPr>
        </p:nvSpPr>
        <p:spPr>
          <a:ln/>
        </p:spPr>
        <p:txBody>
          <a:bodyPr/>
          <a:lstStyle/>
          <a:p>
            <a:fld id="{D6DD5379-1156-4F15-8802-79423CAF5107}" type="slidenum">
              <a:rPr lang="en-US"/>
              <a:pPr/>
              <a:t>13</a:t>
            </a:fld>
            <a:endParaRPr lang="en-US" dirty="0"/>
          </a:p>
        </p:txBody>
      </p:sp>
      <p:sp>
        <p:nvSpPr>
          <p:cNvPr id="336898" name="Rectangle 2"/>
          <p:cNvSpPr>
            <a:spLocks noGrp="1" noRot="1" noChangeAspect="1" noChangeArrowheads="1" noTextEdit="1"/>
          </p:cNvSpPr>
          <p:nvPr>
            <p:ph type="sldImg"/>
          </p:nvPr>
        </p:nvSpPr>
        <p:spPr>
          <a:xfrm>
            <a:off x="1181100" y="698500"/>
            <a:ext cx="4648200" cy="3486150"/>
          </a:xfrm>
          <a:ln/>
        </p:spPr>
      </p:sp>
      <p:sp>
        <p:nvSpPr>
          <p:cNvPr id="336899" name="Rectangle 3"/>
          <p:cNvSpPr>
            <a:spLocks noGrp="1" noChangeArrowheads="1"/>
          </p:cNvSpPr>
          <p:nvPr>
            <p:ph type="body" idx="1"/>
          </p:nvPr>
        </p:nvSpPr>
        <p:spPr>
          <a:xfrm>
            <a:off x="701040" y="4415790"/>
            <a:ext cx="5608320" cy="4181767"/>
          </a:xfrm>
        </p:spPr>
        <p:txBody>
          <a:bodyPr/>
          <a:lstStyle/>
          <a:p>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dt" idx="1"/>
          </p:nvPr>
        </p:nvSpPr>
        <p:spPr>
          <a:ln/>
        </p:spPr>
        <p:txBody>
          <a:bodyPr/>
          <a:lstStyle/>
          <a:p>
            <a:fld id="{A4B301D0-0DE2-49A4-94B9-2175A076ADBC}" type="datetime8">
              <a:rPr lang="en-US"/>
              <a:pPr/>
              <a:t>5/29/2007 2:28 PM</a:t>
            </a:fld>
            <a:endParaRPr lang="en-US" dirty="0"/>
          </a:p>
        </p:txBody>
      </p:sp>
      <p:sp>
        <p:nvSpPr>
          <p:cNvPr id="5" name="Rectangle 6"/>
          <p:cNvSpPr>
            <a:spLocks noGrp="1" noChangeArrowheads="1"/>
          </p:cNvSpPr>
          <p:nvPr>
            <p:ph type="ftr" sz="quarter" idx="4"/>
          </p:nvPr>
        </p:nvSpPr>
        <p:spPr>
          <a:ln/>
        </p:spPr>
        <p:txBody>
          <a:bodyPr/>
          <a:lstStyle/>
          <a:p>
            <a:r>
              <a:rPr lang="en-US" dirty="0"/>
              <a:t>© 2006 Microsoft Corporation. All rights reserved. Microsoft, Windows, Windows Vista and other product names are or may be registered trademarks and/or trademarks in the U.S. and/or other countries.</a:t>
            </a:r>
          </a:p>
          <a:p>
            <a:r>
              <a:rPr lang="en-US" dirty="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a:br>
            <a:r>
              <a:rPr lang="en-US" dirty="0"/>
              <a:t>MICROSOFT MAKES NO WARRANTIES, EXPRESS, IMPLIED OR STATUTORY, AS TO THE INFORMATION IN THIS PRESENTATION.</a:t>
            </a:r>
          </a:p>
        </p:txBody>
      </p:sp>
      <p:sp>
        <p:nvSpPr>
          <p:cNvPr id="6" name="Rectangle 7"/>
          <p:cNvSpPr>
            <a:spLocks noGrp="1" noChangeArrowheads="1"/>
          </p:cNvSpPr>
          <p:nvPr>
            <p:ph type="sldNum" sz="quarter" idx="5"/>
          </p:nvPr>
        </p:nvSpPr>
        <p:spPr>
          <a:ln/>
        </p:spPr>
        <p:txBody>
          <a:bodyPr/>
          <a:lstStyle/>
          <a:p>
            <a:fld id="{B7BC058A-E3B2-473D-A0E2-2AF59676FB53}" type="slidenum">
              <a:rPr lang="en-US"/>
              <a:pPr/>
              <a:t>15</a:t>
            </a:fld>
            <a:endParaRPr lang="en-US" dirty="0"/>
          </a:p>
        </p:txBody>
      </p:sp>
      <p:sp>
        <p:nvSpPr>
          <p:cNvPr id="384002" name="Rectangle 2"/>
          <p:cNvSpPr>
            <a:spLocks noGrp="1" noRot="1" noChangeAspect="1" noChangeArrowheads="1" noTextEdit="1"/>
          </p:cNvSpPr>
          <p:nvPr>
            <p:ph type="sldImg"/>
          </p:nvPr>
        </p:nvSpPr>
        <p:spPr>
          <a:ln/>
        </p:spPr>
      </p:sp>
      <p:sp>
        <p:nvSpPr>
          <p:cNvPr id="7" name="Notes Placeholder 6"/>
          <p:cNvSpPr>
            <a:spLocks noGrp="1"/>
          </p:cNvSpPr>
          <p:nvPr>
            <p:ph type="body" idx="1"/>
          </p:nvPr>
        </p:nvSpPr>
        <p:spPr/>
        <p:txBody>
          <a:bodyPr>
            <a:normAutofit/>
          </a:bodyPr>
          <a:lstStyle/>
          <a:p>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7" name="Slide Image Placeholder 1"/>
          <p:cNvSpPr>
            <a:spLocks noGrp="1" noRot="1" noChangeAspect="1"/>
          </p:cNvSpPr>
          <p:nvPr>
            <p:ph type="sldImg"/>
          </p:nvPr>
        </p:nvSpPr>
        <p:spPr bwMode="auto">
          <a:noFill/>
          <a:ln>
            <a:solidFill>
              <a:srgbClr val="000000"/>
            </a:solidFill>
            <a:miter lim="800000"/>
            <a:headEnd/>
            <a:tailEnd/>
          </a:ln>
        </p:spPr>
      </p:sp>
      <p:sp>
        <p:nvSpPr>
          <p:cNvPr id="20889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73731"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endParaRPr lang="en-US" dirty="0" smtClean="0"/>
          </a:p>
        </p:txBody>
      </p:sp>
      <p:sp>
        <p:nvSpPr>
          <p:cNvPr id="73732"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790AB7A5-2D85-43D5-96CB-480E2FF28CF3}" type="datetime8">
              <a:rPr lang="en-US"/>
              <a:pPr fontAlgn="base">
                <a:spcBef>
                  <a:spcPct val="0"/>
                </a:spcBef>
                <a:spcAft>
                  <a:spcPct val="0"/>
                </a:spcAft>
                <a:defRPr/>
              </a:pPr>
              <a:t>5/29/2007 2:28 PM</a:t>
            </a:fld>
            <a:endParaRPr lang="en-US" dirty="0"/>
          </a:p>
        </p:txBody>
      </p:sp>
      <p:sp>
        <p:nvSpPr>
          <p:cNvPr id="73733"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dirty="0" smtClean="0"/>
              <a:t>© 2006 Microsoft Corporation. All rights reserved. Microsoft, Windows, Windows Vista and other product names are or may be registered trademarks and/or trademarks in the U.S. and/or other countries.</a:t>
            </a:r>
          </a:p>
          <a:p>
            <a:pPr fontAlgn="base">
              <a:spcBef>
                <a:spcPct val="0"/>
              </a:spcBef>
              <a:spcAft>
                <a:spcPct val="0"/>
              </a:spcAft>
              <a:defRPr/>
            </a:pPr>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p>
        </p:txBody>
      </p:sp>
      <p:sp>
        <p:nvSpPr>
          <p:cNvPr id="73734" name="Slide Number Placeholder 6"/>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E31CA72-B9D6-4D93-AE95-FE4384121F4D}" type="slidenum">
              <a:rPr lang="en-US"/>
              <a:pPr fontAlgn="base">
                <a:spcBef>
                  <a:spcPct val="0"/>
                </a:spcBef>
                <a:spcAft>
                  <a:spcPct val="0"/>
                </a:spcAft>
                <a:defRPr/>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5/29/2007 2:28 PM</a:t>
            </a:fld>
            <a:endParaRPr lang="en-US" dirty="0"/>
          </a:p>
        </p:txBody>
      </p:sp>
      <p:sp>
        <p:nvSpPr>
          <p:cNvPr id="6" name="Footer Placeholder 5"/>
          <p:cNvSpPr>
            <a:spLocks noGrp="1"/>
          </p:cNvSpPr>
          <p:nvPr>
            <p:ph type="ftr" sz="quarter" idx="12"/>
          </p:nvPr>
        </p:nvSpPr>
        <p:spPr/>
        <p:txBody>
          <a:bodyPr/>
          <a:lstStyle/>
          <a:p>
            <a:r>
              <a:rPr lang="en-US" dirty="0" smtClean="0"/>
              <a:t>© 2006 Microsoft Corporation. All rights reserved. Microsoft, Windows, Windows Vista and other product names are or may be registered trademarks and/or trademarks in the U.S. and/or other countries.</a:t>
            </a:r>
          </a:p>
          <a:p>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9A31482B-89FC-4134-8DFD-4B6386444890}" type="slidenum">
              <a:rPr lang="en-US" smtClean="0"/>
              <a:pPr>
                <a:defRPr/>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28</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850B8347-B3E7-4323-A609-2942E094B17F}" type="datetime8">
              <a:rPr lang="en-US"/>
              <a:pPr/>
              <a:t>5/29/2007 2:28 PM</a:t>
            </a:fld>
            <a:endParaRPr lang="en-US" dirty="0"/>
          </a:p>
        </p:txBody>
      </p:sp>
      <p:sp>
        <p:nvSpPr>
          <p:cNvPr id="6" name="Rectangle 6"/>
          <p:cNvSpPr>
            <a:spLocks noGrp="1" noChangeArrowheads="1"/>
          </p:cNvSpPr>
          <p:nvPr>
            <p:ph type="ftr" sz="quarter" idx="4"/>
          </p:nvPr>
        </p:nvSpPr>
        <p:spPr>
          <a:ln/>
        </p:spPr>
        <p:txBody>
          <a:bodyPr/>
          <a:lstStyle/>
          <a:p>
            <a:r>
              <a:rPr lang="en-US" dirty="0"/>
              <a:t>© 2006 Microsoft Corporation. All rights reserved. Microsoft, Windows, Windows Vista and other product names are or may be registered trademarks and/or trademarks in the U.S. and/or other countries.</a:t>
            </a:r>
          </a:p>
          <a:p>
            <a:r>
              <a:rPr lang="en-US" dirty="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a:br>
            <a:r>
              <a:rPr lang="en-US" dirty="0"/>
              <a:t>MICROSOFT MAKES NO WARRANTIES, EXPRESS, IMPLIED OR STATUTORY, AS TO THE INFORMATION IN THIS PRESENTATION.</a:t>
            </a:r>
          </a:p>
        </p:txBody>
      </p:sp>
      <p:sp>
        <p:nvSpPr>
          <p:cNvPr id="7" name="Rectangle 7"/>
          <p:cNvSpPr>
            <a:spLocks noGrp="1" noChangeArrowheads="1"/>
          </p:cNvSpPr>
          <p:nvPr>
            <p:ph type="sldNum" sz="quarter" idx="5"/>
          </p:nvPr>
        </p:nvSpPr>
        <p:spPr>
          <a:ln/>
        </p:spPr>
        <p:txBody>
          <a:bodyPr/>
          <a:lstStyle/>
          <a:p>
            <a:fld id="{8D9904A1-C95B-4628-8C25-D475545E1F90}" type="slidenum">
              <a:rPr lang="en-US"/>
              <a:pPr/>
              <a:t>3</a:t>
            </a:fld>
            <a:endParaRPr lang="en-US" dirty="0"/>
          </a:p>
        </p:txBody>
      </p:sp>
      <p:sp>
        <p:nvSpPr>
          <p:cNvPr id="47108" name="Rectangle 4"/>
          <p:cNvSpPr>
            <a:spLocks noGrp="1" noRot="1" noChangeAspect="1" noChangeArrowheads="1" noTextEdit="1"/>
          </p:cNvSpPr>
          <p:nvPr>
            <p:ph type="sldImg"/>
          </p:nvPr>
        </p:nvSpPr>
        <p:spPr>
          <a:ln/>
        </p:spPr>
      </p:sp>
      <p:sp>
        <p:nvSpPr>
          <p:cNvPr id="47109" name="Rectangle 5"/>
          <p:cNvSpPr>
            <a:spLocks noGrp="1" noChangeArrowheads="1"/>
          </p:cNvSpPr>
          <p:nvPr>
            <p:ph type="body" idx="1"/>
          </p:nvPr>
        </p:nvSpPr>
        <p:spPr/>
        <p:txBody>
          <a:bodyPr/>
          <a:lstStyle/>
          <a:p>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30</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31</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32</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33</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34</a:t>
            </a:fld>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92A7D26-0EC5-4D78-AE9D-E69803752FE0}" type="slidenum">
              <a:rPr lang="en-US"/>
              <a:pPr/>
              <a:t>35</a:t>
            </a:fld>
            <a:endParaRPr lang="en-US" dirty="0"/>
          </a:p>
        </p:txBody>
      </p:sp>
      <p:sp>
        <p:nvSpPr>
          <p:cNvPr id="3715074" name="Rectangle 2"/>
          <p:cNvSpPr>
            <a:spLocks noGrp="1" noRot="1" noChangeAspect="1" noChangeArrowheads="1" noTextEdit="1"/>
          </p:cNvSpPr>
          <p:nvPr>
            <p:ph type="sldImg"/>
          </p:nvPr>
        </p:nvSpPr>
        <p:spPr>
          <a:ln/>
        </p:spPr>
      </p:sp>
      <p:sp>
        <p:nvSpPr>
          <p:cNvPr id="371507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36</a:t>
            </a:fld>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37</a:t>
            </a:fld>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54FAA781-84FB-4F18-BEC5-F45BDBE8B77B}" type="datetime8">
              <a:rPr lang="en-US"/>
              <a:pPr/>
              <a:t>5/29/2007 2:28 PM</a:t>
            </a:fld>
            <a:endParaRPr lang="en-US"/>
          </a:p>
        </p:txBody>
      </p:sp>
      <p:sp>
        <p:nvSpPr>
          <p:cNvPr id="6" name="Rectangle 6"/>
          <p:cNvSpPr>
            <a:spLocks noGrp="1" noChangeArrowheads="1"/>
          </p:cNvSpPr>
          <p:nvPr>
            <p:ph type="ftr" sz="quarter" idx="4"/>
          </p:nvPr>
        </p:nvSpPr>
        <p:spPr>
          <a:ln/>
        </p:spPr>
        <p:txBody>
          <a:bodyPr/>
          <a:lstStyle/>
          <a:p>
            <a:r>
              <a:rPr lang="en-US"/>
              <a:t>© 2007 Microsoft Corporation. All rights reserved. Microsoft, Windows, Windows Vista and other product names are or may be registered trademarks and/or trademarks in the U.S. and/or other countries.</a:t>
            </a:r>
          </a:p>
          <a:p>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p:txBody>
      </p:sp>
      <p:sp>
        <p:nvSpPr>
          <p:cNvPr id="7" name="Rectangle 7"/>
          <p:cNvSpPr>
            <a:spLocks noGrp="1" noChangeArrowheads="1"/>
          </p:cNvSpPr>
          <p:nvPr>
            <p:ph type="sldNum" sz="quarter" idx="5"/>
          </p:nvPr>
        </p:nvSpPr>
        <p:spPr>
          <a:ln/>
        </p:spPr>
        <p:txBody>
          <a:bodyPr/>
          <a:lstStyle/>
          <a:p>
            <a:fld id="{51F5604D-7E51-4564-959A-52D71835E276}" type="slidenum">
              <a:rPr lang="en-US"/>
              <a:pPr/>
              <a:t>38</a:t>
            </a:fld>
            <a:endParaRPr lang="en-US"/>
          </a:p>
        </p:txBody>
      </p:sp>
      <p:sp>
        <p:nvSpPr>
          <p:cNvPr id="321538" name="Rectangle 2"/>
          <p:cNvSpPr>
            <a:spLocks noGrp="1" noRot="1" noChangeAspect="1" noChangeArrowheads="1" noTextEdit="1"/>
          </p:cNvSpPr>
          <p:nvPr>
            <p:ph type="sldImg"/>
          </p:nvPr>
        </p:nvSpPr>
        <p:spPr>
          <a:ln/>
        </p:spPr>
      </p:sp>
      <p:sp>
        <p:nvSpPr>
          <p:cNvPr id="321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54FAA781-84FB-4F18-BEC5-F45BDBE8B77B}" type="datetime8">
              <a:rPr lang="en-US"/>
              <a:pPr/>
              <a:t>5/29/2007 2:28 PM</a:t>
            </a:fld>
            <a:endParaRPr lang="en-US"/>
          </a:p>
        </p:txBody>
      </p:sp>
      <p:sp>
        <p:nvSpPr>
          <p:cNvPr id="6" name="Rectangle 6"/>
          <p:cNvSpPr>
            <a:spLocks noGrp="1" noChangeArrowheads="1"/>
          </p:cNvSpPr>
          <p:nvPr>
            <p:ph type="ftr" sz="quarter" idx="4"/>
          </p:nvPr>
        </p:nvSpPr>
        <p:spPr>
          <a:ln/>
        </p:spPr>
        <p:txBody>
          <a:bodyPr/>
          <a:lstStyle/>
          <a:p>
            <a:r>
              <a:rPr lang="en-US"/>
              <a:t>© 2007 Microsoft Corporation. All rights reserved. Microsoft, Windows, Windows Vista and other product names are or may be registered trademarks and/or trademarks in the U.S. and/or other countries.</a:t>
            </a:r>
          </a:p>
          <a:p>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p:txBody>
      </p:sp>
      <p:sp>
        <p:nvSpPr>
          <p:cNvPr id="7" name="Rectangle 7"/>
          <p:cNvSpPr>
            <a:spLocks noGrp="1" noChangeArrowheads="1"/>
          </p:cNvSpPr>
          <p:nvPr>
            <p:ph type="sldNum" sz="quarter" idx="5"/>
          </p:nvPr>
        </p:nvSpPr>
        <p:spPr>
          <a:ln/>
        </p:spPr>
        <p:txBody>
          <a:bodyPr/>
          <a:lstStyle/>
          <a:p>
            <a:fld id="{51F5604D-7E51-4564-959A-52D71835E276}" type="slidenum">
              <a:rPr lang="en-US"/>
              <a:pPr/>
              <a:t>39</a:t>
            </a:fld>
            <a:endParaRPr lang="en-US"/>
          </a:p>
        </p:txBody>
      </p:sp>
      <p:sp>
        <p:nvSpPr>
          <p:cNvPr id="321538" name="Rectangle 2"/>
          <p:cNvSpPr>
            <a:spLocks noGrp="1" noRot="1" noChangeAspect="1" noChangeArrowheads="1" noTextEdit="1"/>
          </p:cNvSpPr>
          <p:nvPr>
            <p:ph type="sldImg"/>
          </p:nvPr>
        </p:nvSpPr>
        <p:spPr>
          <a:ln/>
        </p:spPr>
      </p:sp>
      <p:sp>
        <p:nvSpPr>
          <p:cNvPr id="321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4</a:t>
            </a:fld>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40</a:t>
            </a:fld>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p:spPr>
        <p:txBody>
          <a:bodyPr/>
          <a:lstStyle/>
          <a:p>
            <a:endParaRPr lang="en-US" smtClean="0"/>
          </a:p>
        </p:txBody>
      </p:sp>
      <p:sp>
        <p:nvSpPr>
          <p:cNvPr id="56324" name="Date Placeholder 3"/>
          <p:cNvSpPr>
            <a:spLocks noGrp="1"/>
          </p:cNvSpPr>
          <p:nvPr>
            <p:ph type="dt" sz="quarter" idx="1"/>
          </p:nvPr>
        </p:nvSpPr>
        <p:spPr/>
        <p:txBody>
          <a:bodyPr/>
          <a:lstStyle/>
          <a:p>
            <a:pPr>
              <a:defRPr/>
            </a:pPr>
            <a:fld id="{DB85F82F-0FF5-4698-BDC4-1FA88CD2B032}" type="datetime8">
              <a:rPr lang="en-US" smtClean="0"/>
              <a:pPr>
                <a:defRPr/>
              </a:pPr>
              <a:t>5/29/2007 2:28 PM</a:t>
            </a:fld>
            <a:endParaRPr lang="en-US" smtClean="0"/>
          </a:p>
        </p:txBody>
      </p:sp>
      <p:sp>
        <p:nvSpPr>
          <p:cNvPr id="56325" name="Footer Placeholder 4"/>
          <p:cNvSpPr>
            <a:spLocks noGrp="1"/>
          </p:cNvSpPr>
          <p:nvPr>
            <p:ph type="ftr" sz="quarter" idx="4"/>
          </p:nvPr>
        </p:nvSpPr>
        <p:spPr/>
        <p:txBody>
          <a:bodyPr/>
          <a:lstStyle/>
          <a:p>
            <a:pPr>
              <a:defRPr/>
            </a:pPr>
            <a:r>
              <a:rPr lang="en-US" smtClean="0">
                <a:latin typeface="Arial" pitchFamily="34" charset="0"/>
              </a:rPr>
              <a:t>Microsoft Management Summit 2007, March 26-30, 2007, San Diego, California© 2007 Microsoft Corporation. All rights reserved.</a:t>
            </a:r>
          </a:p>
          <a:p>
            <a:pPr>
              <a:defRPr/>
            </a:pPr>
            <a:r>
              <a:rPr lang="en-US" smtClean="0">
                <a:latin typeface="Arial" pitchFamily="34" charset="0"/>
              </a:rPr>
              <a:t>Microsoft, Windows, Windows Vista and other product names are or may be registered trademarks and/or trademarks in the U.S. and/or other countries.</a:t>
            </a:r>
          </a:p>
          <a:p>
            <a:pPr>
              <a:defRPr/>
            </a:pPr>
            <a:r>
              <a:rPr lang="en-US" smtClean="0">
                <a:latin typeface="Arial" pitchFamily="34" charset="0"/>
              </a:rPr>
              <a:t>The information herein is for informational purposes only and represents the current view of Microsoft Corporation as of the date of this presentation.</a:t>
            </a:r>
          </a:p>
          <a:p>
            <a:pPr>
              <a:defRPr/>
            </a:pPr>
            <a:r>
              <a:rPr lang="en-US" smtClean="0">
                <a:latin typeface="Arial" pitchFamily="34" charset="0"/>
              </a:rPr>
              <a:t>Because Microsoft must respond to changing market conditions, it should not be interpreted to be a commitment on the part of Microsoft,</a:t>
            </a:r>
          </a:p>
          <a:p>
            <a:pPr>
              <a:defRPr/>
            </a:pPr>
            <a:r>
              <a:rPr lang="en-US" smtClean="0">
                <a:latin typeface="Arial" pitchFamily="34" charset="0"/>
              </a:rPr>
              <a:t>and Microsoft cannot guarantee the accuracy of any information provided after the date of this presentation.</a:t>
            </a:r>
          </a:p>
          <a:p>
            <a:pPr>
              <a:defRPr/>
            </a:pPr>
            <a:r>
              <a:rPr lang="en-US" smtClean="0">
                <a:latin typeface="Arial" pitchFamily="34" charset="0"/>
              </a:rPr>
              <a:t>MICROSOFT MAKES NO WARRANTIES, EXPRESS, IMPLIED OR STATUTORY, AS TO THE INFORMATION IN THIS PRESENTATION.</a:t>
            </a:r>
          </a:p>
        </p:txBody>
      </p:sp>
      <p:sp>
        <p:nvSpPr>
          <p:cNvPr id="56326" name="Slide Number Placeholder 5"/>
          <p:cNvSpPr>
            <a:spLocks noGrp="1"/>
          </p:cNvSpPr>
          <p:nvPr>
            <p:ph type="sldNum" sz="quarter" idx="5"/>
          </p:nvPr>
        </p:nvSpPr>
        <p:spPr/>
        <p:txBody>
          <a:bodyPr/>
          <a:lstStyle/>
          <a:p>
            <a:pPr>
              <a:defRPr/>
            </a:pPr>
            <a:fld id="{0CC7F06A-CD40-4731-B0F4-74AA039D0D97}" type="slidenum">
              <a:rPr lang="en-US" smtClean="0"/>
              <a:pPr>
                <a:defRPr/>
              </a:pPr>
              <a:t>41</a:t>
            </a:fld>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a:ln/>
        </p:spPr>
        <p:txBody>
          <a:bodyPr/>
          <a:lstStyle/>
          <a:p>
            <a:endParaRPr lang="en-US" smtClean="0"/>
          </a:p>
        </p:txBody>
      </p:sp>
      <p:sp>
        <p:nvSpPr>
          <p:cNvPr id="93188" name="Date Placeholder 3"/>
          <p:cNvSpPr>
            <a:spLocks noGrp="1"/>
          </p:cNvSpPr>
          <p:nvPr>
            <p:ph type="dt" sz="quarter" idx="1"/>
          </p:nvPr>
        </p:nvSpPr>
        <p:spPr/>
        <p:txBody>
          <a:bodyPr/>
          <a:lstStyle/>
          <a:p>
            <a:pPr>
              <a:defRPr/>
            </a:pPr>
            <a:fld id="{DC990B04-BCBA-43B0-8A08-05A7AC2108CF}" type="datetime8">
              <a:rPr lang="en-US" smtClean="0"/>
              <a:pPr>
                <a:defRPr/>
              </a:pPr>
              <a:t>5/29/2007 2:28 PM</a:t>
            </a:fld>
            <a:endParaRPr lang="en-US" smtClean="0"/>
          </a:p>
        </p:txBody>
      </p:sp>
      <p:sp>
        <p:nvSpPr>
          <p:cNvPr id="93189" name="Footer Placeholder 4"/>
          <p:cNvSpPr>
            <a:spLocks noGrp="1"/>
          </p:cNvSpPr>
          <p:nvPr>
            <p:ph type="ftr" sz="quarter" idx="4"/>
          </p:nvPr>
        </p:nvSpPr>
        <p:spPr/>
        <p:txBody>
          <a:bodyPr/>
          <a:lstStyle/>
          <a:p>
            <a:pPr>
              <a:defRPr/>
            </a:pPr>
            <a:r>
              <a:rPr lang="en-US" smtClean="0">
                <a:latin typeface="Arial" pitchFamily="34" charset="0"/>
              </a:rPr>
              <a:t>Microsoft Management Summit 2007, March 26-30, 2007, San Diego, California© 2007 Microsoft Corporation. All rights reserved.</a:t>
            </a:r>
          </a:p>
          <a:p>
            <a:pPr>
              <a:defRPr/>
            </a:pPr>
            <a:r>
              <a:rPr lang="en-US" smtClean="0">
                <a:latin typeface="Arial" pitchFamily="34" charset="0"/>
              </a:rPr>
              <a:t>Microsoft, Windows, Windows Vista and other product names are or may be registered trademarks and/or trademarks in the U.S. and/or other countries.</a:t>
            </a:r>
          </a:p>
          <a:p>
            <a:pPr>
              <a:defRPr/>
            </a:pPr>
            <a:r>
              <a:rPr lang="en-US" smtClean="0">
                <a:latin typeface="Arial" pitchFamily="34" charset="0"/>
              </a:rPr>
              <a:t>The information herein is for informational purposes only and represents the current view of Microsoft Corporation as of the date of this presentation.</a:t>
            </a:r>
          </a:p>
          <a:p>
            <a:pPr>
              <a:defRPr/>
            </a:pPr>
            <a:r>
              <a:rPr lang="en-US" smtClean="0">
                <a:latin typeface="Arial" pitchFamily="34" charset="0"/>
              </a:rPr>
              <a:t>Because Microsoft must respond to changing market conditions, it should not be interpreted to be a commitment on the part of Microsoft,</a:t>
            </a:r>
          </a:p>
          <a:p>
            <a:pPr>
              <a:defRPr/>
            </a:pPr>
            <a:r>
              <a:rPr lang="en-US" smtClean="0">
                <a:latin typeface="Arial" pitchFamily="34" charset="0"/>
              </a:rPr>
              <a:t>and Microsoft cannot guarantee the accuracy of any information provided after the date of this presentation.</a:t>
            </a:r>
          </a:p>
          <a:p>
            <a:pPr>
              <a:defRPr/>
            </a:pPr>
            <a:r>
              <a:rPr lang="en-US" smtClean="0">
                <a:latin typeface="Arial" pitchFamily="34" charset="0"/>
              </a:rPr>
              <a:t>MICROSOFT MAKES NO WARRANTIES, EXPRESS, IMPLIED OR STATUTORY, AS TO THE INFORMATION IN THIS PRESENTATION.</a:t>
            </a:r>
          </a:p>
        </p:txBody>
      </p:sp>
      <p:sp>
        <p:nvSpPr>
          <p:cNvPr id="93190" name="Slide Number Placeholder 5"/>
          <p:cNvSpPr>
            <a:spLocks noGrp="1"/>
          </p:cNvSpPr>
          <p:nvPr>
            <p:ph type="sldNum" sz="quarter" idx="5"/>
          </p:nvPr>
        </p:nvSpPr>
        <p:spPr/>
        <p:txBody>
          <a:bodyPr/>
          <a:lstStyle/>
          <a:p>
            <a:pPr>
              <a:defRPr/>
            </a:pPr>
            <a:fld id="{FD006BBA-EBDC-40FA-8115-2F4C5BF75B6F}" type="slidenum">
              <a:rPr lang="en-US" smtClean="0"/>
              <a:pPr>
                <a:defRPr/>
              </a:pPr>
              <a:t>42</a:t>
            </a:fld>
            <a:endParaRPr 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p:spPr>
        <p:txBody>
          <a:bodyPr/>
          <a:lstStyle/>
          <a:p>
            <a:endParaRPr lang="en-US" smtClean="0"/>
          </a:p>
        </p:txBody>
      </p:sp>
      <p:sp>
        <p:nvSpPr>
          <p:cNvPr id="58372" name="Date Placeholder 3"/>
          <p:cNvSpPr>
            <a:spLocks noGrp="1"/>
          </p:cNvSpPr>
          <p:nvPr>
            <p:ph type="dt" sz="quarter" idx="1"/>
          </p:nvPr>
        </p:nvSpPr>
        <p:spPr/>
        <p:txBody>
          <a:bodyPr/>
          <a:lstStyle/>
          <a:p>
            <a:pPr>
              <a:defRPr/>
            </a:pPr>
            <a:fld id="{3E48B3C1-A60F-4CC4-A58A-49C0691E2E97}" type="datetime8">
              <a:rPr lang="en-US" smtClean="0"/>
              <a:pPr>
                <a:defRPr/>
              </a:pPr>
              <a:t>5/29/2007 2:28 PM</a:t>
            </a:fld>
            <a:endParaRPr lang="en-US" smtClean="0"/>
          </a:p>
        </p:txBody>
      </p:sp>
      <p:sp>
        <p:nvSpPr>
          <p:cNvPr id="58373" name="Footer Placeholder 4"/>
          <p:cNvSpPr>
            <a:spLocks noGrp="1"/>
          </p:cNvSpPr>
          <p:nvPr>
            <p:ph type="ftr" sz="quarter" idx="4"/>
          </p:nvPr>
        </p:nvSpPr>
        <p:spPr/>
        <p:txBody>
          <a:bodyPr/>
          <a:lstStyle/>
          <a:p>
            <a:pPr>
              <a:defRPr/>
            </a:pPr>
            <a:r>
              <a:rPr lang="en-US" smtClean="0">
                <a:latin typeface="Arial" pitchFamily="34" charset="0"/>
              </a:rPr>
              <a:t>Microsoft Management Summit 2007, March 26-30, 2007, San Diego, California© 2007 Microsoft Corporation. All rights reserved.</a:t>
            </a:r>
          </a:p>
          <a:p>
            <a:pPr>
              <a:defRPr/>
            </a:pPr>
            <a:r>
              <a:rPr lang="en-US" smtClean="0">
                <a:latin typeface="Arial" pitchFamily="34" charset="0"/>
              </a:rPr>
              <a:t>Microsoft, Windows, Windows Vista and other product names are or may be registered trademarks and/or trademarks in the U.S. and/or other countries.</a:t>
            </a:r>
          </a:p>
          <a:p>
            <a:pPr>
              <a:defRPr/>
            </a:pPr>
            <a:r>
              <a:rPr lang="en-US" smtClean="0">
                <a:latin typeface="Arial" pitchFamily="34" charset="0"/>
              </a:rPr>
              <a:t>The information herein is for informational purposes only and represents the current view of Microsoft Corporation as of the date of this presentation.</a:t>
            </a:r>
          </a:p>
          <a:p>
            <a:pPr>
              <a:defRPr/>
            </a:pPr>
            <a:r>
              <a:rPr lang="en-US" smtClean="0">
                <a:latin typeface="Arial" pitchFamily="34" charset="0"/>
              </a:rPr>
              <a:t>Because Microsoft must respond to changing market conditions, it should not be interpreted to be a commitment on the part of Microsoft,</a:t>
            </a:r>
          </a:p>
          <a:p>
            <a:pPr>
              <a:defRPr/>
            </a:pPr>
            <a:r>
              <a:rPr lang="en-US" smtClean="0">
                <a:latin typeface="Arial" pitchFamily="34" charset="0"/>
              </a:rPr>
              <a:t>and Microsoft cannot guarantee the accuracy of any information provided after the date of this presentation.</a:t>
            </a:r>
          </a:p>
          <a:p>
            <a:pPr>
              <a:defRPr/>
            </a:pPr>
            <a:r>
              <a:rPr lang="en-US" smtClean="0">
                <a:latin typeface="Arial" pitchFamily="34" charset="0"/>
              </a:rPr>
              <a:t>MICROSOFT MAKES NO WARRANTIES, EXPRESS, IMPLIED OR STATUTORY, AS TO THE INFORMATION IN THIS PRESENTATION.</a:t>
            </a:r>
          </a:p>
        </p:txBody>
      </p:sp>
      <p:sp>
        <p:nvSpPr>
          <p:cNvPr id="58374" name="Slide Number Placeholder 5"/>
          <p:cNvSpPr>
            <a:spLocks noGrp="1"/>
          </p:cNvSpPr>
          <p:nvPr>
            <p:ph type="sldNum" sz="quarter" idx="5"/>
          </p:nvPr>
        </p:nvSpPr>
        <p:spPr/>
        <p:txBody>
          <a:bodyPr/>
          <a:lstStyle/>
          <a:p>
            <a:pPr>
              <a:defRPr/>
            </a:pPr>
            <a:fld id="{AC2ECC01-E6DC-47DF-97AF-EFF6E3DD1760}" type="slidenum">
              <a:rPr lang="en-US" smtClean="0"/>
              <a:pPr>
                <a:defRPr/>
              </a:pPr>
              <a:t>43</a:t>
            </a:fld>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p:spPr>
        <p:txBody>
          <a:bodyPr/>
          <a:lstStyle/>
          <a:p>
            <a:endParaRPr lang="en-US" smtClean="0"/>
          </a:p>
        </p:txBody>
      </p:sp>
      <p:sp>
        <p:nvSpPr>
          <p:cNvPr id="95236" name="Date Placeholder 3"/>
          <p:cNvSpPr>
            <a:spLocks noGrp="1"/>
          </p:cNvSpPr>
          <p:nvPr>
            <p:ph type="dt" sz="quarter" idx="1"/>
          </p:nvPr>
        </p:nvSpPr>
        <p:spPr/>
        <p:txBody>
          <a:bodyPr/>
          <a:lstStyle/>
          <a:p>
            <a:pPr>
              <a:defRPr/>
            </a:pPr>
            <a:fld id="{F4E69C71-3CDA-40F2-B9E3-7159324EB462}" type="datetime8">
              <a:rPr lang="en-US" smtClean="0"/>
              <a:pPr>
                <a:defRPr/>
              </a:pPr>
              <a:t>5/29/2007 2:28 PM</a:t>
            </a:fld>
            <a:endParaRPr lang="en-US" smtClean="0"/>
          </a:p>
        </p:txBody>
      </p:sp>
      <p:sp>
        <p:nvSpPr>
          <p:cNvPr id="95237" name="Footer Placeholder 4"/>
          <p:cNvSpPr>
            <a:spLocks noGrp="1"/>
          </p:cNvSpPr>
          <p:nvPr>
            <p:ph type="ftr" sz="quarter" idx="4"/>
          </p:nvPr>
        </p:nvSpPr>
        <p:spPr/>
        <p:txBody>
          <a:bodyPr/>
          <a:lstStyle/>
          <a:p>
            <a:pPr>
              <a:defRPr/>
            </a:pPr>
            <a:r>
              <a:rPr lang="en-US" smtClean="0">
                <a:latin typeface="Arial" pitchFamily="34" charset="0"/>
              </a:rPr>
              <a:t>Microsoft Management Summit 2007, March 26-30, 2007, San Diego, California© 2007 Microsoft Corporation. All rights reserved.</a:t>
            </a:r>
          </a:p>
          <a:p>
            <a:pPr>
              <a:defRPr/>
            </a:pPr>
            <a:r>
              <a:rPr lang="en-US" smtClean="0">
                <a:latin typeface="Arial" pitchFamily="34" charset="0"/>
              </a:rPr>
              <a:t>Microsoft, Windows, Windows Vista and other product names are or may be registered trademarks and/or trademarks in the U.S. and/or other countries.</a:t>
            </a:r>
          </a:p>
          <a:p>
            <a:pPr>
              <a:defRPr/>
            </a:pPr>
            <a:r>
              <a:rPr lang="en-US" smtClean="0">
                <a:latin typeface="Arial" pitchFamily="34" charset="0"/>
              </a:rPr>
              <a:t>The information herein is for informational purposes only and represents the current view of Microsoft Corporation as of the date of this presentation.</a:t>
            </a:r>
          </a:p>
          <a:p>
            <a:pPr>
              <a:defRPr/>
            </a:pPr>
            <a:r>
              <a:rPr lang="en-US" smtClean="0">
                <a:latin typeface="Arial" pitchFamily="34" charset="0"/>
              </a:rPr>
              <a:t>Because Microsoft must respond to changing market conditions, it should not be interpreted to be a commitment on the part of Microsoft,</a:t>
            </a:r>
          </a:p>
          <a:p>
            <a:pPr>
              <a:defRPr/>
            </a:pPr>
            <a:r>
              <a:rPr lang="en-US" smtClean="0">
                <a:latin typeface="Arial" pitchFamily="34" charset="0"/>
              </a:rPr>
              <a:t>and Microsoft cannot guarantee the accuracy of any information provided after the date of this presentation.</a:t>
            </a:r>
          </a:p>
          <a:p>
            <a:pPr>
              <a:defRPr/>
            </a:pPr>
            <a:r>
              <a:rPr lang="en-US" smtClean="0">
                <a:latin typeface="Arial" pitchFamily="34" charset="0"/>
              </a:rPr>
              <a:t>MICROSOFT MAKES NO WARRANTIES, EXPRESS, IMPLIED OR STATUTORY, AS TO THE INFORMATION IN THIS PRESENTATION.</a:t>
            </a:r>
          </a:p>
        </p:txBody>
      </p:sp>
      <p:sp>
        <p:nvSpPr>
          <p:cNvPr id="95238" name="Slide Number Placeholder 5"/>
          <p:cNvSpPr>
            <a:spLocks noGrp="1"/>
          </p:cNvSpPr>
          <p:nvPr>
            <p:ph type="sldNum" sz="quarter" idx="5"/>
          </p:nvPr>
        </p:nvSpPr>
        <p:spPr/>
        <p:txBody>
          <a:bodyPr/>
          <a:lstStyle/>
          <a:p>
            <a:pPr>
              <a:defRPr/>
            </a:pPr>
            <a:fld id="{00969068-D674-4FDA-B8D2-29083281A9B4}" type="slidenum">
              <a:rPr lang="en-US" smtClean="0"/>
              <a:pPr>
                <a:defRPr/>
              </a:pPr>
              <a:t>44</a:t>
            </a:fld>
            <a:endParaRPr 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p:spPr>
        <p:txBody>
          <a:bodyPr/>
          <a:lstStyle/>
          <a:p>
            <a:endParaRPr lang="en-US" smtClean="0"/>
          </a:p>
        </p:txBody>
      </p:sp>
      <p:sp>
        <p:nvSpPr>
          <p:cNvPr id="64516" name="Date Placeholder 3"/>
          <p:cNvSpPr>
            <a:spLocks noGrp="1"/>
          </p:cNvSpPr>
          <p:nvPr>
            <p:ph type="dt" sz="quarter" idx="1"/>
          </p:nvPr>
        </p:nvSpPr>
        <p:spPr/>
        <p:txBody>
          <a:bodyPr/>
          <a:lstStyle/>
          <a:p>
            <a:pPr>
              <a:defRPr/>
            </a:pPr>
            <a:fld id="{E39A7C61-6EFD-400C-B8D9-25E5CB3D5581}" type="datetime8">
              <a:rPr lang="en-US" smtClean="0"/>
              <a:pPr>
                <a:defRPr/>
              </a:pPr>
              <a:t>5/29/2007 2:28 PM</a:t>
            </a:fld>
            <a:endParaRPr lang="en-US" smtClean="0"/>
          </a:p>
        </p:txBody>
      </p:sp>
      <p:sp>
        <p:nvSpPr>
          <p:cNvPr id="64517" name="Footer Placeholder 4"/>
          <p:cNvSpPr>
            <a:spLocks noGrp="1"/>
          </p:cNvSpPr>
          <p:nvPr>
            <p:ph type="ftr" sz="quarter" idx="4"/>
          </p:nvPr>
        </p:nvSpPr>
        <p:spPr/>
        <p:txBody>
          <a:bodyPr/>
          <a:lstStyle/>
          <a:p>
            <a:pPr>
              <a:defRPr/>
            </a:pPr>
            <a:r>
              <a:rPr lang="en-US" smtClean="0">
                <a:latin typeface="Arial" pitchFamily="34" charset="0"/>
              </a:rPr>
              <a:t>Microsoft Management Summit 2007, March 26-30, 2007, San Diego, California© 2007 Microsoft Corporation. All rights reserved.</a:t>
            </a:r>
          </a:p>
          <a:p>
            <a:pPr>
              <a:defRPr/>
            </a:pPr>
            <a:r>
              <a:rPr lang="en-US" smtClean="0">
                <a:latin typeface="Arial" pitchFamily="34" charset="0"/>
              </a:rPr>
              <a:t>Microsoft, Windows, Windows Vista and other product names are or may be registered trademarks and/or trademarks in the U.S. and/or other countries.</a:t>
            </a:r>
          </a:p>
          <a:p>
            <a:pPr>
              <a:defRPr/>
            </a:pPr>
            <a:r>
              <a:rPr lang="en-US" smtClean="0">
                <a:latin typeface="Arial" pitchFamily="34" charset="0"/>
              </a:rPr>
              <a:t>The information herein is for informational purposes only and represents the current view of Microsoft Corporation as of the date of this presentation.</a:t>
            </a:r>
          </a:p>
          <a:p>
            <a:pPr>
              <a:defRPr/>
            </a:pPr>
            <a:r>
              <a:rPr lang="en-US" smtClean="0">
                <a:latin typeface="Arial" pitchFamily="34" charset="0"/>
              </a:rPr>
              <a:t>Because Microsoft must respond to changing market conditions, it should not be interpreted to be a commitment on the part of Microsoft,</a:t>
            </a:r>
          </a:p>
          <a:p>
            <a:pPr>
              <a:defRPr/>
            </a:pPr>
            <a:r>
              <a:rPr lang="en-US" smtClean="0">
                <a:latin typeface="Arial" pitchFamily="34" charset="0"/>
              </a:rPr>
              <a:t>and Microsoft cannot guarantee the accuracy of any information provided after the date of this presentation.</a:t>
            </a:r>
          </a:p>
          <a:p>
            <a:pPr>
              <a:defRPr/>
            </a:pPr>
            <a:r>
              <a:rPr lang="en-US" smtClean="0">
                <a:latin typeface="Arial" pitchFamily="34" charset="0"/>
              </a:rPr>
              <a:t>MICROSOFT MAKES NO WARRANTIES, EXPRESS, IMPLIED OR STATUTORY, AS TO THE INFORMATION IN THIS PRESENTATION.</a:t>
            </a:r>
          </a:p>
        </p:txBody>
      </p:sp>
      <p:sp>
        <p:nvSpPr>
          <p:cNvPr id="64518" name="Slide Number Placeholder 5"/>
          <p:cNvSpPr>
            <a:spLocks noGrp="1"/>
          </p:cNvSpPr>
          <p:nvPr>
            <p:ph type="sldNum" sz="quarter" idx="5"/>
          </p:nvPr>
        </p:nvSpPr>
        <p:spPr/>
        <p:txBody>
          <a:bodyPr/>
          <a:lstStyle/>
          <a:p>
            <a:pPr>
              <a:defRPr/>
            </a:pPr>
            <a:fld id="{8C77773D-3741-4B55-9A5E-D3A3DD8CD640}" type="slidenum">
              <a:rPr lang="en-US" smtClean="0"/>
              <a:pPr>
                <a:defRPr/>
              </a:pPr>
              <a:t>45</a:t>
            </a:fld>
            <a:endParaRPr 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46</a:t>
            </a:fld>
            <a:endParaRPr 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47</a:t>
            </a:fld>
            <a:endParaRPr lang="en-US"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48</a:t>
            </a:fld>
            <a:endParaRPr lang="en-US"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49</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5</a:t>
            </a:fld>
            <a:endParaRPr lang="en-US"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50</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ACBF204-F6E4-4914-8DB6-848DFA93950A}" type="slidenum">
              <a:rPr lang="en-US"/>
              <a:pPr/>
              <a:t>8</a:t>
            </a:fld>
            <a:endParaRPr lang="en-US" dirty="0"/>
          </a:p>
        </p:txBody>
      </p:sp>
      <p:sp>
        <p:nvSpPr>
          <p:cNvPr id="6146" name="Rectangle 2"/>
          <p:cNvSpPr>
            <a:spLocks noGrp="1" noRot="1" noChangeAspect="1" noChangeArrowheads="1" noTextEdit="1"/>
          </p:cNvSpPr>
          <p:nvPr>
            <p:ph type="sldImg"/>
          </p:nvPr>
        </p:nvSpPr>
        <p:spPr>
          <a:ln/>
        </p:spPr>
      </p:sp>
      <p:sp>
        <p:nvSpPr>
          <p:cNvPr id="6147" name="Rectangle 3"/>
          <p:cNvSpPr>
            <a:spLocks noGrp="1" noChangeArrowheads="1"/>
          </p:cNvSpPr>
          <p:nvPr>
            <p:ph type="body" idx="1"/>
          </p:nvPr>
        </p:nvSpPr>
        <p:spPr/>
        <p:txBody>
          <a:bodyPr/>
          <a:lstStyle/>
          <a:p>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dt" idx="1"/>
          </p:nvPr>
        </p:nvSpPr>
        <p:spPr>
          <a:ln/>
        </p:spPr>
        <p:txBody>
          <a:bodyPr/>
          <a:lstStyle/>
          <a:p>
            <a:fld id="{707A07CB-1DB4-4692-A0BC-A00955971DAA}" type="datetime8">
              <a:rPr lang="en-US"/>
              <a:pPr/>
              <a:t>5/29/2007 2:28 PM</a:t>
            </a:fld>
            <a:endParaRPr lang="en-US" dirty="0"/>
          </a:p>
        </p:txBody>
      </p:sp>
      <p:sp>
        <p:nvSpPr>
          <p:cNvPr id="5" name="Rectangle 6"/>
          <p:cNvSpPr>
            <a:spLocks noGrp="1" noChangeArrowheads="1"/>
          </p:cNvSpPr>
          <p:nvPr>
            <p:ph type="ftr" sz="quarter" idx="4"/>
          </p:nvPr>
        </p:nvSpPr>
        <p:spPr>
          <a:ln/>
        </p:spPr>
        <p:txBody>
          <a:bodyPr/>
          <a:lstStyle/>
          <a:p>
            <a:r>
              <a:rPr lang="en-US" dirty="0"/>
              <a:t>© 2006 Microsoft Corporation. All rights reserved. Microsoft, Windows, Windows Vista and other product names are or may be registered trademarks and/or trademarks in the U.S. and/or other countries.</a:t>
            </a:r>
          </a:p>
          <a:p>
            <a:r>
              <a:rPr lang="en-US" dirty="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a:br>
            <a:r>
              <a:rPr lang="en-US" dirty="0"/>
              <a:t>MICROSOFT MAKES NO WARRANTIES, EXPRESS, IMPLIED OR STATUTORY, AS TO THE INFORMATION IN THIS PRESENTATION.</a:t>
            </a:r>
          </a:p>
        </p:txBody>
      </p:sp>
      <p:sp>
        <p:nvSpPr>
          <p:cNvPr id="6" name="Rectangle 7"/>
          <p:cNvSpPr>
            <a:spLocks noGrp="1" noChangeArrowheads="1"/>
          </p:cNvSpPr>
          <p:nvPr>
            <p:ph type="sldNum" sz="quarter" idx="5"/>
          </p:nvPr>
        </p:nvSpPr>
        <p:spPr>
          <a:ln/>
        </p:spPr>
        <p:txBody>
          <a:bodyPr/>
          <a:lstStyle/>
          <a:p>
            <a:fld id="{3FEFFBCD-458D-4F63-92DD-DEDA77C174E8}" type="slidenum">
              <a:rPr lang="en-US"/>
              <a:pPr/>
              <a:t>9</a:t>
            </a:fld>
            <a:endParaRPr lang="en-US" dirty="0"/>
          </a:p>
        </p:txBody>
      </p:sp>
      <p:sp>
        <p:nvSpPr>
          <p:cNvPr id="710658" name="Rectangle 2"/>
          <p:cNvSpPr>
            <a:spLocks noGrp="1" noRot="1" noChangeAspect="1" noChangeArrowheads="1" noTextEdit="1"/>
          </p:cNvSpPr>
          <p:nvPr>
            <p:ph type="sldImg"/>
          </p:nvPr>
        </p:nvSpPr>
        <p:spPr>
          <a:ln/>
        </p:spPr>
      </p:sp>
      <p:sp>
        <p:nvSpPr>
          <p:cNvPr id="7" name="Notes Placeholder 6"/>
          <p:cNvSpPr>
            <a:spLocks noGrp="1"/>
          </p:cNvSpPr>
          <p:nvPr>
            <p:ph type="body" idx="1"/>
          </p:nvPr>
        </p:nvSpPr>
        <p:spPr/>
        <p:txBody>
          <a:bodyPr>
            <a:normAutofit/>
          </a:bodyPr>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8434" name="Rectangle 2"/>
          <p:cNvSpPr>
            <a:spLocks noGrp="1" noChangeArrowheads="1"/>
          </p:cNvSpPr>
          <p:nvPr>
            <p:ph type="ctrTitle" hasCustomPrompt="1"/>
          </p:nvPr>
        </p:nvSpPr>
        <p:spPr>
          <a:xfrm>
            <a:off x="873127" y="2284414"/>
            <a:ext cx="9231313" cy="1828193"/>
          </a:xfrm>
          <a:prstGeom prst="rect">
            <a:avLst/>
          </a:prstGeom>
          <a:ln algn="ctr"/>
        </p:spPr>
        <p:txBody>
          <a:bodyPr lIns="0" tIns="0" rIns="0" bIns="0" anchor="t"/>
          <a:lstStyle>
            <a:lvl1pPr algn="l" rtl="0" fontAlgn="base">
              <a:lnSpc>
                <a:spcPct val="90000"/>
              </a:lnSpc>
              <a:spcBef>
                <a:spcPct val="0"/>
              </a:spcBef>
              <a:spcAft>
                <a:spcPct val="0"/>
              </a:spcAft>
              <a:defRPr lang="en-US" sz="6600" spc="-150"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defRPr>
            </a:lvl1pPr>
          </a:lstStyle>
          <a:p>
            <a:r>
              <a:rPr lang="en-US" dirty="0" smtClean="0"/>
              <a:t>Click </a:t>
            </a:r>
            <a:r>
              <a:rPr lang="en-US" dirty="0"/>
              <a:t>to edit Master title </a:t>
            </a:r>
            <a:r>
              <a:rPr lang="en-US" dirty="0" smtClean="0"/>
              <a:t>style </a:t>
            </a:r>
            <a:endParaRPr lang="en-US" dirty="0"/>
          </a:p>
        </p:txBody>
      </p:sp>
      <p:sp>
        <p:nvSpPr>
          <p:cNvPr id="18435" name="Rectangle 3"/>
          <p:cNvSpPr>
            <a:spLocks noGrp="1" noChangeArrowheads="1"/>
          </p:cNvSpPr>
          <p:nvPr>
            <p:ph type="subTitle" idx="1"/>
          </p:nvPr>
        </p:nvSpPr>
        <p:spPr>
          <a:xfrm>
            <a:off x="873127" y="5200890"/>
            <a:ext cx="9231313" cy="567848"/>
          </a:xfrm>
          <a:prstGeom prst="rect">
            <a:avLst/>
          </a:prstGeom>
        </p:spPr>
        <p:txBody>
          <a:bodyPr lIns="0" tIns="0" rIns="0" bIns="0" anchor="t"/>
          <a:lstStyle>
            <a:lvl1pPr marL="0" indent="0">
              <a:spcBef>
                <a:spcPct val="0"/>
              </a:spcBef>
              <a:buFont typeface="Wingdings" pitchFamily="2" charset="2"/>
              <a:buNone/>
              <a:defRPr sz="4000">
                <a:solidFill>
                  <a:schemeClr val="tx2"/>
                </a:solidFill>
                <a:effectLst>
                  <a:outerShdw blurRad="38100" dist="38100" dir="2700000" algn="tl">
                    <a:srgbClr val="000000">
                      <a:alpha val="43137"/>
                    </a:srgbClr>
                  </a:outerShdw>
                </a:effectLst>
              </a:defRPr>
            </a:lvl1pPr>
          </a:lstStyle>
          <a:p>
            <a:r>
              <a:rPr lang="en-US" smtClean="0"/>
              <a:t>Click to edit Master subtitle style</a:t>
            </a:r>
            <a:endParaRPr lang="en-US" dirty="0"/>
          </a:p>
        </p:txBody>
      </p:sp>
    </p:spTree>
  </p:cSld>
  <p:clrMapOvr>
    <a:overrideClrMapping bg1="dk2" tx1="lt1" bg2="dk1"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lack Slide - no bottom bar">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459106" y="274320"/>
            <a:ext cx="10056494" cy="830998"/>
          </a:xfrm>
          <a:prstGeom prst="rect">
            <a:avLst/>
          </a:prstGeom>
        </p:spPr>
        <p:txBody>
          <a:bodyPr lIns="109728" tIns="54864" rIns="109728" bIns="54864"/>
          <a:lstStyle>
            <a:lvl1pPr algn="l" rtl="0" fontAlgn="base">
              <a:lnSpc>
                <a:spcPct val="90000"/>
              </a:lnSpc>
              <a:spcBef>
                <a:spcPct val="0"/>
              </a:spcBef>
              <a:spcAft>
                <a:spcPct val="0"/>
              </a:spcAft>
              <a:defRPr lang="en-US" sz="6000" spc="-150" dirty="0">
                <a:ln w="3175">
                  <a:noFill/>
                </a:ln>
                <a:solidFill>
                  <a:srgbClr val="FFFFFF"/>
                </a:soli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bwMode="white">
          <a:xfrm>
            <a:off x="459106" y="1697357"/>
            <a:ext cx="10056494" cy="2843855"/>
          </a:xfrm>
          <a:prstGeom prst="rect">
            <a:avLst/>
          </a:prstGeom>
        </p:spPr>
        <p:txBody>
          <a:bodyPr lIns="109728" tIns="54864" rIns="109728" bIns="54864"/>
          <a:lstStyle>
            <a:lvl1pPr>
              <a:spcBef>
                <a:spcPts val="1400"/>
              </a:spcBef>
              <a:buFontTx/>
              <a:buBlip>
                <a:blip r:embed="rId2"/>
              </a:buBlip>
              <a:defRPr sz="4000"/>
            </a:lvl1pPr>
            <a:lvl2pPr>
              <a:spcBef>
                <a:spcPts val="1300"/>
              </a:spcBef>
              <a:buFontTx/>
              <a:buBlip>
                <a:blip r:embed="rId3"/>
              </a:buBlip>
              <a:defRPr sz="3600"/>
            </a:lvl2pPr>
            <a:lvl3pPr>
              <a:spcBef>
                <a:spcPts val="1200"/>
              </a:spcBef>
              <a:buFontTx/>
              <a:buBlip>
                <a:blip r:embed="rId3"/>
              </a:buBlip>
              <a:defRPr sz="3200"/>
            </a:lvl3pPr>
            <a:lvl4pPr>
              <a:spcBef>
                <a:spcPts val="1100"/>
              </a:spcBef>
              <a:buFontTx/>
              <a:buBlip>
                <a:blip r:embed="rId3"/>
              </a:buBlip>
              <a:defRPr sz="2800"/>
            </a:lvl4pPr>
            <a:lvl5pPr>
              <a:spcBef>
                <a:spcPts val="1000"/>
              </a:spcBef>
              <a:buFontTx/>
              <a:buBlip>
                <a:blip r:embed="rId3"/>
              </a:buBlip>
              <a:defRPr sz="2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Notes Slide (you must hide i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459106" y="274320"/>
            <a:ext cx="10056494" cy="830998"/>
          </a:xfrm>
          <a:prstGeom prst="rect">
            <a:avLst/>
          </a:prstGeom>
        </p:spPr>
        <p:txBody>
          <a:bodyPr/>
          <a:lstStyle>
            <a:lvl1pPr algn="l" rtl="0" fontAlgn="base">
              <a:lnSpc>
                <a:spcPct val="90000"/>
              </a:lnSpc>
              <a:spcBef>
                <a:spcPct val="0"/>
              </a:spcBef>
              <a:spcAft>
                <a:spcPct val="0"/>
              </a:spcAft>
              <a:defRPr lang="en-US" sz="6000" spc="-150" dirty="0">
                <a:ln w="3175">
                  <a:noFill/>
                </a:ln>
                <a:solidFill>
                  <a:srgbClr val="FFFFFF"/>
                </a:soli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bwMode="white">
          <a:xfrm>
            <a:off x="459106" y="1697357"/>
            <a:ext cx="10056494" cy="2843855"/>
          </a:xfrm>
          <a:prstGeom prst="rect">
            <a:avLst/>
          </a:prstGeom>
        </p:spPr>
        <p:txBody>
          <a:bodyPr/>
          <a:lstStyle>
            <a:lvl1pPr>
              <a:spcBef>
                <a:spcPts val="1400"/>
              </a:spcBef>
              <a:buFontTx/>
              <a:buBlip>
                <a:blip r:embed="rId2"/>
              </a:buBlip>
              <a:defRPr sz="4000"/>
            </a:lvl1pPr>
            <a:lvl2pPr>
              <a:spcBef>
                <a:spcPts val="1300"/>
              </a:spcBef>
              <a:buFontTx/>
              <a:buBlip>
                <a:blip r:embed="rId3"/>
              </a:buBlip>
              <a:defRPr sz="3600"/>
            </a:lvl2pPr>
            <a:lvl3pPr>
              <a:spcBef>
                <a:spcPts val="1200"/>
              </a:spcBef>
              <a:buFontTx/>
              <a:buBlip>
                <a:blip r:embed="rId3"/>
              </a:buBlip>
              <a:defRPr sz="3200"/>
            </a:lvl3pPr>
            <a:lvl4pPr>
              <a:spcBef>
                <a:spcPts val="1100"/>
              </a:spcBef>
              <a:buFontTx/>
              <a:buBlip>
                <a:blip r:embed="rId3"/>
              </a:buBlip>
              <a:defRPr sz="2800"/>
            </a:lvl4pPr>
            <a:lvl5pPr>
              <a:spcBef>
                <a:spcPts val="1000"/>
              </a:spcBef>
              <a:buFontTx/>
              <a:buBlip>
                <a:blip r:embed="rId3"/>
              </a:buBlip>
              <a:defRPr sz="2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0"/>
          </p:nvPr>
        </p:nvSpPr>
        <p:spPr>
          <a:xfrm>
            <a:off x="1" y="7486651"/>
            <a:ext cx="10972801" cy="742950"/>
          </a:xfrm>
          <a:prstGeom prst="rect">
            <a:avLst/>
          </a:prstGeom>
          <a:solidFill>
            <a:srgbClr val="FFFF99"/>
          </a:solidFill>
        </p:spPr>
        <p:txBody>
          <a:bodyPr wrap="square" lIns="182873" tIns="91436" rIns="182873" bIns="91436" anchor="b" anchorCtr="0">
            <a:noAutofit/>
          </a:bodyPr>
          <a:lstStyle>
            <a:lvl1pPr algn="r">
              <a:buFont typeface="Arial" pitchFamily="34" charset="0"/>
              <a:buNone/>
              <a:defRPr>
                <a:solidFill>
                  <a:srgbClr val="000000"/>
                </a:solidFill>
                <a:effectLst/>
                <a:latin typeface="Segoe Semibold"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Black Slide - no bottom bar">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459106" y="274320"/>
            <a:ext cx="10056494" cy="830998"/>
          </a:xfrm>
          <a:prstGeom prst="rect">
            <a:avLst/>
          </a:prstGeom>
        </p:spPr>
        <p:txBody>
          <a:bodyPr/>
          <a:lstStyle>
            <a:lvl1pPr algn="l" rtl="0" fontAlgn="base">
              <a:lnSpc>
                <a:spcPct val="90000"/>
              </a:lnSpc>
              <a:spcBef>
                <a:spcPct val="0"/>
              </a:spcBef>
              <a:spcAft>
                <a:spcPct val="0"/>
              </a:spcAft>
              <a:defRPr lang="en-US" sz="6000" spc="-150" dirty="0">
                <a:ln w="3175">
                  <a:noFill/>
                </a:ln>
                <a:solidFill>
                  <a:srgbClr val="FFFFFF"/>
                </a:soli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bwMode="white">
          <a:xfrm>
            <a:off x="459106" y="1697357"/>
            <a:ext cx="10056494" cy="2843855"/>
          </a:xfrm>
          <a:prstGeom prst="rect">
            <a:avLst/>
          </a:prstGeom>
        </p:spPr>
        <p:txBody>
          <a:bodyPr/>
          <a:lstStyle>
            <a:lvl1pPr>
              <a:spcBef>
                <a:spcPts val="1400"/>
              </a:spcBef>
              <a:buFontTx/>
              <a:buBlip>
                <a:blip r:embed="rId2"/>
              </a:buBlip>
              <a:defRPr sz="4000"/>
            </a:lvl1pPr>
            <a:lvl2pPr>
              <a:spcBef>
                <a:spcPts val="1300"/>
              </a:spcBef>
              <a:buFontTx/>
              <a:buBlip>
                <a:blip r:embed="rId3"/>
              </a:buBlip>
              <a:defRPr sz="3600"/>
            </a:lvl2pPr>
            <a:lvl3pPr>
              <a:spcBef>
                <a:spcPts val="1200"/>
              </a:spcBef>
              <a:buFontTx/>
              <a:buBlip>
                <a:blip r:embed="rId3"/>
              </a:buBlip>
              <a:defRPr sz="3200"/>
            </a:lvl3pPr>
            <a:lvl4pPr>
              <a:spcBef>
                <a:spcPts val="1100"/>
              </a:spcBef>
              <a:buFontTx/>
              <a:buBlip>
                <a:blip r:embed="rId3"/>
              </a:buBlip>
              <a:defRPr sz="2800"/>
            </a:lvl4pPr>
            <a:lvl5pPr>
              <a:spcBef>
                <a:spcPts val="1000"/>
              </a:spcBef>
              <a:buFontTx/>
              <a:buBlip>
                <a:blip r:embed="rId3"/>
              </a:buBlip>
              <a:defRPr sz="2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Demo Video etc slides">
    <p:spTree>
      <p:nvGrpSpPr>
        <p:cNvPr id="1" name=""/>
        <p:cNvGrpSpPr/>
        <p:nvPr/>
      </p:nvGrpSpPr>
      <p:grpSpPr>
        <a:xfrm>
          <a:off x="0" y="0"/>
          <a:ext cx="0" cy="0"/>
          <a:chOff x="0" y="0"/>
          <a:chExt cx="0" cy="0"/>
        </a:xfrm>
      </p:grpSpPr>
      <p:sp>
        <p:nvSpPr>
          <p:cNvPr id="18434" name="Rectangle 2"/>
          <p:cNvSpPr>
            <a:spLocks noGrp="1" noChangeArrowheads="1"/>
          </p:cNvSpPr>
          <p:nvPr>
            <p:ph type="ctrTitle"/>
          </p:nvPr>
        </p:nvSpPr>
        <p:spPr>
          <a:xfrm>
            <a:off x="873127" y="2825750"/>
            <a:ext cx="9231313" cy="1828193"/>
          </a:xfrm>
          <a:prstGeom prst="rect">
            <a:avLst/>
          </a:prstGeom>
          <a:ln algn="ctr"/>
        </p:spPr>
        <p:txBody>
          <a:bodyPr lIns="0" tIns="0" rIns="0" bIns="0" anchor="t"/>
          <a:lstStyle>
            <a:lvl1pPr algn="l" rtl="0" fontAlgn="base">
              <a:lnSpc>
                <a:spcPct val="90000"/>
              </a:lnSpc>
              <a:spcBef>
                <a:spcPct val="0"/>
              </a:spcBef>
              <a:spcAft>
                <a:spcPct val="0"/>
              </a:spcAft>
              <a:defRPr lang="en-US" sz="6600" b="0" cap="none" spc="-150"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18435" name="Rectangle 3"/>
          <p:cNvSpPr>
            <a:spLocks noGrp="1" noChangeArrowheads="1"/>
          </p:cNvSpPr>
          <p:nvPr>
            <p:ph type="subTitle" idx="1"/>
          </p:nvPr>
        </p:nvSpPr>
        <p:spPr>
          <a:xfrm>
            <a:off x="873127" y="5208589"/>
            <a:ext cx="9231313" cy="567848"/>
          </a:xfrm>
          <a:prstGeom prst="rect">
            <a:avLst/>
          </a:prstGeom>
        </p:spPr>
        <p:txBody>
          <a:bodyPr lIns="0" tIns="0" rIns="0" bIns="0" anchor="t"/>
          <a:lstStyle>
            <a:lvl1pPr marL="0" indent="0">
              <a:spcBef>
                <a:spcPct val="0"/>
              </a:spcBef>
              <a:buFont typeface="Wingdings" pitchFamily="2" charset="2"/>
              <a:buNone/>
              <a:defRPr sz="4100">
                <a:solidFill>
                  <a:schemeClr val="tx2"/>
                </a:solidFill>
              </a:defRPr>
            </a:lvl1pPr>
          </a:lstStyle>
          <a:p>
            <a:r>
              <a:rPr lang="en-US" smtClean="0"/>
              <a:t>Click to edit Master subtitle style</a:t>
            </a:r>
            <a:endParaRPr lang="en-US" dirty="0"/>
          </a:p>
        </p:txBody>
      </p:sp>
    </p:spTree>
  </p:cSld>
  <p:clrMapOvr>
    <a:overrideClrMapping bg1="dk2" tx1="lt1" bg2="dk1"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9106" y="274320"/>
            <a:ext cx="10056494" cy="830998"/>
          </a:xfrm>
          <a:prstGeom prst="rect">
            <a:avLst/>
          </a:prstGeom>
        </p:spPr>
        <p:txBody>
          <a:bodyPr lIns="109728" tIns="54864" rIns="109728" bIns="54864"/>
          <a:lstStyle>
            <a:lvl1pPr algn="l" rtl="0" fontAlgn="base">
              <a:lnSpc>
                <a:spcPct val="90000"/>
              </a:lnSpc>
              <a:spcBef>
                <a:spcPct val="0"/>
              </a:spcBef>
              <a:spcAft>
                <a:spcPct val="0"/>
              </a:spcAft>
              <a:defRPr lang="en-US" sz="6000" spc="-150"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59106" y="1697357"/>
            <a:ext cx="10056494" cy="2843855"/>
          </a:xfrm>
          <a:prstGeom prst="rect">
            <a:avLst/>
          </a:prstGeom>
        </p:spPr>
        <p:txBody>
          <a:bodyPr lIns="109728" tIns="54864" rIns="109728" bIns="54864"/>
          <a:lstStyle>
            <a:lvl1pPr>
              <a:defRPr sz="4000"/>
            </a:lvl1pPr>
            <a:lvl2pPr>
              <a:defRPr sz="3600"/>
            </a:lvl2pPr>
            <a:lvl3pPr>
              <a:defRPr sz="3200"/>
            </a:lvl3pPr>
            <a:lvl4pPr>
              <a:defRPr sz="2800"/>
            </a:lvl4pPr>
            <a:lvl5pPr>
              <a:defRPr sz="2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9106" y="274320"/>
            <a:ext cx="10056494" cy="830998"/>
          </a:xfrm>
          <a:prstGeom prst="rect">
            <a:avLst/>
          </a:prstGeom>
        </p:spPr>
        <p:txBody>
          <a:bodyPr lIns="109728" tIns="54864" rIns="109728" bIns="54864"/>
          <a:lstStyle>
            <a:lvl1pPr algn="l" rtl="0" fontAlgn="base">
              <a:lnSpc>
                <a:spcPct val="90000"/>
              </a:lnSpc>
              <a:spcBef>
                <a:spcPct val="0"/>
              </a:spcBef>
              <a:spcAft>
                <a:spcPct val="0"/>
              </a:spcAft>
              <a:defRPr lang="en-US" sz="6000" spc="-150"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8788" y="1697039"/>
            <a:ext cx="4951412" cy="2080570"/>
          </a:xfrm>
          <a:prstGeom prst="rect">
            <a:avLst/>
          </a:prstGeom>
        </p:spPr>
        <p:txBody>
          <a:bodyPr lIns="109728" tIns="54864" rIns="109728" bIns="54864"/>
          <a:lstStyle>
            <a:lvl1pPr marL="355585" indent="-355585">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562600" y="1697039"/>
            <a:ext cx="4953000" cy="2080570"/>
          </a:xfrm>
          <a:prstGeom prst="rect">
            <a:avLst/>
          </a:prstGeom>
        </p:spPr>
        <p:txBody>
          <a:bodyPr lIns="109728" tIns="54864" rIns="109728" bIns="54864"/>
          <a:lstStyle>
            <a:lvl1pPr marL="353999" indent="-353999">
              <a:defRPr sz="2800"/>
            </a:lvl1pPr>
            <a:lvl2pPr marL="720696" indent="-342887">
              <a:defRPr sz="2400"/>
            </a:lvl2pPr>
            <a:lvl3pPr marL="1039771" indent="-307963">
              <a:defRPr sz="2000"/>
            </a:lvl3pPr>
            <a:lvl4pPr marL="1314397" indent="-296851">
              <a:defRPr sz="1800"/>
            </a:lvl4pPr>
            <a:lvl5pPr marL="1611248" indent="-285738">
              <a:buNone/>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9106" y="274320"/>
            <a:ext cx="10056494" cy="830998"/>
          </a:xfrm>
          <a:prstGeom prst="rect">
            <a:avLst/>
          </a:prstGeom>
        </p:spPr>
        <p:txBody>
          <a:bodyPr lIns="109728" tIns="54864" rIns="109728" bIns="54864"/>
          <a:lstStyle>
            <a:lvl1pPr algn="l" rtl="0" fontAlgn="base">
              <a:lnSpc>
                <a:spcPct val="90000"/>
              </a:lnSpc>
              <a:spcBef>
                <a:spcPct val="0"/>
              </a:spcBef>
              <a:spcAft>
                <a:spcPct val="0"/>
              </a:spcAft>
              <a:defRPr lang="en-US" sz="6000" spc="-150"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459106" y="274320"/>
            <a:ext cx="10056494" cy="830998"/>
          </a:xfrm>
          <a:prstGeom prst="rect">
            <a:avLst/>
          </a:prstGeom>
        </p:spPr>
        <p:txBody>
          <a:bodyPr lIns="109728" tIns="54864" rIns="109728" bIns="54864"/>
          <a:lstStyle>
            <a:lvl1pPr algn="l" rtl="0" fontAlgn="base">
              <a:lnSpc>
                <a:spcPct val="90000"/>
              </a:lnSpc>
              <a:spcBef>
                <a:spcPct val="0"/>
              </a:spcBef>
              <a:spcAft>
                <a:spcPct val="0"/>
              </a:spcAft>
              <a:defRPr lang="en-US" sz="6000" spc="-150"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459106" y="1697357"/>
            <a:ext cx="10056494" cy="2843855"/>
          </a:xfrm>
          <a:prstGeom prst="rect">
            <a:avLst/>
          </a:prstGeom>
        </p:spPr>
        <p:txBody>
          <a:bodyPr lIns="109728" tIns="54864" rIns="109728" bIns="54864"/>
          <a:lstStyle>
            <a:lvl1pPr>
              <a:spcBef>
                <a:spcPts val="1400"/>
              </a:spcBef>
              <a:buFontTx/>
              <a:buBlip>
                <a:blip r:embed="rId2"/>
              </a:buBlip>
              <a:defRPr sz="4000"/>
            </a:lvl1pPr>
            <a:lvl2pPr>
              <a:spcBef>
                <a:spcPts val="1300"/>
              </a:spcBef>
              <a:buFontTx/>
              <a:buBlip>
                <a:blip r:embed="rId3"/>
              </a:buBlip>
              <a:defRPr sz="3600"/>
            </a:lvl2pPr>
            <a:lvl3pPr>
              <a:spcBef>
                <a:spcPts val="1200"/>
              </a:spcBef>
              <a:buFontTx/>
              <a:buBlip>
                <a:blip r:embed="rId3"/>
              </a:buBlip>
              <a:defRPr sz="3200"/>
            </a:lvl3pPr>
            <a:lvl4pPr>
              <a:spcBef>
                <a:spcPts val="1100"/>
              </a:spcBef>
              <a:buFontTx/>
              <a:buBlip>
                <a:blip r:embed="rId3"/>
              </a:buBlip>
              <a:defRPr sz="2800"/>
            </a:lvl4pPr>
            <a:lvl5pPr>
              <a:spcBef>
                <a:spcPts val="1000"/>
              </a:spcBef>
              <a:buFontTx/>
              <a:buBlip>
                <a:blip r:embed="rId3"/>
              </a:buBlip>
              <a:defRPr sz="2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Notes Slide (you must hide it)">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459106" y="274320"/>
            <a:ext cx="10056494" cy="830998"/>
          </a:xfrm>
          <a:prstGeom prst="rect">
            <a:avLst/>
          </a:prstGeom>
        </p:spPr>
        <p:txBody>
          <a:bodyPr lIns="109728" tIns="54864" rIns="109728" bIns="54864"/>
          <a:lstStyle>
            <a:lvl1pPr algn="l" rtl="0" fontAlgn="base">
              <a:lnSpc>
                <a:spcPct val="90000"/>
              </a:lnSpc>
              <a:spcBef>
                <a:spcPct val="0"/>
              </a:spcBef>
              <a:spcAft>
                <a:spcPct val="0"/>
              </a:spcAft>
              <a:defRPr lang="en-US" sz="6000" spc="-150" dirty="0">
                <a:ln w="3175">
                  <a:noFill/>
                </a:ln>
                <a:solidFill>
                  <a:srgbClr val="FFFFFF"/>
                </a:soli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bwMode="white">
          <a:xfrm>
            <a:off x="459106" y="1697357"/>
            <a:ext cx="10056494" cy="2843855"/>
          </a:xfrm>
          <a:prstGeom prst="rect">
            <a:avLst/>
          </a:prstGeom>
        </p:spPr>
        <p:txBody>
          <a:bodyPr lIns="109728" tIns="54864" rIns="109728" bIns="54864"/>
          <a:lstStyle>
            <a:lvl1pPr>
              <a:spcBef>
                <a:spcPts val="1400"/>
              </a:spcBef>
              <a:buFontTx/>
              <a:buBlip>
                <a:blip r:embed="rId2"/>
              </a:buBlip>
              <a:defRPr sz="4000"/>
            </a:lvl1pPr>
            <a:lvl2pPr>
              <a:spcBef>
                <a:spcPts val="1300"/>
              </a:spcBef>
              <a:buFontTx/>
              <a:buBlip>
                <a:blip r:embed="rId3"/>
              </a:buBlip>
              <a:defRPr sz="3600"/>
            </a:lvl2pPr>
            <a:lvl3pPr>
              <a:spcBef>
                <a:spcPts val="1200"/>
              </a:spcBef>
              <a:buFontTx/>
              <a:buBlip>
                <a:blip r:embed="rId3"/>
              </a:buBlip>
              <a:defRPr sz="3200"/>
            </a:lvl3pPr>
            <a:lvl4pPr>
              <a:spcBef>
                <a:spcPts val="1100"/>
              </a:spcBef>
              <a:buFontTx/>
              <a:buBlip>
                <a:blip r:embed="rId3"/>
              </a:buBlip>
              <a:defRPr sz="2800"/>
            </a:lvl4pPr>
            <a:lvl5pPr>
              <a:spcBef>
                <a:spcPts val="1000"/>
              </a:spcBef>
              <a:buFontTx/>
              <a:buBlip>
                <a:blip r:embed="rId3"/>
              </a:buBlip>
              <a:defRPr sz="2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0"/>
          </p:nvPr>
        </p:nvSpPr>
        <p:spPr>
          <a:xfrm>
            <a:off x="1" y="7486651"/>
            <a:ext cx="10972801" cy="742950"/>
          </a:xfrm>
          <a:prstGeom prst="rect">
            <a:avLst/>
          </a:prstGeom>
          <a:solidFill>
            <a:srgbClr val="FFFF99"/>
          </a:solidFill>
        </p:spPr>
        <p:txBody>
          <a:bodyPr wrap="square" lIns="182873" tIns="91436" rIns="182873" bIns="91436" anchor="b" anchorCtr="0">
            <a:noAutofit/>
          </a:bodyPr>
          <a:lstStyle>
            <a:lvl1pPr algn="r">
              <a:buFont typeface="Arial" pitchFamily="34" charset="0"/>
              <a:buNone/>
              <a:defRPr>
                <a:solidFill>
                  <a:srgbClr val="000000"/>
                </a:solidFill>
                <a:effectLst/>
                <a:latin typeface="Segoe Semibold" pitchFamily="34" charset="0"/>
              </a:defRPr>
            </a:lvl1pPr>
          </a:lstStyle>
          <a:p>
            <a:pPr lvl="0"/>
            <a:r>
              <a:rPr lang="en-US" smtClean="0"/>
              <a:t>Click to edit Master text styles</a:t>
            </a: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lum/>
          </a:blip>
          <a:srcRect/>
          <a:stretch>
            <a:fillRect/>
          </a:stretch>
        </a:blipFill>
        <a:effectLst/>
      </p:bgPr>
    </p:bg>
    <p:spTree>
      <p:nvGrpSpPr>
        <p:cNvPr id="1" name=""/>
        <p:cNvGrpSpPr/>
        <p:nvPr/>
      </p:nvGrpSpPr>
      <p:grpSpPr>
        <a:xfrm>
          <a:off x="0" y="0"/>
          <a:ext cx="0" cy="0"/>
          <a:chOff x="0" y="0"/>
          <a:chExt cx="0" cy="0"/>
        </a:xfrm>
      </p:grpSpPr>
    </p:spTree>
  </p:cSld>
  <p:clrMap bg1="dk2" tx1="lt1" bg2="dk1" tx2="lt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669" r:id="rId11"/>
    <p:sldLayoutId id="2147483670" r:id="rId12"/>
  </p:sldLayoutIdLst>
  <p:transition>
    <p:fade/>
  </p:transition>
  <p:timing>
    <p:tnLst>
      <p:par>
        <p:cTn id="1" dur="indefinite" restart="never" nodeType="tmRoot"/>
      </p:par>
    </p:tnLst>
  </p:timing>
  <p:txStyles>
    <p:titleStyle>
      <a:lvl1pPr algn="l" defTabSz="1095332" rtl="0" eaLnBrk="1" fontAlgn="base" hangingPunct="1">
        <a:lnSpc>
          <a:spcPct val="90000"/>
        </a:lnSpc>
        <a:spcBef>
          <a:spcPct val="0"/>
        </a:spcBef>
        <a:spcAft>
          <a:spcPct val="0"/>
        </a:spcAft>
        <a:defRPr lang="en-US" sz="6000" b="0" cap="none" spc="-150" dirty="0"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defRPr>
      </a:lvl1pPr>
      <a:lvl2pPr algn="l" defTabSz="1095332" rtl="0" eaLnBrk="1" fontAlgn="base" hangingPunct="1">
        <a:lnSpc>
          <a:spcPct val="90000"/>
        </a:lnSpc>
        <a:spcBef>
          <a:spcPct val="0"/>
        </a:spcBef>
        <a:spcAft>
          <a:spcPct val="0"/>
        </a:spcAft>
        <a:defRPr sz="5400">
          <a:solidFill>
            <a:schemeClr val="tx2"/>
          </a:solidFill>
          <a:latin typeface="Segoe Semibold" pitchFamily="34" charset="0"/>
        </a:defRPr>
      </a:lvl2pPr>
      <a:lvl3pPr algn="l" defTabSz="1095332" rtl="0" eaLnBrk="1" fontAlgn="base" hangingPunct="1">
        <a:lnSpc>
          <a:spcPct val="90000"/>
        </a:lnSpc>
        <a:spcBef>
          <a:spcPct val="0"/>
        </a:spcBef>
        <a:spcAft>
          <a:spcPct val="0"/>
        </a:spcAft>
        <a:defRPr sz="5400">
          <a:solidFill>
            <a:schemeClr val="tx2"/>
          </a:solidFill>
          <a:latin typeface="Segoe Semibold" pitchFamily="34" charset="0"/>
        </a:defRPr>
      </a:lvl3pPr>
      <a:lvl4pPr algn="l" defTabSz="1095332" rtl="0" eaLnBrk="1" fontAlgn="base" hangingPunct="1">
        <a:lnSpc>
          <a:spcPct val="90000"/>
        </a:lnSpc>
        <a:spcBef>
          <a:spcPct val="0"/>
        </a:spcBef>
        <a:spcAft>
          <a:spcPct val="0"/>
        </a:spcAft>
        <a:defRPr sz="5400">
          <a:solidFill>
            <a:schemeClr val="tx2"/>
          </a:solidFill>
          <a:latin typeface="Segoe Semibold" pitchFamily="34" charset="0"/>
        </a:defRPr>
      </a:lvl4pPr>
      <a:lvl5pPr algn="l" defTabSz="1095332" rtl="0" eaLnBrk="1" fontAlgn="base" hangingPunct="1">
        <a:lnSpc>
          <a:spcPct val="90000"/>
        </a:lnSpc>
        <a:spcBef>
          <a:spcPct val="0"/>
        </a:spcBef>
        <a:spcAft>
          <a:spcPct val="0"/>
        </a:spcAft>
        <a:defRPr sz="5400">
          <a:solidFill>
            <a:schemeClr val="tx2"/>
          </a:solidFill>
          <a:latin typeface="Segoe Semibold" pitchFamily="34" charset="0"/>
        </a:defRPr>
      </a:lvl5pPr>
      <a:lvl6pPr marL="457164" algn="l" defTabSz="1096876" rtl="0" eaLnBrk="1" fontAlgn="base" hangingPunct="1">
        <a:lnSpc>
          <a:spcPct val="90000"/>
        </a:lnSpc>
        <a:spcBef>
          <a:spcPct val="0"/>
        </a:spcBef>
        <a:spcAft>
          <a:spcPct val="0"/>
        </a:spcAft>
        <a:defRPr sz="5400">
          <a:solidFill>
            <a:schemeClr val="tx2"/>
          </a:solidFill>
          <a:latin typeface="Segoe Semibold" pitchFamily="34" charset="0"/>
        </a:defRPr>
      </a:lvl6pPr>
      <a:lvl7pPr marL="914328" algn="l" defTabSz="1096876" rtl="0" eaLnBrk="1" fontAlgn="base" hangingPunct="1">
        <a:lnSpc>
          <a:spcPct val="90000"/>
        </a:lnSpc>
        <a:spcBef>
          <a:spcPct val="0"/>
        </a:spcBef>
        <a:spcAft>
          <a:spcPct val="0"/>
        </a:spcAft>
        <a:defRPr sz="5400">
          <a:solidFill>
            <a:schemeClr val="tx2"/>
          </a:solidFill>
          <a:latin typeface="Segoe Semibold" pitchFamily="34" charset="0"/>
        </a:defRPr>
      </a:lvl7pPr>
      <a:lvl8pPr marL="1371490" algn="l" defTabSz="1096876" rtl="0" eaLnBrk="1" fontAlgn="base" hangingPunct="1">
        <a:lnSpc>
          <a:spcPct val="90000"/>
        </a:lnSpc>
        <a:spcBef>
          <a:spcPct val="0"/>
        </a:spcBef>
        <a:spcAft>
          <a:spcPct val="0"/>
        </a:spcAft>
        <a:defRPr sz="5400">
          <a:solidFill>
            <a:schemeClr val="tx2"/>
          </a:solidFill>
          <a:latin typeface="Segoe Semibold" pitchFamily="34" charset="0"/>
        </a:defRPr>
      </a:lvl8pPr>
      <a:lvl9pPr marL="1828654" algn="l" defTabSz="1096876" rtl="0" eaLnBrk="1" fontAlgn="base" hangingPunct="1">
        <a:lnSpc>
          <a:spcPct val="90000"/>
        </a:lnSpc>
        <a:spcBef>
          <a:spcPct val="0"/>
        </a:spcBef>
        <a:spcAft>
          <a:spcPct val="0"/>
        </a:spcAft>
        <a:defRPr sz="5400">
          <a:solidFill>
            <a:schemeClr val="tx2"/>
          </a:solidFill>
          <a:latin typeface="Segoe Semibold" pitchFamily="34" charset="0"/>
        </a:defRPr>
      </a:lvl9pPr>
    </p:titleStyle>
    <p:bodyStyle>
      <a:lvl1pPr marL="459088" indent="-459088" algn="l" defTabSz="1095332" rtl="0" eaLnBrk="1" fontAlgn="base" hangingPunct="1">
        <a:lnSpc>
          <a:spcPct val="90000"/>
        </a:lnSpc>
        <a:spcBef>
          <a:spcPts val="1400"/>
        </a:spcBef>
        <a:spcAft>
          <a:spcPct val="0"/>
        </a:spcAft>
        <a:buClr>
          <a:schemeClr val="tx2"/>
        </a:buClr>
        <a:buSzPct val="95000"/>
        <a:buFontTx/>
        <a:buBlip>
          <a:blip r:embed="rId15"/>
        </a:buBlip>
        <a:defRPr sz="4000">
          <a:solidFill>
            <a:schemeClr val="tx1"/>
          </a:solidFill>
          <a:effectLst>
            <a:outerShdw blurRad="38100" dist="38100" dir="2700000" algn="tl">
              <a:srgbClr val="000000">
                <a:alpha val="43137"/>
              </a:srgbClr>
            </a:outerShdw>
          </a:effectLst>
          <a:latin typeface="+mn-lt"/>
          <a:ea typeface="+mn-ea"/>
          <a:cs typeface="+mn-cs"/>
        </a:defRPr>
      </a:lvl1pPr>
      <a:lvl2pPr marL="845786" indent="-380984" algn="l" defTabSz="1095332" rtl="0" eaLnBrk="1" fontAlgn="base" hangingPunct="1">
        <a:lnSpc>
          <a:spcPct val="90000"/>
        </a:lnSpc>
        <a:spcBef>
          <a:spcPts val="1300"/>
        </a:spcBef>
        <a:spcAft>
          <a:spcPct val="0"/>
        </a:spcAft>
        <a:buClr>
          <a:schemeClr val="tx2"/>
        </a:buClr>
        <a:buSzPct val="80000"/>
        <a:buFontTx/>
        <a:buBlip>
          <a:blip r:embed="rId16"/>
        </a:buBlip>
        <a:defRPr sz="3600">
          <a:solidFill>
            <a:schemeClr val="tx1"/>
          </a:solidFill>
          <a:effectLst>
            <a:outerShdw blurRad="38100" dist="38100" dir="2700000" algn="tl">
              <a:srgbClr val="000000">
                <a:alpha val="43137"/>
              </a:srgbClr>
            </a:outerShdw>
          </a:effectLst>
          <a:latin typeface="+mn-lt"/>
        </a:defRPr>
      </a:lvl2pPr>
      <a:lvl3pPr marL="1186769" indent="-339077" algn="l" defTabSz="1095332" rtl="0" eaLnBrk="1" fontAlgn="base" hangingPunct="1">
        <a:lnSpc>
          <a:spcPct val="90000"/>
        </a:lnSpc>
        <a:spcBef>
          <a:spcPts val="1200"/>
        </a:spcBef>
        <a:spcAft>
          <a:spcPct val="0"/>
        </a:spcAft>
        <a:buClr>
          <a:schemeClr val="tx2"/>
        </a:buClr>
        <a:buSzPct val="80000"/>
        <a:buFontTx/>
        <a:buBlip>
          <a:blip r:embed="rId16"/>
        </a:buBlip>
        <a:defRPr sz="3200">
          <a:solidFill>
            <a:schemeClr val="tx1"/>
          </a:solidFill>
          <a:effectLst>
            <a:outerShdw blurRad="38100" dist="38100" dir="2700000" algn="tl">
              <a:srgbClr val="000000">
                <a:alpha val="43137"/>
              </a:srgbClr>
            </a:outerShdw>
          </a:effectLst>
          <a:latin typeface="+mn-lt"/>
        </a:defRPr>
      </a:lvl3pPr>
      <a:lvl4pPr marL="1520129" indent="-331457" algn="l" defTabSz="1095332" rtl="0" eaLnBrk="1" fontAlgn="base" hangingPunct="1">
        <a:lnSpc>
          <a:spcPct val="90000"/>
        </a:lnSpc>
        <a:spcBef>
          <a:spcPts val="1100"/>
        </a:spcBef>
        <a:spcAft>
          <a:spcPct val="0"/>
        </a:spcAft>
        <a:buClr>
          <a:schemeClr val="tx2"/>
        </a:buClr>
        <a:buSzPct val="80000"/>
        <a:buFontTx/>
        <a:buBlip>
          <a:blip r:embed="rId16"/>
        </a:buBlip>
        <a:defRPr sz="2800">
          <a:solidFill>
            <a:schemeClr val="tx1"/>
          </a:solidFill>
          <a:effectLst>
            <a:outerShdw blurRad="38100" dist="38100" dir="2700000" algn="tl">
              <a:srgbClr val="000000">
                <a:alpha val="43137"/>
              </a:srgbClr>
            </a:outerShdw>
          </a:effectLst>
          <a:latin typeface="+mn-lt"/>
        </a:defRPr>
      </a:lvl4pPr>
      <a:lvl5pPr marL="1836347" indent="-312408" algn="l" defTabSz="1095332" rtl="0" eaLnBrk="1" fontAlgn="base" hangingPunct="1">
        <a:lnSpc>
          <a:spcPct val="90000"/>
        </a:lnSpc>
        <a:spcBef>
          <a:spcPts val="1000"/>
        </a:spcBef>
        <a:spcAft>
          <a:spcPct val="0"/>
        </a:spcAft>
        <a:buClr>
          <a:schemeClr val="tx2"/>
        </a:buClr>
        <a:buSzPct val="80000"/>
        <a:buFontTx/>
        <a:buBlip>
          <a:blip r:embed="rId16"/>
        </a:buBlip>
        <a:defRPr sz="2800">
          <a:solidFill>
            <a:schemeClr val="tx1"/>
          </a:solidFill>
          <a:effectLst>
            <a:outerShdw blurRad="38100" dist="38100" dir="2700000" algn="tl">
              <a:srgbClr val="000000">
                <a:alpha val="43137"/>
              </a:srgbClr>
            </a:outerShdw>
          </a:effectLst>
          <a:latin typeface="+mn-lt"/>
        </a:defRPr>
      </a:lvl5pPr>
      <a:lvl6pPr marL="2293756" indent="-314299" algn="l" defTabSz="1096876" rtl="0" eaLnBrk="1" fontAlgn="base" hangingPunct="1">
        <a:lnSpc>
          <a:spcPct val="90000"/>
        </a:lnSpc>
        <a:spcBef>
          <a:spcPct val="30000"/>
        </a:spcBef>
        <a:spcAft>
          <a:spcPct val="0"/>
        </a:spcAft>
        <a:buClr>
          <a:schemeClr val="tx2"/>
        </a:buClr>
        <a:buSzPct val="80000"/>
        <a:buFont typeface="Wingdings" pitchFamily="2" charset="2"/>
        <a:buBlip>
          <a:blip r:embed="rId17"/>
        </a:buBlip>
        <a:defRPr sz="2400">
          <a:solidFill>
            <a:schemeClr val="tx1"/>
          </a:solidFill>
          <a:latin typeface="+mn-lt"/>
        </a:defRPr>
      </a:lvl6pPr>
      <a:lvl7pPr marL="2750918" indent="-314299" algn="l" defTabSz="1096876" rtl="0" eaLnBrk="1" fontAlgn="base" hangingPunct="1">
        <a:lnSpc>
          <a:spcPct val="90000"/>
        </a:lnSpc>
        <a:spcBef>
          <a:spcPct val="30000"/>
        </a:spcBef>
        <a:spcAft>
          <a:spcPct val="0"/>
        </a:spcAft>
        <a:buClr>
          <a:schemeClr val="tx2"/>
        </a:buClr>
        <a:buSzPct val="80000"/>
        <a:buFont typeface="Wingdings" pitchFamily="2" charset="2"/>
        <a:buBlip>
          <a:blip r:embed="rId17"/>
        </a:buBlip>
        <a:defRPr sz="2400">
          <a:solidFill>
            <a:schemeClr val="tx1"/>
          </a:solidFill>
          <a:latin typeface="+mn-lt"/>
        </a:defRPr>
      </a:lvl7pPr>
      <a:lvl8pPr marL="3208081" indent="-314299" algn="l" defTabSz="1096876" rtl="0" eaLnBrk="1" fontAlgn="base" hangingPunct="1">
        <a:lnSpc>
          <a:spcPct val="90000"/>
        </a:lnSpc>
        <a:spcBef>
          <a:spcPct val="30000"/>
        </a:spcBef>
        <a:spcAft>
          <a:spcPct val="0"/>
        </a:spcAft>
        <a:buClr>
          <a:schemeClr val="tx2"/>
        </a:buClr>
        <a:buSzPct val="80000"/>
        <a:buFont typeface="Wingdings" pitchFamily="2" charset="2"/>
        <a:buBlip>
          <a:blip r:embed="rId17"/>
        </a:buBlip>
        <a:defRPr sz="2400">
          <a:solidFill>
            <a:schemeClr val="tx1"/>
          </a:solidFill>
          <a:latin typeface="+mn-lt"/>
        </a:defRPr>
      </a:lvl8pPr>
      <a:lvl9pPr marL="3665245" indent="-314299" algn="l" defTabSz="1096876" rtl="0" eaLnBrk="1" fontAlgn="base" hangingPunct="1">
        <a:lnSpc>
          <a:spcPct val="90000"/>
        </a:lnSpc>
        <a:spcBef>
          <a:spcPct val="30000"/>
        </a:spcBef>
        <a:spcAft>
          <a:spcPct val="0"/>
        </a:spcAft>
        <a:buClr>
          <a:schemeClr val="tx2"/>
        </a:buClr>
        <a:buSzPct val="80000"/>
        <a:buFont typeface="Wingdings" pitchFamily="2" charset="2"/>
        <a:buBlip>
          <a:blip r:embed="rId17"/>
        </a:buBlip>
        <a:defRPr sz="2400">
          <a:solidFill>
            <a:schemeClr val="tx1"/>
          </a:solidFill>
          <a:latin typeface="+mn-lt"/>
        </a:defRPr>
      </a:lvl9pPr>
    </p:bodyStyle>
    <p:otherStyle>
      <a:defPPr>
        <a:defRPr lang="en-US"/>
      </a:defPPr>
      <a:lvl1pPr marL="0" algn="l" defTabSz="914328" rtl="0" eaLnBrk="1" latinLnBrk="0" hangingPunct="1">
        <a:defRPr sz="1800" kern="1200">
          <a:solidFill>
            <a:schemeClr val="tx1"/>
          </a:solidFill>
          <a:latin typeface="+mn-lt"/>
          <a:ea typeface="+mn-ea"/>
          <a:cs typeface="+mn-cs"/>
        </a:defRPr>
      </a:lvl1pPr>
      <a:lvl2pPr marL="457164" algn="l" defTabSz="914328" rtl="0" eaLnBrk="1" latinLnBrk="0" hangingPunct="1">
        <a:defRPr sz="1800" kern="1200">
          <a:solidFill>
            <a:schemeClr val="tx1"/>
          </a:solidFill>
          <a:latin typeface="+mn-lt"/>
          <a:ea typeface="+mn-ea"/>
          <a:cs typeface="+mn-cs"/>
        </a:defRPr>
      </a:lvl2pPr>
      <a:lvl3pPr marL="914328" algn="l" defTabSz="914328" rtl="0" eaLnBrk="1" latinLnBrk="0" hangingPunct="1">
        <a:defRPr sz="1800" kern="1200">
          <a:solidFill>
            <a:schemeClr val="tx1"/>
          </a:solidFill>
          <a:latin typeface="+mn-lt"/>
          <a:ea typeface="+mn-ea"/>
          <a:cs typeface="+mn-cs"/>
        </a:defRPr>
      </a:lvl3pPr>
      <a:lvl4pPr marL="1371490" algn="l" defTabSz="914328" rtl="0" eaLnBrk="1" latinLnBrk="0" hangingPunct="1">
        <a:defRPr sz="1800" kern="1200">
          <a:solidFill>
            <a:schemeClr val="tx1"/>
          </a:solidFill>
          <a:latin typeface="+mn-lt"/>
          <a:ea typeface="+mn-ea"/>
          <a:cs typeface="+mn-cs"/>
        </a:defRPr>
      </a:lvl4pPr>
      <a:lvl5pPr marL="1828654" algn="l" defTabSz="914328" rtl="0" eaLnBrk="1" latinLnBrk="0" hangingPunct="1">
        <a:defRPr sz="1800" kern="1200">
          <a:solidFill>
            <a:schemeClr val="tx1"/>
          </a:solidFill>
          <a:latin typeface="+mn-lt"/>
          <a:ea typeface="+mn-ea"/>
          <a:cs typeface="+mn-cs"/>
        </a:defRPr>
      </a:lvl5pPr>
      <a:lvl6pPr marL="2285818" algn="l" defTabSz="914328" rtl="0" eaLnBrk="1" latinLnBrk="0" hangingPunct="1">
        <a:defRPr sz="1800" kern="1200">
          <a:solidFill>
            <a:schemeClr val="tx1"/>
          </a:solidFill>
          <a:latin typeface="+mn-lt"/>
          <a:ea typeface="+mn-ea"/>
          <a:cs typeface="+mn-cs"/>
        </a:defRPr>
      </a:lvl6pPr>
      <a:lvl7pPr marL="2742982" algn="l" defTabSz="914328" rtl="0" eaLnBrk="1" latinLnBrk="0" hangingPunct="1">
        <a:defRPr sz="1800" kern="1200">
          <a:solidFill>
            <a:schemeClr val="tx1"/>
          </a:solidFill>
          <a:latin typeface="+mn-lt"/>
          <a:ea typeface="+mn-ea"/>
          <a:cs typeface="+mn-cs"/>
        </a:defRPr>
      </a:lvl7pPr>
      <a:lvl8pPr marL="3200144" algn="l" defTabSz="914328" rtl="0" eaLnBrk="1" latinLnBrk="0" hangingPunct="1">
        <a:defRPr sz="1800" kern="1200">
          <a:solidFill>
            <a:schemeClr val="tx1"/>
          </a:solidFill>
          <a:latin typeface="+mn-lt"/>
          <a:ea typeface="+mn-ea"/>
          <a:cs typeface="+mn-cs"/>
        </a:defRPr>
      </a:lvl8pPr>
      <a:lvl9pPr marL="3657307" algn="l" defTabSz="91432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image" Target="../media/image2.png"/><Relationship Id="rId2" Type="http://schemas.openxmlformats.org/officeDocument/2006/relationships/slideLayout" Target="../slideLayouts/slideLayout5.xml"/><Relationship Id="rId1" Type="http://schemas.openxmlformats.org/officeDocument/2006/relationships/tags" Target="../tags/tag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5.xml"/><Relationship Id="rId1" Type="http://schemas.openxmlformats.org/officeDocument/2006/relationships/tags" Target="../tags/tag4.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3.xml"/><Relationship Id="rId1" Type="http://schemas.openxmlformats.org/officeDocument/2006/relationships/tags" Target="../tags/tag5.xml"/><Relationship Id="rId5" Type="http://schemas.openxmlformats.org/officeDocument/2006/relationships/image" Target="../media/image10.png"/><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3.tif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5.xml"/><Relationship Id="rId1" Type="http://schemas.openxmlformats.org/officeDocument/2006/relationships/tags" Target="../tags/tag6.xml"/><Relationship Id="rId6" Type="http://schemas.openxmlformats.org/officeDocument/2006/relationships/image" Target="../media/image2.png"/><Relationship Id="rId5" Type="http://schemas.openxmlformats.org/officeDocument/2006/relationships/image" Target="../media/image15.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5.xml"/><Relationship Id="rId1" Type="http://schemas.openxmlformats.org/officeDocument/2006/relationships/tags" Target="../tags/tag7.xml"/><Relationship Id="rId6" Type="http://schemas.openxmlformats.org/officeDocument/2006/relationships/image" Target="../media/image2.png"/><Relationship Id="rId5" Type="http://schemas.openxmlformats.org/officeDocument/2006/relationships/image" Target="../media/image15.png"/><Relationship Id="rId4" Type="http://schemas.openxmlformats.org/officeDocument/2006/relationships/image" Target="../media/image6.png"/></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1.xml"/><Relationship Id="rId1" Type="http://schemas.openxmlformats.org/officeDocument/2006/relationships/slideLayout" Target="../slideLayouts/slideLayout5.xml"/><Relationship Id="rId5" Type="http://schemas.openxmlformats.org/officeDocument/2006/relationships/image" Target="../media/image17.png"/><Relationship Id="rId4" Type="http://schemas.openxmlformats.org/officeDocument/2006/relationships/image" Target="../media/image16.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notesSlide" Target="../notesSlides/notesSlide35.xml"/><Relationship Id="rId7" Type="http://schemas.openxmlformats.org/officeDocument/2006/relationships/image" Target="../media/image20.jpeg"/><Relationship Id="rId2" Type="http://schemas.openxmlformats.org/officeDocument/2006/relationships/slideLayout" Target="../slideLayouts/slideLayout5.xml"/><Relationship Id="rId1" Type="http://schemas.openxmlformats.org/officeDocument/2006/relationships/tags" Target="../tags/tag8.xml"/><Relationship Id="rId6" Type="http://schemas.openxmlformats.org/officeDocument/2006/relationships/image" Target="../media/image19.jpeg"/><Relationship Id="rId5" Type="http://schemas.openxmlformats.org/officeDocument/2006/relationships/image" Target="../media/image18.png"/><Relationship Id="rId4" Type="http://schemas.openxmlformats.org/officeDocument/2006/relationships/image" Target="../media/image6.png"/><Relationship Id="rId9" Type="http://schemas.openxmlformats.org/officeDocument/2006/relationships/image" Target="../media/image2.png"/></Relationships>
</file>

<file path=ppt/slides/_rels/slide3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6.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www.infoworld.com/"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12" Type="http://schemas.openxmlformats.org/officeDocument/2006/relationships/image" Target="../media/image33.png"/><Relationship Id="rId2" Type="http://schemas.openxmlformats.org/officeDocument/2006/relationships/notesSlide" Target="../notesSlides/notesSlide43.xml"/><Relationship Id="rId1" Type="http://schemas.openxmlformats.org/officeDocument/2006/relationships/slideLayout" Target="../slideLayouts/slideLayout5.xml"/><Relationship Id="rId6" Type="http://schemas.openxmlformats.org/officeDocument/2006/relationships/image" Target="../media/image27.png"/><Relationship Id="rId11" Type="http://schemas.openxmlformats.org/officeDocument/2006/relationships/image" Target="../media/image32.png"/><Relationship Id="rId5" Type="http://schemas.openxmlformats.org/officeDocument/2006/relationships/image" Target="../media/image26.pn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8" Type="http://schemas.openxmlformats.org/officeDocument/2006/relationships/hyperlink" Target="http://www.emulex.com/white/hba/wp-nport.pdf" TargetMode="External"/><Relationship Id="rId3" Type="http://schemas.openxmlformats.org/officeDocument/2006/relationships/hyperlink" Target="http://www.specexample.com/" TargetMode="External"/><Relationship Id="rId7" Type="http://schemas.openxmlformats.org/officeDocument/2006/relationships/hyperlink" Target="http://www.pcisig.com/" TargetMode="External"/><Relationship Id="rId2" Type="http://schemas.openxmlformats.org/officeDocument/2006/relationships/notesSlide" Target="../notesSlides/notesSlide48.xml"/><Relationship Id="rId1" Type="http://schemas.openxmlformats.org/officeDocument/2006/relationships/slideLayout" Target="../slideLayouts/slideLayout3.xml"/><Relationship Id="rId6" Type="http://schemas.openxmlformats.org/officeDocument/2006/relationships/hyperlink" Target="http://devcenter.amd.com/" TargetMode="External"/><Relationship Id="rId11" Type="http://schemas.openxmlformats.org/officeDocument/2006/relationships/hyperlink" Target="http://www.qlogic.com/documents/datasheets/knowledge_data/whitepapers/SN0130913-00A.pdf" TargetMode="External"/><Relationship Id="rId5" Type="http://schemas.openxmlformats.org/officeDocument/2006/relationships/hyperlink" Target="http://www.amd.com/" TargetMode="External"/><Relationship Id="rId10" Type="http://schemas.openxmlformats.org/officeDocument/2006/relationships/hyperlink" Target="http://www.emulex.com/white/hba/vmpilot.pdf" TargetMode="External"/><Relationship Id="rId4" Type="http://schemas.openxmlformats.org/officeDocument/2006/relationships/hyperlink" Target="http://www.intel.com/technology/computing/vptech/" TargetMode="External"/><Relationship Id="rId9" Type="http://schemas.openxmlformats.org/officeDocument/2006/relationships/hyperlink" Target="http://www.emulex.com/white/hba/wp_DataCenterVirtualizationr.pdf" TargetMode="External"/></Relationships>
</file>

<file path=ppt/slides/_rels/slide49.xml.rels><?xml version="1.0" encoding="UTF-8" standalone="yes"?>
<Relationships xmlns="http://schemas.openxmlformats.org/package/2006/relationships"><Relationship Id="rId3" Type="http://schemas.openxmlformats.org/officeDocument/2006/relationships/hyperlink" Target="http://www.microsoft.com/whdc/winhec/2007/sessions.mspx" TargetMode="External"/><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xml"/><Relationship Id="rId1" Type="http://schemas.openxmlformats.org/officeDocument/2006/relationships/tags" Target="../tags/tag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5.xml"/><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73127" y="2284414"/>
            <a:ext cx="9231313" cy="2742289"/>
          </a:xfrm>
        </p:spPr>
        <p:txBody>
          <a:bodyPr/>
          <a:lstStyle/>
          <a:p>
            <a:r>
              <a:rPr lang="en-US" dirty="0" smtClean="0"/>
              <a:t>NPIV SAN Integration And Microsoft Virtualization</a:t>
            </a:r>
            <a:endParaRPr lang="en-US" dirty="0"/>
          </a:p>
        </p:txBody>
      </p:sp>
      <p:sp>
        <p:nvSpPr>
          <p:cNvPr id="3" name="Subtitle 2"/>
          <p:cNvSpPr>
            <a:spLocks noGrp="1"/>
          </p:cNvSpPr>
          <p:nvPr>
            <p:ph type="subTitle" idx="1"/>
          </p:nvPr>
        </p:nvSpPr>
        <p:spPr>
          <a:xfrm>
            <a:off x="873127" y="5200890"/>
            <a:ext cx="9231313" cy="1661993"/>
          </a:xfrm>
        </p:spPr>
        <p:txBody>
          <a:bodyPr/>
          <a:lstStyle/>
          <a:p>
            <a:r>
              <a:rPr lang="en-US" dirty="0" smtClean="0"/>
              <a:t>Therron Powell		</a:t>
            </a:r>
          </a:p>
          <a:p>
            <a:r>
              <a:rPr lang="en-US" dirty="0" smtClean="0"/>
              <a:t>Principal Program Manager</a:t>
            </a:r>
          </a:p>
          <a:p>
            <a:r>
              <a:rPr lang="en-US" dirty="0" smtClean="0"/>
              <a:t>Microsoft Corporation</a:t>
            </a:r>
          </a:p>
        </p:txBody>
      </p:sp>
      <p:sp>
        <p:nvSpPr>
          <p:cNvPr id="4" name="Rectangle 3"/>
          <p:cNvSpPr/>
          <p:nvPr/>
        </p:nvSpPr>
        <p:spPr>
          <a:xfrm>
            <a:off x="1096963" y="7493298"/>
            <a:ext cx="4567148" cy="461665"/>
          </a:xfrm>
          <a:prstGeom prst="rect">
            <a:avLst/>
          </a:prstGeom>
        </p:spPr>
        <p:style>
          <a:lnRef idx="3">
            <a:schemeClr val="lt1"/>
          </a:lnRef>
          <a:fillRef idx="1">
            <a:schemeClr val="dk1"/>
          </a:fillRef>
          <a:effectRef idx="1">
            <a:schemeClr val="dk1"/>
          </a:effectRef>
          <a:fontRef idx="minor">
            <a:schemeClr val="lt1"/>
          </a:fontRef>
        </p:style>
        <p:txBody>
          <a:bodyPr wrap="none">
            <a:spAutoFit/>
          </a:bodyPr>
          <a:lstStyle/>
          <a:p>
            <a:r>
              <a:rPr lang="en-US" sz="2400" dirty="0" err="1" smtClean="0"/>
              <a:t>Therron.Powell</a:t>
            </a:r>
            <a:r>
              <a:rPr lang="en-US" sz="2400" dirty="0" smtClean="0"/>
              <a:t> @ Microsoft.com</a:t>
            </a:r>
            <a:endParaRPr lang="en-US" sz="2400" dirty="0"/>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dirty="0" smtClean="0"/>
              <a:t>Windows Storage Stack</a:t>
            </a:r>
            <a:endParaRPr lang="en-US" dirty="0"/>
          </a:p>
        </p:txBody>
      </p:sp>
      <p:sp>
        <p:nvSpPr>
          <p:cNvPr id="4099" name="Rectangle 3"/>
          <p:cNvSpPr>
            <a:spLocks noGrp="1" noChangeArrowheads="1"/>
          </p:cNvSpPr>
          <p:nvPr>
            <p:ph idx="1"/>
          </p:nvPr>
        </p:nvSpPr>
        <p:spPr>
          <a:xfrm>
            <a:off x="459106" y="1697357"/>
            <a:ext cx="10056494" cy="5711307"/>
          </a:xfrm>
        </p:spPr>
        <p:txBody>
          <a:bodyPr/>
          <a:lstStyle/>
          <a:p>
            <a:pPr>
              <a:spcBef>
                <a:spcPts val="720"/>
              </a:spcBef>
            </a:pPr>
            <a:r>
              <a:rPr lang="en-US" sz="2900" dirty="0" smtClean="0"/>
              <a:t>Well known Layered services Model</a:t>
            </a:r>
          </a:p>
          <a:p>
            <a:pPr lvl="1">
              <a:spcBef>
                <a:spcPts val="720"/>
              </a:spcBef>
            </a:pPr>
            <a:r>
              <a:rPr lang="en-US" sz="2400" dirty="0" smtClean="0"/>
              <a:t>File System, Volume / Partition Management, Class Drivers, Port Drivers, Miniport to HW or Virtual</a:t>
            </a:r>
          </a:p>
          <a:p>
            <a:pPr lvl="1">
              <a:spcBef>
                <a:spcPts val="720"/>
              </a:spcBef>
            </a:pPr>
            <a:r>
              <a:rPr lang="en-US" sz="2400" dirty="0" smtClean="0"/>
              <a:t>Industry value added extensions</a:t>
            </a:r>
          </a:p>
          <a:p>
            <a:pPr lvl="1">
              <a:spcBef>
                <a:spcPts val="720"/>
              </a:spcBef>
            </a:pPr>
            <a:r>
              <a:rPr lang="en-US" sz="2400" dirty="0" smtClean="0"/>
              <a:t>Isolate Error Propagation</a:t>
            </a:r>
          </a:p>
          <a:p>
            <a:pPr>
              <a:spcBef>
                <a:spcPts val="720"/>
              </a:spcBef>
            </a:pPr>
            <a:r>
              <a:rPr lang="en-US" sz="2900" dirty="0" smtClean="0"/>
              <a:t>Has eliminated need for Full-Port Drivers</a:t>
            </a:r>
          </a:p>
          <a:p>
            <a:pPr>
              <a:spcBef>
                <a:spcPts val="720"/>
              </a:spcBef>
            </a:pPr>
            <a:r>
              <a:rPr lang="en-US" sz="2900" dirty="0" smtClean="0"/>
              <a:t>Very Mature Disk Class Layer</a:t>
            </a:r>
          </a:p>
          <a:p>
            <a:pPr lvl="1">
              <a:spcBef>
                <a:spcPts val="720"/>
              </a:spcBef>
            </a:pPr>
            <a:r>
              <a:rPr lang="en-US" sz="2400" dirty="0" smtClean="0"/>
              <a:t>Virtually no Changes between W2K3 / LHS</a:t>
            </a:r>
          </a:p>
          <a:p>
            <a:pPr>
              <a:spcBef>
                <a:spcPts val="720"/>
              </a:spcBef>
            </a:pPr>
            <a:r>
              <a:rPr lang="en-US" sz="2900" dirty="0" smtClean="0">
                <a:sym typeface="Wingdings" pitchFamily="2" charset="2"/>
              </a:rPr>
              <a:t>Very Flexible Storport Driver Interfaces</a:t>
            </a:r>
          </a:p>
          <a:p>
            <a:pPr lvl="1">
              <a:spcBef>
                <a:spcPts val="720"/>
              </a:spcBef>
            </a:pPr>
            <a:r>
              <a:rPr lang="en-US" sz="2400" dirty="0" smtClean="0">
                <a:sym typeface="Wingdings" pitchFamily="2" charset="2"/>
              </a:rPr>
              <a:t>Supports SCSI, FC, SAS, SATA RAID and Virtual Devices</a:t>
            </a:r>
          </a:p>
          <a:p>
            <a:pPr>
              <a:spcBef>
                <a:spcPts val="720"/>
              </a:spcBef>
            </a:pPr>
            <a:r>
              <a:rPr lang="en-US" sz="2900" dirty="0" smtClean="0">
                <a:sym typeface="Wingdings" pitchFamily="2" charset="2"/>
              </a:rPr>
              <a:t>Full Power Management in Stack, including Fast Resume</a:t>
            </a:r>
          </a:p>
          <a:p>
            <a:pPr>
              <a:spcBef>
                <a:spcPts val="720"/>
              </a:spcBef>
            </a:pPr>
            <a:r>
              <a:rPr lang="en-US" sz="2900" dirty="0" smtClean="0"/>
              <a:t>Expansion of Existing Management Services</a:t>
            </a:r>
          </a:p>
          <a:p>
            <a:pPr lvl="1">
              <a:spcBef>
                <a:spcPts val="720"/>
              </a:spcBef>
            </a:pPr>
            <a:r>
              <a:rPr lang="en-US" sz="2400" dirty="0" smtClean="0"/>
              <a:t>WMI Interfaces at all layers, T11 API at Miniport</a:t>
            </a:r>
            <a:endParaRPr lang="en-US" sz="2400" dirty="0"/>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p:nvPr/>
        </p:nvGrpSpPr>
        <p:grpSpPr>
          <a:xfrm>
            <a:off x="-4" y="1725302"/>
            <a:ext cx="10972805" cy="6698794"/>
            <a:chOff x="-3" y="3748520"/>
            <a:chExt cx="9144004" cy="3109482"/>
          </a:xfrm>
        </p:grpSpPr>
        <p:pic>
          <p:nvPicPr>
            <p:cNvPr id="47" name="Picture 47" descr="glass rectangle"/>
            <p:cNvPicPr>
              <a:picLocks noChangeAspect="1" noChangeArrowheads="1"/>
            </p:cNvPicPr>
            <p:nvPr/>
          </p:nvPicPr>
          <p:blipFill>
            <a:blip r:embed="rId4">
              <a:lum bright="-100000"/>
            </a:blip>
            <a:srcRect t="2888" b="8159"/>
            <a:stretch>
              <a:fillRect/>
            </a:stretch>
          </p:blipFill>
          <p:spPr bwMode="auto">
            <a:xfrm rot="16200000" flipH="1">
              <a:off x="3017257" y="731260"/>
              <a:ext cx="3109482" cy="9144001"/>
            </a:xfrm>
            <a:prstGeom prst="rect">
              <a:avLst/>
            </a:prstGeom>
            <a:noFill/>
            <a:ln w="9525">
              <a:noFill/>
              <a:miter lim="800000"/>
              <a:headEnd/>
              <a:tailEnd/>
            </a:ln>
          </p:spPr>
        </p:pic>
        <p:pic>
          <p:nvPicPr>
            <p:cNvPr id="48" name="Picture 47" descr="glass rectangle"/>
            <p:cNvPicPr>
              <a:picLocks noChangeAspect="1" noChangeArrowheads="1"/>
            </p:cNvPicPr>
            <p:nvPr/>
          </p:nvPicPr>
          <p:blipFill>
            <a:blip r:embed="rId4">
              <a:lum bright="-100000"/>
            </a:blip>
            <a:srcRect t="2888" b="8159"/>
            <a:stretch>
              <a:fillRect/>
            </a:stretch>
          </p:blipFill>
          <p:spPr bwMode="auto">
            <a:xfrm rot="16200000" flipH="1">
              <a:off x="3017260" y="731260"/>
              <a:ext cx="3109482" cy="9144001"/>
            </a:xfrm>
            <a:prstGeom prst="rect">
              <a:avLst/>
            </a:prstGeom>
            <a:noFill/>
            <a:ln w="9525">
              <a:noFill/>
              <a:miter lim="800000"/>
              <a:headEnd/>
              <a:tailEnd/>
            </a:ln>
          </p:spPr>
        </p:pic>
      </p:grpSp>
      <p:sp>
        <p:nvSpPr>
          <p:cNvPr id="709635" name="Rectangle 3"/>
          <p:cNvSpPr>
            <a:spLocks noGrp="1" noChangeArrowheads="1"/>
          </p:cNvSpPr>
          <p:nvPr>
            <p:ph type="title"/>
          </p:nvPr>
        </p:nvSpPr>
        <p:spPr/>
        <p:txBody>
          <a:bodyPr/>
          <a:lstStyle/>
          <a:p>
            <a:r>
              <a:rPr lang="en-US" dirty="0" smtClean="0"/>
              <a:t>Virtual Server 2005 Architecture</a:t>
            </a:r>
            <a:endParaRPr lang="en-US" dirty="0"/>
          </a:p>
        </p:txBody>
      </p:sp>
      <p:sp>
        <p:nvSpPr>
          <p:cNvPr id="66" name="Line 4"/>
          <p:cNvSpPr>
            <a:spLocks noChangeShapeType="1"/>
          </p:cNvSpPr>
          <p:nvPr/>
        </p:nvSpPr>
        <p:spPr bwMode="auto">
          <a:xfrm flipH="1">
            <a:off x="232410" y="4716780"/>
            <a:ext cx="4326256" cy="1906"/>
          </a:xfrm>
          <a:prstGeom prst="line">
            <a:avLst/>
          </a:prstGeom>
          <a:noFill/>
          <a:ln w="28575">
            <a:solidFill>
              <a:srgbClr val="FFFFFF"/>
            </a:solidFill>
            <a:prstDash val="dash"/>
            <a:round/>
            <a:headEnd/>
            <a:tailEnd/>
          </a:ln>
          <a:effectLst>
            <a:glow rad="63500">
              <a:schemeClr val="accent1">
                <a:satMod val="175000"/>
                <a:alpha val="40000"/>
              </a:schemeClr>
            </a:glow>
          </a:effectLst>
        </p:spPr>
        <p:txBody>
          <a:bodyPr wrap="none" lIns="109728" tIns="54864" rIns="109728" bIns="54864" anchor="ctr"/>
          <a:lstStyle/>
          <a:p>
            <a:endParaRPr lang="en-US" dirty="0"/>
          </a:p>
        </p:txBody>
      </p:sp>
      <p:sp>
        <p:nvSpPr>
          <p:cNvPr id="67" name="Text Box 5"/>
          <p:cNvSpPr txBox="1">
            <a:spLocks noChangeArrowheads="1"/>
          </p:cNvSpPr>
          <p:nvPr/>
        </p:nvSpPr>
        <p:spPr bwMode="auto">
          <a:xfrm>
            <a:off x="415290" y="1605916"/>
            <a:ext cx="4078606" cy="581698"/>
          </a:xfrm>
          <a:prstGeom prst="rect">
            <a:avLst/>
          </a:prstGeom>
          <a:noFill/>
          <a:ln w="3175" algn="ctr">
            <a:noFill/>
            <a:miter lim="800000"/>
            <a:headEnd/>
            <a:tailEnd/>
          </a:ln>
          <a:effectLst/>
        </p:spPr>
        <p:txBody>
          <a:bodyPr lIns="109728" tIns="54864" rIns="109728" bIns="54864">
            <a:spAutoFit/>
          </a:bodyPr>
          <a:lstStyle/>
          <a:p>
            <a:pPr>
              <a:lnSpc>
                <a:spcPct val="90000"/>
              </a:lnSpc>
              <a:spcBef>
                <a:spcPct val="30000"/>
              </a:spcBef>
            </a:pPr>
            <a:endParaRPr lang="en-US" sz="3400" dirty="0">
              <a:effectLst>
                <a:outerShdw blurRad="38100" dist="38100" dir="2700000" algn="tl">
                  <a:srgbClr val="000000"/>
                </a:outerShdw>
              </a:effectLst>
            </a:endParaRPr>
          </a:p>
        </p:txBody>
      </p:sp>
      <p:pic>
        <p:nvPicPr>
          <p:cNvPr id="68" name="Picture 19" descr="Vivid yellow box"/>
          <p:cNvPicPr>
            <a:picLocks noChangeAspect="1" noChangeArrowheads="1"/>
          </p:cNvPicPr>
          <p:nvPr/>
        </p:nvPicPr>
        <p:blipFill>
          <a:blip r:embed="rId5"/>
          <a:srcRect/>
          <a:stretch>
            <a:fillRect/>
          </a:stretch>
        </p:blipFill>
        <p:spPr bwMode="auto">
          <a:xfrm>
            <a:off x="2362201" y="2331721"/>
            <a:ext cx="2366010" cy="2356486"/>
          </a:xfrm>
          <a:prstGeom prst="rect">
            <a:avLst/>
          </a:prstGeom>
          <a:noFill/>
        </p:spPr>
      </p:pic>
      <p:sp>
        <p:nvSpPr>
          <p:cNvPr id="69" name="Text Box 21"/>
          <p:cNvSpPr txBox="1">
            <a:spLocks noChangeArrowheads="1"/>
          </p:cNvSpPr>
          <p:nvPr/>
        </p:nvSpPr>
        <p:spPr bwMode="auto">
          <a:xfrm>
            <a:off x="331470" y="4276726"/>
            <a:ext cx="4244340" cy="376718"/>
          </a:xfrm>
          <a:prstGeom prst="rect">
            <a:avLst/>
          </a:prstGeom>
          <a:ln>
            <a:headEnd/>
            <a:tailEnd/>
          </a:ln>
        </p:spPr>
        <p:txBody>
          <a:bodyPr lIns="109728" tIns="54864" rIns="109728" bIns="54864">
            <a:spAutoFit/>
          </a:bodyPr>
          <a:lstStyle/>
          <a:p>
            <a:pPr>
              <a:lnSpc>
                <a:spcPct val="90000"/>
              </a:lnSpc>
              <a:spcBef>
                <a:spcPct val="30000"/>
              </a:spcBef>
            </a:pPr>
            <a:r>
              <a:rPr lang="en-US" sz="1900" dirty="0">
                <a:ln w="12700">
                  <a:noFill/>
                  <a:prstDash val="solid"/>
                </a:ln>
                <a:solidFill>
                  <a:schemeClr val="accent5">
                    <a:lumMod val="60000"/>
                    <a:lumOff val="40000"/>
                  </a:schemeClr>
                </a:solidFill>
                <a:effectLst>
                  <a:outerShdw blurRad="165100" algn="ctr" rotWithShape="0">
                    <a:prstClr val="black"/>
                  </a:outerShdw>
                </a:effectLst>
                <a:latin typeface="Segoe Semibold" pitchFamily="34" charset="0"/>
              </a:rPr>
              <a:t>User Mode</a:t>
            </a:r>
          </a:p>
        </p:txBody>
      </p:sp>
      <p:sp>
        <p:nvSpPr>
          <p:cNvPr id="70" name="Rectangle 22"/>
          <p:cNvSpPr>
            <a:spLocks noChangeArrowheads="1"/>
          </p:cNvSpPr>
          <p:nvPr/>
        </p:nvSpPr>
        <p:spPr bwMode="grayWhite">
          <a:xfrm>
            <a:off x="2459112" y="2512858"/>
            <a:ext cx="2204328" cy="1967702"/>
          </a:xfrm>
          <a:prstGeom prst="rect">
            <a:avLst/>
          </a:prstGeom>
          <a:ln>
            <a:headEnd/>
            <a:tailEnd/>
          </a:ln>
        </p:spPr>
        <p:style>
          <a:lnRef idx="1">
            <a:schemeClr val="accent6"/>
          </a:lnRef>
          <a:fillRef idx="3">
            <a:schemeClr val="accent6"/>
          </a:fillRef>
          <a:effectRef idx="2">
            <a:schemeClr val="accent6"/>
          </a:effectRef>
          <a:fontRef idx="minor">
            <a:schemeClr val="lt1"/>
          </a:fontRef>
        </p:style>
        <p:txBody>
          <a:bodyPr wrap="none" lIns="109728" tIns="109728" rIns="109728" bIns="54864" anchor="t" anchorCtr="0"/>
          <a:lstStyle/>
          <a:p>
            <a:pPr>
              <a:lnSpc>
                <a:spcPct val="90000"/>
              </a:lnSpc>
              <a:spcBef>
                <a:spcPct val="30000"/>
              </a:spcBef>
            </a:pPr>
            <a:r>
              <a:rPr lang="en-US" sz="1900" dirty="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Virtual Server</a:t>
            </a:r>
            <a:br>
              <a:rPr lang="en-US" sz="1900" dirty="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br>
            <a:r>
              <a:rPr lang="en-US" sz="1900" dirty="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Service</a:t>
            </a:r>
          </a:p>
        </p:txBody>
      </p:sp>
      <p:sp>
        <p:nvSpPr>
          <p:cNvPr id="71" name="Rectangle 24"/>
          <p:cNvSpPr>
            <a:spLocks noChangeArrowheads="1"/>
          </p:cNvSpPr>
          <p:nvPr/>
        </p:nvSpPr>
        <p:spPr bwMode="auto">
          <a:xfrm>
            <a:off x="489831" y="2521410"/>
            <a:ext cx="1794265" cy="1467661"/>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wrap="none" lIns="109728" tIns="54864" rIns="109728" bIns="54864" anchor="ctr"/>
          <a:lstStyle/>
          <a:p>
            <a:pPr>
              <a:lnSpc>
                <a:spcPct val="90000"/>
              </a:lnSpc>
              <a:spcBef>
                <a:spcPct val="30000"/>
              </a:spcBef>
            </a:pPr>
            <a:endParaRPr lang="en-US" dirty="0">
              <a:effectLst>
                <a:outerShdw blurRad="38100" dist="38100" dir="2700000" algn="tl">
                  <a:srgbClr val="000000"/>
                </a:outerShdw>
              </a:effectLst>
            </a:endParaRPr>
          </a:p>
          <a:p>
            <a:pPr>
              <a:lnSpc>
                <a:spcPct val="90000"/>
              </a:lnSpc>
              <a:spcBef>
                <a:spcPct val="30000"/>
              </a:spcBef>
            </a:pPr>
            <a:endParaRPr lang="en-US" dirty="0">
              <a:effectLst>
                <a:outerShdw blurRad="38100" dist="38100" dir="2700000" algn="tl">
                  <a:srgbClr val="000000"/>
                </a:outerShdw>
              </a:effectLst>
            </a:endParaRPr>
          </a:p>
          <a:p>
            <a:pPr>
              <a:lnSpc>
                <a:spcPct val="90000"/>
              </a:lnSpc>
              <a:spcBef>
                <a:spcPct val="30000"/>
              </a:spcBef>
            </a:pPr>
            <a:endParaRPr lang="en-US" dirty="0">
              <a:effectLst>
                <a:outerShdw blurRad="38100" dist="38100" dir="2700000" algn="tl">
                  <a:srgbClr val="000000"/>
                </a:outerShdw>
              </a:effectLst>
            </a:endParaRPr>
          </a:p>
          <a:p>
            <a:pPr>
              <a:lnSpc>
                <a:spcPct val="90000"/>
              </a:lnSpc>
              <a:spcBef>
                <a:spcPct val="30000"/>
              </a:spcBef>
            </a:pPr>
            <a:r>
              <a:rPr lang="en-US" sz="1900"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IIS</a:t>
            </a:r>
            <a:endParaRPr lang="en-US" sz="1900" dirty="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endParaRPr>
          </a:p>
        </p:txBody>
      </p:sp>
      <p:sp>
        <p:nvSpPr>
          <p:cNvPr id="72" name="Rectangle 25"/>
          <p:cNvSpPr>
            <a:spLocks noChangeArrowheads="1"/>
          </p:cNvSpPr>
          <p:nvPr/>
        </p:nvSpPr>
        <p:spPr bwMode="grayWhite">
          <a:xfrm>
            <a:off x="466726" y="2474718"/>
            <a:ext cx="1817370" cy="944760"/>
          </a:xfrm>
          <a:prstGeom prst="rect">
            <a:avLst/>
          </a:prstGeom>
          <a:ln>
            <a:headEnd/>
            <a:tailEnd/>
          </a:ln>
        </p:spPr>
        <p:style>
          <a:lnRef idx="1">
            <a:schemeClr val="accent6"/>
          </a:lnRef>
          <a:fillRef idx="3">
            <a:schemeClr val="accent6"/>
          </a:fillRef>
          <a:effectRef idx="2">
            <a:schemeClr val="accent6"/>
          </a:effectRef>
          <a:fontRef idx="minor">
            <a:schemeClr val="lt1"/>
          </a:fontRef>
        </p:style>
        <p:txBody>
          <a:bodyPr wrap="none" lIns="109728" tIns="109728" rIns="109728" bIns="54864" anchor="t" anchorCtr="0"/>
          <a:lstStyle/>
          <a:p>
            <a:pPr>
              <a:lnSpc>
                <a:spcPct val="90000"/>
              </a:lnSpc>
              <a:spcBef>
                <a:spcPct val="30000"/>
              </a:spcBef>
            </a:pPr>
            <a:r>
              <a:rPr lang="en-US" sz="1900" dirty="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Virtual Server</a:t>
            </a:r>
            <a:br>
              <a:rPr lang="en-US" sz="1900" dirty="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br>
            <a:r>
              <a:rPr lang="en-US" sz="1900" dirty="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WebApp</a:t>
            </a:r>
          </a:p>
        </p:txBody>
      </p:sp>
      <p:sp>
        <p:nvSpPr>
          <p:cNvPr id="73" name="Rectangle 38"/>
          <p:cNvSpPr>
            <a:spLocks noChangeArrowheads="1"/>
          </p:cNvSpPr>
          <p:nvPr/>
        </p:nvSpPr>
        <p:spPr bwMode="invGray">
          <a:xfrm>
            <a:off x="2011680" y="7273291"/>
            <a:ext cx="6126480" cy="499110"/>
          </a:xfrm>
          <a:prstGeom prst="rect">
            <a:avLst/>
          </a:prstGeom>
          <a:ln>
            <a:headEnd/>
            <a:tailEnd/>
          </a:ln>
        </p:spPr>
        <p:style>
          <a:lnRef idx="1">
            <a:schemeClr val="accent5"/>
          </a:lnRef>
          <a:fillRef idx="3">
            <a:schemeClr val="accent5"/>
          </a:fillRef>
          <a:effectRef idx="2">
            <a:schemeClr val="accent5"/>
          </a:effectRef>
          <a:fontRef idx="minor">
            <a:schemeClr val="lt1"/>
          </a:fontRef>
        </p:style>
        <p:txBody>
          <a:bodyPr wrap="none" lIns="109728" tIns="54864" rIns="109728" bIns="54864" anchor="ctr"/>
          <a:lstStyle/>
          <a:p>
            <a:pPr algn="ctr">
              <a:lnSpc>
                <a:spcPct val="90000"/>
              </a:lnSpc>
              <a:spcBef>
                <a:spcPct val="30000"/>
              </a:spcBef>
            </a:pPr>
            <a:r>
              <a:rPr lang="en-US" sz="1900" dirty="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Segoe Semibold" pitchFamily="34" charset="0"/>
              </a:rPr>
              <a:t>“Designed for Windows” Server Hardware</a:t>
            </a:r>
          </a:p>
        </p:txBody>
      </p:sp>
      <p:sp>
        <p:nvSpPr>
          <p:cNvPr id="74" name="Line 39"/>
          <p:cNvSpPr>
            <a:spLocks noChangeShapeType="1"/>
          </p:cNvSpPr>
          <p:nvPr/>
        </p:nvSpPr>
        <p:spPr bwMode="auto">
          <a:xfrm flipV="1">
            <a:off x="4884420" y="2411731"/>
            <a:ext cx="1906" cy="4606290"/>
          </a:xfrm>
          <a:prstGeom prst="line">
            <a:avLst/>
          </a:prstGeom>
          <a:noFill/>
          <a:ln w="28575">
            <a:solidFill>
              <a:srgbClr val="FFFFFF"/>
            </a:solidFill>
            <a:prstDash val="dash"/>
            <a:round/>
            <a:headEnd/>
            <a:tailEnd/>
          </a:ln>
          <a:effectLst>
            <a:glow rad="63500">
              <a:schemeClr val="accent1">
                <a:satMod val="175000"/>
                <a:alpha val="40000"/>
              </a:schemeClr>
            </a:glow>
          </a:effectLst>
        </p:spPr>
        <p:txBody>
          <a:bodyPr wrap="none" lIns="109728" tIns="54864" rIns="109728" bIns="54864" anchor="ctr"/>
          <a:lstStyle/>
          <a:p>
            <a:endParaRPr lang="en-US" dirty="0"/>
          </a:p>
        </p:txBody>
      </p:sp>
      <p:sp>
        <p:nvSpPr>
          <p:cNvPr id="75" name="Line 40"/>
          <p:cNvSpPr>
            <a:spLocks noChangeShapeType="1"/>
          </p:cNvSpPr>
          <p:nvPr/>
        </p:nvSpPr>
        <p:spPr bwMode="auto">
          <a:xfrm flipH="1">
            <a:off x="4987291" y="5554980"/>
            <a:ext cx="3661410" cy="1906"/>
          </a:xfrm>
          <a:prstGeom prst="line">
            <a:avLst/>
          </a:prstGeom>
          <a:noFill/>
          <a:ln w="28575">
            <a:solidFill>
              <a:srgbClr val="FFFFFF"/>
            </a:solidFill>
            <a:prstDash val="dash"/>
            <a:round/>
            <a:headEnd/>
            <a:tailEnd/>
          </a:ln>
          <a:effectLst>
            <a:glow rad="63500">
              <a:schemeClr val="accent1">
                <a:satMod val="175000"/>
                <a:alpha val="40000"/>
              </a:schemeClr>
            </a:glow>
          </a:effectLst>
        </p:spPr>
        <p:txBody>
          <a:bodyPr wrap="none" lIns="109728" tIns="54864" rIns="109728" bIns="54864" anchor="ctr"/>
          <a:lstStyle/>
          <a:p>
            <a:endParaRPr lang="en-US" dirty="0"/>
          </a:p>
        </p:txBody>
      </p:sp>
      <p:sp>
        <p:nvSpPr>
          <p:cNvPr id="76" name="Line 41"/>
          <p:cNvSpPr>
            <a:spLocks noChangeShapeType="1"/>
          </p:cNvSpPr>
          <p:nvPr/>
        </p:nvSpPr>
        <p:spPr bwMode="auto">
          <a:xfrm flipH="1">
            <a:off x="4987291" y="4091940"/>
            <a:ext cx="3661410" cy="1906"/>
          </a:xfrm>
          <a:prstGeom prst="line">
            <a:avLst/>
          </a:prstGeom>
          <a:noFill/>
          <a:ln w="28575">
            <a:solidFill>
              <a:srgbClr val="FFFFFF"/>
            </a:solidFill>
            <a:prstDash val="dash"/>
            <a:round/>
            <a:headEnd/>
            <a:tailEnd/>
          </a:ln>
          <a:effectLst>
            <a:glow rad="63500">
              <a:schemeClr val="accent1">
                <a:satMod val="175000"/>
                <a:alpha val="40000"/>
              </a:schemeClr>
            </a:glow>
          </a:effectLst>
        </p:spPr>
        <p:txBody>
          <a:bodyPr wrap="none" lIns="109728" tIns="54864" rIns="109728" bIns="54864" anchor="ctr"/>
          <a:lstStyle/>
          <a:p>
            <a:endParaRPr lang="en-US" dirty="0"/>
          </a:p>
        </p:txBody>
      </p:sp>
      <p:sp>
        <p:nvSpPr>
          <p:cNvPr id="77" name="Text Box 42"/>
          <p:cNvSpPr txBox="1">
            <a:spLocks noChangeArrowheads="1"/>
          </p:cNvSpPr>
          <p:nvPr/>
        </p:nvSpPr>
        <p:spPr bwMode="auto">
          <a:xfrm>
            <a:off x="4973956" y="1640206"/>
            <a:ext cx="3661410" cy="581698"/>
          </a:xfrm>
          <a:prstGeom prst="rect">
            <a:avLst/>
          </a:prstGeom>
          <a:noFill/>
          <a:ln w="3175" algn="ctr">
            <a:noFill/>
            <a:miter lim="800000"/>
            <a:headEnd/>
            <a:tailEnd/>
          </a:ln>
          <a:effectLst/>
        </p:spPr>
        <p:txBody>
          <a:bodyPr lIns="109728" tIns="54864" rIns="109728" bIns="54864">
            <a:spAutoFit/>
          </a:bodyPr>
          <a:lstStyle/>
          <a:p>
            <a:pPr>
              <a:lnSpc>
                <a:spcPct val="90000"/>
              </a:lnSpc>
              <a:spcBef>
                <a:spcPct val="30000"/>
              </a:spcBef>
            </a:pPr>
            <a:endParaRPr lang="en-US" sz="3400" dirty="0">
              <a:effectLst>
                <a:outerShdw blurRad="38100" dist="38100" dir="2700000" algn="tl">
                  <a:srgbClr val="000000"/>
                </a:outerShdw>
              </a:effectLst>
            </a:endParaRPr>
          </a:p>
        </p:txBody>
      </p:sp>
      <p:grpSp>
        <p:nvGrpSpPr>
          <p:cNvPr id="3" name="Group 46"/>
          <p:cNvGrpSpPr>
            <a:grpSpLocks/>
          </p:cNvGrpSpPr>
          <p:nvPr/>
        </p:nvGrpSpPr>
        <p:grpSpPr bwMode="auto">
          <a:xfrm>
            <a:off x="4987292" y="4120515"/>
            <a:ext cx="3762376" cy="1274446"/>
            <a:chOff x="2618" y="2163"/>
            <a:chExt cx="1975" cy="669"/>
          </a:xfrm>
        </p:grpSpPr>
        <p:sp>
          <p:nvSpPr>
            <p:cNvPr id="79" name="Text Box 47"/>
            <p:cNvSpPr txBox="1">
              <a:spLocks noChangeArrowheads="1"/>
            </p:cNvSpPr>
            <p:nvPr/>
          </p:nvSpPr>
          <p:spPr bwMode="auto">
            <a:xfrm>
              <a:off x="2618" y="2163"/>
              <a:ext cx="1975" cy="215"/>
            </a:xfrm>
            <a:prstGeom prst="rect">
              <a:avLst/>
            </a:prstGeom>
            <a:ln>
              <a:headEnd/>
              <a:tailEnd/>
            </a:ln>
            <a:effectLst>
              <a:glow rad="70000">
                <a:schemeClr val="accent6">
                  <a:tint val="30000"/>
                  <a:shade val="95000"/>
                  <a:satMod val="300000"/>
                  <a:alpha val="50000"/>
                </a:schemeClr>
              </a:glow>
              <a:outerShdw blurRad="381000" dist="63500" sx="103000" sy="103000" algn="ctr" rotWithShape="0">
                <a:srgbClr val="000000">
                  <a:alpha val="79000"/>
                </a:srgbClr>
              </a:outerShdw>
            </a:effectLst>
          </p:spPr>
          <p:txBody>
            <a:bodyPr>
              <a:spAutoFit/>
            </a:bodyPr>
            <a:lstStyle/>
            <a:p>
              <a:pPr algn="l">
                <a:lnSpc>
                  <a:spcPct val="90000"/>
                </a:lnSpc>
                <a:spcBef>
                  <a:spcPct val="30000"/>
                </a:spcBef>
              </a:pPr>
              <a:r>
                <a:rPr lang="en-US" dirty="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Segoe Semibold" pitchFamily="34" charset="0"/>
                </a:rPr>
                <a:t>Ring 1: Guest Kernel Mode</a:t>
              </a:r>
            </a:p>
          </p:txBody>
        </p:sp>
        <p:sp>
          <p:nvSpPr>
            <p:cNvPr id="80" name="Rectangle 48"/>
            <p:cNvSpPr>
              <a:spLocks noChangeArrowheads="1"/>
            </p:cNvSpPr>
            <p:nvPr/>
          </p:nvSpPr>
          <p:spPr bwMode="auto">
            <a:xfrm>
              <a:off x="2664" y="2496"/>
              <a:ext cx="1837" cy="336"/>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wrap="none" anchor="ctr"/>
            <a:lstStyle/>
            <a:p>
              <a:pPr>
                <a:lnSpc>
                  <a:spcPct val="90000"/>
                </a:lnSpc>
                <a:spcBef>
                  <a:spcPct val="30000"/>
                </a:spcBef>
              </a:pPr>
              <a:endParaRPr lang="en-US" sz="1900" dirty="0">
                <a:effectLst>
                  <a:outerShdw blurRad="38100" dist="38100" dir="2700000" algn="tl">
                    <a:srgbClr val="000000"/>
                  </a:outerShdw>
                </a:effectLst>
              </a:endParaRPr>
            </a:p>
            <a:p>
              <a:pPr>
                <a:lnSpc>
                  <a:spcPct val="90000"/>
                </a:lnSpc>
                <a:spcBef>
                  <a:spcPct val="30000"/>
                </a:spcBef>
              </a:pPr>
              <a:r>
                <a:rPr lang="en-US" sz="1700" dirty="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Windows (NT4, 2000, 2003)</a:t>
              </a:r>
            </a:p>
          </p:txBody>
        </p:sp>
        <p:sp>
          <p:nvSpPr>
            <p:cNvPr id="81" name="Rectangle 50"/>
            <p:cNvSpPr>
              <a:spLocks noChangeArrowheads="1"/>
            </p:cNvSpPr>
            <p:nvPr/>
          </p:nvSpPr>
          <p:spPr bwMode="grayWhite">
            <a:xfrm>
              <a:off x="3510" y="2421"/>
              <a:ext cx="858" cy="171"/>
            </a:xfrm>
            <a:prstGeom prst="rect">
              <a:avLst/>
            </a:prstGeom>
            <a:ln>
              <a:headEnd/>
              <a:tailEnd/>
            </a:ln>
          </p:spPr>
          <p:style>
            <a:lnRef idx="1">
              <a:schemeClr val="accent6"/>
            </a:lnRef>
            <a:fillRef idx="3">
              <a:schemeClr val="accent6"/>
            </a:fillRef>
            <a:effectRef idx="2">
              <a:schemeClr val="accent6"/>
            </a:effectRef>
            <a:fontRef idx="minor">
              <a:schemeClr val="lt1"/>
            </a:fontRef>
          </p:style>
          <p:txBody>
            <a:bodyPr wrap="none" anchor="ctr"/>
            <a:lstStyle/>
            <a:p>
              <a:pPr>
                <a:lnSpc>
                  <a:spcPct val="90000"/>
                </a:lnSpc>
                <a:spcBef>
                  <a:spcPct val="30000"/>
                </a:spcBef>
              </a:pPr>
              <a:r>
                <a:rPr lang="en-US" sz="1700" dirty="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VM Additions</a:t>
              </a:r>
            </a:p>
          </p:txBody>
        </p:sp>
      </p:grpSp>
      <p:grpSp>
        <p:nvGrpSpPr>
          <p:cNvPr id="4" name="Group 51"/>
          <p:cNvGrpSpPr>
            <a:grpSpLocks/>
          </p:cNvGrpSpPr>
          <p:nvPr/>
        </p:nvGrpSpPr>
        <p:grpSpPr bwMode="auto">
          <a:xfrm>
            <a:off x="4977766" y="5631180"/>
            <a:ext cx="3752850" cy="1282066"/>
            <a:chOff x="2613" y="2956"/>
            <a:chExt cx="1970" cy="673"/>
          </a:xfrm>
        </p:grpSpPr>
        <p:sp>
          <p:nvSpPr>
            <p:cNvPr id="83" name="Text Box 52"/>
            <p:cNvSpPr txBox="1">
              <a:spLocks noChangeArrowheads="1"/>
            </p:cNvSpPr>
            <p:nvPr/>
          </p:nvSpPr>
          <p:spPr bwMode="auto">
            <a:xfrm>
              <a:off x="2618" y="2956"/>
              <a:ext cx="1879" cy="215"/>
            </a:xfrm>
            <a:prstGeom prst="rect">
              <a:avLst/>
            </a:prstGeom>
            <a:ln>
              <a:headEnd/>
              <a:tailEnd/>
            </a:ln>
            <a:effectLst>
              <a:glow rad="70000">
                <a:schemeClr val="accent6">
                  <a:tint val="30000"/>
                  <a:shade val="95000"/>
                  <a:satMod val="300000"/>
                  <a:alpha val="50000"/>
                </a:schemeClr>
              </a:glow>
              <a:outerShdw blurRad="381000" dist="63500" sx="103000" sy="103000" algn="ctr" rotWithShape="0">
                <a:srgbClr val="000000">
                  <a:alpha val="79000"/>
                </a:srgbClr>
              </a:outerShdw>
            </a:effectLst>
          </p:spPr>
          <p:txBody>
            <a:bodyPr>
              <a:spAutoFit/>
            </a:bodyPr>
            <a:lstStyle/>
            <a:p>
              <a:pPr algn="l">
                <a:lnSpc>
                  <a:spcPct val="90000"/>
                </a:lnSpc>
                <a:spcBef>
                  <a:spcPct val="30000"/>
                </a:spcBef>
              </a:pPr>
              <a:r>
                <a:rPr lang="en-US" dirty="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Segoe Semibold" pitchFamily="34" charset="0"/>
                </a:rPr>
                <a:t>Ring 0: Kernel Mode</a:t>
              </a:r>
            </a:p>
          </p:txBody>
        </p:sp>
        <p:grpSp>
          <p:nvGrpSpPr>
            <p:cNvPr id="5" name="Group 53"/>
            <p:cNvGrpSpPr>
              <a:grpSpLocks/>
            </p:cNvGrpSpPr>
            <p:nvPr/>
          </p:nvGrpSpPr>
          <p:grpSpPr bwMode="auto">
            <a:xfrm>
              <a:off x="2613" y="3203"/>
              <a:ext cx="1970" cy="426"/>
              <a:chOff x="2613" y="3203"/>
              <a:chExt cx="1970" cy="426"/>
            </a:xfrm>
          </p:grpSpPr>
          <p:pic>
            <p:nvPicPr>
              <p:cNvPr id="85" name="Picture 54" descr="cooltools-shape"/>
              <p:cNvPicPr>
                <a:picLocks noChangeAspect="1" noChangeArrowheads="1"/>
              </p:cNvPicPr>
              <p:nvPr/>
            </p:nvPicPr>
            <p:blipFill>
              <a:blip r:embed="rId6"/>
              <a:srcRect/>
              <a:stretch>
                <a:fillRect/>
              </a:stretch>
            </p:blipFill>
            <p:spPr bwMode="auto">
              <a:xfrm>
                <a:off x="2613" y="3203"/>
                <a:ext cx="1970" cy="426"/>
              </a:xfrm>
              <a:prstGeom prst="rect">
                <a:avLst/>
              </a:prstGeom>
              <a:noFill/>
              <a:ln w="9525">
                <a:noFill/>
                <a:miter lim="800000"/>
                <a:headEnd/>
                <a:tailEnd/>
              </a:ln>
              <a:effectLst/>
            </p:spPr>
          </p:pic>
          <p:sp>
            <p:nvSpPr>
              <p:cNvPr id="86" name="Rectangle 55"/>
              <p:cNvSpPr>
                <a:spLocks noChangeArrowheads="1"/>
              </p:cNvSpPr>
              <p:nvPr/>
            </p:nvSpPr>
            <p:spPr bwMode="grayWhite">
              <a:xfrm>
                <a:off x="2666" y="3240"/>
                <a:ext cx="1835" cy="381"/>
              </a:xfrm>
              <a:prstGeom prst="rect">
                <a:avLst/>
              </a:prstGeom>
              <a:ln>
                <a:headEnd/>
                <a:tailEnd/>
              </a:ln>
            </p:spPr>
            <p:style>
              <a:lnRef idx="1">
                <a:schemeClr val="accent6"/>
              </a:lnRef>
              <a:fillRef idx="3">
                <a:schemeClr val="accent6"/>
              </a:fillRef>
              <a:effectRef idx="2">
                <a:schemeClr val="accent6"/>
              </a:effectRef>
              <a:fontRef idx="minor">
                <a:schemeClr val="lt1"/>
              </a:fontRef>
            </p:style>
            <p:txBody>
              <a:bodyPr wrap="none" anchor="ctr"/>
              <a:lstStyle/>
              <a:p>
                <a:pPr>
                  <a:lnSpc>
                    <a:spcPct val="90000"/>
                  </a:lnSpc>
                  <a:spcBef>
                    <a:spcPct val="30000"/>
                  </a:spcBef>
                </a:pPr>
                <a:r>
                  <a:rPr lang="en-US" sz="1700" dirty="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VMM Kernel</a:t>
                </a:r>
              </a:p>
            </p:txBody>
          </p:sp>
        </p:grpSp>
      </p:grpSp>
      <p:grpSp>
        <p:nvGrpSpPr>
          <p:cNvPr id="6" name="Group 56"/>
          <p:cNvGrpSpPr>
            <a:grpSpLocks/>
          </p:cNvGrpSpPr>
          <p:nvPr/>
        </p:nvGrpSpPr>
        <p:grpSpPr bwMode="auto">
          <a:xfrm>
            <a:off x="4987292" y="2522220"/>
            <a:ext cx="3516630" cy="1491616"/>
            <a:chOff x="2618" y="1324"/>
            <a:chExt cx="1846" cy="783"/>
          </a:xfrm>
        </p:grpSpPr>
        <p:sp>
          <p:nvSpPr>
            <p:cNvPr id="88" name="Text Box 57"/>
            <p:cNvSpPr txBox="1">
              <a:spLocks noChangeArrowheads="1"/>
            </p:cNvSpPr>
            <p:nvPr/>
          </p:nvSpPr>
          <p:spPr bwMode="auto">
            <a:xfrm>
              <a:off x="2618" y="1892"/>
              <a:ext cx="1741" cy="215"/>
            </a:xfrm>
            <a:prstGeom prst="rect">
              <a:avLst/>
            </a:prstGeom>
            <a:ln>
              <a:headEnd/>
              <a:tailEnd/>
            </a:ln>
            <a:effectLst>
              <a:glow rad="70000">
                <a:schemeClr val="accent6">
                  <a:tint val="30000"/>
                  <a:shade val="95000"/>
                  <a:satMod val="300000"/>
                  <a:alpha val="50000"/>
                </a:schemeClr>
              </a:glow>
              <a:outerShdw blurRad="381000" dist="63500" sx="103000" sy="103000" algn="ctr" rotWithShape="0">
                <a:srgbClr val="000000">
                  <a:alpha val="79000"/>
                </a:srgbClr>
              </a:outerShdw>
            </a:effectLst>
          </p:spPr>
          <p:txBody>
            <a:bodyPr>
              <a:spAutoFit/>
            </a:bodyPr>
            <a:lstStyle/>
            <a:p>
              <a:pPr algn="l">
                <a:lnSpc>
                  <a:spcPct val="90000"/>
                </a:lnSpc>
                <a:spcBef>
                  <a:spcPct val="30000"/>
                </a:spcBef>
              </a:pPr>
              <a:r>
                <a:rPr lang="en-US" dirty="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Segoe Semibold" pitchFamily="34" charset="0"/>
                </a:rPr>
                <a:t>Ring 3: User Mode</a:t>
              </a:r>
            </a:p>
          </p:txBody>
        </p:sp>
        <p:sp>
          <p:nvSpPr>
            <p:cNvPr id="89" name="Rectangle 59"/>
            <p:cNvSpPr>
              <a:spLocks noChangeArrowheads="1"/>
            </p:cNvSpPr>
            <p:nvPr/>
          </p:nvSpPr>
          <p:spPr bwMode="blackWhite">
            <a:xfrm>
              <a:off x="2647" y="1324"/>
              <a:ext cx="1817" cy="495"/>
            </a:xfrm>
            <a:prstGeom prst="rect">
              <a:avLst/>
            </a:prstGeom>
            <a:ln>
              <a:headEnd/>
              <a:tailEnd/>
            </a:ln>
          </p:spPr>
          <p:style>
            <a:lnRef idx="1">
              <a:schemeClr val="accent4"/>
            </a:lnRef>
            <a:fillRef idx="3">
              <a:schemeClr val="accent4"/>
            </a:fillRef>
            <a:effectRef idx="2">
              <a:schemeClr val="accent4"/>
            </a:effectRef>
            <a:fontRef idx="minor">
              <a:schemeClr val="lt1"/>
            </a:fontRef>
          </p:style>
          <p:txBody>
            <a:bodyPr wrap="none" anchor="ctr"/>
            <a:lstStyle/>
            <a:p>
              <a:pPr>
                <a:lnSpc>
                  <a:spcPct val="90000"/>
                </a:lnSpc>
                <a:spcBef>
                  <a:spcPct val="30000"/>
                </a:spcBef>
              </a:pPr>
              <a:r>
                <a:rPr lang="en-US" sz="1700"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Guest</a:t>
              </a:r>
              <a:br>
                <a:rPr lang="en-US" sz="1700"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br>
              <a:r>
                <a:rPr lang="en-US" sz="1700"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Applications</a:t>
              </a:r>
            </a:p>
          </p:txBody>
        </p:sp>
      </p:grpSp>
      <p:sp>
        <p:nvSpPr>
          <p:cNvPr id="90" name="Text Box 60"/>
          <p:cNvSpPr txBox="1">
            <a:spLocks noChangeArrowheads="1"/>
          </p:cNvSpPr>
          <p:nvPr/>
        </p:nvSpPr>
        <p:spPr bwMode="auto">
          <a:xfrm>
            <a:off x="415290" y="1708786"/>
            <a:ext cx="4078606" cy="634020"/>
          </a:xfrm>
          <a:prstGeom prst="rect">
            <a:avLst/>
          </a:prstGeom>
          <a:ln>
            <a:headEnd/>
            <a:tailEnd/>
          </a:ln>
          <a:effectLst>
            <a:glow rad="70000">
              <a:schemeClr val="accent6">
                <a:tint val="30000"/>
                <a:shade val="95000"/>
                <a:satMod val="300000"/>
                <a:alpha val="50000"/>
              </a:schemeClr>
            </a:glow>
            <a:outerShdw blurRad="381000" dist="63500" sx="103000" sy="103000" algn="ctr" rotWithShape="0">
              <a:srgbClr val="000000">
                <a:alpha val="79000"/>
              </a:srgbClr>
            </a:outerShdw>
          </a:effectLst>
        </p:spPr>
        <p:txBody>
          <a:bodyPr lIns="109728" tIns="54864" rIns="109728" bIns="54864">
            <a:spAutoFit/>
          </a:bodyPr>
          <a:lstStyle/>
          <a:p>
            <a:pPr>
              <a:spcBef>
                <a:spcPct val="50000"/>
              </a:spcBef>
            </a:pPr>
            <a:r>
              <a:rPr lang="en-US" sz="3400" dirty="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Segoe Semibold" pitchFamily="34" charset="0"/>
              </a:rPr>
              <a:t>Host OS</a:t>
            </a:r>
          </a:p>
        </p:txBody>
      </p:sp>
      <p:sp>
        <p:nvSpPr>
          <p:cNvPr id="91" name="Text Box 61"/>
          <p:cNvSpPr txBox="1">
            <a:spLocks noChangeArrowheads="1"/>
          </p:cNvSpPr>
          <p:nvPr/>
        </p:nvSpPr>
        <p:spPr bwMode="auto">
          <a:xfrm>
            <a:off x="4973956" y="1708786"/>
            <a:ext cx="3661410" cy="634020"/>
          </a:xfrm>
          <a:prstGeom prst="rect">
            <a:avLst/>
          </a:prstGeom>
          <a:ln>
            <a:headEnd/>
            <a:tailEnd/>
          </a:ln>
          <a:effectLst>
            <a:glow rad="70000">
              <a:schemeClr val="accent6">
                <a:tint val="30000"/>
                <a:shade val="95000"/>
                <a:satMod val="300000"/>
                <a:alpha val="50000"/>
              </a:schemeClr>
            </a:glow>
            <a:outerShdw blurRad="381000" dist="63500" sx="103000" sy="103000" algn="ctr" rotWithShape="0">
              <a:srgbClr val="000000">
                <a:alpha val="79000"/>
              </a:srgbClr>
            </a:outerShdw>
          </a:effectLst>
        </p:spPr>
        <p:txBody>
          <a:bodyPr lIns="109728" tIns="54864" rIns="109728" bIns="54864">
            <a:spAutoFit/>
          </a:bodyPr>
          <a:lstStyle/>
          <a:p>
            <a:pPr>
              <a:spcBef>
                <a:spcPct val="50000"/>
              </a:spcBef>
            </a:pPr>
            <a:r>
              <a:rPr lang="en-US" sz="3400" dirty="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Segoe Semibold" pitchFamily="34" charset="0"/>
              </a:rPr>
              <a:t>Guest OS</a:t>
            </a:r>
          </a:p>
        </p:txBody>
      </p:sp>
      <p:sp>
        <p:nvSpPr>
          <p:cNvPr id="92" name="TextBox 91"/>
          <p:cNvSpPr txBox="1"/>
          <p:nvPr/>
        </p:nvSpPr>
        <p:spPr>
          <a:xfrm>
            <a:off x="2651760" y="3474720"/>
            <a:ext cx="1828800" cy="640080"/>
          </a:xfrm>
          <a:prstGeom prst="rect">
            <a:avLst/>
          </a:prstGeom>
          <a:ln>
            <a:headEnd/>
            <a:tailEnd/>
          </a:ln>
          <a:effectLst>
            <a:glow rad="70000">
              <a:schemeClr val="accent6">
                <a:tint val="30000"/>
                <a:shade val="95000"/>
                <a:satMod val="300000"/>
                <a:alpha val="50000"/>
              </a:schemeClr>
            </a:glow>
            <a:outerShdw blurRad="381000" dist="63500" sx="103000" sy="103000" algn="ctr" rotWithShape="0">
              <a:srgbClr val="000000">
                <a:alpha val="79000"/>
              </a:srgbClr>
            </a:outerShdw>
          </a:effectLst>
        </p:spPr>
        <p:style>
          <a:lnRef idx="1">
            <a:schemeClr val="accent6"/>
          </a:lnRef>
          <a:fillRef idx="3">
            <a:schemeClr val="accent6"/>
          </a:fillRef>
          <a:effectRef idx="2">
            <a:schemeClr val="accent6"/>
          </a:effectRef>
          <a:fontRef idx="minor">
            <a:schemeClr val="lt1"/>
          </a:fontRef>
        </p:style>
        <p:txBody>
          <a:bodyPr wrap="none" lIns="109728" tIns="54864" rIns="109728" bIns="54864" anchor="ctr"/>
          <a:lstStyle/>
          <a:p>
            <a:pPr algn="ctr">
              <a:lnSpc>
                <a:spcPct val="90000"/>
              </a:lnSpc>
              <a:spcBef>
                <a:spcPct val="30000"/>
              </a:spcBef>
            </a:pPr>
            <a:r>
              <a:rPr lang="en-US" sz="1900"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Device </a:t>
            </a:r>
            <a:br>
              <a:rPr lang="en-US" sz="1900"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br>
            <a:r>
              <a:rPr lang="en-US" sz="1900"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Emulation</a:t>
            </a:r>
          </a:p>
        </p:txBody>
      </p:sp>
      <p:sp>
        <p:nvSpPr>
          <p:cNvPr id="93" name="Text Box 17"/>
          <p:cNvSpPr txBox="1">
            <a:spLocks noChangeArrowheads="1"/>
          </p:cNvSpPr>
          <p:nvPr/>
        </p:nvSpPr>
        <p:spPr bwMode="auto">
          <a:xfrm>
            <a:off x="331470" y="4772026"/>
            <a:ext cx="4244340" cy="376718"/>
          </a:xfrm>
          <a:prstGeom prst="rect">
            <a:avLst/>
          </a:prstGeom>
          <a:ln>
            <a:headEnd/>
            <a:tailEnd/>
          </a:ln>
        </p:spPr>
        <p:txBody>
          <a:bodyPr lIns="109728" tIns="54864" rIns="109728" bIns="54864">
            <a:spAutoFit/>
          </a:bodyPr>
          <a:lstStyle/>
          <a:p>
            <a:pPr>
              <a:lnSpc>
                <a:spcPct val="90000"/>
              </a:lnSpc>
              <a:spcBef>
                <a:spcPct val="30000"/>
              </a:spcBef>
            </a:pPr>
            <a:r>
              <a:rPr lang="en-US" sz="1900" dirty="0">
                <a:ln w="12700">
                  <a:noFill/>
                  <a:prstDash val="solid"/>
                </a:ln>
                <a:solidFill>
                  <a:schemeClr val="accent5">
                    <a:lumMod val="60000"/>
                    <a:lumOff val="40000"/>
                  </a:schemeClr>
                </a:solidFill>
                <a:effectLst>
                  <a:outerShdw blurRad="165100" algn="ctr" rotWithShape="0">
                    <a:prstClr val="black"/>
                  </a:outerShdw>
                </a:effectLst>
                <a:latin typeface="Segoe Semibold" pitchFamily="34" charset="0"/>
              </a:rPr>
              <a:t>Kernel Mode</a:t>
            </a:r>
          </a:p>
        </p:txBody>
      </p:sp>
      <p:sp>
        <p:nvSpPr>
          <p:cNvPr id="94" name="Rectangle 10"/>
          <p:cNvSpPr>
            <a:spLocks noChangeArrowheads="1"/>
          </p:cNvSpPr>
          <p:nvPr/>
        </p:nvSpPr>
        <p:spPr bwMode="auto">
          <a:xfrm>
            <a:off x="529590" y="5212081"/>
            <a:ext cx="4078606" cy="1830673"/>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wrap="none" lIns="109728" tIns="54864" rIns="109728" bIns="54864" anchor="t" anchorCtr="0"/>
          <a:lstStyle/>
          <a:p>
            <a:pPr>
              <a:lnSpc>
                <a:spcPct val="90000"/>
              </a:lnSpc>
              <a:spcBef>
                <a:spcPct val="30000"/>
              </a:spcBef>
            </a:pPr>
            <a:r>
              <a:rPr lang="en-US" sz="1900" dirty="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Windows Server 2003 </a:t>
            </a:r>
            <a:br>
              <a:rPr lang="en-US" sz="1900" dirty="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br>
            <a:r>
              <a:rPr lang="en-US" sz="1900" dirty="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or Windows </a:t>
            </a:r>
            <a:r>
              <a:rPr lang="en-US" sz="1900"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XP</a:t>
            </a:r>
            <a:endParaRPr lang="en-US" sz="1900" dirty="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endParaRPr>
          </a:p>
        </p:txBody>
      </p:sp>
      <p:grpSp>
        <p:nvGrpSpPr>
          <p:cNvPr id="7" name="Group 94"/>
          <p:cNvGrpSpPr/>
          <p:nvPr/>
        </p:nvGrpSpPr>
        <p:grpSpPr>
          <a:xfrm>
            <a:off x="9030491" y="2044828"/>
            <a:ext cx="1778479" cy="2345341"/>
            <a:chOff x="7435850" y="1423988"/>
            <a:chExt cx="1539875" cy="2030685"/>
          </a:xfrm>
        </p:grpSpPr>
        <p:sp>
          <p:nvSpPr>
            <p:cNvPr id="96" name="Rectangle 28"/>
            <p:cNvSpPr>
              <a:spLocks noChangeArrowheads="1"/>
            </p:cNvSpPr>
            <p:nvPr/>
          </p:nvSpPr>
          <p:spPr bwMode="auto">
            <a:xfrm>
              <a:off x="7435850" y="1423988"/>
              <a:ext cx="1310217" cy="308346"/>
            </a:xfrm>
            <a:prstGeom prst="rect">
              <a:avLst/>
            </a:prstGeom>
            <a:noFill/>
            <a:ln w="3175">
              <a:noFill/>
              <a:miter lim="800000"/>
              <a:headEnd/>
              <a:tailEnd/>
            </a:ln>
            <a:effectLst/>
          </p:spPr>
          <p:txBody>
            <a:bodyPr wrap="none" lIns="92075" tIns="46038" rIns="92075" bIns="46038">
              <a:spAutoFit/>
            </a:bodyPr>
            <a:lstStyle/>
            <a:p>
              <a:pPr algn="l">
                <a:lnSpc>
                  <a:spcPct val="90000"/>
                </a:lnSpc>
                <a:spcBef>
                  <a:spcPct val="30000"/>
                </a:spcBef>
              </a:pPr>
              <a:r>
                <a:rPr lang="en-US" sz="1900" dirty="0">
                  <a:solidFill>
                    <a:schemeClr val="accent1"/>
                  </a:solidFill>
                  <a:effectLst>
                    <a:outerShdw blurRad="38100" dist="38100" dir="2700000" algn="tl">
                      <a:srgbClr val="000000"/>
                    </a:outerShdw>
                  </a:effectLst>
                </a:rPr>
                <a:t>Provided by:</a:t>
              </a:r>
            </a:p>
          </p:txBody>
        </p:sp>
        <p:sp>
          <p:nvSpPr>
            <p:cNvPr id="97" name="Rectangle 29"/>
            <p:cNvSpPr>
              <a:spLocks noChangeArrowheads="1"/>
            </p:cNvSpPr>
            <p:nvPr/>
          </p:nvSpPr>
          <p:spPr bwMode="auto">
            <a:xfrm>
              <a:off x="7718425" y="1893570"/>
              <a:ext cx="930275" cy="271462"/>
            </a:xfrm>
            <a:prstGeom prst="rect">
              <a:avLst/>
            </a:prstGeom>
            <a:noFill/>
            <a:ln w="9525">
              <a:noFill/>
              <a:miter lim="800000"/>
              <a:headEnd/>
              <a:tailEnd/>
            </a:ln>
            <a:effectLst/>
          </p:spPr>
          <p:txBody>
            <a:bodyPr wrap="none" lIns="92075" tIns="46038" rIns="92075" bIns="46038">
              <a:spAutoFit/>
            </a:bodyPr>
            <a:lstStyle/>
            <a:p>
              <a:pPr algn="l">
                <a:lnSpc>
                  <a:spcPct val="90000"/>
                </a:lnSpc>
                <a:spcBef>
                  <a:spcPct val="30000"/>
                </a:spcBef>
              </a:pPr>
              <a:r>
                <a:rPr lang="en-US" sz="1600" dirty="0">
                  <a:effectLst>
                    <a:outerShdw blurRad="38100" dist="38100" dir="2700000" algn="tl">
                      <a:srgbClr val="000000"/>
                    </a:outerShdw>
                  </a:effectLst>
                </a:rPr>
                <a:t>Microsoft</a:t>
              </a:r>
            </a:p>
          </p:txBody>
        </p:sp>
        <p:sp>
          <p:nvSpPr>
            <p:cNvPr id="98" name="Rectangle 30"/>
            <p:cNvSpPr>
              <a:spLocks noChangeArrowheads="1"/>
            </p:cNvSpPr>
            <p:nvPr/>
          </p:nvSpPr>
          <p:spPr bwMode="auto">
            <a:xfrm>
              <a:off x="7718425" y="2751455"/>
              <a:ext cx="1117293" cy="272370"/>
            </a:xfrm>
            <a:prstGeom prst="rect">
              <a:avLst/>
            </a:prstGeom>
            <a:noFill/>
            <a:ln w="3175">
              <a:noFill/>
              <a:miter lim="800000"/>
              <a:headEnd/>
              <a:tailEnd/>
            </a:ln>
            <a:effectLst/>
          </p:spPr>
          <p:txBody>
            <a:bodyPr wrap="none" lIns="92075" tIns="46038" rIns="92075" bIns="46038">
              <a:spAutoFit/>
            </a:bodyPr>
            <a:lstStyle/>
            <a:p>
              <a:pPr algn="l">
                <a:lnSpc>
                  <a:spcPct val="90000"/>
                </a:lnSpc>
                <a:spcBef>
                  <a:spcPct val="30000"/>
                </a:spcBef>
              </a:pPr>
              <a:r>
                <a:rPr lang="en-US" sz="1600" dirty="0" smtClean="0">
                  <a:effectLst>
                    <a:outerShdw blurRad="38100" dist="38100" dir="2700000" algn="tl">
                      <a:srgbClr val="000000"/>
                    </a:outerShdw>
                  </a:effectLst>
                </a:rPr>
                <a:t>Applications</a:t>
              </a:r>
              <a:endParaRPr lang="en-US" sz="1600" dirty="0">
                <a:effectLst>
                  <a:outerShdw blurRad="38100" dist="38100" dir="2700000" algn="tl">
                    <a:srgbClr val="000000"/>
                  </a:outerShdw>
                </a:effectLst>
              </a:endParaRPr>
            </a:p>
          </p:txBody>
        </p:sp>
        <p:sp>
          <p:nvSpPr>
            <p:cNvPr id="99" name="Rectangle 31"/>
            <p:cNvSpPr>
              <a:spLocks noChangeArrowheads="1"/>
            </p:cNvSpPr>
            <p:nvPr/>
          </p:nvSpPr>
          <p:spPr bwMode="auto">
            <a:xfrm>
              <a:off x="7718425" y="3182303"/>
              <a:ext cx="1011810" cy="272370"/>
            </a:xfrm>
            <a:prstGeom prst="rect">
              <a:avLst/>
            </a:prstGeom>
            <a:noFill/>
            <a:ln w="3175">
              <a:noFill/>
              <a:miter lim="800000"/>
              <a:headEnd/>
              <a:tailEnd/>
            </a:ln>
            <a:effectLst/>
          </p:spPr>
          <p:txBody>
            <a:bodyPr wrap="none" lIns="92075" tIns="46038" rIns="92075" bIns="46038">
              <a:spAutoFit/>
            </a:bodyPr>
            <a:lstStyle/>
            <a:p>
              <a:pPr algn="l">
                <a:lnSpc>
                  <a:spcPct val="90000"/>
                </a:lnSpc>
                <a:spcBef>
                  <a:spcPct val="30000"/>
                </a:spcBef>
              </a:pPr>
              <a:r>
                <a:rPr lang="en-US" sz="1600" dirty="0" smtClean="0">
                  <a:effectLst>
                    <a:outerShdw blurRad="38100" dist="38100" dir="2700000" algn="tl">
                      <a:srgbClr val="000000"/>
                    </a:outerShdw>
                  </a:effectLst>
                </a:rPr>
                <a:t>OEM / IHV</a:t>
              </a:r>
              <a:endParaRPr lang="en-US" sz="1600" dirty="0">
                <a:effectLst>
                  <a:outerShdw blurRad="38100" dist="38100" dir="2700000" algn="tl">
                    <a:srgbClr val="000000"/>
                  </a:outerShdw>
                </a:effectLst>
              </a:endParaRPr>
            </a:p>
          </p:txBody>
        </p:sp>
        <p:sp>
          <p:nvSpPr>
            <p:cNvPr id="100" name="Rectangle 32"/>
            <p:cNvSpPr>
              <a:spLocks noChangeArrowheads="1"/>
            </p:cNvSpPr>
            <p:nvPr/>
          </p:nvSpPr>
          <p:spPr bwMode="auto">
            <a:xfrm>
              <a:off x="7718425" y="2310765"/>
              <a:ext cx="1257300" cy="271462"/>
            </a:xfrm>
            <a:prstGeom prst="rect">
              <a:avLst/>
            </a:prstGeom>
            <a:noFill/>
            <a:ln w="3175">
              <a:noFill/>
              <a:miter lim="800000"/>
              <a:headEnd/>
              <a:tailEnd/>
            </a:ln>
            <a:effectLst/>
          </p:spPr>
          <p:txBody>
            <a:bodyPr wrap="none" lIns="92075" tIns="46038" rIns="92075" bIns="46038">
              <a:spAutoFit/>
            </a:bodyPr>
            <a:lstStyle/>
            <a:p>
              <a:pPr algn="l">
                <a:lnSpc>
                  <a:spcPct val="90000"/>
                </a:lnSpc>
                <a:spcBef>
                  <a:spcPct val="30000"/>
                </a:spcBef>
              </a:pPr>
              <a:r>
                <a:rPr lang="en-US" sz="1600" dirty="0">
                  <a:effectLst>
                    <a:outerShdw blurRad="38100" dist="38100" dir="2700000" algn="tl">
                      <a:srgbClr val="000000"/>
                    </a:outerShdw>
                  </a:effectLst>
                </a:rPr>
                <a:t>Virtual Server</a:t>
              </a:r>
            </a:p>
          </p:txBody>
        </p:sp>
        <p:sp>
          <p:nvSpPr>
            <p:cNvPr id="101" name="Rectangle 100"/>
            <p:cNvSpPr/>
            <p:nvPr/>
          </p:nvSpPr>
          <p:spPr bwMode="auto">
            <a:xfrm>
              <a:off x="7467600" y="1905000"/>
              <a:ext cx="228600" cy="228600"/>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1096876"/>
              <a:endParaRPr lang="en-US"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02" name="Rectangle 101"/>
            <p:cNvSpPr/>
            <p:nvPr/>
          </p:nvSpPr>
          <p:spPr bwMode="auto">
            <a:xfrm>
              <a:off x="7467600" y="2336800"/>
              <a:ext cx="228600" cy="228600"/>
            </a:xfrm>
            <a:prstGeom prst="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ctr" anchorCtr="0" compatLnSpc="1">
              <a:prstTxWarp prst="textNoShape">
                <a:avLst/>
              </a:prstTxWarp>
            </a:bodyPr>
            <a:lstStyle/>
            <a:p>
              <a:pPr algn="ctr" defTabSz="1096876"/>
              <a:endParaRPr lang="en-US"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03" name="Rectangle 102"/>
            <p:cNvSpPr/>
            <p:nvPr/>
          </p:nvSpPr>
          <p:spPr bwMode="auto">
            <a:xfrm>
              <a:off x="7467600" y="2768600"/>
              <a:ext cx="228600" cy="228600"/>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1096876"/>
              <a:endParaRPr lang="en-US"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04" name="Rectangle 103"/>
            <p:cNvSpPr/>
            <p:nvPr/>
          </p:nvSpPr>
          <p:spPr bwMode="auto">
            <a:xfrm>
              <a:off x="7467600" y="3200400"/>
              <a:ext cx="228600" cy="228600"/>
            </a:xfrm>
            <a:prstGeom prst="rect">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2" tIns="45717" rIns="91432" bIns="45717" numCol="1" rtlCol="0" anchor="ctr" anchorCtr="0" compatLnSpc="1">
              <a:prstTxWarp prst="textNoShape">
                <a:avLst/>
              </a:prstTxWarp>
            </a:bodyPr>
            <a:lstStyle/>
            <a:p>
              <a:pPr algn="ctr" defTabSz="1096876"/>
              <a:endParaRPr lang="en-US" dirty="0" smtClean="0">
                <a:solidFill>
                  <a:schemeClr val="tx1"/>
                </a:solidFill>
                <a:effectLst>
                  <a:outerShdw blurRad="38100" dist="38100" dir="2700000" algn="tl">
                    <a:srgbClr val="000000">
                      <a:alpha val="43137"/>
                    </a:srgbClr>
                  </a:outerShdw>
                </a:effectLst>
                <a:latin typeface="Segoe" pitchFamily="34" charset="0"/>
              </a:endParaRPr>
            </a:p>
          </p:txBody>
        </p:sp>
      </p:grpSp>
      <p:sp>
        <p:nvSpPr>
          <p:cNvPr id="106" name="Rectangle 16"/>
          <p:cNvSpPr>
            <a:spLocks noChangeArrowheads="1"/>
          </p:cNvSpPr>
          <p:nvPr/>
        </p:nvSpPr>
        <p:spPr bwMode="grayWhite">
          <a:xfrm>
            <a:off x="2651760" y="6400800"/>
            <a:ext cx="1914526" cy="523877"/>
          </a:xfrm>
          <a:prstGeom prst="rect">
            <a:avLst/>
          </a:prstGeom>
          <a:ln>
            <a:headEnd/>
            <a:tailEnd/>
          </a:ln>
          <a:effectLst>
            <a:glow rad="70000">
              <a:schemeClr val="accent6">
                <a:tint val="30000"/>
                <a:shade val="95000"/>
                <a:satMod val="300000"/>
                <a:alpha val="50000"/>
              </a:schemeClr>
            </a:glow>
            <a:outerShdw blurRad="381000" dist="63500" sx="103000" sy="103000" algn="ctr" rotWithShape="0">
              <a:srgbClr val="000000">
                <a:alpha val="79000"/>
              </a:srgbClr>
            </a:outerShdw>
          </a:effectLst>
        </p:spPr>
        <p:style>
          <a:lnRef idx="1">
            <a:schemeClr val="accent6"/>
          </a:lnRef>
          <a:fillRef idx="3">
            <a:schemeClr val="accent6"/>
          </a:fillRef>
          <a:effectRef idx="2">
            <a:schemeClr val="accent6"/>
          </a:effectRef>
          <a:fontRef idx="minor">
            <a:schemeClr val="lt1"/>
          </a:fontRef>
        </p:style>
        <p:txBody>
          <a:bodyPr wrap="none" lIns="109728" tIns="54864" rIns="109728" bIns="54864" anchor="ctr"/>
          <a:lstStyle/>
          <a:p>
            <a:pPr>
              <a:lnSpc>
                <a:spcPct val="90000"/>
              </a:lnSpc>
              <a:spcBef>
                <a:spcPct val="30000"/>
              </a:spcBef>
            </a:pPr>
            <a:r>
              <a:rPr lang="en-US" sz="1900" dirty="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VMM Kernel</a:t>
            </a:r>
          </a:p>
        </p:txBody>
      </p:sp>
      <p:sp>
        <p:nvSpPr>
          <p:cNvPr id="63" name="Rounded Rectangular Callout 62"/>
          <p:cNvSpPr/>
          <p:nvPr/>
        </p:nvSpPr>
        <p:spPr bwMode="auto">
          <a:xfrm>
            <a:off x="4500238" y="3223549"/>
            <a:ext cx="5212080" cy="4480560"/>
          </a:xfrm>
          <a:prstGeom prst="wedgeRoundRectCallout">
            <a:avLst>
              <a:gd name="adj1" fmla="val -66308"/>
              <a:gd name="adj2" fmla="val -38300"/>
              <a:gd name="adj3" fmla="val 16667"/>
            </a:avLst>
          </a:prstGeom>
          <a:ln>
            <a:noFill/>
            <a:headEnd type="none" w="med" len="med"/>
            <a:tailEnd type="none" w="med" len="med"/>
          </a:ln>
          <a:effectLst>
            <a:outerShdw blurRad="184150" dist="241300" dir="11520000" sx="110000" sy="110000" algn="ctr">
              <a:srgbClr val="000000">
                <a:alpha val="18000"/>
              </a:srgbClr>
            </a:outerShdw>
          </a:effectLst>
          <a:scene3d>
            <a:camera prst="perspectiveFront" fov="5100000">
              <a:rot lat="0" lon="900001" rev="0"/>
            </a:camera>
            <a:lightRig rig="flood" dir="t">
              <a:rot lat="0" lon="0" rev="13800000"/>
            </a:lightRig>
          </a:scene3d>
          <a:sp3d extrusionH="107950" prstMaterial="plastic">
            <a:bevelT w="82550" h="63500" prst="divot"/>
            <a:bevelB/>
          </a:sp3d>
        </p:spPr>
        <p:style>
          <a:lnRef idx="3">
            <a:schemeClr val="lt1"/>
          </a:lnRef>
          <a:fillRef idx="1">
            <a:schemeClr val="dk1"/>
          </a:fillRef>
          <a:effectRef idx="1">
            <a:schemeClr val="dk1"/>
          </a:effectRef>
          <a:fontRef idx="minor">
            <a:schemeClr val="lt1"/>
          </a:fontRef>
        </p:style>
        <p:txBody>
          <a:bodyPr vert="horz" wrap="square" lIns="131674" tIns="65837" rIns="131674" bIns="65837" numCol="1" rtlCol="0" anchor="ctr" anchorCtr="0" compatLnSpc="1">
            <a:prstTxWarp prst="textNoShape">
              <a:avLst/>
            </a:prstTxWarp>
          </a:bodyPr>
          <a:lstStyle/>
          <a:p>
            <a:pPr marL="459088" indent="-459088" defTabSz="1095332">
              <a:spcBef>
                <a:spcPts val="1400"/>
              </a:spcBef>
              <a:defRPr/>
            </a:pPr>
            <a:r>
              <a:rPr lang="en-US" sz="3800" dirty="0" smtClean="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Segoe Semibold" pitchFamily="34" charset="0"/>
              </a:rPr>
              <a:t>Device Emulation</a:t>
            </a:r>
          </a:p>
          <a:p>
            <a:pPr marL="459088" indent="-459088" defTabSz="1095332">
              <a:spcBef>
                <a:spcPts val="1400"/>
              </a:spcBef>
              <a:buBlip>
                <a:blip r:embed="rId7"/>
              </a:buBlip>
              <a:defRPr/>
            </a:pPr>
            <a:r>
              <a:rPr lang="en-US" sz="2900" dirty="0" smtClean="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Segoe Semibold" pitchFamily="34" charset="0"/>
              </a:rPr>
              <a:t>Sits high in IO stack</a:t>
            </a:r>
          </a:p>
          <a:p>
            <a:pPr marL="459088" indent="-459088" defTabSz="1095332">
              <a:spcBef>
                <a:spcPts val="1400"/>
              </a:spcBef>
              <a:buBlip>
                <a:blip r:embed="rId7"/>
              </a:buBlip>
              <a:defRPr/>
            </a:pPr>
            <a:r>
              <a:rPr lang="en-US" sz="2900" dirty="0" smtClean="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Segoe Semibold" pitchFamily="34" charset="0"/>
              </a:rPr>
              <a:t>Maximize compatibility and co-existence with layered IO services</a:t>
            </a:r>
          </a:p>
          <a:p>
            <a:pPr marL="459088" indent="-459088" defTabSz="1095332">
              <a:spcBef>
                <a:spcPts val="1400"/>
              </a:spcBef>
              <a:buBlip>
                <a:blip r:embed="rId7"/>
              </a:buBlip>
              <a:defRPr/>
            </a:pPr>
            <a:r>
              <a:rPr lang="en-US" sz="2900" dirty="0" smtClean="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Segoe Semibold" pitchFamily="34" charset="0"/>
              </a:rPr>
              <a:t>Does not require modification of Client</a:t>
            </a:r>
            <a:endParaRPr lang="en-US" sz="2900" dirty="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Segoe Semibold" pitchFamily="34" charset="0"/>
            </a:endParaRPr>
          </a:p>
        </p:txBody>
      </p:sp>
      <p:sp>
        <p:nvSpPr>
          <p:cNvPr id="49" name="Rectangle 13"/>
          <p:cNvSpPr>
            <a:spLocks noChangeArrowheads="1"/>
          </p:cNvSpPr>
          <p:nvPr/>
        </p:nvSpPr>
        <p:spPr bwMode="auto">
          <a:xfrm>
            <a:off x="625033" y="5936386"/>
            <a:ext cx="1914526" cy="999866"/>
          </a:xfrm>
          <a:prstGeom prst="rect">
            <a:avLst/>
          </a:prstGeom>
          <a:ln>
            <a:headEnd/>
            <a:tailEnd/>
          </a:ln>
          <a:effectLst>
            <a:glow rad="70000">
              <a:schemeClr val="accent2">
                <a:tint val="30000"/>
                <a:shade val="95000"/>
                <a:satMod val="300000"/>
                <a:alpha val="50000"/>
              </a:schemeClr>
            </a:glow>
            <a:outerShdw blurRad="381000" dist="63500" sx="103000" sy="103000" algn="ctr" rotWithShape="0">
              <a:srgbClr val="000000">
                <a:alpha val="79000"/>
              </a:srgbClr>
            </a:outerShdw>
          </a:effectLst>
        </p:spPr>
        <p:style>
          <a:lnRef idx="1">
            <a:schemeClr val="accent2"/>
          </a:lnRef>
          <a:fillRef idx="3">
            <a:schemeClr val="accent2"/>
          </a:fillRef>
          <a:effectRef idx="2">
            <a:schemeClr val="accent2"/>
          </a:effectRef>
          <a:fontRef idx="minor">
            <a:schemeClr val="lt1"/>
          </a:fontRef>
        </p:style>
        <p:txBody>
          <a:bodyPr wrap="none" lIns="109728" tIns="54864" rIns="109728" bIns="54864" anchor="ctr"/>
          <a:lstStyle/>
          <a:p>
            <a:pPr>
              <a:lnSpc>
                <a:spcPct val="90000"/>
              </a:lnSpc>
              <a:spcBef>
                <a:spcPct val="30000"/>
              </a:spcBef>
            </a:pPr>
            <a:r>
              <a:rPr lang="en-US" sz="1900" dirty="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Kernel</a:t>
            </a:r>
          </a:p>
        </p:txBody>
      </p:sp>
      <p:sp>
        <p:nvSpPr>
          <p:cNvPr id="50" name="Rectangle 38"/>
          <p:cNvSpPr>
            <a:spLocks noChangeArrowheads="1"/>
          </p:cNvSpPr>
          <p:nvPr/>
        </p:nvSpPr>
        <p:spPr bwMode="invGray">
          <a:xfrm>
            <a:off x="1770170" y="6360026"/>
            <a:ext cx="713984" cy="499110"/>
          </a:xfrm>
          <a:prstGeom prst="rect">
            <a:avLst/>
          </a:prstGeom>
          <a:ln>
            <a:headEnd/>
            <a:tailEnd/>
          </a:ln>
        </p:spPr>
        <p:style>
          <a:lnRef idx="1">
            <a:schemeClr val="accent5"/>
          </a:lnRef>
          <a:fillRef idx="3">
            <a:schemeClr val="accent5"/>
          </a:fillRef>
          <a:effectRef idx="2">
            <a:schemeClr val="accent5"/>
          </a:effectRef>
          <a:fontRef idx="minor">
            <a:schemeClr val="lt1"/>
          </a:fontRef>
        </p:style>
        <p:txBody>
          <a:bodyPr wrap="none" lIns="109728" tIns="54864" rIns="109728" bIns="54864" anchor="ctr"/>
          <a:lstStyle/>
          <a:p>
            <a:pPr algn="ctr">
              <a:lnSpc>
                <a:spcPct val="90000"/>
              </a:lnSpc>
              <a:spcBef>
                <a:spcPct val="30000"/>
              </a:spcBef>
            </a:pPr>
            <a:r>
              <a:rPr lang="en-US" sz="1900" dirty="0" smtClean="0">
                <a:ln w="12700">
                  <a:noFill/>
                  <a:prstDash val="solid"/>
                </a:ln>
                <a:solidFill>
                  <a:schemeClr val="bg2"/>
                </a:solidFill>
                <a:effectLst>
                  <a:outerShdw blurRad="165100" algn="ctr" rotWithShape="0">
                    <a:prstClr val="black"/>
                  </a:outerShdw>
                </a:effectLst>
                <a:latin typeface="Segoe Semibold" pitchFamily="34" charset="0"/>
              </a:rPr>
              <a:t>DD</a:t>
            </a:r>
            <a:endParaRPr lang="en-US" sz="1900" dirty="0">
              <a:ln w="12700">
                <a:noFill/>
                <a:prstDash val="solid"/>
              </a:ln>
              <a:solidFill>
                <a:schemeClr val="bg2"/>
              </a:solidFill>
              <a:effectLst>
                <a:outerShdw blurRad="165100" algn="ctr" rotWithShape="0">
                  <a:prstClr val="black"/>
                </a:outerShdw>
              </a:effectLst>
              <a:latin typeface="Segoe Semibold" pitchFamily="34" charset="0"/>
            </a:endParaRPr>
          </a:p>
        </p:txBody>
      </p:sp>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2" fill="hold" grpId="0" nodeType="afterEffect">
                                  <p:stCondLst>
                                    <p:cond delay="1500"/>
                                  </p:stCondLst>
                                  <p:childTnLst>
                                    <p:set>
                                      <p:cBhvr>
                                        <p:cTn id="6" dur="1" fill="hold">
                                          <p:stCondLst>
                                            <p:cond delay="0"/>
                                          </p:stCondLst>
                                        </p:cTn>
                                        <p:tgtEl>
                                          <p:spTgt spid="63"/>
                                        </p:tgtEl>
                                        <p:attrNameLst>
                                          <p:attrName>style.visibility</p:attrName>
                                        </p:attrNameLst>
                                      </p:cBhvr>
                                      <p:to>
                                        <p:strVal val="visible"/>
                                      </p:to>
                                    </p:set>
                                    <p:anim calcmode="lin" valueType="num">
                                      <p:cBhvr>
                                        <p:cTn id="7" dur="500" fill="hold"/>
                                        <p:tgtEl>
                                          <p:spTgt spid="63"/>
                                        </p:tgtEl>
                                        <p:attrNameLst>
                                          <p:attrName>ppt_x</p:attrName>
                                        </p:attrNameLst>
                                      </p:cBhvr>
                                      <p:tavLst>
                                        <p:tav tm="0">
                                          <p:val>
                                            <p:strVal val="#ppt_x+#ppt_w/2"/>
                                          </p:val>
                                        </p:tav>
                                        <p:tav tm="100000">
                                          <p:val>
                                            <p:strVal val="#ppt_x"/>
                                          </p:val>
                                        </p:tav>
                                      </p:tavLst>
                                    </p:anim>
                                    <p:anim calcmode="lin" valueType="num">
                                      <p:cBhvr>
                                        <p:cTn id="8" dur="500" fill="hold"/>
                                        <p:tgtEl>
                                          <p:spTgt spid="63"/>
                                        </p:tgtEl>
                                        <p:attrNameLst>
                                          <p:attrName>ppt_y</p:attrName>
                                        </p:attrNameLst>
                                      </p:cBhvr>
                                      <p:tavLst>
                                        <p:tav tm="0">
                                          <p:val>
                                            <p:strVal val="#ppt_y"/>
                                          </p:val>
                                        </p:tav>
                                        <p:tav tm="100000">
                                          <p:val>
                                            <p:strVal val="#ppt_y"/>
                                          </p:val>
                                        </p:tav>
                                      </p:tavLst>
                                    </p:anim>
                                    <p:anim calcmode="lin" valueType="num">
                                      <p:cBhvr>
                                        <p:cTn id="9" dur="500" fill="hold"/>
                                        <p:tgtEl>
                                          <p:spTgt spid="63"/>
                                        </p:tgtEl>
                                        <p:attrNameLst>
                                          <p:attrName>ppt_w</p:attrName>
                                        </p:attrNameLst>
                                      </p:cBhvr>
                                      <p:tavLst>
                                        <p:tav tm="0">
                                          <p:val>
                                            <p:fltVal val="0"/>
                                          </p:val>
                                        </p:tav>
                                        <p:tav tm="100000">
                                          <p:val>
                                            <p:strVal val="#ppt_w"/>
                                          </p:val>
                                        </p:tav>
                                      </p:tavLst>
                                    </p:anim>
                                    <p:anim calcmode="lin" valueType="num">
                                      <p:cBhvr>
                                        <p:cTn id="10" dur="500" fill="hold"/>
                                        <p:tgtEl>
                                          <p:spTgt spid="6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46" name="Group 5"/>
          <p:cNvGrpSpPr/>
          <p:nvPr/>
        </p:nvGrpSpPr>
        <p:grpSpPr>
          <a:xfrm>
            <a:off x="-4" y="2286001"/>
            <a:ext cx="10972807" cy="6138096"/>
            <a:chOff x="-3" y="4008788"/>
            <a:chExt cx="9144006" cy="2849214"/>
          </a:xfrm>
        </p:grpSpPr>
        <p:pic>
          <p:nvPicPr>
            <p:cNvPr id="47" name="Picture 47" descr="glass rectangle"/>
            <p:cNvPicPr>
              <a:picLocks noChangeAspect="1" noChangeArrowheads="1"/>
            </p:cNvPicPr>
            <p:nvPr/>
          </p:nvPicPr>
          <p:blipFill>
            <a:blip r:embed="rId4">
              <a:lum bright="-100000"/>
            </a:blip>
            <a:srcRect t="2888" b="8159"/>
            <a:stretch>
              <a:fillRect/>
            </a:stretch>
          </p:blipFill>
          <p:spPr bwMode="auto">
            <a:xfrm rot="16200000" flipH="1">
              <a:off x="3147391" y="861394"/>
              <a:ext cx="2849214" cy="9144001"/>
            </a:xfrm>
            <a:prstGeom prst="rect">
              <a:avLst/>
            </a:prstGeom>
            <a:noFill/>
            <a:ln w="9525">
              <a:noFill/>
              <a:miter lim="800000"/>
              <a:headEnd/>
              <a:tailEnd/>
            </a:ln>
          </p:spPr>
        </p:pic>
        <p:pic>
          <p:nvPicPr>
            <p:cNvPr id="48" name="Picture 47" descr="glass rectangle"/>
            <p:cNvPicPr>
              <a:picLocks noChangeAspect="1" noChangeArrowheads="1"/>
            </p:cNvPicPr>
            <p:nvPr/>
          </p:nvPicPr>
          <p:blipFill>
            <a:blip r:embed="rId4">
              <a:lum bright="-100000"/>
            </a:blip>
            <a:srcRect t="2888" b="8159"/>
            <a:stretch>
              <a:fillRect/>
            </a:stretch>
          </p:blipFill>
          <p:spPr bwMode="auto">
            <a:xfrm rot="16200000" flipH="1">
              <a:off x="3147396" y="861394"/>
              <a:ext cx="2849213" cy="9144001"/>
            </a:xfrm>
            <a:prstGeom prst="rect">
              <a:avLst/>
            </a:prstGeom>
            <a:noFill/>
            <a:ln w="9525">
              <a:noFill/>
              <a:miter lim="800000"/>
              <a:headEnd/>
              <a:tailEnd/>
            </a:ln>
          </p:spPr>
        </p:pic>
      </p:grpSp>
      <p:sp>
        <p:nvSpPr>
          <p:cNvPr id="286788" name="Rectangle 68"/>
          <p:cNvSpPr>
            <a:spLocks noGrp="1" noChangeArrowheads="1"/>
          </p:cNvSpPr>
          <p:nvPr>
            <p:ph type="title"/>
          </p:nvPr>
        </p:nvSpPr>
        <p:spPr>
          <a:xfrm>
            <a:off x="457200" y="274320"/>
            <a:ext cx="10071736" cy="1426544"/>
          </a:xfrm>
        </p:spPr>
        <p:txBody>
          <a:bodyPr/>
          <a:lstStyle/>
          <a:p>
            <a:r>
              <a:rPr lang="en-US" dirty="0"/>
              <a:t>Windows Virtualization </a:t>
            </a:r>
            <a:r>
              <a:rPr sz="4300">
                <a:solidFill>
                  <a:schemeClr val="accent1"/>
                </a:solidFill>
              </a:rPr>
              <a:t>Architecture</a:t>
            </a:r>
          </a:p>
        </p:txBody>
      </p:sp>
      <p:sp>
        <p:nvSpPr>
          <p:cNvPr id="286790" name="Line 70"/>
          <p:cNvSpPr>
            <a:spLocks noChangeShapeType="1"/>
          </p:cNvSpPr>
          <p:nvPr/>
        </p:nvSpPr>
        <p:spPr bwMode="auto">
          <a:xfrm flipV="1">
            <a:off x="4931149" y="2326789"/>
            <a:ext cx="0" cy="4589146"/>
          </a:xfrm>
          <a:prstGeom prst="line">
            <a:avLst/>
          </a:prstGeom>
          <a:noFill/>
          <a:ln w="28575">
            <a:solidFill>
              <a:srgbClr val="FFFFFF"/>
            </a:solidFill>
            <a:prstDash val="dash"/>
            <a:round/>
            <a:headEnd/>
            <a:tailEnd/>
          </a:ln>
          <a:effectLst>
            <a:glow rad="63500">
              <a:schemeClr val="accent1">
                <a:satMod val="175000"/>
                <a:alpha val="40000"/>
              </a:schemeClr>
            </a:glow>
          </a:effectLst>
        </p:spPr>
        <p:txBody>
          <a:bodyPr wrap="none" lIns="109728" tIns="54864" rIns="109728" bIns="54864" anchor="ctr"/>
          <a:lstStyle/>
          <a:p>
            <a:endParaRPr lang="en-US" dirty="0"/>
          </a:p>
        </p:txBody>
      </p:sp>
      <p:sp>
        <p:nvSpPr>
          <p:cNvPr id="286791" name="Text Box 71"/>
          <p:cNvSpPr txBox="1">
            <a:spLocks noChangeArrowheads="1"/>
          </p:cNvSpPr>
          <p:nvPr/>
        </p:nvSpPr>
        <p:spPr bwMode="auto">
          <a:xfrm>
            <a:off x="1123950" y="2286000"/>
            <a:ext cx="3556636" cy="570619"/>
          </a:xfrm>
          <a:prstGeom prst="rect">
            <a:avLst/>
          </a:prstGeom>
          <a:ln>
            <a:headEnd/>
            <a:tailEnd/>
          </a:ln>
        </p:spPr>
        <p:txBody>
          <a:bodyPr lIns="98755" tIns="49378" rIns="98755" bIns="49378">
            <a:spAutoFit/>
          </a:bodyPr>
          <a:lstStyle/>
          <a:p>
            <a:pPr defTabSz="986790">
              <a:lnSpc>
                <a:spcPct val="90000"/>
              </a:lnSpc>
              <a:spcBef>
                <a:spcPct val="30000"/>
              </a:spcBef>
            </a:pPr>
            <a:r>
              <a:rPr lang="en-US" sz="3400" dirty="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Segoe Semibold" pitchFamily="34" charset="0"/>
              </a:rPr>
              <a:t>Parent Partition</a:t>
            </a:r>
          </a:p>
        </p:txBody>
      </p:sp>
      <p:sp>
        <p:nvSpPr>
          <p:cNvPr id="286792" name="Line 72"/>
          <p:cNvSpPr>
            <a:spLocks noChangeShapeType="1"/>
          </p:cNvSpPr>
          <p:nvPr/>
        </p:nvSpPr>
        <p:spPr bwMode="auto">
          <a:xfrm flipH="1">
            <a:off x="1068706" y="6797826"/>
            <a:ext cx="7585710" cy="1904"/>
          </a:xfrm>
          <a:prstGeom prst="line">
            <a:avLst/>
          </a:prstGeom>
          <a:noFill/>
          <a:ln w="28575">
            <a:solidFill>
              <a:srgbClr val="FFFFFF"/>
            </a:solidFill>
            <a:prstDash val="dash"/>
            <a:round/>
            <a:headEnd/>
            <a:tailEnd/>
          </a:ln>
          <a:effectLst>
            <a:glow rad="63500">
              <a:schemeClr val="accent1">
                <a:satMod val="175000"/>
                <a:alpha val="40000"/>
              </a:schemeClr>
            </a:glow>
          </a:effectLst>
        </p:spPr>
        <p:txBody>
          <a:bodyPr wrap="none" lIns="109728" tIns="54864" rIns="109728" bIns="54864" anchor="ctr"/>
          <a:lstStyle/>
          <a:p>
            <a:endParaRPr lang="en-US" dirty="0"/>
          </a:p>
        </p:txBody>
      </p:sp>
      <p:sp>
        <p:nvSpPr>
          <p:cNvPr id="286793" name="Text Box 73"/>
          <p:cNvSpPr txBox="1">
            <a:spLocks noChangeArrowheads="1"/>
          </p:cNvSpPr>
          <p:nvPr/>
        </p:nvSpPr>
        <p:spPr bwMode="auto">
          <a:xfrm>
            <a:off x="5265420" y="2287904"/>
            <a:ext cx="3192780" cy="570619"/>
          </a:xfrm>
          <a:prstGeom prst="rect">
            <a:avLst/>
          </a:prstGeom>
          <a:ln>
            <a:headEnd/>
            <a:tailEnd/>
          </a:ln>
        </p:spPr>
        <p:txBody>
          <a:bodyPr lIns="98755" tIns="49378" rIns="98755" bIns="49378">
            <a:spAutoFit/>
          </a:bodyPr>
          <a:lstStyle/>
          <a:p>
            <a:pPr defTabSz="986790">
              <a:lnSpc>
                <a:spcPct val="90000"/>
              </a:lnSpc>
              <a:spcBef>
                <a:spcPct val="30000"/>
              </a:spcBef>
            </a:pPr>
            <a:r>
              <a:rPr lang="en-US" sz="3400" dirty="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Segoe Semibold" pitchFamily="34" charset="0"/>
              </a:rPr>
              <a:t>Child Partitions</a:t>
            </a:r>
          </a:p>
        </p:txBody>
      </p:sp>
      <p:sp>
        <p:nvSpPr>
          <p:cNvPr id="286794" name="Text Box 74"/>
          <p:cNvSpPr txBox="1">
            <a:spLocks noChangeArrowheads="1"/>
          </p:cNvSpPr>
          <p:nvPr/>
        </p:nvSpPr>
        <p:spPr bwMode="auto">
          <a:xfrm>
            <a:off x="7218046" y="6454029"/>
            <a:ext cx="1729740" cy="376718"/>
          </a:xfrm>
          <a:prstGeom prst="rect">
            <a:avLst/>
          </a:prstGeom>
          <a:ln>
            <a:headEnd/>
            <a:tailEnd/>
          </a:ln>
        </p:spPr>
        <p:txBody>
          <a:bodyPr lIns="109728" tIns="54864" rIns="109728" bIns="54864">
            <a:spAutoFit/>
          </a:bodyPr>
          <a:lstStyle/>
          <a:p>
            <a:pPr>
              <a:lnSpc>
                <a:spcPct val="90000"/>
              </a:lnSpc>
              <a:spcBef>
                <a:spcPct val="30000"/>
              </a:spcBef>
            </a:pPr>
            <a:r>
              <a:rPr lang="en-US" sz="1900" dirty="0">
                <a:ln w="12700">
                  <a:noFill/>
                  <a:prstDash val="solid"/>
                </a:ln>
                <a:solidFill>
                  <a:schemeClr val="accent5">
                    <a:lumMod val="60000"/>
                    <a:lumOff val="40000"/>
                  </a:schemeClr>
                </a:solidFill>
                <a:effectLst>
                  <a:outerShdw blurRad="165100" algn="ctr" rotWithShape="0">
                    <a:prstClr val="black"/>
                  </a:outerShdw>
                </a:effectLst>
                <a:latin typeface="Segoe Semibold" pitchFamily="34" charset="0"/>
              </a:rPr>
              <a:t>Kernel Mode</a:t>
            </a:r>
          </a:p>
        </p:txBody>
      </p:sp>
      <p:sp>
        <p:nvSpPr>
          <p:cNvPr id="286796" name="Line 76"/>
          <p:cNvSpPr>
            <a:spLocks noChangeShapeType="1"/>
          </p:cNvSpPr>
          <p:nvPr/>
        </p:nvSpPr>
        <p:spPr bwMode="auto">
          <a:xfrm flipH="1">
            <a:off x="1068706" y="4692016"/>
            <a:ext cx="7983854" cy="1904"/>
          </a:xfrm>
          <a:prstGeom prst="line">
            <a:avLst/>
          </a:prstGeom>
          <a:noFill/>
          <a:ln w="28575">
            <a:solidFill>
              <a:srgbClr val="FFFFFF"/>
            </a:solidFill>
            <a:prstDash val="dash"/>
            <a:round/>
            <a:headEnd/>
            <a:tailEnd/>
          </a:ln>
          <a:effectLst>
            <a:glow rad="63500">
              <a:schemeClr val="accent1">
                <a:satMod val="175000"/>
                <a:alpha val="40000"/>
              </a:schemeClr>
            </a:glow>
          </a:effectLst>
        </p:spPr>
        <p:txBody>
          <a:bodyPr wrap="none" lIns="109728" tIns="54864" rIns="109728" bIns="54864" anchor="ctr"/>
          <a:lstStyle/>
          <a:p>
            <a:endParaRPr lang="en-US" dirty="0"/>
          </a:p>
        </p:txBody>
      </p:sp>
      <p:grpSp>
        <p:nvGrpSpPr>
          <p:cNvPr id="86" name="Group 85"/>
          <p:cNvGrpSpPr/>
          <p:nvPr/>
        </p:nvGrpSpPr>
        <p:grpSpPr>
          <a:xfrm>
            <a:off x="2958466" y="4295776"/>
            <a:ext cx="5821680" cy="2196464"/>
            <a:chOff x="2465388" y="3579813"/>
            <a:chExt cx="4851400" cy="1830387"/>
          </a:xfrm>
        </p:grpSpPr>
        <p:sp>
          <p:nvSpPr>
            <p:cNvPr id="78" name="Rectangle 77"/>
            <p:cNvSpPr/>
            <p:nvPr/>
          </p:nvSpPr>
          <p:spPr bwMode="auto">
            <a:xfrm>
              <a:off x="4191000" y="3962400"/>
              <a:ext cx="2895600" cy="1447800"/>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1096876"/>
              <a:endParaRPr lang="en-US" dirty="0" smtClean="0">
                <a:solidFill>
                  <a:schemeClr val="tx1"/>
                </a:solidFill>
                <a:effectLst>
                  <a:outerShdw blurRad="38100" dist="38100" dir="2700000" algn="tl">
                    <a:srgbClr val="000000">
                      <a:alpha val="43137"/>
                    </a:srgbClr>
                  </a:outerShdw>
                </a:effectLst>
                <a:latin typeface="Segoe" pitchFamily="34" charset="0"/>
              </a:endParaRPr>
            </a:p>
          </p:txBody>
        </p:sp>
        <p:sp>
          <p:nvSpPr>
            <p:cNvPr id="286795" name="Text Box 75"/>
            <p:cNvSpPr txBox="1">
              <a:spLocks noChangeArrowheads="1"/>
            </p:cNvSpPr>
            <p:nvPr/>
          </p:nvSpPr>
          <p:spPr bwMode="auto">
            <a:xfrm>
              <a:off x="6015038" y="3579813"/>
              <a:ext cx="1301750" cy="296235"/>
            </a:xfrm>
            <a:prstGeom prst="rect">
              <a:avLst/>
            </a:prstGeom>
            <a:ln>
              <a:headEnd/>
              <a:tailEnd/>
            </a:ln>
          </p:spPr>
          <p:txBody>
            <a:bodyPr>
              <a:spAutoFit/>
            </a:bodyPr>
            <a:lstStyle/>
            <a:p>
              <a:pPr>
                <a:lnSpc>
                  <a:spcPct val="90000"/>
                </a:lnSpc>
                <a:spcBef>
                  <a:spcPct val="30000"/>
                </a:spcBef>
              </a:pPr>
              <a:r>
                <a:rPr lang="en-US" sz="1900" dirty="0">
                  <a:ln w="12700">
                    <a:noFill/>
                    <a:prstDash val="solid"/>
                  </a:ln>
                  <a:solidFill>
                    <a:schemeClr val="accent5">
                      <a:lumMod val="60000"/>
                      <a:lumOff val="40000"/>
                    </a:schemeClr>
                  </a:solidFill>
                  <a:effectLst>
                    <a:outerShdw blurRad="165100" algn="ctr" rotWithShape="0">
                      <a:prstClr val="black"/>
                    </a:outerShdw>
                  </a:effectLst>
                  <a:latin typeface="Segoe Semibold" pitchFamily="34" charset="0"/>
                </a:rPr>
                <a:t>User Mode</a:t>
              </a:r>
            </a:p>
          </p:txBody>
        </p:sp>
        <p:grpSp>
          <p:nvGrpSpPr>
            <p:cNvPr id="85" name="Group 84"/>
            <p:cNvGrpSpPr/>
            <p:nvPr/>
          </p:nvGrpSpPr>
          <p:grpSpPr>
            <a:xfrm>
              <a:off x="2465388" y="4033443"/>
              <a:ext cx="4521170" cy="1376756"/>
              <a:chOff x="2465388" y="4033443"/>
              <a:chExt cx="4521170" cy="1376756"/>
            </a:xfrm>
          </p:grpSpPr>
          <p:sp>
            <p:nvSpPr>
              <p:cNvPr id="286799" name="Rectangle 79"/>
              <p:cNvSpPr>
                <a:spLocks noChangeArrowheads="1"/>
              </p:cNvSpPr>
              <p:nvPr/>
            </p:nvSpPr>
            <p:spPr bwMode="grayWhite">
              <a:xfrm>
                <a:off x="2465388" y="4343400"/>
                <a:ext cx="1497012" cy="1066799"/>
              </a:xfrm>
              <a:prstGeom prst="rect">
                <a:avLst/>
              </a:prstGeom>
              <a:ln>
                <a:headEnd/>
                <a:tailEnd/>
              </a:ln>
            </p:spPr>
            <p:style>
              <a:lnRef idx="1">
                <a:schemeClr val="accent6"/>
              </a:lnRef>
              <a:fillRef idx="3">
                <a:schemeClr val="accent6"/>
              </a:fillRef>
              <a:effectRef idx="2">
                <a:schemeClr val="accent6"/>
              </a:effectRef>
              <a:fontRef idx="minor">
                <a:schemeClr val="lt1"/>
              </a:fontRef>
            </p:style>
            <p:txBody>
              <a:bodyPr wrap="none" lIns="82296" tIns="41148" rIns="27432" bIns="41148" anchor="b" anchorCtr="1"/>
              <a:lstStyle/>
              <a:p>
                <a:pPr algn="r" defTabSz="986790">
                  <a:lnSpc>
                    <a:spcPct val="90000"/>
                  </a:lnSpc>
                  <a:spcBef>
                    <a:spcPct val="30000"/>
                  </a:spcBef>
                </a:pPr>
                <a:r>
                  <a:rPr lang="en-US" sz="1700" dirty="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Virtualization</a:t>
                </a:r>
                <a:br>
                  <a:rPr lang="en-US" sz="1700" dirty="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br>
                <a:r>
                  <a:rPr lang="en-US" sz="1700" dirty="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Service</a:t>
                </a:r>
                <a:br>
                  <a:rPr lang="en-US" sz="1700" dirty="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br>
                <a:r>
                  <a:rPr lang="en-US" sz="1700" dirty="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Providers</a:t>
                </a:r>
                <a:br>
                  <a:rPr lang="en-US" sz="1700" dirty="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br>
                <a:r>
                  <a:rPr lang="en-US" sz="1700" dirty="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(VSPs)</a:t>
                </a:r>
              </a:p>
            </p:txBody>
          </p:sp>
          <p:grpSp>
            <p:nvGrpSpPr>
              <p:cNvPr id="6" name="Group 88"/>
              <p:cNvGrpSpPr>
                <a:grpSpLocks/>
              </p:cNvGrpSpPr>
              <p:nvPr/>
            </p:nvGrpSpPr>
            <p:grpSpPr bwMode="auto">
              <a:xfrm>
                <a:off x="3810160" y="4033443"/>
                <a:ext cx="3176398" cy="1225387"/>
                <a:chOff x="2266" y="2312"/>
                <a:chExt cx="2223" cy="858"/>
              </a:xfrm>
            </p:grpSpPr>
            <p:sp>
              <p:nvSpPr>
                <p:cNvPr id="286812" name="Rectangle 92"/>
                <p:cNvSpPr>
                  <a:spLocks noChangeArrowheads="1"/>
                </p:cNvSpPr>
                <p:nvPr/>
              </p:nvSpPr>
              <p:spPr bwMode="grayWhite">
                <a:xfrm>
                  <a:off x="2586" y="2331"/>
                  <a:ext cx="1041" cy="670"/>
                </a:xfrm>
                <a:prstGeom prst="rect">
                  <a:avLst/>
                </a:prstGeom>
                <a:ln>
                  <a:headEnd/>
                  <a:tailEnd/>
                </a:ln>
              </p:spPr>
              <p:style>
                <a:lnRef idx="1">
                  <a:schemeClr val="accent6"/>
                </a:lnRef>
                <a:fillRef idx="3">
                  <a:schemeClr val="accent6"/>
                </a:fillRef>
                <a:effectRef idx="2">
                  <a:schemeClr val="accent6"/>
                </a:effectRef>
                <a:fontRef idx="minor">
                  <a:schemeClr val="lt1"/>
                </a:fontRef>
              </p:style>
              <p:txBody>
                <a:bodyPr wrap="none" lIns="82296" tIns="41148" rIns="82296" bIns="41148" anchor="ctr"/>
                <a:lstStyle/>
                <a:p>
                  <a:pPr defTabSz="986790">
                    <a:lnSpc>
                      <a:spcPct val="90000"/>
                    </a:lnSpc>
                    <a:spcBef>
                      <a:spcPct val="30000"/>
                    </a:spcBef>
                  </a:pPr>
                  <a:r>
                    <a:rPr lang="en-US" sz="1700" dirty="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Virtualization</a:t>
                  </a:r>
                  <a:br>
                    <a:rPr lang="en-US" sz="1700" dirty="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br>
                  <a:r>
                    <a:rPr lang="en-US" sz="1700" dirty="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Service</a:t>
                  </a:r>
                  <a:br>
                    <a:rPr lang="en-US" sz="1700" dirty="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br>
                  <a:r>
                    <a:rPr lang="en-US" sz="1700" dirty="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Clients</a:t>
                  </a:r>
                  <a:br>
                    <a:rPr lang="en-US" sz="1700" dirty="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br>
                  <a:r>
                    <a:rPr lang="en-US" sz="1700" dirty="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(VSCs)</a:t>
                  </a:r>
                </a:p>
              </p:txBody>
            </p:sp>
            <p:sp>
              <p:nvSpPr>
                <p:cNvPr id="286815" name="Rectangle 95"/>
                <p:cNvSpPr>
                  <a:spLocks noChangeArrowheads="1"/>
                </p:cNvSpPr>
                <p:nvPr/>
              </p:nvSpPr>
              <p:spPr bwMode="auto">
                <a:xfrm>
                  <a:off x="3690" y="2312"/>
                  <a:ext cx="788" cy="724"/>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wrap="none" lIns="82296" tIns="41148" rIns="82296" bIns="41148" anchor="ctr"/>
                <a:lstStyle/>
                <a:p>
                  <a:pPr defTabSz="986790">
                    <a:lnSpc>
                      <a:spcPct val="90000"/>
                    </a:lnSpc>
                    <a:spcBef>
                      <a:spcPct val="30000"/>
                    </a:spcBef>
                  </a:pPr>
                  <a:r>
                    <a:rPr lang="en-US" sz="1700" dirty="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Windows</a:t>
                  </a:r>
                  <a:br>
                    <a:rPr lang="en-US" sz="1700" dirty="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br>
                  <a:r>
                    <a:rPr lang="en-US" sz="1700" dirty="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Kernel</a:t>
                  </a:r>
                </a:p>
              </p:txBody>
            </p:sp>
            <p:sp>
              <p:nvSpPr>
                <p:cNvPr id="286818" name="Rectangle 98"/>
                <p:cNvSpPr>
                  <a:spLocks noChangeArrowheads="1"/>
                </p:cNvSpPr>
                <p:nvPr/>
              </p:nvSpPr>
              <p:spPr bwMode="grayWhite">
                <a:xfrm>
                  <a:off x="3506" y="2915"/>
                  <a:ext cx="983" cy="254"/>
                </a:xfrm>
                <a:prstGeom prst="rect">
                  <a:avLst/>
                </a:prstGeom>
                <a:ln>
                  <a:headEnd/>
                  <a:tailEnd/>
                </a:ln>
              </p:spPr>
              <p:style>
                <a:lnRef idx="1">
                  <a:schemeClr val="accent6"/>
                </a:lnRef>
                <a:fillRef idx="3">
                  <a:schemeClr val="accent6"/>
                </a:fillRef>
                <a:effectRef idx="2">
                  <a:schemeClr val="accent6"/>
                </a:effectRef>
                <a:fontRef idx="minor">
                  <a:schemeClr val="lt1"/>
                </a:fontRef>
              </p:style>
              <p:txBody>
                <a:bodyPr wrap="none" lIns="82296" tIns="41148" rIns="82296" bIns="41148" anchor="ctr"/>
                <a:lstStyle/>
                <a:p>
                  <a:pPr defTabSz="986790">
                    <a:lnSpc>
                      <a:spcPct val="90000"/>
                    </a:lnSpc>
                    <a:spcBef>
                      <a:spcPct val="30000"/>
                    </a:spcBef>
                  </a:pPr>
                  <a:r>
                    <a:rPr lang="en-US" sz="1700" dirty="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Enlightenments</a:t>
                  </a:r>
                </a:p>
              </p:txBody>
            </p:sp>
            <p:sp>
              <p:nvSpPr>
                <p:cNvPr id="286821" name="Rectangle 101"/>
                <p:cNvSpPr>
                  <a:spLocks noChangeArrowheads="1"/>
                </p:cNvSpPr>
                <p:nvPr/>
              </p:nvSpPr>
              <p:spPr bwMode="grayWhite">
                <a:xfrm>
                  <a:off x="2266" y="2928"/>
                  <a:ext cx="960" cy="242"/>
                </a:xfrm>
                <a:prstGeom prst="rect">
                  <a:avLst/>
                </a:prstGeom>
                <a:ln>
                  <a:headEnd/>
                  <a:tailEnd/>
                </a:ln>
              </p:spPr>
              <p:style>
                <a:lnRef idx="1">
                  <a:schemeClr val="accent6"/>
                </a:lnRef>
                <a:fillRef idx="3">
                  <a:schemeClr val="accent6"/>
                </a:fillRef>
                <a:effectRef idx="2">
                  <a:schemeClr val="accent6"/>
                </a:effectRef>
                <a:fontRef idx="minor">
                  <a:schemeClr val="lt1"/>
                </a:fontRef>
              </p:style>
              <p:txBody>
                <a:bodyPr wrap="none" lIns="82296" tIns="41148" rIns="82296" bIns="41148" anchor="ctr"/>
                <a:lstStyle/>
                <a:p>
                  <a:pPr defTabSz="986790">
                    <a:lnSpc>
                      <a:spcPct val="90000"/>
                    </a:lnSpc>
                    <a:spcBef>
                      <a:spcPct val="30000"/>
                    </a:spcBef>
                  </a:pPr>
                  <a:r>
                    <a:rPr lang="en-US" sz="1700" dirty="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VMBus</a:t>
                  </a:r>
                </a:p>
              </p:txBody>
            </p:sp>
          </p:grpSp>
        </p:grpSp>
      </p:grpSp>
      <p:sp>
        <p:nvSpPr>
          <p:cNvPr id="286824" name="Rectangle 104"/>
          <p:cNvSpPr>
            <a:spLocks noChangeArrowheads="1"/>
          </p:cNvSpPr>
          <p:nvPr/>
        </p:nvSpPr>
        <p:spPr bwMode="grayWhite">
          <a:xfrm>
            <a:off x="2286000" y="6920179"/>
            <a:ext cx="5577840" cy="395021"/>
          </a:xfrm>
          <a:prstGeom prst="rect">
            <a:avLst/>
          </a:prstGeom>
          <a:ln>
            <a:headEnd/>
            <a:tailEnd/>
          </a:ln>
        </p:spPr>
        <p:style>
          <a:lnRef idx="1">
            <a:schemeClr val="accent6"/>
          </a:lnRef>
          <a:fillRef idx="3">
            <a:schemeClr val="accent6"/>
          </a:fillRef>
          <a:effectRef idx="2">
            <a:schemeClr val="accent6"/>
          </a:effectRef>
          <a:fontRef idx="minor">
            <a:schemeClr val="lt1"/>
          </a:fontRef>
        </p:style>
        <p:txBody>
          <a:bodyPr wrap="none" lIns="98755" tIns="49378" rIns="98755" bIns="49378" anchor="ctr"/>
          <a:lstStyle/>
          <a:p>
            <a:pPr algn="ctr" defTabSz="986790">
              <a:lnSpc>
                <a:spcPct val="90000"/>
              </a:lnSpc>
              <a:spcBef>
                <a:spcPct val="30000"/>
              </a:spcBef>
            </a:pPr>
            <a:r>
              <a:rPr lang="en-US" sz="1700" dirty="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Windows hypervisor</a:t>
            </a:r>
          </a:p>
        </p:txBody>
      </p:sp>
      <p:grpSp>
        <p:nvGrpSpPr>
          <p:cNvPr id="84" name="Group 83"/>
          <p:cNvGrpSpPr/>
          <p:nvPr/>
        </p:nvGrpSpPr>
        <p:grpSpPr>
          <a:xfrm>
            <a:off x="1097079" y="2834640"/>
            <a:ext cx="3658664" cy="1737360"/>
            <a:chOff x="914232" y="2362200"/>
            <a:chExt cx="3048887" cy="1447800"/>
          </a:xfrm>
        </p:grpSpPr>
        <p:sp>
          <p:nvSpPr>
            <p:cNvPr id="286828" name="Text Box 108"/>
            <p:cNvSpPr txBox="1">
              <a:spLocks noChangeArrowheads="1"/>
            </p:cNvSpPr>
            <p:nvPr/>
          </p:nvSpPr>
          <p:spPr bwMode="auto">
            <a:xfrm>
              <a:off x="939476" y="2362200"/>
              <a:ext cx="3023643" cy="1447324"/>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wrap="square" lIns="82296" tIns="41148" rIns="82296" bIns="41148">
              <a:noAutofit/>
            </a:bodyPr>
            <a:lstStyle/>
            <a:p>
              <a:pPr defTabSz="986790">
                <a:lnSpc>
                  <a:spcPct val="90000"/>
                </a:lnSpc>
                <a:spcBef>
                  <a:spcPct val="30000"/>
                </a:spcBef>
              </a:pPr>
              <a:r>
                <a:rPr lang="en-US" sz="1700" dirty="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Virtualization Stack</a:t>
              </a:r>
            </a:p>
          </p:txBody>
        </p:sp>
        <p:sp>
          <p:nvSpPr>
            <p:cNvPr id="286837" name="Rectangle 117"/>
            <p:cNvSpPr>
              <a:spLocks noChangeArrowheads="1"/>
            </p:cNvSpPr>
            <p:nvPr/>
          </p:nvSpPr>
          <p:spPr bwMode="grayWhite">
            <a:xfrm>
              <a:off x="914232" y="2819876"/>
              <a:ext cx="1560682" cy="990124"/>
            </a:xfrm>
            <a:prstGeom prst="rect">
              <a:avLst/>
            </a:prstGeom>
            <a:ln>
              <a:headEnd/>
              <a:tailEnd/>
            </a:ln>
          </p:spPr>
          <p:style>
            <a:lnRef idx="1">
              <a:schemeClr val="accent6"/>
            </a:lnRef>
            <a:fillRef idx="3">
              <a:schemeClr val="accent6"/>
            </a:fillRef>
            <a:effectRef idx="2">
              <a:schemeClr val="accent6"/>
            </a:effectRef>
            <a:fontRef idx="minor">
              <a:schemeClr val="lt1"/>
            </a:fontRef>
          </p:style>
          <p:txBody>
            <a:bodyPr wrap="none" lIns="82296" tIns="41148" rIns="82296" bIns="41148" anchor="t" anchorCtr="0"/>
            <a:lstStyle/>
            <a:p>
              <a:pPr defTabSz="986790">
                <a:lnSpc>
                  <a:spcPct val="90000"/>
                </a:lnSpc>
                <a:spcBef>
                  <a:spcPct val="30000"/>
                </a:spcBef>
              </a:pPr>
              <a:r>
                <a:rPr lang="en-US" sz="1700" dirty="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WMI Provider</a:t>
              </a:r>
            </a:p>
          </p:txBody>
        </p:sp>
        <p:sp>
          <p:nvSpPr>
            <p:cNvPr id="286836" name="Rectangle 116"/>
            <p:cNvSpPr>
              <a:spLocks noChangeArrowheads="1"/>
            </p:cNvSpPr>
            <p:nvPr/>
          </p:nvSpPr>
          <p:spPr bwMode="grayWhite">
            <a:xfrm>
              <a:off x="914400" y="3243739"/>
              <a:ext cx="1560682" cy="565785"/>
            </a:xfrm>
            <a:prstGeom prst="rect">
              <a:avLst/>
            </a:prstGeom>
            <a:ln>
              <a:headEnd/>
              <a:tailEnd/>
            </a:ln>
          </p:spPr>
          <p:style>
            <a:lnRef idx="1">
              <a:schemeClr val="accent6"/>
            </a:lnRef>
            <a:fillRef idx="3">
              <a:schemeClr val="accent6"/>
            </a:fillRef>
            <a:effectRef idx="2">
              <a:schemeClr val="accent6"/>
            </a:effectRef>
            <a:fontRef idx="minor">
              <a:schemeClr val="lt1"/>
            </a:fontRef>
          </p:style>
          <p:txBody>
            <a:bodyPr wrap="none" lIns="82296" tIns="41148" rIns="82296" bIns="41148" anchor="ctr"/>
            <a:lstStyle/>
            <a:p>
              <a:pPr defTabSz="986790">
                <a:lnSpc>
                  <a:spcPct val="90000"/>
                </a:lnSpc>
                <a:spcBef>
                  <a:spcPct val="30000"/>
                </a:spcBef>
              </a:pPr>
              <a:r>
                <a:rPr lang="en-US" sz="1700"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VM</a:t>
              </a:r>
              <a:r>
                <a:rPr lang="en-US" sz="1700" dirty="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
              </a:r>
              <a:br>
                <a:rPr lang="en-US" sz="1700" dirty="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br>
              <a:r>
                <a:rPr lang="en-US" sz="1700" dirty="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Service</a:t>
              </a:r>
            </a:p>
          </p:txBody>
        </p:sp>
        <p:grpSp>
          <p:nvGrpSpPr>
            <p:cNvPr id="82" name="Group 81"/>
            <p:cNvGrpSpPr/>
            <p:nvPr/>
          </p:nvGrpSpPr>
          <p:grpSpPr>
            <a:xfrm>
              <a:off x="2581835" y="2446889"/>
              <a:ext cx="1290917" cy="1170370"/>
              <a:chOff x="2514600" y="2598869"/>
              <a:chExt cx="1207009" cy="982531"/>
            </a:xfrm>
          </p:grpSpPr>
          <p:sp>
            <p:nvSpPr>
              <p:cNvPr id="79" name="Rectangle 115"/>
              <p:cNvSpPr>
                <a:spLocks noChangeArrowheads="1"/>
              </p:cNvSpPr>
              <p:nvPr/>
            </p:nvSpPr>
            <p:spPr bwMode="grayWhite">
              <a:xfrm>
                <a:off x="2760943" y="2598869"/>
                <a:ext cx="960666" cy="789632"/>
              </a:xfrm>
              <a:prstGeom prst="rect">
                <a:avLst/>
              </a:prstGeom>
              <a:ln>
                <a:headEnd/>
                <a:tailEnd/>
              </a:ln>
            </p:spPr>
            <p:style>
              <a:lnRef idx="1">
                <a:schemeClr val="accent6"/>
              </a:lnRef>
              <a:fillRef idx="3">
                <a:schemeClr val="accent6"/>
              </a:fillRef>
              <a:effectRef idx="2">
                <a:schemeClr val="accent6"/>
              </a:effectRef>
              <a:fontRef idx="minor">
                <a:schemeClr val="lt1"/>
              </a:fontRef>
            </p:style>
            <p:txBody>
              <a:bodyPr wrap="none" lIns="82296" tIns="41148" rIns="82296" bIns="41148" anchor="t" anchorCtr="0"/>
              <a:lstStyle/>
              <a:p>
                <a:pPr defTabSz="986790">
                  <a:lnSpc>
                    <a:spcPct val="90000"/>
                  </a:lnSpc>
                  <a:spcBef>
                    <a:spcPct val="30000"/>
                  </a:spcBef>
                </a:pPr>
                <a:endParaRPr lang="en-US" sz="1700" dirty="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endParaRPr>
              </a:p>
            </p:txBody>
          </p:sp>
          <p:sp>
            <p:nvSpPr>
              <p:cNvPr id="80" name="Rectangle 115"/>
              <p:cNvSpPr>
                <a:spLocks noChangeArrowheads="1"/>
              </p:cNvSpPr>
              <p:nvPr/>
            </p:nvSpPr>
            <p:spPr bwMode="grayWhite">
              <a:xfrm>
                <a:off x="2637771" y="2695319"/>
                <a:ext cx="960666" cy="789632"/>
              </a:xfrm>
              <a:prstGeom prst="rect">
                <a:avLst/>
              </a:prstGeom>
              <a:ln>
                <a:headEnd/>
                <a:tailEnd/>
              </a:ln>
            </p:spPr>
            <p:style>
              <a:lnRef idx="1">
                <a:schemeClr val="accent6"/>
              </a:lnRef>
              <a:fillRef idx="3">
                <a:schemeClr val="accent6"/>
              </a:fillRef>
              <a:effectRef idx="2">
                <a:schemeClr val="accent6"/>
              </a:effectRef>
              <a:fontRef idx="minor">
                <a:schemeClr val="lt1"/>
              </a:fontRef>
            </p:style>
            <p:txBody>
              <a:bodyPr wrap="none" lIns="82296" tIns="41148" rIns="82296" bIns="41148" anchor="t" anchorCtr="0"/>
              <a:lstStyle/>
              <a:p>
                <a:pPr defTabSz="986790">
                  <a:lnSpc>
                    <a:spcPct val="90000"/>
                  </a:lnSpc>
                  <a:spcBef>
                    <a:spcPct val="30000"/>
                  </a:spcBef>
                </a:pPr>
                <a:endParaRPr lang="en-US" sz="1700" dirty="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endParaRPr>
              </a:p>
            </p:txBody>
          </p:sp>
          <p:sp>
            <p:nvSpPr>
              <p:cNvPr id="286835" name="Rectangle 115"/>
              <p:cNvSpPr>
                <a:spLocks noChangeArrowheads="1"/>
              </p:cNvSpPr>
              <p:nvPr/>
            </p:nvSpPr>
            <p:spPr bwMode="grayWhite">
              <a:xfrm>
                <a:off x="2514600" y="2791768"/>
                <a:ext cx="960666" cy="789632"/>
              </a:xfrm>
              <a:prstGeom prst="rect">
                <a:avLst/>
              </a:prstGeom>
              <a:ln>
                <a:headEnd/>
                <a:tailEnd/>
              </a:ln>
            </p:spPr>
            <p:style>
              <a:lnRef idx="1">
                <a:schemeClr val="accent6"/>
              </a:lnRef>
              <a:fillRef idx="3">
                <a:schemeClr val="accent6"/>
              </a:fillRef>
              <a:effectRef idx="2">
                <a:schemeClr val="accent6"/>
              </a:effectRef>
              <a:fontRef idx="minor">
                <a:schemeClr val="lt1"/>
              </a:fontRef>
            </p:style>
            <p:txBody>
              <a:bodyPr wrap="none" lIns="82296" tIns="41148" rIns="82296" bIns="41148" anchor="t" anchorCtr="0"/>
              <a:lstStyle/>
              <a:p>
                <a:pPr defTabSz="986790">
                  <a:lnSpc>
                    <a:spcPct val="90000"/>
                  </a:lnSpc>
                  <a:spcBef>
                    <a:spcPct val="30000"/>
                  </a:spcBef>
                </a:pPr>
                <a:endParaRPr lang="en-US" sz="1700"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endParaRPr>
              </a:p>
              <a:p>
                <a:pPr defTabSz="986790">
                  <a:lnSpc>
                    <a:spcPct val="90000"/>
                  </a:lnSpc>
                  <a:spcBef>
                    <a:spcPct val="30000"/>
                  </a:spcBef>
                </a:pPr>
                <a:r>
                  <a:rPr lang="en-US" sz="1700"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VM </a:t>
                </a:r>
                <a:r>
                  <a:rPr lang="en-US" sz="1700" dirty="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Worker</a:t>
                </a:r>
                <a:br>
                  <a:rPr lang="en-US" sz="1700" dirty="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br>
                <a:r>
                  <a:rPr lang="en-US" sz="1700" dirty="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Processes</a:t>
                </a:r>
              </a:p>
            </p:txBody>
          </p:sp>
        </p:grpSp>
      </p:grpSp>
      <p:sp>
        <p:nvSpPr>
          <p:cNvPr id="286839" name="Rectangle 119"/>
          <p:cNvSpPr>
            <a:spLocks noChangeArrowheads="1"/>
          </p:cNvSpPr>
          <p:nvPr/>
        </p:nvSpPr>
        <p:spPr bwMode="blackWhite">
          <a:xfrm>
            <a:off x="5394960" y="2834641"/>
            <a:ext cx="2834640" cy="1017270"/>
          </a:xfrm>
          <a:prstGeom prst="rect">
            <a:avLst/>
          </a:prstGeom>
          <a:ln>
            <a:headEnd/>
            <a:tailEnd/>
          </a:ln>
        </p:spPr>
        <p:style>
          <a:lnRef idx="1">
            <a:schemeClr val="accent4"/>
          </a:lnRef>
          <a:fillRef idx="3">
            <a:schemeClr val="accent4"/>
          </a:fillRef>
          <a:effectRef idx="2">
            <a:schemeClr val="accent4"/>
          </a:effectRef>
          <a:fontRef idx="minor">
            <a:schemeClr val="lt1"/>
          </a:fontRef>
        </p:style>
        <p:txBody>
          <a:bodyPr wrap="none" lIns="98755" tIns="49378" rIns="98755" bIns="49378" anchor="ctr"/>
          <a:lstStyle/>
          <a:p>
            <a:pPr defTabSz="986790">
              <a:lnSpc>
                <a:spcPct val="90000"/>
              </a:lnSpc>
              <a:spcBef>
                <a:spcPct val="30000"/>
              </a:spcBef>
            </a:pPr>
            <a:r>
              <a:rPr lang="en-US" sz="1700" dirty="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Applications</a:t>
            </a:r>
          </a:p>
        </p:txBody>
      </p:sp>
      <p:sp>
        <p:nvSpPr>
          <p:cNvPr id="286841" name="Rectangle 121"/>
          <p:cNvSpPr>
            <a:spLocks noChangeArrowheads="1"/>
          </p:cNvSpPr>
          <p:nvPr/>
        </p:nvSpPr>
        <p:spPr bwMode="invGray">
          <a:xfrm>
            <a:off x="2286001" y="7378066"/>
            <a:ext cx="5577840" cy="394334"/>
          </a:xfrm>
          <a:prstGeom prst="rect">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109718" tIns="54860" rIns="109718" bIns="54860" numCol="1" rtlCol="0" anchor="ctr" anchorCtr="0" compatLnSpc="1">
            <a:prstTxWarp prst="textNoShape">
              <a:avLst/>
            </a:prstTxWarp>
          </a:bodyPr>
          <a:lstStyle/>
          <a:p>
            <a:pPr algn="ctr">
              <a:lnSpc>
                <a:spcPct val="90000"/>
              </a:lnSpc>
              <a:spcBef>
                <a:spcPct val="30000"/>
              </a:spcBef>
            </a:pPr>
            <a:r>
              <a:rPr lang="en-US" sz="1900" dirty="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Segoe Semibold" pitchFamily="34" charset="0"/>
              </a:rPr>
              <a:t>“Designed for Windows” Server Hardware</a:t>
            </a:r>
          </a:p>
        </p:txBody>
      </p:sp>
      <p:grpSp>
        <p:nvGrpSpPr>
          <p:cNvPr id="68" name="Group 67"/>
          <p:cNvGrpSpPr/>
          <p:nvPr/>
        </p:nvGrpSpPr>
        <p:grpSpPr>
          <a:xfrm>
            <a:off x="9194320" y="2468881"/>
            <a:ext cx="1713281" cy="2345341"/>
            <a:chOff x="7435850" y="1423988"/>
            <a:chExt cx="1483424" cy="2030685"/>
          </a:xfrm>
        </p:grpSpPr>
        <p:sp>
          <p:nvSpPr>
            <p:cNvPr id="69" name="Rectangle 28"/>
            <p:cNvSpPr>
              <a:spLocks noChangeArrowheads="1"/>
            </p:cNvSpPr>
            <p:nvPr/>
          </p:nvSpPr>
          <p:spPr bwMode="auto">
            <a:xfrm>
              <a:off x="7435850" y="1423988"/>
              <a:ext cx="1310217" cy="308346"/>
            </a:xfrm>
            <a:prstGeom prst="rect">
              <a:avLst/>
            </a:prstGeom>
            <a:noFill/>
            <a:ln w="3175">
              <a:noFill/>
              <a:miter lim="800000"/>
              <a:headEnd/>
              <a:tailEnd/>
            </a:ln>
            <a:effectLst/>
          </p:spPr>
          <p:txBody>
            <a:bodyPr wrap="none" lIns="92075" tIns="46038" rIns="92075" bIns="46038">
              <a:spAutoFit/>
            </a:bodyPr>
            <a:lstStyle/>
            <a:p>
              <a:pPr algn="l">
                <a:lnSpc>
                  <a:spcPct val="90000"/>
                </a:lnSpc>
                <a:spcBef>
                  <a:spcPct val="30000"/>
                </a:spcBef>
              </a:pPr>
              <a:r>
                <a:rPr lang="en-US" sz="1900" dirty="0">
                  <a:solidFill>
                    <a:schemeClr val="accent1"/>
                  </a:solidFill>
                  <a:effectLst>
                    <a:outerShdw blurRad="38100" dist="38100" dir="2700000" algn="tl">
                      <a:srgbClr val="000000"/>
                    </a:outerShdw>
                  </a:effectLst>
                </a:rPr>
                <a:t>Provided by:</a:t>
              </a:r>
            </a:p>
          </p:txBody>
        </p:sp>
        <p:sp>
          <p:nvSpPr>
            <p:cNvPr id="70" name="Rectangle 29"/>
            <p:cNvSpPr>
              <a:spLocks noChangeArrowheads="1"/>
            </p:cNvSpPr>
            <p:nvPr/>
          </p:nvSpPr>
          <p:spPr bwMode="auto">
            <a:xfrm>
              <a:off x="7718426" y="1893570"/>
              <a:ext cx="920205" cy="284362"/>
            </a:xfrm>
            <a:prstGeom prst="rect">
              <a:avLst/>
            </a:prstGeom>
            <a:noFill/>
            <a:ln w="9525">
              <a:noFill/>
              <a:miter lim="800000"/>
              <a:headEnd/>
              <a:tailEnd/>
            </a:ln>
            <a:effectLst/>
          </p:spPr>
          <p:txBody>
            <a:bodyPr wrap="none" lIns="92075" tIns="46038" rIns="92075" bIns="46038">
              <a:spAutoFit/>
            </a:bodyPr>
            <a:lstStyle/>
            <a:p>
              <a:pPr>
                <a:lnSpc>
                  <a:spcPct val="90000"/>
                </a:lnSpc>
                <a:spcBef>
                  <a:spcPct val="30000"/>
                </a:spcBef>
              </a:pPr>
              <a:r>
                <a:rPr lang="en-US" sz="1700" dirty="0" smtClean="0">
                  <a:effectLst>
                    <a:outerShdw blurRad="38100" dist="38100" dir="2700000" algn="tl">
                      <a:srgbClr val="000000"/>
                    </a:outerShdw>
                  </a:effectLst>
                </a:rPr>
                <a:t>Windows</a:t>
              </a:r>
              <a:endParaRPr lang="en-US" sz="1600" dirty="0">
                <a:effectLst>
                  <a:outerShdw blurRad="38100" dist="38100" dir="2700000" algn="tl">
                    <a:srgbClr val="000000"/>
                  </a:outerShdw>
                </a:effectLst>
              </a:endParaRPr>
            </a:p>
          </p:txBody>
        </p:sp>
        <p:sp>
          <p:nvSpPr>
            <p:cNvPr id="71" name="Rectangle 30"/>
            <p:cNvSpPr>
              <a:spLocks noChangeArrowheads="1"/>
            </p:cNvSpPr>
            <p:nvPr/>
          </p:nvSpPr>
          <p:spPr bwMode="auto">
            <a:xfrm>
              <a:off x="7718426" y="2751455"/>
              <a:ext cx="408055" cy="272370"/>
            </a:xfrm>
            <a:prstGeom prst="rect">
              <a:avLst/>
            </a:prstGeom>
            <a:noFill/>
            <a:ln w="3175">
              <a:noFill/>
              <a:miter lim="800000"/>
              <a:headEnd/>
              <a:tailEnd/>
            </a:ln>
            <a:effectLst/>
          </p:spPr>
          <p:txBody>
            <a:bodyPr wrap="none" lIns="92075" tIns="46038" rIns="92075" bIns="46038">
              <a:spAutoFit/>
            </a:bodyPr>
            <a:lstStyle/>
            <a:p>
              <a:pPr>
                <a:lnSpc>
                  <a:spcPct val="90000"/>
                </a:lnSpc>
                <a:spcBef>
                  <a:spcPct val="30000"/>
                </a:spcBef>
              </a:pPr>
              <a:r>
                <a:rPr lang="en-US" sz="1600" dirty="0" smtClean="0">
                  <a:effectLst>
                    <a:outerShdw blurRad="38100" dist="38100" dir="2700000" algn="tl">
                      <a:srgbClr val="000000"/>
                    </a:outerShdw>
                  </a:effectLst>
                </a:rPr>
                <a:t>ISV</a:t>
              </a:r>
              <a:endParaRPr lang="en-US" sz="1600" dirty="0">
                <a:effectLst>
                  <a:outerShdw blurRad="38100" dist="38100" dir="2700000" algn="tl">
                    <a:srgbClr val="000000"/>
                  </a:outerShdw>
                </a:effectLst>
              </a:endParaRPr>
            </a:p>
          </p:txBody>
        </p:sp>
        <p:sp>
          <p:nvSpPr>
            <p:cNvPr id="72" name="Rectangle 31"/>
            <p:cNvSpPr>
              <a:spLocks noChangeArrowheads="1"/>
            </p:cNvSpPr>
            <p:nvPr/>
          </p:nvSpPr>
          <p:spPr bwMode="auto">
            <a:xfrm>
              <a:off x="7718425" y="3182303"/>
              <a:ext cx="1011810" cy="272370"/>
            </a:xfrm>
            <a:prstGeom prst="rect">
              <a:avLst/>
            </a:prstGeom>
            <a:noFill/>
            <a:ln w="3175">
              <a:noFill/>
              <a:miter lim="800000"/>
              <a:headEnd/>
              <a:tailEnd/>
            </a:ln>
            <a:effectLst/>
          </p:spPr>
          <p:txBody>
            <a:bodyPr wrap="none" lIns="92075" tIns="46038" rIns="92075" bIns="46038">
              <a:spAutoFit/>
            </a:bodyPr>
            <a:lstStyle/>
            <a:p>
              <a:pPr algn="l">
                <a:lnSpc>
                  <a:spcPct val="90000"/>
                </a:lnSpc>
                <a:spcBef>
                  <a:spcPct val="30000"/>
                </a:spcBef>
              </a:pPr>
              <a:r>
                <a:rPr lang="en-US" sz="1600" dirty="0" smtClean="0">
                  <a:effectLst>
                    <a:outerShdw blurRad="38100" dist="38100" dir="2700000" algn="tl">
                      <a:srgbClr val="000000"/>
                    </a:outerShdw>
                  </a:effectLst>
                </a:rPr>
                <a:t>IHV / OEM</a:t>
              </a:r>
              <a:endParaRPr lang="en-US" sz="1600" dirty="0">
                <a:effectLst>
                  <a:outerShdw blurRad="38100" dist="38100" dir="2700000" algn="tl">
                    <a:srgbClr val="000000"/>
                  </a:outerShdw>
                </a:effectLst>
              </a:endParaRPr>
            </a:p>
          </p:txBody>
        </p:sp>
        <p:sp>
          <p:nvSpPr>
            <p:cNvPr id="73" name="Rectangle 32"/>
            <p:cNvSpPr>
              <a:spLocks noChangeArrowheads="1"/>
            </p:cNvSpPr>
            <p:nvPr/>
          </p:nvSpPr>
          <p:spPr bwMode="auto">
            <a:xfrm>
              <a:off x="7718426" y="2240907"/>
              <a:ext cx="1200848" cy="470746"/>
            </a:xfrm>
            <a:prstGeom prst="rect">
              <a:avLst/>
            </a:prstGeom>
            <a:noFill/>
            <a:ln w="3175">
              <a:noFill/>
              <a:miter lim="800000"/>
              <a:headEnd/>
              <a:tailEnd/>
            </a:ln>
            <a:effectLst/>
          </p:spPr>
          <p:txBody>
            <a:bodyPr wrap="none" lIns="92075" tIns="46038" rIns="92075" bIns="46038">
              <a:spAutoFit/>
            </a:bodyPr>
            <a:lstStyle/>
            <a:p>
              <a:pPr>
                <a:lnSpc>
                  <a:spcPct val="90000"/>
                </a:lnSpc>
                <a:spcBef>
                  <a:spcPct val="30000"/>
                </a:spcBef>
              </a:pPr>
              <a:r>
                <a:rPr lang="en-US" sz="1600" dirty="0" smtClean="0">
                  <a:effectLst>
                    <a:outerShdw blurRad="38100" dist="38100" dir="2700000" algn="tl">
                      <a:srgbClr val="000000"/>
                    </a:outerShdw>
                  </a:effectLst>
                </a:rPr>
                <a:t>Windows </a:t>
              </a:r>
              <a:br>
                <a:rPr lang="en-US" sz="1600" dirty="0" smtClean="0">
                  <a:effectLst>
                    <a:outerShdw blurRad="38100" dist="38100" dir="2700000" algn="tl">
                      <a:srgbClr val="000000"/>
                    </a:outerShdw>
                  </a:effectLst>
                </a:rPr>
              </a:br>
              <a:r>
                <a:rPr lang="en-US" sz="1600" dirty="0" smtClean="0">
                  <a:effectLst>
                    <a:outerShdw blurRad="38100" dist="38100" dir="2700000" algn="tl">
                      <a:srgbClr val="000000"/>
                    </a:outerShdw>
                  </a:effectLst>
                </a:rPr>
                <a:t>Virtualization</a:t>
              </a:r>
            </a:p>
          </p:txBody>
        </p:sp>
        <p:sp>
          <p:nvSpPr>
            <p:cNvPr id="74" name="Rectangle 73"/>
            <p:cNvSpPr/>
            <p:nvPr/>
          </p:nvSpPr>
          <p:spPr bwMode="auto">
            <a:xfrm>
              <a:off x="7467600" y="1905000"/>
              <a:ext cx="228600" cy="228600"/>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1096876"/>
              <a:endParaRPr lang="en-US" dirty="0" smtClean="0">
                <a:solidFill>
                  <a:schemeClr val="tx1"/>
                </a:solidFill>
                <a:effectLst>
                  <a:outerShdw blurRad="38100" dist="38100" dir="2700000" algn="tl">
                    <a:srgbClr val="000000">
                      <a:alpha val="43137"/>
                    </a:srgbClr>
                  </a:outerShdw>
                </a:effectLst>
                <a:latin typeface="Segoe" pitchFamily="34" charset="0"/>
              </a:endParaRPr>
            </a:p>
          </p:txBody>
        </p:sp>
        <p:sp>
          <p:nvSpPr>
            <p:cNvPr id="75" name="Rectangle 74"/>
            <p:cNvSpPr/>
            <p:nvPr/>
          </p:nvSpPr>
          <p:spPr bwMode="auto">
            <a:xfrm>
              <a:off x="7467600" y="2336800"/>
              <a:ext cx="228600" cy="228600"/>
            </a:xfrm>
            <a:prstGeom prst="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ctr" anchorCtr="0" compatLnSpc="1">
              <a:prstTxWarp prst="textNoShape">
                <a:avLst/>
              </a:prstTxWarp>
            </a:bodyPr>
            <a:lstStyle/>
            <a:p>
              <a:pPr algn="ctr" defTabSz="1096876"/>
              <a:endParaRPr lang="en-US" dirty="0" smtClean="0">
                <a:solidFill>
                  <a:schemeClr val="tx1"/>
                </a:solidFill>
                <a:effectLst>
                  <a:outerShdw blurRad="38100" dist="38100" dir="2700000" algn="tl">
                    <a:srgbClr val="000000">
                      <a:alpha val="43137"/>
                    </a:srgbClr>
                  </a:outerShdw>
                </a:effectLst>
                <a:latin typeface="Segoe" pitchFamily="34" charset="0"/>
              </a:endParaRPr>
            </a:p>
          </p:txBody>
        </p:sp>
        <p:sp>
          <p:nvSpPr>
            <p:cNvPr id="76" name="Rectangle 75"/>
            <p:cNvSpPr/>
            <p:nvPr/>
          </p:nvSpPr>
          <p:spPr bwMode="auto">
            <a:xfrm>
              <a:off x="7467600" y="2768600"/>
              <a:ext cx="228600" cy="228600"/>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1096876"/>
              <a:endParaRPr lang="en-US" dirty="0" smtClean="0">
                <a:solidFill>
                  <a:schemeClr val="tx1"/>
                </a:solidFill>
                <a:effectLst>
                  <a:outerShdw blurRad="38100" dist="38100" dir="2700000" algn="tl">
                    <a:srgbClr val="000000">
                      <a:alpha val="43137"/>
                    </a:srgbClr>
                  </a:outerShdw>
                </a:effectLst>
                <a:latin typeface="Segoe" pitchFamily="34" charset="0"/>
              </a:endParaRPr>
            </a:p>
          </p:txBody>
        </p:sp>
        <p:sp>
          <p:nvSpPr>
            <p:cNvPr id="77" name="Rectangle 76"/>
            <p:cNvSpPr/>
            <p:nvPr/>
          </p:nvSpPr>
          <p:spPr bwMode="auto">
            <a:xfrm>
              <a:off x="7467600" y="3200400"/>
              <a:ext cx="228600" cy="228600"/>
            </a:xfrm>
            <a:prstGeom prst="rect">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2" tIns="45717" rIns="91432" bIns="45717" numCol="1" rtlCol="0" anchor="ctr" anchorCtr="0" compatLnSpc="1">
              <a:prstTxWarp prst="textNoShape">
                <a:avLst/>
              </a:prstTxWarp>
            </a:bodyPr>
            <a:lstStyle/>
            <a:p>
              <a:pPr algn="ctr" defTabSz="1096876"/>
              <a:endParaRPr lang="en-US" dirty="0" smtClean="0">
                <a:solidFill>
                  <a:schemeClr val="tx1"/>
                </a:solidFill>
                <a:effectLst>
                  <a:outerShdw blurRad="38100" dist="38100" dir="2700000" algn="tl">
                    <a:srgbClr val="000000">
                      <a:alpha val="43137"/>
                    </a:srgbClr>
                  </a:outerShdw>
                </a:effectLst>
                <a:latin typeface="Segoe" pitchFamily="34" charset="0"/>
              </a:endParaRPr>
            </a:p>
          </p:txBody>
        </p:sp>
      </p:grpSp>
      <p:sp>
        <p:nvSpPr>
          <p:cNvPr id="286804" name="Text Box 84"/>
          <p:cNvSpPr txBox="1">
            <a:spLocks noChangeArrowheads="1"/>
          </p:cNvSpPr>
          <p:nvPr/>
        </p:nvSpPr>
        <p:spPr bwMode="auto">
          <a:xfrm>
            <a:off x="1097280" y="5212080"/>
            <a:ext cx="1872616" cy="1283818"/>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wrap="square" lIns="98755" tIns="49378" rIns="98755" bIns="49378">
            <a:noAutofit/>
          </a:bodyPr>
          <a:lstStyle/>
          <a:p>
            <a:pPr defTabSz="986790">
              <a:lnSpc>
                <a:spcPct val="90000"/>
              </a:lnSpc>
              <a:spcBef>
                <a:spcPct val="30000"/>
              </a:spcBef>
            </a:pPr>
            <a:r>
              <a:rPr lang="en-US" sz="1700" dirty="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Server Core</a:t>
            </a:r>
          </a:p>
        </p:txBody>
      </p:sp>
      <p:sp>
        <p:nvSpPr>
          <p:cNvPr id="286803" name="Rectangle 83"/>
          <p:cNvSpPr>
            <a:spLocks noChangeArrowheads="1"/>
          </p:cNvSpPr>
          <p:nvPr/>
        </p:nvSpPr>
        <p:spPr bwMode="auto">
          <a:xfrm>
            <a:off x="1226360" y="5685890"/>
            <a:ext cx="1081054" cy="563236"/>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wrap="none" lIns="98755" tIns="49378" rIns="98755" bIns="49378" anchor="ctr"/>
          <a:lstStyle/>
          <a:p>
            <a:pPr defTabSz="986790">
              <a:lnSpc>
                <a:spcPct val="90000"/>
              </a:lnSpc>
              <a:spcBef>
                <a:spcPct val="30000"/>
              </a:spcBef>
            </a:pPr>
            <a:r>
              <a:rPr lang="en-US" sz="1700" dirty="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Windows</a:t>
            </a:r>
            <a:br>
              <a:rPr lang="en-US" sz="1700" dirty="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br>
            <a:r>
              <a:rPr lang="en-US" sz="1700" dirty="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Kernel</a:t>
            </a:r>
          </a:p>
        </p:txBody>
      </p:sp>
      <p:sp>
        <p:nvSpPr>
          <p:cNvPr id="49" name="Rectangle 121"/>
          <p:cNvSpPr>
            <a:spLocks noChangeArrowheads="1"/>
          </p:cNvSpPr>
          <p:nvPr/>
        </p:nvSpPr>
        <p:spPr bwMode="invGray">
          <a:xfrm>
            <a:off x="2438400" y="5810491"/>
            <a:ext cx="1022430" cy="659756"/>
          </a:xfrm>
          <a:prstGeom prst="rect">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109718" tIns="54860" rIns="109718" bIns="54860" numCol="1" rtlCol="0" anchor="ctr" anchorCtr="0" compatLnSpc="1">
            <a:prstTxWarp prst="textNoShape">
              <a:avLst/>
            </a:prstTxWarp>
          </a:bodyPr>
          <a:lstStyle/>
          <a:p>
            <a:pPr algn="ctr">
              <a:lnSpc>
                <a:spcPct val="90000"/>
              </a:lnSpc>
              <a:spcBef>
                <a:spcPct val="30000"/>
              </a:spcBef>
            </a:pPr>
            <a:r>
              <a:rPr lang="en-US" sz="1700" dirty="0" smtClean="0">
                <a:ln w="12700">
                  <a:noFill/>
                  <a:prstDash val="solid"/>
                </a:ln>
                <a:solidFill>
                  <a:schemeClr val="bg2"/>
                </a:solidFill>
                <a:effectLst>
                  <a:outerShdw blurRad="165100" algn="ctr" rotWithShape="0">
                    <a:prstClr val="black"/>
                  </a:outerShdw>
                </a:effectLst>
                <a:latin typeface="Segoe Semibold" pitchFamily="34" charset="0"/>
              </a:rPr>
              <a:t>IHV Drivers</a:t>
            </a:r>
            <a:endParaRPr lang="en-US" sz="1700" dirty="0">
              <a:ln w="12700">
                <a:noFill/>
                <a:prstDash val="solid"/>
              </a:ln>
              <a:solidFill>
                <a:schemeClr val="bg2"/>
              </a:solidFill>
              <a:effectLst>
                <a:outerShdw blurRad="165100" algn="ctr" rotWithShape="0">
                  <a:prstClr val="black"/>
                </a:outerShdw>
              </a:effectLst>
              <a:latin typeface="Segoe Semibold" pitchFamily="34" charset="0"/>
            </a:endParaRPr>
          </a:p>
        </p:txBody>
      </p:sp>
      <p:sp>
        <p:nvSpPr>
          <p:cNvPr id="50" name="AutoShape 68"/>
          <p:cNvSpPr>
            <a:spLocks noChangeArrowheads="1"/>
          </p:cNvSpPr>
          <p:nvPr/>
        </p:nvSpPr>
        <p:spPr bwMode="auto">
          <a:xfrm>
            <a:off x="6758735" y="4482534"/>
            <a:ext cx="1383030" cy="1188720"/>
          </a:xfrm>
          <a:prstGeom prst="can">
            <a:avLst>
              <a:gd name="adj" fmla="val 25000"/>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wrap="none" lIns="109728" tIns="54864" rIns="109728" bIns="54864" anchor="ctr"/>
          <a:lstStyle/>
          <a:p>
            <a:pPr algn="ctr"/>
            <a:r>
              <a:rPr lang="en-US" sz="3400" dirty="0" smtClean="0">
                <a:effectLst>
                  <a:outerShdw blurRad="38100" dist="38100" dir="2700000" algn="tl">
                    <a:srgbClr val="000000"/>
                  </a:outerShdw>
                </a:effectLst>
              </a:rPr>
              <a:t>LUN</a:t>
            </a:r>
            <a:endParaRPr lang="en-US" sz="3400" dirty="0">
              <a:effectLst>
                <a:outerShdw blurRad="38100" dist="38100" dir="2700000" algn="tl">
                  <a:srgbClr val="000000"/>
                </a:outerShdw>
              </a:effectLst>
            </a:endParaRPr>
          </a:p>
        </p:txBody>
      </p:sp>
      <p:sp>
        <p:nvSpPr>
          <p:cNvPr id="51" name="AutoShape 68"/>
          <p:cNvSpPr>
            <a:spLocks noChangeArrowheads="1"/>
          </p:cNvSpPr>
          <p:nvPr/>
        </p:nvSpPr>
        <p:spPr bwMode="auto">
          <a:xfrm>
            <a:off x="3305731" y="4290395"/>
            <a:ext cx="1383030" cy="1188720"/>
          </a:xfrm>
          <a:prstGeom prst="can">
            <a:avLst>
              <a:gd name="adj" fmla="val 25000"/>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wrap="none" lIns="109728" tIns="54864" rIns="109728" bIns="54864" anchor="ctr"/>
          <a:lstStyle/>
          <a:p>
            <a:pPr algn="ctr"/>
            <a:r>
              <a:rPr lang="en-US" sz="3400" dirty="0" smtClean="0">
                <a:effectLst>
                  <a:outerShdw blurRad="38100" dist="38100" dir="2700000" algn="tl">
                    <a:srgbClr val="000000"/>
                  </a:outerShdw>
                </a:effectLst>
              </a:rPr>
              <a:t>LUN</a:t>
            </a:r>
            <a:endParaRPr lang="en-US" sz="3400" dirty="0">
              <a:effectLst>
                <a:outerShdw blurRad="38100" dist="38100" dir="2700000" algn="tl">
                  <a:srgbClr val="000000"/>
                </a:outerShdw>
              </a:effectLst>
            </a:endParaRPr>
          </a:p>
        </p:txBody>
      </p:sp>
      <p:sp>
        <p:nvSpPr>
          <p:cNvPr id="52" name="Bent Arrow 51"/>
          <p:cNvSpPr/>
          <p:nvPr/>
        </p:nvSpPr>
        <p:spPr bwMode="auto">
          <a:xfrm>
            <a:off x="1895933" y="4734862"/>
            <a:ext cx="1280160" cy="914400"/>
          </a:xfrm>
          <a:prstGeom prst="bentArrow">
            <a:avLst>
              <a:gd name="adj1" fmla="val 25861"/>
              <a:gd name="adj2" fmla="val 22848"/>
              <a:gd name="adj3" fmla="val 25000"/>
              <a:gd name="adj4" fmla="val 43750"/>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131674" tIns="65837" rIns="131674" bIns="65837" numCol="1" rtlCol="0" anchor="ctr" anchorCtr="0" compatLnSpc="1">
            <a:prstTxWarp prst="textNoShape">
              <a:avLst/>
            </a:prstTxWarp>
          </a:bodyPr>
          <a:lstStyle/>
          <a:p>
            <a:pPr algn="ctr" defTabSz="1316356" fontAlgn="base">
              <a:spcBef>
                <a:spcPct val="0"/>
              </a:spcBef>
              <a:spcAft>
                <a:spcPct val="0"/>
              </a:spcAft>
            </a:pPr>
            <a:endParaRPr lang="en-US" sz="350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53" name="Right Arrow 52"/>
          <p:cNvSpPr/>
          <p:nvPr/>
        </p:nvSpPr>
        <p:spPr bwMode="auto">
          <a:xfrm rot="668539">
            <a:off x="4499286" y="4340229"/>
            <a:ext cx="2283481" cy="440115"/>
          </a:xfrm>
          <a:prstGeom prst="rightArrow">
            <a:avLst>
              <a:gd name="adj1" fmla="val 50000"/>
              <a:gd name="adj2" fmla="val 57890"/>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131674" tIns="65837" rIns="131674" bIns="65837" numCol="1" rtlCol="0" anchor="ctr" anchorCtr="0" compatLnSpc="1">
            <a:prstTxWarp prst="textNoShape">
              <a:avLst/>
            </a:prstTxWarp>
          </a:bodyPr>
          <a:lstStyle/>
          <a:p>
            <a:pPr algn="ctr" defTabSz="1316356" fontAlgn="base">
              <a:spcBef>
                <a:spcPct val="0"/>
              </a:spcBef>
              <a:spcAft>
                <a:spcPct val="0"/>
              </a:spcAft>
            </a:pPr>
            <a:endParaRPr lang="en-US" sz="3500" dirty="0" smtClean="0">
              <a:solidFill>
                <a:schemeClr val="tx1"/>
              </a:solidFill>
              <a:effectLst>
                <a:outerShdw blurRad="38100" dist="38100" dir="2700000" algn="tl">
                  <a:srgbClr val="000000">
                    <a:alpha val="43137"/>
                  </a:srgbClr>
                </a:outerShdw>
              </a:effectLst>
              <a:latin typeface="Segoe" pitchFamily="34" charset="0"/>
            </a:endParaRPr>
          </a:p>
        </p:txBody>
      </p:sp>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p:cTn id="7" dur="500" fill="hold"/>
                                        <p:tgtEl>
                                          <p:spTgt spid="52"/>
                                        </p:tgtEl>
                                        <p:attrNameLst>
                                          <p:attrName>ppt_w</p:attrName>
                                        </p:attrNameLst>
                                      </p:cBhvr>
                                      <p:tavLst>
                                        <p:tav tm="0">
                                          <p:val>
                                            <p:fltVal val="0"/>
                                          </p:val>
                                        </p:tav>
                                        <p:tav tm="100000">
                                          <p:val>
                                            <p:strVal val="#ppt_w"/>
                                          </p:val>
                                        </p:tav>
                                      </p:tavLst>
                                    </p:anim>
                                    <p:anim calcmode="lin" valueType="num">
                                      <p:cBhvr>
                                        <p:cTn id="8" dur="500" fill="hold"/>
                                        <p:tgtEl>
                                          <p:spTgt spid="52"/>
                                        </p:tgtEl>
                                        <p:attrNameLst>
                                          <p:attrName>ppt_h</p:attrName>
                                        </p:attrNameLst>
                                      </p:cBhvr>
                                      <p:tavLst>
                                        <p:tav tm="0">
                                          <p:val>
                                            <p:fltVal val="0"/>
                                          </p:val>
                                        </p:tav>
                                        <p:tav tm="100000">
                                          <p:val>
                                            <p:strVal val="#ppt_h"/>
                                          </p:val>
                                        </p:tav>
                                      </p:tavLst>
                                    </p:anim>
                                    <p:animEffect transition="in" filter="fade">
                                      <p:cBhvr>
                                        <p:cTn id="9" dur="500"/>
                                        <p:tgtEl>
                                          <p:spTgt spid="52"/>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51"/>
                                        </p:tgtEl>
                                        <p:attrNameLst>
                                          <p:attrName>style.visibility</p:attrName>
                                        </p:attrNameLst>
                                      </p:cBhvr>
                                      <p:to>
                                        <p:strVal val="visible"/>
                                      </p:to>
                                    </p:set>
                                    <p:anim calcmode="lin" valueType="num">
                                      <p:cBhvr>
                                        <p:cTn id="12" dur="500" fill="hold"/>
                                        <p:tgtEl>
                                          <p:spTgt spid="51"/>
                                        </p:tgtEl>
                                        <p:attrNameLst>
                                          <p:attrName>ppt_w</p:attrName>
                                        </p:attrNameLst>
                                      </p:cBhvr>
                                      <p:tavLst>
                                        <p:tav tm="0">
                                          <p:val>
                                            <p:fltVal val="0"/>
                                          </p:val>
                                        </p:tav>
                                        <p:tav tm="100000">
                                          <p:val>
                                            <p:strVal val="#ppt_w"/>
                                          </p:val>
                                        </p:tav>
                                      </p:tavLst>
                                    </p:anim>
                                    <p:anim calcmode="lin" valueType="num">
                                      <p:cBhvr>
                                        <p:cTn id="13" dur="500" fill="hold"/>
                                        <p:tgtEl>
                                          <p:spTgt spid="51"/>
                                        </p:tgtEl>
                                        <p:attrNameLst>
                                          <p:attrName>ppt_h</p:attrName>
                                        </p:attrNameLst>
                                      </p:cBhvr>
                                      <p:tavLst>
                                        <p:tav tm="0">
                                          <p:val>
                                            <p:fltVal val="0"/>
                                          </p:val>
                                        </p:tav>
                                        <p:tav tm="100000">
                                          <p:val>
                                            <p:strVal val="#ppt_h"/>
                                          </p:val>
                                        </p:tav>
                                      </p:tavLst>
                                    </p:anim>
                                    <p:animEffect transition="in" filter="fade">
                                      <p:cBhvr>
                                        <p:cTn id="14" dur="500"/>
                                        <p:tgtEl>
                                          <p:spTgt spid="51"/>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53"/>
                                        </p:tgtEl>
                                        <p:attrNameLst>
                                          <p:attrName>style.visibility</p:attrName>
                                        </p:attrNameLst>
                                      </p:cBhvr>
                                      <p:to>
                                        <p:strVal val="visible"/>
                                      </p:to>
                                    </p:set>
                                    <p:animEffect transition="in" filter="wipe(left)">
                                      <p:cBhvr>
                                        <p:cTn id="19" dur="500"/>
                                        <p:tgtEl>
                                          <p:spTgt spid="53"/>
                                        </p:tgtEl>
                                      </p:cBhvr>
                                    </p:animEffect>
                                  </p:childTnLst>
                                </p:cTn>
                              </p:par>
                            </p:childTnLst>
                          </p:cTn>
                        </p:par>
                        <p:par>
                          <p:cTn id="20" fill="hold">
                            <p:stCondLst>
                              <p:cond delay="500"/>
                            </p:stCondLst>
                            <p:childTnLst>
                              <p:par>
                                <p:cTn id="21" presetID="55" presetClass="entr" presetSubtype="0" fill="hold" grpId="0"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1000" fill="hold"/>
                                        <p:tgtEl>
                                          <p:spTgt spid="50"/>
                                        </p:tgtEl>
                                        <p:attrNameLst>
                                          <p:attrName>ppt_w</p:attrName>
                                        </p:attrNameLst>
                                      </p:cBhvr>
                                      <p:tavLst>
                                        <p:tav tm="0">
                                          <p:val>
                                            <p:strVal val="#ppt_w*0.70"/>
                                          </p:val>
                                        </p:tav>
                                        <p:tav tm="100000">
                                          <p:val>
                                            <p:strVal val="#ppt_w"/>
                                          </p:val>
                                        </p:tav>
                                      </p:tavLst>
                                    </p:anim>
                                    <p:anim calcmode="lin" valueType="num">
                                      <p:cBhvr>
                                        <p:cTn id="24" dur="1000" fill="hold"/>
                                        <p:tgtEl>
                                          <p:spTgt spid="50"/>
                                        </p:tgtEl>
                                        <p:attrNameLst>
                                          <p:attrName>ppt_h</p:attrName>
                                        </p:attrNameLst>
                                      </p:cBhvr>
                                      <p:tavLst>
                                        <p:tav tm="0">
                                          <p:val>
                                            <p:strVal val="#ppt_h"/>
                                          </p:val>
                                        </p:tav>
                                        <p:tav tm="100000">
                                          <p:val>
                                            <p:strVal val="#ppt_h"/>
                                          </p:val>
                                        </p:tav>
                                      </p:tavLst>
                                    </p:anim>
                                    <p:animEffect transition="in" filter="fade">
                                      <p:cBhvr>
                                        <p:cTn id="25" dur="10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52" grpId="0" animBg="1"/>
      <p:bldP spid="53"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 name="Group 2"/>
          <p:cNvGrpSpPr>
            <a:grpSpLocks noChangeAspect="1"/>
          </p:cNvGrpSpPr>
          <p:nvPr/>
        </p:nvGrpSpPr>
        <p:grpSpPr bwMode="auto">
          <a:xfrm>
            <a:off x="822960" y="3657600"/>
            <a:ext cx="5806440" cy="2813686"/>
            <a:chOff x="384" y="1680"/>
            <a:chExt cx="3048" cy="1477"/>
          </a:xfrm>
          <a:effectLst>
            <a:reflection blurRad="6350" stA="52000" endA="300" endPos="35000" dir="5400000" sy="-100000" algn="bl" rotWithShape="0"/>
          </a:effectLst>
        </p:grpSpPr>
        <p:sp>
          <p:nvSpPr>
            <p:cNvPr id="335875" name="AutoShape 3"/>
            <p:cNvSpPr>
              <a:spLocks noChangeAspect="1" noChangeArrowheads="1" noTextEdit="1"/>
            </p:cNvSpPr>
            <p:nvPr/>
          </p:nvSpPr>
          <p:spPr bwMode="auto">
            <a:xfrm>
              <a:off x="384" y="1680"/>
              <a:ext cx="3048" cy="1477"/>
            </a:xfrm>
            <a:prstGeom prst="rect">
              <a:avLst/>
            </a:prstGeom>
            <a:noFill/>
            <a:ln w="9525">
              <a:noFill/>
              <a:miter lim="800000"/>
              <a:headEnd/>
              <a:tailEnd/>
            </a:ln>
          </p:spPr>
          <p:txBody>
            <a:bodyPr/>
            <a:lstStyle/>
            <a:p>
              <a:endParaRPr lang="en-US" dirty="0"/>
            </a:p>
          </p:txBody>
        </p:sp>
        <p:pic>
          <p:nvPicPr>
            <p:cNvPr id="335876" name="Picture 4"/>
            <p:cNvPicPr>
              <a:picLocks noChangeAspect="1" noChangeArrowheads="1"/>
            </p:cNvPicPr>
            <p:nvPr/>
          </p:nvPicPr>
          <p:blipFill>
            <a:blip r:embed="rId4"/>
            <a:srcRect/>
            <a:stretch>
              <a:fillRect/>
            </a:stretch>
          </p:blipFill>
          <p:spPr bwMode="auto">
            <a:xfrm>
              <a:off x="384" y="1680"/>
              <a:ext cx="3054" cy="1483"/>
            </a:xfrm>
            <a:prstGeom prst="rect">
              <a:avLst/>
            </a:prstGeom>
            <a:noFill/>
            <a:ln w="9525">
              <a:noFill/>
              <a:miter lim="800000"/>
              <a:headEnd/>
              <a:tailEnd/>
            </a:ln>
          </p:spPr>
        </p:pic>
      </p:grpSp>
      <p:sp>
        <p:nvSpPr>
          <p:cNvPr id="335877" name="Rectangle 5"/>
          <p:cNvSpPr>
            <a:spLocks noGrp="1" noChangeArrowheads="1"/>
          </p:cNvSpPr>
          <p:nvPr>
            <p:ph type="title"/>
          </p:nvPr>
        </p:nvSpPr>
        <p:spPr/>
        <p:txBody>
          <a:bodyPr/>
          <a:lstStyle/>
          <a:p>
            <a:r>
              <a:rPr lang="en-US" dirty="0" smtClean="0"/>
              <a:t>Virtual Machine File Structure</a:t>
            </a:r>
            <a:endParaRPr lang="en-US" dirty="0"/>
          </a:p>
        </p:txBody>
      </p:sp>
      <p:sp>
        <p:nvSpPr>
          <p:cNvPr id="335878" name="Rectangle 6"/>
          <p:cNvSpPr>
            <a:spLocks noGrp="1" noChangeArrowheads="1"/>
          </p:cNvSpPr>
          <p:nvPr>
            <p:ph idx="1"/>
          </p:nvPr>
        </p:nvSpPr>
        <p:spPr>
          <a:xfrm>
            <a:off x="459106" y="1697357"/>
            <a:ext cx="10056494" cy="1758430"/>
          </a:xfrm>
        </p:spPr>
        <p:txBody>
          <a:bodyPr/>
          <a:lstStyle/>
          <a:p>
            <a:pPr>
              <a:spcBef>
                <a:spcPts val="720"/>
              </a:spcBef>
            </a:pPr>
            <a:r>
              <a:rPr lang="en-US" sz="3800" dirty="0" smtClean="0"/>
              <a:t>Virtual machine (VM) configuration (.vmc)</a:t>
            </a:r>
          </a:p>
          <a:p>
            <a:pPr>
              <a:spcBef>
                <a:spcPts val="720"/>
              </a:spcBef>
            </a:pPr>
            <a:r>
              <a:rPr lang="en-US" sz="3800" dirty="0" smtClean="0"/>
              <a:t>VHD (.vhd) </a:t>
            </a:r>
          </a:p>
          <a:p>
            <a:pPr>
              <a:spcBef>
                <a:spcPts val="720"/>
              </a:spcBef>
            </a:pPr>
            <a:r>
              <a:rPr lang="en-US" sz="3800" dirty="0" smtClean="0"/>
              <a:t>Virtual machine saved state (.vsv)</a:t>
            </a:r>
            <a:endParaRPr lang="en-US" sz="3800" dirty="0"/>
          </a:p>
        </p:txBody>
      </p:sp>
      <p:pic>
        <p:nvPicPr>
          <p:cNvPr id="335879" name="Picture 7"/>
          <p:cNvPicPr>
            <a:picLocks noChangeAspect="1" noChangeArrowheads="1"/>
          </p:cNvPicPr>
          <p:nvPr/>
        </p:nvPicPr>
        <p:blipFill>
          <a:blip r:embed="rId5"/>
          <a:stretch>
            <a:fillRect/>
          </a:stretch>
        </p:blipFill>
        <p:spPr bwMode="auto">
          <a:xfrm>
            <a:off x="2468881" y="4846320"/>
            <a:ext cx="7554287" cy="2709288"/>
          </a:xfrm>
          <a:prstGeom prst="rect">
            <a:avLst/>
          </a:prstGeom>
          <a:noFill/>
          <a:ln>
            <a:noFill/>
          </a:ln>
          <a:effectLst>
            <a:reflection blurRad="6350" stA="52000" endA="300" endPos="35000" dir="5400000" sy="-100000" algn="bl" rotWithShape="0"/>
          </a:effectLst>
        </p:spPr>
      </p:pic>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335879"/>
                                        </p:tgtEl>
                                        <p:attrNameLst>
                                          <p:attrName>style.visibility</p:attrName>
                                        </p:attrNameLst>
                                      </p:cBhvr>
                                      <p:to>
                                        <p:strVal val="visible"/>
                                      </p:to>
                                    </p:set>
                                    <p:animEffect transition="in" filter="fade">
                                      <p:cBhvr>
                                        <p:cTn id="7" dur="2000"/>
                                        <p:tgtEl>
                                          <p:spTgt spid="3358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dirty="0" smtClean="0"/>
              <a:t>Virtual Hard Disk (VHD)</a:t>
            </a:r>
            <a:endParaRPr lang="en-US" dirty="0"/>
          </a:p>
        </p:txBody>
      </p:sp>
      <p:sp>
        <p:nvSpPr>
          <p:cNvPr id="9219" name="Rectangle 3"/>
          <p:cNvSpPr>
            <a:spLocks noGrp="1" noChangeArrowheads="1"/>
          </p:cNvSpPr>
          <p:nvPr>
            <p:ph idx="1"/>
          </p:nvPr>
        </p:nvSpPr>
        <p:spPr>
          <a:xfrm>
            <a:off x="459106" y="1697357"/>
            <a:ext cx="10056494" cy="6242735"/>
          </a:xfrm>
        </p:spPr>
        <p:txBody>
          <a:bodyPr/>
          <a:lstStyle/>
          <a:p>
            <a:r>
              <a:rPr lang="en-US" dirty="0" smtClean="0"/>
              <a:t>Boot image and backing store for Virtual Machine system Image</a:t>
            </a:r>
          </a:p>
          <a:p>
            <a:r>
              <a:rPr lang="en-US" dirty="0" smtClean="0"/>
              <a:t>Dynamically expanding VHDs</a:t>
            </a:r>
          </a:p>
          <a:p>
            <a:r>
              <a:rPr lang="en-US" dirty="0" smtClean="0"/>
              <a:t>Fixed-size VHDs</a:t>
            </a:r>
          </a:p>
          <a:p>
            <a:r>
              <a:rPr lang="en-US" dirty="0" smtClean="0"/>
              <a:t>Differencing VHDs</a:t>
            </a:r>
          </a:p>
          <a:p>
            <a:r>
              <a:rPr lang="en-US" dirty="0" smtClean="0"/>
              <a:t>Undo disks</a:t>
            </a:r>
          </a:p>
          <a:p>
            <a:r>
              <a:rPr lang="en-US" dirty="0" smtClean="0"/>
              <a:t>File to Host mapping</a:t>
            </a:r>
          </a:p>
          <a:p>
            <a:r>
              <a:rPr lang="en-US" dirty="0" smtClean="0"/>
              <a:t>Space management</a:t>
            </a:r>
          </a:p>
          <a:p>
            <a:r>
              <a:rPr lang="en-US" dirty="0" smtClean="0"/>
              <a:t>“Loopback Mounting”</a:t>
            </a:r>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600" name="Line 8"/>
          <p:cNvSpPr>
            <a:spLocks noChangeShapeType="1"/>
          </p:cNvSpPr>
          <p:nvPr/>
        </p:nvSpPr>
        <p:spPr bwMode="auto">
          <a:xfrm flipH="1">
            <a:off x="1631575" y="5090161"/>
            <a:ext cx="1721224" cy="45719"/>
          </a:xfrm>
          <a:prstGeom prst="line">
            <a:avLst/>
          </a:prstGeom>
          <a:noFill/>
          <a:ln w="57150">
            <a:solidFill>
              <a:schemeClr val="tx2"/>
            </a:solidFill>
            <a:round/>
            <a:headEnd/>
            <a:tailEnd/>
          </a:ln>
          <a:effectLst/>
        </p:spPr>
        <p:txBody>
          <a:bodyPr wrap="none" lIns="109728" tIns="54864" rIns="109728" bIns="54864" anchor="ctr"/>
          <a:lstStyle/>
          <a:p>
            <a:endParaRPr lang="en-US" dirty="0"/>
          </a:p>
        </p:txBody>
      </p:sp>
      <p:grpSp>
        <p:nvGrpSpPr>
          <p:cNvPr id="54" name="Group 5"/>
          <p:cNvGrpSpPr/>
          <p:nvPr/>
        </p:nvGrpSpPr>
        <p:grpSpPr>
          <a:xfrm>
            <a:off x="96818" y="1725302"/>
            <a:ext cx="10972805" cy="6698794"/>
            <a:chOff x="-3" y="3748520"/>
            <a:chExt cx="9144004" cy="3109482"/>
          </a:xfrm>
        </p:grpSpPr>
        <p:pic>
          <p:nvPicPr>
            <p:cNvPr id="55" name="Picture 47" descr="glass rectangle"/>
            <p:cNvPicPr>
              <a:picLocks noChangeAspect="1" noChangeArrowheads="1"/>
            </p:cNvPicPr>
            <p:nvPr/>
          </p:nvPicPr>
          <p:blipFill>
            <a:blip r:embed="rId3">
              <a:lum bright="-100000"/>
            </a:blip>
            <a:srcRect t="2888" b="8159"/>
            <a:stretch>
              <a:fillRect/>
            </a:stretch>
          </p:blipFill>
          <p:spPr bwMode="auto">
            <a:xfrm rot="16200000" flipH="1">
              <a:off x="3017257" y="731260"/>
              <a:ext cx="3109482" cy="9144001"/>
            </a:xfrm>
            <a:prstGeom prst="rect">
              <a:avLst/>
            </a:prstGeom>
            <a:noFill/>
            <a:ln w="9525">
              <a:noFill/>
              <a:miter lim="800000"/>
              <a:headEnd/>
              <a:tailEnd/>
            </a:ln>
          </p:spPr>
        </p:pic>
        <p:pic>
          <p:nvPicPr>
            <p:cNvPr id="56" name="Picture 55" descr="glass rectangle"/>
            <p:cNvPicPr>
              <a:picLocks noChangeAspect="1" noChangeArrowheads="1"/>
            </p:cNvPicPr>
            <p:nvPr/>
          </p:nvPicPr>
          <p:blipFill>
            <a:blip r:embed="rId3">
              <a:lum bright="-100000"/>
            </a:blip>
            <a:srcRect t="2888" b="8159"/>
            <a:stretch>
              <a:fillRect/>
            </a:stretch>
          </p:blipFill>
          <p:spPr bwMode="auto">
            <a:xfrm rot="16200000" flipH="1">
              <a:off x="3017260" y="731260"/>
              <a:ext cx="3109482" cy="9144001"/>
            </a:xfrm>
            <a:prstGeom prst="rect">
              <a:avLst/>
            </a:prstGeom>
            <a:noFill/>
            <a:ln w="9525">
              <a:noFill/>
              <a:miter lim="800000"/>
              <a:headEnd/>
              <a:tailEnd/>
            </a:ln>
          </p:spPr>
        </p:pic>
      </p:grpSp>
      <p:sp>
        <p:nvSpPr>
          <p:cNvPr id="135" name="Rectangle 64"/>
          <p:cNvSpPr>
            <a:spLocks noChangeArrowheads="1"/>
          </p:cNvSpPr>
          <p:nvPr/>
        </p:nvSpPr>
        <p:spPr bwMode="grayWhite">
          <a:xfrm>
            <a:off x="2883056" y="4572000"/>
            <a:ext cx="1807285" cy="742277"/>
          </a:xfrm>
          <a:prstGeom prst="rect">
            <a:avLst/>
          </a:prstGeom>
          <a:ln>
            <a:headEnd/>
            <a:tailEnd/>
          </a:ln>
        </p:spPr>
        <p:style>
          <a:lnRef idx="1">
            <a:schemeClr val="accent6"/>
          </a:lnRef>
          <a:fillRef idx="3">
            <a:schemeClr val="accent6"/>
          </a:fillRef>
          <a:effectRef idx="2">
            <a:schemeClr val="accent6"/>
          </a:effectRef>
          <a:fontRef idx="minor">
            <a:schemeClr val="lt1"/>
          </a:fontRef>
        </p:style>
        <p:txBody>
          <a:bodyPr wrap="none" lIns="109728" tIns="54864" rIns="109728" bIns="54864" anchor="ctr"/>
          <a:lstStyle/>
          <a:p>
            <a:pPr>
              <a:lnSpc>
                <a:spcPct val="90000"/>
              </a:lnSpc>
              <a:spcBef>
                <a:spcPct val="30000"/>
              </a:spcBef>
            </a:pPr>
            <a:r>
              <a:rPr lang="en-US" sz="1700"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Virtual Storage</a:t>
            </a:r>
          </a:p>
          <a:p>
            <a:pPr>
              <a:lnSpc>
                <a:spcPct val="90000"/>
              </a:lnSpc>
              <a:spcBef>
                <a:spcPct val="30000"/>
              </a:spcBef>
            </a:pPr>
            <a:r>
              <a:rPr lang="en-US" sz="1700"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Provider (VSP)</a:t>
            </a:r>
          </a:p>
        </p:txBody>
      </p:sp>
      <p:sp>
        <p:nvSpPr>
          <p:cNvPr id="366605" name="Rectangle 13"/>
          <p:cNvSpPr>
            <a:spLocks noGrp="1" noChangeArrowheads="1"/>
          </p:cNvSpPr>
          <p:nvPr>
            <p:ph type="title"/>
          </p:nvPr>
        </p:nvSpPr>
        <p:spPr/>
        <p:txBody>
          <a:bodyPr/>
          <a:lstStyle/>
          <a:p>
            <a:r>
              <a:rPr lang="en-US" dirty="0" smtClean="0"/>
              <a:t>Storage VSP/VSC </a:t>
            </a:r>
            <a:r>
              <a:rPr lang="en-US" dirty="0"/>
              <a:t>Design</a:t>
            </a:r>
          </a:p>
        </p:txBody>
      </p:sp>
      <p:grpSp>
        <p:nvGrpSpPr>
          <p:cNvPr id="2" name="Group 19"/>
          <p:cNvGrpSpPr>
            <a:grpSpLocks/>
          </p:cNvGrpSpPr>
          <p:nvPr/>
        </p:nvGrpSpPr>
        <p:grpSpPr bwMode="auto">
          <a:xfrm>
            <a:off x="595039" y="2493641"/>
            <a:ext cx="9635490" cy="415289"/>
            <a:chOff x="222" y="2009"/>
            <a:chExt cx="4917" cy="218"/>
          </a:xfrm>
        </p:grpSpPr>
        <p:sp>
          <p:nvSpPr>
            <p:cNvPr id="366612" name="Text Box 20"/>
            <p:cNvSpPr txBox="1">
              <a:spLocks noChangeArrowheads="1"/>
            </p:cNvSpPr>
            <p:nvPr/>
          </p:nvSpPr>
          <p:spPr bwMode="auto">
            <a:xfrm>
              <a:off x="4228" y="2009"/>
              <a:ext cx="911" cy="187"/>
            </a:xfrm>
            <a:prstGeom prst="rect">
              <a:avLst/>
            </a:prstGeom>
            <a:ln>
              <a:headEnd/>
              <a:tailEnd/>
            </a:ln>
          </p:spPr>
          <p:txBody>
            <a:bodyPr>
              <a:spAutoFit/>
            </a:bodyPr>
            <a:lstStyle/>
            <a:p>
              <a:pPr>
                <a:lnSpc>
                  <a:spcPct val="90000"/>
                </a:lnSpc>
                <a:spcBef>
                  <a:spcPct val="30000"/>
                </a:spcBef>
              </a:pPr>
              <a:r>
                <a:rPr lang="en-US" sz="1900" dirty="0">
                  <a:ln w="12700">
                    <a:noFill/>
                    <a:prstDash val="solid"/>
                  </a:ln>
                  <a:solidFill>
                    <a:schemeClr val="accent5">
                      <a:lumMod val="60000"/>
                      <a:lumOff val="40000"/>
                    </a:schemeClr>
                  </a:solidFill>
                  <a:effectLst>
                    <a:outerShdw blurRad="165100" algn="ctr" rotWithShape="0">
                      <a:prstClr val="black"/>
                    </a:outerShdw>
                  </a:effectLst>
                  <a:latin typeface="Segoe Semibold" pitchFamily="34" charset="0"/>
                </a:rPr>
                <a:t>User Mode</a:t>
              </a:r>
            </a:p>
          </p:txBody>
        </p:sp>
        <p:sp>
          <p:nvSpPr>
            <p:cNvPr id="366613" name="Line 21"/>
            <p:cNvSpPr>
              <a:spLocks noChangeShapeType="1"/>
            </p:cNvSpPr>
            <p:nvPr/>
          </p:nvSpPr>
          <p:spPr bwMode="auto">
            <a:xfrm flipH="1">
              <a:off x="222" y="2226"/>
              <a:ext cx="4657" cy="1"/>
            </a:xfrm>
            <a:prstGeom prst="line">
              <a:avLst/>
            </a:prstGeom>
            <a:noFill/>
            <a:ln w="28575">
              <a:solidFill>
                <a:srgbClr val="FFFFFF"/>
              </a:solidFill>
              <a:prstDash val="dash"/>
              <a:round/>
              <a:headEnd/>
              <a:tailEnd/>
            </a:ln>
            <a:effectLst>
              <a:glow rad="63500">
                <a:schemeClr val="accent1">
                  <a:satMod val="175000"/>
                  <a:alpha val="40000"/>
                </a:schemeClr>
              </a:glow>
            </a:effectLst>
          </p:spPr>
          <p:txBody>
            <a:bodyPr wrap="none" anchor="ctr"/>
            <a:lstStyle/>
            <a:p>
              <a:endParaRPr lang="en-US" dirty="0"/>
            </a:p>
          </p:txBody>
        </p:sp>
      </p:grpSp>
      <p:sp>
        <p:nvSpPr>
          <p:cNvPr id="90" name="Line 8"/>
          <p:cNvSpPr>
            <a:spLocks noChangeShapeType="1"/>
          </p:cNvSpPr>
          <p:nvPr/>
        </p:nvSpPr>
        <p:spPr bwMode="auto">
          <a:xfrm flipH="1">
            <a:off x="1909489" y="3540727"/>
            <a:ext cx="1108710" cy="0"/>
          </a:xfrm>
          <a:prstGeom prst="line">
            <a:avLst/>
          </a:prstGeom>
          <a:ln>
            <a:headEnd/>
            <a:tailEnd/>
          </a:ln>
        </p:spPr>
        <p:style>
          <a:lnRef idx="3">
            <a:schemeClr val="accent1"/>
          </a:lnRef>
          <a:fillRef idx="0">
            <a:schemeClr val="accent1"/>
          </a:fillRef>
          <a:effectRef idx="2">
            <a:schemeClr val="accent1"/>
          </a:effectRef>
          <a:fontRef idx="minor">
            <a:schemeClr val="tx1"/>
          </a:fontRef>
        </p:style>
        <p:txBody>
          <a:bodyPr wrap="none" lIns="109728" tIns="54864" rIns="109728" bIns="54864" anchor="ctr"/>
          <a:lstStyle/>
          <a:p>
            <a:endParaRPr lang="en-US" dirty="0"/>
          </a:p>
        </p:txBody>
      </p:sp>
      <p:sp>
        <p:nvSpPr>
          <p:cNvPr id="366594" name="Line 2"/>
          <p:cNvSpPr>
            <a:spLocks noChangeShapeType="1"/>
          </p:cNvSpPr>
          <p:nvPr/>
        </p:nvSpPr>
        <p:spPr bwMode="auto">
          <a:xfrm>
            <a:off x="3909738" y="2980490"/>
            <a:ext cx="0" cy="1586002"/>
          </a:xfrm>
          <a:prstGeom prst="line">
            <a:avLst/>
          </a:prstGeom>
          <a:noFill/>
          <a:ln w="57150">
            <a:solidFill>
              <a:schemeClr val="tx2"/>
            </a:solidFill>
            <a:prstDash val="sysDot"/>
            <a:round/>
            <a:headEnd/>
            <a:tailEnd/>
          </a:ln>
          <a:effectLst>
            <a:glow rad="63500">
              <a:schemeClr val="accent1">
                <a:satMod val="175000"/>
                <a:alpha val="40000"/>
              </a:schemeClr>
            </a:glow>
          </a:effectLst>
        </p:spPr>
        <p:txBody>
          <a:bodyPr wrap="none" lIns="109728" tIns="54864" rIns="109728" bIns="54864" anchor="ctr"/>
          <a:lstStyle/>
          <a:p>
            <a:endParaRPr lang="en-US" dirty="0"/>
          </a:p>
        </p:txBody>
      </p:sp>
      <p:sp>
        <p:nvSpPr>
          <p:cNvPr id="366596" name="Line 4"/>
          <p:cNvSpPr>
            <a:spLocks noChangeShapeType="1"/>
          </p:cNvSpPr>
          <p:nvPr/>
        </p:nvSpPr>
        <p:spPr bwMode="auto">
          <a:xfrm flipH="1">
            <a:off x="3966888" y="7171404"/>
            <a:ext cx="1851660" cy="0"/>
          </a:xfrm>
          <a:prstGeom prst="line">
            <a:avLst/>
          </a:prstGeom>
          <a:ln>
            <a:headEnd/>
            <a:tailEnd/>
          </a:ln>
        </p:spPr>
        <p:style>
          <a:lnRef idx="3">
            <a:schemeClr val="accent1"/>
          </a:lnRef>
          <a:fillRef idx="0">
            <a:schemeClr val="accent1"/>
          </a:fillRef>
          <a:effectRef idx="2">
            <a:schemeClr val="accent1"/>
          </a:effectRef>
          <a:fontRef idx="minor">
            <a:schemeClr val="tx1"/>
          </a:fontRef>
        </p:style>
        <p:txBody>
          <a:bodyPr wrap="none" lIns="109728" tIns="54864" rIns="109728" bIns="54864" anchor="ctr"/>
          <a:lstStyle/>
          <a:p>
            <a:endParaRPr lang="en-US" dirty="0"/>
          </a:p>
        </p:txBody>
      </p:sp>
      <p:sp>
        <p:nvSpPr>
          <p:cNvPr id="366597" name="Line 5"/>
          <p:cNvSpPr>
            <a:spLocks noChangeShapeType="1"/>
          </p:cNvSpPr>
          <p:nvPr/>
        </p:nvSpPr>
        <p:spPr bwMode="auto">
          <a:xfrm>
            <a:off x="1017948" y="6891179"/>
            <a:ext cx="0" cy="836453"/>
          </a:xfrm>
          <a:prstGeom prst="line">
            <a:avLst/>
          </a:prstGeom>
          <a:ln>
            <a:headEnd/>
            <a:tailEnd/>
          </a:ln>
        </p:spPr>
        <p:style>
          <a:lnRef idx="3">
            <a:schemeClr val="accent1"/>
          </a:lnRef>
          <a:fillRef idx="0">
            <a:schemeClr val="accent1"/>
          </a:fillRef>
          <a:effectRef idx="2">
            <a:schemeClr val="accent1"/>
          </a:effectRef>
          <a:fontRef idx="minor">
            <a:schemeClr val="tx1"/>
          </a:fontRef>
        </p:style>
        <p:txBody>
          <a:bodyPr wrap="none" lIns="109728" tIns="54864" rIns="109728" bIns="54864" anchor="ctr"/>
          <a:lstStyle/>
          <a:p>
            <a:endParaRPr lang="en-US" dirty="0"/>
          </a:p>
        </p:txBody>
      </p:sp>
      <p:sp>
        <p:nvSpPr>
          <p:cNvPr id="366598" name="Line 6"/>
          <p:cNvSpPr>
            <a:spLocks noChangeShapeType="1"/>
          </p:cNvSpPr>
          <p:nvPr/>
        </p:nvSpPr>
        <p:spPr bwMode="auto">
          <a:xfrm>
            <a:off x="3955458" y="5424671"/>
            <a:ext cx="0" cy="1542550"/>
          </a:xfrm>
          <a:prstGeom prst="line">
            <a:avLst/>
          </a:prstGeom>
          <a:ln>
            <a:headEnd/>
            <a:tailEnd/>
          </a:ln>
        </p:spPr>
        <p:style>
          <a:lnRef idx="3">
            <a:schemeClr val="accent1"/>
          </a:lnRef>
          <a:fillRef idx="0">
            <a:schemeClr val="accent1"/>
          </a:fillRef>
          <a:effectRef idx="2">
            <a:schemeClr val="accent1"/>
          </a:effectRef>
          <a:fontRef idx="minor">
            <a:schemeClr val="tx1"/>
          </a:fontRef>
        </p:style>
        <p:txBody>
          <a:bodyPr wrap="none" lIns="109728" tIns="54864" rIns="109728" bIns="54864" anchor="ctr"/>
          <a:lstStyle/>
          <a:p>
            <a:endParaRPr lang="en-US" dirty="0"/>
          </a:p>
        </p:txBody>
      </p:sp>
      <p:sp>
        <p:nvSpPr>
          <p:cNvPr id="366603" name="Line 11"/>
          <p:cNvSpPr>
            <a:spLocks noChangeShapeType="1"/>
          </p:cNvSpPr>
          <p:nvPr/>
        </p:nvSpPr>
        <p:spPr bwMode="auto">
          <a:xfrm>
            <a:off x="5795688" y="6741252"/>
            <a:ext cx="0" cy="391069"/>
          </a:xfrm>
          <a:prstGeom prst="line">
            <a:avLst/>
          </a:prstGeom>
          <a:ln>
            <a:headEnd/>
            <a:tailEnd/>
          </a:ln>
        </p:spPr>
        <p:style>
          <a:lnRef idx="3">
            <a:schemeClr val="accent1"/>
          </a:lnRef>
          <a:fillRef idx="0">
            <a:schemeClr val="accent1"/>
          </a:fillRef>
          <a:effectRef idx="2">
            <a:schemeClr val="accent1"/>
          </a:effectRef>
          <a:fontRef idx="minor">
            <a:schemeClr val="tx1"/>
          </a:fontRef>
        </p:style>
        <p:txBody>
          <a:bodyPr wrap="none" lIns="109728" tIns="54864" rIns="109728" bIns="54864" anchor="ctr"/>
          <a:lstStyle/>
          <a:p>
            <a:endParaRPr lang="en-US" dirty="0"/>
          </a:p>
        </p:txBody>
      </p:sp>
      <p:sp>
        <p:nvSpPr>
          <p:cNvPr id="366606" name="Line 14"/>
          <p:cNvSpPr>
            <a:spLocks noChangeShapeType="1"/>
          </p:cNvSpPr>
          <p:nvPr/>
        </p:nvSpPr>
        <p:spPr bwMode="auto">
          <a:xfrm flipV="1">
            <a:off x="4889356" y="1737360"/>
            <a:ext cx="0" cy="5388060"/>
          </a:xfrm>
          <a:prstGeom prst="line">
            <a:avLst/>
          </a:prstGeom>
          <a:noFill/>
          <a:ln w="28575">
            <a:solidFill>
              <a:srgbClr val="FFFFFF"/>
            </a:solidFill>
            <a:prstDash val="dash"/>
            <a:round/>
            <a:headEnd/>
            <a:tailEnd/>
          </a:ln>
          <a:effectLst>
            <a:glow rad="63500">
              <a:schemeClr val="accent1">
                <a:satMod val="175000"/>
                <a:alpha val="40000"/>
              </a:schemeClr>
            </a:glow>
          </a:effectLst>
        </p:spPr>
        <p:txBody>
          <a:bodyPr wrap="none" lIns="109728" tIns="54864" rIns="109728" bIns="54864" anchor="ctr"/>
          <a:lstStyle/>
          <a:p>
            <a:endParaRPr lang="en-US" dirty="0"/>
          </a:p>
        </p:txBody>
      </p:sp>
      <p:sp>
        <p:nvSpPr>
          <p:cNvPr id="366610" name="Text Box 18"/>
          <p:cNvSpPr txBox="1">
            <a:spLocks noChangeArrowheads="1"/>
          </p:cNvSpPr>
          <p:nvPr/>
        </p:nvSpPr>
        <p:spPr bwMode="auto">
          <a:xfrm>
            <a:off x="7428274" y="6960999"/>
            <a:ext cx="1922144" cy="376718"/>
          </a:xfrm>
          <a:prstGeom prst="rect">
            <a:avLst/>
          </a:prstGeom>
          <a:ln>
            <a:headEnd/>
            <a:tailEnd/>
          </a:ln>
        </p:spPr>
        <p:txBody>
          <a:bodyPr lIns="109728" tIns="54864" rIns="109728" bIns="54864">
            <a:spAutoFit/>
          </a:bodyPr>
          <a:lstStyle/>
          <a:p>
            <a:pPr>
              <a:lnSpc>
                <a:spcPct val="90000"/>
              </a:lnSpc>
              <a:spcBef>
                <a:spcPct val="30000"/>
              </a:spcBef>
            </a:pPr>
            <a:r>
              <a:rPr lang="en-US" sz="1900" dirty="0">
                <a:ln w="12700">
                  <a:noFill/>
                  <a:prstDash val="solid"/>
                </a:ln>
                <a:solidFill>
                  <a:schemeClr val="accent5">
                    <a:lumMod val="60000"/>
                    <a:lumOff val="40000"/>
                  </a:schemeClr>
                </a:solidFill>
                <a:effectLst>
                  <a:outerShdw blurRad="165100" algn="ctr" rotWithShape="0">
                    <a:prstClr val="black"/>
                  </a:outerShdw>
                </a:effectLst>
                <a:latin typeface="Segoe Semibold" pitchFamily="34" charset="0"/>
              </a:rPr>
              <a:t>Kernel Mode</a:t>
            </a:r>
          </a:p>
        </p:txBody>
      </p:sp>
      <p:sp>
        <p:nvSpPr>
          <p:cNvPr id="366660" name="AutoShape 68"/>
          <p:cNvSpPr>
            <a:spLocks noChangeArrowheads="1"/>
          </p:cNvSpPr>
          <p:nvPr/>
        </p:nvSpPr>
        <p:spPr bwMode="auto">
          <a:xfrm>
            <a:off x="309289" y="7423468"/>
            <a:ext cx="1383030" cy="760411"/>
          </a:xfrm>
          <a:prstGeom prst="can">
            <a:avLst>
              <a:gd name="adj" fmla="val 25000"/>
            </a:avLst>
          </a:prstGeom>
          <a:gradFill rotWithShape="0">
            <a:gsLst>
              <a:gs pos="0">
                <a:schemeClr val="accent2">
                  <a:gamma/>
                  <a:shade val="56078"/>
                  <a:invGamma/>
                </a:schemeClr>
              </a:gs>
              <a:gs pos="50000">
                <a:schemeClr val="accent2"/>
              </a:gs>
              <a:gs pos="100000">
                <a:schemeClr val="accent2">
                  <a:gamma/>
                  <a:shade val="56078"/>
                  <a:invGamma/>
                </a:schemeClr>
              </a:gs>
            </a:gsLst>
            <a:lin ang="2700000" scaled="1"/>
          </a:gradFill>
          <a:ln w="12700">
            <a:solidFill>
              <a:schemeClr val="accent2"/>
            </a:solidFill>
            <a:round/>
            <a:headEnd/>
            <a:tailEnd/>
          </a:ln>
          <a:effectLst/>
        </p:spPr>
        <p:txBody>
          <a:bodyPr wrap="none" lIns="109728" tIns="54864" rIns="109728" bIns="54864" anchor="ctr"/>
          <a:lstStyle/>
          <a:p>
            <a:r>
              <a:rPr lang="en-US" dirty="0">
                <a:effectLst>
                  <a:outerShdw blurRad="38100" dist="38100" dir="2700000" algn="tl">
                    <a:srgbClr val="000000"/>
                  </a:outerShdw>
                </a:effectLst>
              </a:rPr>
              <a:t>Hardware</a:t>
            </a:r>
          </a:p>
        </p:txBody>
      </p:sp>
      <p:sp>
        <p:nvSpPr>
          <p:cNvPr id="366666" name="Rectangle 74"/>
          <p:cNvSpPr>
            <a:spLocks noChangeArrowheads="1"/>
          </p:cNvSpPr>
          <p:nvPr/>
        </p:nvSpPr>
        <p:spPr bwMode="grayWhite">
          <a:xfrm>
            <a:off x="1380570" y="2338399"/>
            <a:ext cx="2896819" cy="482803"/>
          </a:xfrm>
          <a:prstGeom prst="rect">
            <a:avLst/>
          </a:prstGeom>
          <a:ln>
            <a:headEnd/>
            <a:tailEnd/>
          </a:ln>
        </p:spPr>
        <p:style>
          <a:lnRef idx="1">
            <a:schemeClr val="accent6"/>
          </a:lnRef>
          <a:fillRef idx="3">
            <a:schemeClr val="accent6"/>
          </a:fillRef>
          <a:effectRef idx="2">
            <a:schemeClr val="accent6"/>
          </a:effectRef>
          <a:fontRef idx="minor">
            <a:schemeClr val="lt1"/>
          </a:fontRef>
        </p:style>
        <p:txBody>
          <a:bodyPr wrap="none" lIns="109728" tIns="54864" rIns="109728" bIns="54864" anchor="ctr"/>
          <a:lstStyle/>
          <a:p>
            <a:pPr>
              <a:lnSpc>
                <a:spcPct val="90000"/>
              </a:lnSpc>
              <a:spcBef>
                <a:spcPct val="30000"/>
              </a:spcBef>
            </a:pPr>
            <a:r>
              <a:rPr lang="en-US" sz="1700" dirty="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VM Worker Process</a:t>
            </a:r>
          </a:p>
        </p:txBody>
      </p:sp>
      <p:sp>
        <p:nvSpPr>
          <p:cNvPr id="107" name="Rectangle 64"/>
          <p:cNvSpPr>
            <a:spLocks noChangeArrowheads="1"/>
          </p:cNvSpPr>
          <p:nvPr/>
        </p:nvSpPr>
        <p:spPr bwMode="grayWhite">
          <a:xfrm>
            <a:off x="2883056" y="3313356"/>
            <a:ext cx="1807285" cy="742277"/>
          </a:xfrm>
          <a:prstGeom prst="rect">
            <a:avLst/>
          </a:prstGeom>
          <a:ln>
            <a:headEnd/>
            <a:tailEnd/>
          </a:ln>
        </p:spPr>
        <p:style>
          <a:lnRef idx="1">
            <a:schemeClr val="accent6"/>
          </a:lnRef>
          <a:fillRef idx="3">
            <a:schemeClr val="accent6"/>
          </a:fillRef>
          <a:effectRef idx="2">
            <a:schemeClr val="accent6"/>
          </a:effectRef>
          <a:fontRef idx="minor">
            <a:schemeClr val="lt1"/>
          </a:fontRef>
        </p:style>
        <p:txBody>
          <a:bodyPr wrap="none" lIns="109728" tIns="54864" rIns="109728" bIns="54864" anchor="t" anchorCtr="0"/>
          <a:lstStyle/>
          <a:p>
            <a:pPr>
              <a:lnSpc>
                <a:spcPct val="90000"/>
              </a:lnSpc>
              <a:spcBef>
                <a:spcPct val="30000"/>
              </a:spcBef>
            </a:pPr>
            <a:r>
              <a:rPr lang="en-US" sz="1700"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Image Parser</a:t>
            </a:r>
            <a:endParaRPr lang="en-US" sz="1700" dirty="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endParaRPr>
          </a:p>
        </p:txBody>
      </p:sp>
      <p:grpSp>
        <p:nvGrpSpPr>
          <p:cNvPr id="91" name="Group 90"/>
          <p:cNvGrpSpPr/>
          <p:nvPr/>
        </p:nvGrpSpPr>
        <p:grpSpPr>
          <a:xfrm>
            <a:off x="8974447" y="3749041"/>
            <a:ext cx="1713281" cy="2344292"/>
            <a:chOff x="7435850" y="1423988"/>
            <a:chExt cx="1483424" cy="2029777"/>
          </a:xfrm>
        </p:grpSpPr>
        <p:sp>
          <p:nvSpPr>
            <p:cNvPr id="92" name="Rectangle 28"/>
            <p:cNvSpPr>
              <a:spLocks noChangeArrowheads="1"/>
            </p:cNvSpPr>
            <p:nvPr/>
          </p:nvSpPr>
          <p:spPr bwMode="auto">
            <a:xfrm>
              <a:off x="7435850" y="1423988"/>
              <a:ext cx="1310217" cy="308346"/>
            </a:xfrm>
            <a:prstGeom prst="rect">
              <a:avLst/>
            </a:prstGeom>
            <a:noFill/>
            <a:ln w="3175">
              <a:noFill/>
              <a:miter lim="800000"/>
              <a:headEnd/>
              <a:tailEnd/>
            </a:ln>
            <a:effectLst/>
          </p:spPr>
          <p:txBody>
            <a:bodyPr wrap="none" lIns="92075" tIns="46038" rIns="92075" bIns="46038">
              <a:spAutoFit/>
            </a:bodyPr>
            <a:lstStyle/>
            <a:p>
              <a:pPr algn="l">
                <a:lnSpc>
                  <a:spcPct val="90000"/>
                </a:lnSpc>
                <a:spcBef>
                  <a:spcPct val="30000"/>
                </a:spcBef>
              </a:pPr>
              <a:r>
                <a:rPr lang="en-US" sz="1900" dirty="0">
                  <a:solidFill>
                    <a:schemeClr val="accent1"/>
                  </a:solidFill>
                  <a:effectLst>
                    <a:outerShdw blurRad="38100" dist="38100" dir="2700000" algn="tl">
                      <a:srgbClr val="000000"/>
                    </a:outerShdw>
                  </a:effectLst>
                </a:rPr>
                <a:t>Provided by:</a:t>
              </a:r>
            </a:p>
          </p:txBody>
        </p:sp>
        <p:sp>
          <p:nvSpPr>
            <p:cNvPr id="93" name="Rectangle 29"/>
            <p:cNvSpPr>
              <a:spLocks noChangeArrowheads="1"/>
            </p:cNvSpPr>
            <p:nvPr/>
          </p:nvSpPr>
          <p:spPr bwMode="auto">
            <a:xfrm>
              <a:off x="7718426" y="1893570"/>
              <a:ext cx="920205" cy="284362"/>
            </a:xfrm>
            <a:prstGeom prst="rect">
              <a:avLst/>
            </a:prstGeom>
            <a:noFill/>
            <a:ln w="9525">
              <a:noFill/>
              <a:miter lim="800000"/>
              <a:headEnd/>
              <a:tailEnd/>
            </a:ln>
            <a:effectLst/>
          </p:spPr>
          <p:txBody>
            <a:bodyPr wrap="none" lIns="92075" tIns="46038" rIns="92075" bIns="46038">
              <a:spAutoFit/>
            </a:bodyPr>
            <a:lstStyle/>
            <a:p>
              <a:pPr>
                <a:lnSpc>
                  <a:spcPct val="90000"/>
                </a:lnSpc>
                <a:spcBef>
                  <a:spcPct val="30000"/>
                </a:spcBef>
              </a:pPr>
              <a:r>
                <a:rPr lang="en-US" sz="1700" dirty="0" smtClean="0">
                  <a:effectLst>
                    <a:outerShdw blurRad="38100" dist="38100" dir="2700000" algn="tl">
                      <a:srgbClr val="000000"/>
                    </a:outerShdw>
                  </a:effectLst>
                </a:rPr>
                <a:t>Windows</a:t>
              </a:r>
              <a:endParaRPr lang="en-US" sz="1600" dirty="0">
                <a:effectLst>
                  <a:outerShdw blurRad="38100" dist="38100" dir="2700000" algn="tl">
                    <a:srgbClr val="000000"/>
                  </a:outerShdw>
                </a:effectLst>
              </a:endParaRPr>
            </a:p>
          </p:txBody>
        </p:sp>
        <p:sp>
          <p:nvSpPr>
            <p:cNvPr id="94" name="Rectangle 30"/>
            <p:cNvSpPr>
              <a:spLocks noChangeArrowheads="1"/>
            </p:cNvSpPr>
            <p:nvPr/>
          </p:nvSpPr>
          <p:spPr bwMode="auto">
            <a:xfrm>
              <a:off x="7718426" y="2751455"/>
              <a:ext cx="892446" cy="272370"/>
            </a:xfrm>
            <a:prstGeom prst="rect">
              <a:avLst/>
            </a:prstGeom>
            <a:noFill/>
            <a:ln w="3175">
              <a:noFill/>
              <a:miter lim="800000"/>
              <a:headEnd/>
              <a:tailEnd/>
            </a:ln>
            <a:effectLst/>
          </p:spPr>
          <p:txBody>
            <a:bodyPr wrap="none" lIns="92075" tIns="46038" rIns="92075" bIns="46038">
              <a:spAutoFit/>
            </a:bodyPr>
            <a:lstStyle/>
            <a:p>
              <a:pPr>
                <a:lnSpc>
                  <a:spcPct val="90000"/>
                </a:lnSpc>
                <a:spcBef>
                  <a:spcPct val="30000"/>
                </a:spcBef>
              </a:pPr>
              <a:r>
                <a:rPr lang="en-US" sz="1600" dirty="0" smtClean="0">
                  <a:effectLst>
                    <a:outerShdw blurRad="38100" dist="38100" dir="2700000" algn="tl">
                      <a:srgbClr val="000000"/>
                    </a:outerShdw>
                  </a:effectLst>
                </a:rPr>
                <a:t>IHV / ISV</a:t>
              </a:r>
              <a:endParaRPr lang="en-US" sz="1600" dirty="0">
                <a:effectLst>
                  <a:outerShdw blurRad="38100" dist="38100" dir="2700000" algn="tl">
                    <a:srgbClr val="000000"/>
                  </a:outerShdw>
                </a:effectLst>
              </a:endParaRPr>
            </a:p>
          </p:txBody>
        </p:sp>
        <p:sp>
          <p:nvSpPr>
            <p:cNvPr id="95" name="Rectangle 31"/>
            <p:cNvSpPr>
              <a:spLocks noChangeArrowheads="1"/>
            </p:cNvSpPr>
            <p:nvPr/>
          </p:nvSpPr>
          <p:spPr bwMode="auto">
            <a:xfrm>
              <a:off x="7718425" y="3182303"/>
              <a:ext cx="560388" cy="271462"/>
            </a:xfrm>
            <a:prstGeom prst="rect">
              <a:avLst/>
            </a:prstGeom>
            <a:noFill/>
            <a:ln w="3175">
              <a:noFill/>
              <a:miter lim="800000"/>
              <a:headEnd/>
              <a:tailEnd/>
            </a:ln>
            <a:effectLst/>
          </p:spPr>
          <p:txBody>
            <a:bodyPr wrap="none" lIns="92075" tIns="46038" rIns="92075" bIns="46038">
              <a:spAutoFit/>
            </a:bodyPr>
            <a:lstStyle/>
            <a:p>
              <a:pPr algn="l">
                <a:lnSpc>
                  <a:spcPct val="90000"/>
                </a:lnSpc>
                <a:spcBef>
                  <a:spcPct val="30000"/>
                </a:spcBef>
              </a:pPr>
              <a:r>
                <a:rPr lang="en-US" sz="1600" dirty="0">
                  <a:effectLst>
                    <a:outerShdw blurRad="38100" dist="38100" dir="2700000" algn="tl">
                      <a:srgbClr val="000000"/>
                    </a:outerShdw>
                  </a:effectLst>
                </a:rPr>
                <a:t>OEM</a:t>
              </a:r>
            </a:p>
          </p:txBody>
        </p:sp>
        <p:sp>
          <p:nvSpPr>
            <p:cNvPr id="96" name="Rectangle 32"/>
            <p:cNvSpPr>
              <a:spLocks noChangeArrowheads="1"/>
            </p:cNvSpPr>
            <p:nvPr/>
          </p:nvSpPr>
          <p:spPr bwMode="auto">
            <a:xfrm>
              <a:off x="7718426" y="2240907"/>
              <a:ext cx="1200848" cy="470746"/>
            </a:xfrm>
            <a:prstGeom prst="rect">
              <a:avLst/>
            </a:prstGeom>
            <a:noFill/>
            <a:ln w="3175">
              <a:noFill/>
              <a:miter lim="800000"/>
              <a:headEnd/>
              <a:tailEnd/>
            </a:ln>
            <a:effectLst/>
          </p:spPr>
          <p:txBody>
            <a:bodyPr wrap="none" lIns="92075" tIns="46038" rIns="92075" bIns="46038">
              <a:spAutoFit/>
            </a:bodyPr>
            <a:lstStyle/>
            <a:p>
              <a:pPr>
                <a:lnSpc>
                  <a:spcPct val="90000"/>
                </a:lnSpc>
                <a:spcBef>
                  <a:spcPct val="30000"/>
                </a:spcBef>
              </a:pPr>
              <a:r>
                <a:rPr lang="en-US" sz="1600" dirty="0" smtClean="0">
                  <a:effectLst>
                    <a:outerShdw blurRad="38100" dist="38100" dir="2700000" algn="tl">
                      <a:srgbClr val="000000"/>
                    </a:outerShdw>
                  </a:effectLst>
                </a:rPr>
                <a:t>Windows </a:t>
              </a:r>
              <a:br>
                <a:rPr lang="en-US" sz="1600" dirty="0" smtClean="0">
                  <a:effectLst>
                    <a:outerShdw blurRad="38100" dist="38100" dir="2700000" algn="tl">
                      <a:srgbClr val="000000"/>
                    </a:outerShdw>
                  </a:effectLst>
                </a:rPr>
              </a:br>
              <a:r>
                <a:rPr lang="en-US" sz="1600" dirty="0" smtClean="0">
                  <a:effectLst>
                    <a:outerShdw blurRad="38100" dist="38100" dir="2700000" algn="tl">
                      <a:srgbClr val="000000"/>
                    </a:outerShdw>
                  </a:effectLst>
                </a:rPr>
                <a:t>Virtualization</a:t>
              </a:r>
            </a:p>
          </p:txBody>
        </p:sp>
        <p:sp>
          <p:nvSpPr>
            <p:cNvPr id="97" name="Rectangle 96"/>
            <p:cNvSpPr/>
            <p:nvPr/>
          </p:nvSpPr>
          <p:spPr bwMode="auto">
            <a:xfrm>
              <a:off x="7467600" y="1905000"/>
              <a:ext cx="228600" cy="228600"/>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1096876"/>
              <a:endParaRPr lang="en-US" dirty="0" smtClean="0">
                <a:solidFill>
                  <a:schemeClr val="tx1"/>
                </a:solidFill>
                <a:effectLst>
                  <a:outerShdw blurRad="38100" dist="38100" dir="2700000" algn="tl">
                    <a:srgbClr val="000000">
                      <a:alpha val="43137"/>
                    </a:srgbClr>
                  </a:outerShdw>
                </a:effectLst>
                <a:latin typeface="Segoe" pitchFamily="34" charset="0"/>
              </a:endParaRPr>
            </a:p>
          </p:txBody>
        </p:sp>
        <p:sp>
          <p:nvSpPr>
            <p:cNvPr id="98" name="Rectangle 97"/>
            <p:cNvSpPr/>
            <p:nvPr/>
          </p:nvSpPr>
          <p:spPr bwMode="auto">
            <a:xfrm>
              <a:off x="7467600" y="2336800"/>
              <a:ext cx="228600" cy="228600"/>
            </a:xfrm>
            <a:prstGeom prst="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ctr" anchorCtr="0" compatLnSpc="1">
              <a:prstTxWarp prst="textNoShape">
                <a:avLst/>
              </a:prstTxWarp>
            </a:bodyPr>
            <a:lstStyle/>
            <a:p>
              <a:pPr algn="ctr" defTabSz="1096876"/>
              <a:endParaRPr lang="en-US" dirty="0" smtClean="0">
                <a:solidFill>
                  <a:schemeClr val="tx1"/>
                </a:solidFill>
                <a:effectLst>
                  <a:outerShdw blurRad="38100" dist="38100" dir="2700000" algn="tl">
                    <a:srgbClr val="000000">
                      <a:alpha val="43137"/>
                    </a:srgbClr>
                  </a:outerShdw>
                </a:effectLst>
                <a:latin typeface="Segoe" pitchFamily="34" charset="0"/>
              </a:endParaRPr>
            </a:p>
          </p:txBody>
        </p:sp>
        <p:sp>
          <p:nvSpPr>
            <p:cNvPr id="99" name="Rectangle 98"/>
            <p:cNvSpPr/>
            <p:nvPr/>
          </p:nvSpPr>
          <p:spPr bwMode="auto">
            <a:xfrm>
              <a:off x="7467600" y="2768600"/>
              <a:ext cx="228600" cy="228600"/>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1096876"/>
              <a:endParaRPr lang="en-US"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00" name="Rectangle 99"/>
            <p:cNvSpPr/>
            <p:nvPr/>
          </p:nvSpPr>
          <p:spPr bwMode="auto">
            <a:xfrm>
              <a:off x="7467600" y="3200400"/>
              <a:ext cx="228600" cy="228600"/>
            </a:xfrm>
            <a:prstGeom prst="rect">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2" tIns="45717" rIns="91432" bIns="45717" numCol="1" rtlCol="0" anchor="ctr" anchorCtr="0" compatLnSpc="1">
              <a:prstTxWarp prst="textNoShape">
                <a:avLst/>
              </a:prstTxWarp>
            </a:bodyPr>
            <a:lstStyle/>
            <a:p>
              <a:pPr algn="ctr" defTabSz="1096876"/>
              <a:endParaRPr lang="en-US" dirty="0" smtClean="0">
                <a:solidFill>
                  <a:schemeClr val="tx1"/>
                </a:solidFill>
                <a:effectLst>
                  <a:outerShdw blurRad="38100" dist="38100" dir="2700000" algn="tl">
                    <a:srgbClr val="000000">
                      <a:alpha val="43137"/>
                    </a:srgbClr>
                  </a:outerShdw>
                </a:effectLst>
                <a:latin typeface="Segoe" pitchFamily="34" charset="0"/>
              </a:endParaRPr>
            </a:p>
          </p:txBody>
        </p:sp>
      </p:grpSp>
      <p:sp>
        <p:nvSpPr>
          <p:cNvPr id="108" name="Text Box 71"/>
          <p:cNvSpPr txBox="1">
            <a:spLocks noChangeArrowheads="1"/>
          </p:cNvSpPr>
          <p:nvPr/>
        </p:nvSpPr>
        <p:spPr bwMode="auto">
          <a:xfrm>
            <a:off x="1296078" y="1719018"/>
            <a:ext cx="3556636" cy="570619"/>
          </a:xfrm>
          <a:prstGeom prst="rect">
            <a:avLst/>
          </a:prstGeom>
          <a:ln>
            <a:headEnd/>
            <a:tailEnd/>
          </a:ln>
        </p:spPr>
        <p:txBody>
          <a:bodyPr lIns="98755" tIns="49378" rIns="98755" bIns="49378">
            <a:spAutoFit/>
          </a:bodyPr>
          <a:lstStyle/>
          <a:p>
            <a:pPr defTabSz="986790">
              <a:lnSpc>
                <a:spcPct val="90000"/>
              </a:lnSpc>
              <a:spcBef>
                <a:spcPct val="30000"/>
              </a:spcBef>
            </a:pPr>
            <a:r>
              <a:rPr lang="en-US" sz="3400" dirty="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Segoe Semibold" pitchFamily="34" charset="0"/>
              </a:rPr>
              <a:t>Parent Partition</a:t>
            </a:r>
          </a:p>
        </p:txBody>
      </p:sp>
      <p:sp>
        <p:nvSpPr>
          <p:cNvPr id="109" name="Text Box 73"/>
          <p:cNvSpPr txBox="1">
            <a:spLocks noChangeArrowheads="1"/>
          </p:cNvSpPr>
          <p:nvPr/>
        </p:nvSpPr>
        <p:spPr bwMode="auto">
          <a:xfrm>
            <a:off x="5437548" y="1720922"/>
            <a:ext cx="3192780" cy="570619"/>
          </a:xfrm>
          <a:prstGeom prst="rect">
            <a:avLst/>
          </a:prstGeom>
          <a:ln>
            <a:headEnd/>
            <a:tailEnd/>
          </a:ln>
        </p:spPr>
        <p:txBody>
          <a:bodyPr lIns="98755" tIns="49378" rIns="98755" bIns="49378">
            <a:spAutoFit/>
          </a:bodyPr>
          <a:lstStyle/>
          <a:p>
            <a:pPr defTabSz="986790">
              <a:lnSpc>
                <a:spcPct val="90000"/>
              </a:lnSpc>
              <a:spcBef>
                <a:spcPct val="30000"/>
              </a:spcBef>
            </a:pPr>
            <a:r>
              <a:rPr lang="en-US" sz="3400" dirty="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Segoe Semibold" pitchFamily="34" charset="0"/>
              </a:rPr>
              <a:t>Child Partitions</a:t>
            </a:r>
          </a:p>
        </p:txBody>
      </p:sp>
      <p:cxnSp>
        <p:nvCxnSpPr>
          <p:cNvPr id="110" name="Straight Connector 109"/>
          <p:cNvCxnSpPr/>
          <p:nvPr/>
        </p:nvCxnSpPr>
        <p:spPr bwMode="auto">
          <a:xfrm rot="5400000">
            <a:off x="39277" y="4550091"/>
            <a:ext cx="3383280" cy="1906"/>
          </a:xfrm>
          <a:prstGeom prst="line">
            <a:avLst/>
          </a:prstGeom>
          <a:ln>
            <a:headEnd/>
            <a:tailEnd/>
          </a:ln>
        </p:spPr>
        <p:style>
          <a:lnRef idx="3">
            <a:schemeClr val="accent1"/>
          </a:lnRef>
          <a:fillRef idx="0">
            <a:schemeClr val="accent1"/>
          </a:fillRef>
          <a:effectRef idx="2">
            <a:schemeClr val="accent1"/>
          </a:effectRef>
          <a:fontRef idx="minor">
            <a:schemeClr val="tx1"/>
          </a:fontRef>
        </p:style>
      </p:cxnSp>
      <p:sp>
        <p:nvSpPr>
          <p:cNvPr id="111" name="Rectangle 67"/>
          <p:cNvSpPr>
            <a:spLocks noChangeArrowheads="1"/>
          </p:cNvSpPr>
          <p:nvPr/>
        </p:nvSpPr>
        <p:spPr bwMode="auto">
          <a:xfrm>
            <a:off x="358364" y="5596919"/>
            <a:ext cx="2926080" cy="793811"/>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wrap="none" lIns="109728" tIns="54864" rIns="109728" bIns="54864" anchor="ctr"/>
          <a:lstStyle/>
          <a:p>
            <a:pPr algn="r">
              <a:lnSpc>
                <a:spcPct val="90000"/>
              </a:lnSpc>
              <a:spcBef>
                <a:spcPct val="30000"/>
              </a:spcBef>
            </a:pPr>
            <a:r>
              <a:rPr lang="en-US" sz="1700" dirty="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StorPort</a:t>
            </a:r>
          </a:p>
        </p:txBody>
      </p:sp>
      <p:sp>
        <p:nvSpPr>
          <p:cNvPr id="112" name="Rectangle 71"/>
          <p:cNvSpPr>
            <a:spLocks noChangeArrowheads="1"/>
          </p:cNvSpPr>
          <p:nvPr/>
        </p:nvSpPr>
        <p:spPr bwMode="blackWhite">
          <a:xfrm>
            <a:off x="555302" y="5967412"/>
            <a:ext cx="1428212" cy="1049656"/>
          </a:xfrm>
          <a:prstGeom prst="rect">
            <a:avLst/>
          </a:prstGeom>
          <a:ln>
            <a:headEnd/>
            <a:tailEnd/>
          </a:ln>
        </p:spPr>
        <p:style>
          <a:lnRef idx="1">
            <a:schemeClr val="accent4"/>
          </a:lnRef>
          <a:fillRef idx="3">
            <a:schemeClr val="accent4"/>
          </a:fillRef>
          <a:effectRef idx="2">
            <a:schemeClr val="accent4"/>
          </a:effectRef>
          <a:fontRef idx="minor">
            <a:schemeClr val="lt1"/>
          </a:fontRef>
        </p:style>
        <p:txBody>
          <a:bodyPr wrap="none" lIns="109728" tIns="54864" rIns="109728" bIns="54864" anchor="ctr"/>
          <a:lstStyle/>
          <a:p>
            <a:pPr>
              <a:lnSpc>
                <a:spcPct val="90000"/>
              </a:lnSpc>
              <a:spcBef>
                <a:spcPct val="30000"/>
              </a:spcBef>
            </a:pPr>
            <a:r>
              <a:rPr lang="en-US" sz="1700" dirty="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StorPort</a:t>
            </a:r>
          </a:p>
          <a:p>
            <a:pPr>
              <a:lnSpc>
                <a:spcPct val="90000"/>
              </a:lnSpc>
              <a:spcBef>
                <a:spcPct val="30000"/>
              </a:spcBef>
            </a:pPr>
            <a:r>
              <a:rPr lang="en-US" sz="1700" dirty="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Miniport</a:t>
            </a:r>
          </a:p>
        </p:txBody>
      </p:sp>
      <p:sp>
        <p:nvSpPr>
          <p:cNvPr id="113" name="Rectangle 77"/>
          <p:cNvSpPr>
            <a:spLocks noChangeArrowheads="1"/>
          </p:cNvSpPr>
          <p:nvPr/>
        </p:nvSpPr>
        <p:spPr bwMode="auto">
          <a:xfrm>
            <a:off x="358365" y="4980058"/>
            <a:ext cx="2285999" cy="466430"/>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wrap="none" lIns="109728" tIns="54864" rIns="109728" bIns="54864" anchor="ctr"/>
          <a:lstStyle/>
          <a:p>
            <a:pPr>
              <a:lnSpc>
                <a:spcPct val="90000"/>
              </a:lnSpc>
              <a:spcBef>
                <a:spcPct val="30000"/>
              </a:spcBef>
            </a:pPr>
            <a:r>
              <a:rPr lang="en-US" sz="1700" dirty="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Disk</a:t>
            </a:r>
          </a:p>
        </p:txBody>
      </p:sp>
      <p:sp>
        <p:nvSpPr>
          <p:cNvPr id="114" name="Rectangle 43"/>
          <p:cNvSpPr>
            <a:spLocks noChangeArrowheads="1"/>
          </p:cNvSpPr>
          <p:nvPr/>
        </p:nvSpPr>
        <p:spPr bwMode="auto">
          <a:xfrm>
            <a:off x="358364" y="3151258"/>
            <a:ext cx="2286000" cy="466430"/>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wrap="none" lIns="109728" tIns="54864" rIns="109728" bIns="54864" anchor="ctr"/>
          <a:lstStyle/>
          <a:p>
            <a:pPr>
              <a:lnSpc>
                <a:spcPct val="90000"/>
              </a:lnSpc>
              <a:spcBef>
                <a:spcPct val="30000"/>
              </a:spcBef>
            </a:pPr>
            <a:r>
              <a:rPr lang="en-US" sz="1700" dirty="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Windows File System</a:t>
            </a:r>
          </a:p>
        </p:txBody>
      </p:sp>
      <p:sp>
        <p:nvSpPr>
          <p:cNvPr id="115" name="Rectangle 46"/>
          <p:cNvSpPr>
            <a:spLocks noChangeArrowheads="1"/>
          </p:cNvSpPr>
          <p:nvPr/>
        </p:nvSpPr>
        <p:spPr bwMode="auto">
          <a:xfrm>
            <a:off x="358365" y="3791338"/>
            <a:ext cx="2285999" cy="466430"/>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wrap="none" lIns="109728" tIns="54864" rIns="109728" bIns="54864" anchor="ctr"/>
          <a:lstStyle/>
          <a:p>
            <a:pPr>
              <a:lnSpc>
                <a:spcPct val="90000"/>
              </a:lnSpc>
              <a:spcBef>
                <a:spcPct val="30000"/>
              </a:spcBef>
            </a:pPr>
            <a:r>
              <a:rPr lang="en-US" sz="1700" dirty="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Volume</a:t>
            </a:r>
          </a:p>
        </p:txBody>
      </p:sp>
      <p:sp>
        <p:nvSpPr>
          <p:cNvPr id="116" name="Rectangle 49"/>
          <p:cNvSpPr>
            <a:spLocks noChangeArrowheads="1"/>
          </p:cNvSpPr>
          <p:nvPr/>
        </p:nvSpPr>
        <p:spPr bwMode="auto">
          <a:xfrm>
            <a:off x="358365" y="4359028"/>
            <a:ext cx="2285999" cy="466429"/>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wrap="none" lIns="109728" tIns="54864" rIns="109728" bIns="54864" anchor="ctr"/>
          <a:lstStyle/>
          <a:p>
            <a:pPr>
              <a:lnSpc>
                <a:spcPct val="90000"/>
              </a:lnSpc>
              <a:spcBef>
                <a:spcPct val="30000"/>
              </a:spcBef>
            </a:pPr>
            <a:r>
              <a:rPr lang="en-US" sz="1700" dirty="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Partition</a:t>
            </a:r>
          </a:p>
        </p:txBody>
      </p:sp>
      <p:sp>
        <p:nvSpPr>
          <p:cNvPr id="117" name="Line 12"/>
          <p:cNvSpPr>
            <a:spLocks noChangeShapeType="1"/>
          </p:cNvSpPr>
          <p:nvPr/>
        </p:nvSpPr>
        <p:spPr bwMode="auto">
          <a:xfrm>
            <a:off x="6582452" y="2790824"/>
            <a:ext cx="0" cy="3131820"/>
          </a:xfrm>
          <a:prstGeom prst="line">
            <a:avLst/>
          </a:prstGeom>
          <a:ln>
            <a:headEnd/>
            <a:tailEnd/>
          </a:ln>
        </p:spPr>
        <p:style>
          <a:lnRef idx="3">
            <a:schemeClr val="accent1"/>
          </a:lnRef>
          <a:fillRef idx="0">
            <a:schemeClr val="accent1"/>
          </a:fillRef>
          <a:effectRef idx="2">
            <a:schemeClr val="accent1"/>
          </a:effectRef>
          <a:fontRef idx="minor">
            <a:schemeClr val="tx1"/>
          </a:fontRef>
        </p:style>
        <p:txBody>
          <a:bodyPr wrap="none" lIns="109728" tIns="54864" rIns="109728" bIns="54864" anchor="ctr"/>
          <a:lstStyle/>
          <a:p>
            <a:endParaRPr lang="en-US" dirty="0"/>
          </a:p>
        </p:txBody>
      </p:sp>
      <p:sp>
        <p:nvSpPr>
          <p:cNvPr id="118" name="Rectangle 43"/>
          <p:cNvSpPr>
            <a:spLocks noChangeArrowheads="1"/>
          </p:cNvSpPr>
          <p:nvPr/>
        </p:nvSpPr>
        <p:spPr bwMode="auto">
          <a:xfrm>
            <a:off x="5257292" y="3292149"/>
            <a:ext cx="2852928" cy="441262"/>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wrap="none" lIns="109728" tIns="54864" rIns="109728" bIns="54864" anchor="ctr"/>
          <a:lstStyle/>
          <a:p>
            <a:pPr>
              <a:lnSpc>
                <a:spcPct val="90000"/>
              </a:lnSpc>
              <a:spcBef>
                <a:spcPct val="30000"/>
              </a:spcBef>
            </a:pPr>
            <a:r>
              <a:rPr lang="en-US" sz="1700" dirty="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Windows File System</a:t>
            </a:r>
          </a:p>
        </p:txBody>
      </p:sp>
      <p:sp>
        <p:nvSpPr>
          <p:cNvPr id="119" name="Rectangle 46"/>
          <p:cNvSpPr>
            <a:spLocks noChangeArrowheads="1"/>
          </p:cNvSpPr>
          <p:nvPr/>
        </p:nvSpPr>
        <p:spPr bwMode="auto">
          <a:xfrm>
            <a:off x="5257549" y="3817146"/>
            <a:ext cx="2852928" cy="455162"/>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wrap="none" lIns="109728" tIns="54864" rIns="109728" bIns="54864" anchor="ctr"/>
          <a:lstStyle/>
          <a:p>
            <a:pPr>
              <a:lnSpc>
                <a:spcPct val="90000"/>
              </a:lnSpc>
              <a:spcBef>
                <a:spcPct val="30000"/>
              </a:spcBef>
            </a:pPr>
            <a:r>
              <a:rPr lang="en-US" sz="1700" dirty="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Volume</a:t>
            </a:r>
          </a:p>
        </p:txBody>
      </p:sp>
      <p:sp>
        <p:nvSpPr>
          <p:cNvPr id="120" name="Rectangle 49"/>
          <p:cNvSpPr>
            <a:spLocks noChangeArrowheads="1"/>
          </p:cNvSpPr>
          <p:nvPr/>
        </p:nvSpPr>
        <p:spPr bwMode="auto">
          <a:xfrm>
            <a:off x="5252000" y="4361887"/>
            <a:ext cx="2852928" cy="466429"/>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wrap="none" lIns="109728" tIns="54864" rIns="109728" bIns="54864" anchor="ctr"/>
          <a:lstStyle/>
          <a:p>
            <a:pPr>
              <a:lnSpc>
                <a:spcPct val="90000"/>
              </a:lnSpc>
              <a:spcBef>
                <a:spcPct val="30000"/>
              </a:spcBef>
            </a:pPr>
            <a:r>
              <a:rPr lang="en-US" sz="1700" dirty="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Partition</a:t>
            </a:r>
          </a:p>
        </p:txBody>
      </p:sp>
      <p:sp>
        <p:nvSpPr>
          <p:cNvPr id="121" name="Rectangle 52"/>
          <p:cNvSpPr>
            <a:spLocks noChangeArrowheads="1"/>
          </p:cNvSpPr>
          <p:nvPr/>
        </p:nvSpPr>
        <p:spPr bwMode="auto">
          <a:xfrm>
            <a:off x="5256572" y="4935092"/>
            <a:ext cx="2852928" cy="406908"/>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wrap="none" lIns="109728" tIns="54864" rIns="109728" bIns="54864" anchor="ctr"/>
          <a:lstStyle/>
          <a:p>
            <a:pPr>
              <a:lnSpc>
                <a:spcPct val="90000"/>
              </a:lnSpc>
              <a:spcBef>
                <a:spcPct val="30000"/>
              </a:spcBef>
            </a:pPr>
            <a:r>
              <a:rPr lang="en-US" sz="1700" dirty="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Disk</a:t>
            </a:r>
          </a:p>
        </p:txBody>
      </p:sp>
      <p:pic>
        <p:nvPicPr>
          <p:cNvPr id="123" name="Picture 26" descr="Vivid blue box"/>
          <p:cNvPicPr>
            <a:picLocks noChangeAspect="1" noChangeArrowheads="1"/>
          </p:cNvPicPr>
          <p:nvPr/>
        </p:nvPicPr>
        <p:blipFill>
          <a:blip r:embed="rId4"/>
          <a:srcRect/>
          <a:stretch>
            <a:fillRect/>
          </a:stretch>
        </p:blipFill>
        <p:spPr bwMode="auto">
          <a:xfrm>
            <a:off x="5201329" y="2286000"/>
            <a:ext cx="2899410" cy="571500"/>
          </a:xfrm>
          <a:prstGeom prst="rect">
            <a:avLst/>
          </a:prstGeom>
          <a:noFill/>
        </p:spPr>
      </p:pic>
      <p:sp>
        <p:nvSpPr>
          <p:cNvPr id="124" name="Rectangle 27"/>
          <p:cNvSpPr>
            <a:spLocks noChangeArrowheads="1"/>
          </p:cNvSpPr>
          <p:nvPr/>
        </p:nvSpPr>
        <p:spPr bwMode="blackWhite">
          <a:xfrm>
            <a:off x="5256574" y="2329434"/>
            <a:ext cx="2743200" cy="484632"/>
          </a:xfrm>
          <a:prstGeom prst="rect">
            <a:avLst/>
          </a:prstGeom>
          <a:ln>
            <a:headEnd/>
            <a:tailEnd/>
          </a:ln>
        </p:spPr>
        <p:style>
          <a:lnRef idx="1">
            <a:schemeClr val="accent4"/>
          </a:lnRef>
          <a:fillRef idx="3">
            <a:schemeClr val="accent4"/>
          </a:fillRef>
          <a:effectRef idx="2">
            <a:schemeClr val="accent4"/>
          </a:effectRef>
          <a:fontRef idx="minor">
            <a:schemeClr val="lt1"/>
          </a:fontRef>
        </p:style>
        <p:txBody>
          <a:bodyPr wrap="none" lIns="109728" tIns="54864" rIns="109728" bIns="54864" anchor="ctr"/>
          <a:lstStyle/>
          <a:p>
            <a:pPr>
              <a:lnSpc>
                <a:spcPct val="90000"/>
              </a:lnSpc>
              <a:spcBef>
                <a:spcPct val="30000"/>
              </a:spcBef>
            </a:pPr>
            <a:r>
              <a:rPr lang="en-US" sz="1700" dirty="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Applications</a:t>
            </a:r>
          </a:p>
        </p:txBody>
      </p:sp>
      <p:sp>
        <p:nvSpPr>
          <p:cNvPr id="126" name="Rectangle 58"/>
          <p:cNvSpPr>
            <a:spLocks noChangeArrowheads="1"/>
          </p:cNvSpPr>
          <p:nvPr/>
        </p:nvSpPr>
        <p:spPr bwMode="auto">
          <a:xfrm>
            <a:off x="5256572" y="5920198"/>
            <a:ext cx="2852928" cy="715679"/>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wrap="none" lIns="109728" tIns="54864" rIns="109728" bIns="54864" anchor="ctr"/>
          <a:lstStyle/>
          <a:p>
            <a:pPr algn="r">
              <a:lnSpc>
                <a:spcPct val="90000"/>
              </a:lnSpc>
              <a:spcBef>
                <a:spcPct val="30000"/>
              </a:spcBef>
            </a:pPr>
            <a:r>
              <a:rPr lang="en-US" sz="1700" dirty="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iSCSIprt</a:t>
            </a:r>
          </a:p>
        </p:txBody>
      </p:sp>
      <p:sp>
        <p:nvSpPr>
          <p:cNvPr id="129" name="Line 16"/>
          <p:cNvSpPr>
            <a:spLocks noChangeShapeType="1"/>
          </p:cNvSpPr>
          <p:nvPr/>
        </p:nvSpPr>
        <p:spPr bwMode="auto">
          <a:xfrm flipH="1">
            <a:off x="1269408" y="7433047"/>
            <a:ext cx="8429626" cy="1906"/>
          </a:xfrm>
          <a:prstGeom prst="line">
            <a:avLst/>
          </a:prstGeom>
          <a:noFill/>
          <a:ln w="28575">
            <a:solidFill>
              <a:srgbClr val="FFFFFF"/>
            </a:solidFill>
            <a:prstDash val="dash"/>
            <a:round/>
            <a:headEnd/>
            <a:tailEnd/>
          </a:ln>
          <a:effectLst>
            <a:glow rad="63500">
              <a:schemeClr val="accent1">
                <a:satMod val="175000"/>
                <a:alpha val="40000"/>
              </a:schemeClr>
            </a:glow>
          </a:effectLst>
        </p:spPr>
        <p:txBody>
          <a:bodyPr wrap="none" lIns="109728" tIns="54864" rIns="109728" bIns="54864" anchor="ctr"/>
          <a:lstStyle/>
          <a:p>
            <a:endParaRPr lang="en-US" dirty="0"/>
          </a:p>
        </p:txBody>
      </p:sp>
      <p:sp>
        <p:nvSpPr>
          <p:cNvPr id="130" name="Rectangle 24"/>
          <p:cNvSpPr>
            <a:spLocks noChangeArrowheads="1"/>
          </p:cNvSpPr>
          <p:nvPr/>
        </p:nvSpPr>
        <p:spPr bwMode="grayWhite">
          <a:xfrm>
            <a:off x="2158578" y="7568304"/>
            <a:ext cx="5120640" cy="459104"/>
          </a:xfrm>
          <a:prstGeom prst="rect">
            <a:avLst/>
          </a:prstGeom>
          <a:ln>
            <a:headEnd/>
            <a:tailEnd/>
          </a:ln>
        </p:spPr>
        <p:style>
          <a:lnRef idx="1">
            <a:schemeClr val="accent6"/>
          </a:lnRef>
          <a:fillRef idx="3">
            <a:schemeClr val="accent6"/>
          </a:fillRef>
          <a:effectRef idx="2">
            <a:schemeClr val="accent6"/>
          </a:effectRef>
          <a:fontRef idx="minor">
            <a:schemeClr val="lt1"/>
          </a:fontRef>
        </p:style>
        <p:txBody>
          <a:bodyPr wrap="none" lIns="109728" tIns="54864" rIns="109728" bIns="54864" anchor="ctr"/>
          <a:lstStyle/>
          <a:p>
            <a:pPr algn="ctr">
              <a:lnSpc>
                <a:spcPct val="90000"/>
              </a:lnSpc>
              <a:spcBef>
                <a:spcPct val="30000"/>
              </a:spcBef>
            </a:pPr>
            <a:r>
              <a:rPr lang="en-US" sz="1700" dirty="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Windows hypervisor</a:t>
            </a:r>
          </a:p>
        </p:txBody>
      </p:sp>
      <p:sp>
        <p:nvSpPr>
          <p:cNvPr id="132" name="Line 9"/>
          <p:cNvSpPr>
            <a:spLocks noChangeShapeType="1"/>
          </p:cNvSpPr>
          <p:nvPr/>
        </p:nvSpPr>
        <p:spPr bwMode="auto">
          <a:xfrm flipH="1">
            <a:off x="5007019" y="5623560"/>
            <a:ext cx="11430" cy="1508760"/>
          </a:xfrm>
          <a:prstGeom prst="line">
            <a:avLst/>
          </a:prstGeom>
          <a:ln>
            <a:headEnd/>
            <a:tailEnd/>
          </a:ln>
        </p:spPr>
        <p:style>
          <a:lnRef idx="3">
            <a:schemeClr val="accent1"/>
          </a:lnRef>
          <a:fillRef idx="0">
            <a:schemeClr val="accent1"/>
          </a:fillRef>
          <a:effectRef idx="2">
            <a:schemeClr val="accent1"/>
          </a:effectRef>
          <a:fontRef idx="minor">
            <a:schemeClr val="tx1"/>
          </a:fontRef>
        </p:style>
        <p:txBody>
          <a:bodyPr wrap="none" lIns="109728" tIns="54864" rIns="109728" bIns="54864" anchor="ctr"/>
          <a:lstStyle/>
          <a:p>
            <a:endParaRPr lang="en-US" dirty="0"/>
          </a:p>
        </p:txBody>
      </p:sp>
      <p:sp>
        <p:nvSpPr>
          <p:cNvPr id="133" name="Line 10"/>
          <p:cNvSpPr>
            <a:spLocks noChangeShapeType="1"/>
          </p:cNvSpPr>
          <p:nvPr/>
        </p:nvSpPr>
        <p:spPr bwMode="auto">
          <a:xfrm flipH="1">
            <a:off x="5039963" y="5637007"/>
            <a:ext cx="1200150" cy="0"/>
          </a:xfrm>
          <a:prstGeom prst="line">
            <a:avLst/>
          </a:prstGeom>
          <a:ln>
            <a:headEnd/>
            <a:tailEnd/>
          </a:ln>
        </p:spPr>
        <p:style>
          <a:lnRef idx="3">
            <a:schemeClr val="accent1"/>
          </a:lnRef>
          <a:fillRef idx="0">
            <a:schemeClr val="accent1"/>
          </a:fillRef>
          <a:effectRef idx="2">
            <a:schemeClr val="accent1"/>
          </a:effectRef>
          <a:fontRef idx="minor">
            <a:schemeClr val="tx1"/>
          </a:fontRef>
        </p:style>
        <p:txBody>
          <a:bodyPr wrap="none" lIns="109728" tIns="54864" rIns="109728" bIns="54864" anchor="ctr"/>
          <a:lstStyle/>
          <a:p>
            <a:endParaRPr lang="en-US" dirty="0"/>
          </a:p>
        </p:txBody>
      </p:sp>
      <p:sp>
        <p:nvSpPr>
          <p:cNvPr id="127" name="Rectangle 61"/>
          <p:cNvSpPr>
            <a:spLocks noChangeArrowheads="1"/>
          </p:cNvSpPr>
          <p:nvPr/>
        </p:nvSpPr>
        <p:spPr bwMode="grayWhite">
          <a:xfrm>
            <a:off x="5109888" y="6105525"/>
            <a:ext cx="2011680" cy="661036"/>
          </a:xfrm>
          <a:prstGeom prst="rect">
            <a:avLst/>
          </a:prstGeom>
          <a:ln>
            <a:headEnd/>
            <a:tailEnd/>
          </a:ln>
        </p:spPr>
        <p:style>
          <a:lnRef idx="1">
            <a:schemeClr val="accent6"/>
          </a:lnRef>
          <a:fillRef idx="3">
            <a:schemeClr val="accent6"/>
          </a:fillRef>
          <a:effectRef idx="2">
            <a:schemeClr val="accent6"/>
          </a:effectRef>
          <a:fontRef idx="minor">
            <a:schemeClr val="lt1"/>
          </a:fontRef>
        </p:style>
        <p:txBody>
          <a:bodyPr wrap="none" lIns="109728" tIns="54864" rIns="109728" bIns="54864" anchor="ctr"/>
          <a:lstStyle/>
          <a:p>
            <a:pPr>
              <a:lnSpc>
                <a:spcPct val="90000"/>
              </a:lnSpc>
              <a:spcBef>
                <a:spcPct val="30000"/>
              </a:spcBef>
            </a:pPr>
            <a:r>
              <a:rPr lang="en-US" sz="1700" dirty="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Virtual Storage</a:t>
            </a:r>
          </a:p>
          <a:p>
            <a:pPr>
              <a:lnSpc>
                <a:spcPct val="90000"/>
              </a:lnSpc>
              <a:spcBef>
                <a:spcPct val="30000"/>
              </a:spcBef>
            </a:pPr>
            <a:r>
              <a:rPr lang="en-US" sz="1700" dirty="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Miniport (VSC)</a:t>
            </a:r>
          </a:p>
        </p:txBody>
      </p:sp>
      <p:sp>
        <p:nvSpPr>
          <p:cNvPr id="125" name="Rectangle 55"/>
          <p:cNvSpPr>
            <a:spLocks noChangeArrowheads="1"/>
          </p:cNvSpPr>
          <p:nvPr/>
        </p:nvSpPr>
        <p:spPr bwMode="grayWhite">
          <a:xfrm>
            <a:off x="5256572" y="5415153"/>
            <a:ext cx="2857500" cy="416051"/>
          </a:xfrm>
          <a:prstGeom prst="rect">
            <a:avLst/>
          </a:prstGeom>
          <a:ln>
            <a:headEnd/>
            <a:tailEnd/>
          </a:ln>
        </p:spPr>
        <p:style>
          <a:lnRef idx="1">
            <a:schemeClr val="accent6"/>
          </a:lnRef>
          <a:fillRef idx="3">
            <a:schemeClr val="accent6"/>
          </a:fillRef>
          <a:effectRef idx="2">
            <a:schemeClr val="accent6"/>
          </a:effectRef>
          <a:fontRef idx="minor">
            <a:schemeClr val="lt1"/>
          </a:fontRef>
        </p:style>
        <p:txBody>
          <a:bodyPr wrap="none" lIns="109728" tIns="54864" rIns="109728" bIns="54864" anchor="ctr"/>
          <a:lstStyle/>
          <a:p>
            <a:pPr algn="r">
              <a:lnSpc>
                <a:spcPct val="90000"/>
              </a:lnSpc>
              <a:spcBef>
                <a:spcPct val="30000"/>
              </a:spcBef>
            </a:pPr>
            <a:r>
              <a:rPr lang="en-US" sz="1700" dirty="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Fast Path Filter (VSC)</a:t>
            </a:r>
          </a:p>
        </p:txBody>
      </p:sp>
      <p:sp>
        <p:nvSpPr>
          <p:cNvPr id="131" name="Rectangle 40"/>
          <p:cNvSpPr>
            <a:spLocks noChangeArrowheads="1"/>
          </p:cNvSpPr>
          <p:nvPr/>
        </p:nvSpPr>
        <p:spPr bwMode="grayWhite">
          <a:xfrm>
            <a:off x="2539281" y="7040880"/>
            <a:ext cx="4399408" cy="274320"/>
          </a:xfrm>
          <a:prstGeom prst="rect">
            <a:avLst/>
          </a:prstGeom>
          <a:ln>
            <a:headEnd/>
            <a:tailEnd/>
          </a:ln>
        </p:spPr>
        <p:style>
          <a:lnRef idx="1">
            <a:schemeClr val="accent6"/>
          </a:lnRef>
          <a:fillRef idx="3">
            <a:schemeClr val="accent6"/>
          </a:fillRef>
          <a:effectRef idx="2">
            <a:schemeClr val="accent6"/>
          </a:effectRef>
          <a:fontRef idx="minor">
            <a:schemeClr val="lt1"/>
          </a:fontRef>
        </p:style>
        <p:txBody>
          <a:bodyPr wrap="none" lIns="109728" tIns="54864" rIns="109728" bIns="54864" anchor="ctr"/>
          <a:lstStyle/>
          <a:p>
            <a:pPr algn="ctr">
              <a:lnSpc>
                <a:spcPct val="90000"/>
              </a:lnSpc>
              <a:spcBef>
                <a:spcPct val="30000"/>
              </a:spcBef>
            </a:pPr>
            <a:r>
              <a:rPr lang="en-US" sz="1700" dirty="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VMBus</a:t>
            </a:r>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dirty="0" smtClean="0"/>
              <a:t>Workload External Targets</a:t>
            </a:r>
            <a:endParaRPr lang="en-US" dirty="0"/>
          </a:p>
        </p:txBody>
      </p:sp>
      <p:sp>
        <p:nvSpPr>
          <p:cNvPr id="10243" name="Rectangle 3"/>
          <p:cNvSpPr>
            <a:spLocks noGrp="1" noChangeArrowheads="1"/>
          </p:cNvSpPr>
          <p:nvPr>
            <p:ph idx="1"/>
          </p:nvPr>
        </p:nvSpPr>
        <p:spPr>
          <a:xfrm>
            <a:off x="469616" y="1508171"/>
            <a:ext cx="5332094" cy="6217702"/>
          </a:xfrm>
        </p:spPr>
        <p:txBody>
          <a:bodyPr/>
          <a:lstStyle/>
          <a:p>
            <a:r>
              <a:rPr lang="en-US" dirty="0" smtClean="0"/>
              <a:t>Applications may load from VHD and store data inside the VHD, and/or may access external storage resources as data stores</a:t>
            </a:r>
          </a:p>
          <a:p>
            <a:r>
              <a:rPr lang="en-US" dirty="0" smtClean="0"/>
              <a:t>Applications can</a:t>
            </a:r>
            <a:br>
              <a:rPr lang="en-US" dirty="0" smtClean="0"/>
            </a:br>
            <a:r>
              <a:rPr lang="en-US" dirty="0" smtClean="0"/>
              <a:t>use pass-through from the Guest to external storage</a:t>
            </a:r>
            <a:endParaRPr lang="en-US" dirty="0"/>
          </a:p>
        </p:txBody>
      </p:sp>
      <p:sp>
        <p:nvSpPr>
          <p:cNvPr id="10244" name="Rectangle 4"/>
          <p:cNvSpPr>
            <a:spLocks noChangeArrowheads="1"/>
          </p:cNvSpPr>
          <p:nvPr/>
        </p:nvSpPr>
        <p:spPr bwMode="auto">
          <a:xfrm>
            <a:off x="6400800" y="2651760"/>
            <a:ext cx="1828800" cy="2011680"/>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wrap="none" lIns="109728" tIns="54864" rIns="109728" bIns="54864" anchor="ctr"/>
          <a:lstStyle/>
          <a:p>
            <a:endParaRPr lang="en-US" dirty="0">
              <a:solidFill>
                <a:schemeClr val="bg1">
                  <a:lumMod val="75000"/>
                </a:schemeClr>
              </a:solidFill>
            </a:endParaRPr>
          </a:p>
        </p:txBody>
      </p:sp>
      <p:sp>
        <p:nvSpPr>
          <p:cNvPr id="10245" name="AutoShape 5"/>
          <p:cNvSpPr>
            <a:spLocks noChangeArrowheads="1"/>
          </p:cNvSpPr>
          <p:nvPr/>
        </p:nvSpPr>
        <p:spPr bwMode="auto">
          <a:xfrm>
            <a:off x="8869680" y="3657600"/>
            <a:ext cx="1371600" cy="1645920"/>
          </a:xfrm>
          <a:prstGeom prst="can">
            <a:avLst>
              <a:gd name="adj" fmla="val 30000"/>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wrap="none" lIns="109728" tIns="54864" rIns="109728" bIns="54864" anchor="ctr"/>
          <a:lstStyle/>
          <a:p>
            <a:endParaRPr lang="en-US" dirty="0">
              <a:solidFill>
                <a:schemeClr val="bg1">
                  <a:lumMod val="75000"/>
                </a:schemeClr>
              </a:solidFill>
            </a:endParaRPr>
          </a:p>
        </p:txBody>
      </p:sp>
      <p:sp>
        <p:nvSpPr>
          <p:cNvPr id="10246" name="Text Box 6"/>
          <p:cNvSpPr txBox="1">
            <a:spLocks noChangeArrowheads="1"/>
          </p:cNvSpPr>
          <p:nvPr/>
        </p:nvSpPr>
        <p:spPr bwMode="auto">
          <a:xfrm>
            <a:off x="9235440" y="4023360"/>
            <a:ext cx="678455" cy="372410"/>
          </a:xfrm>
          <a:prstGeom prst="rect">
            <a:avLst/>
          </a:prstGeom>
          <a:ln>
            <a:headEnd type="none" w="med" len="med"/>
            <a:tailEnd type="none" w="med" len="med"/>
          </a:ln>
        </p:spPr>
        <p:txBody>
          <a:bodyPr wrap="none" lIns="109728" tIns="54864" rIns="109728" bIns="54864">
            <a:spAutoFit/>
          </a:bodyPr>
          <a:lstStyle/>
          <a:p>
            <a:r>
              <a:rPr lang="en-US" sz="1700" dirty="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VHD</a:t>
            </a:r>
          </a:p>
        </p:txBody>
      </p:sp>
      <p:sp>
        <p:nvSpPr>
          <p:cNvPr id="10247" name="Text Box 7"/>
          <p:cNvSpPr txBox="1">
            <a:spLocks noChangeArrowheads="1"/>
          </p:cNvSpPr>
          <p:nvPr/>
        </p:nvSpPr>
        <p:spPr bwMode="auto">
          <a:xfrm>
            <a:off x="9235440" y="4389120"/>
            <a:ext cx="678455" cy="372410"/>
          </a:xfrm>
          <a:prstGeom prst="rect">
            <a:avLst/>
          </a:prstGeom>
          <a:ln>
            <a:headEnd type="none" w="med" len="med"/>
            <a:tailEnd type="none" w="med" len="med"/>
          </a:ln>
        </p:spPr>
        <p:txBody>
          <a:bodyPr wrap="none" lIns="109728" tIns="54864" rIns="109728" bIns="54864">
            <a:spAutoFit/>
          </a:bodyPr>
          <a:lstStyle/>
          <a:p>
            <a:r>
              <a:rPr lang="en-US" sz="1700" dirty="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VHD</a:t>
            </a:r>
          </a:p>
        </p:txBody>
      </p:sp>
      <p:sp>
        <p:nvSpPr>
          <p:cNvPr id="10248" name="Text Box 8"/>
          <p:cNvSpPr txBox="1">
            <a:spLocks noChangeArrowheads="1"/>
          </p:cNvSpPr>
          <p:nvPr/>
        </p:nvSpPr>
        <p:spPr bwMode="auto">
          <a:xfrm>
            <a:off x="9235440" y="4754880"/>
            <a:ext cx="678455" cy="372410"/>
          </a:xfrm>
          <a:prstGeom prst="rect">
            <a:avLst/>
          </a:prstGeom>
          <a:ln>
            <a:headEnd type="none" w="med" len="med"/>
            <a:tailEnd type="none" w="med" len="med"/>
          </a:ln>
        </p:spPr>
        <p:txBody>
          <a:bodyPr wrap="none" lIns="109728" tIns="54864" rIns="109728" bIns="54864">
            <a:spAutoFit/>
          </a:bodyPr>
          <a:lstStyle/>
          <a:p>
            <a:r>
              <a:rPr lang="en-US" sz="1700" dirty="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VHD</a:t>
            </a:r>
          </a:p>
        </p:txBody>
      </p:sp>
      <p:sp>
        <p:nvSpPr>
          <p:cNvPr id="10249" name="Rectangle 9"/>
          <p:cNvSpPr>
            <a:spLocks noChangeArrowheads="1"/>
          </p:cNvSpPr>
          <p:nvPr/>
        </p:nvSpPr>
        <p:spPr bwMode="auto">
          <a:xfrm>
            <a:off x="6583680" y="2834640"/>
            <a:ext cx="457200" cy="1554480"/>
          </a:xfrm>
          <a:prstGeom prst="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131674" tIns="65837" rIns="131674" bIns="65837" numCol="1" rtlCol="0" anchor="ctr" anchorCtr="0" compatLnSpc="1">
            <a:prstTxWarp prst="textNoShape">
              <a:avLst/>
            </a:prstTxWarp>
          </a:bodyPr>
          <a:lstStyle/>
          <a:p>
            <a:pPr algn="ctr" defTabSz="1316356" fontAlgn="base">
              <a:spcBef>
                <a:spcPct val="0"/>
              </a:spcBef>
              <a:spcAft>
                <a:spcPct val="0"/>
              </a:spcAft>
            </a:pPr>
            <a:endParaRPr lang="en-US" sz="3500" dirty="0">
              <a:effectLst>
                <a:outerShdw blurRad="38100" dist="38100" dir="2700000" algn="tl">
                  <a:srgbClr val="000000">
                    <a:alpha val="43137"/>
                  </a:srgbClr>
                </a:outerShdw>
              </a:effectLst>
              <a:latin typeface="Segoe" pitchFamily="34" charset="0"/>
            </a:endParaRPr>
          </a:p>
        </p:txBody>
      </p:sp>
      <p:sp>
        <p:nvSpPr>
          <p:cNvPr id="10250" name="Rectangle 10"/>
          <p:cNvSpPr>
            <a:spLocks noChangeArrowheads="1"/>
          </p:cNvSpPr>
          <p:nvPr/>
        </p:nvSpPr>
        <p:spPr bwMode="auto">
          <a:xfrm>
            <a:off x="7132320" y="2834640"/>
            <a:ext cx="457200" cy="1554480"/>
          </a:xfrm>
          <a:prstGeom prst="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131674" tIns="65837" rIns="131674" bIns="65837" numCol="1" rtlCol="0" anchor="ctr" anchorCtr="0" compatLnSpc="1">
            <a:prstTxWarp prst="textNoShape">
              <a:avLst/>
            </a:prstTxWarp>
          </a:bodyPr>
          <a:lstStyle/>
          <a:p>
            <a:pPr algn="ctr" defTabSz="1316356" fontAlgn="base">
              <a:spcBef>
                <a:spcPct val="0"/>
              </a:spcBef>
              <a:spcAft>
                <a:spcPct val="0"/>
              </a:spcAft>
            </a:pPr>
            <a:endParaRPr lang="en-US" sz="3500" dirty="0">
              <a:effectLst>
                <a:outerShdw blurRad="38100" dist="38100" dir="2700000" algn="tl">
                  <a:srgbClr val="000000">
                    <a:alpha val="43137"/>
                  </a:srgbClr>
                </a:outerShdw>
              </a:effectLst>
              <a:latin typeface="Segoe" pitchFamily="34" charset="0"/>
            </a:endParaRPr>
          </a:p>
        </p:txBody>
      </p:sp>
      <p:sp>
        <p:nvSpPr>
          <p:cNvPr id="10251" name="Rectangle 11"/>
          <p:cNvSpPr>
            <a:spLocks noChangeArrowheads="1"/>
          </p:cNvSpPr>
          <p:nvPr/>
        </p:nvSpPr>
        <p:spPr bwMode="auto">
          <a:xfrm>
            <a:off x="7680960" y="2834640"/>
            <a:ext cx="457200" cy="1554480"/>
          </a:xfrm>
          <a:prstGeom prst="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131674" tIns="65837" rIns="131674" bIns="65837" numCol="1" rtlCol="0" anchor="ctr" anchorCtr="0" compatLnSpc="1">
            <a:prstTxWarp prst="textNoShape">
              <a:avLst/>
            </a:prstTxWarp>
          </a:bodyPr>
          <a:lstStyle/>
          <a:p>
            <a:pPr algn="ctr" defTabSz="1316356" fontAlgn="base">
              <a:spcBef>
                <a:spcPct val="0"/>
              </a:spcBef>
              <a:spcAft>
                <a:spcPct val="0"/>
              </a:spcAft>
            </a:pPr>
            <a:endParaRPr lang="en-US" sz="3500" dirty="0">
              <a:effectLst>
                <a:outerShdw blurRad="38100" dist="38100" dir="2700000" algn="tl">
                  <a:srgbClr val="000000">
                    <a:alpha val="43137"/>
                  </a:srgbClr>
                </a:outerShdw>
              </a:effectLst>
              <a:latin typeface="Segoe" pitchFamily="34" charset="0"/>
            </a:endParaRPr>
          </a:p>
        </p:txBody>
      </p:sp>
      <p:sp>
        <p:nvSpPr>
          <p:cNvPr id="10252" name="Line 12"/>
          <p:cNvSpPr>
            <a:spLocks noChangeShapeType="1"/>
          </p:cNvSpPr>
          <p:nvPr/>
        </p:nvSpPr>
        <p:spPr bwMode="auto">
          <a:xfrm>
            <a:off x="8046720" y="4023360"/>
            <a:ext cx="1188720" cy="182880"/>
          </a:xfrm>
          <a:prstGeom prst="line">
            <a:avLst/>
          </a:prstGeom>
          <a:ln>
            <a:headEnd type="triangle" w="med" len="med"/>
            <a:tailEnd type="triangle" w="med" len="med"/>
          </a:ln>
        </p:spPr>
        <p:style>
          <a:lnRef idx="3">
            <a:schemeClr val="dk1"/>
          </a:lnRef>
          <a:fillRef idx="0">
            <a:schemeClr val="dk1"/>
          </a:fillRef>
          <a:effectRef idx="2">
            <a:schemeClr val="dk1"/>
          </a:effectRef>
          <a:fontRef idx="minor">
            <a:schemeClr val="tx1"/>
          </a:fontRef>
        </p:style>
        <p:txBody>
          <a:bodyPr lIns="109728" tIns="54864" rIns="109728" bIns="54864"/>
          <a:lstStyle/>
          <a:p>
            <a:endParaRPr lang="en-US" dirty="0">
              <a:solidFill>
                <a:schemeClr val="bg1">
                  <a:lumMod val="75000"/>
                </a:schemeClr>
              </a:solidFill>
            </a:endParaRPr>
          </a:p>
        </p:txBody>
      </p:sp>
      <p:sp>
        <p:nvSpPr>
          <p:cNvPr id="10253" name="Line 13"/>
          <p:cNvSpPr>
            <a:spLocks noChangeShapeType="1"/>
          </p:cNvSpPr>
          <p:nvPr/>
        </p:nvSpPr>
        <p:spPr bwMode="auto">
          <a:xfrm>
            <a:off x="7315200" y="4023360"/>
            <a:ext cx="1920240" cy="548640"/>
          </a:xfrm>
          <a:prstGeom prst="line">
            <a:avLst/>
          </a:prstGeom>
          <a:ln>
            <a:headEnd type="triangle" w="med" len="med"/>
            <a:tailEnd type="triangle" w="med" len="med"/>
          </a:ln>
        </p:spPr>
        <p:style>
          <a:lnRef idx="3">
            <a:schemeClr val="dk1"/>
          </a:lnRef>
          <a:fillRef idx="0">
            <a:schemeClr val="dk1"/>
          </a:fillRef>
          <a:effectRef idx="2">
            <a:schemeClr val="dk1"/>
          </a:effectRef>
          <a:fontRef idx="minor">
            <a:schemeClr val="tx1"/>
          </a:fontRef>
        </p:style>
        <p:txBody>
          <a:bodyPr lIns="109728" tIns="54864" rIns="109728" bIns="54864"/>
          <a:lstStyle/>
          <a:p>
            <a:endParaRPr lang="en-US" dirty="0">
              <a:solidFill>
                <a:schemeClr val="bg1">
                  <a:lumMod val="75000"/>
                </a:schemeClr>
              </a:solidFill>
            </a:endParaRPr>
          </a:p>
        </p:txBody>
      </p:sp>
      <p:sp>
        <p:nvSpPr>
          <p:cNvPr id="10254" name="Line 14"/>
          <p:cNvSpPr>
            <a:spLocks noChangeShapeType="1"/>
          </p:cNvSpPr>
          <p:nvPr/>
        </p:nvSpPr>
        <p:spPr bwMode="auto">
          <a:xfrm>
            <a:off x="6858000" y="4023360"/>
            <a:ext cx="2468880" cy="914400"/>
          </a:xfrm>
          <a:prstGeom prst="line">
            <a:avLst/>
          </a:prstGeom>
          <a:ln>
            <a:headEnd type="triangle" w="med" len="med"/>
            <a:tailEnd type="triangle" w="med" len="med"/>
          </a:ln>
        </p:spPr>
        <p:style>
          <a:lnRef idx="3">
            <a:schemeClr val="dk1"/>
          </a:lnRef>
          <a:fillRef idx="0">
            <a:schemeClr val="dk1"/>
          </a:fillRef>
          <a:effectRef idx="2">
            <a:schemeClr val="dk1"/>
          </a:effectRef>
          <a:fontRef idx="minor">
            <a:schemeClr val="tx1"/>
          </a:fontRef>
        </p:style>
        <p:txBody>
          <a:bodyPr lIns="109728" tIns="54864" rIns="109728" bIns="54864"/>
          <a:lstStyle/>
          <a:p>
            <a:endParaRPr lang="en-US" dirty="0">
              <a:solidFill>
                <a:schemeClr val="bg1">
                  <a:lumMod val="75000"/>
                </a:schemeClr>
              </a:solidFill>
            </a:endParaRPr>
          </a:p>
        </p:txBody>
      </p:sp>
      <p:sp>
        <p:nvSpPr>
          <p:cNvPr id="10255" name="Text Box 15"/>
          <p:cNvSpPr txBox="1">
            <a:spLocks noChangeArrowheads="1"/>
          </p:cNvSpPr>
          <p:nvPr/>
        </p:nvSpPr>
        <p:spPr bwMode="auto">
          <a:xfrm>
            <a:off x="6492240" y="3657600"/>
            <a:ext cx="667234" cy="449354"/>
          </a:xfrm>
          <a:prstGeom prst="rect">
            <a:avLst/>
          </a:prstGeom>
          <a:ln>
            <a:headEnd type="none" w="med" len="med"/>
            <a:tailEnd type="none" w="med" len="med"/>
          </a:ln>
        </p:spPr>
        <p:txBody>
          <a:bodyPr wrap="none" lIns="109728" tIns="54864" rIns="109728" bIns="54864">
            <a:spAutoFit/>
          </a:bodyPr>
          <a:lstStyle/>
          <a:p>
            <a:r>
              <a:rPr lang="en-US" dirty="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Segoe Semibold" pitchFamily="34" charset="0"/>
              </a:rPr>
              <a:t>VM</a:t>
            </a:r>
          </a:p>
        </p:txBody>
      </p:sp>
      <p:sp>
        <p:nvSpPr>
          <p:cNvPr id="10256" name="Text Box 16"/>
          <p:cNvSpPr txBox="1">
            <a:spLocks noChangeArrowheads="1"/>
          </p:cNvSpPr>
          <p:nvPr/>
        </p:nvSpPr>
        <p:spPr bwMode="auto">
          <a:xfrm>
            <a:off x="7040880" y="3657600"/>
            <a:ext cx="667234" cy="449354"/>
          </a:xfrm>
          <a:prstGeom prst="rect">
            <a:avLst/>
          </a:prstGeom>
          <a:ln>
            <a:headEnd type="none" w="med" len="med"/>
            <a:tailEnd type="none" w="med" len="med"/>
          </a:ln>
        </p:spPr>
        <p:txBody>
          <a:bodyPr wrap="none" lIns="109728" tIns="54864" rIns="109728" bIns="54864">
            <a:spAutoFit/>
          </a:bodyPr>
          <a:lstStyle/>
          <a:p>
            <a:r>
              <a:rPr lang="en-US" dirty="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Segoe Semibold" pitchFamily="34" charset="0"/>
              </a:rPr>
              <a:t>VM</a:t>
            </a:r>
          </a:p>
        </p:txBody>
      </p:sp>
      <p:sp>
        <p:nvSpPr>
          <p:cNvPr id="10257" name="Text Box 17"/>
          <p:cNvSpPr txBox="1">
            <a:spLocks noChangeArrowheads="1"/>
          </p:cNvSpPr>
          <p:nvPr/>
        </p:nvSpPr>
        <p:spPr bwMode="auto">
          <a:xfrm>
            <a:off x="7589520" y="3657600"/>
            <a:ext cx="667234" cy="449354"/>
          </a:xfrm>
          <a:prstGeom prst="rect">
            <a:avLst/>
          </a:prstGeom>
          <a:ln>
            <a:headEnd type="none" w="med" len="med"/>
            <a:tailEnd type="none" w="med" len="med"/>
          </a:ln>
        </p:spPr>
        <p:txBody>
          <a:bodyPr wrap="none" lIns="109728" tIns="54864" rIns="109728" bIns="54864">
            <a:spAutoFit/>
          </a:bodyPr>
          <a:lstStyle/>
          <a:p>
            <a:r>
              <a:rPr lang="en-US" dirty="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Segoe Semibold" pitchFamily="34" charset="0"/>
              </a:rPr>
              <a:t>VM</a:t>
            </a:r>
          </a:p>
        </p:txBody>
      </p:sp>
      <p:sp>
        <p:nvSpPr>
          <p:cNvPr id="10258" name="Cloud"/>
          <p:cNvSpPr>
            <a:spLocks noChangeAspect="1" noEditPoints="1" noChangeArrowheads="1"/>
          </p:cNvSpPr>
          <p:nvPr/>
        </p:nvSpPr>
        <p:spPr bwMode="auto">
          <a:xfrm flipH="1">
            <a:off x="5760720" y="4937760"/>
            <a:ext cx="3291840" cy="1371600"/>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gradFill flip="none" rotWithShape="1">
            <a:gsLst>
              <a:gs pos="0">
                <a:srgbClr val="00B0F0">
                  <a:alpha val="65000"/>
                </a:srgbClr>
              </a:gs>
              <a:gs pos="35000">
                <a:schemeClr val="accent4">
                  <a:lumMod val="75000"/>
                  <a:alpha val="66000"/>
                </a:schemeClr>
              </a:gs>
              <a:gs pos="59000">
                <a:schemeClr val="accent4">
                  <a:lumMod val="75000"/>
                  <a:alpha val="65000"/>
                </a:schemeClr>
              </a:gs>
              <a:gs pos="80000">
                <a:schemeClr val="accent4">
                  <a:alpha val="57000"/>
                </a:schemeClr>
              </a:gs>
            </a:gsLst>
            <a:path path="circle">
              <a:fillToRect l="100000" t="100000"/>
            </a:path>
            <a:tileRect r="-100000" b="-100000"/>
          </a:gradFill>
          <a:ln w="9525">
            <a:gradFill>
              <a:gsLst>
                <a:gs pos="0">
                  <a:schemeClr val="accent4">
                    <a:lumMod val="40000"/>
                    <a:lumOff val="60000"/>
                    <a:alpha val="33000"/>
                  </a:schemeClr>
                </a:gs>
                <a:gs pos="50000">
                  <a:schemeClr val="accent4">
                    <a:lumMod val="60000"/>
                    <a:lumOff val="40000"/>
                    <a:alpha val="68000"/>
                  </a:schemeClr>
                </a:gs>
                <a:gs pos="100000">
                  <a:schemeClr val="accent4">
                    <a:lumMod val="20000"/>
                    <a:lumOff val="80000"/>
                    <a:alpha val="51000"/>
                  </a:schemeClr>
                </a:gs>
              </a:gsLst>
              <a:lin ang="5400000" scaled="0"/>
            </a:grad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109728" tIns="54864" rIns="109728" bIns="54864"/>
          <a:lstStyle/>
          <a:p>
            <a:r>
              <a:rPr lang="en-US" sz="3400" kern="0" dirty="0" smtClean="0">
                <a:ln w="18415" cmpd="sng">
                  <a:noFill/>
                  <a:prstDash val="solid"/>
                </a:ln>
                <a:gradFill>
                  <a:gsLst>
                    <a:gs pos="0">
                      <a:srgbClr val="0F0F0F"/>
                    </a:gs>
                    <a:gs pos="77000">
                      <a:srgbClr val="000000">
                        <a:lumMod val="95000"/>
                        <a:lumOff val="5000"/>
                      </a:srgbClr>
                    </a:gs>
                  </a:gsLst>
                  <a:lin ang="16200000" scaled="1"/>
                </a:gradFill>
                <a:effectLst>
                  <a:glow rad="101600">
                    <a:srgbClr val="FFFFFF">
                      <a:alpha val="40000"/>
                    </a:srgbClr>
                  </a:glow>
                  <a:innerShdw blurRad="114300">
                    <a:prstClr val="black"/>
                  </a:innerShdw>
                </a:effectLst>
                <a:latin typeface="Segoe Black" pitchFamily="34" charset="0"/>
              </a:rPr>
              <a:t>SAN</a:t>
            </a:r>
            <a:endParaRPr lang="en-US" sz="3400" kern="0" dirty="0">
              <a:ln w="18415" cmpd="sng">
                <a:noFill/>
                <a:prstDash val="solid"/>
              </a:ln>
              <a:gradFill>
                <a:gsLst>
                  <a:gs pos="0">
                    <a:srgbClr val="0F0F0F"/>
                  </a:gs>
                  <a:gs pos="77000">
                    <a:srgbClr val="000000">
                      <a:lumMod val="95000"/>
                      <a:lumOff val="5000"/>
                    </a:srgbClr>
                  </a:gs>
                </a:gsLst>
                <a:lin ang="16200000" scaled="1"/>
              </a:gradFill>
              <a:effectLst>
                <a:glow rad="101600">
                  <a:srgbClr val="FFFFFF">
                    <a:alpha val="40000"/>
                  </a:srgbClr>
                </a:glow>
                <a:innerShdw blurRad="114300">
                  <a:prstClr val="black"/>
                </a:innerShdw>
              </a:effectLst>
              <a:latin typeface="Segoe Black" pitchFamily="34" charset="0"/>
            </a:endParaRPr>
          </a:p>
        </p:txBody>
      </p:sp>
      <p:sp>
        <p:nvSpPr>
          <p:cNvPr id="10259" name="AutoShape 19"/>
          <p:cNvSpPr>
            <a:spLocks noChangeArrowheads="1"/>
          </p:cNvSpPr>
          <p:nvPr/>
        </p:nvSpPr>
        <p:spPr bwMode="auto">
          <a:xfrm>
            <a:off x="7955280" y="6492240"/>
            <a:ext cx="822960" cy="1097280"/>
          </a:xfrm>
          <a:prstGeom prst="can">
            <a:avLst>
              <a:gd name="adj" fmla="val 33333"/>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wrap="none" lIns="109728" tIns="54864" rIns="109728" bIns="54864" anchor="ctr"/>
          <a:lstStyle/>
          <a:p>
            <a:pPr algn="ctr"/>
            <a:r>
              <a:rPr lang="en-US" sz="1700" dirty="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Patient</a:t>
            </a:r>
          </a:p>
          <a:p>
            <a:pPr algn="ctr"/>
            <a:r>
              <a:rPr lang="en-US" sz="1700" dirty="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DB</a:t>
            </a:r>
          </a:p>
        </p:txBody>
      </p:sp>
      <p:sp>
        <p:nvSpPr>
          <p:cNvPr id="10260" name="AutoShape 20"/>
          <p:cNvSpPr>
            <a:spLocks noChangeArrowheads="1"/>
          </p:cNvSpPr>
          <p:nvPr/>
        </p:nvSpPr>
        <p:spPr bwMode="auto">
          <a:xfrm>
            <a:off x="5852160" y="6492240"/>
            <a:ext cx="822960" cy="1097280"/>
          </a:xfrm>
          <a:prstGeom prst="can">
            <a:avLst>
              <a:gd name="adj" fmla="val 33333"/>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wrap="none" lIns="109728" tIns="54864" rIns="109728" bIns="54864" anchor="ctr"/>
          <a:lstStyle/>
          <a:p>
            <a:pPr algn="ctr"/>
            <a:r>
              <a:rPr lang="en-US" sz="1700" dirty="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Web</a:t>
            </a:r>
          </a:p>
          <a:p>
            <a:pPr algn="ctr"/>
            <a:r>
              <a:rPr lang="en-US" sz="1700" dirty="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Site</a:t>
            </a:r>
          </a:p>
        </p:txBody>
      </p:sp>
      <p:sp>
        <p:nvSpPr>
          <p:cNvPr id="10261" name="Text Box 21"/>
          <p:cNvSpPr txBox="1">
            <a:spLocks noChangeArrowheads="1"/>
          </p:cNvSpPr>
          <p:nvPr/>
        </p:nvSpPr>
        <p:spPr bwMode="auto">
          <a:xfrm>
            <a:off x="7498080" y="3017520"/>
            <a:ext cx="716928" cy="449354"/>
          </a:xfrm>
          <a:prstGeom prst="rect">
            <a:avLst/>
          </a:prstGeom>
          <a:ln>
            <a:headEnd type="none" w="med" len="med"/>
            <a:tailEnd type="none" w="med" len="med"/>
          </a:ln>
        </p:spPr>
        <p:txBody>
          <a:bodyPr wrap="none" lIns="109728" tIns="54864" rIns="109728" bIns="54864">
            <a:spAutoFit/>
          </a:bodyPr>
          <a:lstStyle/>
          <a:p>
            <a:r>
              <a:rPr lang="en-US" dirty="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Segoe Semibold" pitchFamily="34" charset="0"/>
              </a:rPr>
              <a:t>SQL</a:t>
            </a:r>
          </a:p>
        </p:txBody>
      </p:sp>
      <p:sp>
        <p:nvSpPr>
          <p:cNvPr id="10265" name="Line 25"/>
          <p:cNvSpPr>
            <a:spLocks noChangeShapeType="1"/>
          </p:cNvSpPr>
          <p:nvPr/>
        </p:nvSpPr>
        <p:spPr bwMode="auto">
          <a:xfrm>
            <a:off x="7863840" y="3383280"/>
            <a:ext cx="457200" cy="3200400"/>
          </a:xfrm>
          <a:prstGeom prst="line">
            <a:avLst/>
          </a:prstGeom>
          <a:ln>
            <a:headEnd type="triangle" w="med" len="med"/>
            <a:tailEnd type="triangle" w="med" len="med"/>
          </a:ln>
        </p:spPr>
        <p:style>
          <a:lnRef idx="3">
            <a:schemeClr val="dk1"/>
          </a:lnRef>
          <a:fillRef idx="0">
            <a:schemeClr val="dk1"/>
          </a:fillRef>
          <a:effectRef idx="2">
            <a:schemeClr val="dk1"/>
          </a:effectRef>
          <a:fontRef idx="minor">
            <a:schemeClr val="tx1"/>
          </a:fontRef>
        </p:style>
        <p:txBody>
          <a:bodyPr lIns="109728" tIns="54864" rIns="109728" bIns="54864"/>
          <a:lstStyle/>
          <a:p>
            <a:endParaRPr lang="en-US" dirty="0"/>
          </a:p>
        </p:txBody>
      </p:sp>
      <p:sp>
        <p:nvSpPr>
          <p:cNvPr id="23" name="Line 25"/>
          <p:cNvSpPr>
            <a:spLocks noChangeShapeType="1"/>
          </p:cNvSpPr>
          <p:nvPr/>
        </p:nvSpPr>
        <p:spPr bwMode="auto">
          <a:xfrm flipH="1">
            <a:off x="6217920" y="3383280"/>
            <a:ext cx="640080" cy="3383280"/>
          </a:xfrm>
          <a:prstGeom prst="line">
            <a:avLst/>
          </a:prstGeom>
          <a:ln>
            <a:headEnd type="triangle" w="med" len="med"/>
            <a:tailEnd type="triangle" w="med" len="med"/>
          </a:ln>
        </p:spPr>
        <p:style>
          <a:lnRef idx="3">
            <a:schemeClr val="dk1"/>
          </a:lnRef>
          <a:fillRef idx="0">
            <a:schemeClr val="dk1"/>
          </a:fillRef>
          <a:effectRef idx="2">
            <a:schemeClr val="dk1"/>
          </a:effectRef>
          <a:fontRef idx="minor">
            <a:schemeClr val="tx1"/>
          </a:fontRef>
        </p:style>
        <p:txBody>
          <a:bodyPr lIns="109728" tIns="54864" rIns="109728" bIns="54864"/>
          <a:lstStyle/>
          <a:p>
            <a:endParaRPr lang="en-US" dirty="0"/>
          </a:p>
        </p:txBody>
      </p:sp>
      <p:sp>
        <p:nvSpPr>
          <p:cNvPr id="24" name="Text Box 21"/>
          <p:cNvSpPr txBox="1">
            <a:spLocks noChangeArrowheads="1"/>
          </p:cNvSpPr>
          <p:nvPr/>
        </p:nvSpPr>
        <p:spPr bwMode="auto">
          <a:xfrm>
            <a:off x="6583680" y="3017520"/>
            <a:ext cx="532582" cy="449354"/>
          </a:xfrm>
          <a:prstGeom prst="rect">
            <a:avLst/>
          </a:prstGeom>
          <a:ln>
            <a:headEnd type="none" w="med" len="med"/>
            <a:tailEnd type="none" w="med" len="med"/>
          </a:ln>
        </p:spPr>
        <p:txBody>
          <a:bodyPr wrap="none" lIns="109728" tIns="54864" rIns="109728" bIns="54864">
            <a:spAutoFit/>
          </a:bodyPr>
          <a:lstStyle/>
          <a:p>
            <a:r>
              <a:rPr lang="en-US" dirty="0" smtClean="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Segoe Semibold" pitchFamily="34" charset="0"/>
              </a:rPr>
              <a:t>IIS</a:t>
            </a:r>
            <a:endParaRPr lang="en-US" dirty="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Segoe Semibold" pitchFamily="34" charset="0"/>
            </a:endParaRPr>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59106" y="274321"/>
            <a:ext cx="10513694" cy="830997"/>
          </a:xfrm>
        </p:spPr>
        <p:txBody>
          <a:bodyPr/>
          <a:lstStyle/>
          <a:p>
            <a:r>
              <a:rPr lang="en-US" dirty="0" smtClean="0"/>
              <a:t>WWN And HBA Server Demand</a:t>
            </a:r>
            <a:endParaRPr lang="en-US" dirty="0"/>
          </a:p>
        </p:txBody>
      </p:sp>
      <p:sp>
        <p:nvSpPr>
          <p:cNvPr id="12291" name="Rectangle 3"/>
          <p:cNvSpPr>
            <a:spLocks noGrp="1" noChangeArrowheads="1"/>
          </p:cNvSpPr>
          <p:nvPr>
            <p:ph idx="1"/>
          </p:nvPr>
        </p:nvSpPr>
        <p:spPr>
          <a:xfrm>
            <a:off x="459106" y="1697357"/>
            <a:ext cx="10056494" cy="5427127"/>
          </a:xfrm>
        </p:spPr>
        <p:txBody>
          <a:bodyPr/>
          <a:lstStyle/>
          <a:p>
            <a:r>
              <a:rPr lang="en-US" sz="3400" dirty="0" smtClean="0"/>
              <a:t>More than 2 HBAs per server is atypical on non-virtualized servers. Some prefer two dual-ported HBAs. Each HBA only 1 login</a:t>
            </a:r>
          </a:p>
          <a:p>
            <a:r>
              <a:rPr lang="en-US" sz="3400" dirty="0" smtClean="0"/>
              <a:t>Each HBA contains a single WWPN with a single login, with Virtualization the needs compound</a:t>
            </a:r>
          </a:p>
          <a:p>
            <a:r>
              <a:rPr lang="en-US" sz="3400" dirty="0" smtClean="0"/>
              <a:t>With newer multi-core/socket and large memory systems, the number of VMs on a physical server will approach triple digits (100+)</a:t>
            </a:r>
          </a:p>
          <a:p>
            <a:r>
              <a:rPr lang="en-US" sz="3400" dirty="0" smtClean="0"/>
              <a:t>SAN ports and domains are limited too</a:t>
            </a:r>
          </a:p>
          <a:p>
            <a:r>
              <a:rPr lang="en-US" sz="3400" dirty="0" smtClean="0"/>
              <a:t>NPIV enables more virtual ports and SAN scaling</a:t>
            </a:r>
            <a:endParaRPr lang="en-US" sz="3400" dirty="0"/>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459106" y="274320"/>
            <a:ext cx="10056494" cy="1661993"/>
          </a:xfrm>
        </p:spPr>
        <p:txBody>
          <a:bodyPr/>
          <a:lstStyle/>
          <a:p>
            <a:r>
              <a:rPr lang="en-US" dirty="0" smtClean="0"/>
              <a:t>Windows Virtualization Windows Server Longhorn</a:t>
            </a:r>
            <a:endParaRPr lang="en-US" dirty="0"/>
          </a:p>
        </p:txBody>
      </p:sp>
      <p:sp>
        <p:nvSpPr>
          <p:cNvPr id="4" name="Content Placeholder 2"/>
          <p:cNvSpPr>
            <a:spLocks noGrp="1"/>
          </p:cNvSpPr>
          <p:nvPr>
            <p:ph idx="1"/>
          </p:nvPr>
        </p:nvSpPr>
        <p:spPr>
          <a:xfrm>
            <a:off x="457200" y="2184401"/>
            <a:ext cx="10056494" cy="6430478"/>
          </a:xfrm>
        </p:spPr>
        <p:txBody>
          <a:bodyPr/>
          <a:lstStyle/>
          <a:p>
            <a:r>
              <a:rPr lang="en-US" dirty="0" smtClean="0"/>
              <a:t>NPIV is a powerful adjunct for many of the Top Virtualization Use Cases</a:t>
            </a:r>
          </a:p>
          <a:p>
            <a:pPr lvl="1"/>
            <a:r>
              <a:rPr lang="en-US" dirty="0" smtClean="0"/>
              <a:t>Server Consolidation</a:t>
            </a:r>
          </a:p>
          <a:p>
            <a:pPr lvl="1"/>
            <a:r>
              <a:rPr lang="en-US" dirty="0" smtClean="0"/>
              <a:t>Application Compatibility and Re-Hosting</a:t>
            </a:r>
          </a:p>
          <a:p>
            <a:pPr lvl="1"/>
            <a:r>
              <a:rPr lang="en-US" dirty="0" smtClean="0"/>
              <a:t>Business Continuity</a:t>
            </a:r>
          </a:p>
          <a:p>
            <a:pPr lvl="1"/>
            <a:r>
              <a:rPr lang="en-US" dirty="0" smtClean="0"/>
              <a:t>Dynamic Data Center</a:t>
            </a:r>
          </a:p>
          <a:p>
            <a:pPr lvl="1"/>
            <a:r>
              <a:rPr lang="en-US" dirty="0" smtClean="0"/>
              <a:t>Rapid Provisioning of New Solutions</a:t>
            </a:r>
          </a:p>
          <a:p>
            <a:pPr lvl="1"/>
            <a:r>
              <a:rPr lang="en-US" dirty="0" smtClean="0"/>
              <a:t>Development and Test</a:t>
            </a:r>
          </a:p>
          <a:p>
            <a:pPr lvl="1"/>
            <a:r>
              <a:rPr lang="en-US" dirty="0" smtClean="0"/>
              <a:t>Logical Partitioning</a:t>
            </a:r>
          </a:p>
          <a:p>
            <a:pPr lvl="1">
              <a:buNone/>
            </a:pPr>
            <a:endParaRPr lang="en-US" dirty="0" smtClean="0"/>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descr="5-00244_WinHec_Template_Fad.png"/>
          <p:cNvPicPr>
            <a:picLocks noChangeAspect="1"/>
          </p:cNvPicPr>
          <p:nvPr/>
        </p:nvPicPr>
        <p:blipFill>
          <a:blip r:embed="rId3"/>
          <a:stretch>
            <a:fillRect/>
          </a:stretch>
        </p:blipFill>
        <p:spPr>
          <a:xfrm>
            <a:off x="4386266" y="2322514"/>
            <a:ext cx="5718176" cy="2686050"/>
          </a:xfrm>
          <a:prstGeom prst="rect">
            <a:avLst/>
          </a:prstGeom>
        </p:spPr>
      </p:pic>
      <p:sp>
        <p:nvSpPr>
          <p:cNvPr id="30" name="Title 29"/>
          <p:cNvSpPr>
            <a:spLocks noGrp="1"/>
          </p:cNvSpPr>
          <p:nvPr>
            <p:ph type="ctrTitle"/>
          </p:nvPr>
        </p:nvSpPr>
        <p:spPr>
          <a:xfrm>
            <a:off x="873127" y="2825751"/>
            <a:ext cx="9231313" cy="914096"/>
          </a:xfrm>
        </p:spPr>
        <p:txBody>
          <a:bodyPr/>
          <a:lstStyle/>
          <a:p>
            <a:r>
              <a:rPr smtClean="0"/>
              <a:t>Emulex</a:t>
            </a:r>
            <a:endParaRPr lang="en-US" dirty="0"/>
          </a:p>
        </p:txBody>
      </p:sp>
      <p:sp>
        <p:nvSpPr>
          <p:cNvPr id="5" name="Subtitle 4"/>
          <p:cNvSpPr>
            <a:spLocks noGrp="1"/>
          </p:cNvSpPr>
          <p:nvPr>
            <p:ph type="subTitle" idx="1"/>
          </p:nvPr>
        </p:nvSpPr>
        <p:spPr>
          <a:xfrm>
            <a:off x="873127" y="5208589"/>
            <a:ext cx="9231313" cy="1703543"/>
          </a:xfrm>
        </p:spPr>
        <p:txBody>
          <a:bodyPr/>
          <a:lstStyle/>
          <a:p>
            <a:pPr eaLnBrk="1" hangingPunct="1"/>
            <a:r>
              <a:rPr lang="en-US" dirty="0" smtClean="0">
                <a:effectLst>
                  <a:outerShdw blurRad="38100" dist="38100" dir="2700000" algn="tl">
                    <a:srgbClr val="000000"/>
                  </a:outerShdw>
                </a:effectLst>
              </a:rPr>
              <a:t>Mark Karnowski</a:t>
            </a:r>
          </a:p>
          <a:p>
            <a:pPr eaLnBrk="1" hangingPunct="1"/>
            <a:r>
              <a:rPr lang="en-US" dirty="0" smtClean="0">
                <a:effectLst>
                  <a:outerShdw blurRad="38100" dist="38100" dir="2700000" algn="tl">
                    <a:srgbClr val="000000"/>
                  </a:outerShdw>
                </a:effectLst>
              </a:rPr>
              <a:t>VP Engineering</a:t>
            </a:r>
          </a:p>
          <a:p>
            <a:pPr eaLnBrk="1" hangingPunct="1"/>
            <a:r>
              <a:rPr lang="en-US" dirty="0" smtClean="0">
                <a:effectLst>
                  <a:outerShdw blurRad="38100" dist="38100" dir="2700000" algn="tl">
                    <a:srgbClr val="000000"/>
                  </a:outerShdw>
                </a:effectLst>
              </a:rPr>
              <a:t>Emulex</a:t>
            </a:r>
          </a:p>
        </p:txBody>
      </p:sp>
      <p:sp>
        <p:nvSpPr>
          <p:cNvPr id="6" name="TextBox 5"/>
          <p:cNvSpPr txBox="1"/>
          <p:nvPr/>
        </p:nvSpPr>
        <p:spPr>
          <a:xfrm>
            <a:off x="1644651" y="773711"/>
            <a:ext cx="7443788" cy="1846660"/>
          </a:xfrm>
          <a:prstGeom prst="rect">
            <a:avLst/>
          </a:prstGeom>
          <a:noFill/>
        </p:spPr>
        <p:txBody>
          <a:bodyPr lIns="0" tIns="0" rIns="0" bIns="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r">
              <a:defRPr/>
            </a:pPr>
            <a:r>
              <a:rPr lang="en-US" sz="12000" b="1" spc="-770" dirty="0" smtClean="0">
                <a:ln w="11430"/>
                <a:solidFill>
                  <a:schemeClr val="tx2"/>
                </a:solidFill>
                <a:effectLst>
                  <a:outerShdw blurRad="50800" dist="39000" dir="5460000" algn="tl">
                    <a:srgbClr val="000000">
                      <a:alpha val="38000"/>
                    </a:srgbClr>
                  </a:outerShdw>
                </a:effectLst>
                <a:latin typeface="Segoe" pitchFamily="34" charset="0"/>
              </a:rPr>
              <a:t>partner</a:t>
            </a:r>
            <a:endParaRPr lang="en-US" sz="12000" b="1" spc="-770" dirty="0">
              <a:ln w="11430"/>
              <a:solidFill>
                <a:schemeClr val="tx2"/>
              </a:solidFill>
              <a:effectLst>
                <a:outerShdw blurRad="50800" dist="39000" dir="5460000" algn="tl">
                  <a:srgbClr val="000000">
                    <a:alpha val="38000"/>
                  </a:srgbClr>
                </a:outerShdw>
              </a:effectLst>
              <a:latin typeface="Segoe" pitchFamily="34" charset="0"/>
            </a:endParaRPr>
          </a:p>
        </p:txBody>
      </p:sp>
      <p:pic>
        <p:nvPicPr>
          <p:cNvPr id="1026" name="Picture 2" descr="\\storagepartners\darrellk$\NPIV\white_emulex_logo_526_Horz_trans.tif"/>
          <p:cNvPicPr>
            <a:picLocks noChangeAspect="1" noChangeArrowheads="1"/>
          </p:cNvPicPr>
          <p:nvPr/>
        </p:nvPicPr>
        <p:blipFill>
          <a:blip r:embed="rId4"/>
          <a:srcRect/>
          <a:stretch>
            <a:fillRect/>
          </a:stretch>
        </p:blipFill>
        <p:spPr bwMode="auto">
          <a:xfrm>
            <a:off x="4942599" y="5501289"/>
            <a:ext cx="5857875" cy="706438"/>
          </a:xfrm>
          <a:prstGeom prst="rect">
            <a:avLst/>
          </a:prstGeom>
          <a:noFill/>
        </p:spPr>
      </p:pic>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9106" y="274321"/>
            <a:ext cx="10056494" cy="1429314"/>
          </a:xfrm>
        </p:spPr>
        <p:txBody>
          <a:bodyPr/>
          <a:lstStyle/>
          <a:p>
            <a:r>
              <a:rPr lang="en-US" dirty="0" smtClean="0"/>
              <a:t>Key Takeaways</a:t>
            </a:r>
            <a:br>
              <a:rPr lang="en-US" dirty="0" smtClean="0"/>
            </a:br>
            <a:r>
              <a:rPr sz="4300" smtClean="0">
                <a:solidFill>
                  <a:schemeClr val="accent1"/>
                </a:solidFill>
              </a:rPr>
              <a:t>Understand that</a:t>
            </a:r>
            <a:endParaRPr sz="4300">
              <a:solidFill>
                <a:schemeClr val="accent1"/>
              </a:solidFill>
            </a:endParaRPr>
          </a:p>
        </p:txBody>
      </p:sp>
      <p:sp>
        <p:nvSpPr>
          <p:cNvPr id="3" name="Text Placeholder 2"/>
          <p:cNvSpPr>
            <a:spLocks noGrp="1"/>
          </p:cNvSpPr>
          <p:nvPr>
            <p:ph type="body" idx="1"/>
          </p:nvPr>
        </p:nvSpPr>
        <p:spPr>
          <a:xfrm>
            <a:off x="514641" y="1909997"/>
            <a:ext cx="10056494" cy="6076535"/>
          </a:xfrm>
        </p:spPr>
        <p:txBody>
          <a:bodyPr/>
          <a:lstStyle/>
          <a:p>
            <a:r>
              <a:rPr lang="en-US" sz="2900" dirty="0" smtClean="0"/>
              <a:t>Platform and SAN virtualization technologies are complementary</a:t>
            </a:r>
          </a:p>
          <a:p>
            <a:r>
              <a:rPr lang="en-US" sz="2900" dirty="0" smtClean="0"/>
              <a:t>Consolidation and VM agility can challenge SAN best practices, NPIV empowers solution for multiple domains</a:t>
            </a:r>
          </a:p>
          <a:p>
            <a:r>
              <a:rPr lang="en-US" sz="2900" dirty="0" smtClean="0"/>
              <a:t>NPIV does not require a new device driver model</a:t>
            </a:r>
          </a:p>
          <a:p>
            <a:r>
              <a:rPr lang="en-US" sz="2900" dirty="0" smtClean="0"/>
              <a:t>Windows Virtualization utilizes the existing WDM </a:t>
            </a:r>
          </a:p>
          <a:p>
            <a:pPr>
              <a:buNone/>
            </a:pPr>
            <a:r>
              <a:rPr lang="en-US" sz="2900" dirty="0" smtClean="0"/>
              <a:t>	I/O infrastructure and storage stack </a:t>
            </a:r>
          </a:p>
          <a:p>
            <a:r>
              <a:rPr lang="en-US" sz="2900" dirty="0" smtClean="0"/>
              <a:t>‘In-Box’ key enterprise storage and management APIs</a:t>
            </a:r>
          </a:p>
          <a:p>
            <a:r>
              <a:rPr lang="en-US" sz="2900" dirty="0" smtClean="0"/>
              <a:t>SAN Infrastructures provide virtualization synergy when NPIV is used</a:t>
            </a:r>
          </a:p>
          <a:p>
            <a:r>
              <a:rPr lang="en-US" sz="2900" dirty="0" smtClean="0"/>
              <a:t>Dynamic instrumentation helps mitigate contending attributes like performance against agility</a:t>
            </a:r>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57" name="Rectangle 25"/>
          <p:cNvSpPr>
            <a:spLocks noGrp="1" noChangeArrowheads="1"/>
          </p:cNvSpPr>
          <p:nvPr>
            <p:ph type="title"/>
          </p:nvPr>
        </p:nvSpPr>
        <p:spPr>
          <a:xfrm>
            <a:off x="485775" y="274638"/>
            <a:ext cx="10198100" cy="1661993"/>
          </a:xfrm>
        </p:spPr>
        <p:txBody>
          <a:bodyPr/>
          <a:lstStyle/>
          <a:p>
            <a:pPr>
              <a:defRPr/>
            </a:pPr>
            <a:r>
              <a:rPr smtClean="0"/>
              <a:t>NPIV Timeline</a:t>
            </a:r>
            <a:r>
              <a:rPr>
                <a:ln>
                  <a:noFill/>
                </a:ln>
                <a:solidFill>
                  <a:schemeClr val="tx1"/>
                </a:solidFill>
                <a:effectLst/>
                <a:latin typeface="Segoe"/>
              </a:rPr>
              <a:t/>
            </a:r>
            <a:br>
              <a:rPr>
                <a:ln>
                  <a:noFill/>
                </a:ln>
                <a:solidFill>
                  <a:schemeClr val="tx1"/>
                </a:solidFill>
                <a:effectLst/>
                <a:latin typeface="Segoe"/>
              </a:rPr>
            </a:br>
            <a:endParaRPr>
              <a:ln>
                <a:noFill/>
              </a:ln>
              <a:solidFill>
                <a:schemeClr val="tx1"/>
              </a:solidFill>
              <a:effectLst/>
              <a:latin typeface="Segoe"/>
            </a:endParaRPr>
          </a:p>
        </p:txBody>
      </p:sp>
      <p:sp>
        <p:nvSpPr>
          <p:cNvPr id="33794" name="Line 2"/>
          <p:cNvSpPr>
            <a:spLocks noChangeShapeType="1"/>
          </p:cNvSpPr>
          <p:nvPr/>
        </p:nvSpPr>
        <p:spPr bwMode="auto">
          <a:xfrm>
            <a:off x="2981325" y="6126488"/>
            <a:ext cx="823913" cy="0"/>
          </a:xfrm>
          <a:prstGeom prst="line">
            <a:avLst/>
          </a:prstGeom>
          <a:noFill/>
          <a:ln w="19050">
            <a:solidFill>
              <a:schemeClr val="tx1"/>
            </a:solidFill>
            <a:round/>
            <a:headEnd/>
            <a:tailEnd/>
          </a:ln>
        </p:spPr>
        <p:txBody>
          <a:bodyPr/>
          <a:lstStyle/>
          <a:p>
            <a:endParaRPr lang="en-US"/>
          </a:p>
        </p:txBody>
      </p:sp>
      <p:sp>
        <p:nvSpPr>
          <p:cNvPr id="33795" name="Line 3"/>
          <p:cNvSpPr>
            <a:spLocks noChangeShapeType="1"/>
          </p:cNvSpPr>
          <p:nvPr/>
        </p:nvSpPr>
        <p:spPr bwMode="auto">
          <a:xfrm>
            <a:off x="2798763" y="2847975"/>
            <a:ext cx="1889125" cy="1588"/>
          </a:xfrm>
          <a:prstGeom prst="line">
            <a:avLst/>
          </a:prstGeom>
          <a:noFill/>
          <a:ln w="22225">
            <a:solidFill>
              <a:schemeClr val="bg2"/>
            </a:solidFill>
            <a:round/>
            <a:headEnd/>
            <a:tailEnd/>
          </a:ln>
        </p:spPr>
        <p:txBody>
          <a:bodyPr/>
          <a:lstStyle/>
          <a:p>
            <a:endParaRPr lang="en-US"/>
          </a:p>
        </p:txBody>
      </p:sp>
      <p:sp>
        <p:nvSpPr>
          <p:cNvPr id="33796" name="Line 4"/>
          <p:cNvSpPr>
            <a:spLocks noChangeShapeType="1"/>
          </p:cNvSpPr>
          <p:nvPr/>
        </p:nvSpPr>
        <p:spPr bwMode="auto">
          <a:xfrm>
            <a:off x="3018395" y="3833728"/>
            <a:ext cx="1749425" cy="1587"/>
          </a:xfrm>
          <a:prstGeom prst="line">
            <a:avLst/>
          </a:prstGeom>
          <a:noFill/>
          <a:ln w="22225">
            <a:solidFill>
              <a:schemeClr val="bg2"/>
            </a:solidFill>
            <a:round/>
            <a:headEnd/>
            <a:tailEnd/>
          </a:ln>
        </p:spPr>
        <p:txBody>
          <a:bodyPr/>
          <a:lstStyle/>
          <a:p>
            <a:endParaRPr lang="en-US"/>
          </a:p>
        </p:txBody>
      </p:sp>
      <p:sp>
        <p:nvSpPr>
          <p:cNvPr id="120838" name="Text Box 6"/>
          <p:cNvSpPr txBox="1">
            <a:spLocks noChangeArrowheads="1"/>
          </p:cNvSpPr>
          <p:nvPr/>
        </p:nvSpPr>
        <p:spPr bwMode="auto">
          <a:xfrm>
            <a:off x="3713163" y="1841500"/>
            <a:ext cx="4395787" cy="846138"/>
          </a:xfrm>
          <a:prstGeom prst="rect">
            <a:avLst/>
          </a:prstGeom>
          <a:solidFill>
            <a:schemeClr val="accent1"/>
          </a:solidFill>
          <a:ln w="9525">
            <a:solidFill>
              <a:schemeClr val="tx1"/>
            </a:solidFill>
            <a:miter lim="800000"/>
            <a:headEnd/>
            <a:tailEnd/>
          </a:ln>
          <a:effectLst>
            <a:outerShdw dist="107763" dir="2700000" algn="ctr" rotWithShape="0">
              <a:schemeClr val="bg2">
                <a:alpha val="50000"/>
              </a:schemeClr>
            </a:outerShdw>
          </a:effectLst>
        </p:spPr>
        <p:txBody>
          <a:bodyPr lIns="32918" tIns="21946" rIns="32918" bIns="21946"/>
          <a:lstStyle/>
          <a:p>
            <a:pPr defTabSz="1316038">
              <a:spcBef>
                <a:spcPct val="50000"/>
              </a:spcBef>
            </a:pPr>
            <a:r>
              <a:rPr lang="en-US" sz="1700" b="1" dirty="0">
                <a:solidFill>
                  <a:schemeClr val="bg2"/>
                </a:solidFill>
                <a:effectLst>
                  <a:outerShdw blurRad="38100" dist="38100" dir="2700000" algn="tl">
                    <a:srgbClr val="FFFFFF"/>
                  </a:outerShdw>
                </a:effectLst>
              </a:rPr>
              <a:t>Emulex and IBM first to develop SAN connectivity for virtualized mainframe servers.</a:t>
            </a:r>
          </a:p>
        </p:txBody>
      </p:sp>
      <p:sp>
        <p:nvSpPr>
          <p:cNvPr id="33799" name="Line 7"/>
          <p:cNvSpPr>
            <a:spLocks noChangeShapeType="1"/>
          </p:cNvSpPr>
          <p:nvPr/>
        </p:nvSpPr>
        <p:spPr bwMode="auto">
          <a:xfrm>
            <a:off x="2981325" y="4448782"/>
            <a:ext cx="703263" cy="1588"/>
          </a:xfrm>
          <a:prstGeom prst="line">
            <a:avLst/>
          </a:prstGeom>
          <a:noFill/>
          <a:ln w="19050">
            <a:solidFill>
              <a:schemeClr val="tx1"/>
            </a:solidFill>
            <a:round/>
            <a:headEnd/>
            <a:tailEnd/>
          </a:ln>
        </p:spPr>
        <p:txBody>
          <a:bodyPr/>
          <a:lstStyle/>
          <a:p>
            <a:endParaRPr lang="en-US"/>
          </a:p>
        </p:txBody>
      </p:sp>
      <p:sp>
        <p:nvSpPr>
          <p:cNvPr id="120840" name="Text Box 8"/>
          <p:cNvSpPr txBox="1">
            <a:spLocks noChangeArrowheads="1"/>
          </p:cNvSpPr>
          <p:nvPr/>
        </p:nvSpPr>
        <p:spPr bwMode="auto">
          <a:xfrm>
            <a:off x="3713163" y="4155095"/>
            <a:ext cx="4411662" cy="571500"/>
          </a:xfrm>
          <a:prstGeom prst="rect">
            <a:avLst/>
          </a:prstGeom>
          <a:solidFill>
            <a:schemeClr val="accent1"/>
          </a:solidFill>
          <a:ln w="9525">
            <a:solidFill>
              <a:schemeClr val="tx1"/>
            </a:solidFill>
            <a:miter lim="800000"/>
            <a:headEnd/>
            <a:tailEnd/>
          </a:ln>
          <a:effectLst>
            <a:outerShdw dist="107763" dir="2700000" algn="ctr" rotWithShape="0">
              <a:schemeClr val="bg2">
                <a:alpha val="50000"/>
              </a:schemeClr>
            </a:outerShdw>
          </a:effectLst>
        </p:spPr>
        <p:txBody>
          <a:bodyPr lIns="32918" tIns="21946" rIns="32918" bIns="21946">
            <a:spAutoFit/>
          </a:bodyPr>
          <a:lstStyle/>
          <a:p>
            <a:pPr defTabSz="1316038">
              <a:spcBef>
                <a:spcPct val="50000"/>
              </a:spcBef>
            </a:pPr>
            <a:r>
              <a:rPr lang="en-US" sz="1700" b="1">
                <a:solidFill>
                  <a:schemeClr val="bg2"/>
                </a:solidFill>
                <a:effectLst>
                  <a:outerShdw blurRad="38100" dist="38100" dir="2700000" algn="tl">
                    <a:srgbClr val="FFFFFF"/>
                  </a:outerShdw>
                </a:effectLst>
              </a:rPr>
              <a:t>The NPIV standard is adopted by ANSI T11.</a:t>
            </a:r>
          </a:p>
        </p:txBody>
      </p:sp>
      <p:sp>
        <p:nvSpPr>
          <p:cNvPr id="33801" name="Line 9"/>
          <p:cNvSpPr>
            <a:spLocks noChangeShapeType="1"/>
          </p:cNvSpPr>
          <p:nvPr/>
        </p:nvSpPr>
        <p:spPr bwMode="auto">
          <a:xfrm>
            <a:off x="3073400" y="3213100"/>
            <a:ext cx="698500" cy="1588"/>
          </a:xfrm>
          <a:prstGeom prst="line">
            <a:avLst/>
          </a:prstGeom>
          <a:noFill/>
          <a:ln w="19050">
            <a:solidFill>
              <a:schemeClr val="tx1"/>
            </a:solidFill>
            <a:round/>
            <a:headEnd/>
            <a:tailEnd/>
          </a:ln>
        </p:spPr>
        <p:txBody>
          <a:bodyPr/>
          <a:lstStyle/>
          <a:p>
            <a:endParaRPr lang="en-US"/>
          </a:p>
        </p:txBody>
      </p:sp>
      <p:sp>
        <p:nvSpPr>
          <p:cNvPr id="120842" name="Text Box 10"/>
          <p:cNvSpPr txBox="1">
            <a:spLocks noChangeArrowheads="1"/>
          </p:cNvSpPr>
          <p:nvPr/>
        </p:nvSpPr>
        <p:spPr bwMode="auto">
          <a:xfrm>
            <a:off x="3713163" y="2974975"/>
            <a:ext cx="4367212" cy="567541"/>
          </a:xfrm>
          <a:prstGeom prst="rect">
            <a:avLst/>
          </a:prstGeom>
          <a:solidFill>
            <a:schemeClr val="accent1"/>
          </a:solidFill>
          <a:ln w="9525">
            <a:solidFill>
              <a:schemeClr val="tx1"/>
            </a:solidFill>
            <a:miter lim="800000"/>
            <a:headEnd/>
            <a:tailEnd/>
          </a:ln>
          <a:effectLst>
            <a:outerShdw dist="107763" dir="2700000" algn="ctr" rotWithShape="0">
              <a:schemeClr val="bg2">
                <a:alpha val="50000"/>
              </a:schemeClr>
            </a:outerShdw>
          </a:effectLst>
        </p:spPr>
        <p:txBody>
          <a:bodyPr lIns="21946" tIns="21946" rIns="21946" bIns="21946">
            <a:spAutoFit/>
          </a:bodyPr>
          <a:lstStyle/>
          <a:p>
            <a:pPr defTabSz="1316038">
              <a:spcBef>
                <a:spcPct val="50000"/>
              </a:spcBef>
            </a:pPr>
            <a:r>
              <a:rPr lang="en-US" sz="1700" b="1" dirty="0">
                <a:solidFill>
                  <a:schemeClr val="bg2"/>
                </a:solidFill>
                <a:effectLst>
                  <a:outerShdw blurRad="38100" dist="38100" dir="2700000" algn="tl">
                    <a:srgbClr val="FFFFFF"/>
                  </a:outerShdw>
                </a:effectLst>
              </a:rPr>
              <a:t>Emulex, IBM &amp; </a:t>
            </a:r>
            <a:r>
              <a:rPr lang="en-US" sz="1700" b="1" dirty="0" err="1">
                <a:solidFill>
                  <a:schemeClr val="bg2"/>
                </a:solidFill>
                <a:effectLst>
                  <a:outerShdw blurRad="38100" dist="38100" dir="2700000" algn="tl">
                    <a:srgbClr val="FFFFFF"/>
                  </a:outerShdw>
                </a:effectLst>
              </a:rPr>
              <a:t>McDATA</a:t>
            </a:r>
            <a:r>
              <a:rPr lang="en-US" sz="1700" b="1" dirty="0">
                <a:solidFill>
                  <a:schemeClr val="bg2"/>
                </a:solidFill>
                <a:effectLst>
                  <a:outerShdw blurRad="38100" dist="38100" dir="2700000" algn="tl">
                    <a:srgbClr val="FFFFFF"/>
                  </a:outerShdw>
                </a:effectLst>
              </a:rPr>
              <a:t> </a:t>
            </a:r>
            <a:r>
              <a:rPr lang="en-US" sz="1700" b="1" dirty="0" smtClean="0">
                <a:solidFill>
                  <a:schemeClr val="bg2"/>
                </a:solidFill>
                <a:effectLst>
                  <a:outerShdw blurRad="38100" dist="38100" dir="2700000" algn="tl">
                    <a:srgbClr val="FFFFFF"/>
                  </a:outerShdw>
                </a:effectLst>
              </a:rPr>
              <a:t>initiate NPIV </a:t>
            </a:r>
            <a:r>
              <a:rPr lang="en-US" sz="1700" b="1" dirty="0">
                <a:solidFill>
                  <a:schemeClr val="bg2"/>
                </a:solidFill>
                <a:effectLst>
                  <a:outerShdw blurRad="38100" dist="38100" dir="2700000" algn="tl">
                    <a:srgbClr val="FFFFFF"/>
                  </a:outerShdw>
                </a:effectLst>
              </a:rPr>
              <a:t>Standard. </a:t>
            </a:r>
          </a:p>
        </p:txBody>
      </p:sp>
      <p:sp>
        <p:nvSpPr>
          <p:cNvPr id="33805" name="Line 13"/>
          <p:cNvSpPr>
            <a:spLocks noChangeShapeType="1"/>
          </p:cNvSpPr>
          <p:nvPr/>
        </p:nvSpPr>
        <p:spPr bwMode="auto">
          <a:xfrm>
            <a:off x="2679700" y="5052032"/>
            <a:ext cx="2066925" cy="0"/>
          </a:xfrm>
          <a:prstGeom prst="line">
            <a:avLst/>
          </a:prstGeom>
          <a:noFill/>
          <a:ln w="22225">
            <a:solidFill>
              <a:schemeClr val="bg2"/>
            </a:solidFill>
            <a:round/>
            <a:headEnd/>
            <a:tailEnd/>
          </a:ln>
        </p:spPr>
        <p:txBody>
          <a:bodyPr/>
          <a:lstStyle/>
          <a:p>
            <a:endParaRPr lang="en-US"/>
          </a:p>
        </p:txBody>
      </p:sp>
      <p:sp>
        <p:nvSpPr>
          <p:cNvPr id="33808" name="Rectangle 16"/>
          <p:cNvSpPr>
            <a:spLocks noChangeArrowheads="1"/>
          </p:cNvSpPr>
          <p:nvPr/>
        </p:nvSpPr>
        <p:spPr bwMode="auto">
          <a:xfrm>
            <a:off x="2798764" y="1396314"/>
            <a:ext cx="253356" cy="5739456"/>
          </a:xfrm>
          <a:prstGeom prst="rect">
            <a:avLst/>
          </a:prstGeom>
          <a:solidFill>
            <a:srgbClr val="99CC00"/>
          </a:solidFill>
          <a:ln w="9525">
            <a:noFill/>
            <a:miter lim="800000"/>
            <a:headEnd/>
            <a:tailEnd/>
          </a:ln>
        </p:spPr>
        <p:txBody>
          <a:bodyPr wrap="none" anchor="ctr"/>
          <a:lstStyle/>
          <a:p>
            <a:endParaRPr lang="en-US"/>
          </a:p>
        </p:txBody>
      </p:sp>
      <p:sp>
        <p:nvSpPr>
          <p:cNvPr id="33809" name="Rectangle 17"/>
          <p:cNvSpPr>
            <a:spLocks noChangeArrowheads="1"/>
          </p:cNvSpPr>
          <p:nvPr/>
        </p:nvSpPr>
        <p:spPr bwMode="auto">
          <a:xfrm>
            <a:off x="2341563" y="1384300"/>
            <a:ext cx="639762" cy="5720835"/>
          </a:xfrm>
          <a:prstGeom prst="rect">
            <a:avLst/>
          </a:prstGeom>
          <a:solidFill>
            <a:srgbClr val="FFCC00"/>
          </a:solidFill>
          <a:ln w="9525">
            <a:solidFill>
              <a:schemeClr val="tx1"/>
            </a:solidFill>
            <a:miter lim="800000"/>
            <a:headEnd/>
            <a:tailEnd/>
          </a:ln>
        </p:spPr>
        <p:txBody>
          <a:bodyPr wrap="none" anchor="ctr"/>
          <a:lstStyle/>
          <a:p>
            <a:endParaRPr lang="en-US"/>
          </a:p>
        </p:txBody>
      </p:sp>
      <p:sp>
        <p:nvSpPr>
          <p:cNvPr id="33810" name="Text Box 18"/>
          <p:cNvSpPr txBox="1">
            <a:spLocks noChangeArrowheads="1"/>
          </p:cNvSpPr>
          <p:nvPr/>
        </p:nvSpPr>
        <p:spPr bwMode="auto">
          <a:xfrm>
            <a:off x="2357438" y="1933575"/>
            <a:ext cx="571500" cy="288925"/>
          </a:xfrm>
          <a:prstGeom prst="rect">
            <a:avLst/>
          </a:prstGeom>
          <a:noFill/>
          <a:ln w="9525">
            <a:noFill/>
            <a:miter lim="800000"/>
            <a:headEnd/>
            <a:tailEnd/>
          </a:ln>
        </p:spPr>
        <p:txBody>
          <a:bodyPr lIns="0" tIns="0" rIns="0" bIns="0">
            <a:spAutoFit/>
          </a:bodyPr>
          <a:lstStyle/>
          <a:p>
            <a:pPr algn="ctr" defTabSz="1316038">
              <a:spcBef>
                <a:spcPct val="50000"/>
              </a:spcBef>
            </a:pPr>
            <a:r>
              <a:rPr lang="en-US" sz="1900" b="1">
                <a:solidFill>
                  <a:schemeClr val="bg2"/>
                </a:solidFill>
              </a:rPr>
              <a:t>1998</a:t>
            </a:r>
          </a:p>
        </p:txBody>
      </p:sp>
      <p:sp>
        <p:nvSpPr>
          <p:cNvPr id="33811" name="Text Box 19"/>
          <p:cNvSpPr txBox="1">
            <a:spLocks noChangeArrowheads="1"/>
          </p:cNvSpPr>
          <p:nvPr/>
        </p:nvSpPr>
        <p:spPr bwMode="auto">
          <a:xfrm>
            <a:off x="2344738" y="4266220"/>
            <a:ext cx="596900" cy="288925"/>
          </a:xfrm>
          <a:prstGeom prst="rect">
            <a:avLst/>
          </a:prstGeom>
          <a:noFill/>
          <a:ln w="9525">
            <a:noFill/>
            <a:miter lim="800000"/>
            <a:headEnd/>
            <a:tailEnd/>
          </a:ln>
        </p:spPr>
        <p:txBody>
          <a:bodyPr lIns="0" tIns="0" rIns="0" bIns="0">
            <a:spAutoFit/>
          </a:bodyPr>
          <a:lstStyle/>
          <a:p>
            <a:pPr algn="ctr" defTabSz="1316038">
              <a:spcBef>
                <a:spcPct val="50000"/>
              </a:spcBef>
            </a:pPr>
            <a:r>
              <a:rPr lang="en-US" sz="1900" b="1">
                <a:solidFill>
                  <a:schemeClr val="bg2"/>
                </a:solidFill>
              </a:rPr>
              <a:t>2003</a:t>
            </a:r>
          </a:p>
        </p:txBody>
      </p:sp>
      <p:sp>
        <p:nvSpPr>
          <p:cNvPr id="33813" name="Text Box 21"/>
          <p:cNvSpPr txBox="1">
            <a:spLocks noChangeArrowheads="1"/>
          </p:cNvSpPr>
          <p:nvPr/>
        </p:nvSpPr>
        <p:spPr bwMode="auto">
          <a:xfrm>
            <a:off x="2343150" y="5943925"/>
            <a:ext cx="600075" cy="288925"/>
          </a:xfrm>
          <a:prstGeom prst="rect">
            <a:avLst/>
          </a:prstGeom>
          <a:noFill/>
          <a:ln w="9525">
            <a:noFill/>
            <a:miter lim="800000"/>
            <a:headEnd/>
            <a:tailEnd/>
          </a:ln>
        </p:spPr>
        <p:txBody>
          <a:bodyPr lIns="0" tIns="0" rIns="0" bIns="0">
            <a:spAutoFit/>
          </a:bodyPr>
          <a:lstStyle/>
          <a:p>
            <a:pPr algn="ctr" defTabSz="1316038">
              <a:spcBef>
                <a:spcPct val="50000"/>
              </a:spcBef>
            </a:pPr>
            <a:r>
              <a:rPr lang="en-US" sz="1900" b="1">
                <a:solidFill>
                  <a:schemeClr val="bg2"/>
                </a:solidFill>
              </a:rPr>
              <a:t>2006</a:t>
            </a:r>
          </a:p>
        </p:txBody>
      </p:sp>
      <p:sp>
        <p:nvSpPr>
          <p:cNvPr id="33814" name="Text Box 22"/>
          <p:cNvSpPr txBox="1">
            <a:spLocks noChangeArrowheads="1"/>
          </p:cNvSpPr>
          <p:nvPr/>
        </p:nvSpPr>
        <p:spPr bwMode="auto">
          <a:xfrm>
            <a:off x="2355850" y="3121025"/>
            <a:ext cx="571500" cy="288925"/>
          </a:xfrm>
          <a:prstGeom prst="rect">
            <a:avLst/>
          </a:prstGeom>
          <a:noFill/>
          <a:ln w="9525">
            <a:noFill/>
            <a:miter lim="800000"/>
            <a:headEnd/>
            <a:tailEnd/>
          </a:ln>
        </p:spPr>
        <p:txBody>
          <a:bodyPr lIns="0" tIns="0" rIns="0" bIns="0">
            <a:spAutoFit/>
          </a:bodyPr>
          <a:lstStyle/>
          <a:p>
            <a:pPr algn="ctr" defTabSz="1316038">
              <a:spcBef>
                <a:spcPct val="50000"/>
              </a:spcBef>
            </a:pPr>
            <a:r>
              <a:rPr lang="en-US" sz="1900" b="1">
                <a:solidFill>
                  <a:schemeClr val="bg2"/>
                </a:solidFill>
              </a:rPr>
              <a:t>2001</a:t>
            </a:r>
          </a:p>
        </p:txBody>
      </p:sp>
      <p:sp>
        <p:nvSpPr>
          <p:cNvPr id="120855" name="Text Box 23"/>
          <p:cNvSpPr txBox="1">
            <a:spLocks noChangeArrowheads="1"/>
          </p:cNvSpPr>
          <p:nvPr/>
        </p:nvSpPr>
        <p:spPr bwMode="auto">
          <a:xfrm>
            <a:off x="3713163" y="5486725"/>
            <a:ext cx="4452937" cy="1477963"/>
          </a:xfrm>
          <a:prstGeom prst="rect">
            <a:avLst/>
          </a:prstGeom>
          <a:solidFill>
            <a:schemeClr val="accent1"/>
          </a:solidFill>
          <a:ln w="9525">
            <a:solidFill>
              <a:schemeClr val="tx1"/>
            </a:solidFill>
            <a:miter lim="800000"/>
            <a:headEnd/>
            <a:tailEnd/>
          </a:ln>
          <a:effectLst>
            <a:outerShdw dist="107763" dir="2700000" algn="ctr" rotWithShape="0">
              <a:schemeClr val="bg2">
                <a:alpha val="50000"/>
              </a:schemeClr>
            </a:outerShdw>
          </a:effectLst>
        </p:spPr>
        <p:txBody>
          <a:bodyPr lIns="32918" tIns="21946" rIns="32918" bIns="21946">
            <a:spAutoFit/>
          </a:bodyPr>
          <a:lstStyle/>
          <a:p>
            <a:pPr defTabSz="1316038">
              <a:spcBef>
                <a:spcPct val="50000"/>
              </a:spcBef>
              <a:defRPr/>
            </a:pPr>
            <a:r>
              <a:rPr lang="en-US" sz="1700" b="1" dirty="0">
                <a:solidFill>
                  <a:schemeClr val="bg2"/>
                </a:solidFill>
                <a:effectLst>
                  <a:outerShdw blurRad="38100" dist="38100" dir="2700000" algn="tl">
                    <a:srgbClr val="FFFFFF"/>
                  </a:outerShdw>
                </a:effectLst>
              </a:rPr>
              <a:t>Emulex </a:t>
            </a:r>
            <a:r>
              <a:rPr lang="en-US" sz="1700" b="1" dirty="0" smtClean="0">
                <a:solidFill>
                  <a:schemeClr val="bg2"/>
                </a:solidFill>
                <a:effectLst>
                  <a:outerShdw blurRad="38100" dist="38100" dir="2700000" algn="tl">
                    <a:srgbClr val="FFFFFF"/>
                  </a:outerShdw>
                </a:effectLst>
              </a:rPr>
              <a:t>demonstrates initial NPIV </a:t>
            </a:r>
            <a:r>
              <a:rPr lang="en-US" sz="1700" b="1" dirty="0">
                <a:solidFill>
                  <a:schemeClr val="bg2"/>
                </a:solidFill>
                <a:effectLst>
                  <a:outerShdw blurRad="38100" dist="38100" dir="2700000" algn="tl">
                    <a:srgbClr val="FFFFFF"/>
                  </a:outerShdw>
                </a:effectLst>
              </a:rPr>
              <a:t>support for Microsoft Virtual Server. </a:t>
            </a:r>
          </a:p>
          <a:p>
            <a:pPr defTabSz="1316038">
              <a:spcBef>
                <a:spcPct val="50000"/>
              </a:spcBef>
              <a:defRPr/>
            </a:pPr>
            <a:r>
              <a:rPr lang="en-US" sz="1700" b="1" dirty="0">
                <a:solidFill>
                  <a:schemeClr val="bg2"/>
                </a:solidFill>
                <a:effectLst>
                  <a:outerShdw blurRad="38100" dist="38100" dir="2700000" algn="tl">
                    <a:srgbClr val="FFFFFF"/>
                  </a:outerShdw>
                </a:effectLst>
              </a:rPr>
              <a:t>Emulex introduces </a:t>
            </a:r>
            <a:r>
              <a:rPr lang="en-US" sz="1700" b="1" dirty="0" err="1">
                <a:solidFill>
                  <a:schemeClr val="bg2"/>
                </a:solidFill>
                <a:effectLst>
                  <a:outerShdw blurRad="38100" dist="38100" dir="2700000" algn="tl">
                    <a:srgbClr val="FFFFFF"/>
                  </a:outerShdw>
                </a:effectLst>
              </a:rPr>
              <a:t>VMPilot</a:t>
            </a:r>
            <a:r>
              <a:rPr lang="en-US" sz="1700" b="1" dirty="0">
                <a:solidFill>
                  <a:schemeClr val="bg2"/>
                </a:solidFill>
                <a:effectLst>
                  <a:outerShdw blurRad="38100" dist="38100" dir="2700000" algn="tl">
                    <a:srgbClr val="FFFFFF"/>
                  </a:outerShdw>
                </a:effectLst>
              </a:rPr>
              <a:t>, the first NPIV management application  for use with </a:t>
            </a:r>
            <a:br>
              <a:rPr lang="en-US" sz="1700" b="1" dirty="0">
                <a:solidFill>
                  <a:schemeClr val="bg2"/>
                </a:solidFill>
                <a:effectLst>
                  <a:outerShdw blurRad="38100" dist="38100" dir="2700000" algn="tl">
                    <a:srgbClr val="FFFFFF"/>
                  </a:outerShdw>
                </a:effectLst>
              </a:rPr>
            </a:br>
            <a:r>
              <a:rPr lang="en-US" sz="1700" b="1" dirty="0">
                <a:solidFill>
                  <a:schemeClr val="bg2"/>
                </a:solidFill>
                <a:effectLst>
                  <a:outerShdw blurRad="38100" dist="38100" dir="2700000" algn="tl">
                    <a:srgbClr val="FFFFFF"/>
                  </a:outerShdw>
                </a:effectLst>
              </a:rPr>
              <a:t>Microsoft Virtual Server</a:t>
            </a:r>
            <a:r>
              <a:rPr lang="en-US" sz="1400" b="1" dirty="0">
                <a:solidFill>
                  <a:schemeClr val="bg2"/>
                </a:solidFill>
                <a:effectLst>
                  <a:outerShdw blurRad="38100" dist="38100" dir="2700000" algn="tl">
                    <a:srgbClr val="FFFFFF"/>
                  </a:outerShdw>
                </a:effectLst>
              </a:rPr>
              <a:t>.</a:t>
            </a:r>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2"/>
          <p:cNvSpPr>
            <a:spLocks noGrp="1" noChangeArrowheads="1"/>
          </p:cNvSpPr>
          <p:nvPr>
            <p:ph type="title"/>
          </p:nvPr>
        </p:nvSpPr>
        <p:spPr/>
        <p:txBody>
          <a:bodyPr/>
          <a:lstStyle/>
          <a:p>
            <a:r>
              <a:rPr lang="en-US" dirty="0" smtClean="0"/>
              <a:t>NPIV </a:t>
            </a:r>
          </a:p>
        </p:txBody>
      </p:sp>
      <p:sp>
        <p:nvSpPr>
          <p:cNvPr id="211970" name="Rectangle 3"/>
          <p:cNvSpPr>
            <a:spLocks noGrp="1" noChangeArrowheads="1"/>
          </p:cNvSpPr>
          <p:nvPr>
            <p:ph idx="1"/>
          </p:nvPr>
        </p:nvSpPr>
        <p:spPr>
          <a:xfrm>
            <a:off x="459106" y="1350515"/>
            <a:ext cx="10056494" cy="6577185"/>
          </a:xfrm>
        </p:spPr>
        <p:txBody>
          <a:bodyPr/>
          <a:lstStyle/>
          <a:p>
            <a:r>
              <a:rPr lang="en-US" sz="2900" dirty="0" smtClean="0"/>
              <a:t>Adopted by ANSI T11 FC-FS in 2003</a:t>
            </a:r>
          </a:p>
          <a:p>
            <a:r>
              <a:rPr lang="en-US" sz="2900" dirty="0" smtClean="0"/>
              <a:t>Covers Fibre Channel Switches, HBAs and other endpoints</a:t>
            </a:r>
          </a:p>
          <a:p>
            <a:r>
              <a:rPr lang="en-US" sz="2900" dirty="0" smtClean="0"/>
              <a:t>Allows a physical port to acquire multiple SAN addresses</a:t>
            </a:r>
          </a:p>
          <a:p>
            <a:r>
              <a:rPr lang="en-US" sz="2900" dirty="0" smtClean="0"/>
              <a:t>T.11 NPIV standard only defines wire protocol, not how to  map applications</a:t>
            </a:r>
          </a:p>
          <a:p>
            <a:r>
              <a:rPr lang="en-US" sz="2900" dirty="0" smtClean="0"/>
              <a:t>Server to server VM migration can challenge SAN Best Practices</a:t>
            </a:r>
          </a:p>
          <a:p>
            <a:pPr lvl="1"/>
            <a:r>
              <a:rPr lang="en-US" sz="2400" dirty="0" smtClean="0"/>
              <a:t>Zoning and Array-based LUN Masking are used to isolate HBA/LUN connections</a:t>
            </a:r>
          </a:p>
          <a:p>
            <a:r>
              <a:rPr lang="en-US" sz="2900" dirty="0" smtClean="0"/>
              <a:t>SAN-Based Virtualization environments cross IT boundaries</a:t>
            </a:r>
          </a:p>
          <a:p>
            <a:pPr lvl="1"/>
            <a:r>
              <a:rPr lang="en-US" sz="2400" dirty="0" smtClean="0"/>
              <a:t>Requires coordination between the “Server Guy” and the </a:t>
            </a:r>
            <a:br>
              <a:rPr lang="en-US" sz="2400" dirty="0" smtClean="0"/>
            </a:br>
            <a:r>
              <a:rPr lang="en-US" sz="2400" dirty="0" smtClean="0"/>
              <a:t>“Storage Guy”</a:t>
            </a:r>
            <a:endParaRPr lang="en-US" sz="2900" dirty="0" smtClean="0"/>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defTabSz="1095332">
              <a:defRPr/>
            </a:pPr>
            <a:r>
              <a:t>SAN </a:t>
            </a:r>
            <a:r>
              <a:rPr smtClean="0"/>
              <a:t>Industry NPIV Support</a:t>
            </a:r>
            <a:endParaRPr/>
          </a:p>
        </p:txBody>
      </p:sp>
      <p:sp>
        <p:nvSpPr>
          <p:cNvPr id="13315" name="Rectangle 3"/>
          <p:cNvSpPr>
            <a:spLocks noGrp="1" noChangeArrowheads="1"/>
          </p:cNvSpPr>
          <p:nvPr>
            <p:ph idx="1"/>
          </p:nvPr>
        </p:nvSpPr>
        <p:spPr>
          <a:xfrm>
            <a:off x="458788" y="1697038"/>
            <a:ext cx="10056812" cy="5695950"/>
          </a:xfrm>
        </p:spPr>
        <p:txBody>
          <a:bodyPr/>
          <a:lstStyle/>
          <a:p>
            <a:r>
              <a:rPr lang="en-US" sz="3200" smtClean="0">
                <a:effectLst>
                  <a:outerShdw blurRad="38100" dist="38100" dir="2700000" algn="tl">
                    <a:srgbClr val="000000"/>
                  </a:outerShdw>
                </a:effectLst>
              </a:rPr>
              <a:t>HBAs have added driver support that allows creation of multiple vports.</a:t>
            </a:r>
          </a:p>
          <a:p>
            <a:r>
              <a:rPr lang="en-US" sz="3200" smtClean="0">
                <a:effectLst>
                  <a:outerShdw blurRad="38100" dist="38100" dir="2700000" algn="tl">
                    <a:srgbClr val="000000"/>
                  </a:outerShdw>
                </a:effectLst>
              </a:rPr>
              <a:t>Switch Vendors created newer firmware allowing multiple N_Ports (1 Real, Many virtualized) through same connection</a:t>
            </a:r>
          </a:p>
          <a:p>
            <a:r>
              <a:rPr lang="en-US" sz="3200" smtClean="0">
                <a:effectLst>
                  <a:outerShdw blurRad="38100" dist="38100" dir="2700000" algn="tl">
                    <a:srgbClr val="000000"/>
                  </a:outerShdw>
                </a:effectLst>
              </a:rPr>
              <a:t>Storage RAID Controllers view the virtualized N_Ports as real WWPNs</a:t>
            </a:r>
          </a:p>
          <a:p>
            <a:r>
              <a:rPr lang="en-US" sz="3200" smtClean="0">
                <a:effectLst>
                  <a:outerShdw blurRad="38100" dist="38100" dir="2700000" algn="tl">
                    <a:srgbClr val="000000"/>
                  </a:outerShdw>
                </a:effectLst>
              </a:rPr>
              <a:t>Microsoft has deployed Virtual Server and its APIs, along with storage-related APIs</a:t>
            </a:r>
          </a:p>
          <a:p>
            <a:pPr marL="742950" lvl="1" indent="-285750"/>
            <a:r>
              <a:rPr lang="en-US" sz="3200" smtClean="0">
                <a:effectLst>
                  <a:outerShdw blurRad="38100" dist="38100" dir="2700000" algn="tl">
                    <a:srgbClr val="000000"/>
                  </a:outerShdw>
                </a:effectLst>
              </a:rPr>
              <a:t>Facilitates mapping NPIV to applications</a:t>
            </a:r>
          </a:p>
          <a:p>
            <a:r>
              <a:rPr lang="en-US" sz="3200" smtClean="0">
                <a:effectLst>
                  <a:outerShdw blurRad="38100" dist="38100" dir="2700000" algn="tl">
                    <a:srgbClr val="000000"/>
                  </a:outerShdw>
                </a:effectLst>
              </a:rPr>
              <a:t>Applications like VMPilot tie everything together</a:t>
            </a:r>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6949440" y="3931920"/>
            <a:ext cx="4023360" cy="4754880"/>
          </a:xfrm>
          <a:prstGeom prst="rect">
            <a:avLst/>
          </a:prstGeom>
          <a:gradFill flip="none" rotWithShape="1">
            <a:gsLst>
              <a:gs pos="9000">
                <a:srgbClr val="FFFFFF">
                  <a:alpha val="0"/>
                </a:srgbClr>
              </a:gs>
              <a:gs pos="31000">
                <a:schemeClr val="bg2">
                  <a:alpha val="63000"/>
                </a:schemeClr>
              </a:gs>
              <a:gs pos="67000">
                <a:schemeClr val="bg2">
                  <a:alpha val="44000"/>
                </a:schemeClr>
              </a:gs>
              <a:gs pos="86000">
                <a:schemeClr val="tx1">
                  <a:alpha val="0"/>
                </a:schemeClr>
              </a:gs>
            </a:gsLst>
            <a:lin ang="16200000" scaled="1"/>
            <a:tileRect/>
          </a:gradFill>
          <a:ln w="15875" cap="sq" cmpd="sng" algn="ctr">
            <a:gradFill>
              <a:gsLst>
                <a:gs pos="0">
                  <a:schemeClr val="accent1">
                    <a:tint val="66000"/>
                    <a:satMod val="160000"/>
                    <a:alpha val="0"/>
                  </a:schemeClr>
                </a:gs>
                <a:gs pos="50000">
                  <a:schemeClr val="accent1">
                    <a:tint val="44500"/>
                    <a:satMod val="160000"/>
                  </a:schemeClr>
                </a:gs>
                <a:gs pos="100000">
                  <a:schemeClr val="accent1">
                    <a:tint val="23500"/>
                    <a:satMod val="160000"/>
                    <a:alpha val="0"/>
                  </a:schemeClr>
                </a:gs>
              </a:gsLst>
              <a:lin ang="5400000" scaled="0"/>
            </a:gradFill>
            <a:prstDash val="solid"/>
            <a:headEnd type="none" w="med" len="med"/>
            <a:tailEnd type="none" w="med" len="med"/>
          </a:ln>
          <a:effectLst>
            <a:outerShdw blurRad="50800" dist="38100" dir="10800000" algn="r" rotWithShape="0">
              <a:prstClr val="black">
                <a:alpha val="40000"/>
              </a:prstClr>
            </a:outerShdw>
          </a:effectLst>
          <a:sp3d>
            <a:bevelT w="82550"/>
          </a:sp3d>
        </p:spPr>
        <p:txBody>
          <a:bodyPr vert="horz" wrap="square" lIns="131674" tIns="65837" rIns="131674" bIns="65837" numCol="1" rtlCol="0" anchor="ctr" anchorCtr="0" compatLnSpc="1">
            <a:prstTxWarp prst="textNoShape">
              <a:avLst/>
            </a:prstTxWarp>
          </a:bodyPr>
          <a:lstStyle/>
          <a:p>
            <a:pPr algn="ctr" defTabSz="1316356"/>
            <a:endParaRPr lang="en-US" sz="3800" kern="0" dirty="0" smtClean="0">
              <a:solidFill>
                <a:srgbClr val="FFFFFF"/>
              </a:solidFill>
              <a:latin typeface="Segoe" pitchFamily="34" charset="0"/>
            </a:endParaRPr>
          </a:p>
        </p:txBody>
      </p:sp>
      <p:sp>
        <p:nvSpPr>
          <p:cNvPr id="246786" name="Rectangle 2"/>
          <p:cNvSpPr>
            <a:spLocks noGrp="1" noChangeArrowheads="1"/>
          </p:cNvSpPr>
          <p:nvPr>
            <p:ph type="title"/>
          </p:nvPr>
        </p:nvSpPr>
        <p:spPr/>
        <p:txBody>
          <a:bodyPr/>
          <a:lstStyle/>
          <a:p>
            <a:r>
              <a:rPr lang="en-US" dirty="0" smtClean="0"/>
              <a:t>What Is VMPilot?</a:t>
            </a:r>
          </a:p>
        </p:txBody>
      </p:sp>
      <p:sp>
        <p:nvSpPr>
          <p:cNvPr id="209922" name="Rectangle 3"/>
          <p:cNvSpPr>
            <a:spLocks noGrp="1" noChangeArrowheads="1"/>
          </p:cNvSpPr>
          <p:nvPr>
            <p:ph idx="1"/>
          </p:nvPr>
        </p:nvSpPr>
        <p:spPr>
          <a:xfrm>
            <a:off x="459106" y="1697357"/>
            <a:ext cx="10056494" cy="5809796"/>
          </a:xfrm>
        </p:spPr>
        <p:txBody>
          <a:bodyPr/>
          <a:lstStyle/>
          <a:p>
            <a:r>
              <a:rPr lang="en-US" sz="3400" dirty="0" smtClean="0"/>
              <a:t>VMPilot </a:t>
            </a:r>
          </a:p>
          <a:p>
            <a:pPr lvl="1"/>
            <a:r>
              <a:rPr lang="en-US" sz="2900" dirty="0" smtClean="0"/>
              <a:t>Creates Microsoft Virtual Server Virtual Machines in a Fibre Channel SAN Environment</a:t>
            </a:r>
          </a:p>
          <a:p>
            <a:pPr lvl="1"/>
            <a:r>
              <a:rPr lang="en-US" sz="2900" dirty="0" smtClean="0"/>
              <a:t>Supports Emulex LightPulse 4Gb/s HBAs</a:t>
            </a:r>
          </a:p>
          <a:p>
            <a:pPr lvl="1"/>
            <a:r>
              <a:rPr lang="en-US" sz="2900" dirty="0" smtClean="0"/>
              <a:t>Deploys N-Port ID Virtualization </a:t>
            </a:r>
            <a:br>
              <a:rPr lang="en-US" sz="2900" dirty="0" smtClean="0"/>
            </a:br>
            <a:r>
              <a:rPr lang="en-US" sz="2900" dirty="0" smtClean="0"/>
              <a:t>to enable SAN Best Practices</a:t>
            </a:r>
          </a:p>
          <a:p>
            <a:pPr lvl="1"/>
            <a:r>
              <a:rPr lang="en-US" sz="2900" dirty="0" smtClean="0"/>
              <a:t>Utilizes key Microsoft APIs for </a:t>
            </a:r>
            <a:br>
              <a:rPr lang="en-US" sz="2900" dirty="0" smtClean="0"/>
            </a:br>
            <a:r>
              <a:rPr lang="en-US" sz="2900" dirty="0" smtClean="0"/>
              <a:t>a fully supported, future-proof </a:t>
            </a:r>
            <a:br>
              <a:rPr lang="en-US" sz="2900" dirty="0" smtClean="0"/>
            </a:br>
            <a:r>
              <a:rPr lang="en-US" sz="2900" dirty="0" smtClean="0"/>
              <a:t>implementation</a:t>
            </a:r>
          </a:p>
          <a:p>
            <a:pPr lvl="2"/>
            <a:r>
              <a:rPr lang="en-US" sz="2400" dirty="0" smtClean="0"/>
              <a:t>Virtual Server APIs</a:t>
            </a:r>
          </a:p>
          <a:p>
            <a:pPr lvl="2"/>
            <a:r>
              <a:rPr lang="en-US" sz="2400" dirty="0" smtClean="0"/>
              <a:t>HBA API</a:t>
            </a:r>
          </a:p>
          <a:p>
            <a:pPr lvl="2"/>
            <a:r>
              <a:rPr lang="en-US" sz="2400" dirty="0" smtClean="0"/>
              <a:t>Virtual Disk Services</a:t>
            </a:r>
            <a:endParaRPr lang="en-US" sz="3400" dirty="0" smtClean="0"/>
          </a:p>
        </p:txBody>
      </p:sp>
      <p:pic>
        <p:nvPicPr>
          <p:cNvPr id="209927" name="Picture 7" descr="11002"/>
          <p:cNvPicPr>
            <a:picLocks noChangeAspect="1" noChangeArrowheads="1"/>
          </p:cNvPicPr>
          <p:nvPr/>
        </p:nvPicPr>
        <p:blipFill>
          <a:blip r:embed="rId3"/>
          <a:srcRect/>
          <a:stretch>
            <a:fillRect/>
          </a:stretch>
        </p:blipFill>
        <p:spPr bwMode="auto">
          <a:xfrm>
            <a:off x="7406641" y="4572001"/>
            <a:ext cx="2785110" cy="2404110"/>
          </a:xfrm>
          <a:prstGeom prst="rect">
            <a:avLst/>
          </a:prstGeom>
          <a:noFill/>
          <a:effectLst>
            <a:reflection blurRad="6350" stA="52000" endA="300" endPos="35000" dir="5400000" sy="-100000" algn="bl" rotWithShape="0"/>
          </a:effectLst>
        </p:spPr>
      </p:pic>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Rectangle 2"/>
          <p:cNvSpPr>
            <a:spLocks noGrp="1" noChangeArrowheads="1"/>
          </p:cNvSpPr>
          <p:nvPr>
            <p:ph type="title"/>
          </p:nvPr>
        </p:nvSpPr>
        <p:spPr/>
        <p:txBody>
          <a:bodyPr/>
          <a:lstStyle/>
          <a:p>
            <a:r>
              <a:rPr lang="en-US" dirty="0" smtClean="0"/>
              <a:t>Design Guidelines</a:t>
            </a:r>
          </a:p>
        </p:txBody>
      </p:sp>
      <p:sp>
        <p:nvSpPr>
          <p:cNvPr id="212994" name="Rectangle 3"/>
          <p:cNvSpPr>
            <a:spLocks noGrp="1" noChangeArrowheads="1"/>
          </p:cNvSpPr>
          <p:nvPr>
            <p:ph idx="1"/>
          </p:nvPr>
        </p:nvSpPr>
        <p:spPr>
          <a:xfrm>
            <a:off x="459106" y="1697357"/>
            <a:ext cx="10056494" cy="4941660"/>
          </a:xfrm>
        </p:spPr>
        <p:txBody>
          <a:bodyPr/>
          <a:lstStyle/>
          <a:p>
            <a:r>
              <a:rPr lang="en-US" dirty="0" smtClean="0"/>
              <a:t>Support existing and future implementations of Virtual Server</a:t>
            </a:r>
          </a:p>
          <a:p>
            <a:r>
              <a:rPr lang="en-US" dirty="0" smtClean="0"/>
              <a:t>Maintain current IT practices of separate server and storage management personnel</a:t>
            </a:r>
          </a:p>
          <a:p>
            <a:r>
              <a:rPr lang="en-US" dirty="0" smtClean="0"/>
              <a:t>Interoperate with all available storage platforms</a:t>
            </a:r>
          </a:p>
          <a:p>
            <a:r>
              <a:rPr lang="en-US" dirty="0" smtClean="0"/>
              <a:t>Include industry-standard interfaces wherever possible</a:t>
            </a:r>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5"/>
          <p:cNvGrpSpPr/>
          <p:nvPr/>
        </p:nvGrpSpPr>
        <p:grpSpPr>
          <a:xfrm>
            <a:off x="-4" y="1725302"/>
            <a:ext cx="10972805" cy="6698794"/>
            <a:chOff x="-3" y="3748520"/>
            <a:chExt cx="9144004" cy="3109482"/>
          </a:xfrm>
        </p:grpSpPr>
        <p:pic>
          <p:nvPicPr>
            <p:cNvPr id="24" name="Picture 47" descr="glass rectangle"/>
            <p:cNvPicPr>
              <a:picLocks noChangeAspect="1" noChangeArrowheads="1"/>
            </p:cNvPicPr>
            <p:nvPr/>
          </p:nvPicPr>
          <p:blipFill>
            <a:blip r:embed="rId3">
              <a:lum bright="-100000"/>
            </a:blip>
            <a:srcRect t="2888" b="8159"/>
            <a:stretch>
              <a:fillRect/>
            </a:stretch>
          </p:blipFill>
          <p:spPr bwMode="auto">
            <a:xfrm rot="16200000" flipH="1">
              <a:off x="3017257" y="731260"/>
              <a:ext cx="3109482" cy="9144001"/>
            </a:xfrm>
            <a:prstGeom prst="rect">
              <a:avLst/>
            </a:prstGeom>
            <a:noFill/>
            <a:ln w="9525">
              <a:noFill/>
              <a:miter lim="800000"/>
              <a:headEnd/>
              <a:tailEnd/>
            </a:ln>
          </p:spPr>
        </p:pic>
        <p:pic>
          <p:nvPicPr>
            <p:cNvPr id="25" name="Picture 24" descr="glass rectangle"/>
            <p:cNvPicPr>
              <a:picLocks noChangeAspect="1" noChangeArrowheads="1"/>
            </p:cNvPicPr>
            <p:nvPr/>
          </p:nvPicPr>
          <p:blipFill>
            <a:blip r:embed="rId3">
              <a:lum bright="-100000"/>
            </a:blip>
            <a:srcRect t="2888" b="8159"/>
            <a:stretch>
              <a:fillRect/>
            </a:stretch>
          </p:blipFill>
          <p:spPr bwMode="auto">
            <a:xfrm rot="16200000" flipH="1">
              <a:off x="3017260" y="731260"/>
              <a:ext cx="3109482" cy="9144001"/>
            </a:xfrm>
            <a:prstGeom prst="rect">
              <a:avLst/>
            </a:prstGeom>
            <a:noFill/>
            <a:ln w="9525">
              <a:noFill/>
              <a:miter lim="800000"/>
              <a:headEnd/>
              <a:tailEnd/>
            </a:ln>
          </p:spPr>
        </p:pic>
      </p:grpSp>
      <p:sp>
        <p:nvSpPr>
          <p:cNvPr id="307205" name="Rectangle 214"/>
          <p:cNvSpPr>
            <a:spLocks noChangeArrowheads="1"/>
          </p:cNvSpPr>
          <p:nvPr/>
        </p:nvSpPr>
        <p:spPr bwMode="invGray">
          <a:xfrm>
            <a:off x="9517380" y="4743449"/>
            <a:ext cx="219456" cy="219456"/>
          </a:xfrm>
          <a:prstGeom prst="rect">
            <a:avLst/>
          </a:prstGeom>
          <a:ln>
            <a:headEnd/>
            <a:tailEnd/>
          </a:ln>
        </p:spPr>
        <p:style>
          <a:lnRef idx="1">
            <a:schemeClr val="accent3"/>
          </a:lnRef>
          <a:fillRef idx="3">
            <a:schemeClr val="accent3"/>
          </a:fillRef>
          <a:effectRef idx="2">
            <a:schemeClr val="accent3"/>
          </a:effectRef>
          <a:fontRef idx="minor">
            <a:schemeClr val="lt1"/>
          </a:fontRef>
        </p:style>
        <p:txBody>
          <a:bodyPr wrap="none" lIns="109718" tIns="54860" rIns="109718" bIns="54860" anchor="ctr"/>
          <a:lstStyle/>
          <a:p>
            <a:endParaRPr lang="en-US" dirty="0">
              <a:latin typeface="Segoe"/>
            </a:endParaRPr>
          </a:p>
        </p:txBody>
      </p:sp>
      <p:sp>
        <p:nvSpPr>
          <p:cNvPr id="307206" name="Rectangle 215"/>
          <p:cNvSpPr>
            <a:spLocks noChangeArrowheads="1"/>
          </p:cNvSpPr>
          <p:nvPr/>
        </p:nvSpPr>
        <p:spPr bwMode="grayWhite">
          <a:xfrm>
            <a:off x="9509760" y="4330064"/>
            <a:ext cx="219456" cy="219456"/>
          </a:xfrm>
          <a:prstGeom prst="rect">
            <a:avLst/>
          </a:prstGeom>
          <a:ln>
            <a:headEnd/>
            <a:tailEnd/>
          </a:ln>
        </p:spPr>
        <p:style>
          <a:lnRef idx="1">
            <a:schemeClr val="accent6"/>
          </a:lnRef>
          <a:fillRef idx="3">
            <a:schemeClr val="accent6"/>
          </a:fillRef>
          <a:effectRef idx="2">
            <a:schemeClr val="accent6"/>
          </a:effectRef>
          <a:fontRef idx="minor">
            <a:schemeClr val="lt1"/>
          </a:fontRef>
        </p:style>
        <p:txBody>
          <a:bodyPr wrap="none" lIns="109718" tIns="54860" rIns="109718" bIns="54860" anchor="ctr"/>
          <a:lstStyle/>
          <a:p>
            <a:endParaRPr lang="en-US" dirty="0">
              <a:latin typeface="Segoe"/>
            </a:endParaRPr>
          </a:p>
        </p:txBody>
      </p:sp>
      <p:sp>
        <p:nvSpPr>
          <p:cNvPr id="215256" name="Rectangle 216"/>
          <p:cNvSpPr>
            <a:spLocks noChangeArrowheads="1"/>
          </p:cNvSpPr>
          <p:nvPr/>
        </p:nvSpPr>
        <p:spPr bwMode="auto">
          <a:xfrm>
            <a:off x="9300211" y="3484445"/>
            <a:ext cx="1398270" cy="369570"/>
          </a:xfrm>
          <a:prstGeom prst="rect">
            <a:avLst/>
          </a:prstGeom>
          <a:noFill/>
          <a:ln w="3175">
            <a:noFill/>
            <a:miter lim="800000"/>
            <a:headEnd/>
            <a:tailEnd/>
          </a:ln>
          <a:effectLst/>
        </p:spPr>
        <p:txBody>
          <a:bodyPr wrap="none" lIns="110480" tIns="55241" rIns="110480" bIns="55241">
            <a:spAutoFit/>
          </a:bodyPr>
          <a:lstStyle/>
          <a:p>
            <a:pPr>
              <a:defRPr/>
            </a:pPr>
            <a:r>
              <a:rPr lang="en-US" sz="1700" dirty="0">
                <a:solidFill>
                  <a:schemeClr val="accent1"/>
                </a:solidFill>
                <a:effectLst>
                  <a:outerShdw blurRad="38100" dist="38100" dir="2700000" algn="tl">
                    <a:srgbClr val="000000">
                      <a:alpha val="43137"/>
                    </a:srgbClr>
                  </a:outerShdw>
                </a:effectLst>
              </a:rPr>
              <a:t>Provided by:</a:t>
            </a:r>
          </a:p>
        </p:txBody>
      </p:sp>
      <p:sp>
        <p:nvSpPr>
          <p:cNvPr id="215257" name="Rectangle 217"/>
          <p:cNvSpPr>
            <a:spLocks noChangeArrowheads="1"/>
          </p:cNvSpPr>
          <p:nvPr/>
        </p:nvSpPr>
        <p:spPr bwMode="auto">
          <a:xfrm>
            <a:off x="9711690" y="3895724"/>
            <a:ext cx="1071620" cy="357782"/>
          </a:xfrm>
          <a:prstGeom prst="rect">
            <a:avLst/>
          </a:prstGeom>
          <a:noFill/>
          <a:ln w="9525">
            <a:noFill/>
            <a:miter lim="800000"/>
            <a:headEnd/>
            <a:tailEnd/>
          </a:ln>
          <a:effectLst/>
        </p:spPr>
        <p:txBody>
          <a:bodyPr wrap="none" lIns="110480" tIns="55241" rIns="110480" bIns="55241">
            <a:spAutoFit/>
          </a:bodyPr>
          <a:lstStyle/>
          <a:p>
            <a:pPr>
              <a:defRPr/>
            </a:pPr>
            <a:r>
              <a:rPr lang="en-US" sz="1600" dirty="0">
                <a:solidFill>
                  <a:schemeClr val="tx2"/>
                </a:solidFill>
                <a:effectLst>
                  <a:outerShdw blurRad="38100" dist="38100" dir="2700000" algn="tl">
                    <a:srgbClr val="000000">
                      <a:alpha val="43137"/>
                    </a:srgbClr>
                  </a:outerShdw>
                </a:effectLst>
              </a:rPr>
              <a:t>Microsoft</a:t>
            </a:r>
          </a:p>
        </p:txBody>
      </p:sp>
      <p:sp>
        <p:nvSpPr>
          <p:cNvPr id="215259" name="Rectangle 219"/>
          <p:cNvSpPr>
            <a:spLocks noChangeArrowheads="1"/>
          </p:cNvSpPr>
          <p:nvPr/>
        </p:nvSpPr>
        <p:spPr bwMode="auto">
          <a:xfrm>
            <a:off x="9770745" y="4718685"/>
            <a:ext cx="869128" cy="357782"/>
          </a:xfrm>
          <a:prstGeom prst="rect">
            <a:avLst/>
          </a:prstGeom>
          <a:noFill/>
          <a:ln w="3175">
            <a:noFill/>
            <a:miter lim="800000"/>
            <a:headEnd/>
            <a:tailEnd/>
          </a:ln>
          <a:effectLst/>
        </p:spPr>
        <p:txBody>
          <a:bodyPr wrap="none" lIns="110480" tIns="55241" rIns="110480" bIns="55241">
            <a:spAutoFit/>
          </a:bodyPr>
          <a:lstStyle/>
          <a:p>
            <a:r>
              <a:rPr lang="en-US" sz="1600" dirty="0">
                <a:solidFill>
                  <a:schemeClr val="tx2"/>
                </a:solidFill>
                <a:effectLst>
                  <a:outerShdw blurRad="38100" dist="38100" dir="2700000" algn="tl">
                    <a:srgbClr val="000000"/>
                  </a:outerShdw>
                </a:effectLst>
                <a:latin typeface="Segoe"/>
              </a:rPr>
              <a:t>Emulex</a:t>
            </a:r>
          </a:p>
        </p:txBody>
      </p:sp>
      <p:sp>
        <p:nvSpPr>
          <p:cNvPr id="215260" name="Rectangle 220"/>
          <p:cNvSpPr>
            <a:spLocks noChangeArrowheads="1"/>
          </p:cNvSpPr>
          <p:nvPr/>
        </p:nvSpPr>
        <p:spPr bwMode="auto">
          <a:xfrm>
            <a:off x="9749790" y="4314825"/>
            <a:ext cx="869128" cy="357782"/>
          </a:xfrm>
          <a:prstGeom prst="rect">
            <a:avLst/>
          </a:prstGeom>
          <a:noFill/>
          <a:ln w="3175">
            <a:noFill/>
            <a:miter lim="800000"/>
            <a:headEnd/>
            <a:tailEnd/>
          </a:ln>
          <a:effectLst/>
        </p:spPr>
        <p:txBody>
          <a:bodyPr wrap="none" lIns="110480" tIns="55241" rIns="110480" bIns="55241">
            <a:spAutoFit/>
          </a:bodyPr>
          <a:lstStyle/>
          <a:p>
            <a:r>
              <a:rPr lang="en-US" sz="1600" dirty="0">
                <a:solidFill>
                  <a:schemeClr val="tx2"/>
                </a:solidFill>
                <a:effectLst>
                  <a:outerShdw blurRad="38100" dist="38100" dir="2700000" algn="tl">
                    <a:srgbClr val="000000"/>
                  </a:outerShdw>
                </a:effectLst>
                <a:latin typeface="Segoe"/>
              </a:rPr>
              <a:t>Emulex</a:t>
            </a:r>
          </a:p>
        </p:txBody>
      </p:sp>
      <p:sp>
        <p:nvSpPr>
          <p:cNvPr id="215261" name="Rectangle 221"/>
          <p:cNvSpPr>
            <a:spLocks noChangeArrowheads="1"/>
          </p:cNvSpPr>
          <p:nvPr/>
        </p:nvSpPr>
        <p:spPr bwMode="invGray">
          <a:xfrm>
            <a:off x="457200" y="6654492"/>
            <a:ext cx="8503920" cy="1300788"/>
          </a:xfrm>
          <a:prstGeom prst="rect">
            <a:avLst/>
          </a:prstGeom>
          <a:ln>
            <a:headEnd/>
            <a:tailEnd/>
          </a:ln>
        </p:spPr>
        <p:style>
          <a:lnRef idx="1">
            <a:schemeClr val="accent3"/>
          </a:lnRef>
          <a:fillRef idx="3">
            <a:schemeClr val="accent3"/>
          </a:fillRef>
          <a:effectRef idx="2">
            <a:schemeClr val="accent3"/>
          </a:effectRef>
          <a:fontRef idx="minor">
            <a:schemeClr val="lt1"/>
          </a:fontRef>
        </p:style>
        <p:txBody>
          <a:bodyPr wrap="none" lIns="109718" tIns="54860" rIns="109718" bIns="54860" anchor="ctr"/>
          <a:lstStyle/>
          <a:p>
            <a:r>
              <a:rPr lang="en-US" sz="2400" dirty="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Emulex Lightpulse LPe11002 Fibre Channel HBA</a:t>
            </a:r>
          </a:p>
        </p:txBody>
      </p:sp>
      <p:sp>
        <p:nvSpPr>
          <p:cNvPr id="215262" name="AutoShape 222"/>
          <p:cNvSpPr>
            <a:spLocks noChangeArrowheads="1"/>
          </p:cNvSpPr>
          <p:nvPr/>
        </p:nvSpPr>
        <p:spPr bwMode="auto">
          <a:xfrm>
            <a:off x="5173531" y="3779969"/>
            <a:ext cx="3787589" cy="1261734"/>
          </a:xfrm>
          <a:prstGeom prst="plus">
            <a:avLst>
              <a:gd name="adj" fmla="val 0"/>
            </a:avLst>
          </a:prstGeom>
          <a:ln>
            <a:headEnd/>
            <a:tailEnd/>
          </a:ln>
        </p:spPr>
        <p:style>
          <a:lnRef idx="1">
            <a:schemeClr val="accent4"/>
          </a:lnRef>
          <a:fillRef idx="3">
            <a:schemeClr val="accent4"/>
          </a:fillRef>
          <a:effectRef idx="2">
            <a:schemeClr val="accent4"/>
          </a:effectRef>
          <a:fontRef idx="minor">
            <a:schemeClr val="lt1"/>
          </a:fontRef>
        </p:style>
        <p:txBody>
          <a:bodyPr lIns="109718" tIns="54860" rIns="109718" bIns="54860" anchor="ctr"/>
          <a:lstStyle/>
          <a:p>
            <a:pPr>
              <a:lnSpc>
                <a:spcPct val="90000"/>
              </a:lnSpc>
            </a:pPr>
            <a:r>
              <a:rPr lang="en-US" sz="2400" dirty="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Storport Driver</a:t>
            </a:r>
          </a:p>
        </p:txBody>
      </p:sp>
      <p:sp>
        <p:nvSpPr>
          <p:cNvPr id="215266" name="Rectangle 226"/>
          <p:cNvSpPr>
            <a:spLocks noChangeArrowheads="1"/>
          </p:cNvSpPr>
          <p:nvPr/>
        </p:nvSpPr>
        <p:spPr bwMode="auto">
          <a:xfrm>
            <a:off x="457200" y="5675009"/>
            <a:ext cx="8503920" cy="880109"/>
          </a:xfrm>
          <a:prstGeom prst="rect">
            <a:avLst/>
          </a:prstGeom>
          <a:ln>
            <a:headEnd/>
            <a:tailEnd/>
          </a:ln>
        </p:spPr>
        <p:style>
          <a:lnRef idx="1">
            <a:schemeClr val="accent4"/>
          </a:lnRef>
          <a:fillRef idx="3">
            <a:schemeClr val="accent4"/>
          </a:fillRef>
          <a:effectRef idx="2">
            <a:schemeClr val="accent4"/>
          </a:effectRef>
          <a:fontRef idx="minor">
            <a:schemeClr val="lt1"/>
          </a:fontRef>
        </p:style>
        <p:txBody>
          <a:bodyPr wrap="none" lIns="109718" tIns="54860" rIns="109718" bIns="54860" anchor="ctr"/>
          <a:lstStyle/>
          <a:p>
            <a:pPr>
              <a:defRPr/>
            </a:pPr>
            <a:r>
              <a:rPr lang="en-US" sz="2400" dirty="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Bus Class Driver</a:t>
            </a:r>
          </a:p>
        </p:txBody>
      </p:sp>
      <p:sp>
        <p:nvSpPr>
          <p:cNvPr id="215267" name="Rectangle 227"/>
          <p:cNvSpPr>
            <a:spLocks noChangeArrowheads="1"/>
          </p:cNvSpPr>
          <p:nvPr/>
        </p:nvSpPr>
        <p:spPr bwMode="auto">
          <a:xfrm>
            <a:off x="457201" y="3794774"/>
            <a:ext cx="2084070" cy="1771650"/>
          </a:xfrm>
          <a:prstGeom prst="rect">
            <a:avLst/>
          </a:prstGeom>
          <a:ln>
            <a:headEnd/>
            <a:tailEnd/>
          </a:ln>
        </p:spPr>
        <p:style>
          <a:lnRef idx="1">
            <a:schemeClr val="accent4"/>
          </a:lnRef>
          <a:fillRef idx="3">
            <a:schemeClr val="accent4"/>
          </a:fillRef>
          <a:effectRef idx="2">
            <a:schemeClr val="accent4"/>
          </a:effectRef>
          <a:fontRef idx="minor">
            <a:schemeClr val="lt1"/>
          </a:fontRef>
        </p:style>
        <p:txBody>
          <a:bodyPr wrap="none" lIns="109718" tIns="54860" rIns="109718" bIns="54860" anchor="ctr"/>
          <a:lstStyle/>
          <a:p>
            <a:r>
              <a:rPr lang="en-US" sz="2400" dirty="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VDS</a:t>
            </a:r>
          </a:p>
        </p:txBody>
      </p:sp>
      <p:sp>
        <p:nvSpPr>
          <p:cNvPr id="215270" name="AutoShape 230"/>
          <p:cNvSpPr>
            <a:spLocks noChangeArrowheads="1"/>
          </p:cNvSpPr>
          <p:nvPr/>
        </p:nvSpPr>
        <p:spPr bwMode="auto">
          <a:xfrm>
            <a:off x="2648071" y="3794774"/>
            <a:ext cx="2392680" cy="1779270"/>
          </a:xfrm>
          <a:prstGeom prst="plus">
            <a:avLst>
              <a:gd name="adj" fmla="val 0"/>
            </a:avLst>
          </a:prstGeom>
          <a:ln>
            <a:headEnd/>
            <a:tailEnd/>
          </a:ln>
        </p:spPr>
        <p:style>
          <a:lnRef idx="1">
            <a:schemeClr val="accent4"/>
          </a:lnRef>
          <a:fillRef idx="3">
            <a:schemeClr val="accent4"/>
          </a:fillRef>
          <a:effectRef idx="2">
            <a:schemeClr val="accent4"/>
          </a:effectRef>
          <a:fontRef idx="minor">
            <a:schemeClr val="lt1"/>
          </a:fontRef>
        </p:style>
        <p:txBody>
          <a:bodyPr lIns="109718" tIns="54860" rIns="109718" bIns="54860" anchor="ctr"/>
          <a:lstStyle/>
          <a:p>
            <a:pPr>
              <a:lnSpc>
                <a:spcPct val="90000"/>
              </a:lnSpc>
            </a:pPr>
            <a:r>
              <a:rPr lang="en-US" sz="2400" dirty="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Virtual Server</a:t>
            </a:r>
          </a:p>
        </p:txBody>
      </p:sp>
      <p:sp>
        <p:nvSpPr>
          <p:cNvPr id="307242" name="Rectangle 231"/>
          <p:cNvSpPr>
            <a:spLocks noChangeArrowheads="1"/>
          </p:cNvSpPr>
          <p:nvPr/>
        </p:nvSpPr>
        <p:spPr bwMode="grayWhite">
          <a:xfrm>
            <a:off x="5200771" y="5154941"/>
            <a:ext cx="3760349" cy="411480"/>
          </a:xfrm>
          <a:prstGeom prst="rect">
            <a:avLst/>
          </a:prstGeom>
          <a:ln>
            <a:headEnd/>
            <a:tailEnd/>
          </a:ln>
        </p:spPr>
        <p:style>
          <a:lnRef idx="1">
            <a:schemeClr val="accent6"/>
          </a:lnRef>
          <a:fillRef idx="3">
            <a:schemeClr val="accent6"/>
          </a:fillRef>
          <a:effectRef idx="2">
            <a:schemeClr val="accent6"/>
          </a:effectRef>
          <a:fontRef idx="minor">
            <a:schemeClr val="lt1"/>
          </a:fontRef>
        </p:style>
        <p:txBody>
          <a:bodyPr wrap="none" lIns="109718" tIns="54860" rIns="109718" bIns="54860" anchor="ctr"/>
          <a:lstStyle/>
          <a:p>
            <a:r>
              <a:rPr lang="en-US" sz="2400" dirty="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Storport Miniport Driver</a:t>
            </a:r>
          </a:p>
        </p:txBody>
      </p:sp>
      <p:sp>
        <p:nvSpPr>
          <p:cNvPr id="215272" name="Rectangle 232"/>
          <p:cNvSpPr>
            <a:spLocks noChangeArrowheads="1"/>
          </p:cNvSpPr>
          <p:nvPr/>
        </p:nvSpPr>
        <p:spPr bwMode="auto">
          <a:xfrm>
            <a:off x="6026208" y="2996577"/>
            <a:ext cx="2934913" cy="702944"/>
          </a:xfrm>
          <a:prstGeom prst="rect">
            <a:avLst/>
          </a:prstGeom>
          <a:ln>
            <a:headEnd/>
            <a:tailEnd/>
          </a:ln>
        </p:spPr>
        <p:style>
          <a:lnRef idx="1">
            <a:schemeClr val="accent4"/>
          </a:lnRef>
          <a:fillRef idx="3">
            <a:schemeClr val="accent4"/>
          </a:fillRef>
          <a:effectRef idx="2">
            <a:schemeClr val="accent4"/>
          </a:effectRef>
          <a:fontRef idx="minor">
            <a:schemeClr val="lt1"/>
          </a:fontRef>
        </p:style>
        <p:txBody>
          <a:bodyPr wrap="none" lIns="109718" tIns="54860" rIns="109718" bIns="54860" anchor="ctr"/>
          <a:lstStyle/>
          <a:p>
            <a:r>
              <a:rPr lang="en-US" sz="2400" dirty="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Virtual Server API</a:t>
            </a:r>
          </a:p>
        </p:txBody>
      </p:sp>
      <p:sp>
        <p:nvSpPr>
          <p:cNvPr id="307248" name="Text Box 48"/>
          <p:cNvSpPr txBox="1">
            <a:spLocks noChangeArrowheads="1"/>
          </p:cNvSpPr>
          <p:nvPr/>
        </p:nvSpPr>
        <p:spPr bwMode="auto">
          <a:xfrm>
            <a:off x="457200" y="2093606"/>
            <a:ext cx="8503920" cy="702946"/>
          </a:xfrm>
          <a:prstGeom prst="rect">
            <a:avLst/>
          </a:prstGeom>
          <a:ln>
            <a:headEnd/>
            <a:tailEnd/>
          </a:ln>
        </p:spPr>
        <p:style>
          <a:lnRef idx="1">
            <a:schemeClr val="accent6"/>
          </a:lnRef>
          <a:fillRef idx="3">
            <a:schemeClr val="accent6"/>
          </a:fillRef>
          <a:effectRef idx="2">
            <a:schemeClr val="accent6"/>
          </a:effectRef>
          <a:fontRef idx="minor">
            <a:schemeClr val="lt1"/>
          </a:fontRef>
        </p:style>
        <p:txBody>
          <a:bodyPr wrap="none" lIns="109718" tIns="54860" rIns="109718" bIns="54860" anchor="ctr"/>
          <a:lstStyle/>
          <a:p>
            <a:r>
              <a:rPr lang="en-US" sz="2400" dirty="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VMPIlot</a:t>
            </a:r>
          </a:p>
        </p:txBody>
      </p:sp>
      <p:sp>
        <p:nvSpPr>
          <p:cNvPr id="307252" name="Rectangle 235"/>
          <p:cNvSpPr>
            <a:spLocks noChangeArrowheads="1"/>
          </p:cNvSpPr>
          <p:nvPr/>
        </p:nvSpPr>
        <p:spPr bwMode="auto">
          <a:xfrm>
            <a:off x="9509760" y="3920489"/>
            <a:ext cx="219456" cy="219456"/>
          </a:xfrm>
          <a:prstGeom prst="rect">
            <a:avLst/>
          </a:prstGeom>
          <a:ln>
            <a:headEnd/>
            <a:tailEnd/>
          </a:ln>
        </p:spPr>
        <p:style>
          <a:lnRef idx="1">
            <a:schemeClr val="accent4"/>
          </a:lnRef>
          <a:fillRef idx="3">
            <a:schemeClr val="accent4"/>
          </a:fillRef>
          <a:effectRef idx="2">
            <a:schemeClr val="accent4"/>
          </a:effectRef>
          <a:fontRef idx="minor">
            <a:schemeClr val="lt1"/>
          </a:fontRef>
        </p:style>
        <p:txBody>
          <a:bodyPr wrap="none" lIns="109718" tIns="54860" rIns="109718" bIns="54860" anchor="ctr"/>
          <a:lstStyle/>
          <a:p>
            <a:endParaRPr lang="en-US" dirty="0">
              <a:latin typeface="Segoe"/>
            </a:endParaRPr>
          </a:p>
        </p:txBody>
      </p:sp>
      <p:sp>
        <p:nvSpPr>
          <p:cNvPr id="2" name="Rectangle 232"/>
          <p:cNvSpPr>
            <a:spLocks noChangeArrowheads="1"/>
          </p:cNvSpPr>
          <p:nvPr/>
        </p:nvSpPr>
        <p:spPr bwMode="auto">
          <a:xfrm>
            <a:off x="3089734" y="2988957"/>
            <a:ext cx="2840981" cy="702944"/>
          </a:xfrm>
          <a:prstGeom prst="rect">
            <a:avLst/>
          </a:prstGeom>
          <a:ln>
            <a:headEnd/>
            <a:tailEnd/>
          </a:ln>
        </p:spPr>
        <p:style>
          <a:lnRef idx="1">
            <a:schemeClr val="accent4"/>
          </a:lnRef>
          <a:fillRef idx="3">
            <a:schemeClr val="accent4"/>
          </a:fillRef>
          <a:effectRef idx="2">
            <a:schemeClr val="accent4"/>
          </a:effectRef>
          <a:fontRef idx="minor">
            <a:schemeClr val="lt1"/>
          </a:fontRef>
        </p:style>
        <p:txBody>
          <a:bodyPr wrap="none" lIns="109718" tIns="54860" rIns="109718" bIns="54860" anchor="ctr"/>
          <a:lstStyle/>
          <a:p>
            <a:r>
              <a:rPr lang="en-US" sz="2400" dirty="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HBA API</a:t>
            </a:r>
          </a:p>
        </p:txBody>
      </p:sp>
      <p:sp>
        <p:nvSpPr>
          <p:cNvPr id="3" name="Rectangle 232"/>
          <p:cNvSpPr>
            <a:spLocks noChangeArrowheads="1"/>
          </p:cNvSpPr>
          <p:nvPr/>
        </p:nvSpPr>
        <p:spPr bwMode="auto">
          <a:xfrm>
            <a:off x="457200" y="2987052"/>
            <a:ext cx="2553355" cy="702943"/>
          </a:xfrm>
          <a:prstGeom prst="rect">
            <a:avLst/>
          </a:prstGeom>
          <a:ln>
            <a:headEnd/>
            <a:tailEnd/>
          </a:ln>
        </p:spPr>
        <p:style>
          <a:lnRef idx="1">
            <a:schemeClr val="accent4"/>
          </a:lnRef>
          <a:fillRef idx="3">
            <a:schemeClr val="accent4"/>
          </a:fillRef>
          <a:effectRef idx="2">
            <a:schemeClr val="accent4"/>
          </a:effectRef>
          <a:fontRef idx="minor">
            <a:schemeClr val="lt1"/>
          </a:fontRef>
        </p:style>
        <p:txBody>
          <a:bodyPr wrap="none" lIns="109718" tIns="54860" rIns="109718" bIns="54860" anchor="ctr"/>
          <a:lstStyle/>
          <a:p>
            <a:r>
              <a:rPr lang="en-US" sz="2400" dirty="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VDS API</a:t>
            </a:r>
          </a:p>
        </p:txBody>
      </p:sp>
      <p:sp>
        <p:nvSpPr>
          <p:cNvPr id="28" name="Title 27"/>
          <p:cNvSpPr>
            <a:spLocks noGrp="1"/>
          </p:cNvSpPr>
          <p:nvPr>
            <p:ph type="title"/>
          </p:nvPr>
        </p:nvSpPr>
        <p:spPr>
          <a:xfrm>
            <a:off x="459106" y="274320"/>
            <a:ext cx="10056494" cy="1661993"/>
          </a:xfrm>
        </p:spPr>
        <p:txBody>
          <a:bodyPr/>
          <a:lstStyle/>
          <a:p>
            <a:r>
              <a:rPr lang="en-US" dirty="0" smtClean="0"/>
              <a:t>High-Level Design</a:t>
            </a:r>
            <a:br>
              <a:rPr lang="en-US" dirty="0" smtClean="0"/>
            </a:br>
            <a:endParaRPr lang="en-US" dirty="0"/>
          </a:p>
        </p:txBody>
      </p:sp>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2"/>
          <p:cNvSpPr>
            <a:spLocks noGrp="1" noChangeArrowheads="1"/>
          </p:cNvSpPr>
          <p:nvPr>
            <p:ph type="title"/>
          </p:nvPr>
        </p:nvSpPr>
        <p:spPr>
          <a:xfrm>
            <a:off x="459106" y="274321"/>
            <a:ext cx="10056494" cy="1429314"/>
          </a:xfrm>
        </p:spPr>
        <p:txBody>
          <a:bodyPr/>
          <a:lstStyle/>
          <a:p>
            <a:r>
              <a:rPr lang="en-US" dirty="0" smtClean="0"/>
              <a:t>Solution Component</a:t>
            </a:r>
            <a:br>
              <a:rPr lang="en-US" dirty="0" smtClean="0"/>
            </a:br>
            <a:r>
              <a:rPr sz="4300" smtClean="0">
                <a:solidFill>
                  <a:schemeClr val="accent1"/>
                </a:solidFill>
              </a:rPr>
              <a:t>Virtual Server APIs</a:t>
            </a:r>
          </a:p>
        </p:txBody>
      </p:sp>
      <p:sp>
        <p:nvSpPr>
          <p:cNvPr id="214018" name="Rectangle 3"/>
          <p:cNvSpPr>
            <a:spLocks noGrp="1" noChangeArrowheads="1"/>
          </p:cNvSpPr>
          <p:nvPr>
            <p:ph idx="1"/>
          </p:nvPr>
        </p:nvSpPr>
        <p:spPr>
          <a:xfrm>
            <a:off x="459106" y="2286001"/>
            <a:ext cx="10056494" cy="6357125"/>
          </a:xfrm>
        </p:spPr>
        <p:txBody>
          <a:bodyPr/>
          <a:lstStyle/>
          <a:p>
            <a:r>
              <a:rPr lang="en-US" dirty="0" smtClean="0"/>
              <a:t>Allow VM creation, deletion</a:t>
            </a:r>
          </a:p>
          <a:p>
            <a:pPr lvl="1"/>
            <a:r>
              <a:rPr lang="en-US" dirty="0" smtClean="0"/>
              <a:t>Combined with NPIV, forms the building blocks for portable VMs</a:t>
            </a:r>
          </a:p>
          <a:p>
            <a:r>
              <a:rPr lang="en-US" dirty="0" smtClean="0"/>
              <a:t>VMs can be created with an existing .vhd/.vmc fileset on any mapped drive</a:t>
            </a:r>
          </a:p>
          <a:p>
            <a:pPr lvl="1"/>
            <a:r>
              <a:rPr lang="en-US" dirty="0" smtClean="0"/>
              <a:t>Facilitates migration</a:t>
            </a:r>
          </a:p>
          <a:p>
            <a:r>
              <a:rPr lang="en-US" dirty="0" smtClean="0"/>
              <a:t>Support for Virtual Server through Windows Server Longhorn Server</a:t>
            </a:r>
          </a:p>
          <a:p>
            <a:pPr lvl="1"/>
            <a:r>
              <a:rPr lang="en-US" dirty="0" smtClean="0"/>
              <a:t>Satisfies “Future proof” requirement</a:t>
            </a:r>
          </a:p>
          <a:p>
            <a:endParaRPr lang="en-US" dirty="0" smtClean="0"/>
          </a:p>
        </p:txBody>
      </p:sp>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2"/>
          <p:cNvSpPr>
            <a:spLocks noGrp="1" noChangeArrowheads="1"/>
          </p:cNvSpPr>
          <p:nvPr>
            <p:ph type="title"/>
          </p:nvPr>
        </p:nvSpPr>
        <p:spPr>
          <a:xfrm>
            <a:off x="459106" y="274320"/>
            <a:ext cx="10056494" cy="1661993"/>
          </a:xfrm>
        </p:spPr>
        <p:txBody>
          <a:bodyPr/>
          <a:lstStyle/>
          <a:p>
            <a:r>
              <a:rPr lang="en-US" dirty="0" smtClean="0"/>
              <a:t>Solution Component: Virtual Disk Services (VDS)</a:t>
            </a:r>
          </a:p>
        </p:txBody>
      </p:sp>
      <p:sp>
        <p:nvSpPr>
          <p:cNvPr id="215042" name="Rectangle 3"/>
          <p:cNvSpPr>
            <a:spLocks noGrp="1" noChangeArrowheads="1"/>
          </p:cNvSpPr>
          <p:nvPr>
            <p:ph idx="1"/>
          </p:nvPr>
        </p:nvSpPr>
        <p:spPr>
          <a:xfrm>
            <a:off x="459106" y="2286001"/>
            <a:ext cx="10056494" cy="5198346"/>
          </a:xfrm>
        </p:spPr>
        <p:txBody>
          <a:bodyPr/>
          <a:lstStyle/>
          <a:p>
            <a:pPr>
              <a:spcBef>
                <a:spcPts val="720"/>
              </a:spcBef>
            </a:pPr>
            <a:r>
              <a:rPr lang="en-US" dirty="0" smtClean="0"/>
              <a:t>Correlates file system mapping to SCSI addresses</a:t>
            </a:r>
          </a:p>
          <a:p>
            <a:pPr lvl="1">
              <a:spcBef>
                <a:spcPts val="720"/>
              </a:spcBef>
            </a:pPr>
            <a:r>
              <a:rPr lang="en-US" dirty="0" smtClean="0"/>
              <a:t>Easily converted to Fibre Channel addresses for NPIV operations</a:t>
            </a:r>
          </a:p>
          <a:p>
            <a:pPr>
              <a:spcBef>
                <a:spcPts val="720"/>
              </a:spcBef>
            </a:pPr>
            <a:r>
              <a:rPr lang="en-US" dirty="0" smtClean="0"/>
              <a:t>Supports LUN Partitioning and Formatting</a:t>
            </a:r>
          </a:p>
          <a:p>
            <a:pPr lvl="1">
              <a:spcBef>
                <a:spcPts val="720"/>
              </a:spcBef>
            </a:pPr>
            <a:r>
              <a:rPr lang="en-US" dirty="0" smtClean="0"/>
              <a:t>Allows bare LUNs to be created ahead of time</a:t>
            </a:r>
          </a:p>
          <a:p>
            <a:pPr>
              <a:spcBef>
                <a:spcPts val="720"/>
              </a:spcBef>
            </a:pPr>
            <a:r>
              <a:rPr lang="en-US" dirty="0" smtClean="0"/>
              <a:t>Can adjust Array-based LUN mapping for supported targets</a:t>
            </a:r>
          </a:p>
          <a:p>
            <a:pPr lvl="1">
              <a:spcBef>
                <a:spcPts val="720"/>
              </a:spcBef>
            </a:pPr>
            <a:r>
              <a:rPr lang="en-US" dirty="0" smtClean="0"/>
              <a:t>Useful for future management requirements</a:t>
            </a:r>
          </a:p>
        </p:txBody>
      </p:sp>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ChangeArrowheads="1"/>
          </p:cNvSpPr>
          <p:nvPr>
            <p:ph type="title"/>
          </p:nvPr>
        </p:nvSpPr>
        <p:spPr>
          <a:xfrm>
            <a:off x="459106" y="274321"/>
            <a:ext cx="10056494" cy="1429314"/>
          </a:xfrm>
        </p:spPr>
        <p:txBody>
          <a:bodyPr/>
          <a:lstStyle/>
          <a:p>
            <a:r>
              <a:rPr lang="en-US" dirty="0" smtClean="0"/>
              <a:t>Solution Component</a:t>
            </a:r>
            <a:br>
              <a:rPr lang="en-US" dirty="0" smtClean="0"/>
            </a:br>
            <a:r>
              <a:rPr sz="4300" smtClean="0">
                <a:solidFill>
                  <a:schemeClr val="accent1"/>
                </a:solidFill>
              </a:rPr>
              <a:t>HBA API</a:t>
            </a:r>
          </a:p>
        </p:txBody>
      </p:sp>
      <p:sp>
        <p:nvSpPr>
          <p:cNvPr id="216066" name="Rectangle 3"/>
          <p:cNvSpPr>
            <a:spLocks noGrp="1" noChangeArrowheads="1"/>
          </p:cNvSpPr>
          <p:nvPr>
            <p:ph idx="1"/>
          </p:nvPr>
        </p:nvSpPr>
        <p:spPr>
          <a:xfrm>
            <a:off x="457200" y="2286001"/>
            <a:ext cx="10056494" cy="4613571"/>
          </a:xfrm>
        </p:spPr>
        <p:txBody>
          <a:bodyPr/>
          <a:lstStyle/>
          <a:p>
            <a:r>
              <a:rPr lang="en-US" sz="3400" dirty="0" smtClean="0"/>
              <a:t>Industry standard API for Fibre Channel HBAs</a:t>
            </a:r>
          </a:p>
          <a:p>
            <a:pPr lvl="1"/>
            <a:r>
              <a:rPr lang="en-US" sz="2900" dirty="0" smtClean="0"/>
              <a:t>Stable implementation, broadly used</a:t>
            </a:r>
          </a:p>
          <a:p>
            <a:r>
              <a:rPr lang="en-US" sz="3400" dirty="0" smtClean="0"/>
              <a:t>Readily available</a:t>
            </a:r>
          </a:p>
          <a:p>
            <a:pPr lvl="1"/>
            <a:r>
              <a:rPr lang="en-US" sz="2900" dirty="0" smtClean="0"/>
              <a:t>Supported in-box since WS 2003 SP1 </a:t>
            </a:r>
          </a:p>
          <a:p>
            <a:r>
              <a:rPr lang="en-US" sz="3400" dirty="0" smtClean="0"/>
              <a:t>Broad functionality for management</a:t>
            </a:r>
          </a:p>
          <a:p>
            <a:pPr lvl="1"/>
            <a:r>
              <a:rPr lang="en-US" sz="2900" dirty="0" smtClean="0"/>
              <a:t>Discovery</a:t>
            </a:r>
          </a:p>
          <a:p>
            <a:pPr lvl="1"/>
            <a:r>
              <a:rPr lang="en-US" sz="2900" dirty="0" smtClean="0"/>
              <a:t>Host-to-Host communication</a:t>
            </a:r>
          </a:p>
          <a:p>
            <a:pPr lvl="1"/>
            <a:r>
              <a:rPr lang="en-US" sz="2900" dirty="0" smtClean="0"/>
              <a:t>“Safe” SCSI pass-through (Management Commands only)</a:t>
            </a:r>
            <a:endParaRPr lang="en-US" sz="3400" dirty="0" smtClean="0"/>
          </a:p>
        </p:txBody>
      </p:sp>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5"/>
          <p:cNvGrpSpPr/>
          <p:nvPr/>
        </p:nvGrpSpPr>
        <p:grpSpPr>
          <a:xfrm>
            <a:off x="-4" y="1097280"/>
            <a:ext cx="10972805" cy="7338874"/>
            <a:chOff x="-3" y="3748520"/>
            <a:chExt cx="9144004" cy="3109482"/>
          </a:xfrm>
        </p:grpSpPr>
        <p:pic>
          <p:nvPicPr>
            <p:cNvPr id="29" name="Picture 47" descr="glass rectangle"/>
            <p:cNvPicPr>
              <a:picLocks noChangeAspect="1" noChangeArrowheads="1"/>
            </p:cNvPicPr>
            <p:nvPr/>
          </p:nvPicPr>
          <p:blipFill>
            <a:blip r:embed="rId4">
              <a:lum bright="-100000"/>
            </a:blip>
            <a:srcRect t="2888" b="8159"/>
            <a:stretch>
              <a:fillRect/>
            </a:stretch>
          </p:blipFill>
          <p:spPr bwMode="auto">
            <a:xfrm rot="16200000" flipH="1">
              <a:off x="3017257" y="731260"/>
              <a:ext cx="3109482" cy="9144001"/>
            </a:xfrm>
            <a:prstGeom prst="rect">
              <a:avLst/>
            </a:prstGeom>
            <a:noFill/>
            <a:ln w="9525">
              <a:noFill/>
              <a:miter lim="800000"/>
              <a:headEnd/>
              <a:tailEnd/>
            </a:ln>
          </p:spPr>
        </p:pic>
        <p:pic>
          <p:nvPicPr>
            <p:cNvPr id="30" name="Picture 47" descr="glass rectangle"/>
            <p:cNvPicPr>
              <a:picLocks noChangeAspect="1" noChangeArrowheads="1"/>
            </p:cNvPicPr>
            <p:nvPr/>
          </p:nvPicPr>
          <p:blipFill>
            <a:blip r:embed="rId4">
              <a:lum bright="-100000"/>
            </a:blip>
            <a:srcRect t="2888" b="8159"/>
            <a:stretch>
              <a:fillRect/>
            </a:stretch>
          </p:blipFill>
          <p:spPr bwMode="auto">
            <a:xfrm rot="16200000" flipH="1">
              <a:off x="3017260" y="731260"/>
              <a:ext cx="3109482" cy="9144001"/>
            </a:xfrm>
            <a:prstGeom prst="rect">
              <a:avLst/>
            </a:prstGeom>
            <a:noFill/>
            <a:ln w="9525">
              <a:noFill/>
              <a:miter lim="800000"/>
              <a:headEnd/>
              <a:tailEnd/>
            </a:ln>
          </p:spPr>
        </p:pic>
      </p:grpSp>
      <p:grpSp>
        <p:nvGrpSpPr>
          <p:cNvPr id="20" name="Rounded Rectangle 7"/>
          <p:cNvGrpSpPr>
            <a:grpSpLocks/>
          </p:cNvGrpSpPr>
          <p:nvPr/>
        </p:nvGrpSpPr>
        <p:grpSpPr bwMode="auto">
          <a:xfrm>
            <a:off x="6351271" y="1219200"/>
            <a:ext cx="3288030" cy="5488306"/>
            <a:chOff x="2185" y="3268"/>
            <a:chExt cx="1494" cy="660"/>
          </a:xfrm>
        </p:grpSpPr>
        <p:pic>
          <p:nvPicPr>
            <p:cNvPr id="302083" name="Rounded Rectangle 7"/>
            <p:cNvPicPr>
              <a:picLocks noChangeArrowheads="1"/>
            </p:cNvPicPr>
            <p:nvPr/>
          </p:nvPicPr>
          <p:blipFill>
            <a:blip r:embed="rId5"/>
            <a:srcRect/>
            <a:stretch>
              <a:fillRect/>
            </a:stretch>
          </p:blipFill>
          <p:spPr bwMode="auto">
            <a:xfrm>
              <a:off x="2185" y="3268"/>
              <a:ext cx="1494" cy="660"/>
            </a:xfrm>
            <a:prstGeom prst="rect">
              <a:avLst/>
            </a:prstGeom>
            <a:noFill/>
          </p:spPr>
        </p:pic>
        <p:sp>
          <p:nvSpPr>
            <p:cNvPr id="302084" name="Text Box 4"/>
            <p:cNvSpPr txBox="1">
              <a:spLocks noChangeArrowheads="1"/>
            </p:cNvSpPr>
            <p:nvPr/>
          </p:nvSpPr>
          <p:spPr bwMode="auto">
            <a:xfrm>
              <a:off x="2255" y="3335"/>
              <a:ext cx="1357" cy="526"/>
            </a:xfrm>
            <a:prstGeom prst="rect">
              <a:avLst/>
            </a:prstGeom>
            <a:noFill/>
            <a:ln w="9525">
              <a:noFill/>
              <a:miter lim="800000"/>
              <a:headEnd/>
              <a:tailEnd/>
            </a:ln>
          </p:spPr>
          <p:txBody>
            <a:bodyPr lIns="91432" tIns="45717" rIns="91432" bIns="45717" anchor="b"/>
            <a:lstStyle/>
            <a:p>
              <a:pPr algn="ctr" defTabSz="1095376"/>
              <a:r>
                <a:rPr lang="en-US" sz="2400" dirty="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Array</a:t>
              </a:r>
            </a:p>
          </p:txBody>
        </p:sp>
      </p:grpSp>
      <p:sp>
        <p:nvSpPr>
          <p:cNvPr id="25" name="Title 24"/>
          <p:cNvSpPr>
            <a:spLocks noGrp="1"/>
          </p:cNvSpPr>
          <p:nvPr>
            <p:ph type="title"/>
          </p:nvPr>
        </p:nvSpPr>
        <p:spPr/>
        <p:txBody>
          <a:bodyPr/>
          <a:lstStyle/>
          <a:p>
            <a:r>
              <a:rPr lang="en-US" dirty="0" smtClean="0"/>
              <a:t>SAN-Connected VM Creation</a:t>
            </a:r>
            <a:endParaRPr lang="en-US" dirty="0"/>
          </a:p>
        </p:txBody>
      </p:sp>
      <p:sp>
        <p:nvSpPr>
          <p:cNvPr id="302086" name="Rectangle 6"/>
          <p:cNvSpPr>
            <a:spLocks noGrp="1" noChangeArrowheads="1"/>
          </p:cNvSpPr>
          <p:nvPr>
            <p:ph type="subTitle" idx="4294967295"/>
          </p:nvPr>
        </p:nvSpPr>
        <p:spPr>
          <a:xfrm>
            <a:off x="6640513" y="6588125"/>
            <a:ext cx="4332287" cy="236538"/>
          </a:xfrm>
          <a:prstGeom prst="rect">
            <a:avLst/>
          </a:prstGeom>
          <a:ln>
            <a:noFill/>
            <a:headEnd/>
            <a:tailEnd/>
          </a:ln>
        </p:spPr>
        <p:txBody>
          <a:bodyPr/>
          <a:lstStyle/>
          <a:p>
            <a:pPr marL="278130" indent="-278130">
              <a:lnSpc>
                <a:spcPct val="70000"/>
              </a:lnSpc>
            </a:pPr>
            <a:r>
              <a:rPr lang="en-US" sz="2200" kern="1200" dirty="0" smtClean="0">
                <a:ln w="12700">
                  <a:noFill/>
                  <a:prstDash val="solid"/>
                </a:ln>
                <a:effectLst>
                  <a:outerShdw blurRad="165100" algn="ctr" rotWithShape="0">
                    <a:prstClr val="black"/>
                  </a:outerShdw>
                </a:effectLst>
                <a:latin typeface="Segoe Semibold" pitchFamily="34" charset="0"/>
              </a:rPr>
              <a:t>Create Zone, and  Mask Luns</a:t>
            </a:r>
          </a:p>
        </p:txBody>
      </p:sp>
      <p:sp>
        <p:nvSpPr>
          <p:cNvPr id="4" name="Rounded Rectangle 3"/>
          <p:cNvSpPr/>
          <p:nvPr/>
        </p:nvSpPr>
        <p:spPr bwMode="auto">
          <a:xfrm>
            <a:off x="4935836" y="6131132"/>
            <a:ext cx="1290742" cy="836734"/>
          </a:xfrm>
          <a:prstGeom prst="roundRect">
            <a:avLst>
              <a:gd name="adj" fmla="val 9033"/>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lIns="109718" tIns="54860" rIns="109718" bIns="54860" anchor="ctr"/>
          <a:lstStyle/>
          <a:p>
            <a:pPr algn="ctr" defTabSz="1095376"/>
            <a:r>
              <a:rPr lang="en-US" dirty="0">
                <a:ln w="12700">
                  <a:noFill/>
                  <a:prstDash val="solid"/>
                </a:ln>
                <a:solidFill>
                  <a:schemeClr val="tx1"/>
                </a:solidFill>
                <a:effectLst>
                  <a:outerShdw blurRad="165100" algn="ctr" rotWithShape="0">
                    <a:prstClr val="black"/>
                  </a:outerShdw>
                </a:effectLst>
                <a:latin typeface="Segoe Semibold" pitchFamily="34" charset="0"/>
              </a:rPr>
              <a:t>WWN A</a:t>
            </a:r>
          </a:p>
          <a:p>
            <a:pPr algn="ctr" defTabSz="1095376"/>
            <a:r>
              <a:rPr lang="en-US" dirty="0">
                <a:ln w="12700">
                  <a:noFill/>
                  <a:prstDash val="solid"/>
                </a:ln>
                <a:solidFill>
                  <a:schemeClr val="tx1"/>
                </a:solidFill>
                <a:effectLst>
                  <a:outerShdw blurRad="165100" algn="ctr" rotWithShape="0">
                    <a:prstClr val="black"/>
                  </a:outerShdw>
                </a:effectLst>
                <a:latin typeface="Segoe Semibold" pitchFamily="34" charset="0"/>
              </a:rPr>
              <a:t>Mask</a:t>
            </a:r>
          </a:p>
        </p:txBody>
      </p:sp>
      <p:sp>
        <p:nvSpPr>
          <p:cNvPr id="5" name="Rounded Rectangle 4"/>
          <p:cNvSpPr/>
          <p:nvPr/>
        </p:nvSpPr>
        <p:spPr bwMode="auto">
          <a:xfrm>
            <a:off x="352268" y="1486809"/>
            <a:ext cx="1532976" cy="1059544"/>
          </a:xfrm>
          <a:prstGeom prst="roundRect">
            <a:avLst>
              <a:gd name="adj" fmla="val 9033"/>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lIns="109718" tIns="54860" rIns="109718" bIns="54860" anchor="ctr"/>
          <a:lstStyle/>
          <a:p>
            <a:pPr algn="ctr" defTabSz="1095376"/>
            <a:r>
              <a:rPr lang="en-US" sz="2400" dirty="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Host 1</a:t>
            </a:r>
          </a:p>
        </p:txBody>
      </p:sp>
      <p:sp>
        <p:nvSpPr>
          <p:cNvPr id="6" name="Rounded Rectangle 5"/>
          <p:cNvSpPr/>
          <p:nvPr/>
        </p:nvSpPr>
        <p:spPr bwMode="auto">
          <a:xfrm>
            <a:off x="3501190" y="1909729"/>
            <a:ext cx="1724011" cy="3462350"/>
          </a:xfrm>
          <a:prstGeom prst="roundRect">
            <a:avLst>
              <a:gd name="adj" fmla="val 9033"/>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109718" tIns="54860" rIns="109718" bIns="54860" anchor="ctr"/>
          <a:lstStyle/>
          <a:p>
            <a:pPr algn="ctr" defTabSz="1095376"/>
            <a:r>
              <a:rPr lang="en-US" sz="2400" dirty="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Fabric</a:t>
            </a:r>
          </a:p>
        </p:txBody>
      </p:sp>
      <p:sp>
        <p:nvSpPr>
          <p:cNvPr id="7" name="Rounded Rectangle 6"/>
          <p:cNvSpPr/>
          <p:nvPr/>
        </p:nvSpPr>
        <p:spPr bwMode="auto">
          <a:xfrm>
            <a:off x="8240227" y="1806032"/>
            <a:ext cx="1021985" cy="836398"/>
          </a:xfrm>
          <a:prstGeom prst="roundRect">
            <a:avLst>
              <a:gd name="adj" fmla="val 9033"/>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lIns="109718" tIns="54860" rIns="109718" bIns="54860" anchor="ctr"/>
          <a:lstStyle/>
          <a:p>
            <a:pPr algn="ctr" defTabSz="1095376"/>
            <a:r>
              <a:rPr lang="en-US" sz="2400" dirty="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Lun</a:t>
            </a:r>
          </a:p>
          <a:p>
            <a:pPr algn="ctr" defTabSz="1095376"/>
            <a:r>
              <a:rPr lang="en-US" sz="2400" dirty="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1</a:t>
            </a:r>
          </a:p>
        </p:txBody>
      </p:sp>
      <p:sp>
        <p:nvSpPr>
          <p:cNvPr id="9" name="Rounded Rectangle 8"/>
          <p:cNvSpPr/>
          <p:nvPr/>
        </p:nvSpPr>
        <p:spPr bwMode="auto">
          <a:xfrm>
            <a:off x="3394842" y="6557010"/>
            <a:ext cx="1646198" cy="1059544"/>
          </a:xfrm>
          <a:prstGeom prst="roundRect">
            <a:avLst>
              <a:gd name="adj" fmla="val 9033"/>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lIns="109718" tIns="54860" rIns="109718" bIns="54860" anchor="ctr"/>
          <a:lstStyle/>
          <a:p>
            <a:pPr algn="ctr" defTabSz="1095376"/>
            <a:r>
              <a:rPr lang="en-US" sz="2400" dirty="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WWN </a:t>
            </a:r>
          </a:p>
          <a:p>
            <a:pPr algn="ctr" defTabSz="1095376"/>
            <a:r>
              <a:rPr lang="en-US" sz="2400" dirty="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Database</a:t>
            </a:r>
          </a:p>
        </p:txBody>
      </p:sp>
      <p:sp>
        <p:nvSpPr>
          <p:cNvPr id="2" name="Rounded Rectangle 4"/>
          <p:cNvSpPr/>
          <p:nvPr/>
        </p:nvSpPr>
        <p:spPr bwMode="auto">
          <a:xfrm>
            <a:off x="348458" y="2976519"/>
            <a:ext cx="1532976" cy="1059544"/>
          </a:xfrm>
          <a:prstGeom prst="roundRect">
            <a:avLst>
              <a:gd name="adj" fmla="val 9033"/>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lIns="109718" tIns="54860" rIns="109718" bIns="54860" anchor="ctr"/>
          <a:lstStyle/>
          <a:p>
            <a:pPr algn="ctr" defTabSz="1095376"/>
            <a:r>
              <a:rPr lang="en-US" sz="2400" dirty="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Host 2</a:t>
            </a:r>
          </a:p>
        </p:txBody>
      </p:sp>
      <p:sp>
        <p:nvSpPr>
          <p:cNvPr id="3" name="Rounded Rectangle 4"/>
          <p:cNvSpPr/>
          <p:nvPr/>
        </p:nvSpPr>
        <p:spPr bwMode="auto">
          <a:xfrm>
            <a:off x="344648" y="4477659"/>
            <a:ext cx="1532976" cy="1059544"/>
          </a:xfrm>
          <a:prstGeom prst="roundRect">
            <a:avLst>
              <a:gd name="adj" fmla="val 9033"/>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lIns="109718" tIns="54860" rIns="109718" bIns="54860" anchor="ctr"/>
          <a:lstStyle/>
          <a:p>
            <a:pPr algn="ctr" defTabSz="1095376"/>
            <a:r>
              <a:rPr lang="en-US" sz="2400" dirty="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Host 3</a:t>
            </a:r>
          </a:p>
        </p:txBody>
      </p:sp>
      <p:sp>
        <p:nvSpPr>
          <p:cNvPr id="10" name="Rounded Rectangle 6"/>
          <p:cNvSpPr/>
          <p:nvPr/>
        </p:nvSpPr>
        <p:spPr bwMode="auto">
          <a:xfrm>
            <a:off x="8266897" y="2990942"/>
            <a:ext cx="1021985" cy="836398"/>
          </a:xfrm>
          <a:prstGeom prst="roundRect">
            <a:avLst>
              <a:gd name="adj" fmla="val 9033"/>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lIns="109718" tIns="54860" rIns="109718" bIns="54860" anchor="ctr"/>
          <a:lstStyle/>
          <a:p>
            <a:pPr algn="ctr" defTabSz="1095376"/>
            <a:r>
              <a:rPr lang="en-US" sz="2400" dirty="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Lun</a:t>
            </a:r>
          </a:p>
          <a:p>
            <a:pPr algn="ctr" defTabSz="1095376"/>
            <a:r>
              <a:rPr lang="en-US" sz="2400" dirty="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2</a:t>
            </a:r>
          </a:p>
        </p:txBody>
      </p:sp>
      <p:sp>
        <p:nvSpPr>
          <p:cNvPr id="11" name="Rounded Rectangle 6"/>
          <p:cNvSpPr/>
          <p:nvPr/>
        </p:nvSpPr>
        <p:spPr bwMode="auto">
          <a:xfrm>
            <a:off x="8276422" y="4152992"/>
            <a:ext cx="1021985" cy="836398"/>
          </a:xfrm>
          <a:prstGeom prst="roundRect">
            <a:avLst>
              <a:gd name="adj" fmla="val 9033"/>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lIns="109718" tIns="54860" rIns="109718" bIns="54860" anchor="ctr"/>
          <a:lstStyle/>
          <a:p>
            <a:pPr algn="ctr" defTabSz="1095376"/>
            <a:r>
              <a:rPr lang="en-US" sz="2400" dirty="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Lun</a:t>
            </a:r>
          </a:p>
          <a:p>
            <a:pPr algn="ctr" defTabSz="1095376"/>
            <a:r>
              <a:rPr lang="en-US" sz="2400" dirty="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3</a:t>
            </a:r>
          </a:p>
        </p:txBody>
      </p:sp>
      <p:sp>
        <p:nvSpPr>
          <p:cNvPr id="12" name="Rounded Rectangle 3"/>
          <p:cNvSpPr/>
          <p:nvPr/>
        </p:nvSpPr>
        <p:spPr bwMode="auto">
          <a:xfrm>
            <a:off x="4933931" y="6552137"/>
            <a:ext cx="1290742" cy="836734"/>
          </a:xfrm>
          <a:prstGeom prst="roundRect">
            <a:avLst>
              <a:gd name="adj" fmla="val 9033"/>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lIns="109718" tIns="54860" rIns="109718" bIns="54860" anchor="ctr"/>
          <a:lstStyle/>
          <a:p>
            <a:pPr algn="ctr" defTabSz="1095376"/>
            <a:r>
              <a:rPr lang="en-US" dirty="0">
                <a:ln w="12700">
                  <a:noFill/>
                  <a:prstDash val="solid"/>
                </a:ln>
                <a:solidFill>
                  <a:schemeClr val="tx1"/>
                </a:solidFill>
                <a:effectLst>
                  <a:outerShdw blurRad="165100" algn="ctr" rotWithShape="0">
                    <a:prstClr val="black"/>
                  </a:outerShdw>
                </a:effectLst>
                <a:latin typeface="Segoe Semibold" pitchFamily="34" charset="0"/>
              </a:rPr>
              <a:t>WWN B</a:t>
            </a:r>
          </a:p>
          <a:p>
            <a:pPr algn="ctr" defTabSz="1095376"/>
            <a:r>
              <a:rPr lang="en-US" dirty="0">
                <a:ln w="12700">
                  <a:noFill/>
                  <a:prstDash val="solid"/>
                </a:ln>
                <a:solidFill>
                  <a:schemeClr val="tx1"/>
                </a:solidFill>
                <a:effectLst>
                  <a:outerShdw blurRad="165100" algn="ctr" rotWithShape="0">
                    <a:prstClr val="black"/>
                  </a:outerShdw>
                </a:effectLst>
                <a:latin typeface="Segoe Semibold" pitchFamily="34" charset="0"/>
              </a:rPr>
              <a:t>Mask</a:t>
            </a:r>
          </a:p>
        </p:txBody>
      </p:sp>
      <p:sp>
        <p:nvSpPr>
          <p:cNvPr id="13" name="Rounded Rectangle 3"/>
          <p:cNvSpPr/>
          <p:nvPr/>
        </p:nvSpPr>
        <p:spPr bwMode="auto">
          <a:xfrm>
            <a:off x="4895831" y="7045532"/>
            <a:ext cx="1290742" cy="836734"/>
          </a:xfrm>
          <a:prstGeom prst="roundRect">
            <a:avLst>
              <a:gd name="adj" fmla="val 9033"/>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lIns="109718" tIns="54860" rIns="109718" bIns="54860" anchor="ctr"/>
          <a:lstStyle/>
          <a:p>
            <a:pPr algn="ctr" defTabSz="1095376"/>
            <a:r>
              <a:rPr lang="en-US" dirty="0">
                <a:ln w="12700">
                  <a:noFill/>
                  <a:prstDash val="solid"/>
                </a:ln>
                <a:solidFill>
                  <a:schemeClr val="tx1"/>
                </a:solidFill>
                <a:effectLst>
                  <a:outerShdw blurRad="165100" algn="ctr" rotWithShape="0">
                    <a:prstClr val="black"/>
                  </a:outerShdw>
                </a:effectLst>
                <a:latin typeface="Segoe Semibold" pitchFamily="34" charset="0"/>
              </a:rPr>
              <a:t>WWN C</a:t>
            </a:r>
          </a:p>
          <a:p>
            <a:pPr algn="ctr" defTabSz="1095376"/>
            <a:r>
              <a:rPr lang="en-US" dirty="0">
                <a:ln w="12700">
                  <a:noFill/>
                  <a:prstDash val="solid"/>
                </a:ln>
                <a:solidFill>
                  <a:schemeClr val="tx1"/>
                </a:solidFill>
                <a:effectLst>
                  <a:outerShdw blurRad="165100" algn="ctr" rotWithShape="0">
                    <a:prstClr val="black"/>
                  </a:outerShdw>
                </a:effectLst>
                <a:latin typeface="Segoe Semibold" pitchFamily="34" charset="0"/>
              </a:rPr>
              <a:t>Mask</a:t>
            </a:r>
          </a:p>
        </p:txBody>
      </p:sp>
      <p:sp>
        <p:nvSpPr>
          <p:cNvPr id="14" name="Rounded Rectangle 3"/>
          <p:cNvSpPr/>
          <p:nvPr/>
        </p:nvSpPr>
        <p:spPr bwMode="auto">
          <a:xfrm>
            <a:off x="3324206" y="5978732"/>
            <a:ext cx="1290742" cy="836734"/>
          </a:xfrm>
          <a:prstGeom prst="roundRect">
            <a:avLst>
              <a:gd name="adj" fmla="val 9033"/>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lIns="109718" tIns="54860" rIns="109718" bIns="54860" anchor="ctr"/>
          <a:lstStyle/>
          <a:p>
            <a:pPr algn="ctr" defTabSz="1095376"/>
            <a:r>
              <a:rPr lang="en-US" dirty="0">
                <a:ln w="12700">
                  <a:noFill/>
                  <a:prstDash val="solid"/>
                </a:ln>
                <a:solidFill>
                  <a:schemeClr val="tx1"/>
                </a:solidFill>
                <a:effectLst>
                  <a:outerShdw blurRad="165100" algn="ctr" rotWithShape="0">
                    <a:prstClr val="black"/>
                  </a:outerShdw>
                </a:effectLst>
                <a:latin typeface="Segoe Semibold" pitchFamily="34" charset="0"/>
              </a:rPr>
              <a:t>Zone A,B,C</a:t>
            </a:r>
          </a:p>
        </p:txBody>
      </p:sp>
      <p:sp>
        <p:nvSpPr>
          <p:cNvPr id="15" name="Rounded Rectangle 8"/>
          <p:cNvSpPr/>
          <p:nvPr/>
        </p:nvSpPr>
        <p:spPr bwMode="auto">
          <a:xfrm>
            <a:off x="845036" y="6558916"/>
            <a:ext cx="1565196" cy="1059544"/>
          </a:xfrm>
          <a:prstGeom prst="roundRect">
            <a:avLst>
              <a:gd name="adj" fmla="val 9033"/>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lIns="109718" tIns="54860" rIns="109718" bIns="54860" anchor="ctr"/>
          <a:lstStyle/>
          <a:p>
            <a:pPr algn="ctr" defTabSz="1095376"/>
            <a:r>
              <a:rPr lang="en-US" sz="2400" dirty="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VMPilot</a:t>
            </a:r>
          </a:p>
        </p:txBody>
      </p:sp>
      <p:sp>
        <p:nvSpPr>
          <p:cNvPr id="16" name="Rounded Rectangle 3"/>
          <p:cNvSpPr/>
          <p:nvPr/>
        </p:nvSpPr>
        <p:spPr bwMode="auto">
          <a:xfrm>
            <a:off x="1676381" y="6672478"/>
            <a:ext cx="1290742" cy="597895"/>
          </a:xfrm>
          <a:prstGeom prst="roundRect">
            <a:avLst>
              <a:gd name="adj" fmla="val 9033"/>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lIns="109718" tIns="54860" rIns="109718" bIns="54860" anchor="ctr"/>
          <a:lstStyle/>
          <a:p>
            <a:pPr algn="ctr" defTabSz="1095376"/>
            <a:r>
              <a:rPr lang="en-US" dirty="0">
                <a:ln w="12700">
                  <a:noFill/>
                  <a:prstDash val="solid"/>
                </a:ln>
                <a:solidFill>
                  <a:schemeClr val="tx1"/>
                </a:solidFill>
                <a:effectLst>
                  <a:outerShdw blurRad="165100" algn="ctr" rotWithShape="0">
                    <a:prstClr val="black"/>
                  </a:outerShdw>
                </a:effectLst>
                <a:latin typeface="Segoe Semibold" pitchFamily="34" charset="0"/>
              </a:rPr>
              <a:t>Vport A</a:t>
            </a:r>
          </a:p>
        </p:txBody>
      </p:sp>
      <p:sp>
        <p:nvSpPr>
          <p:cNvPr id="17" name="Rounded Rectangle 6"/>
          <p:cNvSpPr/>
          <p:nvPr/>
        </p:nvSpPr>
        <p:spPr bwMode="auto">
          <a:xfrm>
            <a:off x="1652442" y="6385907"/>
            <a:ext cx="1212943" cy="553852"/>
          </a:xfrm>
          <a:prstGeom prst="roundRect">
            <a:avLst>
              <a:gd name="adj" fmla="val 9033"/>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lIns="109718" tIns="54860" rIns="109718" bIns="54860" anchor="ctr"/>
          <a:lstStyle/>
          <a:p>
            <a:pPr algn="ctr" defTabSz="1095376"/>
            <a:r>
              <a:rPr lang="en-US" sz="2400" dirty="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VM 1</a:t>
            </a:r>
          </a:p>
        </p:txBody>
      </p:sp>
      <p:sp>
        <p:nvSpPr>
          <p:cNvPr id="302132" name="Rectangle 52"/>
          <p:cNvSpPr>
            <a:spLocks noChangeArrowheads="1"/>
          </p:cNvSpPr>
          <p:nvPr/>
        </p:nvSpPr>
        <p:spPr bwMode="auto">
          <a:xfrm>
            <a:off x="6195061" y="7027546"/>
            <a:ext cx="4331970" cy="236988"/>
          </a:xfrm>
          <a:prstGeom prst="rect">
            <a:avLst/>
          </a:prstGeom>
          <a:ln>
            <a:noFill/>
            <a:headEnd/>
            <a:tailEnd/>
          </a:ln>
        </p:spPr>
        <p:txBody>
          <a:bodyPr lIns="0" tIns="0" rIns="0" bIns="0">
            <a:spAutoFit/>
          </a:bodyPr>
          <a:lstStyle/>
          <a:p>
            <a:pPr marL="278130" indent="-278130" defTabSz="1093470" eaLnBrk="0" hangingPunct="0">
              <a:lnSpc>
                <a:spcPct val="70000"/>
              </a:lnSpc>
              <a:spcBef>
                <a:spcPts val="1396"/>
              </a:spcBef>
              <a:buClr>
                <a:schemeClr val="tx2"/>
              </a:buClr>
              <a:buSzPct val="95000"/>
              <a:buBlip>
                <a:blip r:embed="rId6"/>
              </a:buBlip>
            </a:pPr>
            <a:r>
              <a:rPr lang="en-US" dirty="0">
                <a:ln w="12700">
                  <a:noFill/>
                  <a:prstDash val="solid"/>
                </a:ln>
                <a:effectLst>
                  <a:outerShdw blurRad="165100" algn="ctr" rotWithShape="0">
                    <a:prstClr val="black"/>
                  </a:outerShdw>
                </a:effectLst>
                <a:latin typeface="Segoe Semibold" pitchFamily="34" charset="0"/>
              </a:rPr>
              <a:t>Create Vport and VM</a:t>
            </a:r>
          </a:p>
        </p:txBody>
      </p:sp>
      <p:sp>
        <p:nvSpPr>
          <p:cNvPr id="18" name="Rounded Rectangle 6"/>
          <p:cNvSpPr/>
          <p:nvPr/>
        </p:nvSpPr>
        <p:spPr bwMode="auto">
          <a:xfrm>
            <a:off x="9449607" y="2219671"/>
            <a:ext cx="1212943" cy="553853"/>
          </a:xfrm>
          <a:prstGeom prst="roundRect">
            <a:avLst>
              <a:gd name="adj" fmla="val 9033"/>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lIns="109718" tIns="54860" rIns="109718" bIns="54860" anchor="ctr"/>
          <a:lstStyle/>
          <a:p>
            <a:pPr algn="ctr" defTabSz="1095376"/>
            <a:r>
              <a:rPr lang="en-US" sz="2400" dirty="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.vmc 1</a:t>
            </a:r>
          </a:p>
        </p:txBody>
      </p:sp>
      <p:sp>
        <p:nvSpPr>
          <p:cNvPr id="19" name="Rounded Rectangle 6"/>
          <p:cNvSpPr/>
          <p:nvPr/>
        </p:nvSpPr>
        <p:spPr bwMode="auto">
          <a:xfrm>
            <a:off x="9438177" y="1524347"/>
            <a:ext cx="1212943" cy="553852"/>
          </a:xfrm>
          <a:prstGeom prst="roundRect">
            <a:avLst>
              <a:gd name="adj" fmla="val 9033"/>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lIns="109718" tIns="54860" rIns="109718" bIns="54860" anchor="ctr"/>
          <a:lstStyle/>
          <a:p>
            <a:pPr algn="ctr" defTabSz="1095376"/>
            <a:r>
              <a:rPr lang="en-US" sz="2400" dirty="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.vhd 1</a:t>
            </a:r>
          </a:p>
        </p:txBody>
      </p:sp>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02086">
                                            <p:txEl>
                                              <p:pRg st="0" end="0"/>
                                            </p:txEl>
                                          </p:spTgt>
                                        </p:tgtEl>
                                        <p:attrNameLst>
                                          <p:attrName>style.visibility</p:attrName>
                                        </p:attrNameLst>
                                      </p:cBhvr>
                                      <p:to>
                                        <p:strVal val="visible"/>
                                      </p:to>
                                    </p:set>
                                    <p:anim calcmode="lin" valueType="num">
                                      <p:cBhvr additive="base">
                                        <p:cTn id="7" dur="500" fill="hold"/>
                                        <p:tgtEl>
                                          <p:spTgt spid="302086">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0208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1+#ppt_w/2"/>
                                          </p:val>
                                        </p:tav>
                                        <p:tav tm="100000">
                                          <p:val>
                                            <p:strVal val="#ppt_x"/>
                                          </p:val>
                                        </p:tav>
                                      </p:tavLst>
                                    </p:anim>
                                    <p:anim calcmode="lin" valueType="num">
                                      <p:cBhvr additive="base">
                                        <p:cTn id="14" dur="500" fill="hold"/>
                                        <p:tgtEl>
                                          <p:spTgt spid="7"/>
                                        </p:tgtEl>
                                        <p:attrNameLst>
                                          <p:attrName>ppt_y</p:attrName>
                                        </p:attrNameLst>
                                      </p:cBhvr>
                                      <p:tavLst>
                                        <p:tav tm="0">
                                          <p:val>
                                            <p:strVal val="#ppt_y"/>
                                          </p:val>
                                        </p:tav>
                                        <p:tav tm="100000">
                                          <p:val>
                                            <p:strVal val="#ppt_y"/>
                                          </p:val>
                                        </p:tav>
                                      </p:tavLst>
                                    </p:anim>
                                  </p:childTnLst>
                                </p:cTn>
                              </p:par>
                              <p:par>
                                <p:cTn id="15" presetID="9" presetClass="emph" presetSubtype="0" nodeType="withEffect">
                                  <p:stCondLst>
                                    <p:cond delay="0"/>
                                  </p:stCondLst>
                                  <p:childTnLst>
                                    <p:set>
                                      <p:cBhvr rctx="PPT">
                                        <p:cTn id="16" dur="indefinite"/>
                                        <p:tgtEl>
                                          <p:spTgt spid="7"/>
                                        </p:tgtEl>
                                        <p:attrNameLst>
                                          <p:attrName>style.opacity</p:attrName>
                                        </p:attrNameLst>
                                      </p:cBhvr>
                                      <p:to>
                                        <p:strVal val="0.5"/>
                                      </p:to>
                                    </p:set>
                                    <p:animEffect filter="image" prLst="opacity: 0.5">
                                      <p:cBhvr rctx="IE">
                                        <p:cTn id="17" dur="indefinite"/>
                                        <p:tgtEl>
                                          <p:spTgt spid="7"/>
                                        </p:tgtEl>
                                      </p:cBhvr>
                                    </p:animEffect>
                                  </p:childTnLst>
                                </p:cTn>
                              </p:par>
                              <p:par>
                                <p:cTn id="18" presetID="2" presetClass="entr" presetSubtype="2" fill="hold" nodeType="with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additive="base">
                                        <p:cTn id="20" dur="500" fill="hold"/>
                                        <p:tgtEl>
                                          <p:spTgt spid="10"/>
                                        </p:tgtEl>
                                        <p:attrNameLst>
                                          <p:attrName>ppt_x</p:attrName>
                                        </p:attrNameLst>
                                      </p:cBhvr>
                                      <p:tavLst>
                                        <p:tav tm="0">
                                          <p:val>
                                            <p:strVal val="1+#ppt_w/2"/>
                                          </p:val>
                                        </p:tav>
                                        <p:tav tm="100000">
                                          <p:val>
                                            <p:strVal val="#ppt_x"/>
                                          </p:val>
                                        </p:tav>
                                      </p:tavLst>
                                    </p:anim>
                                    <p:anim calcmode="lin" valueType="num">
                                      <p:cBhvr additive="base">
                                        <p:cTn id="21" dur="500" fill="hold"/>
                                        <p:tgtEl>
                                          <p:spTgt spid="10"/>
                                        </p:tgtEl>
                                        <p:attrNameLst>
                                          <p:attrName>ppt_y</p:attrName>
                                        </p:attrNameLst>
                                      </p:cBhvr>
                                      <p:tavLst>
                                        <p:tav tm="0">
                                          <p:val>
                                            <p:strVal val="#ppt_y"/>
                                          </p:val>
                                        </p:tav>
                                        <p:tav tm="100000">
                                          <p:val>
                                            <p:strVal val="#ppt_y"/>
                                          </p:val>
                                        </p:tav>
                                      </p:tavLst>
                                    </p:anim>
                                  </p:childTnLst>
                                </p:cTn>
                              </p:par>
                              <p:par>
                                <p:cTn id="22" presetID="9" presetClass="emph" presetSubtype="0" nodeType="withEffect">
                                  <p:stCondLst>
                                    <p:cond delay="0"/>
                                  </p:stCondLst>
                                  <p:childTnLst>
                                    <p:set>
                                      <p:cBhvr rctx="PPT">
                                        <p:cTn id="23" dur="indefinite"/>
                                        <p:tgtEl>
                                          <p:spTgt spid="10"/>
                                        </p:tgtEl>
                                        <p:attrNameLst>
                                          <p:attrName>style.opacity</p:attrName>
                                        </p:attrNameLst>
                                      </p:cBhvr>
                                      <p:to>
                                        <p:strVal val="0.5"/>
                                      </p:to>
                                    </p:set>
                                    <p:animEffect filter="image" prLst="opacity: 0.5">
                                      <p:cBhvr rctx="IE">
                                        <p:cTn id="24" dur="indefinite"/>
                                        <p:tgtEl>
                                          <p:spTgt spid="10"/>
                                        </p:tgtEl>
                                      </p:cBhvr>
                                    </p:animEffect>
                                  </p:childTnLst>
                                </p:cTn>
                              </p:par>
                              <p:par>
                                <p:cTn id="25" presetID="2" presetClass="entr" presetSubtype="2"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fill="hold"/>
                                        <p:tgtEl>
                                          <p:spTgt spid="11"/>
                                        </p:tgtEl>
                                        <p:attrNameLst>
                                          <p:attrName>ppt_x</p:attrName>
                                        </p:attrNameLst>
                                      </p:cBhvr>
                                      <p:tavLst>
                                        <p:tav tm="0">
                                          <p:val>
                                            <p:strVal val="1+#ppt_w/2"/>
                                          </p:val>
                                        </p:tav>
                                        <p:tav tm="100000">
                                          <p:val>
                                            <p:strVal val="#ppt_x"/>
                                          </p:val>
                                        </p:tav>
                                      </p:tavLst>
                                    </p:anim>
                                    <p:anim calcmode="lin" valueType="num">
                                      <p:cBhvr additive="base">
                                        <p:cTn id="28" dur="500" fill="hold"/>
                                        <p:tgtEl>
                                          <p:spTgt spid="11"/>
                                        </p:tgtEl>
                                        <p:attrNameLst>
                                          <p:attrName>ppt_y</p:attrName>
                                        </p:attrNameLst>
                                      </p:cBhvr>
                                      <p:tavLst>
                                        <p:tav tm="0">
                                          <p:val>
                                            <p:strVal val="#ppt_y"/>
                                          </p:val>
                                        </p:tav>
                                        <p:tav tm="100000">
                                          <p:val>
                                            <p:strVal val="#ppt_y"/>
                                          </p:val>
                                        </p:tav>
                                      </p:tavLst>
                                    </p:anim>
                                  </p:childTnLst>
                                </p:cTn>
                              </p:par>
                              <p:par>
                                <p:cTn id="29" presetID="9" presetClass="emph" presetSubtype="0" nodeType="withEffect">
                                  <p:stCondLst>
                                    <p:cond delay="0"/>
                                  </p:stCondLst>
                                  <p:childTnLst>
                                    <p:set>
                                      <p:cBhvr rctx="PPT">
                                        <p:cTn id="30" dur="indefinite"/>
                                        <p:tgtEl>
                                          <p:spTgt spid="11"/>
                                        </p:tgtEl>
                                        <p:attrNameLst>
                                          <p:attrName>style.opacity</p:attrName>
                                        </p:attrNameLst>
                                      </p:cBhvr>
                                      <p:to>
                                        <p:strVal val="0.5"/>
                                      </p:to>
                                    </p:set>
                                    <p:animEffect filter="image" prLst="opacity: 0.5">
                                      <p:cBhvr rctx="IE">
                                        <p:cTn id="31" dur="indefinite"/>
                                        <p:tgtEl>
                                          <p:spTgt spid="11"/>
                                        </p:tgtEl>
                                      </p:cBhvr>
                                    </p:animEffect>
                                  </p:childTnLst>
                                </p:cTn>
                              </p:par>
                            </p:childTnLst>
                          </p:cTn>
                        </p:par>
                        <p:par>
                          <p:cTn id="32" fill="hold">
                            <p:stCondLst>
                              <p:cond delay="500"/>
                            </p:stCondLst>
                            <p:childTnLst>
                              <p:par>
                                <p:cTn id="33" presetID="1" presetClass="entr" presetSubtype="0" fill="hold" nodeType="afterEffect">
                                  <p:stCondLst>
                                    <p:cond delay="0"/>
                                  </p:stCondLst>
                                  <p:childTnLst>
                                    <p:set>
                                      <p:cBhvr>
                                        <p:cTn id="34" dur="1" fill="hold">
                                          <p:stCondLst>
                                            <p:cond delay="0"/>
                                          </p:stCondLst>
                                        </p:cTn>
                                        <p:tgtEl>
                                          <p:spTgt spid="4"/>
                                        </p:tgtEl>
                                        <p:attrNameLst>
                                          <p:attrName>style.visibility</p:attrName>
                                        </p:attrNameLst>
                                      </p:cBhvr>
                                      <p:to>
                                        <p:strVal val="visible"/>
                                      </p:to>
                                    </p:set>
                                  </p:childTnLst>
                                </p:cTn>
                              </p:par>
                              <p:par>
                                <p:cTn id="35" presetID="56" presetClass="path" presetSubtype="0" accel="50000" decel="50000" fill="hold" nodeType="withEffect">
                                  <p:stCondLst>
                                    <p:cond delay="0"/>
                                  </p:stCondLst>
                                  <p:childTnLst>
                                    <p:animMotion origin="layout" path="M -0.00312 -0.00624 L 0.15382 -0.51745 " pathEditMode="relative" rAng="0" ptsTypes="AA">
                                      <p:cBhvr>
                                        <p:cTn id="36" dur="2000" fill="hold"/>
                                        <p:tgtEl>
                                          <p:spTgt spid="4"/>
                                        </p:tgtEl>
                                        <p:attrNameLst>
                                          <p:attrName>ppt_x</p:attrName>
                                          <p:attrName>ppt_y</p:attrName>
                                        </p:attrNameLst>
                                      </p:cBhvr>
                                      <p:rCtr x="78" y="-256"/>
                                    </p:animMotion>
                                  </p:childTnLst>
                                </p:cTn>
                              </p:par>
                              <p:par>
                                <p:cTn id="37" presetID="1" presetClass="entr" presetSubtype="0" fill="hold" nodeType="with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par>
                                <p:cTn id="39" presetID="56" presetClass="path" presetSubtype="0" accel="50000" decel="50000" fill="hold" nodeType="withEffect">
                                  <p:stCondLst>
                                    <p:cond delay="0"/>
                                  </p:stCondLst>
                                  <p:childTnLst>
                                    <p:animMotion origin="layout" path="M 3.05556E-6 -1.56069E-6 L 0.15712 -0.42451 " pathEditMode="relative" rAng="0" ptsTypes="AA">
                                      <p:cBhvr>
                                        <p:cTn id="40" dur="2000" fill="hold"/>
                                        <p:tgtEl>
                                          <p:spTgt spid="12"/>
                                        </p:tgtEl>
                                        <p:attrNameLst>
                                          <p:attrName>ppt_x</p:attrName>
                                          <p:attrName>ppt_y</p:attrName>
                                        </p:attrNameLst>
                                      </p:cBhvr>
                                      <p:rCtr x="78" y="-212"/>
                                    </p:animMotion>
                                  </p:childTnLst>
                                </p:cTn>
                              </p:par>
                              <p:par>
                                <p:cTn id="41" presetID="1" presetClass="entr" presetSubtype="0" fill="hold" nodeType="with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par>
                                <p:cTn id="43" presetID="56" presetClass="path" presetSubtype="0" accel="50000" decel="50000" fill="hold" nodeType="withEffect">
                                  <p:stCondLst>
                                    <p:cond delay="0"/>
                                  </p:stCondLst>
                                  <p:childTnLst>
                                    <p:animMotion origin="layout" path="M -4.72222E-6 4.04624E-6 L 0.16615 -0.34313 " pathEditMode="relative" rAng="0" ptsTypes="AA">
                                      <p:cBhvr>
                                        <p:cTn id="44" dur="2000" fill="hold"/>
                                        <p:tgtEl>
                                          <p:spTgt spid="13"/>
                                        </p:tgtEl>
                                        <p:attrNameLst>
                                          <p:attrName>ppt_x</p:attrName>
                                          <p:attrName>ppt_y</p:attrName>
                                        </p:attrNameLst>
                                      </p:cBhvr>
                                      <p:rCtr x="83" y="-172"/>
                                    </p:animMotion>
                                  </p:childTnLst>
                                </p:cTn>
                              </p:par>
                            </p:childTnLst>
                          </p:cTn>
                        </p:par>
                        <p:par>
                          <p:cTn id="45" fill="hold">
                            <p:stCondLst>
                              <p:cond delay="2500"/>
                            </p:stCondLst>
                            <p:childTnLst>
                              <p:par>
                                <p:cTn id="46" presetID="1" presetClass="entr" presetSubtype="0" fill="hold" nodeType="afterEffect">
                                  <p:stCondLst>
                                    <p:cond delay="0"/>
                                  </p:stCondLst>
                                  <p:childTnLst>
                                    <p:set>
                                      <p:cBhvr>
                                        <p:cTn id="47" dur="1" fill="hold">
                                          <p:stCondLst>
                                            <p:cond delay="0"/>
                                          </p:stCondLst>
                                        </p:cTn>
                                        <p:tgtEl>
                                          <p:spTgt spid="14"/>
                                        </p:tgtEl>
                                        <p:attrNameLst>
                                          <p:attrName>style.visibility</p:attrName>
                                        </p:attrNameLst>
                                      </p:cBhvr>
                                      <p:to>
                                        <p:strVal val="visible"/>
                                      </p:to>
                                    </p:set>
                                  </p:childTnLst>
                                </p:cTn>
                              </p:par>
                              <p:par>
                                <p:cTn id="48" presetID="56" presetClass="path" presetSubtype="0" accel="50000" decel="50000" fill="hold" nodeType="withEffect">
                                  <p:stCondLst>
                                    <p:cond delay="0"/>
                                  </p:stCondLst>
                                  <p:childTnLst>
                                    <p:animMotion origin="layout" path="M 4.44444E-6 3.81503E-6 L 0.09757 -0.20717 " pathEditMode="relative" rAng="0" ptsTypes="AA">
                                      <p:cBhvr>
                                        <p:cTn id="49" dur="2000" fill="hold"/>
                                        <p:tgtEl>
                                          <p:spTgt spid="14"/>
                                        </p:tgtEl>
                                        <p:attrNameLst>
                                          <p:attrName>ppt_x</p:attrName>
                                          <p:attrName>ppt_y</p:attrName>
                                        </p:attrNameLst>
                                      </p:cBhvr>
                                      <p:rCtr x="49" y="-104"/>
                                    </p:animMotion>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nodeType="clickEffect">
                                  <p:stCondLst>
                                    <p:cond delay="0"/>
                                  </p:stCondLst>
                                  <p:childTnLst>
                                    <p:set>
                                      <p:cBhvr>
                                        <p:cTn id="53" dur="1" fill="hold">
                                          <p:stCondLst>
                                            <p:cond delay="0"/>
                                          </p:stCondLst>
                                        </p:cTn>
                                        <p:tgtEl>
                                          <p:spTgt spid="15"/>
                                        </p:tgtEl>
                                        <p:attrNameLst>
                                          <p:attrName>style.visibility</p:attrName>
                                        </p:attrNameLst>
                                      </p:cBhvr>
                                      <p:to>
                                        <p:strVal val="visible"/>
                                      </p:to>
                                    </p:set>
                                    <p:anim calcmode="lin" valueType="num">
                                      <p:cBhvr additive="base">
                                        <p:cTn id="54" dur="500" fill="hold"/>
                                        <p:tgtEl>
                                          <p:spTgt spid="15"/>
                                        </p:tgtEl>
                                        <p:attrNameLst>
                                          <p:attrName>ppt_x</p:attrName>
                                        </p:attrNameLst>
                                      </p:cBhvr>
                                      <p:tavLst>
                                        <p:tav tm="0">
                                          <p:val>
                                            <p:strVal val="#ppt_x"/>
                                          </p:val>
                                        </p:tav>
                                        <p:tav tm="100000">
                                          <p:val>
                                            <p:strVal val="#ppt_x"/>
                                          </p:val>
                                        </p:tav>
                                      </p:tavLst>
                                    </p:anim>
                                    <p:anim calcmode="lin" valueType="num">
                                      <p:cBhvr additive="base">
                                        <p:cTn id="55"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2" fill="hold" grpId="0" nodeType="clickEffect">
                                  <p:stCondLst>
                                    <p:cond delay="0"/>
                                  </p:stCondLst>
                                  <p:childTnLst>
                                    <p:set>
                                      <p:cBhvr>
                                        <p:cTn id="59" dur="1" fill="hold">
                                          <p:stCondLst>
                                            <p:cond delay="0"/>
                                          </p:stCondLst>
                                        </p:cTn>
                                        <p:tgtEl>
                                          <p:spTgt spid="302132"/>
                                        </p:tgtEl>
                                        <p:attrNameLst>
                                          <p:attrName>style.visibility</p:attrName>
                                        </p:attrNameLst>
                                      </p:cBhvr>
                                      <p:to>
                                        <p:strVal val="visible"/>
                                      </p:to>
                                    </p:set>
                                    <p:anim calcmode="lin" valueType="num">
                                      <p:cBhvr additive="base">
                                        <p:cTn id="60" dur="500" fill="hold"/>
                                        <p:tgtEl>
                                          <p:spTgt spid="302132"/>
                                        </p:tgtEl>
                                        <p:attrNameLst>
                                          <p:attrName>ppt_x</p:attrName>
                                        </p:attrNameLst>
                                      </p:cBhvr>
                                      <p:tavLst>
                                        <p:tav tm="0">
                                          <p:val>
                                            <p:strVal val="1+#ppt_w/2"/>
                                          </p:val>
                                        </p:tav>
                                        <p:tav tm="100000">
                                          <p:val>
                                            <p:strVal val="#ppt_x"/>
                                          </p:val>
                                        </p:tav>
                                      </p:tavLst>
                                    </p:anim>
                                    <p:anim calcmode="lin" valueType="num">
                                      <p:cBhvr additive="base">
                                        <p:cTn id="61" dur="500" fill="hold"/>
                                        <p:tgtEl>
                                          <p:spTgt spid="302132"/>
                                        </p:tgtEl>
                                        <p:attrNameLst>
                                          <p:attrName>ppt_y</p:attrName>
                                        </p:attrNameLst>
                                      </p:cBhvr>
                                      <p:tavLst>
                                        <p:tav tm="0">
                                          <p:val>
                                            <p:strVal val="#ppt_y"/>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nodeType="clickEffect">
                                  <p:stCondLst>
                                    <p:cond delay="0"/>
                                  </p:stCondLst>
                                  <p:childTnLst>
                                    <p:set>
                                      <p:cBhvr>
                                        <p:cTn id="65" dur="1" fill="hold">
                                          <p:stCondLst>
                                            <p:cond delay="0"/>
                                          </p:stCondLst>
                                        </p:cTn>
                                        <p:tgtEl>
                                          <p:spTgt spid="16"/>
                                        </p:tgtEl>
                                        <p:attrNameLst>
                                          <p:attrName>style.visibility</p:attrName>
                                        </p:attrNameLst>
                                      </p:cBhvr>
                                      <p:to>
                                        <p:strVal val="visible"/>
                                      </p:to>
                                    </p:set>
                                  </p:childTnLst>
                                </p:cTn>
                              </p:par>
                              <p:par>
                                <p:cTn id="66" presetID="56" presetClass="path" presetSubtype="0" accel="50000" decel="50000" fill="hold" nodeType="withEffect">
                                  <p:stCondLst>
                                    <p:cond delay="0"/>
                                  </p:stCondLst>
                                  <p:childTnLst>
                                    <p:animMotion origin="layout" path="M -1.94444E-6 -1.56069E-6 L -0.00434 -0.55006 " pathEditMode="relative" rAng="0" ptsTypes="AA">
                                      <p:cBhvr>
                                        <p:cTn id="67" dur="2000" fill="hold"/>
                                        <p:tgtEl>
                                          <p:spTgt spid="16"/>
                                        </p:tgtEl>
                                        <p:attrNameLst>
                                          <p:attrName>ppt_x</p:attrName>
                                          <p:attrName>ppt_y</p:attrName>
                                        </p:attrNameLst>
                                      </p:cBhvr>
                                      <p:rCtr x="-2" y="-275"/>
                                    </p:animMotion>
                                  </p:childTnLst>
                                </p:cTn>
                              </p:par>
                            </p:childTnLst>
                          </p:cTn>
                        </p:par>
                        <p:par>
                          <p:cTn id="68" fill="hold">
                            <p:stCondLst>
                              <p:cond delay="2000"/>
                            </p:stCondLst>
                            <p:childTnLst>
                              <p:par>
                                <p:cTn id="69" presetID="1" presetClass="entr" presetSubtype="0" fill="hold" nodeType="afterEffect">
                                  <p:stCondLst>
                                    <p:cond delay="0"/>
                                  </p:stCondLst>
                                  <p:childTnLst>
                                    <p:set>
                                      <p:cBhvr>
                                        <p:cTn id="70" dur="1" fill="hold">
                                          <p:stCondLst>
                                            <p:cond delay="0"/>
                                          </p:stCondLst>
                                        </p:cTn>
                                        <p:tgtEl>
                                          <p:spTgt spid="17"/>
                                        </p:tgtEl>
                                        <p:attrNameLst>
                                          <p:attrName>style.visibility</p:attrName>
                                        </p:attrNameLst>
                                      </p:cBhvr>
                                      <p:to>
                                        <p:strVal val="visible"/>
                                      </p:to>
                                    </p:set>
                                  </p:childTnLst>
                                </p:cTn>
                              </p:par>
                              <p:par>
                                <p:cTn id="71" presetID="56" presetClass="path" presetSubtype="0" accel="50000" decel="50000" fill="hold" nodeType="withEffect">
                                  <p:stCondLst>
                                    <p:cond delay="0"/>
                                  </p:stCondLst>
                                  <p:childTnLst>
                                    <p:animMotion origin="layout" path="M -2.77778E-6 -4.91329E-6 L 0.004 -0.61618 " pathEditMode="relative" rAng="0" ptsTypes="AA">
                                      <p:cBhvr>
                                        <p:cTn id="72" dur="2000" fill="hold"/>
                                        <p:tgtEl>
                                          <p:spTgt spid="17"/>
                                        </p:tgtEl>
                                        <p:attrNameLst>
                                          <p:attrName>ppt_x</p:attrName>
                                          <p:attrName>ppt_y</p:attrName>
                                        </p:attrNameLst>
                                      </p:cBhvr>
                                      <p:rCtr x="2" y="-308"/>
                                    </p:animMotion>
                                  </p:childTnLst>
                                </p:cTn>
                              </p:par>
                            </p:childTnLst>
                          </p:cTn>
                        </p:par>
                        <p:par>
                          <p:cTn id="73" fill="hold">
                            <p:stCondLst>
                              <p:cond delay="4000"/>
                            </p:stCondLst>
                            <p:childTnLst>
                              <p:par>
                                <p:cTn id="74" presetID="2" presetClass="entr" presetSubtype="2" fill="hold" nodeType="afterEffect">
                                  <p:stCondLst>
                                    <p:cond delay="0"/>
                                  </p:stCondLst>
                                  <p:childTnLst>
                                    <p:set>
                                      <p:cBhvr>
                                        <p:cTn id="75" dur="1" fill="hold">
                                          <p:stCondLst>
                                            <p:cond delay="0"/>
                                          </p:stCondLst>
                                        </p:cTn>
                                        <p:tgtEl>
                                          <p:spTgt spid="19"/>
                                        </p:tgtEl>
                                        <p:attrNameLst>
                                          <p:attrName>style.visibility</p:attrName>
                                        </p:attrNameLst>
                                      </p:cBhvr>
                                      <p:to>
                                        <p:strVal val="visible"/>
                                      </p:to>
                                    </p:set>
                                    <p:anim calcmode="lin" valueType="num">
                                      <p:cBhvr additive="base">
                                        <p:cTn id="76" dur="500" fill="hold"/>
                                        <p:tgtEl>
                                          <p:spTgt spid="19"/>
                                        </p:tgtEl>
                                        <p:attrNameLst>
                                          <p:attrName>ppt_x</p:attrName>
                                        </p:attrNameLst>
                                      </p:cBhvr>
                                      <p:tavLst>
                                        <p:tav tm="0">
                                          <p:val>
                                            <p:strVal val="1+#ppt_w/2"/>
                                          </p:val>
                                        </p:tav>
                                        <p:tav tm="100000">
                                          <p:val>
                                            <p:strVal val="#ppt_x"/>
                                          </p:val>
                                        </p:tav>
                                      </p:tavLst>
                                    </p:anim>
                                    <p:anim calcmode="lin" valueType="num">
                                      <p:cBhvr additive="base">
                                        <p:cTn id="77" dur="500" fill="hold"/>
                                        <p:tgtEl>
                                          <p:spTgt spid="19"/>
                                        </p:tgtEl>
                                        <p:attrNameLst>
                                          <p:attrName>ppt_y</p:attrName>
                                        </p:attrNameLst>
                                      </p:cBhvr>
                                      <p:tavLst>
                                        <p:tav tm="0">
                                          <p:val>
                                            <p:strVal val="#ppt_y"/>
                                          </p:val>
                                        </p:tav>
                                        <p:tav tm="100000">
                                          <p:val>
                                            <p:strVal val="#ppt_y"/>
                                          </p:val>
                                        </p:tav>
                                      </p:tavLst>
                                    </p:anim>
                                  </p:childTnLst>
                                </p:cTn>
                              </p:par>
                              <p:par>
                                <p:cTn id="78" presetID="2" presetClass="entr" presetSubtype="2" fill="hold" nodeType="with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additive="base">
                                        <p:cTn id="80" dur="500" fill="hold"/>
                                        <p:tgtEl>
                                          <p:spTgt spid="18"/>
                                        </p:tgtEl>
                                        <p:attrNameLst>
                                          <p:attrName>ppt_x</p:attrName>
                                        </p:attrNameLst>
                                      </p:cBhvr>
                                      <p:tavLst>
                                        <p:tav tm="0">
                                          <p:val>
                                            <p:strVal val="1+#ppt_w/2"/>
                                          </p:val>
                                        </p:tav>
                                        <p:tav tm="100000">
                                          <p:val>
                                            <p:strVal val="#ppt_x"/>
                                          </p:val>
                                        </p:tav>
                                      </p:tavLst>
                                    </p:anim>
                                    <p:anim calcmode="lin" valueType="num">
                                      <p:cBhvr additive="base">
                                        <p:cTn id="81" dur="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2086" grpId="0" build="p"/>
      <p:bldP spid="30213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8" name="Rectangle 12"/>
          <p:cNvSpPr>
            <a:spLocks noGrp="1" noChangeArrowheads="1"/>
          </p:cNvSpPr>
          <p:nvPr>
            <p:ph type="title"/>
          </p:nvPr>
        </p:nvSpPr>
        <p:spPr>
          <a:xfrm>
            <a:off x="459106" y="274320"/>
            <a:ext cx="10056494" cy="1661993"/>
          </a:xfrm>
        </p:spPr>
        <p:txBody>
          <a:bodyPr/>
          <a:lstStyle/>
          <a:p>
            <a:r>
              <a:rPr lang="en-US" dirty="0" smtClean="0"/>
              <a:t>Agenda</a:t>
            </a:r>
            <a:br>
              <a:rPr lang="en-US" dirty="0" smtClean="0"/>
            </a:br>
            <a:endParaRPr lang="en-US" dirty="0"/>
          </a:p>
        </p:txBody>
      </p:sp>
      <p:sp>
        <p:nvSpPr>
          <p:cNvPr id="9229" name="Rectangle 13"/>
          <p:cNvSpPr>
            <a:spLocks noGrp="1" noChangeArrowheads="1"/>
          </p:cNvSpPr>
          <p:nvPr>
            <p:ph idx="1"/>
          </p:nvPr>
        </p:nvSpPr>
        <p:spPr>
          <a:xfrm>
            <a:off x="459106" y="1697358"/>
            <a:ext cx="10056494" cy="5060360"/>
          </a:xfrm>
        </p:spPr>
        <p:txBody>
          <a:bodyPr/>
          <a:lstStyle/>
          <a:p>
            <a:pPr>
              <a:spcBef>
                <a:spcPts val="720"/>
              </a:spcBef>
            </a:pPr>
            <a:r>
              <a:rPr lang="en-US" dirty="0" smtClean="0"/>
              <a:t>Survey says</a:t>
            </a:r>
          </a:p>
          <a:p>
            <a:pPr>
              <a:spcBef>
                <a:spcPts val="720"/>
              </a:spcBef>
            </a:pPr>
            <a:r>
              <a:rPr lang="en-US" dirty="0" smtClean="0"/>
              <a:t>Machine and SAN Virtualization Synergy</a:t>
            </a:r>
          </a:p>
          <a:p>
            <a:pPr>
              <a:spcBef>
                <a:spcPts val="720"/>
              </a:spcBef>
            </a:pPr>
            <a:r>
              <a:rPr lang="en-US" dirty="0" smtClean="0"/>
              <a:t>Windows Virtualization Architectures</a:t>
            </a:r>
          </a:p>
          <a:p>
            <a:pPr>
              <a:spcBef>
                <a:spcPts val="720"/>
              </a:spcBef>
            </a:pPr>
            <a:r>
              <a:rPr lang="en-US" dirty="0" smtClean="0"/>
              <a:t>Emulex NPIV Discussion</a:t>
            </a:r>
          </a:p>
          <a:p>
            <a:pPr>
              <a:spcBef>
                <a:spcPts val="720"/>
              </a:spcBef>
            </a:pPr>
            <a:r>
              <a:rPr lang="en-US" dirty="0" smtClean="0"/>
              <a:t>Switch Complement</a:t>
            </a:r>
          </a:p>
          <a:p>
            <a:pPr>
              <a:spcBef>
                <a:spcPts val="720"/>
              </a:spcBef>
            </a:pPr>
            <a:r>
              <a:rPr lang="en-US" dirty="0" smtClean="0"/>
              <a:t>Future I/O models</a:t>
            </a:r>
          </a:p>
          <a:p>
            <a:pPr>
              <a:spcBef>
                <a:spcPts val="720"/>
              </a:spcBef>
            </a:pPr>
            <a:r>
              <a:rPr lang="en-US" dirty="0" smtClean="0"/>
              <a:t>Virtual Machine Manager</a:t>
            </a:r>
          </a:p>
          <a:p>
            <a:pPr>
              <a:spcBef>
                <a:spcPts val="720"/>
              </a:spcBef>
            </a:pPr>
            <a:r>
              <a:rPr lang="en-US" dirty="0" smtClean="0"/>
              <a:t>Call to Action</a:t>
            </a:r>
            <a:endParaRPr lang="en-US" dirty="0"/>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5"/>
          <p:cNvGrpSpPr/>
          <p:nvPr/>
        </p:nvGrpSpPr>
        <p:grpSpPr>
          <a:xfrm>
            <a:off x="-4" y="1097280"/>
            <a:ext cx="10972805" cy="7338874"/>
            <a:chOff x="-3" y="3748520"/>
            <a:chExt cx="9144004" cy="3109482"/>
          </a:xfrm>
        </p:grpSpPr>
        <p:pic>
          <p:nvPicPr>
            <p:cNvPr id="27" name="Picture 47" descr="glass rectangle"/>
            <p:cNvPicPr>
              <a:picLocks noChangeAspect="1" noChangeArrowheads="1"/>
            </p:cNvPicPr>
            <p:nvPr/>
          </p:nvPicPr>
          <p:blipFill>
            <a:blip r:embed="rId4">
              <a:lum bright="-100000"/>
            </a:blip>
            <a:srcRect t="2888" b="8159"/>
            <a:stretch>
              <a:fillRect/>
            </a:stretch>
          </p:blipFill>
          <p:spPr bwMode="auto">
            <a:xfrm rot="16200000" flipH="1">
              <a:off x="3017257" y="731260"/>
              <a:ext cx="3109482" cy="9144001"/>
            </a:xfrm>
            <a:prstGeom prst="rect">
              <a:avLst/>
            </a:prstGeom>
            <a:noFill/>
            <a:ln w="9525">
              <a:noFill/>
              <a:miter lim="800000"/>
              <a:headEnd/>
              <a:tailEnd/>
            </a:ln>
          </p:spPr>
        </p:pic>
        <p:pic>
          <p:nvPicPr>
            <p:cNvPr id="28" name="Picture 47" descr="glass rectangle"/>
            <p:cNvPicPr>
              <a:picLocks noChangeAspect="1" noChangeArrowheads="1"/>
            </p:cNvPicPr>
            <p:nvPr/>
          </p:nvPicPr>
          <p:blipFill>
            <a:blip r:embed="rId4">
              <a:lum bright="-100000"/>
            </a:blip>
            <a:srcRect t="2888" b="8159"/>
            <a:stretch>
              <a:fillRect/>
            </a:stretch>
          </p:blipFill>
          <p:spPr bwMode="auto">
            <a:xfrm rot="16200000" flipH="1">
              <a:off x="3017260" y="731260"/>
              <a:ext cx="3109482" cy="9144001"/>
            </a:xfrm>
            <a:prstGeom prst="rect">
              <a:avLst/>
            </a:prstGeom>
            <a:noFill/>
            <a:ln w="9525">
              <a:noFill/>
              <a:miter lim="800000"/>
              <a:headEnd/>
              <a:tailEnd/>
            </a:ln>
          </p:spPr>
        </p:pic>
      </p:grpSp>
      <p:grpSp>
        <p:nvGrpSpPr>
          <p:cNvPr id="20" name="Rounded Rectangle 7"/>
          <p:cNvGrpSpPr>
            <a:grpSpLocks/>
          </p:cNvGrpSpPr>
          <p:nvPr/>
        </p:nvGrpSpPr>
        <p:grpSpPr bwMode="auto">
          <a:xfrm>
            <a:off x="6227446" y="1045846"/>
            <a:ext cx="3288030" cy="5488304"/>
            <a:chOff x="2185" y="3268"/>
            <a:chExt cx="1494" cy="660"/>
          </a:xfrm>
        </p:grpSpPr>
        <p:pic>
          <p:nvPicPr>
            <p:cNvPr id="303107" name="Rounded Rectangle 7"/>
            <p:cNvPicPr>
              <a:picLocks noChangeArrowheads="1"/>
            </p:cNvPicPr>
            <p:nvPr/>
          </p:nvPicPr>
          <p:blipFill>
            <a:blip r:embed="rId5"/>
            <a:srcRect/>
            <a:stretch>
              <a:fillRect/>
            </a:stretch>
          </p:blipFill>
          <p:spPr bwMode="auto">
            <a:xfrm>
              <a:off x="2185" y="3268"/>
              <a:ext cx="1494" cy="660"/>
            </a:xfrm>
            <a:prstGeom prst="rect">
              <a:avLst/>
            </a:prstGeom>
            <a:noFill/>
          </p:spPr>
        </p:pic>
        <p:sp>
          <p:nvSpPr>
            <p:cNvPr id="303108" name="Text Box 4"/>
            <p:cNvSpPr txBox="1">
              <a:spLocks noChangeArrowheads="1"/>
            </p:cNvSpPr>
            <p:nvPr/>
          </p:nvSpPr>
          <p:spPr bwMode="auto">
            <a:xfrm>
              <a:off x="2255" y="3335"/>
              <a:ext cx="1357" cy="526"/>
            </a:xfrm>
            <a:prstGeom prst="rect">
              <a:avLst/>
            </a:prstGeom>
            <a:noFill/>
            <a:ln w="9525">
              <a:noFill/>
              <a:miter lim="800000"/>
              <a:headEnd/>
              <a:tailEnd/>
            </a:ln>
          </p:spPr>
          <p:txBody>
            <a:bodyPr lIns="91432" tIns="45717" rIns="91432" bIns="45717" anchor="b"/>
            <a:lstStyle/>
            <a:p>
              <a:pPr algn="ctr" defTabSz="1095376"/>
              <a:r>
                <a:rPr lang="en-US" sz="2400" dirty="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Array</a:t>
              </a:r>
            </a:p>
          </p:txBody>
        </p:sp>
      </p:grpSp>
      <p:sp>
        <p:nvSpPr>
          <p:cNvPr id="30" name="Title 29"/>
          <p:cNvSpPr>
            <a:spLocks noGrp="1"/>
          </p:cNvSpPr>
          <p:nvPr>
            <p:ph type="title"/>
          </p:nvPr>
        </p:nvSpPr>
        <p:spPr/>
        <p:txBody>
          <a:bodyPr/>
          <a:lstStyle/>
          <a:p>
            <a:r>
              <a:rPr lang="en-US" dirty="0" smtClean="0"/>
              <a:t>SAN-Connected VM Migration</a:t>
            </a:r>
            <a:endParaRPr lang="en-US" dirty="0"/>
          </a:p>
        </p:txBody>
      </p:sp>
      <p:sp>
        <p:nvSpPr>
          <p:cNvPr id="303110" name="Rectangle 6"/>
          <p:cNvSpPr>
            <a:spLocks noGrp="1" noChangeArrowheads="1"/>
          </p:cNvSpPr>
          <p:nvPr>
            <p:ph type="subTitle" idx="4294967295"/>
          </p:nvPr>
        </p:nvSpPr>
        <p:spPr>
          <a:xfrm>
            <a:off x="6640513" y="6467475"/>
            <a:ext cx="4332287" cy="236538"/>
          </a:xfrm>
          <a:prstGeom prst="rect">
            <a:avLst/>
          </a:prstGeom>
          <a:ln>
            <a:noFill/>
            <a:headEnd/>
            <a:tailEnd/>
          </a:ln>
        </p:spPr>
        <p:txBody>
          <a:bodyPr/>
          <a:lstStyle/>
          <a:p>
            <a:pPr>
              <a:lnSpc>
                <a:spcPct val="70000"/>
              </a:lnSpc>
            </a:pPr>
            <a:r>
              <a:rPr lang="en-US" sz="2200" kern="1200" dirty="0" smtClean="0">
                <a:ln w="12700">
                  <a:noFill/>
                  <a:prstDash val="solid"/>
                </a:ln>
                <a:effectLst>
                  <a:outerShdw blurRad="165100" algn="ctr" rotWithShape="0">
                    <a:prstClr val="black"/>
                  </a:outerShdw>
                </a:effectLst>
                <a:latin typeface="Segoe Semibold" pitchFamily="34" charset="0"/>
              </a:rPr>
              <a:t>Pause VM</a:t>
            </a:r>
          </a:p>
        </p:txBody>
      </p:sp>
      <p:sp>
        <p:nvSpPr>
          <p:cNvPr id="4" name="Rounded Rectangle 3"/>
          <p:cNvSpPr/>
          <p:nvPr/>
        </p:nvSpPr>
        <p:spPr bwMode="auto">
          <a:xfrm>
            <a:off x="6696056" y="1829642"/>
            <a:ext cx="1290742" cy="836734"/>
          </a:xfrm>
          <a:prstGeom prst="roundRect">
            <a:avLst>
              <a:gd name="adj" fmla="val 9033"/>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lIns="109718" tIns="54860" rIns="109718" bIns="54860" anchor="ctr"/>
          <a:lstStyle/>
          <a:p>
            <a:pPr algn="ctr" defTabSz="1095376"/>
            <a:r>
              <a:rPr lang="en-US" dirty="0">
                <a:ln w="12700">
                  <a:noFill/>
                  <a:prstDash val="solid"/>
                </a:ln>
                <a:solidFill>
                  <a:schemeClr val="tx1"/>
                </a:solidFill>
                <a:effectLst>
                  <a:outerShdw blurRad="165100" algn="ctr" rotWithShape="0">
                    <a:prstClr val="black"/>
                  </a:outerShdw>
                </a:effectLst>
                <a:latin typeface="Segoe Semibold" pitchFamily="34" charset="0"/>
              </a:rPr>
              <a:t>WWN A</a:t>
            </a:r>
          </a:p>
          <a:p>
            <a:pPr algn="ctr" defTabSz="1095376"/>
            <a:r>
              <a:rPr lang="en-US" dirty="0">
                <a:ln w="12700">
                  <a:noFill/>
                  <a:prstDash val="solid"/>
                </a:ln>
                <a:solidFill>
                  <a:schemeClr val="tx1"/>
                </a:solidFill>
                <a:effectLst>
                  <a:outerShdw blurRad="165100" algn="ctr" rotWithShape="0">
                    <a:prstClr val="black"/>
                  </a:outerShdw>
                </a:effectLst>
                <a:latin typeface="Segoe Semibold" pitchFamily="34" charset="0"/>
              </a:rPr>
              <a:t>Mask</a:t>
            </a:r>
          </a:p>
        </p:txBody>
      </p:sp>
      <p:sp>
        <p:nvSpPr>
          <p:cNvPr id="5" name="Rounded Rectangle 4"/>
          <p:cNvSpPr/>
          <p:nvPr/>
        </p:nvSpPr>
        <p:spPr bwMode="auto">
          <a:xfrm>
            <a:off x="352268" y="1486809"/>
            <a:ext cx="1532976" cy="1059544"/>
          </a:xfrm>
          <a:prstGeom prst="roundRect">
            <a:avLst>
              <a:gd name="adj" fmla="val 9033"/>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lIns="109718" tIns="54860" rIns="109718" bIns="54860" anchor="ctr"/>
          <a:lstStyle/>
          <a:p>
            <a:pPr algn="ctr" defTabSz="1095376"/>
            <a:r>
              <a:rPr lang="en-US" sz="2400" dirty="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Host </a:t>
            </a:r>
            <a:r>
              <a:rPr lang="en-US" dirty="0">
                <a:solidFill>
                  <a:schemeClr val="tx1"/>
                </a:solidFill>
                <a:effectLst>
                  <a:outerShdw blurRad="38100" dist="38100" dir="2700000" algn="tl">
                    <a:srgbClr val="000000"/>
                  </a:outerShdw>
                </a:effectLst>
              </a:rPr>
              <a:t>1</a:t>
            </a:r>
          </a:p>
        </p:txBody>
      </p:sp>
      <p:sp>
        <p:nvSpPr>
          <p:cNvPr id="6" name="Rounded Rectangle 5"/>
          <p:cNvSpPr/>
          <p:nvPr/>
        </p:nvSpPr>
        <p:spPr bwMode="auto">
          <a:xfrm>
            <a:off x="3501190" y="1909729"/>
            <a:ext cx="1724011" cy="3462350"/>
          </a:xfrm>
          <a:prstGeom prst="roundRect">
            <a:avLst>
              <a:gd name="adj" fmla="val 9033"/>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109718" tIns="54860" rIns="109718" bIns="54860" anchor="ctr"/>
          <a:lstStyle/>
          <a:p>
            <a:pPr algn="ctr" defTabSz="1095376"/>
            <a:r>
              <a:rPr lang="en-US" sz="2400" dirty="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Fabric</a:t>
            </a:r>
          </a:p>
        </p:txBody>
      </p:sp>
      <p:sp>
        <p:nvSpPr>
          <p:cNvPr id="7" name="Rounded Rectangle 6"/>
          <p:cNvSpPr/>
          <p:nvPr/>
        </p:nvSpPr>
        <p:spPr bwMode="auto">
          <a:xfrm>
            <a:off x="8257372" y="1823178"/>
            <a:ext cx="1021985" cy="836398"/>
          </a:xfrm>
          <a:prstGeom prst="roundRect">
            <a:avLst>
              <a:gd name="adj" fmla="val 9033"/>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lIns="109718" tIns="54860" rIns="109718" bIns="54860" anchor="ctr"/>
          <a:lstStyle/>
          <a:p>
            <a:pPr algn="ctr" defTabSz="1095376"/>
            <a:r>
              <a:rPr lang="en-US" sz="2400" dirty="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Lun</a:t>
            </a:r>
          </a:p>
          <a:p>
            <a:pPr algn="ctr" defTabSz="1095376"/>
            <a:r>
              <a:rPr lang="en-US" sz="2400" dirty="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1</a:t>
            </a:r>
          </a:p>
        </p:txBody>
      </p:sp>
      <p:sp>
        <p:nvSpPr>
          <p:cNvPr id="9" name="Rounded Rectangle 8"/>
          <p:cNvSpPr/>
          <p:nvPr/>
        </p:nvSpPr>
        <p:spPr bwMode="auto">
          <a:xfrm>
            <a:off x="3289738" y="6557010"/>
            <a:ext cx="1751301" cy="1059544"/>
          </a:xfrm>
          <a:prstGeom prst="roundRect">
            <a:avLst>
              <a:gd name="adj" fmla="val 9033"/>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lIns="109718" tIns="54860" rIns="109718" bIns="54860" anchor="ctr"/>
          <a:lstStyle/>
          <a:p>
            <a:pPr algn="ctr" defTabSz="1095376"/>
            <a:r>
              <a:rPr lang="en-US" sz="2400" dirty="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WWN </a:t>
            </a:r>
          </a:p>
          <a:p>
            <a:pPr algn="ctr" defTabSz="1095376"/>
            <a:r>
              <a:rPr lang="en-US" sz="2400" dirty="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Database</a:t>
            </a:r>
          </a:p>
        </p:txBody>
      </p:sp>
      <p:sp>
        <p:nvSpPr>
          <p:cNvPr id="2" name="Rounded Rectangle 4"/>
          <p:cNvSpPr/>
          <p:nvPr/>
        </p:nvSpPr>
        <p:spPr bwMode="auto">
          <a:xfrm>
            <a:off x="348458" y="2976519"/>
            <a:ext cx="1532976" cy="1059544"/>
          </a:xfrm>
          <a:prstGeom prst="roundRect">
            <a:avLst>
              <a:gd name="adj" fmla="val 9033"/>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lIns="109718" tIns="54860" rIns="109718" bIns="54860" anchor="ctr"/>
          <a:lstStyle/>
          <a:p>
            <a:pPr algn="ctr" defTabSz="1095376"/>
            <a:r>
              <a:rPr lang="en-US" sz="2400" dirty="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Host 2</a:t>
            </a:r>
          </a:p>
        </p:txBody>
      </p:sp>
      <p:sp>
        <p:nvSpPr>
          <p:cNvPr id="3" name="Rounded Rectangle 4"/>
          <p:cNvSpPr/>
          <p:nvPr/>
        </p:nvSpPr>
        <p:spPr bwMode="auto">
          <a:xfrm>
            <a:off x="344648" y="4477659"/>
            <a:ext cx="1532976" cy="1059544"/>
          </a:xfrm>
          <a:prstGeom prst="roundRect">
            <a:avLst>
              <a:gd name="adj" fmla="val 9033"/>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lIns="109718" tIns="54860" rIns="109718" bIns="54860" anchor="ctr"/>
          <a:lstStyle/>
          <a:p>
            <a:pPr algn="ctr" defTabSz="1095376"/>
            <a:r>
              <a:rPr lang="en-US" sz="2400" dirty="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Host 3</a:t>
            </a:r>
          </a:p>
        </p:txBody>
      </p:sp>
      <p:sp>
        <p:nvSpPr>
          <p:cNvPr id="10" name="Rounded Rectangle 6"/>
          <p:cNvSpPr/>
          <p:nvPr/>
        </p:nvSpPr>
        <p:spPr bwMode="auto">
          <a:xfrm>
            <a:off x="8266897" y="2990942"/>
            <a:ext cx="1021985" cy="836398"/>
          </a:xfrm>
          <a:prstGeom prst="roundRect">
            <a:avLst>
              <a:gd name="adj" fmla="val 9033"/>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lIns="109718" tIns="54860" rIns="109718" bIns="54860" anchor="ctr"/>
          <a:lstStyle/>
          <a:p>
            <a:pPr algn="ctr" defTabSz="1095376"/>
            <a:r>
              <a:rPr lang="en-US" sz="2400" dirty="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Lun</a:t>
            </a:r>
          </a:p>
          <a:p>
            <a:pPr algn="ctr" defTabSz="1095376"/>
            <a:r>
              <a:rPr lang="en-US" sz="2400" dirty="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2</a:t>
            </a:r>
          </a:p>
        </p:txBody>
      </p:sp>
      <p:sp>
        <p:nvSpPr>
          <p:cNvPr id="11" name="Rounded Rectangle 6"/>
          <p:cNvSpPr/>
          <p:nvPr/>
        </p:nvSpPr>
        <p:spPr bwMode="auto">
          <a:xfrm>
            <a:off x="8276422" y="4152992"/>
            <a:ext cx="1021985" cy="836398"/>
          </a:xfrm>
          <a:prstGeom prst="roundRect">
            <a:avLst>
              <a:gd name="adj" fmla="val 9033"/>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lIns="109718" tIns="54860" rIns="109718" bIns="54860" anchor="ctr"/>
          <a:lstStyle/>
          <a:p>
            <a:pPr algn="ctr" defTabSz="1095376"/>
            <a:r>
              <a:rPr lang="en-US" sz="2400" dirty="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Lun</a:t>
            </a:r>
          </a:p>
          <a:p>
            <a:pPr algn="ctr" defTabSz="1095376"/>
            <a:r>
              <a:rPr lang="en-US" sz="2400" dirty="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3</a:t>
            </a:r>
          </a:p>
        </p:txBody>
      </p:sp>
      <p:sp>
        <p:nvSpPr>
          <p:cNvPr id="12" name="Rounded Rectangle 3"/>
          <p:cNvSpPr/>
          <p:nvPr/>
        </p:nvSpPr>
        <p:spPr bwMode="auto">
          <a:xfrm>
            <a:off x="6657956" y="3035507"/>
            <a:ext cx="1290742" cy="836734"/>
          </a:xfrm>
          <a:prstGeom prst="roundRect">
            <a:avLst>
              <a:gd name="adj" fmla="val 9033"/>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lIns="109718" tIns="54860" rIns="109718" bIns="54860" anchor="ctr"/>
          <a:lstStyle/>
          <a:p>
            <a:pPr algn="ctr" defTabSz="1095376"/>
            <a:r>
              <a:rPr lang="en-US" dirty="0">
                <a:ln w="12700">
                  <a:noFill/>
                  <a:prstDash val="solid"/>
                </a:ln>
                <a:solidFill>
                  <a:schemeClr val="tx1"/>
                </a:solidFill>
                <a:effectLst>
                  <a:outerShdw blurRad="165100" algn="ctr" rotWithShape="0">
                    <a:prstClr val="black"/>
                  </a:outerShdw>
                </a:effectLst>
                <a:latin typeface="Segoe Semibold" pitchFamily="34" charset="0"/>
              </a:rPr>
              <a:t>WWN B</a:t>
            </a:r>
          </a:p>
          <a:p>
            <a:pPr algn="ctr" defTabSz="1095376"/>
            <a:r>
              <a:rPr lang="en-US" dirty="0">
                <a:ln w="12700">
                  <a:noFill/>
                  <a:prstDash val="solid"/>
                </a:ln>
                <a:solidFill>
                  <a:schemeClr val="tx1"/>
                </a:solidFill>
                <a:effectLst>
                  <a:outerShdw blurRad="165100" algn="ctr" rotWithShape="0">
                    <a:prstClr val="black"/>
                  </a:outerShdw>
                </a:effectLst>
                <a:latin typeface="Segoe Semibold" pitchFamily="34" charset="0"/>
              </a:rPr>
              <a:t>Mask</a:t>
            </a:r>
          </a:p>
        </p:txBody>
      </p:sp>
      <p:sp>
        <p:nvSpPr>
          <p:cNvPr id="13" name="Rounded Rectangle 3"/>
          <p:cNvSpPr/>
          <p:nvPr/>
        </p:nvSpPr>
        <p:spPr bwMode="auto">
          <a:xfrm>
            <a:off x="6707486" y="4207082"/>
            <a:ext cx="1290742" cy="836734"/>
          </a:xfrm>
          <a:prstGeom prst="roundRect">
            <a:avLst>
              <a:gd name="adj" fmla="val 9033"/>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lIns="109718" tIns="54860" rIns="109718" bIns="54860" anchor="ctr"/>
          <a:lstStyle/>
          <a:p>
            <a:pPr algn="ctr" defTabSz="1095376"/>
            <a:r>
              <a:rPr lang="en-US" dirty="0">
                <a:ln w="12700">
                  <a:noFill/>
                  <a:prstDash val="solid"/>
                </a:ln>
                <a:solidFill>
                  <a:schemeClr val="tx1"/>
                </a:solidFill>
                <a:effectLst>
                  <a:outerShdw blurRad="165100" algn="ctr" rotWithShape="0">
                    <a:prstClr val="black"/>
                  </a:outerShdw>
                </a:effectLst>
                <a:latin typeface="Segoe Semibold" pitchFamily="34" charset="0"/>
              </a:rPr>
              <a:t>WWN C</a:t>
            </a:r>
          </a:p>
          <a:p>
            <a:pPr algn="ctr" defTabSz="1095376"/>
            <a:r>
              <a:rPr lang="en-US" dirty="0">
                <a:ln w="12700">
                  <a:noFill/>
                  <a:prstDash val="solid"/>
                </a:ln>
                <a:solidFill>
                  <a:schemeClr val="tx1"/>
                </a:solidFill>
                <a:effectLst>
                  <a:outerShdw blurRad="165100" algn="ctr" rotWithShape="0">
                    <a:prstClr val="black"/>
                  </a:outerShdw>
                </a:effectLst>
                <a:latin typeface="Segoe Semibold" pitchFamily="34" charset="0"/>
              </a:rPr>
              <a:t>Mask</a:t>
            </a:r>
          </a:p>
        </p:txBody>
      </p:sp>
      <p:sp>
        <p:nvSpPr>
          <p:cNvPr id="14" name="Rounded Rectangle 3"/>
          <p:cNvSpPr/>
          <p:nvPr/>
        </p:nvSpPr>
        <p:spPr bwMode="auto">
          <a:xfrm>
            <a:off x="4472921" y="4115642"/>
            <a:ext cx="1290742" cy="836734"/>
          </a:xfrm>
          <a:prstGeom prst="roundRect">
            <a:avLst>
              <a:gd name="adj" fmla="val 9033"/>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lIns="109718" tIns="54860" rIns="109718" bIns="54860" anchor="ctr"/>
          <a:lstStyle/>
          <a:p>
            <a:pPr algn="ctr" defTabSz="1095376"/>
            <a:r>
              <a:rPr lang="en-US" dirty="0">
                <a:ln w="12700">
                  <a:noFill/>
                  <a:prstDash val="solid"/>
                </a:ln>
                <a:solidFill>
                  <a:schemeClr val="tx1"/>
                </a:solidFill>
                <a:effectLst>
                  <a:outerShdw blurRad="165100" algn="ctr" rotWithShape="0">
                    <a:prstClr val="black"/>
                  </a:outerShdw>
                </a:effectLst>
                <a:latin typeface="Segoe Semibold" pitchFamily="34" charset="0"/>
              </a:rPr>
              <a:t>Zone A,B,C</a:t>
            </a:r>
          </a:p>
        </p:txBody>
      </p:sp>
      <p:sp>
        <p:nvSpPr>
          <p:cNvPr id="15" name="Rounded Rectangle 8"/>
          <p:cNvSpPr/>
          <p:nvPr/>
        </p:nvSpPr>
        <p:spPr bwMode="auto">
          <a:xfrm>
            <a:off x="845036" y="6558916"/>
            <a:ext cx="1565196" cy="1059544"/>
          </a:xfrm>
          <a:prstGeom prst="roundRect">
            <a:avLst>
              <a:gd name="adj" fmla="val 9033"/>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lIns="109718" tIns="54860" rIns="109718" bIns="54860" anchor="ctr"/>
          <a:lstStyle/>
          <a:p>
            <a:pPr algn="ctr" defTabSz="1095376"/>
            <a:r>
              <a:rPr lang="en-US" sz="2400" dirty="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VMPilot</a:t>
            </a:r>
          </a:p>
        </p:txBody>
      </p:sp>
      <p:sp>
        <p:nvSpPr>
          <p:cNvPr id="16" name="Rounded Rectangle 3"/>
          <p:cNvSpPr/>
          <p:nvPr/>
        </p:nvSpPr>
        <p:spPr bwMode="auto">
          <a:xfrm>
            <a:off x="1537316" y="2110003"/>
            <a:ext cx="1290742" cy="597896"/>
          </a:xfrm>
          <a:prstGeom prst="roundRect">
            <a:avLst>
              <a:gd name="adj" fmla="val 9033"/>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lIns="109718" tIns="54860" rIns="109718" bIns="54860" anchor="ctr"/>
          <a:lstStyle/>
          <a:p>
            <a:pPr algn="ctr" defTabSz="1095376"/>
            <a:r>
              <a:rPr lang="en-US" dirty="0">
                <a:ln w="12700">
                  <a:noFill/>
                  <a:prstDash val="solid"/>
                </a:ln>
                <a:solidFill>
                  <a:schemeClr val="tx1"/>
                </a:solidFill>
                <a:effectLst>
                  <a:outerShdw blurRad="165100" algn="ctr" rotWithShape="0">
                    <a:prstClr val="black"/>
                  </a:outerShdw>
                </a:effectLst>
                <a:latin typeface="Segoe Semibold" pitchFamily="34" charset="0"/>
              </a:rPr>
              <a:t>Vport A</a:t>
            </a:r>
          </a:p>
        </p:txBody>
      </p:sp>
      <p:sp>
        <p:nvSpPr>
          <p:cNvPr id="17" name="Rounded Rectangle 6"/>
          <p:cNvSpPr/>
          <p:nvPr/>
        </p:nvSpPr>
        <p:spPr bwMode="auto">
          <a:xfrm>
            <a:off x="1513377" y="1265267"/>
            <a:ext cx="1212943" cy="553852"/>
          </a:xfrm>
          <a:prstGeom prst="roundRect">
            <a:avLst>
              <a:gd name="adj" fmla="val 9033"/>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lIns="109718" tIns="54860" rIns="109718" bIns="54860" anchor="ctr"/>
          <a:lstStyle/>
          <a:p>
            <a:pPr algn="ctr" defTabSz="1095376"/>
            <a:r>
              <a:rPr lang="en-US" sz="2400" dirty="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VM 1</a:t>
            </a:r>
          </a:p>
        </p:txBody>
      </p:sp>
      <p:sp>
        <p:nvSpPr>
          <p:cNvPr id="303156" name="Rectangle 52"/>
          <p:cNvSpPr>
            <a:spLocks noChangeArrowheads="1"/>
          </p:cNvSpPr>
          <p:nvPr/>
        </p:nvSpPr>
        <p:spPr bwMode="auto">
          <a:xfrm>
            <a:off x="6195061" y="6922770"/>
            <a:ext cx="4331970" cy="236988"/>
          </a:xfrm>
          <a:prstGeom prst="rect">
            <a:avLst/>
          </a:prstGeom>
          <a:ln>
            <a:noFill/>
            <a:headEnd/>
            <a:tailEnd/>
          </a:ln>
        </p:spPr>
        <p:txBody>
          <a:bodyPr lIns="0" tIns="0" rIns="0" bIns="0">
            <a:spAutoFit/>
          </a:bodyPr>
          <a:lstStyle/>
          <a:p>
            <a:pPr marL="280036" indent="-280036" defTabSz="1093470" eaLnBrk="0" hangingPunct="0">
              <a:lnSpc>
                <a:spcPct val="70000"/>
              </a:lnSpc>
              <a:spcBef>
                <a:spcPts val="1396"/>
              </a:spcBef>
              <a:buClr>
                <a:schemeClr val="tx2"/>
              </a:buClr>
              <a:buSzPct val="95000"/>
              <a:buBlip>
                <a:blip r:embed="rId6"/>
              </a:buBlip>
            </a:pPr>
            <a:r>
              <a:rPr lang="en-US" dirty="0">
                <a:ln w="12700">
                  <a:noFill/>
                  <a:prstDash val="solid"/>
                </a:ln>
                <a:effectLst>
                  <a:outerShdw blurRad="165100" algn="ctr" rotWithShape="0">
                    <a:prstClr val="black"/>
                  </a:outerShdw>
                </a:effectLst>
                <a:latin typeface="Segoe Semibold" pitchFamily="34" charset="0"/>
              </a:rPr>
              <a:t>Move Vport to Host 2</a:t>
            </a:r>
          </a:p>
        </p:txBody>
      </p:sp>
      <p:sp>
        <p:nvSpPr>
          <p:cNvPr id="18" name="Rounded Rectangle 6"/>
          <p:cNvSpPr/>
          <p:nvPr/>
        </p:nvSpPr>
        <p:spPr bwMode="auto">
          <a:xfrm>
            <a:off x="9449607" y="2219671"/>
            <a:ext cx="1212943" cy="553853"/>
          </a:xfrm>
          <a:prstGeom prst="roundRect">
            <a:avLst>
              <a:gd name="adj" fmla="val 9033"/>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lIns="109718" tIns="54860" rIns="109718" bIns="54860" anchor="ctr"/>
          <a:lstStyle/>
          <a:p>
            <a:pPr algn="ctr" defTabSz="1095376"/>
            <a:r>
              <a:rPr lang="en-US" sz="2400" dirty="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.vnc 1</a:t>
            </a:r>
          </a:p>
        </p:txBody>
      </p:sp>
      <p:sp>
        <p:nvSpPr>
          <p:cNvPr id="19" name="Rounded Rectangle 6"/>
          <p:cNvSpPr/>
          <p:nvPr/>
        </p:nvSpPr>
        <p:spPr bwMode="auto">
          <a:xfrm>
            <a:off x="9438177" y="1524347"/>
            <a:ext cx="1212943" cy="553852"/>
          </a:xfrm>
          <a:prstGeom prst="roundRect">
            <a:avLst>
              <a:gd name="adj" fmla="val 9033"/>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lIns="109718" tIns="54860" rIns="109718" bIns="54860" anchor="ctr"/>
          <a:lstStyle/>
          <a:p>
            <a:pPr algn="ctr" defTabSz="1095376"/>
            <a:r>
              <a:rPr lang="en-US" sz="2400" dirty="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.vhd 1</a:t>
            </a:r>
          </a:p>
        </p:txBody>
      </p:sp>
      <p:sp>
        <p:nvSpPr>
          <p:cNvPr id="303163" name="Rectangle 59"/>
          <p:cNvSpPr>
            <a:spLocks noChangeArrowheads="1"/>
          </p:cNvSpPr>
          <p:nvPr/>
        </p:nvSpPr>
        <p:spPr bwMode="auto">
          <a:xfrm>
            <a:off x="6202681" y="7400926"/>
            <a:ext cx="4331970" cy="236988"/>
          </a:xfrm>
          <a:prstGeom prst="rect">
            <a:avLst/>
          </a:prstGeom>
          <a:ln>
            <a:noFill/>
            <a:headEnd/>
            <a:tailEnd/>
          </a:ln>
        </p:spPr>
        <p:txBody>
          <a:bodyPr lIns="0" tIns="0" rIns="0" bIns="0">
            <a:spAutoFit/>
          </a:bodyPr>
          <a:lstStyle/>
          <a:p>
            <a:pPr marL="280036" indent="-280036" defTabSz="1093470" eaLnBrk="0" hangingPunct="0">
              <a:lnSpc>
                <a:spcPct val="70000"/>
              </a:lnSpc>
              <a:spcBef>
                <a:spcPts val="1396"/>
              </a:spcBef>
              <a:buClr>
                <a:schemeClr val="tx2"/>
              </a:buClr>
              <a:buSzPct val="95000"/>
              <a:buBlip>
                <a:blip r:embed="rId6"/>
              </a:buBlip>
            </a:pPr>
            <a:r>
              <a:rPr lang="en-US" dirty="0">
                <a:ln w="12700">
                  <a:noFill/>
                  <a:prstDash val="solid"/>
                </a:ln>
                <a:effectLst>
                  <a:outerShdw blurRad="165100" algn="ctr" rotWithShape="0">
                    <a:prstClr val="black"/>
                  </a:outerShdw>
                </a:effectLst>
                <a:latin typeface="Segoe Semibold" pitchFamily="34" charset="0"/>
              </a:rPr>
              <a:t>Move VM to Host 2</a:t>
            </a:r>
          </a:p>
        </p:txBody>
      </p:sp>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03110">
                                            <p:txEl>
                                              <p:pRg st="0" end="0"/>
                                            </p:txEl>
                                          </p:spTgt>
                                        </p:tgtEl>
                                        <p:attrNameLst>
                                          <p:attrName>style.visibility</p:attrName>
                                        </p:attrNameLst>
                                      </p:cBhvr>
                                      <p:to>
                                        <p:strVal val="visible"/>
                                      </p:to>
                                    </p:set>
                                    <p:anim calcmode="lin" valueType="num">
                                      <p:cBhvr additive="base">
                                        <p:cTn id="7" dur="500" fill="hold"/>
                                        <p:tgtEl>
                                          <p:spTgt spid="303110">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03110">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mph" presetSubtype="0" nodeType="clickEffect">
                                  <p:stCondLst>
                                    <p:cond delay="0"/>
                                  </p:stCondLst>
                                  <p:childTnLst>
                                    <p:set>
                                      <p:cBhvr rctx="PPT">
                                        <p:cTn id="12" dur="indefinite"/>
                                        <p:tgtEl>
                                          <p:spTgt spid="17"/>
                                        </p:tgtEl>
                                        <p:attrNameLst>
                                          <p:attrName>style.opacity</p:attrName>
                                        </p:attrNameLst>
                                      </p:cBhvr>
                                      <p:to>
                                        <p:strVal val="0.25"/>
                                      </p:to>
                                    </p:set>
                                    <p:animEffect filter="image" prLst="opacity: 0.25">
                                      <p:cBhvr rctx="IE">
                                        <p:cTn id="13" dur="indefinite"/>
                                        <p:tgtEl>
                                          <p:spTgt spid="17"/>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303156"/>
                                        </p:tgtEl>
                                        <p:attrNameLst>
                                          <p:attrName>style.visibility</p:attrName>
                                        </p:attrNameLst>
                                      </p:cBhvr>
                                      <p:to>
                                        <p:strVal val="visible"/>
                                      </p:to>
                                    </p:set>
                                    <p:anim calcmode="lin" valueType="num">
                                      <p:cBhvr additive="base">
                                        <p:cTn id="18" dur="500" fill="hold"/>
                                        <p:tgtEl>
                                          <p:spTgt spid="303156"/>
                                        </p:tgtEl>
                                        <p:attrNameLst>
                                          <p:attrName>ppt_x</p:attrName>
                                        </p:attrNameLst>
                                      </p:cBhvr>
                                      <p:tavLst>
                                        <p:tav tm="0">
                                          <p:val>
                                            <p:strVal val="1+#ppt_w/2"/>
                                          </p:val>
                                        </p:tav>
                                        <p:tav tm="100000">
                                          <p:val>
                                            <p:strVal val="#ppt_x"/>
                                          </p:val>
                                        </p:tav>
                                      </p:tavLst>
                                    </p:anim>
                                    <p:anim calcmode="lin" valueType="num">
                                      <p:cBhvr additive="base">
                                        <p:cTn id="19" dur="500" fill="hold"/>
                                        <p:tgtEl>
                                          <p:spTgt spid="303156"/>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9" presetClass="emph" presetSubtype="0" nodeType="clickEffect">
                                  <p:stCondLst>
                                    <p:cond delay="0"/>
                                  </p:stCondLst>
                                  <p:childTnLst>
                                    <p:set>
                                      <p:cBhvr rctx="PPT">
                                        <p:cTn id="23" dur="indefinite"/>
                                        <p:tgtEl>
                                          <p:spTgt spid="16"/>
                                        </p:tgtEl>
                                        <p:attrNameLst>
                                          <p:attrName>style.opacity</p:attrName>
                                        </p:attrNameLst>
                                      </p:cBhvr>
                                      <p:to>
                                        <p:strVal val="0.25"/>
                                      </p:to>
                                    </p:set>
                                    <p:animEffect filter="image" prLst="opacity: 0.25">
                                      <p:cBhvr rctx="IE">
                                        <p:cTn id="24" dur="indefinite"/>
                                        <p:tgtEl>
                                          <p:spTgt spid="16"/>
                                        </p:tgtEl>
                                      </p:cBhvr>
                                    </p:animEffect>
                                  </p:childTnLst>
                                </p:cTn>
                              </p:par>
                            </p:childTnLst>
                          </p:cTn>
                        </p:par>
                        <p:par>
                          <p:cTn id="25" fill="hold">
                            <p:stCondLst>
                              <p:cond delay="0"/>
                            </p:stCondLst>
                            <p:childTnLst>
                              <p:par>
                                <p:cTn id="26" presetID="9" presetClass="emph" presetSubtype="0" nodeType="afterEffect">
                                  <p:stCondLst>
                                    <p:cond delay="0"/>
                                  </p:stCondLst>
                                  <p:childTnLst>
                                    <p:set>
                                      <p:cBhvr rctx="PPT">
                                        <p:cTn id="27" dur="indefinite"/>
                                        <p:tgtEl>
                                          <p:spTgt spid="7"/>
                                        </p:tgtEl>
                                        <p:attrNameLst>
                                          <p:attrName>style.opacity</p:attrName>
                                        </p:attrNameLst>
                                      </p:cBhvr>
                                      <p:to>
                                        <p:strVal val="0.25"/>
                                      </p:to>
                                    </p:set>
                                    <p:animEffect filter="image" prLst="opacity: 0.25">
                                      <p:cBhvr rctx="IE">
                                        <p:cTn id="28" dur="indefinite"/>
                                        <p:tgtEl>
                                          <p:spTgt spid="7"/>
                                        </p:tgtEl>
                                      </p:cBhvr>
                                    </p:animEffect>
                                  </p:childTnLst>
                                </p:cTn>
                              </p:par>
                              <p:par>
                                <p:cTn id="29" presetID="9" presetClass="emph" presetSubtype="0" nodeType="withEffect">
                                  <p:stCondLst>
                                    <p:cond delay="0"/>
                                  </p:stCondLst>
                                  <p:childTnLst>
                                    <p:set>
                                      <p:cBhvr rctx="PPT">
                                        <p:cTn id="30" dur="indefinite"/>
                                        <p:tgtEl>
                                          <p:spTgt spid="18"/>
                                        </p:tgtEl>
                                        <p:attrNameLst>
                                          <p:attrName>style.opacity</p:attrName>
                                        </p:attrNameLst>
                                      </p:cBhvr>
                                      <p:to>
                                        <p:strVal val="0.25"/>
                                      </p:to>
                                    </p:set>
                                    <p:animEffect filter="image" prLst="opacity: 0.25">
                                      <p:cBhvr rctx="IE">
                                        <p:cTn id="31" dur="indefinite"/>
                                        <p:tgtEl>
                                          <p:spTgt spid="18"/>
                                        </p:tgtEl>
                                      </p:cBhvr>
                                    </p:animEffect>
                                  </p:childTnLst>
                                </p:cTn>
                              </p:par>
                              <p:par>
                                <p:cTn id="32" presetID="9" presetClass="emph" presetSubtype="0" nodeType="withEffect">
                                  <p:stCondLst>
                                    <p:cond delay="0"/>
                                  </p:stCondLst>
                                  <p:childTnLst>
                                    <p:set>
                                      <p:cBhvr rctx="PPT">
                                        <p:cTn id="33" dur="indefinite"/>
                                        <p:tgtEl>
                                          <p:spTgt spid="19"/>
                                        </p:tgtEl>
                                        <p:attrNameLst>
                                          <p:attrName>style.opacity</p:attrName>
                                        </p:attrNameLst>
                                      </p:cBhvr>
                                      <p:to>
                                        <p:strVal val="0.25"/>
                                      </p:to>
                                    </p:set>
                                    <p:animEffect filter="image" prLst="opacity: 0.25">
                                      <p:cBhvr rctx="IE">
                                        <p:cTn id="34" dur="indefinite"/>
                                        <p:tgtEl>
                                          <p:spTgt spid="19"/>
                                        </p:tgtEl>
                                      </p:cBhvr>
                                    </p:animEffect>
                                  </p:childTnLst>
                                </p:cTn>
                              </p:par>
                            </p:childTnLst>
                          </p:cTn>
                        </p:par>
                      </p:childTnLst>
                    </p:cTn>
                  </p:par>
                  <p:par>
                    <p:cTn id="35" fill="hold">
                      <p:stCondLst>
                        <p:cond delay="indefinite"/>
                      </p:stCondLst>
                      <p:childTnLst>
                        <p:par>
                          <p:cTn id="36" fill="hold">
                            <p:stCondLst>
                              <p:cond delay="0"/>
                            </p:stCondLst>
                            <p:childTnLst>
                              <p:par>
                                <p:cTn id="37" presetID="49" presetClass="path" presetSubtype="0" accel="50000" decel="50000" fill="hold" nodeType="clickEffect">
                                  <p:stCondLst>
                                    <p:cond delay="0"/>
                                  </p:stCondLst>
                                  <p:childTnLst>
                                    <p:animMotion origin="layout" path="M 1.66667E-6 -4.33526E-6 L 0.00243 0.18081 " pathEditMode="relative" rAng="0" ptsTypes="AA">
                                      <p:cBhvr>
                                        <p:cTn id="38" dur="2000" fill="hold"/>
                                        <p:tgtEl>
                                          <p:spTgt spid="16"/>
                                        </p:tgtEl>
                                        <p:attrNameLst>
                                          <p:attrName>ppt_x</p:attrName>
                                          <p:attrName>ppt_y</p:attrName>
                                        </p:attrNameLst>
                                      </p:cBhvr>
                                      <p:rCtr x="1" y="90"/>
                                    </p:animMotion>
                                  </p:childTnLst>
                                </p:cTn>
                              </p:par>
                            </p:childTnLst>
                          </p:cTn>
                        </p:par>
                        <p:par>
                          <p:cTn id="39" fill="hold">
                            <p:stCondLst>
                              <p:cond delay="2000"/>
                            </p:stCondLst>
                            <p:childTnLst>
                              <p:par>
                                <p:cTn id="40" presetID="9" presetClass="emph" presetSubtype="0" nodeType="afterEffect">
                                  <p:stCondLst>
                                    <p:cond delay="0"/>
                                  </p:stCondLst>
                                  <p:childTnLst>
                                    <p:set>
                                      <p:cBhvr rctx="PPT">
                                        <p:cTn id="41" dur="indefinite"/>
                                        <p:tgtEl>
                                          <p:spTgt spid="16"/>
                                        </p:tgtEl>
                                        <p:attrNameLst>
                                          <p:attrName>style.opacity</p:attrName>
                                        </p:attrNameLst>
                                      </p:cBhvr>
                                      <p:to>
                                        <p:strVal val="1"/>
                                      </p:to>
                                    </p:set>
                                    <p:animEffect filter="image" prLst="opacity: 1">
                                      <p:cBhvr rctx="IE">
                                        <p:cTn id="42" dur="indefinite"/>
                                        <p:tgtEl>
                                          <p:spTgt spid="16"/>
                                        </p:tgtEl>
                                      </p:cBhvr>
                                    </p:animEffect>
                                  </p:childTnLst>
                                </p:cTn>
                              </p:par>
                              <p:par>
                                <p:cTn id="43" presetID="9" presetClass="emph" presetSubtype="0" nodeType="withEffect">
                                  <p:stCondLst>
                                    <p:cond delay="0"/>
                                  </p:stCondLst>
                                  <p:childTnLst>
                                    <p:set>
                                      <p:cBhvr rctx="PPT">
                                        <p:cTn id="44" dur="indefinite"/>
                                        <p:tgtEl>
                                          <p:spTgt spid="7"/>
                                        </p:tgtEl>
                                        <p:attrNameLst>
                                          <p:attrName>style.opacity</p:attrName>
                                        </p:attrNameLst>
                                      </p:cBhvr>
                                      <p:to>
                                        <p:strVal val="1"/>
                                      </p:to>
                                    </p:set>
                                    <p:animEffect filter="image" prLst="opacity: 1">
                                      <p:cBhvr rctx="IE">
                                        <p:cTn id="45" dur="indefinite"/>
                                        <p:tgtEl>
                                          <p:spTgt spid="7"/>
                                        </p:tgtEl>
                                      </p:cBhvr>
                                    </p:animEffect>
                                  </p:childTnLst>
                                </p:cTn>
                              </p:par>
                              <p:par>
                                <p:cTn id="46" presetID="9" presetClass="emph" presetSubtype="0" nodeType="withEffect">
                                  <p:stCondLst>
                                    <p:cond delay="0"/>
                                  </p:stCondLst>
                                  <p:childTnLst>
                                    <p:set>
                                      <p:cBhvr rctx="PPT">
                                        <p:cTn id="47" dur="indefinite"/>
                                        <p:tgtEl>
                                          <p:spTgt spid="18"/>
                                        </p:tgtEl>
                                        <p:attrNameLst>
                                          <p:attrName>style.opacity</p:attrName>
                                        </p:attrNameLst>
                                      </p:cBhvr>
                                      <p:to>
                                        <p:strVal val="1"/>
                                      </p:to>
                                    </p:set>
                                    <p:animEffect filter="image" prLst="opacity: 1">
                                      <p:cBhvr rctx="IE">
                                        <p:cTn id="48" dur="indefinite"/>
                                        <p:tgtEl>
                                          <p:spTgt spid="18"/>
                                        </p:tgtEl>
                                      </p:cBhvr>
                                    </p:animEffect>
                                  </p:childTnLst>
                                </p:cTn>
                              </p:par>
                              <p:par>
                                <p:cTn id="49" presetID="9" presetClass="emph" presetSubtype="0" nodeType="withEffect">
                                  <p:stCondLst>
                                    <p:cond delay="0"/>
                                  </p:stCondLst>
                                  <p:childTnLst>
                                    <p:set>
                                      <p:cBhvr rctx="PPT">
                                        <p:cTn id="50" dur="indefinite"/>
                                        <p:tgtEl>
                                          <p:spTgt spid="19"/>
                                        </p:tgtEl>
                                        <p:attrNameLst>
                                          <p:attrName>style.opacity</p:attrName>
                                        </p:attrNameLst>
                                      </p:cBhvr>
                                      <p:to>
                                        <p:strVal val="1"/>
                                      </p:to>
                                    </p:set>
                                    <p:animEffect filter="image" prLst="opacity: 1">
                                      <p:cBhvr rctx="IE">
                                        <p:cTn id="51" dur="indefinite"/>
                                        <p:tgtEl>
                                          <p:spTgt spid="19"/>
                                        </p:tgtEl>
                                      </p:cBhvr>
                                    </p:animEffect>
                                  </p:childTnLst>
                                </p:cTn>
                              </p:par>
                            </p:childTnLst>
                          </p:cTn>
                        </p:par>
                      </p:childTnLst>
                    </p:cTn>
                  </p:par>
                  <p:par>
                    <p:cTn id="52" fill="hold">
                      <p:stCondLst>
                        <p:cond delay="indefinite"/>
                      </p:stCondLst>
                      <p:childTnLst>
                        <p:par>
                          <p:cTn id="53" fill="hold">
                            <p:stCondLst>
                              <p:cond delay="0"/>
                            </p:stCondLst>
                            <p:childTnLst>
                              <p:par>
                                <p:cTn id="54" presetID="2" presetClass="entr" presetSubtype="2" fill="hold" grpId="0" nodeType="clickEffect">
                                  <p:stCondLst>
                                    <p:cond delay="0"/>
                                  </p:stCondLst>
                                  <p:childTnLst>
                                    <p:set>
                                      <p:cBhvr>
                                        <p:cTn id="55" dur="1" fill="hold">
                                          <p:stCondLst>
                                            <p:cond delay="0"/>
                                          </p:stCondLst>
                                        </p:cTn>
                                        <p:tgtEl>
                                          <p:spTgt spid="303163"/>
                                        </p:tgtEl>
                                        <p:attrNameLst>
                                          <p:attrName>style.visibility</p:attrName>
                                        </p:attrNameLst>
                                      </p:cBhvr>
                                      <p:to>
                                        <p:strVal val="visible"/>
                                      </p:to>
                                    </p:set>
                                    <p:anim calcmode="lin" valueType="num">
                                      <p:cBhvr additive="base">
                                        <p:cTn id="56" dur="500" fill="hold"/>
                                        <p:tgtEl>
                                          <p:spTgt spid="303163"/>
                                        </p:tgtEl>
                                        <p:attrNameLst>
                                          <p:attrName>ppt_x</p:attrName>
                                        </p:attrNameLst>
                                      </p:cBhvr>
                                      <p:tavLst>
                                        <p:tav tm="0">
                                          <p:val>
                                            <p:strVal val="1+#ppt_w/2"/>
                                          </p:val>
                                        </p:tav>
                                        <p:tav tm="100000">
                                          <p:val>
                                            <p:strVal val="#ppt_x"/>
                                          </p:val>
                                        </p:tav>
                                      </p:tavLst>
                                    </p:anim>
                                    <p:anim calcmode="lin" valueType="num">
                                      <p:cBhvr additive="base">
                                        <p:cTn id="57" dur="500" fill="hold"/>
                                        <p:tgtEl>
                                          <p:spTgt spid="303163"/>
                                        </p:tgtEl>
                                        <p:attrNameLst>
                                          <p:attrName>ppt_y</p:attrName>
                                        </p:attrNameLst>
                                      </p:cBhvr>
                                      <p:tavLst>
                                        <p:tav tm="0">
                                          <p:val>
                                            <p:strVal val="#ppt_y"/>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9" presetClass="path" presetSubtype="0" accel="50000" decel="50000" fill="hold" nodeType="clickEffect">
                                  <p:stCondLst>
                                    <p:cond delay="0"/>
                                  </p:stCondLst>
                                  <p:childTnLst>
                                    <p:animMotion origin="layout" path="M 8.33333E-7 -2.02312E-6 L -0.00243 0.18729 " pathEditMode="relative" rAng="0" ptsTypes="AA">
                                      <p:cBhvr>
                                        <p:cTn id="61" dur="2000" fill="hold"/>
                                        <p:tgtEl>
                                          <p:spTgt spid="17"/>
                                        </p:tgtEl>
                                        <p:attrNameLst>
                                          <p:attrName>ppt_x</p:attrName>
                                          <p:attrName>ppt_y</p:attrName>
                                        </p:attrNameLst>
                                      </p:cBhvr>
                                      <p:rCtr x="-1" y="94"/>
                                    </p:animMotion>
                                  </p:childTnLst>
                                </p:cTn>
                              </p:par>
                            </p:childTnLst>
                          </p:cTn>
                        </p:par>
                        <p:par>
                          <p:cTn id="62" fill="hold">
                            <p:stCondLst>
                              <p:cond delay="2000"/>
                            </p:stCondLst>
                            <p:childTnLst>
                              <p:par>
                                <p:cTn id="63" presetID="9" presetClass="emph" presetSubtype="0" nodeType="afterEffect">
                                  <p:stCondLst>
                                    <p:cond delay="0"/>
                                  </p:stCondLst>
                                  <p:childTnLst>
                                    <p:set>
                                      <p:cBhvr rctx="PPT">
                                        <p:cTn id="64" dur="indefinite"/>
                                        <p:tgtEl>
                                          <p:spTgt spid="17"/>
                                        </p:tgtEl>
                                        <p:attrNameLst>
                                          <p:attrName>style.opacity</p:attrName>
                                        </p:attrNameLst>
                                      </p:cBhvr>
                                      <p:to>
                                        <p:strVal val="1"/>
                                      </p:to>
                                    </p:set>
                                    <p:animEffect filter="image" prLst="opacity: 1">
                                      <p:cBhvr rctx="IE">
                                        <p:cTn id="65" dur="indefinite"/>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3110" grpId="0" build="p"/>
      <p:bldP spid="303156" grpId="0"/>
      <p:bldP spid="30316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p:nvPr/>
        </p:nvGrpSpPr>
        <p:grpSpPr>
          <a:xfrm>
            <a:off x="-4" y="2834640"/>
            <a:ext cx="10972805" cy="5601514"/>
            <a:chOff x="-3" y="3748520"/>
            <a:chExt cx="9144004" cy="3109482"/>
          </a:xfrm>
        </p:grpSpPr>
        <p:pic>
          <p:nvPicPr>
            <p:cNvPr id="8" name="Picture 47" descr="glass rectangle"/>
            <p:cNvPicPr>
              <a:picLocks noChangeAspect="1" noChangeArrowheads="1"/>
            </p:cNvPicPr>
            <p:nvPr/>
          </p:nvPicPr>
          <p:blipFill>
            <a:blip r:embed="rId3">
              <a:lum bright="-100000"/>
            </a:blip>
            <a:srcRect t="2888" b="8159"/>
            <a:stretch>
              <a:fillRect/>
            </a:stretch>
          </p:blipFill>
          <p:spPr bwMode="auto">
            <a:xfrm rot="16200000" flipH="1">
              <a:off x="3017257" y="731260"/>
              <a:ext cx="3109482" cy="9144001"/>
            </a:xfrm>
            <a:prstGeom prst="rect">
              <a:avLst/>
            </a:prstGeom>
            <a:noFill/>
            <a:ln w="9525">
              <a:noFill/>
              <a:miter lim="800000"/>
              <a:headEnd/>
              <a:tailEnd/>
            </a:ln>
          </p:spPr>
        </p:pic>
        <p:pic>
          <p:nvPicPr>
            <p:cNvPr id="9" name="Picture 47" descr="glass rectangle"/>
            <p:cNvPicPr>
              <a:picLocks noChangeAspect="1" noChangeArrowheads="1"/>
            </p:cNvPicPr>
            <p:nvPr/>
          </p:nvPicPr>
          <p:blipFill>
            <a:blip r:embed="rId3">
              <a:lum bright="-100000"/>
            </a:blip>
            <a:srcRect t="2888" b="8159"/>
            <a:stretch>
              <a:fillRect/>
            </a:stretch>
          </p:blipFill>
          <p:spPr bwMode="auto">
            <a:xfrm rot="16200000" flipH="1">
              <a:off x="3017260" y="731260"/>
              <a:ext cx="3109482" cy="9144001"/>
            </a:xfrm>
            <a:prstGeom prst="rect">
              <a:avLst/>
            </a:prstGeom>
            <a:noFill/>
            <a:ln w="9525">
              <a:noFill/>
              <a:miter lim="800000"/>
              <a:headEnd/>
              <a:tailEnd/>
            </a:ln>
          </p:spPr>
        </p:pic>
      </p:grpSp>
      <p:sp>
        <p:nvSpPr>
          <p:cNvPr id="305154" name="Rectangle 2"/>
          <p:cNvSpPr>
            <a:spLocks noGrp="1" noChangeArrowheads="1"/>
          </p:cNvSpPr>
          <p:nvPr>
            <p:ph type="title"/>
          </p:nvPr>
        </p:nvSpPr>
        <p:spPr/>
        <p:txBody>
          <a:bodyPr/>
          <a:lstStyle/>
          <a:p>
            <a:r>
              <a:rPr lang="en-US" dirty="0" smtClean="0"/>
              <a:t>VMPilot Interface</a:t>
            </a:r>
          </a:p>
        </p:txBody>
      </p:sp>
      <p:pic>
        <p:nvPicPr>
          <p:cNvPr id="305157" name="Picture 5" descr="VMPilot Create VM Wizard"/>
          <p:cNvPicPr>
            <a:picLocks noChangeAspect="1" noChangeArrowheads="1"/>
          </p:cNvPicPr>
          <p:nvPr/>
        </p:nvPicPr>
        <p:blipFill>
          <a:blip r:embed="rId4"/>
          <a:srcRect/>
          <a:stretch>
            <a:fillRect/>
          </a:stretch>
        </p:blipFill>
        <p:spPr bwMode="auto">
          <a:xfrm>
            <a:off x="461010" y="1163956"/>
            <a:ext cx="3886200" cy="2943224"/>
          </a:xfrm>
          <a:prstGeom prst="rect">
            <a:avLst/>
          </a:prstGeom>
          <a:noFill/>
          <a:effectLst>
            <a:reflection blurRad="6350" stA="52000" endA="300" endPos="35000" dir="5400000" sy="-100000" algn="bl" rotWithShape="0"/>
          </a:effectLst>
        </p:spPr>
      </p:pic>
      <p:pic>
        <p:nvPicPr>
          <p:cNvPr id="305158" name="Picture 6" descr="VM Attributes"/>
          <p:cNvPicPr>
            <a:picLocks noChangeAspect="1" noChangeArrowheads="1"/>
          </p:cNvPicPr>
          <p:nvPr/>
        </p:nvPicPr>
        <p:blipFill>
          <a:blip r:embed="rId5"/>
          <a:srcRect/>
          <a:stretch>
            <a:fillRect/>
          </a:stretch>
        </p:blipFill>
        <p:spPr bwMode="auto">
          <a:xfrm>
            <a:off x="2531746" y="2057400"/>
            <a:ext cx="7913370" cy="5128260"/>
          </a:xfrm>
          <a:prstGeom prst="rect">
            <a:avLst/>
          </a:prstGeom>
          <a:noFill/>
          <a:effectLst>
            <a:reflection blurRad="6350" stA="52000" endA="300" endPos="35000" dir="5400000" sy="-100000" algn="bl" rotWithShape="0"/>
          </a:effectLst>
        </p:spPr>
      </p:pic>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Fabric Resource a</a:t>
            </a:r>
            <a:r>
              <a:rPr lang="en-US" dirty="0" err="1" smtClean="0"/>
              <a:t>nd</a:t>
            </a:r>
            <a:r>
              <a:rPr lang="en-US" dirty="0" smtClean="0"/>
              <a:t> NPIV</a:t>
            </a:r>
            <a:endParaRPr lang="en-US" dirty="0"/>
          </a:p>
        </p:txBody>
      </p:sp>
      <p:sp>
        <p:nvSpPr>
          <p:cNvPr id="3" name="Content Placeholder 2"/>
          <p:cNvSpPr>
            <a:spLocks noGrp="1"/>
          </p:cNvSpPr>
          <p:nvPr>
            <p:ph type="body" idx="1"/>
          </p:nvPr>
        </p:nvSpPr>
        <p:spPr>
          <a:xfrm>
            <a:off x="457200" y="1736725"/>
            <a:ext cx="10056494" cy="5570243"/>
          </a:xfrm>
        </p:spPr>
        <p:txBody>
          <a:bodyPr/>
          <a:lstStyle/>
          <a:p>
            <a:pPr lvl="0">
              <a:spcBef>
                <a:spcPts val="1330"/>
              </a:spcBef>
            </a:pPr>
            <a:r>
              <a:rPr lang="en-US" sz="3800" dirty="0" smtClean="0"/>
              <a:t>SAN Fabrics have limited switch domains, physical devices and ports</a:t>
            </a:r>
          </a:p>
          <a:p>
            <a:pPr>
              <a:spcBef>
                <a:spcPts val="1330"/>
              </a:spcBef>
            </a:pPr>
            <a:r>
              <a:rPr lang="en-US" sz="3800" dirty="0" smtClean="0"/>
              <a:t>Fabric Port limit is 5280 ports </a:t>
            </a:r>
          </a:p>
          <a:p>
            <a:pPr>
              <a:spcBef>
                <a:spcPts val="1330"/>
              </a:spcBef>
              <a:buNone/>
            </a:pPr>
            <a:r>
              <a:rPr lang="en-US" sz="3800" dirty="0" smtClean="0"/>
              <a:t>	(including ISLs)</a:t>
            </a:r>
          </a:p>
          <a:p>
            <a:pPr>
              <a:spcBef>
                <a:spcPts val="1330"/>
              </a:spcBef>
            </a:pPr>
            <a:r>
              <a:rPr lang="en-US" sz="3800" dirty="0" smtClean="0"/>
              <a:t>Physical port usage is limited to 3000 end devices</a:t>
            </a:r>
          </a:p>
          <a:p>
            <a:pPr>
              <a:spcBef>
                <a:spcPts val="1330"/>
              </a:spcBef>
            </a:pPr>
            <a:r>
              <a:rPr lang="en-US" sz="3800" dirty="0" smtClean="0"/>
              <a:t>Maximum switch domains of 239</a:t>
            </a:r>
          </a:p>
          <a:p>
            <a:pPr lvl="0">
              <a:spcBef>
                <a:spcPts val="1330"/>
              </a:spcBef>
            </a:pPr>
            <a:r>
              <a:rPr lang="en-US" sz="3800" dirty="0" smtClean="0"/>
              <a:t>Virtualization technologies, </a:t>
            </a:r>
            <a:r>
              <a:rPr lang="en-US" sz="3800" i="1" dirty="0" smtClean="0"/>
              <a:t>both platform and storage,</a:t>
            </a:r>
            <a:r>
              <a:rPr lang="en-US" sz="3800" dirty="0" smtClean="0"/>
              <a:t> improve physical resource use</a:t>
            </a:r>
          </a:p>
        </p:txBody>
      </p:sp>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9106" y="274320"/>
            <a:ext cx="10056494" cy="1246495"/>
          </a:xfrm>
        </p:spPr>
        <p:txBody>
          <a:bodyPr/>
          <a:lstStyle/>
          <a:p>
            <a:r>
              <a:rPr lang="en-US" sz="5400" dirty="0" smtClean="0"/>
              <a:t>NPIV Enabled Switch</a:t>
            </a:r>
            <a:br>
              <a:rPr lang="en-US" sz="5400" dirty="0" smtClean="0"/>
            </a:br>
            <a:r>
              <a:rPr lang="en-US" sz="3600" dirty="0" smtClean="0">
                <a:solidFill>
                  <a:schemeClr val="accent1"/>
                </a:solidFill>
              </a:rPr>
              <a:t>Brocade Communications</a:t>
            </a:r>
            <a:endParaRPr lang="en-US" sz="4800" dirty="0"/>
          </a:p>
        </p:txBody>
      </p:sp>
      <p:sp>
        <p:nvSpPr>
          <p:cNvPr id="3" name="Content Placeholder 2"/>
          <p:cNvSpPr>
            <a:spLocks noGrp="1"/>
          </p:cNvSpPr>
          <p:nvPr>
            <p:ph type="body" idx="1"/>
          </p:nvPr>
        </p:nvSpPr>
        <p:spPr>
          <a:xfrm>
            <a:off x="457200" y="1883480"/>
            <a:ext cx="10056494" cy="5136791"/>
          </a:xfrm>
        </p:spPr>
        <p:txBody>
          <a:bodyPr/>
          <a:lstStyle/>
          <a:p>
            <a:pPr lvl="0">
              <a:spcBef>
                <a:spcPts val="1330"/>
              </a:spcBef>
            </a:pPr>
            <a:r>
              <a:rPr lang="en-US" sz="3600" dirty="0" smtClean="0"/>
              <a:t>NPIV – switches and HBAs must support NPIV</a:t>
            </a:r>
          </a:p>
          <a:p>
            <a:pPr lvl="0">
              <a:spcBef>
                <a:spcPts val="1330"/>
              </a:spcBef>
            </a:pPr>
            <a:r>
              <a:rPr lang="en-US" sz="3600" dirty="0" smtClean="0"/>
              <a:t>The NPIV enabled HBA asserts multiple WWPN logins through a single switch port</a:t>
            </a:r>
          </a:p>
          <a:p>
            <a:pPr lvl="0">
              <a:spcBef>
                <a:spcPts val="1330"/>
              </a:spcBef>
            </a:pPr>
            <a:r>
              <a:rPr lang="en-US" sz="3600" dirty="0" smtClean="0"/>
              <a:t>The NPIV enabled switch handles multiple logins on the same port and assigns Process </a:t>
            </a:r>
            <a:br>
              <a:rPr lang="en-US" sz="3600" dirty="0" smtClean="0"/>
            </a:br>
            <a:r>
              <a:rPr lang="en-US" sz="3600" dirty="0" smtClean="0"/>
              <a:t>IDs (PIDs) which are used to route the frames </a:t>
            </a:r>
            <a:br>
              <a:rPr lang="en-US" sz="3600" dirty="0" smtClean="0"/>
            </a:br>
            <a:r>
              <a:rPr lang="en-US" sz="3600" dirty="0" smtClean="0"/>
              <a:t>to targets</a:t>
            </a:r>
          </a:p>
          <a:p>
            <a:pPr lvl="0">
              <a:spcBef>
                <a:spcPts val="1330"/>
              </a:spcBef>
            </a:pPr>
            <a:r>
              <a:rPr lang="en-US" sz="3600" dirty="0" smtClean="0"/>
              <a:t>Allows more VMs on smaller fabrics with </a:t>
            </a:r>
            <a:br>
              <a:rPr lang="en-US" sz="3600" dirty="0" smtClean="0"/>
            </a:br>
            <a:r>
              <a:rPr lang="en-US" sz="3600" dirty="0" smtClean="0"/>
              <a:t>fewer ports</a:t>
            </a:r>
          </a:p>
        </p:txBody>
      </p:sp>
    </p:spTree>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9105" y="274321"/>
            <a:ext cx="10145833" cy="1274195"/>
          </a:xfrm>
        </p:spPr>
        <p:txBody>
          <a:bodyPr/>
          <a:lstStyle/>
          <a:p>
            <a:r>
              <a:rPr lang="en-US" sz="5600" dirty="0" smtClean="0"/>
              <a:t>Blade Servers Embedded Switch </a:t>
            </a:r>
            <a:r>
              <a:rPr lang="en-US" dirty="0" smtClean="0"/>
              <a:t/>
            </a:r>
            <a:br>
              <a:rPr lang="en-US" dirty="0" smtClean="0"/>
            </a:br>
            <a:r>
              <a:rPr sz="3600" smtClean="0">
                <a:solidFill>
                  <a:schemeClr val="accent1"/>
                </a:solidFill>
              </a:rPr>
              <a:t>Brocade Communications Access Gateway</a:t>
            </a:r>
            <a:endParaRPr sz="3600">
              <a:solidFill>
                <a:schemeClr val="accent1"/>
              </a:solidFill>
            </a:endParaRPr>
          </a:p>
        </p:txBody>
      </p:sp>
      <p:sp>
        <p:nvSpPr>
          <p:cNvPr id="3" name="Content Placeholder 2"/>
          <p:cNvSpPr>
            <a:spLocks noGrp="1"/>
          </p:cNvSpPr>
          <p:nvPr>
            <p:ph type="body" idx="1"/>
          </p:nvPr>
        </p:nvSpPr>
        <p:spPr>
          <a:xfrm>
            <a:off x="459106" y="2250951"/>
            <a:ext cx="10056494" cy="4853636"/>
          </a:xfrm>
        </p:spPr>
        <p:txBody>
          <a:bodyPr/>
          <a:lstStyle/>
          <a:p>
            <a:pPr marL="409576" indent="-409576">
              <a:spcBef>
                <a:spcPts val="1200"/>
              </a:spcBef>
            </a:pPr>
            <a:r>
              <a:rPr lang="en-US" sz="3400" dirty="0" smtClean="0"/>
              <a:t>Specifically addresses fabric challenges related to Bladed Server environments </a:t>
            </a:r>
          </a:p>
          <a:p>
            <a:pPr marL="796274" lvl="1" indent="-409576">
              <a:spcBef>
                <a:spcPts val="1200"/>
              </a:spcBef>
            </a:pPr>
            <a:r>
              <a:rPr lang="en-US" sz="3000" dirty="0" smtClean="0"/>
              <a:t># of domains, # of ports, vendor interoperability, etc.</a:t>
            </a:r>
          </a:p>
          <a:p>
            <a:pPr marL="409576" indent="-409576">
              <a:spcBef>
                <a:spcPts val="1200"/>
              </a:spcBef>
            </a:pPr>
            <a:r>
              <a:rPr lang="en-US" sz="3400" dirty="0" smtClean="0"/>
              <a:t>Utilizes legacy or NPIV-enabled HBA modules</a:t>
            </a:r>
          </a:p>
          <a:p>
            <a:pPr marL="409576" indent="-409576">
              <a:spcBef>
                <a:spcPts val="1200"/>
              </a:spcBef>
            </a:pPr>
            <a:r>
              <a:rPr lang="en-US" sz="3400" dirty="0" smtClean="0"/>
              <a:t>Provides flexibility by overcoming large numbers </a:t>
            </a:r>
            <a:br>
              <a:rPr lang="en-US" sz="3400" dirty="0" smtClean="0"/>
            </a:br>
            <a:r>
              <a:rPr lang="en-US" sz="3400" dirty="0" smtClean="0"/>
              <a:t>of blade servers utilizing Fabric Domain IDs by providing a pass-through mechanism for </a:t>
            </a:r>
            <a:br>
              <a:rPr lang="en-US" sz="3400" dirty="0" smtClean="0"/>
            </a:br>
            <a:r>
              <a:rPr lang="en-US" sz="3400" dirty="0" smtClean="0"/>
              <a:t>NPIV connectivity</a:t>
            </a:r>
          </a:p>
          <a:p>
            <a:pPr marL="409576" indent="-409576">
              <a:spcBef>
                <a:spcPts val="1200"/>
              </a:spcBef>
              <a:buNone/>
            </a:pPr>
            <a:endParaRPr lang="en-US" sz="3400" dirty="0"/>
          </a:p>
        </p:txBody>
      </p:sp>
    </p:spTree>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6" name="Group 5"/>
          <p:cNvGrpSpPr/>
          <p:nvPr/>
        </p:nvGrpSpPr>
        <p:grpSpPr>
          <a:xfrm>
            <a:off x="-4" y="3383280"/>
            <a:ext cx="10972805" cy="5052874"/>
            <a:chOff x="-3" y="3748520"/>
            <a:chExt cx="9144004" cy="3109482"/>
          </a:xfrm>
        </p:grpSpPr>
        <p:pic>
          <p:nvPicPr>
            <p:cNvPr id="67" name="Picture 47" descr="glass rectangle"/>
            <p:cNvPicPr>
              <a:picLocks noChangeAspect="1" noChangeArrowheads="1"/>
            </p:cNvPicPr>
            <p:nvPr/>
          </p:nvPicPr>
          <p:blipFill>
            <a:blip r:embed="rId4">
              <a:lum bright="-100000"/>
            </a:blip>
            <a:srcRect t="2888" b="8159"/>
            <a:stretch>
              <a:fillRect/>
            </a:stretch>
          </p:blipFill>
          <p:spPr bwMode="auto">
            <a:xfrm rot="16200000" flipH="1">
              <a:off x="3017257" y="731260"/>
              <a:ext cx="3109482" cy="9144001"/>
            </a:xfrm>
            <a:prstGeom prst="rect">
              <a:avLst/>
            </a:prstGeom>
            <a:noFill/>
            <a:ln w="9525">
              <a:noFill/>
              <a:miter lim="800000"/>
              <a:headEnd/>
              <a:tailEnd/>
            </a:ln>
          </p:spPr>
        </p:pic>
        <p:pic>
          <p:nvPicPr>
            <p:cNvPr id="68" name="Picture 47" descr="glass rectangle"/>
            <p:cNvPicPr>
              <a:picLocks noChangeAspect="1" noChangeArrowheads="1"/>
            </p:cNvPicPr>
            <p:nvPr/>
          </p:nvPicPr>
          <p:blipFill>
            <a:blip r:embed="rId4">
              <a:lum bright="-100000"/>
            </a:blip>
            <a:srcRect t="2888" b="8159"/>
            <a:stretch>
              <a:fillRect/>
            </a:stretch>
          </p:blipFill>
          <p:spPr bwMode="auto">
            <a:xfrm rot="16200000" flipH="1">
              <a:off x="3017260" y="731260"/>
              <a:ext cx="3109482" cy="9144001"/>
            </a:xfrm>
            <a:prstGeom prst="rect">
              <a:avLst/>
            </a:prstGeom>
            <a:noFill/>
            <a:ln w="9525">
              <a:noFill/>
              <a:miter lim="800000"/>
              <a:headEnd/>
              <a:tailEnd/>
            </a:ln>
          </p:spPr>
        </p:pic>
      </p:grpSp>
      <p:pic>
        <p:nvPicPr>
          <p:cNvPr id="64" name="Picture 7" descr="C:\Program Files\Microsoft Resource DVD Artwork\DVD_ART\Artwork_Imagery\HARDWARE_IMAGERY\Illustration - Misc Hardware\XML Icons\Server.png"/>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6492240" y="2468881"/>
            <a:ext cx="1280160" cy="1888343"/>
          </a:xfrm>
          <a:prstGeom prst="rect">
            <a:avLst/>
          </a:prstGeom>
          <a:noFill/>
          <a:ln w="9525">
            <a:noFill/>
            <a:miter lim="800000"/>
            <a:headEnd/>
            <a:tailEnd/>
          </a:ln>
          <a:effectLst>
            <a:outerShdw blurRad="609600" sx="95000" sy="95000" algn="ctr" rotWithShape="0">
              <a:srgbClr val="000000"/>
            </a:outerShdw>
          </a:effectLst>
        </p:spPr>
      </p:pic>
      <p:pic>
        <p:nvPicPr>
          <p:cNvPr id="65" name="Picture 7" descr="C:\Program Files\Microsoft Resource DVD Artwork\DVD_ART\Artwork_Imagery\HARDWARE_IMAGERY\Illustration - Misc Hardware\XML Icons\Server.png"/>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2560320" y="2468881"/>
            <a:ext cx="1280160" cy="1888343"/>
          </a:xfrm>
          <a:prstGeom prst="rect">
            <a:avLst/>
          </a:prstGeom>
          <a:noFill/>
          <a:ln w="9525">
            <a:noFill/>
            <a:miter lim="800000"/>
            <a:headEnd/>
            <a:tailEnd/>
          </a:ln>
          <a:effectLst>
            <a:outerShdw blurRad="609600" sx="95000" sy="95000" algn="ctr" rotWithShape="0">
              <a:srgbClr val="000000"/>
            </a:outerShdw>
          </a:effectLst>
        </p:spPr>
      </p:pic>
      <p:sp>
        <p:nvSpPr>
          <p:cNvPr id="3714050" name="Rectangle 2"/>
          <p:cNvSpPr>
            <a:spLocks noGrp="1" noChangeArrowheads="1"/>
          </p:cNvSpPr>
          <p:nvPr>
            <p:ph type="title"/>
          </p:nvPr>
        </p:nvSpPr>
        <p:spPr>
          <a:xfrm>
            <a:off x="459106" y="274320"/>
            <a:ext cx="10056494" cy="1495794"/>
          </a:xfrm>
        </p:spPr>
        <p:txBody>
          <a:bodyPr/>
          <a:lstStyle/>
          <a:p>
            <a:r>
              <a:rPr lang="en-US" dirty="0" smtClean="0"/>
              <a:t>NPIV Use Case</a:t>
            </a:r>
            <a:br>
              <a:rPr lang="en-US" dirty="0" smtClean="0"/>
            </a:br>
            <a:r>
              <a:rPr sz="4400" smtClean="0">
                <a:solidFill>
                  <a:schemeClr val="accent1"/>
                </a:solidFill>
              </a:rPr>
              <a:t>QLogic</a:t>
            </a:r>
            <a:endParaRPr lang="en-US" dirty="0">
              <a:solidFill>
                <a:schemeClr val="accent1"/>
              </a:solidFill>
            </a:endParaRPr>
          </a:p>
        </p:txBody>
      </p:sp>
      <p:sp>
        <p:nvSpPr>
          <p:cNvPr id="3714051" name="Line 3"/>
          <p:cNvSpPr>
            <a:spLocks noChangeShapeType="1"/>
          </p:cNvSpPr>
          <p:nvPr/>
        </p:nvSpPr>
        <p:spPr bwMode="auto">
          <a:xfrm>
            <a:off x="3777616" y="3236594"/>
            <a:ext cx="2775584" cy="0"/>
          </a:xfrm>
          <a:prstGeom prst="line">
            <a:avLst/>
          </a:prstGeom>
          <a:noFill/>
          <a:ln w="9525">
            <a:solidFill>
              <a:schemeClr val="tx1"/>
            </a:solidFill>
            <a:prstDash val="dash"/>
            <a:round/>
            <a:headEnd/>
            <a:tailEnd/>
          </a:ln>
          <a:effectLst>
            <a:glow rad="63500">
              <a:schemeClr val="accent6">
                <a:satMod val="175000"/>
                <a:alpha val="40000"/>
              </a:schemeClr>
            </a:glow>
          </a:effectLst>
        </p:spPr>
        <p:txBody>
          <a:bodyPr lIns="109728" tIns="54864" rIns="109728" bIns="54864"/>
          <a:lstStyle/>
          <a:p>
            <a:endParaRPr lang="en-US" dirty="0"/>
          </a:p>
        </p:txBody>
      </p:sp>
      <p:sp>
        <p:nvSpPr>
          <p:cNvPr id="3714053" name="Text Box 5"/>
          <p:cNvSpPr txBox="1">
            <a:spLocks noChangeArrowheads="1"/>
          </p:cNvSpPr>
          <p:nvPr/>
        </p:nvSpPr>
        <p:spPr bwMode="auto">
          <a:xfrm>
            <a:off x="2535556" y="2059305"/>
            <a:ext cx="1150469" cy="361945"/>
          </a:xfrm>
          <a:prstGeom prst="rect">
            <a:avLst/>
          </a:prstGeom>
          <a:ln>
            <a:noFill/>
            <a:headEnd/>
            <a:tailEnd/>
          </a:ln>
        </p:spPr>
        <p:txBody>
          <a:bodyPr wrap="square" lIns="109728" tIns="54864" rIns="109728" bIns="54864">
            <a:spAutoFit/>
          </a:bodyPr>
          <a:lstStyle/>
          <a:p>
            <a:pPr algn="ctr">
              <a:lnSpc>
                <a:spcPct val="85000"/>
              </a:lnSpc>
            </a:pPr>
            <a:r>
              <a:rPr lang="en-US" sz="1900" dirty="0">
                <a:ln w="12700">
                  <a:noFill/>
                  <a:prstDash val="solid"/>
                </a:ln>
                <a:solidFill>
                  <a:schemeClr val="accent2">
                    <a:lumMod val="60000"/>
                    <a:lumOff val="40000"/>
                  </a:schemeClr>
                </a:solidFill>
                <a:effectLst>
                  <a:outerShdw blurRad="165100" algn="ctr" rotWithShape="0">
                    <a:prstClr val="black"/>
                  </a:outerShdw>
                </a:effectLst>
                <a:latin typeface="Segoe Semibold" pitchFamily="34" charset="0"/>
              </a:rPr>
              <a:t>Server A</a:t>
            </a:r>
          </a:p>
        </p:txBody>
      </p:sp>
      <p:sp>
        <p:nvSpPr>
          <p:cNvPr id="3714054" name="Text Box 6"/>
          <p:cNvSpPr txBox="1">
            <a:spLocks noChangeArrowheads="1"/>
          </p:cNvSpPr>
          <p:nvPr/>
        </p:nvSpPr>
        <p:spPr bwMode="auto">
          <a:xfrm>
            <a:off x="6629401" y="2059305"/>
            <a:ext cx="1133156" cy="361945"/>
          </a:xfrm>
          <a:prstGeom prst="rect">
            <a:avLst/>
          </a:prstGeom>
          <a:ln>
            <a:noFill/>
            <a:headEnd/>
            <a:tailEnd/>
          </a:ln>
        </p:spPr>
        <p:txBody>
          <a:bodyPr wrap="square" lIns="109728" tIns="54864" rIns="109728" bIns="54864">
            <a:spAutoFit/>
          </a:bodyPr>
          <a:lstStyle/>
          <a:p>
            <a:pPr algn="ctr">
              <a:lnSpc>
                <a:spcPct val="85000"/>
              </a:lnSpc>
            </a:pPr>
            <a:r>
              <a:rPr lang="en-US" sz="1900" dirty="0">
                <a:ln w="12700">
                  <a:noFill/>
                  <a:prstDash val="solid"/>
                </a:ln>
                <a:solidFill>
                  <a:schemeClr val="accent2">
                    <a:lumMod val="60000"/>
                    <a:lumOff val="40000"/>
                  </a:schemeClr>
                </a:solidFill>
                <a:effectLst>
                  <a:outerShdw blurRad="165100" algn="ctr" rotWithShape="0">
                    <a:prstClr val="black"/>
                  </a:outerShdw>
                </a:effectLst>
                <a:latin typeface="Segoe Semibold" pitchFamily="34" charset="0"/>
              </a:rPr>
              <a:t>Server B</a:t>
            </a:r>
          </a:p>
        </p:txBody>
      </p:sp>
      <p:sp>
        <p:nvSpPr>
          <p:cNvPr id="3714055" name="Text Box 7"/>
          <p:cNvSpPr txBox="1">
            <a:spLocks noChangeArrowheads="1"/>
          </p:cNvSpPr>
          <p:nvPr/>
        </p:nvSpPr>
        <p:spPr bwMode="auto">
          <a:xfrm>
            <a:off x="6949440" y="5268500"/>
            <a:ext cx="2743200" cy="361945"/>
          </a:xfrm>
          <a:prstGeom prst="rect">
            <a:avLst/>
          </a:prstGeom>
          <a:ln>
            <a:noFill/>
            <a:headEnd/>
            <a:tailEnd/>
          </a:ln>
        </p:spPr>
        <p:txBody>
          <a:bodyPr wrap="square" lIns="109728" tIns="54864" rIns="109728" bIns="54864">
            <a:spAutoFit/>
          </a:bodyPr>
          <a:lstStyle/>
          <a:p>
            <a:pPr algn="ctr">
              <a:lnSpc>
                <a:spcPct val="85000"/>
              </a:lnSpc>
            </a:pPr>
            <a:r>
              <a:rPr lang="en-US" sz="1900" dirty="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Segoe Semibold" pitchFamily="34" charset="0"/>
              </a:rPr>
              <a:t>Management Server</a:t>
            </a:r>
          </a:p>
        </p:txBody>
      </p:sp>
      <p:sp>
        <p:nvSpPr>
          <p:cNvPr id="3714056" name="Text Box 8"/>
          <p:cNvSpPr txBox="1">
            <a:spLocks noChangeArrowheads="1"/>
          </p:cNvSpPr>
          <p:nvPr/>
        </p:nvSpPr>
        <p:spPr bwMode="auto">
          <a:xfrm>
            <a:off x="5760721" y="5975984"/>
            <a:ext cx="1714316" cy="620939"/>
          </a:xfrm>
          <a:prstGeom prst="rect">
            <a:avLst/>
          </a:prstGeom>
          <a:ln>
            <a:noFill/>
            <a:headEnd/>
            <a:tailEnd/>
          </a:ln>
        </p:spPr>
        <p:txBody>
          <a:bodyPr lIns="109728" tIns="54864" rIns="109728" bIns="54864">
            <a:spAutoFit/>
          </a:bodyPr>
          <a:lstStyle/>
          <a:p>
            <a:pPr algn="ctr">
              <a:lnSpc>
                <a:spcPct val="85000"/>
              </a:lnSpc>
            </a:pPr>
            <a:r>
              <a:rPr lang="en-US" sz="1300" dirty="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Segoe Semibold" pitchFamily="34" charset="0"/>
              </a:rPr>
              <a:t>Cisco MDS 9216</a:t>
            </a:r>
          </a:p>
          <a:p>
            <a:pPr algn="ctr">
              <a:lnSpc>
                <a:spcPct val="85000"/>
              </a:lnSpc>
            </a:pPr>
            <a:r>
              <a:rPr lang="en-US" sz="1300" i="1" dirty="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Segoe Semibold" pitchFamily="34" charset="0"/>
              </a:rPr>
              <a:t>(NPIV + VF enabled)</a:t>
            </a:r>
          </a:p>
        </p:txBody>
      </p:sp>
      <p:sp>
        <p:nvSpPr>
          <p:cNvPr id="3714058" name="Text Box 10"/>
          <p:cNvSpPr txBox="1">
            <a:spLocks noChangeArrowheads="1"/>
          </p:cNvSpPr>
          <p:nvPr/>
        </p:nvSpPr>
        <p:spPr bwMode="auto">
          <a:xfrm>
            <a:off x="4747260" y="3006091"/>
            <a:ext cx="912172" cy="295465"/>
          </a:xfrm>
          <a:prstGeom prst="rect">
            <a:avLst/>
          </a:prstGeom>
          <a:ln>
            <a:noFill/>
            <a:headEnd/>
            <a:tailEnd/>
          </a:ln>
        </p:spPr>
        <p:txBody>
          <a:bodyPr wrap="none" lIns="109728" tIns="54864" rIns="109728" bIns="54864">
            <a:spAutoFit/>
          </a:bodyPr>
          <a:lstStyle/>
          <a:p>
            <a:pPr algn="ctr" eaLnBrk="1" hangingPunct="1"/>
            <a:r>
              <a:rPr lang="en-US" sz="1200" dirty="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Segoe Semibold" pitchFamily="34" charset="0"/>
              </a:rPr>
              <a:t>Heartbeat</a:t>
            </a:r>
          </a:p>
        </p:txBody>
      </p:sp>
      <p:pic>
        <p:nvPicPr>
          <p:cNvPr id="3714060" name="Picture 12"/>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6802756" y="4133851"/>
            <a:ext cx="862964" cy="558164"/>
          </a:xfrm>
          <a:prstGeom prst="rect">
            <a:avLst/>
          </a:prstGeom>
          <a:noFill/>
          <a:ln w="9525">
            <a:noFill/>
            <a:miter lim="800000"/>
            <a:headEnd/>
            <a:tailEnd/>
          </a:ln>
          <a:effectLst>
            <a:outerShdw blurRad="609600" sx="95000" sy="95000" algn="ctr" rotWithShape="0">
              <a:srgbClr val="000000"/>
            </a:outerShdw>
          </a:effectLst>
        </p:spPr>
      </p:pic>
      <p:pic>
        <p:nvPicPr>
          <p:cNvPr id="3714061" name="Picture 13"/>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2741296" y="4162424"/>
            <a:ext cx="864870" cy="558166"/>
          </a:xfrm>
          <a:prstGeom prst="rect">
            <a:avLst/>
          </a:prstGeom>
          <a:noFill/>
          <a:ln w="9525">
            <a:noFill/>
            <a:miter lim="800000"/>
            <a:headEnd/>
            <a:tailEnd/>
          </a:ln>
          <a:effectLst>
            <a:outerShdw blurRad="609600" sx="95000" sy="95000" algn="ctr" rotWithShape="0">
              <a:srgbClr val="000000"/>
            </a:outerShdw>
          </a:effectLst>
        </p:spPr>
      </p:pic>
      <p:sp>
        <p:nvSpPr>
          <p:cNvPr id="3714062" name="Line 14"/>
          <p:cNvSpPr>
            <a:spLocks noChangeShapeType="1"/>
          </p:cNvSpPr>
          <p:nvPr/>
        </p:nvSpPr>
        <p:spPr bwMode="auto">
          <a:xfrm>
            <a:off x="3259456" y="4552950"/>
            <a:ext cx="1383030" cy="1171574"/>
          </a:xfrm>
          <a:prstGeom prst="line">
            <a:avLst/>
          </a:prstGeom>
          <a:ln>
            <a:headEnd/>
            <a:tailEnd/>
          </a:ln>
        </p:spPr>
        <p:style>
          <a:lnRef idx="3">
            <a:schemeClr val="dk1"/>
          </a:lnRef>
          <a:fillRef idx="0">
            <a:schemeClr val="dk1"/>
          </a:fillRef>
          <a:effectRef idx="2">
            <a:schemeClr val="dk1"/>
          </a:effectRef>
          <a:fontRef idx="minor">
            <a:schemeClr val="tx1"/>
          </a:fontRef>
        </p:style>
        <p:txBody>
          <a:bodyPr lIns="109728" tIns="54864" rIns="109728" bIns="54864"/>
          <a:lstStyle/>
          <a:p>
            <a:endParaRPr lang="en-US" dirty="0"/>
          </a:p>
        </p:txBody>
      </p:sp>
      <p:pic>
        <p:nvPicPr>
          <p:cNvPr id="3714063" name="Picture 15"/>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4383406" y="6797040"/>
            <a:ext cx="1036320" cy="1003934"/>
          </a:xfrm>
          <a:prstGeom prst="rect">
            <a:avLst/>
          </a:prstGeom>
          <a:noFill/>
          <a:ln w="9525">
            <a:noFill/>
            <a:miter lim="800000"/>
            <a:headEnd/>
            <a:tailEnd/>
          </a:ln>
          <a:effectLst>
            <a:outerShdw blurRad="609600" sx="95000" sy="95000" algn="ctr" rotWithShape="0">
              <a:srgbClr val="000000"/>
            </a:outerShdw>
          </a:effectLst>
        </p:spPr>
      </p:pic>
      <p:sp>
        <p:nvSpPr>
          <p:cNvPr id="3714064" name="Text Box 16"/>
          <p:cNvSpPr txBox="1">
            <a:spLocks noChangeArrowheads="1"/>
          </p:cNvSpPr>
          <p:nvPr/>
        </p:nvSpPr>
        <p:spPr bwMode="auto">
          <a:xfrm>
            <a:off x="4206240" y="7776216"/>
            <a:ext cx="2004396" cy="361945"/>
          </a:xfrm>
          <a:prstGeom prst="rect">
            <a:avLst/>
          </a:prstGeom>
          <a:ln>
            <a:noFill/>
            <a:headEnd/>
            <a:tailEnd/>
          </a:ln>
        </p:spPr>
        <p:txBody>
          <a:bodyPr wrap="square" lIns="109728" tIns="54864" rIns="109728" bIns="54864">
            <a:spAutoFit/>
          </a:bodyPr>
          <a:lstStyle/>
          <a:p>
            <a:pPr algn="ctr">
              <a:lnSpc>
                <a:spcPct val="85000"/>
              </a:lnSpc>
            </a:pPr>
            <a:r>
              <a:rPr lang="en-US" sz="1900" dirty="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Segoe Semibold" pitchFamily="34" charset="0"/>
              </a:rPr>
              <a:t>Storage (JBODs)</a:t>
            </a:r>
          </a:p>
        </p:txBody>
      </p:sp>
      <p:sp>
        <p:nvSpPr>
          <p:cNvPr id="3714065" name="Line 17"/>
          <p:cNvSpPr>
            <a:spLocks noChangeShapeType="1"/>
          </p:cNvSpPr>
          <p:nvPr/>
        </p:nvSpPr>
        <p:spPr bwMode="auto">
          <a:xfrm>
            <a:off x="5246370" y="6059805"/>
            <a:ext cx="0" cy="920116"/>
          </a:xfrm>
          <a:prstGeom prst="line">
            <a:avLst/>
          </a:prstGeom>
          <a:ln>
            <a:headEnd/>
            <a:tailEnd/>
          </a:ln>
        </p:spPr>
        <p:style>
          <a:lnRef idx="3">
            <a:schemeClr val="dk1"/>
          </a:lnRef>
          <a:fillRef idx="0">
            <a:schemeClr val="dk1"/>
          </a:fillRef>
          <a:effectRef idx="2">
            <a:schemeClr val="dk1"/>
          </a:effectRef>
          <a:fontRef idx="minor">
            <a:schemeClr val="tx1"/>
          </a:fontRef>
        </p:style>
        <p:txBody>
          <a:bodyPr lIns="109728" tIns="54864" rIns="109728" bIns="54864"/>
          <a:lstStyle/>
          <a:p>
            <a:endParaRPr lang="en-US" dirty="0"/>
          </a:p>
        </p:txBody>
      </p:sp>
      <p:sp>
        <p:nvSpPr>
          <p:cNvPr id="3714066" name="Text Box 18"/>
          <p:cNvSpPr txBox="1">
            <a:spLocks noChangeArrowheads="1"/>
          </p:cNvSpPr>
          <p:nvPr/>
        </p:nvSpPr>
        <p:spPr bwMode="auto">
          <a:xfrm>
            <a:off x="1920241" y="4754880"/>
            <a:ext cx="1714316" cy="620939"/>
          </a:xfrm>
          <a:prstGeom prst="rect">
            <a:avLst/>
          </a:prstGeom>
          <a:ln>
            <a:noFill/>
            <a:headEnd/>
            <a:tailEnd/>
          </a:ln>
        </p:spPr>
        <p:txBody>
          <a:bodyPr lIns="109728" tIns="54864" rIns="109728" bIns="54864">
            <a:spAutoFit/>
          </a:bodyPr>
          <a:lstStyle/>
          <a:p>
            <a:pPr algn="ctr">
              <a:lnSpc>
                <a:spcPct val="85000"/>
              </a:lnSpc>
            </a:pPr>
            <a:r>
              <a:rPr lang="en-US" sz="1300" dirty="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Segoe Semibold" pitchFamily="34" charset="0"/>
              </a:rPr>
              <a:t>QLogic QLA2462</a:t>
            </a:r>
          </a:p>
          <a:p>
            <a:pPr algn="ctr">
              <a:lnSpc>
                <a:spcPct val="85000"/>
              </a:lnSpc>
            </a:pPr>
            <a:r>
              <a:rPr lang="en-US" sz="1300" i="1" dirty="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Segoe Semibold" pitchFamily="34" charset="0"/>
              </a:rPr>
              <a:t>(NPIV + VF enabled</a:t>
            </a:r>
            <a:r>
              <a:rPr lang="en-US" sz="1300" dirty="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Segoe Semibold" pitchFamily="34" charset="0"/>
              </a:rPr>
              <a:t>)</a:t>
            </a:r>
          </a:p>
        </p:txBody>
      </p:sp>
      <p:sp>
        <p:nvSpPr>
          <p:cNvPr id="3714067" name="Text Box 19"/>
          <p:cNvSpPr txBox="1">
            <a:spLocks noChangeArrowheads="1"/>
          </p:cNvSpPr>
          <p:nvPr/>
        </p:nvSpPr>
        <p:spPr bwMode="auto">
          <a:xfrm>
            <a:off x="7147561" y="4754880"/>
            <a:ext cx="1755673" cy="450893"/>
          </a:xfrm>
          <a:prstGeom prst="rect">
            <a:avLst/>
          </a:prstGeom>
          <a:noFill/>
          <a:ln w="9525">
            <a:noFill/>
            <a:miter lim="800000"/>
            <a:headEnd/>
            <a:tailEnd/>
          </a:ln>
          <a:effectLst/>
        </p:spPr>
        <p:txBody>
          <a:bodyPr wrap="none" lIns="109728" tIns="54864" rIns="109728" bIns="54864">
            <a:spAutoFit/>
          </a:bodyPr>
          <a:lstStyle/>
          <a:p>
            <a:pPr algn="ctr">
              <a:lnSpc>
                <a:spcPct val="85000"/>
              </a:lnSpc>
            </a:pPr>
            <a:r>
              <a:rPr lang="en-US" sz="1300" dirty="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Segoe Semibold" pitchFamily="34" charset="0"/>
              </a:rPr>
              <a:t>QLogic QLE2462</a:t>
            </a:r>
          </a:p>
          <a:p>
            <a:pPr algn="ctr">
              <a:lnSpc>
                <a:spcPct val="85000"/>
              </a:lnSpc>
            </a:pPr>
            <a:r>
              <a:rPr lang="en-US" sz="1300" i="1" dirty="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Segoe Semibold" pitchFamily="34" charset="0"/>
              </a:rPr>
              <a:t>(NPIV + VF enabled)</a:t>
            </a:r>
          </a:p>
        </p:txBody>
      </p:sp>
      <p:sp>
        <p:nvSpPr>
          <p:cNvPr id="3714068" name="Oval 20"/>
          <p:cNvSpPr>
            <a:spLocks noChangeArrowheads="1"/>
          </p:cNvSpPr>
          <p:nvPr/>
        </p:nvSpPr>
        <p:spPr bwMode="auto">
          <a:xfrm>
            <a:off x="2827021" y="2969895"/>
            <a:ext cx="727710" cy="478156"/>
          </a:xfrm>
          <a:prstGeom prst="ellipse">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wrap="none" lIns="109728" tIns="54864" rIns="109728" bIns="54864" anchor="ctr"/>
          <a:lstStyle/>
          <a:p>
            <a:pPr algn="ctr" eaLnBrk="1" hangingPunct="1"/>
            <a:r>
              <a:rPr lang="en-US" sz="1000" dirty="0" smtClean="0"/>
              <a:t>ISV</a:t>
            </a:r>
            <a:endParaRPr lang="en-US" sz="1000" dirty="0"/>
          </a:p>
          <a:p>
            <a:pPr algn="ctr" eaLnBrk="1" hangingPunct="1"/>
            <a:r>
              <a:rPr lang="en-US" sz="1000" dirty="0"/>
              <a:t>Application</a:t>
            </a:r>
          </a:p>
        </p:txBody>
      </p:sp>
      <p:sp>
        <p:nvSpPr>
          <p:cNvPr id="3714069" name="Text Box 21"/>
          <p:cNvSpPr txBox="1">
            <a:spLocks noChangeArrowheads="1"/>
          </p:cNvSpPr>
          <p:nvPr/>
        </p:nvSpPr>
        <p:spPr bwMode="auto">
          <a:xfrm>
            <a:off x="4314826" y="5149215"/>
            <a:ext cx="725584" cy="295465"/>
          </a:xfrm>
          <a:prstGeom prst="rect">
            <a:avLst/>
          </a:prstGeom>
          <a:ln>
            <a:noFill/>
            <a:headEnd/>
            <a:tailEnd/>
          </a:ln>
        </p:spPr>
        <p:txBody>
          <a:bodyPr wrap="none" lIns="109728" tIns="54864" rIns="109728" bIns="54864">
            <a:spAutoFit/>
          </a:bodyPr>
          <a:lstStyle/>
          <a:p>
            <a:pPr eaLnBrk="1" hangingPunct="1"/>
            <a:r>
              <a:rPr lang="en-US" sz="1200" dirty="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Segoe Semibold" pitchFamily="34" charset="0"/>
              </a:rPr>
              <a:t>VF ID 1</a:t>
            </a:r>
          </a:p>
        </p:txBody>
      </p:sp>
      <p:sp>
        <p:nvSpPr>
          <p:cNvPr id="3714070" name="Oval 22"/>
          <p:cNvSpPr>
            <a:spLocks noChangeArrowheads="1"/>
          </p:cNvSpPr>
          <p:nvPr/>
        </p:nvSpPr>
        <p:spPr bwMode="auto">
          <a:xfrm>
            <a:off x="2914651" y="2360294"/>
            <a:ext cx="4751070" cy="670560"/>
          </a:xfrm>
          <a:prstGeom prst="ellipse">
            <a:avLst/>
          </a:prstGeom>
          <a:ln>
            <a:headEnd/>
            <a:tailEnd/>
          </a:ln>
        </p:spPr>
        <p:style>
          <a:lnRef idx="1">
            <a:schemeClr val="dk1"/>
          </a:lnRef>
          <a:fillRef idx="2">
            <a:schemeClr val="dk1"/>
          </a:fillRef>
          <a:effectRef idx="1">
            <a:schemeClr val="dk1"/>
          </a:effectRef>
          <a:fontRef idx="minor">
            <a:schemeClr val="dk1"/>
          </a:fontRef>
        </p:style>
        <p:txBody>
          <a:bodyPr wrap="none" lIns="109728" tIns="54864" rIns="109728" bIns="54864" anchor="ctr"/>
          <a:lstStyle/>
          <a:p>
            <a:pPr algn="ctr" eaLnBrk="1" hangingPunct="1"/>
            <a:r>
              <a:rPr lang="en-US" sz="1700"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ISV </a:t>
            </a:r>
            <a:r>
              <a:rPr lang="en-US" sz="1700" dirty="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Cluster Server </a:t>
            </a:r>
          </a:p>
          <a:p>
            <a:pPr algn="ctr" eaLnBrk="1" hangingPunct="1"/>
            <a:r>
              <a:rPr lang="en-US" sz="1700" dirty="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and Volume Manager </a:t>
            </a:r>
          </a:p>
        </p:txBody>
      </p:sp>
      <p:sp>
        <p:nvSpPr>
          <p:cNvPr id="3714071" name="AutoShape 23"/>
          <p:cNvSpPr>
            <a:spLocks noChangeArrowheads="1"/>
          </p:cNvSpPr>
          <p:nvPr/>
        </p:nvSpPr>
        <p:spPr bwMode="auto">
          <a:xfrm>
            <a:off x="3160396" y="3640454"/>
            <a:ext cx="85724" cy="335280"/>
          </a:xfrm>
          <a:prstGeom prst="can">
            <a:avLst>
              <a:gd name="adj" fmla="val 97778"/>
            </a:avLst>
          </a:prstGeom>
          <a:ln>
            <a:solidFill>
              <a:schemeClr val="tx1">
                <a:lumMod val="50000"/>
              </a:schemeClr>
            </a:solidFill>
            <a:headEnd/>
            <a:tailEnd/>
          </a:ln>
        </p:spPr>
        <p:style>
          <a:lnRef idx="1">
            <a:schemeClr val="dk1"/>
          </a:lnRef>
          <a:fillRef idx="2">
            <a:schemeClr val="dk1"/>
          </a:fillRef>
          <a:effectRef idx="1">
            <a:schemeClr val="dk1"/>
          </a:effectRef>
          <a:fontRef idx="minor">
            <a:schemeClr val="dk1"/>
          </a:fontRef>
        </p:style>
        <p:txBody>
          <a:bodyPr wrap="none" lIns="109728" tIns="54864" rIns="109728" bIns="54864" anchor="ctr"/>
          <a:lstStyle/>
          <a:p>
            <a:endParaRPr lang="en-US" dirty="0">
              <a:solidFill>
                <a:schemeClr val="dk1"/>
              </a:solidFill>
            </a:endParaRPr>
          </a:p>
        </p:txBody>
      </p:sp>
      <p:sp>
        <p:nvSpPr>
          <p:cNvPr id="3714072" name="Text Box 24"/>
          <p:cNvSpPr txBox="1">
            <a:spLocks noChangeArrowheads="1"/>
          </p:cNvSpPr>
          <p:nvPr/>
        </p:nvSpPr>
        <p:spPr bwMode="auto">
          <a:xfrm>
            <a:off x="163830" y="2510791"/>
            <a:ext cx="2341246" cy="620939"/>
          </a:xfrm>
          <a:prstGeom prst="rect">
            <a:avLst/>
          </a:prstGeom>
          <a:noFill/>
          <a:ln w="9525">
            <a:noFill/>
            <a:miter lim="800000"/>
            <a:headEnd/>
            <a:tailEnd/>
          </a:ln>
          <a:effectLst/>
        </p:spPr>
        <p:txBody>
          <a:bodyPr lIns="109728" tIns="54864" rIns="109728" bIns="54864">
            <a:spAutoFit/>
          </a:bodyPr>
          <a:lstStyle/>
          <a:p>
            <a:pPr algn="ctr">
              <a:lnSpc>
                <a:spcPct val="85000"/>
              </a:lnSpc>
            </a:pPr>
            <a:r>
              <a:rPr lang="en-US" sz="1300" dirty="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Segoe Semibold" pitchFamily="34" charset="0"/>
              </a:rPr>
              <a:t>A virtual HBA port is </a:t>
            </a:r>
          </a:p>
          <a:p>
            <a:pPr algn="ctr">
              <a:lnSpc>
                <a:spcPct val="85000"/>
              </a:lnSpc>
            </a:pPr>
            <a:r>
              <a:rPr lang="en-US" sz="1300" dirty="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Segoe Semibold" pitchFamily="34" charset="0"/>
              </a:rPr>
              <a:t>created via </a:t>
            </a:r>
            <a:r>
              <a:rPr lang="en-US" sz="1300" dirty="0">
                <a:ln w="12700">
                  <a:noFill/>
                  <a:prstDash val="solid"/>
                </a:ln>
                <a:solidFill>
                  <a:schemeClr val="accent6"/>
                </a:solidFill>
                <a:effectLst>
                  <a:outerShdw blurRad="165100" algn="ctr" rotWithShape="0">
                    <a:prstClr val="black"/>
                  </a:outerShdw>
                </a:effectLst>
                <a:latin typeface="Segoe Semibold" pitchFamily="34" charset="0"/>
              </a:rPr>
              <a:t>NPIV</a:t>
            </a:r>
            <a:r>
              <a:rPr lang="en-US" sz="1200" b="1" dirty="0"/>
              <a:t> </a:t>
            </a:r>
            <a:r>
              <a:rPr lang="en-US" sz="1300" dirty="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Segoe Semibold" pitchFamily="34" charset="0"/>
              </a:rPr>
              <a:t>and zoned (disks 1 &amp; 2 are visible) </a:t>
            </a:r>
          </a:p>
        </p:txBody>
      </p:sp>
      <p:sp>
        <p:nvSpPr>
          <p:cNvPr id="3714073" name="Line 25"/>
          <p:cNvSpPr>
            <a:spLocks noChangeShapeType="1"/>
          </p:cNvSpPr>
          <p:nvPr/>
        </p:nvSpPr>
        <p:spPr bwMode="auto">
          <a:xfrm>
            <a:off x="2272666" y="4034791"/>
            <a:ext cx="742950" cy="1904"/>
          </a:xfrm>
          <a:prstGeom prst="line">
            <a:avLst/>
          </a:prstGeom>
          <a:ln>
            <a:headEnd/>
            <a:tailEnd type="triangle" w="med" len="med"/>
          </a:ln>
        </p:spPr>
        <p:style>
          <a:lnRef idx="3">
            <a:schemeClr val="dk1"/>
          </a:lnRef>
          <a:fillRef idx="0">
            <a:schemeClr val="dk1"/>
          </a:fillRef>
          <a:effectRef idx="2">
            <a:schemeClr val="dk1"/>
          </a:effectRef>
          <a:fontRef idx="minor">
            <a:schemeClr val="tx1"/>
          </a:fontRef>
        </p:style>
        <p:txBody>
          <a:bodyPr lIns="109728" tIns="54864" rIns="109728" bIns="54864"/>
          <a:lstStyle/>
          <a:p>
            <a:endParaRPr lang="en-US" dirty="0"/>
          </a:p>
        </p:txBody>
      </p:sp>
      <p:sp>
        <p:nvSpPr>
          <p:cNvPr id="3714074" name="Text Box 26"/>
          <p:cNvSpPr txBox="1">
            <a:spLocks noChangeArrowheads="1"/>
          </p:cNvSpPr>
          <p:nvPr/>
        </p:nvSpPr>
        <p:spPr bwMode="auto">
          <a:xfrm>
            <a:off x="47626" y="3878581"/>
            <a:ext cx="2600324" cy="620939"/>
          </a:xfrm>
          <a:prstGeom prst="rect">
            <a:avLst/>
          </a:prstGeom>
          <a:noFill/>
          <a:ln w="9525">
            <a:noFill/>
            <a:miter lim="800000"/>
            <a:headEnd/>
            <a:tailEnd/>
          </a:ln>
          <a:effectLst/>
        </p:spPr>
        <p:txBody>
          <a:bodyPr lIns="109728" tIns="54864" rIns="109728" bIns="54864">
            <a:spAutoFit/>
          </a:bodyPr>
          <a:lstStyle/>
          <a:p>
            <a:pPr algn="ctr">
              <a:lnSpc>
                <a:spcPct val="85000"/>
              </a:lnSpc>
            </a:pPr>
            <a:r>
              <a:rPr lang="en-US" sz="1300" dirty="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Segoe Semibold" pitchFamily="34" charset="0"/>
              </a:rPr>
              <a:t>The virtual HBA port is  </a:t>
            </a:r>
          </a:p>
          <a:p>
            <a:pPr algn="ctr">
              <a:lnSpc>
                <a:spcPct val="85000"/>
              </a:lnSpc>
            </a:pPr>
            <a:r>
              <a:rPr lang="en-US" sz="1300" dirty="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Segoe Semibold" pitchFamily="34" charset="0"/>
              </a:rPr>
              <a:t>grouped into </a:t>
            </a:r>
            <a:r>
              <a:rPr lang="en-US" sz="1300" dirty="0">
                <a:ln w="12700">
                  <a:noFill/>
                  <a:prstDash val="solid"/>
                </a:ln>
                <a:solidFill>
                  <a:schemeClr val="accent6"/>
                </a:solidFill>
                <a:effectLst>
                  <a:outerShdw blurRad="165100" algn="ctr" rotWithShape="0">
                    <a:prstClr val="black"/>
                  </a:outerShdw>
                </a:effectLst>
                <a:latin typeface="Segoe Semibold" pitchFamily="34" charset="0"/>
              </a:rPr>
              <a:t>Virtual Fabric ID 1</a:t>
            </a:r>
          </a:p>
          <a:p>
            <a:pPr algn="ctr">
              <a:lnSpc>
                <a:spcPct val="85000"/>
              </a:lnSpc>
            </a:pPr>
            <a:r>
              <a:rPr lang="en-US" sz="1300" dirty="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Segoe Semibold" pitchFamily="34" charset="0"/>
              </a:rPr>
              <a:t>for network isolation</a:t>
            </a:r>
          </a:p>
        </p:txBody>
      </p:sp>
      <p:sp>
        <p:nvSpPr>
          <p:cNvPr id="3714075" name="Text Box 27"/>
          <p:cNvSpPr txBox="1">
            <a:spLocks noChangeArrowheads="1"/>
          </p:cNvSpPr>
          <p:nvPr/>
        </p:nvSpPr>
        <p:spPr bwMode="auto">
          <a:xfrm>
            <a:off x="5703570" y="5149215"/>
            <a:ext cx="750590" cy="304699"/>
          </a:xfrm>
          <a:prstGeom prst="rect">
            <a:avLst/>
          </a:prstGeom>
          <a:ln>
            <a:noFill/>
            <a:headEnd/>
            <a:tailEnd/>
          </a:ln>
        </p:spPr>
        <p:txBody>
          <a:bodyPr wrap="none" lIns="109728" tIns="54864" rIns="109728" bIns="54864">
            <a:spAutoFit/>
          </a:bodyPr>
          <a:lstStyle/>
          <a:p>
            <a:pPr eaLnBrk="1" hangingPunct="1"/>
            <a:r>
              <a:rPr lang="en-US" sz="1200" dirty="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Segoe Semibold" pitchFamily="34" charset="0"/>
              </a:rPr>
              <a:t>VF ID 1</a:t>
            </a:r>
          </a:p>
        </p:txBody>
      </p:sp>
      <p:sp>
        <p:nvSpPr>
          <p:cNvPr id="3714076" name="Text Box 28"/>
          <p:cNvSpPr txBox="1">
            <a:spLocks noChangeArrowheads="1"/>
          </p:cNvSpPr>
          <p:nvPr/>
        </p:nvSpPr>
        <p:spPr bwMode="auto">
          <a:xfrm>
            <a:off x="2920366" y="3924301"/>
            <a:ext cx="683264" cy="295465"/>
          </a:xfrm>
          <a:prstGeom prst="rect">
            <a:avLst/>
          </a:prstGeom>
          <a:ln>
            <a:noFill/>
            <a:headEnd/>
            <a:tailEnd/>
          </a:ln>
        </p:spPr>
        <p:txBody>
          <a:bodyPr wrap="none" lIns="109728" tIns="54864" rIns="109728" bIns="54864">
            <a:spAutoFit/>
          </a:bodyPr>
          <a:lstStyle/>
          <a:p>
            <a:pPr eaLnBrk="1" hangingPunct="1"/>
            <a:r>
              <a:rPr lang="en-US" sz="1200" dirty="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Segoe Semibold" pitchFamily="34" charset="0"/>
              </a:rPr>
              <a:t>VF ID1</a:t>
            </a:r>
          </a:p>
        </p:txBody>
      </p:sp>
      <p:sp>
        <p:nvSpPr>
          <p:cNvPr id="3714077" name="Text Box 29"/>
          <p:cNvSpPr txBox="1">
            <a:spLocks noChangeArrowheads="1"/>
          </p:cNvSpPr>
          <p:nvPr/>
        </p:nvSpPr>
        <p:spPr bwMode="auto">
          <a:xfrm>
            <a:off x="2878456" y="3449955"/>
            <a:ext cx="817916" cy="295465"/>
          </a:xfrm>
          <a:prstGeom prst="rect">
            <a:avLst/>
          </a:prstGeom>
          <a:ln>
            <a:noFill/>
            <a:headEnd/>
            <a:tailEnd/>
          </a:ln>
        </p:spPr>
        <p:txBody>
          <a:bodyPr wrap="none" lIns="109728" tIns="54864" rIns="109728" bIns="54864">
            <a:spAutoFit/>
          </a:bodyPr>
          <a:lstStyle/>
          <a:p>
            <a:pPr eaLnBrk="1" hangingPunct="1"/>
            <a:r>
              <a:rPr lang="en-US" sz="1200" dirty="0">
                <a:ln w="12700">
                  <a:noFill/>
                  <a:prstDash val="solid"/>
                </a:ln>
                <a:solidFill>
                  <a:schemeClr val="accent5">
                    <a:lumMod val="75000"/>
                  </a:schemeClr>
                </a:solidFill>
                <a:effectLst>
                  <a:outerShdw blurRad="165100" algn="ctr" rotWithShape="0">
                    <a:prstClr val="black"/>
                  </a:outerShdw>
                </a:effectLst>
                <a:latin typeface="Segoe Semibold" pitchFamily="34" charset="0"/>
              </a:rPr>
              <a:t>WWPN1</a:t>
            </a:r>
          </a:p>
        </p:txBody>
      </p:sp>
      <p:sp>
        <p:nvSpPr>
          <p:cNvPr id="3714078" name="Text Box 30"/>
          <p:cNvSpPr txBox="1">
            <a:spLocks noChangeArrowheads="1"/>
          </p:cNvSpPr>
          <p:nvPr/>
        </p:nvSpPr>
        <p:spPr bwMode="auto">
          <a:xfrm>
            <a:off x="3825285" y="3651885"/>
            <a:ext cx="2760344" cy="1111073"/>
          </a:xfrm>
          <a:prstGeom prst="rect">
            <a:avLst/>
          </a:prstGeom>
          <a:noFill/>
          <a:ln w="9525">
            <a:noFill/>
            <a:miter lim="800000"/>
            <a:headEnd/>
            <a:tailEnd/>
          </a:ln>
          <a:effectLst/>
        </p:spPr>
        <p:txBody>
          <a:bodyPr wrap="square" lIns="109728" tIns="54864" rIns="109728" bIns="54864">
            <a:spAutoFit/>
          </a:bodyPr>
          <a:lstStyle/>
          <a:p>
            <a:pPr algn="ctr" eaLnBrk="1" hangingPunct="1"/>
            <a:r>
              <a:rPr lang="en-US" sz="1300" dirty="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Segoe Semibold" pitchFamily="34" charset="0"/>
              </a:rPr>
              <a:t>The application is bound to the virtual HBA port </a:t>
            </a:r>
            <a:r>
              <a:rPr lang="en-US" sz="1300" dirty="0">
                <a:ln w="12700">
                  <a:noFill/>
                  <a:prstDash val="solid"/>
                </a:ln>
                <a:solidFill>
                  <a:schemeClr val="accent6"/>
                </a:solidFill>
                <a:effectLst>
                  <a:outerShdw blurRad="165100" algn="ctr" rotWithShape="0">
                    <a:prstClr val="black"/>
                  </a:outerShdw>
                </a:effectLst>
                <a:latin typeface="Segoe Semibold" pitchFamily="34" charset="0"/>
              </a:rPr>
              <a:t>(WWPN, VF ID, and zone),</a:t>
            </a:r>
            <a:r>
              <a:rPr lang="en-US" sz="1300" dirty="0">
                <a:ln w="12700">
                  <a:noFill/>
                  <a:prstDash val="solid"/>
                </a:ln>
                <a:solidFill>
                  <a:schemeClr val="accent3">
                    <a:lumMod val="75000"/>
                  </a:schemeClr>
                </a:solidFill>
                <a:effectLst>
                  <a:outerShdw blurRad="165100" algn="ctr" rotWithShape="0">
                    <a:prstClr val="black"/>
                  </a:outerShdw>
                </a:effectLst>
                <a:latin typeface="Segoe Semibold" pitchFamily="34" charset="0"/>
              </a:rPr>
              <a:t> </a:t>
            </a:r>
            <a:r>
              <a:rPr lang="en-US" sz="1300" dirty="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Segoe Semibold" pitchFamily="34" charset="0"/>
              </a:rPr>
              <a:t>allowing disks 1 &amp; 2 </a:t>
            </a:r>
            <a:r>
              <a:rPr lang="en-US" sz="1300" dirty="0" smtClean="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Segoe Semibold" pitchFamily="34" charset="0"/>
              </a:rPr>
              <a:t/>
            </a:r>
            <a:br>
              <a:rPr lang="en-US" sz="1300" dirty="0" smtClean="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Segoe Semibold" pitchFamily="34" charset="0"/>
              </a:rPr>
            </a:br>
            <a:r>
              <a:rPr lang="en-US" sz="1300" dirty="0" smtClean="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Segoe Semibold" pitchFamily="34" charset="0"/>
              </a:rPr>
              <a:t>to </a:t>
            </a:r>
            <a:r>
              <a:rPr lang="en-US" sz="1300" dirty="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Segoe Semibold" pitchFamily="34" charset="0"/>
              </a:rPr>
              <a:t>be consumed only by the primary server </a:t>
            </a:r>
          </a:p>
        </p:txBody>
      </p:sp>
      <p:sp>
        <p:nvSpPr>
          <p:cNvPr id="3714079" name="Text Box 31"/>
          <p:cNvSpPr txBox="1">
            <a:spLocks noChangeArrowheads="1"/>
          </p:cNvSpPr>
          <p:nvPr/>
        </p:nvSpPr>
        <p:spPr bwMode="auto">
          <a:xfrm>
            <a:off x="6966586" y="3935731"/>
            <a:ext cx="683264" cy="295465"/>
          </a:xfrm>
          <a:prstGeom prst="rect">
            <a:avLst/>
          </a:prstGeom>
          <a:ln>
            <a:noFill/>
            <a:headEnd/>
            <a:tailEnd/>
          </a:ln>
        </p:spPr>
        <p:txBody>
          <a:bodyPr wrap="none" lIns="109728" tIns="54864" rIns="109728" bIns="54864">
            <a:spAutoFit/>
          </a:bodyPr>
          <a:lstStyle/>
          <a:p>
            <a:pPr eaLnBrk="1" hangingPunct="1"/>
            <a:r>
              <a:rPr lang="en-US" sz="1200" dirty="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Segoe Semibold" pitchFamily="34" charset="0"/>
              </a:rPr>
              <a:t>VF ID1</a:t>
            </a:r>
          </a:p>
        </p:txBody>
      </p:sp>
      <p:sp>
        <p:nvSpPr>
          <p:cNvPr id="3714080" name="Text Box 32"/>
          <p:cNvSpPr txBox="1">
            <a:spLocks noChangeArrowheads="1"/>
          </p:cNvSpPr>
          <p:nvPr/>
        </p:nvSpPr>
        <p:spPr bwMode="auto">
          <a:xfrm>
            <a:off x="7875271" y="3609975"/>
            <a:ext cx="2853690" cy="710964"/>
          </a:xfrm>
          <a:prstGeom prst="rect">
            <a:avLst/>
          </a:prstGeom>
          <a:noFill/>
          <a:ln w="9525">
            <a:noFill/>
            <a:miter lim="800000"/>
            <a:headEnd/>
            <a:tailEnd/>
          </a:ln>
          <a:effectLst/>
        </p:spPr>
        <p:txBody>
          <a:bodyPr lIns="109728" tIns="54864" rIns="109728" bIns="54864">
            <a:spAutoFit/>
          </a:bodyPr>
          <a:lstStyle/>
          <a:p>
            <a:pPr algn="ctr" eaLnBrk="1" hangingPunct="1"/>
            <a:r>
              <a:rPr lang="en-US" sz="1300" dirty="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Segoe Semibold" pitchFamily="34" charset="0"/>
              </a:rPr>
              <a:t>Access to disks 1 &amp; 2 is maintained by migrating the original </a:t>
            </a:r>
            <a:r>
              <a:rPr lang="en-US" sz="1300" dirty="0">
                <a:ln w="12700">
                  <a:noFill/>
                  <a:prstDash val="solid"/>
                </a:ln>
                <a:solidFill>
                  <a:schemeClr val="accent6"/>
                </a:solidFill>
                <a:effectLst>
                  <a:outerShdw blurRad="165100" algn="ctr" rotWithShape="0">
                    <a:prstClr val="black"/>
                  </a:outerShdw>
                </a:effectLst>
                <a:latin typeface="Segoe Semibold" pitchFamily="34" charset="0"/>
              </a:rPr>
              <a:t>WWPN, VF ID, and zone</a:t>
            </a:r>
            <a:r>
              <a:rPr lang="en-US" sz="1300" dirty="0">
                <a:ln w="12700">
                  <a:noFill/>
                  <a:prstDash val="solid"/>
                </a:ln>
                <a:solidFill>
                  <a:schemeClr val="accent3">
                    <a:lumMod val="75000"/>
                  </a:schemeClr>
                </a:solidFill>
                <a:effectLst>
                  <a:outerShdw blurRad="165100" algn="ctr" rotWithShape="0">
                    <a:prstClr val="black"/>
                  </a:outerShdw>
                </a:effectLst>
                <a:latin typeface="Segoe Semibold" pitchFamily="34" charset="0"/>
              </a:rPr>
              <a:t> </a:t>
            </a:r>
            <a:r>
              <a:rPr lang="en-US" sz="1300" dirty="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Segoe Semibold" pitchFamily="34" charset="0"/>
              </a:rPr>
              <a:t>parameters  </a:t>
            </a:r>
          </a:p>
        </p:txBody>
      </p:sp>
      <p:sp>
        <p:nvSpPr>
          <p:cNvPr id="3714082" name="Text Box 34"/>
          <p:cNvSpPr txBox="1">
            <a:spLocks noChangeArrowheads="1"/>
          </p:cNvSpPr>
          <p:nvPr/>
        </p:nvSpPr>
        <p:spPr bwMode="auto">
          <a:xfrm>
            <a:off x="7962901" y="2518411"/>
            <a:ext cx="2777490" cy="790986"/>
          </a:xfrm>
          <a:prstGeom prst="rect">
            <a:avLst/>
          </a:prstGeom>
          <a:ln>
            <a:noFill/>
            <a:headEnd/>
            <a:tailEnd/>
          </a:ln>
        </p:spPr>
        <p:txBody>
          <a:bodyPr lIns="109728" tIns="54864" rIns="109728" bIns="54864">
            <a:spAutoFit/>
          </a:bodyPr>
          <a:lstStyle/>
          <a:p>
            <a:pPr algn="ctr">
              <a:lnSpc>
                <a:spcPct val="85000"/>
              </a:lnSpc>
            </a:pPr>
            <a:r>
              <a:rPr lang="en-US" sz="1300" dirty="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Segoe Semibold" pitchFamily="34" charset="0"/>
              </a:rPr>
              <a:t>A fault forces the application along with the virtual HBA port to failover to the secondary server</a:t>
            </a:r>
          </a:p>
        </p:txBody>
      </p:sp>
      <p:sp>
        <p:nvSpPr>
          <p:cNvPr id="3714083" name="Oval 35"/>
          <p:cNvSpPr>
            <a:spLocks noChangeArrowheads="1"/>
          </p:cNvSpPr>
          <p:nvPr/>
        </p:nvSpPr>
        <p:spPr bwMode="auto">
          <a:xfrm>
            <a:off x="1150620" y="2183130"/>
            <a:ext cx="344806" cy="335280"/>
          </a:xfrm>
          <a:prstGeom prst="ellipse">
            <a:avLst/>
          </a:prstGeom>
          <a:ln>
            <a:headEnd/>
            <a:tailEnd/>
          </a:ln>
        </p:spPr>
        <p:style>
          <a:lnRef idx="1">
            <a:schemeClr val="accent6"/>
          </a:lnRef>
          <a:fillRef idx="3">
            <a:schemeClr val="accent6"/>
          </a:fillRef>
          <a:effectRef idx="2">
            <a:schemeClr val="accent6"/>
          </a:effectRef>
          <a:fontRef idx="minor">
            <a:schemeClr val="lt1"/>
          </a:fontRef>
        </p:style>
        <p:txBody>
          <a:bodyPr wrap="none" lIns="0" tIns="54864" rIns="0" bIns="0" anchor="ctr" anchorCtr="1"/>
          <a:lstStyle/>
          <a:p>
            <a:pPr algn="ctr">
              <a:lnSpc>
                <a:spcPct val="80000"/>
              </a:lnSpc>
              <a:defRPr/>
            </a:pPr>
            <a:r>
              <a:rPr lang="en-US" kern="0" spc="-120" dirty="0">
                <a:ln w="18415" cmpd="sng">
                  <a:noFill/>
                  <a:prstDash val="solid"/>
                </a:ln>
                <a:gradFill>
                  <a:gsLst>
                    <a:gs pos="0">
                      <a:srgbClr val="0F0F0F"/>
                    </a:gs>
                    <a:gs pos="77000">
                      <a:srgbClr val="000000">
                        <a:lumMod val="95000"/>
                        <a:lumOff val="5000"/>
                      </a:srgbClr>
                    </a:gs>
                  </a:gsLst>
                  <a:lin ang="16200000" scaled="1"/>
                </a:gradFill>
                <a:effectLst>
                  <a:glow rad="101600">
                    <a:srgbClr val="FFFFFF">
                      <a:alpha val="40000"/>
                    </a:srgbClr>
                  </a:glow>
                  <a:innerShdw blurRad="114300">
                    <a:prstClr val="black"/>
                  </a:innerShdw>
                </a:effectLst>
                <a:latin typeface="Segoe Black" pitchFamily="34" charset="0"/>
              </a:rPr>
              <a:t>2</a:t>
            </a:r>
          </a:p>
        </p:txBody>
      </p:sp>
      <p:sp>
        <p:nvSpPr>
          <p:cNvPr id="3714084" name="Oval 36"/>
          <p:cNvSpPr>
            <a:spLocks noChangeArrowheads="1"/>
          </p:cNvSpPr>
          <p:nvPr/>
        </p:nvSpPr>
        <p:spPr bwMode="auto">
          <a:xfrm>
            <a:off x="1228726" y="3531870"/>
            <a:ext cx="333374" cy="335280"/>
          </a:xfrm>
          <a:prstGeom prst="ellipse">
            <a:avLst/>
          </a:prstGeom>
          <a:ln>
            <a:headEnd/>
            <a:tailEnd/>
          </a:ln>
        </p:spPr>
        <p:style>
          <a:lnRef idx="1">
            <a:schemeClr val="accent6"/>
          </a:lnRef>
          <a:fillRef idx="3">
            <a:schemeClr val="accent6"/>
          </a:fillRef>
          <a:effectRef idx="2">
            <a:schemeClr val="accent6"/>
          </a:effectRef>
          <a:fontRef idx="minor">
            <a:schemeClr val="lt1"/>
          </a:fontRef>
        </p:style>
        <p:txBody>
          <a:bodyPr wrap="none" lIns="0" tIns="54864" rIns="0" bIns="0" anchor="ctr" anchorCtr="1"/>
          <a:lstStyle/>
          <a:p>
            <a:pPr algn="ctr">
              <a:lnSpc>
                <a:spcPct val="80000"/>
              </a:lnSpc>
              <a:defRPr/>
            </a:pPr>
            <a:r>
              <a:rPr lang="en-US" kern="0" spc="-120" dirty="0">
                <a:ln w="18415" cmpd="sng">
                  <a:noFill/>
                  <a:prstDash val="solid"/>
                </a:ln>
                <a:gradFill>
                  <a:gsLst>
                    <a:gs pos="0">
                      <a:srgbClr val="0F0F0F"/>
                    </a:gs>
                    <a:gs pos="77000">
                      <a:srgbClr val="000000">
                        <a:lumMod val="95000"/>
                        <a:lumOff val="5000"/>
                      </a:srgbClr>
                    </a:gs>
                  </a:gsLst>
                  <a:lin ang="16200000" scaled="1"/>
                </a:gradFill>
                <a:effectLst>
                  <a:glow rad="101600">
                    <a:srgbClr val="FFFFFF">
                      <a:alpha val="40000"/>
                    </a:srgbClr>
                  </a:glow>
                  <a:innerShdw blurRad="114300">
                    <a:prstClr val="black"/>
                  </a:innerShdw>
                </a:effectLst>
                <a:latin typeface="Segoe Black" pitchFamily="34" charset="0"/>
              </a:rPr>
              <a:t>3</a:t>
            </a:r>
          </a:p>
        </p:txBody>
      </p:sp>
      <p:sp>
        <p:nvSpPr>
          <p:cNvPr id="3714085" name="Oval 37"/>
          <p:cNvSpPr>
            <a:spLocks noChangeArrowheads="1"/>
          </p:cNvSpPr>
          <p:nvPr/>
        </p:nvSpPr>
        <p:spPr bwMode="auto">
          <a:xfrm>
            <a:off x="4815840" y="3322320"/>
            <a:ext cx="344806" cy="335280"/>
          </a:xfrm>
          <a:prstGeom prst="ellipse">
            <a:avLst/>
          </a:prstGeom>
          <a:ln>
            <a:headEnd/>
            <a:tailEnd/>
          </a:ln>
        </p:spPr>
        <p:style>
          <a:lnRef idx="1">
            <a:schemeClr val="accent6"/>
          </a:lnRef>
          <a:fillRef idx="3">
            <a:schemeClr val="accent6"/>
          </a:fillRef>
          <a:effectRef idx="2">
            <a:schemeClr val="accent6"/>
          </a:effectRef>
          <a:fontRef idx="minor">
            <a:schemeClr val="lt1"/>
          </a:fontRef>
        </p:style>
        <p:txBody>
          <a:bodyPr wrap="none" lIns="0" tIns="54864" rIns="0" bIns="0" anchor="ctr" anchorCtr="1"/>
          <a:lstStyle/>
          <a:p>
            <a:pPr algn="ctr">
              <a:lnSpc>
                <a:spcPct val="80000"/>
              </a:lnSpc>
              <a:defRPr/>
            </a:pPr>
            <a:r>
              <a:rPr lang="en-US" kern="0" spc="-120" dirty="0">
                <a:ln w="18415" cmpd="sng">
                  <a:noFill/>
                  <a:prstDash val="solid"/>
                </a:ln>
                <a:gradFill>
                  <a:gsLst>
                    <a:gs pos="0">
                      <a:srgbClr val="0F0F0F"/>
                    </a:gs>
                    <a:gs pos="77000">
                      <a:srgbClr val="000000">
                        <a:lumMod val="95000"/>
                        <a:lumOff val="5000"/>
                      </a:srgbClr>
                    </a:gs>
                  </a:gsLst>
                  <a:lin ang="16200000" scaled="1"/>
                </a:gradFill>
                <a:effectLst>
                  <a:glow rad="101600">
                    <a:srgbClr val="FFFFFF">
                      <a:alpha val="40000"/>
                    </a:srgbClr>
                  </a:glow>
                  <a:innerShdw blurRad="114300">
                    <a:prstClr val="black"/>
                  </a:innerShdw>
                </a:effectLst>
                <a:latin typeface="Segoe Black" pitchFamily="34" charset="0"/>
              </a:rPr>
              <a:t>4</a:t>
            </a:r>
          </a:p>
        </p:txBody>
      </p:sp>
      <p:sp>
        <p:nvSpPr>
          <p:cNvPr id="3714086" name="Oval 38"/>
          <p:cNvSpPr>
            <a:spLocks noChangeArrowheads="1"/>
          </p:cNvSpPr>
          <p:nvPr/>
        </p:nvSpPr>
        <p:spPr bwMode="auto">
          <a:xfrm>
            <a:off x="9079231" y="2200274"/>
            <a:ext cx="346710" cy="335280"/>
          </a:xfrm>
          <a:prstGeom prst="ellipse">
            <a:avLst/>
          </a:prstGeom>
          <a:ln>
            <a:headEnd/>
            <a:tailEnd/>
          </a:ln>
        </p:spPr>
        <p:style>
          <a:lnRef idx="1">
            <a:schemeClr val="accent6"/>
          </a:lnRef>
          <a:fillRef idx="3">
            <a:schemeClr val="accent6"/>
          </a:fillRef>
          <a:effectRef idx="2">
            <a:schemeClr val="accent6"/>
          </a:effectRef>
          <a:fontRef idx="minor">
            <a:schemeClr val="lt1"/>
          </a:fontRef>
        </p:style>
        <p:txBody>
          <a:bodyPr wrap="none" lIns="0" tIns="54864" rIns="0" bIns="0" anchor="ctr" anchorCtr="1"/>
          <a:lstStyle/>
          <a:p>
            <a:pPr algn="ctr">
              <a:lnSpc>
                <a:spcPct val="80000"/>
              </a:lnSpc>
              <a:defRPr/>
            </a:pPr>
            <a:r>
              <a:rPr lang="en-US" kern="0" spc="-120" dirty="0">
                <a:ln w="18415" cmpd="sng">
                  <a:noFill/>
                  <a:prstDash val="solid"/>
                </a:ln>
                <a:gradFill>
                  <a:gsLst>
                    <a:gs pos="0">
                      <a:srgbClr val="0F0F0F"/>
                    </a:gs>
                    <a:gs pos="77000">
                      <a:srgbClr val="000000">
                        <a:lumMod val="95000"/>
                        <a:lumOff val="5000"/>
                      </a:srgbClr>
                    </a:gs>
                  </a:gsLst>
                  <a:lin ang="16200000" scaled="1"/>
                </a:gradFill>
                <a:effectLst>
                  <a:glow rad="101600">
                    <a:srgbClr val="FFFFFF">
                      <a:alpha val="40000"/>
                    </a:srgbClr>
                  </a:glow>
                  <a:innerShdw blurRad="114300">
                    <a:prstClr val="black"/>
                  </a:innerShdw>
                </a:effectLst>
                <a:latin typeface="Segoe Black" pitchFamily="34" charset="0"/>
              </a:rPr>
              <a:t>5</a:t>
            </a:r>
          </a:p>
        </p:txBody>
      </p:sp>
      <p:sp>
        <p:nvSpPr>
          <p:cNvPr id="3714087" name="Line 39"/>
          <p:cNvSpPr>
            <a:spLocks noChangeShapeType="1"/>
          </p:cNvSpPr>
          <p:nvPr/>
        </p:nvSpPr>
        <p:spPr bwMode="auto">
          <a:xfrm flipH="1">
            <a:off x="7553326" y="3030854"/>
            <a:ext cx="542924" cy="0"/>
          </a:xfrm>
          <a:prstGeom prst="line">
            <a:avLst/>
          </a:prstGeom>
          <a:ln>
            <a:headEnd/>
            <a:tailEnd type="triangle" w="med" len="med"/>
          </a:ln>
        </p:spPr>
        <p:style>
          <a:lnRef idx="3">
            <a:schemeClr val="dk1"/>
          </a:lnRef>
          <a:fillRef idx="0">
            <a:schemeClr val="dk1"/>
          </a:fillRef>
          <a:effectRef idx="2">
            <a:schemeClr val="dk1"/>
          </a:effectRef>
          <a:fontRef idx="minor">
            <a:schemeClr val="tx1"/>
          </a:fontRef>
        </p:style>
        <p:txBody>
          <a:bodyPr lIns="109728" tIns="54864" rIns="109728" bIns="54864"/>
          <a:lstStyle/>
          <a:p>
            <a:endParaRPr lang="en-US" dirty="0"/>
          </a:p>
        </p:txBody>
      </p:sp>
      <p:sp>
        <p:nvSpPr>
          <p:cNvPr id="3714088" name="Oval 40"/>
          <p:cNvSpPr>
            <a:spLocks noChangeArrowheads="1"/>
          </p:cNvSpPr>
          <p:nvPr/>
        </p:nvSpPr>
        <p:spPr bwMode="auto">
          <a:xfrm>
            <a:off x="9084946" y="3280410"/>
            <a:ext cx="344804" cy="335280"/>
          </a:xfrm>
          <a:prstGeom prst="ellipse">
            <a:avLst/>
          </a:prstGeom>
          <a:ln>
            <a:headEnd/>
            <a:tailEnd/>
          </a:ln>
        </p:spPr>
        <p:style>
          <a:lnRef idx="1">
            <a:schemeClr val="accent6"/>
          </a:lnRef>
          <a:fillRef idx="3">
            <a:schemeClr val="accent6"/>
          </a:fillRef>
          <a:effectRef idx="2">
            <a:schemeClr val="accent6"/>
          </a:effectRef>
          <a:fontRef idx="minor">
            <a:schemeClr val="lt1"/>
          </a:fontRef>
        </p:style>
        <p:txBody>
          <a:bodyPr wrap="none" lIns="0" tIns="54864" rIns="0" bIns="0" anchor="ctr" anchorCtr="1"/>
          <a:lstStyle/>
          <a:p>
            <a:pPr algn="ctr">
              <a:lnSpc>
                <a:spcPct val="80000"/>
              </a:lnSpc>
              <a:defRPr/>
            </a:pPr>
            <a:r>
              <a:rPr lang="en-US" kern="0" spc="-120" dirty="0">
                <a:ln w="18415" cmpd="sng">
                  <a:noFill/>
                  <a:prstDash val="solid"/>
                </a:ln>
                <a:gradFill>
                  <a:gsLst>
                    <a:gs pos="0">
                      <a:srgbClr val="0F0F0F"/>
                    </a:gs>
                    <a:gs pos="77000">
                      <a:srgbClr val="000000">
                        <a:lumMod val="95000"/>
                        <a:lumOff val="5000"/>
                      </a:srgbClr>
                    </a:gs>
                  </a:gsLst>
                  <a:lin ang="16200000" scaled="1"/>
                </a:gradFill>
                <a:effectLst>
                  <a:glow rad="101600">
                    <a:srgbClr val="FFFFFF">
                      <a:alpha val="40000"/>
                    </a:srgbClr>
                  </a:glow>
                  <a:innerShdw blurRad="114300">
                    <a:prstClr val="black"/>
                  </a:innerShdw>
                </a:effectLst>
                <a:latin typeface="Segoe Black" pitchFamily="34" charset="0"/>
              </a:rPr>
              <a:t>6</a:t>
            </a:r>
          </a:p>
        </p:txBody>
      </p:sp>
      <p:sp>
        <p:nvSpPr>
          <p:cNvPr id="3714089" name="AutoShape 41"/>
          <p:cNvSpPr>
            <a:spLocks noChangeArrowheads="1"/>
          </p:cNvSpPr>
          <p:nvPr/>
        </p:nvSpPr>
        <p:spPr bwMode="auto">
          <a:xfrm>
            <a:off x="7208520" y="3627120"/>
            <a:ext cx="85726" cy="335280"/>
          </a:xfrm>
          <a:prstGeom prst="can">
            <a:avLst>
              <a:gd name="adj" fmla="val 97777"/>
            </a:avLst>
          </a:prstGeom>
          <a:ln>
            <a:solidFill>
              <a:schemeClr val="tx1">
                <a:lumMod val="50000"/>
              </a:schemeClr>
            </a:solidFill>
            <a:prstDash val="sysDash"/>
            <a:headEnd/>
            <a:tailEnd/>
          </a:ln>
        </p:spPr>
        <p:style>
          <a:lnRef idx="1">
            <a:schemeClr val="dk1"/>
          </a:lnRef>
          <a:fillRef idx="2">
            <a:schemeClr val="dk1"/>
          </a:fillRef>
          <a:effectRef idx="1">
            <a:schemeClr val="dk1"/>
          </a:effectRef>
          <a:fontRef idx="minor">
            <a:schemeClr val="dk1"/>
          </a:fontRef>
        </p:style>
        <p:txBody>
          <a:bodyPr wrap="none" lIns="109728" tIns="54864" rIns="109728" bIns="54864" anchor="ctr"/>
          <a:lstStyle/>
          <a:p>
            <a:endParaRPr lang="en-US" dirty="0">
              <a:solidFill>
                <a:schemeClr val="dk1"/>
              </a:solidFill>
            </a:endParaRPr>
          </a:p>
        </p:txBody>
      </p:sp>
      <p:sp>
        <p:nvSpPr>
          <p:cNvPr id="3714090" name="Text Box 42"/>
          <p:cNvSpPr txBox="1">
            <a:spLocks noChangeArrowheads="1"/>
          </p:cNvSpPr>
          <p:nvPr/>
        </p:nvSpPr>
        <p:spPr bwMode="auto">
          <a:xfrm>
            <a:off x="6926581" y="3436621"/>
            <a:ext cx="817916" cy="295465"/>
          </a:xfrm>
          <a:prstGeom prst="rect">
            <a:avLst/>
          </a:prstGeom>
          <a:ln>
            <a:noFill/>
            <a:headEnd/>
            <a:tailEnd/>
          </a:ln>
        </p:spPr>
        <p:txBody>
          <a:bodyPr wrap="none" lIns="109728" tIns="54864" rIns="109728" bIns="54864">
            <a:spAutoFit/>
          </a:bodyPr>
          <a:lstStyle/>
          <a:p>
            <a:pPr eaLnBrk="1" hangingPunct="1"/>
            <a:r>
              <a:rPr lang="en-US" sz="1200" dirty="0">
                <a:ln w="12700">
                  <a:noFill/>
                  <a:prstDash val="solid"/>
                </a:ln>
                <a:solidFill>
                  <a:schemeClr val="accent5">
                    <a:lumMod val="75000"/>
                  </a:schemeClr>
                </a:solidFill>
                <a:effectLst>
                  <a:outerShdw blurRad="165100" algn="ctr" rotWithShape="0">
                    <a:prstClr val="black"/>
                  </a:outerShdw>
                </a:effectLst>
                <a:latin typeface="Segoe Semibold" pitchFamily="34" charset="0"/>
              </a:rPr>
              <a:t>WWPN1</a:t>
            </a:r>
          </a:p>
        </p:txBody>
      </p:sp>
      <p:sp>
        <p:nvSpPr>
          <p:cNvPr id="3714091" name="Oval 43"/>
          <p:cNvSpPr>
            <a:spLocks noChangeArrowheads="1"/>
          </p:cNvSpPr>
          <p:nvPr/>
        </p:nvSpPr>
        <p:spPr bwMode="auto">
          <a:xfrm>
            <a:off x="6877050" y="2969895"/>
            <a:ext cx="725806" cy="478156"/>
          </a:xfrm>
          <a:prstGeom prst="ellipse">
            <a:avLst/>
          </a:prstGeom>
          <a:ln>
            <a:prstDash val="dash"/>
            <a:headEnd/>
            <a:tailEnd/>
          </a:ln>
        </p:spPr>
        <p:style>
          <a:lnRef idx="2">
            <a:schemeClr val="accent6">
              <a:shade val="50000"/>
            </a:schemeClr>
          </a:lnRef>
          <a:fillRef idx="1">
            <a:schemeClr val="accent6"/>
          </a:fillRef>
          <a:effectRef idx="0">
            <a:schemeClr val="accent6"/>
          </a:effectRef>
          <a:fontRef idx="minor">
            <a:schemeClr val="lt1"/>
          </a:fontRef>
        </p:style>
        <p:txBody>
          <a:bodyPr wrap="none" lIns="109728" tIns="54864" rIns="109728" bIns="54864" anchor="ctr"/>
          <a:lstStyle/>
          <a:p>
            <a:pPr algn="ctr" eaLnBrk="1" hangingPunct="1"/>
            <a:r>
              <a:rPr lang="en-US" sz="1000" dirty="0" smtClean="0"/>
              <a:t>ISV</a:t>
            </a:r>
            <a:endParaRPr lang="en-US" sz="1000" dirty="0"/>
          </a:p>
          <a:p>
            <a:pPr algn="ctr" eaLnBrk="1" hangingPunct="1"/>
            <a:r>
              <a:rPr lang="en-US" sz="1000" dirty="0"/>
              <a:t>Application</a:t>
            </a:r>
          </a:p>
        </p:txBody>
      </p:sp>
      <p:sp>
        <p:nvSpPr>
          <p:cNvPr id="3714092" name="Text Box 44"/>
          <p:cNvSpPr txBox="1">
            <a:spLocks noChangeArrowheads="1"/>
          </p:cNvSpPr>
          <p:nvPr/>
        </p:nvSpPr>
        <p:spPr bwMode="auto">
          <a:xfrm>
            <a:off x="3476626" y="1560194"/>
            <a:ext cx="3575684" cy="620939"/>
          </a:xfrm>
          <a:prstGeom prst="rect">
            <a:avLst/>
          </a:prstGeom>
          <a:ln>
            <a:noFill/>
            <a:headEnd/>
            <a:tailEnd/>
          </a:ln>
        </p:spPr>
        <p:txBody>
          <a:bodyPr lIns="109728" tIns="54864" rIns="109728" bIns="54864">
            <a:spAutoFit/>
          </a:bodyPr>
          <a:lstStyle/>
          <a:p>
            <a:pPr algn="ctr" eaLnBrk="1" hangingPunct="1">
              <a:lnSpc>
                <a:spcPct val="85000"/>
              </a:lnSpc>
            </a:pPr>
            <a:r>
              <a:rPr lang="en-US" sz="1300" dirty="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Segoe Semibold" pitchFamily="34" charset="0"/>
              </a:rPr>
              <a:t>Servers are configured in an active-passive cluster configuration with </a:t>
            </a:r>
            <a:r>
              <a:rPr lang="en-US" sz="1300" dirty="0" smtClean="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Segoe Semibold" pitchFamily="34" charset="0"/>
              </a:rPr>
              <a:t>ISV DB application</a:t>
            </a:r>
            <a:endParaRPr lang="en-US" sz="1300" dirty="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Segoe Semibold" pitchFamily="34" charset="0"/>
            </a:endParaRPr>
          </a:p>
        </p:txBody>
      </p:sp>
      <p:sp>
        <p:nvSpPr>
          <p:cNvPr id="3714093" name="Oval 45"/>
          <p:cNvSpPr>
            <a:spLocks noChangeArrowheads="1"/>
          </p:cNvSpPr>
          <p:nvPr/>
        </p:nvSpPr>
        <p:spPr bwMode="auto">
          <a:xfrm>
            <a:off x="5113020" y="1212266"/>
            <a:ext cx="344806" cy="335280"/>
          </a:xfrm>
          <a:prstGeom prst="ellipse">
            <a:avLst/>
          </a:prstGeom>
          <a:ln>
            <a:headEnd/>
            <a:tailEnd/>
          </a:ln>
        </p:spPr>
        <p:style>
          <a:lnRef idx="1">
            <a:schemeClr val="accent6"/>
          </a:lnRef>
          <a:fillRef idx="3">
            <a:schemeClr val="accent6"/>
          </a:fillRef>
          <a:effectRef idx="2">
            <a:schemeClr val="accent6"/>
          </a:effectRef>
          <a:fontRef idx="minor">
            <a:schemeClr val="lt1"/>
          </a:fontRef>
        </p:style>
        <p:txBody>
          <a:bodyPr wrap="none" lIns="0" tIns="54864" rIns="0" bIns="0" anchor="ctr" anchorCtr="1"/>
          <a:lstStyle/>
          <a:p>
            <a:pPr algn="ctr">
              <a:lnSpc>
                <a:spcPct val="80000"/>
              </a:lnSpc>
              <a:defRPr/>
            </a:pPr>
            <a:r>
              <a:rPr lang="en-US" kern="0" spc="-120" dirty="0">
                <a:ln w="18415" cmpd="sng">
                  <a:noFill/>
                  <a:prstDash val="solid"/>
                </a:ln>
                <a:gradFill>
                  <a:gsLst>
                    <a:gs pos="0">
                      <a:srgbClr val="0F0F0F"/>
                    </a:gs>
                    <a:gs pos="77000">
                      <a:srgbClr val="000000">
                        <a:lumMod val="95000"/>
                        <a:lumOff val="5000"/>
                      </a:srgbClr>
                    </a:gs>
                  </a:gsLst>
                  <a:lin ang="16200000" scaled="1"/>
                </a:gradFill>
                <a:effectLst>
                  <a:glow rad="101600">
                    <a:srgbClr val="FFFFFF">
                      <a:alpha val="40000"/>
                    </a:srgbClr>
                  </a:glow>
                  <a:innerShdw blurRad="114300">
                    <a:prstClr val="black"/>
                  </a:innerShdw>
                </a:effectLst>
                <a:latin typeface="Segoe Black" pitchFamily="34" charset="0"/>
              </a:rPr>
              <a:t>1</a:t>
            </a:r>
          </a:p>
        </p:txBody>
      </p:sp>
      <p:sp>
        <p:nvSpPr>
          <p:cNvPr id="3714094" name="Line 46"/>
          <p:cNvSpPr>
            <a:spLocks noChangeShapeType="1"/>
          </p:cNvSpPr>
          <p:nvPr/>
        </p:nvSpPr>
        <p:spPr bwMode="auto">
          <a:xfrm>
            <a:off x="5284470" y="1979295"/>
            <a:ext cx="0" cy="333376"/>
          </a:xfrm>
          <a:prstGeom prst="line">
            <a:avLst/>
          </a:prstGeom>
          <a:ln>
            <a:headEnd/>
            <a:tailEnd type="triangle" w="med" len="med"/>
          </a:ln>
        </p:spPr>
        <p:style>
          <a:lnRef idx="3">
            <a:schemeClr val="dk1"/>
          </a:lnRef>
          <a:fillRef idx="0">
            <a:schemeClr val="dk1"/>
          </a:fillRef>
          <a:effectRef idx="2">
            <a:schemeClr val="dk1"/>
          </a:effectRef>
          <a:fontRef idx="minor">
            <a:schemeClr val="tx1"/>
          </a:fontRef>
        </p:style>
        <p:txBody>
          <a:bodyPr lIns="109728" tIns="54864" rIns="109728" bIns="54864"/>
          <a:lstStyle/>
          <a:p>
            <a:endParaRPr lang="en-US" dirty="0"/>
          </a:p>
        </p:txBody>
      </p:sp>
      <p:pic>
        <p:nvPicPr>
          <p:cNvPr id="3714095" name="Picture 47"/>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5074920" y="6797040"/>
            <a:ext cx="1036320" cy="1003934"/>
          </a:xfrm>
          <a:prstGeom prst="rect">
            <a:avLst/>
          </a:prstGeom>
          <a:noFill/>
          <a:ln w="9525">
            <a:noFill/>
            <a:miter lim="800000"/>
            <a:headEnd/>
            <a:tailEnd/>
          </a:ln>
          <a:effectLst>
            <a:outerShdw blurRad="609600" sx="95000" sy="95000" algn="ctr" rotWithShape="0">
              <a:srgbClr val="000000"/>
            </a:outerShdw>
          </a:effectLst>
        </p:spPr>
      </p:pic>
      <p:sp>
        <p:nvSpPr>
          <p:cNvPr id="3714096" name="Text Box 48"/>
          <p:cNvSpPr txBox="1">
            <a:spLocks noChangeArrowheads="1"/>
          </p:cNvSpPr>
          <p:nvPr/>
        </p:nvSpPr>
        <p:spPr bwMode="auto">
          <a:xfrm>
            <a:off x="5170614" y="6023610"/>
            <a:ext cx="750590" cy="304699"/>
          </a:xfrm>
          <a:prstGeom prst="rect">
            <a:avLst/>
          </a:prstGeom>
          <a:ln>
            <a:noFill/>
            <a:headEnd/>
            <a:tailEnd/>
          </a:ln>
        </p:spPr>
        <p:txBody>
          <a:bodyPr wrap="none" lIns="109728" tIns="54864" rIns="109728" bIns="54864">
            <a:spAutoFit/>
          </a:bodyPr>
          <a:lstStyle/>
          <a:p>
            <a:pPr eaLnBrk="1" hangingPunct="1"/>
            <a:r>
              <a:rPr lang="en-US" sz="1200" dirty="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Segoe Semibold" pitchFamily="34" charset="0"/>
              </a:rPr>
              <a:t>VF ID 1</a:t>
            </a:r>
          </a:p>
        </p:txBody>
      </p:sp>
      <p:sp>
        <p:nvSpPr>
          <p:cNvPr id="3714097" name="Text Box 49"/>
          <p:cNvSpPr txBox="1">
            <a:spLocks noChangeArrowheads="1"/>
          </p:cNvSpPr>
          <p:nvPr/>
        </p:nvSpPr>
        <p:spPr bwMode="auto">
          <a:xfrm>
            <a:off x="3415666" y="4505325"/>
            <a:ext cx="750590" cy="304699"/>
          </a:xfrm>
          <a:prstGeom prst="rect">
            <a:avLst/>
          </a:prstGeom>
          <a:ln>
            <a:noFill/>
            <a:headEnd/>
            <a:tailEnd/>
          </a:ln>
        </p:spPr>
        <p:txBody>
          <a:bodyPr wrap="none" lIns="109728" tIns="54864" rIns="109728" bIns="54864">
            <a:spAutoFit/>
          </a:bodyPr>
          <a:lstStyle/>
          <a:p>
            <a:pPr eaLnBrk="1" hangingPunct="1"/>
            <a:r>
              <a:rPr lang="en-US" sz="1200" dirty="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Segoe Semibold" pitchFamily="34" charset="0"/>
              </a:rPr>
              <a:t>VF ID 1</a:t>
            </a:r>
          </a:p>
        </p:txBody>
      </p:sp>
      <p:sp>
        <p:nvSpPr>
          <p:cNvPr id="3714098" name="Text Box 50"/>
          <p:cNvSpPr txBox="1">
            <a:spLocks noChangeArrowheads="1"/>
          </p:cNvSpPr>
          <p:nvPr/>
        </p:nvSpPr>
        <p:spPr bwMode="auto">
          <a:xfrm>
            <a:off x="6450330" y="4583430"/>
            <a:ext cx="750590" cy="304699"/>
          </a:xfrm>
          <a:prstGeom prst="rect">
            <a:avLst/>
          </a:prstGeom>
          <a:ln>
            <a:noFill/>
            <a:headEnd/>
            <a:tailEnd/>
          </a:ln>
        </p:spPr>
        <p:txBody>
          <a:bodyPr wrap="none" lIns="109728" tIns="54864" rIns="109728" bIns="54864">
            <a:spAutoFit/>
          </a:bodyPr>
          <a:lstStyle/>
          <a:p>
            <a:pPr eaLnBrk="1" hangingPunct="1"/>
            <a:r>
              <a:rPr lang="en-US" sz="1200" dirty="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Segoe Semibold" pitchFamily="34" charset="0"/>
              </a:rPr>
              <a:t>VF ID 1</a:t>
            </a:r>
          </a:p>
        </p:txBody>
      </p:sp>
      <p:sp>
        <p:nvSpPr>
          <p:cNvPr id="3714099" name="Text Box 51"/>
          <p:cNvSpPr txBox="1">
            <a:spLocks noChangeArrowheads="1"/>
          </p:cNvSpPr>
          <p:nvPr/>
        </p:nvSpPr>
        <p:spPr bwMode="auto">
          <a:xfrm>
            <a:off x="933450" y="6025515"/>
            <a:ext cx="2931796" cy="620939"/>
          </a:xfrm>
          <a:prstGeom prst="rect">
            <a:avLst/>
          </a:prstGeom>
          <a:ln>
            <a:noFill/>
            <a:headEnd/>
            <a:tailEnd/>
          </a:ln>
        </p:spPr>
        <p:txBody>
          <a:bodyPr lIns="109728" tIns="54864" rIns="109728" bIns="54864">
            <a:spAutoFit/>
          </a:bodyPr>
          <a:lstStyle/>
          <a:p>
            <a:pPr algn="ctr">
              <a:lnSpc>
                <a:spcPct val="85000"/>
              </a:lnSpc>
            </a:pPr>
            <a:r>
              <a:rPr lang="en-US" sz="1300" dirty="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Segoe Semibold" pitchFamily="34" charset="0"/>
              </a:rPr>
              <a:t>Thus, storage administrators do not have to reconfigure their SAN settings (zoning, LUN masking)</a:t>
            </a:r>
          </a:p>
        </p:txBody>
      </p:sp>
      <p:sp>
        <p:nvSpPr>
          <p:cNvPr id="3714100" name="Oval 52"/>
          <p:cNvSpPr>
            <a:spLocks noChangeArrowheads="1"/>
          </p:cNvSpPr>
          <p:nvPr/>
        </p:nvSpPr>
        <p:spPr bwMode="auto">
          <a:xfrm>
            <a:off x="2432686" y="5709284"/>
            <a:ext cx="344804" cy="335280"/>
          </a:xfrm>
          <a:prstGeom prst="ellipse">
            <a:avLst/>
          </a:prstGeom>
          <a:ln>
            <a:headEnd/>
            <a:tailEnd/>
          </a:ln>
        </p:spPr>
        <p:style>
          <a:lnRef idx="1">
            <a:schemeClr val="accent6"/>
          </a:lnRef>
          <a:fillRef idx="3">
            <a:schemeClr val="accent6"/>
          </a:fillRef>
          <a:effectRef idx="2">
            <a:schemeClr val="accent6"/>
          </a:effectRef>
          <a:fontRef idx="minor">
            <a:schemeClr val="lt1"/>
          </a:fontRef>
        </p:style>
        <p:txBody>
          <a:bodyPr wrap="none" lIns="0" tIns="54864" rIns="0" bIns="0" anchor="ctr" anchorCtr="1"/>
          <a:lstStyle/>
          <a:p>
            <a:pPr algn="ctr">
              <a:lnSpc>
                <a:spcPct val="80000"/>
              </a:lnSpc>
              <a:defRPr/>
            </a:pPr>
            <a:r>
              <a:rPr lang="en-US" kern="0" spc="-120" dirty="0">
                <a:ln w="18415" cmpd="sng">
                  <a:noFill/>
                  <a:prstDash val="solid"/>
                </a:ln>
                <a:gradFill>
                  <a:gsLst>
                    <a:gs pos="0">
                      <a:srgbClr val="0F0F0F"/>
                    </a:gs>
                    <a:gs pos="77000">
                      <a:srgbClr val="000000">
                        <a:lumMod val="95000"/>
                        <a:lumOff val="5000"/>
                      </a:srgbClr>
                    </a:gs>
                  </a:gsLst>
                  <a:lin ang="16200000" scaled="1"/>
                </a:gradFill>
                <a:effectLst>
                  <a:glow rad="101600">
                    <a:srgbClr val="FFFFFF">
                      <a:alpha val="40000"/>
                    </a:srgbClr>
                  </a:glow>
                  <a:innerShdw blurRad="114300">
                    <a:prstClr val="black"/>
                  </a:innerShdw>
                </a:effectLst>
                <a:latin typeface="Segoe Black" pitchFamily="34" charset="0"/>
              </a:rPr>
              <a:t>7</a:t>
            </a:r>
          </a:p>
        </p:txBody>
      </p:sp>
      <p:sp>
        <p:nvSpPr>
          <p:cNvPr id="3714101" name="Line 53"/>
          <p:cNvSpPr>
            <a:spLocks noChangeShapeType="1"/>
          </p:cNvSpPr>
          <p:nvPr/>
        </p:nvSpPr>
        <p:spPr bwMode="auto">
          <a:xfrm flipH="1">
            <a:off x="6046470" y="4558665"/>
            <a:ext cx="1295400" cy="1003936"/>
          </a:xfrm>
          <a:prstGeom prst="line">
            <a:avLst/>
          </a:prstGeom>
          <a:ln>
            <a:headEnd/>
            <a:tailEnd/>
          </a:ln>
        </p:spPr>
        <p:style>
          <a:lnRef idx="3">
            <a:schemeClr val="dk1"/>
          </a:lnRef>
          <a:fillRef idx="0">
            <a:schemeClr val="dk1"/>
          </a:fillRef>
          <a:effectRef idx="2">
            <a:schemeClr val="dk1"/>
          </a:effectRef>
          <a:fontRef idx="minor">
            <a:schemeClr val="tx1"/>
          </a:fontRef>
        </p:style>
        <p:txBody>
          <a:bodyPr lIns="109728" tIns="54864" rIns="109728" bIns="54864"/>
          <a:lstStyle/>
          <a:p>
            <a:endParaRPr lang="en-US" dirty="0"/>
          </a:p>
        </p:txBody>
      </p:sp>
      <p:pic>
        <p:nvPicPr>
          <p:cNvPr id="3714102" name="Picture 54" descr="Cisco_3508_router"/>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4383406" y="5295901"/>
            <a:ext cx="2194560" cy="847724"/>
          </a:xfrm>
          <a:prstGeom prst="rect">
            <a:avLst/>
          </a:prstGeom>
          <a:noFill/>
          <a:ln>
            <a:noFill/>
          </a:ln>
          <a:effectLst/>
        </p:spPr>
      </p:pic>
      <p:sp>
        <p:nvSpPr>
          <p:cNvPr id="3714103" name="Line 55"/>
          <p:cNvSpPr>
            <a:spLocks noChangeShapeType="1"/>
          </p:cNvSpPr>
          <p:nvPr/>
        </p:nvSpPr>
        <p:spPr bwMode="auto">
          <a:xfrm>
            <a:off x="1878330" y="3114675"/>
            <a:ext cx="1036320" cy="455296"/>
          </a:xfrm>
          <a:prstGeom prst="line">
            <a:avLst/>
          </a:prstGeom>
          <a:ln>
            <a:headEnd/>
            <a:tailEnd type="triangle" w="med" len="med"/>
          </a:ln>
        </p:spPr>
        <p:style>
          <a:lnRef idx="3">
            <a:schemeClr val="dk1"/>
          </a:lnRef>
          <a:fillRef idx="0">
            <a:schemeClr val="dk1"/>
          </a:fillRef>
          <a:effectRef idx="2">
            <a:schemeClr val="dk1"/>
          </a:effectRef>
          <a:fontRef idx="minor">
            <a:schemeClr val="tx1"/>
          </a:fontRef>
        </p:style>
        <p:txBody>
          <a:bodyPr lIns="109728" tIns="54864" rIns="109728" bIns="54864"/>
          <a:lstStyle/>
          <a:p>
            <a:endParaRPr lang="en-US" dirty="0"/>
          </a:p>
        </p:txBody>
      </p:sp>
      <p:sp>
        <p:nvSpPr>
          <p:cNvPr id="3714104" name="Line 56"/>
          <p:cNvSpPr>
            <a:spLocks noChangeShapeType="1"/>
          </p:cNvSpPr>
          <p:nvPr/>
        </p:nvSpPr>
        <p:spPr bwMode="auto">
          <a:xfrm>
            <a:off x="3691890" y="6545580"/>
            <a:ext cx="777240" cy="502920"/>
          </a:xfrm>
          <a:prstGeom prst="line">
            <a:avLst/>
          </a:prstGeom>
          <a:ln>
            <a:headEnd/>
            <a:tailEnd type="triangle" w="med" len="med"/>
          </a:ln>
        </p:spPr>
        <p:style>
          <a:lnRef idx="3">
            <a:schemeClr val="dk1"/>
          </a:lnRef>
          <a:fillRef idx="0">
            <a:schemeClr val="dk1"/>
          </a:fillRef>
          <a:effectRef idx="2">
            <a:schemeClr val="dk1"/>
          </a:effectRef>
          <a:fontRef idx="minor">
            <a:schemeClr val="tx1"/>
          </a:fontRef>
        </p:style>
        <p:txBody>
          <a:bodyPr lIns="109728" tIns="54864" rIns="109728" bIns="54864"/>
          <a:lstStyle/>
          <a:p>
            <a:endParaRPr lang="en-US" dirty="0"/>
          </a:p>
        </p:txBody>
      </p:sp>
      <p:sp>
        <p:nvSpPr>
          <p:cNvPr id="3714105" name="Line 57"/>
          <p:cNvSpPr>
            <a:spLocks noChangeShapeType="1"/>
          </p:cNvSpPr>
          <p:nvPr/>
        </p:nvSpPr>
        <p:spPr bwMode="auto">
          <a:xfrm flipV="1">
            <a:off x="3777616" y="5876925"/>
            <a:ext cx="779144" cy="333376"/>
          </a:xfrm>
          <a:prstGeom prst="line">
            <a:avLst/>
          </a:prstGeom>
          <a:ln>
            <a:headEnd/>
            <a:tailEnd type="triangle" w="med" len="med"/>
          </a:ln>
        </p:spPr>
        <p:style>
          <a:lnRef idx="3">
            <a:schemeClr val="dk1"/>
          </a:lnRef>
          <a:fillRef idx="0">
            <a:schemeClr val="dk1"/>
          </a:fillRef>
          <a:effectRef idx="2">
            <a:schemeClr val="dk1"/>
          </a:effectRef>
          <a:fontRef idx="minor">
            <a:schemeClr val="tx1"/>
          </a:fontRef>
        </p:style>
        <p:txBody>
          <a:bodyPr lIns="109728" tIns="54864" rIns="109728" bIns="54864"/>
          <a:lstStyle/>
          <a:p>
            <a:endParaRPr lang="en-US" dirty="0"/>
          </a:p>
        </p:txBody>
      </p:sp>
      <p:sp>
        <p:nvSpPr>
          <p:cNvPr id="3714106" name="Text Box 58"/>
          <p:cNvSpPr txBox="1">
            <a:spLocks noChangeArrowheads="1"/>
          </p:cNvSpPr>
          <p:nvPr/>
        </p:nvSpPr>
        <p:spPr bwMode="auto">
          <a:xfrm>
            <a:off x="4625340" y="6730365"/>
            <a:ext cx="645796" cy="293370"/>
          </a:xfrm>
          <a:prstGeom prst="rect">
            <a:avLst/>
          </a:prstGeom>
          <a:ln>
            <a:noFill/>
            <a:headEnd/>
            <a:tailEnd/>
          </a:ln>
        </p:spPr>
        <p:txBody>
          <a:bodyPr wrap="none" lIns="109728" tIns="54864" rIns="109728" bIns="54864">
            <a:spAutoFit/>
          </a:bodyPr>
          <a:lstStyle/>
          <a:p>
            <a:pPr eaLnBrk="1" hangingPunct="1"/>
            <a:r>
              <a:rPr lang="en-US" sz="1200" i="1" dirty="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Segoe Semibold" pitchFamily="34" charset="0"/>
              </a:rPr>
              <a:t>Disk 1</a:t>
            </a:r>
          </a:p>
        </p:txBody>
      </p:sp>
      <p:sp>
        <p:nvSpPr>
          <p:cNvPr id="3714107" name="Text Box 59"/>
          <p:cNvSpPr txBox="1">
            <a:spLocks noChangeArrowheads="1"/>
          </p:cNvSpPr>
          <p:nvPr/>
        </p:nvSpPr>
        <p:spPr bwMode="auto">
          <a:xfrm>
            <a:off x="5316856" y="6741795"/>
            <a:ext cx="643890" cy="293370"/>
          </a:xfrm>
          <a:prstGeom prst="rect">
            <a:avLst/>
          </a:prstGeom>
          <a:ln>
            <a:noFill/>
            <a:headEnd/>
            <a:tailEnd/>
          </a:ln>
        </p:spPr>
        <p:txBody>
          <a:bodyPr wrap="none" lIns="109728" tIns="54864" rIns="109728" bIns="54864">
            <a:spAutoFit/>
          </a:bodyPr>
          <a:lstStyle/>
          <a:p>
            <a:pPr eaLnBrk="1" hangingPunct="1"/>
            <a:r>
              <a:rPr lang="en-US" sz="1200" i="1" dirty="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Segoe Semibold" pitchFamily="34" charset="0"/>
              </a:rPr>
              <a:t>Disk 2</a:t>
            </a:r>
          </a:p>
        </p:txBody>
      </p:sp>
      <p:sp>
        <p:nvSpPr>
          <p:cNvPr id="3714108" name="Line 60"/>
          <p:cNvSpPr>
            <a:spLocks noChangeShapeType="1"/>
          </p:cNvSpPr>
          <p:nvPr/>
        </p:nvSpPr>
        <p:spPr bwMode="auto">
          <a:xfrm flipH="1">
            <a:off x="3432810" y="3448050"/>
            <a:ext cx="1295400" cy="0"/>
          </a:xfrm>
          <a:prstGeom prst="line">
            <a:avLst/>
          </a:prstGeom>
          <a:ln>
            <a:headEnd/>
            <a:tailEnd type="triangle" w="med" len="med"/>
          </a:ln>
        </p:spPr>
        <p:style>
          <a:lnRef idx="3">
            <a:schemeClr val="dk1"/>
          </a:lnRef>
          <a:fillRef idx="0">
            <a:schemeClr val="dk1"/>
          </a:fillRef>
          <a:effectRef idx="2">
            <a:schemeClr val="dk1"/>
          </a:effectRef>
          <a:fontRef idx="minor">
            <a:schemeClr val="tx1"/>
          </a:fontRef>
        </p:style>
        <p:txBody>
          <a:bodyPr lIns="109728" tIns="54864" rIns="109728" bIns="54864"/>
          <a:lstStyle/>
          <a:p>
            <a:endParaRPr lang="en-US" dirty="0"/>
          </a:p>
        </p:txBody>
      </p:sp>
      <p:sp>
        <p:nvSpPr>
          <p:cNvPr id="3714109" name="Line 61"/>
          <p:cNvSpPr>
            <a:spLocks noChangeShapeType="1"/>
          </p:cNvSpPr>
          <p:nvPr/>
        </p:nvSpPr>
        <p:spPr bwMode="auto">
          <a:xfrm flipH="1">
            <a:off x="7381876" y="3699510"/>
            <a:ext cx="605790" cy="0"/>
          </a:xfrm>
          <a:prstGeom prst="line">
            <a:avLst/>
          </a:prstGeom>
          <a:ln>
            <a:headEnd/>
            <a:tailEnd type="triangle" w="med" len="med"/>
          </a:ln>
        </p:spPr>
        <p:style>
          <a:lnRef idx="3">
            <a:schemeClr val="dk1"/>
          </a:lnRef>
          <a:fillRef idx="0">
            <a:schemeClr val="dk1"/>
          </a:fillRef>
          <a:effectRef idx="2">
            <a:schemeClr val="dk1"/>
          </a:effectRef>
          <a:fontRef idx="minor">
            <a:schemeClr val="tx1"/>
          </a:fontRef>
        </p:style>
        <p:txBody>
          <a:bodyPr lIns="109728" tIns="54864" rIns="109728" bIns="54864"/>
          <a:lstStyle/>
          <a:p>
            <a:endParaRPr lang="en-US" dirty="0"/>
          </a:p>
        </p:txBody>
      </p:sp>
      <p:pic>
        <p:nvPicPr>
          <p:cNvPr id="69" name="Picture 7" descr="C:\Program Files\Microsoft Resource DVD Artwork\DVD_ART\Artwork_Imagery\HARDWARE_IMAGERY\Illustration - Misc Hardware\XML Icons\Server.png"/>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7406640" y="5548069"/>
            <a:ext cx="1280160" cy="1888343"/>
          </a:xfrm>
          <a:prstGeom prst="rect">
            <a:avLst/>
          </a:prstGeom>
          <a:noFill/>
          <a:ln w="9525">
            <a:noFill/>
            <a:miter lim="800000"/>
            <a:headEnd/>
            <a:tailEnd/>
          </a:ln>
          <a:effectLst>
            <a:outerShdw blurRad="609600" sx="95000" sy="95000" algn="ctr" rotWithShape="0">
              <a:srgbClr val="000000"/>
            </a:outerShdw>
          </a:effectLst>
        </p:spPr>
      </p:pic>
      <p:sp>
        <p:nvSpPr>
          <p:cNvPr id="3714081" name="Text Box 33"/>
          <p:cNvSpPr txBox="1">
            <a:spLocks noChangeArrowheads="1"/>
          </p:cNvSpPr>
          <p:nvPr/>
        </p:nvSpPr>
        <p:spPr bwMode="auto">
          <a:xfrm>
            <a:off x="8686800" y="5770446"/>
            <a:ext cx="2152897" cy="1188018"/>
          </a:xfrm>
          <a:prstGeom prst="rect">
            <a:avLst/>
          </a:prstGeom>
          <a:ln>
            <a:noFill/>
            <a:headEnd/>
            <a:tailEnd/>
          </a:ln>
        </p:spPr>
        <p:txBody>
          <a:bodyPr wrap="none" lIns="109728" tIns="54864" rIns="109728" bIns="54864">
            <a:spAutoFit/>
          </a:bodyPr>
          <a:lstStyle/>
          <a:p>
            <a:pPr marL="140970" indent="-140970">
              <a:buBlip>
                <a:blip r:embed="rId9"/>
              </a:buBlip>
            </a:pPr>
            <a:r>
              <a:rPr lang="en-US" sz="1000" dirty="0" smtClean="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Segoe Semibold" pitchFamily="34" charset="0"/>
              </a:rPr>
              <a:t>Communicates </a:t>
            </a:r>
            <a:r>
              <a:rPr lang="en-US" sz="1000" dirty="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Segoe Semibold" pitchFamily="34" charset="0"/>
              </a:rPr>
              <a:t>to QLogic HBA </a:t>
            </a:r>
          </a:p>
          <a:p>
            <a:pPr marL="140970" indent="-140970">
              <a:buBlip>
                <a:blip r:embed="rId9"/>
              </a:buBlip>
            </a:pPr>
            <a:r>
              <a:rPr lang="en-US" sz="1000" dirty="0" smtClean="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Segoe Semibold" pitchFamily="34" charset="0"/>
              </a:rPr>
              <a:t>Virtualization </a:t>
            </a:r>
            <a:r>
              <a:rPr lang="en-US" sz="1000" dirty="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Segoe Semibold" pitchFamily="34" charset="0"/>
              </a:rPr>
              <a:t>API</a:t>
            </a:r>
          </a:p>
          <a:p>
            <a:pPr marL="140970" indent="-140970">
              <a:buBlip>
                <a:blip r:embed="rId9"/>
              </a:buBlip>
            </a:pPr>
            <a:r>
              <a:rPr lang="en-US" sz="1000" dirty="0" smtClean="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Segoe Semibold" pitchFamily="34" charset="0"/>
              </a:rPr>
              <a:t>ISV Volume </a:t>
            </a:r>
            <a:r>
              <a:rPr lang="en-US" sz="1000" dirty="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Segoe Semibold" pitchFamily="34" charset="0"/>
              </a:rPr>
              <a:t>Manager</a:t>
            </a:r>
          </a:p>
          <a:p>
            <a:pPr marL="140970" indent="-140970">
              <a:buBlip>
                <a:blip r:embed="rId9"/>
              </a:buBlip>
            </a:pPr>
            <a:r>
              <a:rPr lang="en-US" sz="1000" dirty="0" smtClean="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Segoe Semibold" pitchFamily="34" charset="0"/>
              </a:rPr>
              <a:t>ISV CS </a:t>
            </a:r>
            <a:r>
              <a:rPr lang="en-US" sz="1000" dirty="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Segoe Semibold" pitchFamily="34" charset="0"/>
              </a:rPr>
              <a:t>Manager</a:t>
            </a:r>
          </a:p>
          <a:p>
            <a:pPr marL="140970" indent="-140970">
              <a:buBlip>
                <a:blip r:embed="rId9"/>
              </a:buBlip>
            </a:pPr>
            <a:r>
              <a:rPr lang="en-US" sz="1000" dirty="0" smtClean="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Segoe Semibold" pitchFamily="34" charset="0"/>
              </a:rPr>
              <a:t>NPIV </a:t>
            </a:r>
            <a:r>
              <a:rPr lang="en-US" sz="1000" dirty="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Segoe Semibold" pitchFamily="34" charset="0"/>
              </a:rPr>
              <a:t>(WWPN) management</a:t>
            </a:r>
          </a:p>
          <a:p>
            <a:pPr marL="140970" indent="-140970">
              <a:buBlip>
                <a:blip r:embed="rId9"/>
              </a:buBlip>
            </a:pPr>
            <a:r>
              <a:rPr lang="en-US" sz="1000" dirty="0" smtClean="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Segoe Semibold" pitchFamily="34" charset="0"/>
              </a:rPr>
              <a:t>Virtual </a:t>
            </a:r>
            <a:r>
              <a:rPr lang="en-US" sz="1000" dirty="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Segoe Semibold" pitchFamily="34" charset="0"/>
              </a:rPr>
              <a:t>Fabric assignment</a:t>
            </a:r>
          </a:p>
          <a:p>
            <a:pPr marL="140970" indent="-140970">
              <a:buBlip>
                <a:blip r:embed="rId9"/>
              </a:buBlip>
            </a:pPr>
            <a:r>
              <a:rPr lang="en-US" sz="1000" dirty="0" smtClean="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Segoe Semibold" pitchFamily="34" charset="0"/>
              </a:rPr>
              <a:t>NPIV </a:t>
            </a:r>
            <a:r>
              <a:rPr lang="en-US" sz="1000" dirty="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Segoe Semibold" pitchFamily="34" charset="0"/>
              </a:rPr>
              <a:t>+ VF verification</a:t>
            </a:r>
          </a:p>
        </p:txBody>
      </p:sp>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1409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71409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71409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71407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71408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71407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71410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71407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71407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71407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71407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71407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71408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714108"/>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714085"/>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71407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714086"/>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714082"/>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714087"/>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714091"/>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3714088"/>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3714080"/>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3714109"/>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3714090"/>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3714089"/>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3714079"/>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3714100"/>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3714099"/>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3714104"/>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37141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14070" grpId="0" animBg="1"/>
      <p:bldP spid="3714071" grpId="0" animBg="1"/>
      <p:bldP spid="3714072" grpId="0"/>
      <p:bldP spid="3714073" grpId="0" animBg="1"/>
      <p:bldP spid="3714074" grpId="0"/>
      <p:bldP spid="3714076" grpId="0"/>
      <p:bldP spid="3714077" grpId="0"/>
      <p:bldP spid="3714078" grpId="0"/>
      <p:bldP spid="3714079" grpId="0"/>
      <p:bldP spid="3714080" grpId="0"/>
      <p:bldP spid="3714082" grpId="0"/>
      <p:bldP spid="3714083" grpId="0" animBg="1"/>
      <p:bldP spid="3714084" grpId="0" animBg="1"/>
      <p:bldP spid="3714085" grpId="0" animBg="1"/>
      <p:bldP spid="3714086" grpId="0" animBg="1"/>
      <p:bldP spid="3714087" grpId="0" animBg="1"/>
      <p:bldP spid="3714088" grpId="0" animBg="1"/>
      <p:bldP spid="3714089" grpId="0" animBg="1"/>
      <p:bldP spid="3714090" grpId="0"/>
      <p:bldP spid="3714091" grpId="0" animBg="1"/>
      <p:bldP spid="3714092" grpId="0"/>
      <p:bldP spid="3714093" grpId="0" animBg="1"/>
      <p:bldP spid="3714094" grpId="0" animBg="1"/>
      <p:bldP spid="3714099" grpId="0"/>
      <p:bldP spid="3714100" grpId="0" animBg="1"/>
      <p:bldP spid="3714103" grpId="0" animBg="1"/>
      <p:bldP spid="3714104" grpId="0" animBg="1"/>
      <p:bldP spid="3714105" grpId="0" animBg="1"/>
      <p:bldP spid="3714108" grpId="0" animBg="1"/>
      <p:bldP spid="3714109" grpId="0" animBg="1"/>
    </p:bld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 name="Rectangle 121"/>
          <p:cNvSpPr/>
          <p:nvPr/>
        </p:nvSpPr>
        <p:spPr bwMode="auto">
          <a:xfrm>
            <a:off x="0" y="1280160"/>
            <a:ext cx="4754880" cy="7315200"/>
          </a:xfrm>
          <a:prstGeom prst="rect">
            <a:avLst/>
          </a:prstGeom>
          <a:gradFill flip="none" rotWithShape="1">
            <a:gsLst>
              <a:gs pos="9000">
                <a:srgbClr val="FFFFFF">
                  <a:alpha val="0"/>
                </a:srgbClr>
              </a:gs>
              <a:gs pos="31000">
                <a:schemeClr val="bg2">
                  <a:alpha val="63000"/>
                </a:schemeClr>
              </a:gs>
              <a:gs pos="67000">
                <a:schemeClr val="bg2">
                  <a:alpha val="44000"/>
                </a:schemeClr>
              </a:gs>
              <a:gs pos="86000">
                <a:schemeClr val="tx1">
                  <a:alpha val="0"/>
                </a:schemeClr>
              </a:gs>
            </a:gsLst>
            <a:lin ang="16200000" scaled="1"/>
            <a:tileRect/>
          </a:gradFill>
          <a:ln w="15875" cap="sq" cmpd="sng" algn="ctr">
            <a:gradFill>
              <a:gsLst>
                <a:gs pos="0">
                  <a:schemeClr val="accent1">
                    <a:tint val="66000"/>
                    <a:satMod val="160000"/>
                    <a:alpha val="0"/>
                  </a:schemeClr>
                </a:gs>
                <a:gs pos="50000">
                  <a:schemeClr val="accent1">
                    <a:tint val="44500"/>
                    <a:satMod val="160000"/>
                  </a:schemeClr>
                </a:gs>
                <a:gs pos="100000">
                  <a:schemeClr val="accent1">
                    <a:tint val="23500"/>
                    <a:satMod val="160000"/>
                    <a:alpha val="0"/>
                  </a:schemeClr>
                </a:gs>
              </a:gsLst>
              <a:lin ang="5400000" scaled="0"/>
            </a:gradFill>
            <a:prstDash val="solid"/>
            <a:headEnd type="none" w="med" len="med"/>
            <a:tailEnd type="none" w="med" len="med"/>
          </a:ln>
          <a:effectLst>
            <a:outerShdw blurRad="50800" dist="38100" dir="10800000" algn="r" rotWithShape="0">
              <a:prstClr val="black">
                <a:alpha val="40000"/>
              </a:prstClr>
            </a:outerShdw>
          </a:effectLst>
          <a:sp3d>
            <a:bevelT w="82550"/>
          </a:sp3d>
        </p:spPr>
        <p:txBody>
          <a:bodyPr vert="horz" wrap="square" lIns="131674" tIns="65837" rIns="131674" bIns="65837" numCol="1" rtlCol="0" anchor="ctr" anchorCtr="0" compatLnSpc="1">
            <a:prstTxWarp prst="textNoShape">
              <a:avLst/>
            </a:prstTxWarp>
          </a:bodyPr>
          <a:lstStyle/>
          <a:p>
            <a:pPr algn="ctr" defTabSz="1316356"/>
            <a:endParaRPr lang="en-US" sz="3800" kern="0" dirty="0" smtClean="0">
              <a:solidFill>
                <a:srgbClr val="FFFFFF"/>
              </a:solidFill>
              <a:latin typeface="Segoe" pitchFamily="34" charset="0"/>
            </a:endParaRPr>
          </a:p>
        </p:txBody>
      </p:sp>
      <p:sp>
        <p:nvSpPr>
          <p:cNvPr id="2" name="Title 1"/>
          <p:cNvSpPr>
            <a:spLocks noGrp="1"/>
          </p:cNvSpPr>
          <p:nvPr>
            <p:ph type="title"/>
          </p:nvPr>
        </p:nvSpPr>
        <p:spPr>
          <a:xfrm>
            <a:off x="459106" y="274320"/>
            <a:ext cx="10056494" cy="1495794"/>
          </a:xfrm>
        </p:spPr>
        <p:txBody>
          <a:bodyPr/>
          <a:lstStyle/>
          <a:p>
            <a:r>
              <a:rPr lang="en-US" dirty="0" smtClean="0"/>
              <a:t>HBA NPIV Configuration</a:t>
            </a:r>
            <a:br>
              <a:rPr lang="en-US" dirty="0" smtClean="0"/>
            </a:br>
            <a:r>
              <a:rPr lang="en-US" sz="4400" dirty="0" err="1" smtClean="0">
                <a:solidFill>
                  <a:schemeClr val="accent1"/>
                </a:solidFill>
              </a:rPr>
              <a:t>QLogic</a:t>
            </a:r>
            <a:endParaRPr lang="en-US" dirty="0">
              <a:solidFill>
                <a:schemeClr val="accent1"/>
              </a:solidFill>
            </a:endParaRPr>
          </a:p>
        </p:txBody>
      </p:sp>
      <p:sp>
        <p:nvSpPr>
          <p:cNvPr id="3" name="Content Placeholder 2"/>
          <p:cNvSpPr>
            <a:spLocks noGrp="1"/>
          </p:cNvSpPr>
          <p:nvPr>
            <p:ph type="body" idx="1"/>
          </p:nvPr>
        </p:nvSpPr>
        <p:spPr>
          <a:xfrm>
            <a:off x="457200" y="2286000"/>
            <a:ext cx="4281336" cy="5073184"/>
          </a:xfrm>
        </p:spPr>
        <p:txBody>
          <a:bodyPr/>
          <a:lstStyle/>
          <a:p>
            <a:pPr marL="288925" indent="-288925">
              <a:spcBef>
                <a:spcPts val="840"/>
              </a:spcBef>
            </a:pPr>
            <a:r>
              <a:rPr lang="en-US" sz="2400" dirty="0" smtClean="0"/>
              <a:t>Simplified mgmt, persistent zones and LUN masking</a:t>
            </a:r>
          </a:p>
          <a:p>
            <a:pPr marL="288925" indent="-288925">
              <a:spcBef>
                <a:spcPts val="840"/>
              </a:spcBef>
            </a:pPr>
            <a:r>
              <a:rPr lang="en-US" sz="2400" dirty="0" smtClean="0"/>
              <a:t>Additional security through WWPN/storage bindings</a:t>
            </a:r>
          </a:p>
          <a:p>
            <a:pPr marL="288925" indent="-288925">
              <a:spcBef>
                <a:spcPts val="840"/>
              </a:spcBef>
            </a:pPr>
            <a:r>
              <a:rPr lang="en-US" sz="2400" dirty="0" smtClean="0"/>
              <a:t>Available port level statistics for each virtual port  </a:t>
            </a:r>
          </a:p>
          <a:p>
            <a:pPr marL="288925" indent="-288925">
              <a:spcBef>
                <a:spcPts val="840"/>
              </a:spcBef>
            </a:pPr>
            <a:r>
              <a:rPr lang="en-US" sz="2400" dirty="0" smtClean="0"/>
              <a:t>Hot replacement of HBAs</a:t>
            </a:r>
          </a:p>
          <a:p>
            <a:pPr marL="349250" indent="-349250">
              <a:spcBef>
                <a:spcPts val="1000"/>
              </a:spcBef>
            </a:pPr>
            <a:r>
              <a:rPr lang="en-US" sz="2400" dirty="0" smtClean="0"/>
              <a:t>Virtual Fabrics (VFs) with Cisco</a:t>
            </a:r>
          </a:p>
          <a:p>
            <a:pPr marL="625475" lvl="1" indent="-276225">
              <a:spcBef>
                <a:spcPts val="840"/>
              </a:spcBef>
            </a:pPr>
            <a:r>
              <a:rPr lang="en-US" sz="2000" dirty="0" smtClean="0">
                <a:ea typeface="+mn-ea"/>
                <a:cs typeface="+mn-cs"/>
              </a:rPr>
              <a:t>Extends the VSAN ID tag to the FC HBA allowing each VM to participate in its own isolated Virtual Fabric</a:t>
            </a:r>
          </a:p>
          <a:p>
            <a:pPr marL="288925" indent="-288925">
              <a:spcBef>
                <a:spcPts val="840"/>
              </a:spcBef>
            </a:pPr>
            <a:endParaRPr lang="en-US" sz="2400" dirty="0"/>
          </a:p>
        </p:txBody>
      </p:sp>
      <p:sp>
        <p:nvSpPr>
          <p:cNvPr id="4" name="Rectangle 3"/>
          <p:cNvSpPr>
            <a:spLocks noChangeArrowheads="1"/>
          </p:cNvSpPr>
          <p:nvPr/>
        </p:nvSpPr>
        <p:spPr bwMode="auto">
          <a:xfrm>
            <a:off x="6967729" y="6990302"/>
            <a:ext cx="1756891" cy="523220"/>
          </a:xfrm>
          <a:prstGeom prst="rect">
            <a:avLst/>
          </a:prstGeom>
          <a:ln>
            <a:noFill/>
            <a:headEnd/>
            <a:tailEnd/>
          </a:ln>
        </p:spPr>
        <p:txBody>
          <a:bodyPr wrap="none" lIns="0" tIns="0" rIns="0" bIns="0">
            <a:spAutoFit/>
          </a:bodyPr>
          <a:lstStyle/>
          <a:p>
            <a:pPr algn="ctr"/>
            <a:r>
              <a:rPr lang="en-US" sz="1700" dirty="0">
                <a:ln w="12700">
                  <a:noFill/>
                  <a:prstDash val="solid"/>
                </a:ln>
                <a:solidFill>
                  <a:schemeClr val="accent1"/>
                </a:solidFill>
                <a:effectLst>
                  <a:outerShdw blurRad="165100" algn="ctr" rotWithShape="0">
                    <a:prstClr val="black"/>
                  </a:outerShdw>
                </a:effectLst>
                <a:latin typeface="Segoe Semibold" pitchFamily="34" charset="0"/>
              </a:rPr>
              <a:t>Logical HBA </a:t>
            </a:r>
            <a:r>
              <a:rPr lang="en-US" sz="1700" dirty="0" smtClean="0">
                <a:ln w="12700">
                  <a:noFill/>
                  <a:prstDash val="solid"/>
                </a:ln>
                <a:solidFill>
                  <a:schemeClr val="accent1"/>
                </a:solidFill>
                <a:effectLst>
                  <a:outerShdw blurRad="165100" algn="ctr" rotWithShape="0">
                    <a:prstClr val="black"/>
                  </a:outerShdw>
                </a:effectLst>
                <a:latin typeface="Segoe Semibold" pitchFamily="34" charset="0"/>
              </a:rPr>
              <a:t>Ports</a:t>
            </a:r>
          </a:p>
          <a:p>
            <a:pPr algn="ctr"/>
            <a:r>
              <a:rPr lang="en-US" sz="1700" dirty="0" smtClean="0">
                <a:ln w="12700">
                  <a:noFill/>
                  <a:prstDash val="solid"/>
                </a:ln>
                <a:solidFill>
                  <a:schemeClr val="accent1"/>
                </a:solidFill>
                <a:effectLst>
                  <a:outerShdw blurRad="165100" algn="ctr" rotWithShape="0">
                    <a:prstClr val="black"/>
                  </a:outerShdw>
                </a:effectLst>
                <a:latin typeface="Segoe Semibold" pitchFamily="34" charset="0"/>
              </a:rPr>
              <a:t>NPIV</a:t>
            </a:r>
            <a:endParaRPr lang="en-US" sz="1700" dirty="0">
              <a:ln w="12700">
                <a:noFill/>
                <a:prstDash val="solid"/>
              </a:ln>
              <a:solidFill>
                <a:schemeClr val="accent1"/>
              </a:solidFill>
              <a:effectLst>
                <a:outerShdw blurRad="165100" algn="ctr" rotWithShape="0">
                  <a:prstClr val="black"/>
                </a:outerShdw>
              </a:effectLst>
              <a:latin typeface="Segoe Semibold" pitchFamily="34" charset="0"/>
            </a:endParaRPr>
          </a:p>
        </p:txBody>
      </p:sp>
      <p:sp>
        <p:nvSpPr>
          <p:cNvPr id="5" name="AutoShape 4"/>
          <p:cNvSpPr>
            <a:spLocks noChangeArrowheads="1"/>
          </p:cNvSpPr>
          <p:nvPr/>
        </p:nvSpPr>
        <p:spPr bwMode="auto">
          <a:xfrm>
            <a:off x="5618988" y="7237189"/>
            <a:ext cx="790385" cy="593218"/>
          </a:xfrm>
          <a:prstGeom prst="can">
            <a:avLst>
              <a:gd name="adj" fmla="val 25000"/>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lIns="98755" tIns="49378" rIns="98755" bIns="49378" anchor="ctr"/>
          <a:lstStyle/>
          <a:p>
            <a:pPr algn="ctr"/>
            <a:r>
              <a:rPr lang="en-US" sz="2400" b="1" dirty="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pitchFamily="34" charset="0"/>
              </a:rPr>
              <a:t>D1</a:t>
            </a:r>
          </a:p>
        </p:txBody>
      </p:sp>
      <p:sp>
        <p:nvSpPr>
          <p:cNvPr id="6" name="AutoShape 5"/>
          <p:cNvSpPr>
            <a:spLocks noChangeArrowheads="1"/>
          </p:cNvSpPr>
          <p:nvPr/>
        </p:nvSpPr>
        <p:spPr bwMode="auto">
          <a:xfrm>
            <a:off x="6522531" y="7237189"/>
            <a:ext cx="790384" cy="593218"/>
          </a:xfrm>
          <a:prstGeom prst="can">
            <a:avLst>
              <a:gd name="adj" fmla="val 25000"/>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lIns="98755" tIns="49378" rIns="98755" bIns="49378" anchor="ctr"/>
          <a:lstStyle/>
          <a:p>
            <a:pPr algn="ctr"/>
            <a:r>
              <a:rPr lang="en-US" sz="2400" b="1" dirty="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pitchFamily="34" charset="0"/>
              </a:rPr>
              <a:t>D2</a:t>
            </a:r>
          </a:p>
        </p:txBody>
      </p:sp>
      <p:sp>
        <p:nvSpPr>
          <p:cNvPr id="7" name="AutoShape 6"/>
          <p:cNvSpPr>
            <a:spLocks noChangeArrowheads="1"/>
          </p:cNvSpPr>
          <p:nvPr/>
        </p:nvSpPr>
        <p:spPr bwMode="auto">
          <a:xfrm>
            <a:off x="8384477" y="7237189"/>
            <a:ext cx="790384" cy="593218"/>
          </a:xfrm>
          <a:prstGeom prst="can">
            <a:avLst>
              <a:gd name="adj" fmla="val 25000"/>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lIns="98755" tIns="49378" rIns="98755" bIns="49378" anchor="ctr"/>
          <a:lstStyle/>
          <a:p>
            <a:pPr algn="ctr"/>
            <a:r>
              <a:rPr lang="en-US" sz="2400" b="1" dirty="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pitchFamily="34" charset="0"/>
              </a:rPr>
              <a:t>D3</a:t>
            </a:r>
          </a:p>
        </p:txBody>
      </p:sp>
      <p:sp>
        <p:nvSpPr>
          <p:cNvPr id="8" name="AutoShape 7"/>
          <p:cNvSpPr>
            <a:spLocks noChangeArrowheads="1"/>
          </p:cNvSpPr>
          <p:nvPr/>
        </p:nvSpPr>
        <p:spPr bwMode="auto">
          <a:xfrm>
            <a:off x="9289733" y="7237189"/>
            <a:ext cx="790384" cy="593218"/>
          </a:xfrm>
          <a:prstGeom prst="can">
            <a:avLst>
              <a:gd name="adj" fmla="val 25000"/>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lIns="98755" tIns="49378" rIns="98755" bIns="49378" anchor="ctr"/>
          <a:lstStyle/>
          <a:p>
            <a:pPr algn="ctr"/>
            <a:r>
              <a:rPr lang="en-US" sz="2400" b="1" dirty="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pitchFamily="34" charset="0"/>
              </a:rPr>
              <a:t>D4</a:t>
            </a:r>
          </a:p>
        </p:txBody>
      </p:sp>
      <p:sp>
        <p:nvSpPr>
          <p:cNvPr id="9" name="Line 8"/>
          <p:cNvSpPr>
            <a:spLocks noChangeShapeType="1"/>
          </p:cNvSpPr>
          <p:nvPr/>
        </p:nvSpPr>
        <p:spPr bwMode="auto">
          <a:xfrm>
            <a:off x="6030468" y="6921722"/>
            <a:ext cx="0" cy="394336"/>
          </a:xfrm>
          <a:prstGeom prst="line">
            <a:avLst/>
          </a:prstGeom>
          <a:noFill/>
          <a:ln w="9525">
            <a:solidFill>
              <a:schemeClr val="tx1"/>
            </a:solidFill>
            <a:round/>
            <a:headEnd/>
            <a:tailEnd/>
          </a:ln>
          <a:effectLst/>
        </p:spPr>
        <p:txBody>
          <a:bodyPr lIns="98755" tIns="49378" rIns="98755" bIns="49378"/>
          <a:lstStyle/>
          <a:p>
            <a:endParaRPr lang="en-US" dirty="0"/>
          </a:p>
        </p:txBody>
      </p:sp>
      <p:sp>
        <p:nvSpPr>
          <p:cNvPr id="10" name="Line 9"/>
          <p:cNvSpPr>
            <a:spLocks noChangeShapeType="1"/>
          </p:cNvSpPr>
          <p:nvPr/>
        </p:nvSpPr>
        <p:spPr bwMode="auto">
          <a:xfrm>
            <a:off x="6920293" y="6904576"/>
            <a:ext cx="0" cy="394336"/>
          </a:xfrm>
          <a:prstGeom prst="line">
            <a:avLst/>
          </a:prstGeom>
          <a:noFill/>
          <a:ln w="9525">
            <a:solidFill>
              <a:schemeClr val="tx1"/>
            </a:solidFill>
            <a:round/>
            <a:headEnd/>
            <a:tailEnd/>
          </a:ln>
          <a:effectLst/>
        </p:spPr>
        <p:txBody>
          <a:bodyPr lIns="98755" tIns="49378" rIns="98755" bIns="49378"/>
          <a:lstStyle/>
          <a:p>
            <a:endParaRPr lang="en-US" dirty="0"/>
          </a:p>
        </p:txBody>
      </p:sp>
      <p:sp>
        <p:nvSpPr>
          <p:cNvPr id="11" name="Line 10"/>
          <p:cNvSpPr>
            <a:spLocks noChangeShapeType="1"/>
          </p:cNvSpPr>
          <p:nvPr/>
        </p:nvSpPr>
        <p:spPr bwMode="auto">
          <a:xfrm>
            <a:off x="8801100" y="6911434"/>
            <a:ext cx="0" cy="394336"/>
          </a:xfrm>
          <a:prstGeom prst="line">
            <a:avLst/>
          </a:prstGeom>
          <a:noFill/>
          <a:ln w="9525">
            <a:solidFill>
              <a:schemeClr val="tx1"/>
            </a:solidFill>
            <a:round/>
            <a:headEnd/>
            <a:tailEnd/>
          </a:ln>
          <a:effectLst/>
        </p:spPr>
        <p:txBody>
          <a:bodyPr lIns="98755" tIns="49378" rIns="98755" bIns="49378"/>
          <a:lstStyle/>
          <a:p>
            <a:endParaRPr lang="en-US" dirty="0"/>
          </a:p>
        </p:txBody>
      </p:sp>
      <p:sp>
        <p:nvSpPr>
          <p:cNvPr id="12" name="Line 11"/>
          <p:cNvSpPr>
            <a:spLocks noChangeShapeType="1"/>
          </p:cNvSpPr>
          <p:nvPr/>
        </p:nvSpPr>
        <p:spPr bwMode="auto">
          <a:xfrm>
            <a:off x="9685782" y="6894290"/>
            <a:ext cx="0" cy="394336"/>
          </a:xfrm>
          <a:prstGeom prst="line">
            <a:avLst/>
          </a:prstGeom>
          <a:noFill/>
          <a:ln w="9525">
            <a:solidFill>
              <a:schemeClr val="tx1"/>
            </a:solidFill>
            <a:round/>
            <a:headEnd/>
            <a:tailEnd/>
          </a:ln>
          <a:effectLst/>
        </p:spPr>
        <p:txBody>
          <a:bodyPr lIns="98755" tIns="49378" rIns="98755" bIns="49378"/>
          <a:lstStyle/>
          <a:p>
            <a:endParaRPr lang="en-US" dirty="0"/>
          </a:p>
        </p:txBody>
      </p:sp>
      <p:grpSp>
        <p:nvGrpSpPr>
          <p:cNvPr id="13" name="Group 13"/>
          <p:cNvGrpSpPr>
            <a:grpSpLocks/>
          </p:cNvGrpSpPr>
          <p:nvPr/>
        </p:nvGrpSpPr>
        <p:grpSpPr bwMode="auto">
          <a:xfrm>
            <a:off x="5084064" y="2203418"/>
            <a:ext cx="5431536" cy="4737164"/>
            <a:chOff x="4338" y="1033"/>
            <a:chExt cx="1110" cy="804"/>
          </a:xfrm>
        </p:grpSpPr>
        <p:sp>
          <p:nvSpPr>
            <p:cNvPr id="14" name="Freeform 14"/>
            <p:cNvSpPr>
              <a:spLocks/>
            </p:cNvSpPr>
            <p:nvPr/>
          </p:nvSpPr>
          <p:spPr bwMode="auto">
            <a:xfrm>
              <a:off x="4338" y="1033"/>
              <a:ext cx="1110" cy="804"/>
            </a:xfrm>
            <a:custGeom>
              <a:avLst/>
              <a:gdLst/>
              <a:ahLst/>
              <a:cxnLst>
                <a:cxn ang="0">
                  <a:pos x="1400" y="0"/>
                </a:cxn>
                <a:cxn ang="0">
                  <a:pos x="0" y="1400"/>
                </a:cxn>
                <a:cxn ang="0">
                  <a:pos x="0" y="7000"/>
                </a:cxn>
                <a:cxn ang="0">
                  <a:pos x="1400" y="8400"/>
                </a:cxn>
                <a:cxn ang="0">
                  <a:pos x="10200" y="8400"/>
                </a:cxn>
                <a:cxn ang="0">
                  <a:pos x="11600" y="7000"/>
                </a:cxn>
                <a:cxn ang="0">
                  <a:pos x="11600" y="1400"/>
                </a:cxn>
                <a:cxn ang="0">
                  <a:pos x="10200" y="0"/>
                </a:cxn>
                <a:cxn ang="0">
                  <a:pos x="1400" y="0"/>
                </a:cxn>
              </a:cxnLst>
              <a:rect l="0" t="0" r="r" b="b"/>
              <a:pathLst>
                <a:path w="11600" h="8400">
                  <a:moveTo>
                    <a:pt x="1400" y="0"/>
                  </a:moveTo>
                  <a:cubicBezTo>
                    <a:pt x="627" y="0"/>
                    <a:pt x="0" y="627"/>
                    <a:pt x="0" y="1400"/>
                  </a:cubicBezTo>
                  <a:lnTo>
                    <a:pt x="0" y="7000"/>
                  </a:lnTo>
                  <a:cubicBezTo>
                    <a:pt x="0" y="7773"/>
                    <a:pt x="627" y="8400"/>
                    <a:pt x="1400" y="8400"/>
                  </a:cubicBezTo>
                  <a:lnTo>
                    <a:pt x="10200" y="8400"/>
                  </a:lnTo>
                  <a:cubicBezTo>
                    <a:pt x="10974" y="8400"/>
                    <a:pt x="11600" y="7773"/>
                    <a:pt x="11600" y="7000"/>
                  </a:cubicBezTo>
                  <a:lnTo>
                    <a:pt x="11600" y="1400"/>
                  </a:lnTo>
                  <a:cubicBezTo>
                    <a:pt x="11600" y="627"/>
                    <a:pt x="10974" y="0"/>
                    <a:pt x="10200" y="0"/>
                  </a:cubicBezTo>
                  <a:lnTo>
                    <a:pt x="1400" y="0"/>
                  </a:lnTo>
                  <a:close/>
                </a:path>
              </a:pathLst>
            </a:custGeom>
            <a:ln>
              <a:headEnd/>
              <a:tailEnd/>
            </a:ln>
          </p:spPr>
          <p:style>
            <a:lnRef idx="1">
              <a:schemeClr val="accent4"/>
            </a:lnRef>
            <a:fillRef idx="3">
              <a:schemeClr val="accent4"/>
            </a:fillRef>
            <a:effectRef idx="2">
              <a:schemeClr val="accent4"/>
            </a:effectRef>
            <a:fontRef idx="minor">
              <a:schemeClr val="lt1"/>
            </a:fontRef>
          </p:style>
          <p:txBody>
            <a:bodyPr/>
            <a:lstStyle/>
            <a:p>
              <a:endParaRPr lang="en-US" dirty="0"/>
            </a:p>
          </p:txBody>
        </p:sp>
        <p:sp>
          <p:nvSpPr>
            <p:cNvPr id="15" name="Freeform 15"/>
            <p:cNvSpPr>
              <a:spLocks/>
            </p:cNvSpPr>
            <p:nvPr/>
          </p:nvSpPr>
          <p:spPr bwMode="auto">
            <a:xfrm>
              <a:off x="4338" y="1033"/>
              <a:ext cx="1110" cy="804"/>
            </a:xfrm>
            <a:custGeom>
              <a:avLst/>
              <a:gdLst/>
              <a:ahLst/>
              <a:cxnLst>
                <a:cxn ang="0">
                  <a:pos x="1400" y="0"/>
                </a:cxn>
                <a:cxn ang="0">
                  <a:pos x="0" y="1400"/>
                </a:cxn>
                <a:cxn ang="0">
                  <a:pos x="0" y="7000"/>
                </a:cxn>
                <a:cxn ang="0">
                  <a:pos x="1400" y="8400"/>
                </a:cxn>
                <a:cxn ang="0">
                  <a:pos x="10200" y="8400"/>
                </a:cxn>
                <a:cxn ang="0">
                  <a:pos x="11600" y="7000"/>
                </a:cxn>
                <a:cxn ang="0">
                  <a:pos x="11600" y="1400"/>
                </a:cxn>
                <a:cxn ang="0">
                  <a:pos x="10200" y="0"/>
                </a:cxn>
                <a:cxn ang="0">
                  <a:pos x="1400" y="0"/>
                </a:cxn>
              </a:cxnLst>
              <a:rect l="0" t="0" r="r" b="b"/>
              <a:pathLst>
                <a:path w="11600" h="8400">
                  <a:moveTo>
                    <a:pt x="1400" y="0"/>
                  </a:moveTo>
                  <a:cubicBezTo>
                    <a:pt x="627" y="0"/>
                    <a:pt x="0" y="627"/>
                    <a:pt x="0" y="1400"/>
                  </a:cubicBezTo>
                  <a:lnTo>
                    <a:pt x="0" y="7000"/>
                  </a:lnTo>
                  <a:cubicBezTo>
                    <a:pt x="0" y="7773"/>
                    <a:pt x="627" y="8400"/>
                    <a:pt x="1400" y="8400"/>
                  </a:cubicBezTo>
                  <a:lnTo>
                    <a:pt x="10200" y="8400"/>
                  </a:lnTo>
                  <a:cubicBezTo>
                    <a:pt x="10974" y="8400"/>
                    <a:pt x="11600" y="7773"/>
                    <a:pt x="11600" y="7000"/>
                  </a:cubicBezTo>
                  <a:lnTo>
                    <a:pt x="11600" y="1400"/>
                  </a:lnTo>
                  <a:cubicBezTo>
                    <a:pt x="11600" y="627"/>
                    <a:pt x="10974" y="0"/>
                    <a:pt x="10200" y="0"/>
                  </a:cubicBezTo>
                  <a:lnTo>
                    <a:pt x="1400" y="0"/>
                  </a:lnTo>
                  <a:close/>
                </a:path>
              </a:pathLst>
            </a:custGeom>
            <a:ln>
              <a:headEnd/>
              <a:tailEnd/>
            </a:ln>
          </p:spPr>
          <p:style>
            <a:lnRef idx="1">
              <a:schemeClr val="accent4"/>
            </a:lnRef>
            <a:fillRef idx="3">
              <a:schemeClr val="accent4"/>
            </a:fillRef>
            <a:effectRef idx="2">
              <a:schemeClr val="accent4"/>
            </a:effectRef>
            <a:fontRef idx="minor">
              <a:schemeClr val="lt1"/>
            </a:fontRef>
          </p:style>
          <p:txBody>
            <a:bodyPr/>
            <a:lstStyle/>
            <a:p>
              <a:endParaRPr lang="en-US" dirty="0"/>
            </a:p>
          </p:txBody>
        </p:sp>
      </p:grpSp>
      <p:grpSp>
        <p:nvGrpSpPr>
          <p:cNvPr id="16" name="Group 16"/>
          <p:cNvGrpSpPr>
            <a:grpSpLocks/>
          </p:cNvGrpSpPr>
          <p:nvPr/>
        </p:nvGrpSpPr>
        <p:grpSpPr bwMode="auto">
          <a:xfrm>
            <a:off x="5255515" y="3878484"/>
            <a:ext cx="5054346" cy="1080136"/>
            <a:chOff x="4377" y="1492"/>
            <a:chExt cx="1033" cy="215"/>
          </a:xfrm>
        </p:grpSpPr>
        <p:sp>
          <p:nvSpPr>
            <p:cNvPr id="17" name="Freeform 17"/>
            <p:cNvSpPr>
              <a:spLocks/>
            </p:cNvSpPr>
            <p:nvPr/>
          </p:nvSpPr>
          <p:spPr bwMode="auto">
            <a:xfrm>
              <a:off x="4377" y="1492"/>
              <a:ext cx="1033" cy="215"/>
            </a:xfrm>
            <a:custGeom>
              <a:avLst/>
              <a:gdLst/>
              <a:ahLst/>
              <a:cxnLst>
                <a:cxn ang="0">
                  <a:pos x="374" y="0"/>
                </a:cxn>
                <a:cxn ang="0">
                  <a:pos x="0" y="374"/>
                </a:cxn>
                <a:cxn ang="0">
                  <a:pos x="0" y="1868"/>
                </a:cxn>
                <a:cxn ang="0">
                  <a:pos x="374" y="2242"/>
                </a:cxn>
                <a:cxn ang="0">
                  <a:pos x="10427" y="2242"/>
                </a:cxn>
                <a:cxn ang="0">
                  <a:pos x="10800" y="1868"/>
                </a:cxn>
                <a:cxn ang="0">
                  <a:pos x="10800" y="374"/>
                </a:cxn>
                <a:cxn ang="0">
                  <a:pos x="10427" y="0"/>
                </a:cxn>
                <a:cxn ang="0">
                  <a:pos x="374" y="0"/>
                </a:cxn>
              </a:cxnLst>
              <a:rect l="0" t="0" r="r" b="b"/>
              <a:pathLst>
                <a:path w="10800" h="2242">
                  <a:moveTo>
                    <a:pt x="374" y="0"/>
                  </a:moveTo>
                  <a:cubicBezTo>
                    <a:pt x="168" y="0"/>
                    <a:pt x="0" y="167"/>
                    <a:pt x="0" y="374"/>
                  </a:cubicBezTo>
                  <a:lnTo>
                    <a:pt x="0" y="1868"/>
                  </a:lnTo>
                  <a:cubicBezTo>
                    <a:pt x="0" y="2075"/>
                    <a:pt x="168" y="2242"/>
                    <a:pt x="374" y="2242"/>
                  </a:cubicBezTo>
                  <a:lnTo>
                    <a:pt x="10427" y="2242"/>
                  </a:lnTo>
                  <a:cubicBezTo>
                    <a:pt x="10633" y="2242"/>
                    <a:pt x="10800" y="2075"/>
                    <a:pt x="10800" y="1868"/>
                  </a:cubicBezTo>
                  <a:lnTo>
                    <a:pt x="10800" y="374"/>
                  </a:lnTo>
                  <a:cubicBezTo>
                    <a:pt x="10800" y="167"/>
                    <a:pt x="10633" y="0"/>
                    <a:pt x="10427" y="0"/>
                  </a:cubicBezTo>
                  <a:lnTo>
                    <a:pt x="374" y="0"/>
                  </a:lnTo>
                  <a:close/>
                </a:path>
              </a:pathLst>
            </a:custGeom>
            <a:ln>
              <a:headEnd/>
              <a:tailEnd/>
            </a:ln>
          </p:spPr>
          <p:style>
            <a:lnRef idx="1">
              <a:schemeClr val="dk1"/>
            </a:lnRef>
            <a:fillRef idx="3">
              <a:schemeClr val="dk1"/>
            </a:fillRef>
            <a:effectRef idx="2">
              <a:schemeClr val="dk1"/>
            </a:effectRef>
            <a:fontRef idx="minor">
              <a:schemeClr val="lt1"/>
            </a:fontRef>
          </p:style>
          <p:txBody>
            <a:bodyPr/>
            <a:lstStyle/>
            <a:p>
              <a:endParaRPr lang="en-US" dirty="0"/>
            </a:p>
          </p:txBody>
        </p:sp>
        <p:sp>
          <p:nvSpPr>
            <p:cNvPr id="18" name="Freeform 18"/>
            <p:cNvSpPr>
              <a:spLocks/>
            </p:cNvSpPr>
            <p:nvPr/>
          </p:nvSpPr>
          <p:spPr bwMode="auto">
            <a:xfrm>
              <a:off x="4377" y="1492"/>
              <a:ext cx="1033" cy="215"/>
            </a:xfrm>
            <a:custGeom>
              <a:avLst/>
              <a:gdLst/>
              <a:ahLst/>
              <a:cxnLst>
                <a:cxn ang="0">
                  <a:pos x="374" y="0"/>
                </a:cxn>
                <a:cxn ang="0">
                  <a:pos x="0" y="374"/>
                </a:cxn>
                <a:cxn ang="0">
                  <a:pos x="0" y="1868"/>
                </a:cxn>
                <a:cxn ang="0">
                  <a:pos x="374" y="2242"/>
                </a:cxn>
                <a:cxn ang="0">
                  <a:pos x="10427" y="2242"/>
                </a:cxn>
                <a:cxn ang="0">
                  <a:pos x="10800" y="1868"/>
                </a:cxn>
                <a:cxn ang="0">
                  <a:pos x="10800" y="374"/>
                </a:cxn>
                <a:cxn ang="0">
                  <a:pos x="10427" y="0"/>
                </a:cxn>
                <a:cxn ang="0">
                  <a:pos x="374" y="0"/>
                </a:cxn>
              </a:cxnLst>
              <a:rect l="0" t="0" r="r" b="b"/>
              <a:pathLst>
                <a:path w="10800" h="2242">
                  <a:moveTo>
                    <a:pt x="374" y="0"/>
                  </a:moveTo>
                  <a:cubicBezTo>
                    <a:pt x="168" y="0"/>
                    <a:pt x="0" y="167"/>
                    <a:pt x="0" y="374"/>
                  </a:cubicBezTo>
                  <a:lnTo>
                    <a:pt x="0" y="1868"/>
                  </a:lnTo>
                  <a:cubicBezTo>
                    <a:pt x="0" y="2075"/>
                    <a:pt x="168" y="2242"/>
                    <a:pt x="374" y="2242"/>
                  </a:cubicBezTo>
                  <a:lnTo>
                    <a:pt x="10427" y="2242"/>
                  </a:lnTo>
                  <a:cubicBezTo>
                    <a:pt x="10633" y="2242"/>
                    <a:pt x="10800" y="2075"/>
                    <a:pt x="10800" y="1868"/>
                  </a:cubicBezTo>
                  <a:lnTo>
                    <a:pt x="10800" y="374"/>
                  </a:lnTo>
                  <a:cubicBezTo>
                    <a:pt x="10800" y="167"/>
                    <a:pt x="10633" y="0"/>
                    <a:pt x="10427" y="0"/>
                  </a:cubicBezTo>
                  <a:lnTo>
                    <a:pt x="374" y="0"/>
                  </a:lnTo>
                  <a:close/>
                </a:path>
              </a:pathLst>
            </a:custGeom>
            <a:ln>
              <a:headEnd/>
              <a:tailEnd/>
            </a:ln>
          </p:spPr>
          <p:style>
            <a:lnRef idx="1">
              <a:schemeClr val="dk1"/>
            </a:lnRef>
            <a:fillRef idx="3">
              <a:schemeClr val="dk1"/>
            </a:fillRef>
            <a:effectRef idx="2">
              <a:schemeClr val="dk1"/>
            </a:effectRef>
            <a:fontRef idx="minor">
              <a:schemeClr val="lt1"/>
            </a:fontRef>
          </p:style>
          <p:txBody>
            <a:bodyPr/>
            <a:lstStyle/>
            <a:p>
              <a:endParaRPr lang="en-US" dirty="0"/>
            </a:p>
          </p:txBody>
        </p:sp>
      </p:grpSp>
      <p:sp>
        <p:nvSpPr>
          <p:cNvPr id="19" name="Rectangle 19"/>
          <p:cNvSpPr>
            <a:spLocks noChangeArrowheads="1"/>
          </p:cNvSpPr>
          <p:nvPr/>
        </p:nvSpPr>
        <p:spPr bwMode="auto">
          <a:xfrm>
            <a:off x="6405348" y="4699729"/>
            <a:ext cx="2754677" cy="221599"/>
          </a:xfrm>
          <a:prstGeom prst="rect">
            <a:avLst/>
          </a:prstGeom>
          <a:ln>
            <a:noFill/>
            <a:headEnd/>
            <a:tailEnd/>
          </a:ln>
        </p:spPr>
        <p:txBody>
          <a:bodyPr wrap="none" lIns="0" tIns="0" rIns="0" bIns="0">
            <a:spAutoFit/>
          </a:bodyPr>
          <a:lstStyle/>
          <a:p>
            <a:pPr algn="ctr"/>
            <a:r>
              <a:rPr lang="en-US" sz="1400" dirty="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Segoe Semibold" pitchFamily="34" charset="0"/>
              </a:rPr>
              <a:t>Virtualization Layer (Hypervisor) </a:t>
            </a:r>
          </a:p>
        </p:txBody>
      </p:sp>
      <p:grpSp>
        <p:nvGrpSpPr>
          <p:cNvPr id="20" name="Group 20"/>
          <p:cNvGrpSpPr>
            <a:grpSpLocks/>
          </p:cNvGrpSpPr>
          <p:nvPr/>
        </p:nvGrpSpPr>
        <p:grpSpPr bwMode="auto">
          <a:xfrm>
            <a:off x="5281232" y="2496596"/>
            <a:ext cx="1186434" cy="987552"/>
            <a:chOff x="4377" y="1071"/>
            <a:chExt cx="497" cy="383"/>
          </a:xfrm>
        </p:grpSpPr>
        <p:sp>
          <p:nvSpPr>
            <p:cNvPr id="21" name="Freeform 21"/>
            <p:cNvSpPr>
              <a:spLocks/>
            </p:cNvSpPr>
            <p:nvPr/>
          </p:nvSpPr>
          <p:spPr bwMode="auto">
            <a:xfrm>
              <a:off x="4377" y="1071"/>
              <a:ext cx="497" cy="383"/>
            </a:xfrm>
            <a:custGeom>
              <a:avLst/>
              <a:gdLst/>
              <a:ahLst/>
              <a:cxnLst>
                <a:cxn ang="0">
                  <a:pos x="667" y="0"/>
                </a:cxn>
                <a:cxn ang="0">
                  <a:pos x="0" y="667"/>
                </a:cxn>
                <a:cxn ang="0">
                  <a:pos x="0" y="3333"/>
                </a:cxn>
                <a:cxn ang="0">
                  <a:pos x="667" y="4000"/>
                </a:cxn>
                <a:cxn ang="0">
                  <a:pos x="4534" y="4000"/>
                </a:cxn>
                <a:cxn ang="0">
                  <a:pos x="5200" y="3333"/>
                </a:cxn>
                <a:cxn ang="0">
                  <a:pos x="5200" y="667"/>
                </a:cxn>
                <a:cxn ang="0">
                  <a:pos x="4534" y="0"/>
                </a:cxn>
                <a:cxn ang="0">
                  <a:pos x="667" y="0"/>
                </a:cxn>
              </a:cxnLst>
              <a:rect l="0" t="0" r="r" b="b"/>
              <a:pathLst>
                <a:path w="5200" h="4000">
                  <a:moveTo>
                    <a:pt x="667" y="0"/>
                  </a:moveTo>
                  <a:cubicBezTo>
                    <a:pt x="299" y="0"/>
                    <a:pt x="0" y="299"/>
                    <a:pt x="0" y="667"/>
                  </a:cubicBezTo>
                  <a:lnTo>
                    <a:pt x="0" y="3333"/>
                  </a:lnTo>
                  <a:cubicBezTo>
                    <a:pt x="0" y="3702"/>
                    <a:pt x="299" y="4000"/>
                    <a:pt x="667" y="4000"/>
                  </a:cubicBezTo>
                  <a:lnTo>
                    <a:pt x="4534" y="4000"/>
                  </a:lnTo>
                  <a:cubicBezTo>
                    <a:pt x="4902" y="4000"/>
                    <a:pt x="5200" y="3702"/>
                    <a:pt x="5200" y="3333"/>
                  </a:cubicBezTo>
                  <a:lnTo>
                    <a:pt x="5200" y="667"/>
                  </a:lnTo>
                  <a:cubicBezTo>
                    <a:pt x="5200" y="299"/>
                    <a:pt x="4902" y="0"/>
                    <a:pt x="4534" y="0"/>
                  </a:cubicBezTo>
                  <a:lnTo>
                    <a:pt x="667" y="0"/>
                  </a:lnTo>
                  <a:close/>
                </a:path>
              </a:pathLst>
            </a:custGeom>
            <a:solidFill>
              <a:srgbClr val="C0C0C0"/>
            </a:solidFill>
            <a:ln w="0">
              <a:solidFill>
                <a:srgbClr val="000000"/>
              </a:solidFill>
              <a:prstDash val="solid"/>
              <a:round/>
              <a:headEnd/>
              <a:tailEnd/>
            </a:ln>
          </p:spPr>
          <p:txBody>
            <a:bodyPr/>
            <a:lstStyle/>
            <a:p>
              <a:endParaRPr lang="en-US" dirty="0"/>
            </a:p>
          </p:txBody>
        </p:sp>
        <p:sp>
          <p:nvSpPr>
            <p:cNvPr id="22" name="Freeform 22"/>
            <p:cNvSpPr>
              <a:spLocks/>
            </p:cNvSpPr>
            <p:nvPr/>
          </p:nvSpPr>
          <p:spPr bwMode="auto">
            <a:xfrm>
              <a:off x="4377" y="1071"/>
              <a:ext cx="497" cy="383"/>
            </a:xfrm>
            <a:custGeom>
              <a:avLst/>
              <a:gdLst/>
              <a:ahLst/>
              <a:cxnLst>
                <a:cxn ang="0">
                  <a:pos x="667" y="0"/>
                </a:cxn>
                <a:cxn ang="0">
                  <a:pos x="0" y="667"/>
                </a:cxn>
                <a:cxn ang="0">
                  <a:pos x="0" y="3333"/>
                </a:cxn>
                <a:cxn ang="0">
                  <a:pos x="667" y="4000"/>
                </a:cxn>
                <a:cxn ang="0">
                  <a:pos x="4534" y="4000"/>
                </a:cxn>
                <a:cxn ang="0">
                  <a:pos x="5200" y="3333"/>
                </a:cxn>
                <a:cxn ang="0">
                  <a:pos x="5200" y="667"/>
                </a:cxn>
                <a:cxn ang="0">
                  <a:pos x="4534" y="0"/>
                </a:cxn>
                <a:cxn ang="0">
                  <a:pos x="667" y="0"/>
                </a:cxn>
              </a:cxnLst>
              <a:rect l="0" t="0" r="r" b="b"/>
              <a:pathLst>
                <a:path w="5200" h="4000">
                  <a:moveTo>
                    <a:pt x="667" y="0"/>
                  </a:moveTo>
                  <a:cubicBezTo>
                    <a:pt x="299" y="0"/>
                    <a:pt x="0" y="299"/>
                    <a:pt x="0" y="667"/>
                  </a:cubicBezTo>
                  <a:lnTo>
                    <a:pt x="0" y="3333"/>
                  </a:lnTo>
                  <a:cubicBezTo>
                    <a:pt x="0" y="3702"/>
                    <a:pt x="299" y="4000"/>
                    <a:pt x="667" y="4000"/>
                  </a:cubicBezTo>
                  <a:lnTo>
                    <a:pt x="4534" y="4000"/>
                  </a:lnTo>
                  <a:cubicBezTo>
                    <a:pt x="4902" y="4000"/>
                    <a:pt x="5200" y="3702"/>
                    <a:pt x="5200" y="3333"/>
                  </a:cubicBezTo>
                  <a:lnTo>
                    <a:pt x="5200" y="667"/>
                  </a:lnTo>
                  <a:cubicBezTo>
                    <a:pt x="5200" y="299"/>
                    <a:pt x="4902" y="0"/>
                    <a:pt x="4534" y="0"/>
                  </a:cubicBezTo>
                  <a:lnTo>
                    <a:pt x="667" y="0"/>
                  </a:lnTo>
                  <a:close/>
                </a:path>
              </a:pathLst>
            </a:custGeom>
            <a:noFill/>
            <a:ln w="6350" cap="rnd">
              <a:solidFill>
                <a:srgbClr val="000000"/>
              </a:solidFill>
              <a:prstDash val="solid"/>
              <a:round/>
              <a:headEnd/>
              <a:tailEnd/>
            </a:ln>
          </p:spPr>
          <p:txBody>
            <a:bodyPr/>
            <a:lstStyle/>
            <a:p>
              <a:endParaRPr lang="en-US" dirty="0"/>
            </a:p>
          </p:txBody>
        </p:sp>
      </p:grpSp>
      <p:grpSp>
        <p:nvGrpSpPr>
          <p:cNvPr id="23" name="Group 23"/>
          <p:cNvGrpSpPr>
            <a:grpSpLocks/>
          </p:cNvGrpSpPr>
          <p:nvPr/>
        </p:nvGrpSpPr>
        <p:grpSpPr bwMode="auto">
          <a:xfrm>
            <a:off x="5372100" y="2572035"/>
            <a:ext cx="420053" cy="372046"/>
            <a:chOff x="4415" y="1100"/>
            <a:chExt cx="176" cy="145"/>
          </a:xfrm>
        </p:grpSpPr>
        <p:sp>
          <p:nvSpPr>
            <p:cNvPr id="24" name="Freeform 24"/>
            <p:cNvSpPr>
              <a:spLocks/>
            </p:cNvSpPr>
            <p:nvPr/>
          </p:nvSpPr>
          <p:spPr bwMode="auto">
            <a:xfrm>
              <a:off x="4415" y="1100"/>
              <a:ext cx="176" cy="145"/>
            </a:xfrm>
            <a:custGeom>
              <a:avLst/>
              <a:gdLst/>
              <a:ahLst/>
              <a:cxnLst>
                <a:cxn ang="0">
                  <a:pos x="253" y="0"/>
                </a:cxn>
                <a:cxn ang="0">
                  <a:pos x="0" y="253"/>
                </a:cxn>
                <a:cxn ang="0">
                  <a:pos x="0" y="1264"/>
                </a:cxn>
                <a:cxn ang="0">
                  <a:pos x="253" y="1517"/>
                </a:cxn>
                <a:cxn ang="0">
                  <a:pos x="1589" y="1517"/>
                </a:cxn>
                <a:cxn ang="0">
                  <a:pos x="1842" y="1264"/>
                </a:cxn>
                <a:cxn ang="0">
                  <a:pos x="1842" y="253"/>
                </a:cxn>
                <a:cxn ang="0">
                  <a:pos x="1589" y="0"/>
                </a:cxn>
                <a:cxn ang="0">
                  <a:pos x="253" y="0"/>
                </a:cxn>
              </a:cxnLst>
              <a:rect l="0" t="0" r="r" b="b"/>
              <a:pathLst>
                <a:path w="1842" h="1517">
                  <a:moveTo>
                    <a:pt x="253" y="0"/>
                  </a:moveTo>
                  <a:cubicBezTo>
                    <a:pt x="114" y="0"/>
                    <a:pt x="0" y="113"/>
                    <a:pt x="0" y="253"/>
                  </a:cubicBezTo>
                  <a:lnTo>
                    <a:pt x="0" y="1264"/>
                  </a:lnTo>
                  <a:cubicBezTo>
                    <a:pt x="0" y="1404"/>
                    <a:pt x="114" y="1517"/>
                    <a:pt x="253" y="1517"/>
                  </a:cubicBezTo>
                  <a:lnTo>
                    <a:pt x="1589" y="1517"/>
                  </a:lnTo>
                  <a:cubicBezTo>
                    <a:pt x="1729" y="1517"/>
                    <a:pt x="1842" y="1404"/>
                    <a:pt x="1842" y="1264"/>
                  </a:cubicBezTo>
                  <a:lnTo>
                    <a:pt x="1842" y="253"/>
                  </a:lnTo>
                  <a:cubicBezTo>
                    <a:pt x="1842" y="113"/>
                    <a:pt x="1729" y="0"/>
                    <a:pt x="1589" y="0"/>
                  </a:cubicBezTo>
                  <a:lnTo>
                    <a:pt x="253" y="0"/>
                  </a:lnTo>
                  <a:close/>
                </a:path>
              </a:pathLst>
            </a:custGeom>
            <a:solidFill>
              <a:srgbClr val="FF6600"/>
            </a:solidFill>
            <a:ln w="0">
              <a:solidFill>
                <a:srgbClr val="000000"/>
              </a:solidFill>
              <a:prstDash val="solid"/>
              <a:round/>
              <a:headEnd/>
              <a:tailEnd/>
            </a:ln>
          </p:spPr>
          <p:txBody>
            <a:bodyPr/>
            <a:lstStyle/>
            <a:p>
              <a:endParaRPr lang="en-US" dirty="0"/>
            </a:p>
          </p:txBody>
        </p:sp>
        <p:sp>
          <p:nvSpPr>
            <p:cNvPr id="25" name="Freeform 25"/>
            <p:cNvSpPr>
              <a:spLocks/>
            </p:cNvSpPr>
            <p:nvPr/>
          </p:nvSpPr>
          <p:spPr bwMode="auto">
            <a:xfrm>
              <a:off x="4415" y="1100"/>
              <a:ext cx="176" cy="145"/>
            </a:xfrm>
            <a:custGeom>
              <a:avLst/>
              <a:gdLst/>
              <a:ahLst/>
              <a:cxnLst>
                <a:cxn ang="0">
                  <a:pos x="253" y="0"/>
                </a:cxn>
                <a:cxn ang="0">
                  <a:pos x="0" y="253"/>
                </a:cxn>
                <a:cxn ang="0">
                  <a:pos x="0" y="1264"/>
                </a:cxn>
                <a:cxn ang="0">
                  <a:pos x="253" y="1517"/>
                </a:cxn>
                <a:cxn ang="0">
                  <a:pos x="1589" y="1517"/>
                </a:cxn>
                <a:cxn ang="0">
                  <a:pos x="1842" y="1264"/>
                </a:cxn>
                <a:cxn ang="0">
                  <a:pos x="1842" y="253"/>
                </a:cxn>
                <a:cxn ang="0">
                  <a:pos x="1589" y="0"/>
                </a:cxn>
                <a:cxn ang="0">
                  <a:pos x="253" y="0"/>
                </a:cxn>
              </a:cxnLst>
              <a:rect l="0" t="0" r="r" b="b"/>
              <a:pathLst>
                <a:path w="1842" h="1517">
                  <a:moveTo>
                    <a:pt x="253" y="0"/>
                  </a:moveTo>
                  <a:cubicBezTo>
                    <a:pt x="114" y="0"/>
                    <a:pt x="0" y="113"/>
                    <a:pt x="0" y="253"/>
                  </a:cubicBezTo>
                  <a:lnTo>
                    <a:pt x="0" y="1264"/>
                  </a:lnTo>
                  <a:cubicBezTo>
                    <a:pt x="0" y="1404"/>
                    <a:pt x="114" y="1517"/>
                    <a:pt x="253" y="1517"/>
                  </a:cubicBezTo>
                  <a:lnTo>
                    <a:pt x="1589" y="1517"/>
                  </a:lnTo>
                  <a:cubicBezTo>
                    <a:pt x="1729" y="1517"/>
                    <a:pt x="1842" y="1404"/>
                    <a:pt x="1842" y="1264"/>
                  </a:cubicBezTo>
                  <a:lnTo>
                    <a:pt x="1842" y="253"/>
                  </a:lnTo>
                  <a:cubicBezTo>
                    <a:pt x="1842" y="113"/>
                    <a:pt x="1729" y="0"/>
                    <a:pt x="1589" y="0"/>
                  </a:cubicBezTo>
                  <a:lnTo>
                    <a:pt x="253" y="0"/>
                  </a:lnTo>
                  <a:close/>
                </a:path>
              </a:pathLst>
            </a:custGeom>
            <a:noFill/>
            <a:ln w="6350" cap="rnd">
              <a:solidFill>
                <a:srgbClr val="000000"/>
              </a:solidFill>
              <a:prstDash val="solid"/>
              <a:round/>
              <a:headEnd/>
              <a:tailEnd/>
            </a:ln>
          </p:spPr>
          <p:txBody>
            <a:bodyPr/>
            <a:lstStyle/>
            <a:p>
              <a:endParaRPr lang="en-US" dirty="0"/>
            </a:p>
          </p:txBody>
        </p:sp>
      </p:grpSp>
      <p:grpSp>
        <p:nvGrpSpPr>
          <p:cNvPr id="26" name="Group 26"/>
          <p:cNvGrpSpPr>
            <a:grpSpLocks/>
          </p:cNvGrpSpPr>
          <p:nvPr/>
        </p:nvGrpSpPr>
        <p:grpSpPr bwMode="auto">
          <a:xfrm>
            <a:off x="5920740" y="2572035"/>
            <a:ext cx="420053" cy="372046"/>
            <a:chOff x="4645" y="1100"/>
            <a:chExt cx="176" cy="145"/>
          </a:xfrm>
        </p:grpSpPr>
        <p:sp>
          <p:nvSpPr>
            <p:cNvPr id="27" name="Freeform 27"/>
            <p:cNvSpPr>
              <a:spLocks/>
            </p:cNvSpPr>
            <p:nvPr/>
          </p:nvSpPr>
          <p:spPr bwMode="auto">
            <a:xfrm>
              <a:off x="4645" y="1100"/>
              <a:ext cx="176" cy="145"/>
            </a:xfrm>
            <a:custGeom>
              <a:avLst/>
              <a:gdLst/>
              <a:ahLst/>
              <a:cxnLst>
                <a:cxn ang="0">
                  <a:pos x="253" y="0"/>
                </a:cxn>
                <a:cxn ang="0">
                  <a:pos x="0" y="253"/>
                </a:cxn>
                <a:cxn ang="0">
                  <a:pos x="0" y="1264"/>
                </a:cxn>
                <a:cxn ang="0">
                  <a:pos x="253" y="1517"/>
                </a:cxn>
                <a:cxn ang="0">
                  <a:pos x="1589" y="1517"/>
                </a:cxn>
                <a:cxn ang="0">
                  <a:pos x="1842" y="1264"/>
                </a:cxn>
                <a:cxn ang="0">
                  <a:pos x="1842" y="253"/>
                </a:cxn>
                <a:cxn ang="0">
                  <a:pos x="1589" y="0"/>
                </a:cxn>
                <a:cxn ang="0">
                  <a:pos x="253" y="0"/>
                </a:cxn>
              </a:cxnLst>
              <a:rect l="0" t="0" r="r" b="b"/>
              <a:pathLst>
                <a:path w="1842" h="1517">
                  <a:moveTo>
                    <a:pt x="253" y="0"/>
                  </a:moveTo>
                  <a:cubicBezTo>
                    <a:pt x="114" y="0"/>
                    <a:pt x="0" y="113"/>
                    <a:pt x="0" y="253"/>
                  </a:cubicBezTo>
                  <a:lnTo>
                    <a:pt x="0" y="1264"/>
                  </a:lnTo>
                  <a:cubicBezTo>
                    <a:pt x="0" y="1404"/>
                    <a:pt x="114" y="1517"/>
                    <a:pt x="253" y="1517"/>
                  </a:cubicBezTo>
                  <a:lnTo>
                    <a:pt x="1589" y="1517"/>
                  </a:lnTo>
                  <a:cubicBezTo>
                    <a:pt x="1729" y="1517"/>
                    <a:pt x="1842" y="1404"/>
                    <a:pt x="1842" y="1264"/>
                  </a:cubicBezTo>
                  <a:lnTo>
                    <a:pt x="1842" y="253"/>
                  </a:lnTo>
                  <a:cubicBezTo>
                    <a:pt x="1842" y="113"/>
                    <a:pt x="1729" y="0"/>
                    <a:pt x="1589" y="0"/>
                  </a:cubicBezTo>
                  <a:lnTo>
                    <a:pt x="253" y="0"/>
                  </a:lnTo>
                  <a:close/>
                </a:path>
              </a:pathLst>
            </a:custGeom>
            <a:solidFill>
              <a:srgbClr val="FF6600"/>
            </a:solidFill>
            <a:ln w="0">
              <a:solidFill>
                <a:srgbClr val="000000"/>
              </a:solidFill>
              <a:prstDash val="solid"/>
              <a:round/>
              <a:headEnd/>
              <a:tailEnd/>
            </a:ln>
          </p:spPr>
          <p:txBody>
            <a:bodyPr/>
            <a:lstStyle/>
            <a:p>
              <a:endParaRPr lang="en-US" dirty="0"/>
            </a:p>
          </p:txBody>
        </p:sp>
        <p:sp>
          <p:nvSpPr>
            <p:cNvPr id="28" name="Freeform 28"/>
            <p:cNvSpPr>
              <a:spLocks/>
            </p:cNvSpPr>
            <p:nvPr/>
          </p:nvSpPr>
          <p:spPr bwMode="auto">
            <a:xfrm>
              <a:off x="4645" y="1100"/>
              <a:ext cx="176" cy="145"/>
            </a:xfrm>
            <a:custGeom>
              <a:avLst/>
              <a:gdLst/>
              <a:ahLst/>
              <a:cxnLst>
                <a:cxn ang="0">
                  <a:pos x="253" y="0"/>
                </a:cxn>
                <a:cxn ang="0">
                  <a:pos x="0" y="253"/>
                </a:cxn>
                <a:cxn ang="0">
                  <a:pos x="0" y="1264"/>
                </a:cxn>
                <a:cxn ang="0">
                  <a:pos x="253" y="1517"/>
                </a:cxn>
                <a:cxn ang="0">
                  <a:pos x="1589" y="1517"/>
                </a:cxn>
                <a:cxn ang="0">
                  <a:pos x="1842" y="1264"/>
                </a:cxn>
                <a:cxn ang="0">
                  <a:pos x="1842" y="253"/>
                </a:cxn>
                <a:cxn ang="0">
                  <a:pos x="1589" y="0"/>
                </a:cxn>
                <a:cxn ang="0">
                  <a:pos x="253" y="0"/>
                </a:cxn>
              </a:cxnLst>
              <a:rect l="0" t="0" r="r" b="b"/>
              <a:pathLst>
                <a:path w="1842" h="1517">
                  <a:moveTo>
                    <a:pt x="253" y="0"/>
                  </a:moveTo>
                  <a:cubicBezTo>
                    <a:pt x="114" y="0"/>
                    <a:pt x="0" y="113"/>
                    <a:pt x="0" y="253"/>
                  </a:cubicBezTo>
                  <a:lnTo>
                    <a:pt x="0" y="1264"/>
                  </a:lnTo>
                  <a:cubicBezTo>
                    <a:pt x="0" y="1404"/>
                    <a:pt x="114" y="1517"/>
                    <a:pt x="253" y="1517"/>
                  </a:cubicBezTo>
                  <a:lnTo>
                    <a:pt x="1589" y="1517"/>
                  </a:lnTo>
                  <a:cubicBezTo>
                    <a:pt x="1729" y="1517"/>
                    <a:pt x="1842" y="1404"/>
                    <a:pt x="1842" y="1264"/>
                  </a:cubicBezTo>
                  <a:lnTo>
                    <a:pt x="1842" y="253"/>
                  </a:lnTo>
                  <a:cubicBezTo>
                    <a:pt x="1842" y="113"/>
                    <a:pt x="1729" y="0"/>
                    <a:pt x="1589" y="0"/>
                  </a:cubicBezTo>
                  <a:lnTo>
                    <a:pt x="253" y="0"/>
                  </a:lnTo>
                  <a:close/>
                </a:path>
              </a:pathLst>
            </a:custGeom>
            <a:noFill/>
            <a:ln w="6350" cap="rnd">
              <a:solidFill>
                <a:srgbClr val="000000"/>
              </a:solidFill>
              <a:prstDash val="solid"/>
              <a:round/>
              <a:headEnd/>
              <a:tailEnd/>
            </a:ln>
          </p:spPr>
          <p:txBody>
            <a:bodyPr/>
            <a:lstStyle/>
            <a:p>
              <a:endParaRPr lang="en-US" dirty="0"/>
            </a:p>
          </p:txBody>
        </p:sp>
      </p:grpSp>
      <p:sp>
        <p:nvSpPr>
          <p:cNvPr id="29" name="Freeform 29"/>
          <p:cNvSpPr>
            <a:spLocks/>
          </p:cNvSpPr>
          <p:nvPr/>
        </p:nvSpPr>
        <p:spPr bwMode="auto">
          <a:xfrm>
            <a:off x="5281232" y="2496598"/>
            <a:ext cx="1186434" cy="1284160"/>
          </a:xfrm>
          <a:custGeom>
            <a:avLst/>
            <a:gdLst/>
            <a:ahLst/>
            <a:cxnLst>
              <a:cxn ang="0">
                <a:pos x="667" y="0"/>
              </a:cxn>
              <a:cxn ang="0">
                <a:pos x="0" y="667"/>
              </a:cxn>
              <a:cxn ang="0">
                <a:pos x="0" y="3333"/>
              </a:cxn>
              <a:cxn ang="0">
                <a:pos x="667" y="4000"/>
              </a:cxn>
              <a:cxn ang="0">
                <a:pos x="4534" y="4000"/>
              </a:cxn>
              <a:cxn ang="0">
                <a:pos x="5200" y="3333"/>
              </a:cxn>
              <a:cxn ang="0">
                <a:pos x="5200" y="667"/>
              </a:cxn>
              <a:cxn ang="0">
                <a:pos x="4534" y="0"/>
              </a:cxn>
              <a:cxn ang="0">
                <a:pos x="667" y="0"/>
              </a:cxn>
            </a:cxnLst>
            <a:rect l="0" t="0" r="r" b="b"/>
            <a:pathLst>
              <a:path w="5200" h="4000">
                <a:moveTo>
                  <a:pt x="667" y="0"/>
                </a:moveTo>
                <a:cubicBezTo>
                  <a:pt x="299" y="0"/>
                  <a:pt x="0" y="299"/>
                  <a:pt x="0" y="667"/>
                </a:cubicBezTo>
                <a:lnTo>
                  <a:pt x="0" y="3333"/>
                </a:lnTo>
                <a:cubicBezTo>
                  <a:pt x="0" y="3702"/>
                  <a:pt x="299" y="4000"/>
                  <a:pt x="667" y="4000"/>
                </a:cubicBezTo>
                <a:lnTo>
                  <a:pt x="4534" y="4000"/>
                </a:lnTo>
                <a:cubicBezTo>
                  <a:pt x="4902" y="4000"/>
                  <a:pt x="5200" y="3702"/>
                  <a:pt x="5200" y="3333"/>
                </a:cubicBezTo>
                <a:lnTo>
                  <a:pt x="5200" y="667"/>
                </a:lnTo>
                <a:cubicBezTo>
                  <a:pt x="5200" y="299"/>
                  <a:pt x="4902" y="0"/>
                  <a:pt x="4534" y="0"/>
                </a:cubicBezTo>
                <a:lnTo>
                  <a:pt x="667" y="0"/>
                </a:lnTo>
                <a:close/>
              </a:path>
            </a:pathLst>
          </a:custGeom>
          <a:ln>
            <a:headEnd/>
            <a:tailEnd/>
          </a:ln>
        </p:spPr>
        <p:style>
          <a:lnRef idx="0">
            <a:schemeClr val="accent4"/>
          </a:lnRef>
          <a:fillRef idx="3">
            <a:schemeClr val="accent4"/>
          </a:fillRef>
          <a:effectRef idx="3">
            <a:schemeClr val="accent4"/>
          </a:effectRef>
          <a:fontRef idx="minor">
            <a:schemeClr val="lt1"/>
          </a:fontRef>
        </p:style>
        <p:txBody>
          <a:bodyPr lIns="98755" tIns="49378" rIns="98755" bIns="49378"/>
          <a:lstStyle/>
          <a:p>
            <a:endParaRPr lang="en-US" dirty="0"/>
          </a:p>
        </p:txBody>
      </p:sp>
      <p:sp>
        <p:nvSpPr>
          <p:cNvPr id="30" name="Rectangle 30"/>
          <p:cNvSpPr>
            <a:spLocks noChangeArrowheads="1"/>
          </p:cNvSpPr>
          <p:nvPr/>
        </p:nvSpPr>
        <p:spPr bwMode="auto">
          <a:xfrm>
            <a:off x="5468569" y="2474308"/>
            <a:ext cx="846642" cy="200055"/>
          </a:xfrm>
          <a:prstGeom prst="rect">
            <a:avLst/>
          </a:prstGeom>
          <a:ln>
            <a:noFill/>
            <a:headEnd/>
            <a:tailEnd/>
          </a:ln>
        </p:spPr>
        <p:txBody>
          <a:bodyPr wrap="none" lIns="0" tIns="0" rIns="0" bIns="0">
            <a:spAutoFit/>
          </a:bodyPr>
          <a:lstStyle/>
          <a:p>
            <a:pPr algn="ctr"/>
            <a:r>
              <a:rPr lang="en-US" sz="1300" dirty="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Service VM</a:t>
            </a:r>
          </a:p>
        </p:txBody>
      </p:sp>
      <p:grpSp>
        <p:nvGrpSpPr>
          <p:cNvPr id="31" name="Group 31"/>
          <p:cNvGrpSpPr>
            <a:grpSpLocks/>
          </p:cNvGrpSpPr>
          <p:nvPr/>
        </p:nvGrpSpPr>
        <p:grpSpPr bwMode="auto">
          <a:xfrm>
            <a:off x="6565393" y="2496596"/>
            <a:ext cx="1186434" cy="987552"/>
            <a:chOff x="4377" y="1071"/>
            <a:chExt cx="497" cy="383"/>
          </a:xfrm>
        </p:grpSpPr>
        <p:sp>
          <p:nvSpPr>
            <p:cNvPr id="32" name="Freeform 32"/>
            <p:cNvSpPr>
              <a:spLocks/>
            </p:cNvSpPr>
            <p:nvPr/>
          </p:nvSpPr>
          <p:spPr bwMode="auto">
            <a:xfrm>
              <a:off x="4377" y="1071"/>
              <a:ext cx="497" cy="383"/>
            </a:xfrm>
            <a:custGeom>
              <a:avLst/>
              <a:gdLst/>
              <a:ahLst/>
              <a:cxnLst>
                <a:cxn ang="0">
                  <a:pos x="667" y="0"/>
                </a:cxn>
                <a:cxn ang="0">
                  <a:pos x="0" y="667"/>
                </a:cxn>
                <a:cxn ang="0">
                  <a:pos x="0" y="3333"/>
                </a:cxn>
                <a:cxn ang="0">
                  <a:pos x="667" y="4000"/>
                </a:cxn>
                <a:cxn ang="0">
                  <a:pos x="4534" y="4000"/>
                </a:cxn>
                <a:cxn ang="0">
                  <a:pos x="5200" y="3333"/>
                </a:cxn>
                <a:cxn ang="0">
                  <a:pos x="5200" y="667"/>
                </a:cxn>
                <a:cxn ang="0">
                  <a:pos x="4534" y="0"/>
                </a:cxn>
                <a:cxn ang="0">
                  <a:pos x="667" y="0"/>
                </a:cxn>
              </a:cxnLst>
              <a:rect l="0" t="0" r="r" b="b"/>
              <a:pathLst>
                <a:path w="5200" h="4000">
                  <a:moveTo>
                    <a:pt x="667" y="0"/>
                  </a:moveTo>
                  <a:cubicBezTo>
                    <a:pt x="299" y="0"/>
                    <a:pt x="0" y="299"/>
                    <a:pt x="0" y="667"/>
                  </a:cubicBezTo>
                  <a:lnTo>
                    <a:pt x="0" y="3333"/>
                  </a:lnTo>
                  <a:cubicBezTo>
                    <a:pt x="0" y="3702"/>
                    <a:pt x="299" y="4000"/>
                    <a:pt x="667" y="4000"/>
                  </a:cubicBezTo>
                  <a:lnTo>
                    <a:pt x="4534" y="4000"/>
                  </a:lnTo>
                  <a:cubicBezTo>
                    <a:pt x="4902" y="4000"/>
                    <a:pt x="5200" y="3702"/>
                    <a:pt x="5200" y="3333"/>
                  </a:cubicBezTo>
                  <a:lnTo>
                    <a:pt x="5200" y="667"/>
                  </a:lnTo>
                  <a:cubicBezTo>
                    <a:pt x="5200" y="299"/>
                    <a:pt x="4902" y="0"/>
                    <a:pt x="4534" y="0"/>
                  </a:cubicBezTo>
                  <a:lnTo>
                    <a:pt x="667" y="0"/>
                  </a:lnTo>
                  <a:close/>
                </a:path>
              </a:pathLst>
            </a:custGeom>
            <a:solidFill>
              <a:srgbClr val="C0C0C0"/>
            </a:solidFill>
            <a:ln w="0">
              <a:solidFill>
                <a:srgbClr val="000000"/>
              </a:solidFill>
              <a:prstDash val="solid"/>
              <a:round/>
              <a:headEnd/>
              <a:tailEnd/>
            </a:ln>
          </p:spPr>
          <p:txBody>
            <a:bodyPr/>
            <a:lstStyle/>
            <a:p>
              <a:endParaRPr lang="en-US" dirty="0"/>
            </a:p>
          </p:txBody>
        </p:sp>
        <p:sp>
          <p:nvSpPr>
            <p:cNvPr id="33" name="Freeform 33"/>
            <p:cNvSpPr>
              <a:spLocks/>
            </p:cNvSpPr>
            <p:nvPr/>
          </p:nvSpPr>
          <p:spPr bwMode="auto">
            <a:xfrm>
              <a:off x="4377" y="1071"/>
              <a:ext cx="497" cy="383"/>
            </a:xfrm>
            <a:custGeom>
              <a:avLst/>
              <a:gdLst/>
              <a:ahLst/>
              <a:cxnLst>
                <a:cxn ang="0">
                  <a:pos x="667" y="0"/>
                </a:cxn>
                <a:cxn ang="0">
                  <a:pos x="0" y="667"/>
                </a:cxn>
                <a:cxn ang="0">
                  <a:pos x="0" y="3333"/>
                </a:cxn>
                <a:cxn ang="0">
                  <a:pos x="667" y="4000"/>
                </a:cxn>
                <a:cxn ang="0">
                  <a:pos x="4534" y="4000"/>
                </a:cxn>
                <a:cxn ang="0">
                  <a:pos x="5200" y="3333"/>
                </a:cxn>
                <a:cxn ang="0">
                  <a:pos x="5200" y="667"/>
                </a:cxn>
                <a:cxn ang="0">
                  <a:pos x="4534" y="0"/>
                </a:cxn>
                <a:cxn ang="0">
                  <a:pos x="667" y="0"/>
                </a:cxn>
              </a:cxnLst>
              <a:rect l="0" t="0" r="r" b="b"/>
              <a:pathLst>
                <a:path w="5200" h="4000">
                  <a:moveTo>
                    <a:pt x="667" y="0"/>
                  </a:moveTo>
                  <a:cubicBezTo>
                    <a:pt x="299" y="0"/>
                    <a:pt x="0" y="299"/>
                    <a:pt x="0" y="667"/>
                  </a:cubicBezTo>
                  <a:lnTo>
                    <a:pt x="0" y="3333"/>
                  </a:lnTo>
                  <a:cubicBezTo>
                    <a:pt x="0" y="3702"/>
                    <a:pt x="299" y="4000"/>
                    <a:pt x="667" y="4000"/>
                  </a:cubicBezTo>
                  <a:lnTo>
                    <a:pt x="4534" y="4000"/>
                  </a:lnTo>
                  <a:cubicBezTo>
                    <a:pt x="4902" y="4000"/>
                    <a:pt x="5200" y="3702"/>
                    <a:pt x="5200" y="3333"/>
                  </a:cubicBezTo>
                  <a:lnTo>
                    <a:pt x="5200" y="667"/>
                  </a:lnTo>
                  <a:cubicBezTo>
                    <a:pt x="5200" y="299"/>
                    <a:pt x="4902" y="0"/>
                    <a:pt x="4534" y="0"/>
                  </a:cubicBezTo>
                  <a:lnTo>
                    <a:pt x="667" y="0"/>
                  </a:lnTo>
                  <a:close/>
                </a:path>
              </a:pathLst>
            </a:custGeom>
            <a:noFill/>
            <a:ln w="6350" cap="rnd">
              <a:solidFill>
                <a:srgbClr val="000000"/>
              </a:solidFill>
              <a:prstDash val="solid"/>
              <a:round/>
              <a:headEnd/>
              <a:tailEnd/>
            </a:ln>
          </p:spPr>
          <p:txBody>
            <a:bodyPr/>
            <a:lstStyle/>
            <a:p>
              <a:endParaRPr lang="en-US" dirty="0"/>
            </a:p>
          </p:txBody>
        </p:sp>
      </p:grpSp>
      <p:grpSp>
        <p:nvGrpSpPr>
          <p:cNvPr id="34" name="Group 34"/>
          <p:cNvGrpSpPr>
            <a:grpSpLocks/>
          </p:cNvGrpSpPr>
          <p:nvPr/>
        </p:nvGrpSpPr>
        <p:grpSpPr bwMode="auto">
          <a:xfrm>
            <a:off x="6656261" y="2572035"/>
            <a:ext cx="420052" cy="372046"/>
            <a:chOff x="4415" y="1100"/>
            <a:chExt cx="176" cy="145"/>
          </a:xfrm>
        </p:grpSpPr>
        <p:sp>
          <p:nvSpPr>
            <p:cNvPr id="35" name="Freeform 35"/>
            <p:cNvSpPr>
              <a:spLocks/>
            </p:cNvSpPr>
            <p:nvPr/>
          </p:nvSpPr>
          <p:spPr bwMode="auto">
            <a:xfrm>
              <a:off x="4415" y="1100"/>
              <a:ext cx="176" cy="145"/>
            </a:xfrm>
            <a:custGeom>
              <a:avLst/>
              <a:gdLst/>
              <a:ahLst/>
              <a:cxnLst>
                <a:cxn ang="0">
                  <a:pos x="253" y="0"/>
                </a:cxn>
                <a:cxn ang="0">
                  <a:pos x="0" y="253"/>
                </a:cxn>
                <a:cxn ang="0">
                  <a:pos x="0" y="1264"/>
                </a:cxn>
                <a:cxn ang="0">
                  <a:pos x="253" y="1517"/>
                </a:cxn>
                <a:cxn ang="0">
                  <a:pos x="1589" y="1517"/>
                </a:cxn>
                <a:cxn ang="0">
                  <a:pos x="1842" y="1264"/>
                </a:cxn>
                <a:cxn ang="0">
                  <a:pos x="1842" y="253"/>
                </a:cxn>
                <a:cxn ang="0">
                  <a:pos x="1589" y="0"/>
                </a:cxn>
                <a:cxn ang="0">
                  <a:pos x="253" y="0"/>
                </a:cxn>
              </a:cxnLst>
              <a:rect l="0" t="0" r="r" b="b"/>
              <a:pathLst>
                <a:path w="1842" h="1517">
                  <a:moveTo>
                    <a:pt x="253" y="0"/>
                  </a:moveTo>
                  <a:cubicBezTo>
                    <a:pt x="114" y="0"/>
                    <a:pt x="0" y="113"/>
                    <a:pt x="0" y="253"/>
                  </a:cubicBezTo>
                  <a:lnTo>
                    <a:pt x="0" y="1264"/>
                  </a:lnTo>
                  <a:cubicBezTo>
                    <a:pt x="0" y="1404"/>
                    <a:pt x="114" y="1517"/>
                    <a:pt x="253" y="1517"/>
                  </a:cubicBezTo>
                  <a:lnTo>
                    <a:pt x="1589" y="1517"/>
                  </a:lnTo>
                  <a:cubicBezTo>
                    <a:pt x="1729" y="1517"/>
                    <a:pt x="1842" y="1404"/>
                    <a:pt x="1842" y="1264"/>
                  </a:cubicBezTo>
                  <a:lnTo>
                    <a:pt x="1842" y="253"/>
                  </a:lnTo>
                  <a:cubicBezTo>
                    <a:pt x="1842" y="113"/>
                    <a:pt x="1729" y="0"/>
                    <a:pt x="1589" y="0"/>
                  </a:cubicBezTo>
                  <a:lnTo>
                    <a:pt x="253" y="0"/>
                  </a:lnTo>
                  <a:close/>
                </a:path>
              </a:pathLst>
            </a:custGeom>
            <a:solidFill>
              <a:srgbClr val="FF6600"/>
            </a:solidFill>
            <a:ln w="0">
              <a:solidFill>
                <a:srgbClr val="000000"/>
              </a:solidFill>
              <a:prstDash val="solid"/>
              <a:round/>
              <a:headEnd/>
              <a:tailEnd/>
            </a:ln>
          </p:spPr>
          <p:txBody>
            <a:bodyPr/>
            <a:lstStyle/>
            <a:p>
              <a:endParaRPr lang="en-US" dirty="0"/>
            </a:p>
          </p:txBody>
        </p:sp>
        <p:sp>
          <p:nvSpPr>
            <p:cNvPr id="36" name="Freeform 36"/>
            <p:cNvSpPr>
              <a:spLocks/>
            </p:cNvSpPr>
            <p:nvPr/>
          </p:nvSpPr>
          <p:spPr bwMode="auto">
            <a:xfrm>
              <a:off x="4415" y="1100"/>
              <a:ext cx="176" cy="145"/>
            </a:xfrm>
            <a:custGeom>
              <a:avLst/>
              <a:gdLst/>
              <a:ahLst/>
              <a:cxnLst>
                <a:cxn ang="0">
                  <a:pos x="253" y="0"/>
                </a:cxn>
                <a:cxn ang="0">
                  <a:pos x="0" y="253"/>
                </a:cxn>
                <a:cxn ang="0">
                  <a:pos x="0" y="1264"/>
                </a:cxn>
                <a:cxn ang="0">
                  <a:pos x="253" y="1517"/>
                </a:cxn>
                <a:cxn ang="0">
                  <a:pos x="1589" y="1517"/>
                </a:cxn>
                <a:cxn ang="0">
                  <a:pos x="1842" y="1264"/>
                </a:cxn>
                <a:cxn ang="0">
                  <a:pos x="1842" y="253"/>
                </a:cxn>
                <a:cxn ang="0">
                  <a:pos x="1589" y="0"/>
                </a:cxn>
                <a:cxn ang="0">
                  <a:pos x="253" y="0"/>
                </a:cxn>
              </a:cxnLst>
              <a:rect l="0" t="0" r="r" b="b"/>
              <a:pathLst>
                <a:path w="1842" h="1517">
                  <a:moveTo>
                    <a:pt x="253" y="0"/>
                  </a:moveTo>
                  <a:cubicBezTo>
                    <a:pt x="114" y="0"/>
                    <a:pt x="0" y="113"/>
                    <a:pt x="0" y="253"/>
                  </a:cubicBezTo>
                  <a:lnTo>
                    <a:pt x="0" y="1264"/>
                  </a:lnTo>
                  <a:cubicBezTo>
                    <a:pt x="0" y="1404"/>
                    <a:pt x="114" y="1517"/>
                    <a:pt x="253" y="1517"/>
                  </a:cubicBezTo>
                  <a:lnTo>
                    <a:pt x="1589" y="1517"/>
                  </a:lnTo>
                  <a:cubicBezTo>
                    <a:pt x="1729" y="1517"/>
                    <a:pt x="1842" y="1404"/>
                    <a:pt x="1842" y="1264"/>
                  </a:cubicBezTo>
                  <a:lnTo>
                    <a:pt x="1842" y="253"/>
                  </a:lnTo>
                  <a:cubicBezTo>
                    <a:pt x="1842" y="113"/>
                    <a:pt x="1729" y="0"/>
                    <a:pt x="1589" y="0"/>
                  </a:cubicBezTo>
                  <a:lnTo>
                    <a:pt x="253" y="0"/>
                  </a:lnTo>
                  <a:close/>
                </a:path>
              </a:pathLst>
            </a:custGeom>
            <a:noFill/>
            <a:ln w="6350" cap="rnd">
              <a:solidFill>
                <a:srgbClr val="000000"/>
              </a:solidFill>
              <a:prstDash val="solid"/>
              <a:round/>
              <a:headEnd/>
              <a:tailEnd/>
            </a:ln>
          </p:spPr>
          <p:txBody>
            <a:bodyPr/>
            <a:lstStyle/>
            <a:p>
              <a:endParaRPr lang="en-US" dirty="0"/>
            </a:p>
          </p:txBody>
        </p:sp>
      </p:grpSp>
      <p:sp>
        <p:nvSpPr>
          <p:cNvPr id="37" name="Rectangle 37"/>
          <p:cNvSpPr>
            <a:spLocks noChangeArrowheads="1"/>
          </p:cNvSpPr>
          <p:nvPr/>
        </p:nvSpPr>
        <p:spPr bwMode="auto">
          <a:xfrm>
            <a:off x="6767702" y="2668047"/>
            <a:ext cx="275718" cy="169277"/>
          </a:xfrm>
          <a:prstGeom prst="rect">
            <a:avLst/>
          </a:prstGeom>
          <a:noFill/>
          <a:ln w="9525">
            <a:noFill/>
            <a:miter lim="800000"/>
            <a:headEnd/>
            <a:tailEnd/>
          </a:ln>
        </p:spPr>
        <p:txBody>
          <a:bodyPr wrap="none" lIns="0" tIns="0" rIns="0" bIns="0">
            <a:spAutoFit/>
          </a:bodyPr>
          <a:lstStyle/>
          <a:p>
            <a:pPr algn="ctr"/>
            <a:r>
              <a:rPr lang="en-US" sz="1100" b="1" dirty="0">
                <a:solidFill>
                  <a:srgbClr val="FFFFFF"/>
                </a:solidFill>
              </a:rPr>
              <a:t>App</a:t>
            </a:r>
            <a:endParaRPr lang="en-US" sz="1100" b="1" dirty="0"/>
          </a:p>
        </p:txBody>
      </p:sp>
      <p:grpSp>
        <p:nvGrpSpPr>
          <p:cNvPr id="38" name="Group 38"/>
          <p:cNvGrpSpPr>
            <a:grpSpLocks/>
          </p:cNvGrpSpPr>
          <p:nvPr/>
        </p:nvGrpSpPr>
        <p:grpSpPr bwMode="auto">
          <a:xfrm>
            <a:off x="7204901" y="2572035"/>
            <a:ext cx="420052" cy="372046"/>
            <a:chOff x="4645" y="1100"/>
            <a:chExt cx="176" cy="145"/>
          </a:xfrm>
        </p:grpSpPr>
        <p:sp>
          <p:nvSpPr>
            <p:cNvPr id="39" name="Freeform 39"/>
            <p:cNvSpPr>
              <a:spLocks/>
            </p:cNvSpPr>
            <p:nvPr/>
          </p:nvSpPr>
          <p:spPr bwMode="auto">
            <a:xfrm>
              <a:off x="4645" y="1100"/>
              <a:ext cx="176" cy="145"/>
            </a:xfrm>
            <a:custGeom>
              <a:avLst/>
              <a:gdLst/>
              <a:ahLst/>
              <a:cxnLst>
                <a:cxn ang="0">
                  <a:pos x="253" y="0"/>
                </a:cxn>
                <a:cxn ang="0">
                  <a:pos x="0" y="253"/>
                </a:cxn>
                <a:cxn ang="0">
                  <a:pos x="0" y="1264"/>
                </a:cxn>
                <a:cxn ang="0">
                  <a:pos x="253" y="1517"/>
                </a:cxn>
                <a:cxn ang="0">
                  <a:pos x="1589" y="1517"/>
                </a:cxn>
                <a:cxn ang="0">
                  <a:pos x="1842" y="1264"/>
                </a:cxn>
                <a:cxn ang="0">
                  <a:pos x="1842" y="253"/>
                </a:cxn>
                <a:cxn ang="0">
                  <a:pos x="1589" y="0"/>
                </a:cxn>
                <a:cxn ang="0">
                  <a:pos x="253" y="0"/>
                </a:cxn>
              </a:cxnLst>
              <a:rect l="0" t="0" r="r" b="b"/>
              <a:pathLst>
                <a:path w="1842" h="1517">
                  <a:moveTo>
                    <a:pt x="253" y="0"/>
                  </a:moveTo>
                  <a:cubicBezTo>
                    <a:pt x="114" y="0"/>
                    <a:pt x="0" y="113"/>
                    <a:pt x="0" y="253"/>
                  </a:cubicBezTo>
                  <a:lnTo>
                    <a:pt x="0" y="1264"/>
                  </a:lnTo>
                  <a:cubicBezTo>
                    <a:pt x="0" y="1404"/>
                    <a:pt x="114" y="1517"/>
                    <a:pt x="253" y="1517"/>
                  </a:cubicBezTo>
                  <a:lnTo>
                    <a:pt x="1589" y="1517"/>
                  </a:lnTo>
                  <a:cubicBezTo>
                    <a:pt x="1729" y="1517"/>
                    <a:pt x="1842" y="1404"/>
                    <a:pt x="1842" y="1264"/>
                  </a:cubicBezTo>
                  <a:lnTo>
                    <a:pt x="1842" y="253"/>
                  </a:lnTo>
                  <a:cubicBezTo>
                    <a:pt x="1842" y="113"/>
                    <a:pt x="1729" y="0"/>
                    <a:pt x="1589" y="0"/>
                  </a:cubicBezTo>
                  <a:lnTo>
                    <a:pt x="253" y="0"/>
                  </a:lnTo>
                  <a:close/>
                </a:path>
              </a:pathLst>
            </a:custGeom>
            <a:solidFill>
              <a:srgbClr val="FF6600"/>
            </a:solidFill>
            <a:ln w="0">
              <a:solidFill>
                <a:srgbClr val="000000"/>
              </a:solidFill>
              <a:prstDash val="solid"/>
              <a:round/>
              <a:headEnd/>
              <a:tailEnd/>
            </a:ln>
          </p:spPr>
          <p:txBody>
            <a:bodyPr/>
            <a:lstStyle/>
            <a:p>
              <a:endParaRPr lang="en-US" dirty="0"/>
            </a:p>
          </p:txBody>
        </p:sp>
        <p:sp>
          <p:nvSpPr>
            <p:cNvPr id="40" name="Freeform 40"/>
            <p:cNvSpPr>
              <a:spLocks/>
            </p:cNvSpPr>
            <p:nvPr/>
          </p:nvSpPr>
          <p:spPr bwMode="auto">
            <a:xfrm>
              <a:off x="4645" y="1100"/>
              <a:ext cx="176" cy="145"/>
            </a:xfrm>
            <a:custGeom>
              <a:avLst/>
              <a:gdLst/>
              <a:ahLst/>
              <a:cxnLst>
                <a:cxn ang="0">
                  <a:pos x="253" y="0"/>
                </a:cxn>
                <a:cxn ang="0">
                  <a:pos x="0" y="253"/>
                </a:cxn>
                <a:cxn ang="0">
                  <a:pos x="0" y="1264"/>
                </a:cxn>
                <a:cxn ang="0">
                  <a:pos x="253" y="1517"/>
                </a:cxn>
                <a:cxn ang="0">
                  <a:pos x="1589" y="1517"/>
                </a:cxn>
                <a:cxn ang="0">
                  <a:pos x="1842" y="1264"/>
                </a:cxn>
                <a:cxn ang="0">
                  <a:pos x="1842" y="253"/>
                </a:cxn>
                <a:cxn ang="0">
                  <a:pos x="1589" y="0"/>
                </a:cxn>
                <a:cxn ang="0">
                  <a:pos x="253" y="0"/>
                </a:cxn>
              </a:cxnLst>
              <a:rect l="0" t="0" r="r" b="b"/>
              <a:pathLst>
                <a:path w="1842" h="1517">
                  <a:moveTo>
                    <a:pt x="253" y="0"/>
                  </a:moveTo>
                  <a:cubicBezTo>
                    <a:pt x="114" y="0"/>
                    <a:pt x="0" y="113"/>
                    <a:pt x="0" y="253"/>
                  </a:cubicBezTo>
                  <a:lnTo>
                    <a:pt x="0" y="1264"/>
                  </a:lnTo>
                  <a:cubicBezTo>
                    <a:pt x="0" y="1404"/>
                    <a:pt x="114" y="1517"/>
                    <a:pt x="253" y="1517"/>
                  </a:cubicBezTo>
                  <a:lnTo>
                    <a:pt x="1589" y="1517"/>
                  </a:lnTo>
                  <a:cubicBezTo>
                    <a:pt x="1729" y="1517"/>
                    <a:pt x="1842" y="1404"/>
                    <a:pt x="1842" y="1264"/>
                  </a:cubicBezTo>
                  <a:lnTo>
                    <a:pt x="1842" y="253"/>
                  </a:lnTo>
                  <a:cubicBezTo>
                    <a:pt x="1842" y="113"/>
                    <a:pt x="1729" y="0"/>
                    <a:pt x="1589" y="0"/>
                  </a:cubicBezTo>
                  <a:lnTo>
                    <a:pt x="253" y="0"/>
                  </a:lnTo>
                  <a:close/>
                </a:path>
              </a:pathLst>
            </a:custGeom>
            <a:noFill/>
            <a:ln w="6350" cap="rnd">
              <a:solidFill>
                <a:srgbClr val="000000"/>
              </a:solidFill>
              <a:prstDash val="solid"/>
              <a:round/>
              <a:headEnd/>
              <a:tailEnd/>
            </a:ln>
          </p:spPr>
          <p:txBody>
            <a:bodyPr/>
            <a:lstStyle/>
            <a:p>
              <a:endParaRPr lang="en-US" dirty="0"/>
            </a:p>
          </p:txBody>
        </p:sp>
      </p:grpSp>
      <p:sp>
        <p:nvSpPr>
          <p:cNvPr id="41" name="Rectangle 41"/>
          <p:cNvSpPr>
            <a:spLocks noChangeArrowheads="1"/>
          </p:cNvSpPr>
          <p:nvPr/>
        </p:nvSpPr>
        <p:spPr bwMode="auto">
          <a:xfrm>
            <a:off x="7316342" y="2668047"/>
            <a:ext cx="275718" cy="169277"/>
          </a:xfrm>
          <a:prstGeom prst="rect">
            <a:avLst/>
          </a:prstGeom>
          <a:noFill/>
          <a:ln w="9525">
            <a:noFill/>
            <a:miter lim="800000"/>
            <a:headEnd/>
            <a:tailEnd/>
          </a:ln>
        </p:spPr>
        <p:txBody>
          <a:bodyPr wrap="none" lIns="0" tIns="0" rIns="0" bIns="0">
            <a:spAutoFit/>
          </a:bodyPr>
          <a:lstStyle/>
          <a:p>
            <a:pPr algn="ctr"/>
            <a:r>
              <a:rPr lang="en-US" sz="1100" b="1" dirty="0">
                <a:solidFill>
                  <a:srgbClr val="FFFFFF"/>
                </a:solidFill>
              </a:rPr>
              <a:t>App</a:t>
            </a:r>
            <a:endParaRPr lang="en-US" sz="1100" b="1" dirty="0"/>
          </a:p>
        </p:txBody>
      </p:sp>
      <p:sp>
        <p:nvSpPr>
          <p:cNvPr id="42" name="Freeform 42"/>
          <p:cNvSpPr>
            <a:spLocks/>
          </p:cNvSpPr>
          <p:nvPr/>
        </p:nvSpPr>
        <p:spPr bwMode="auto">
          <a:xfrm>
            <a:off x="6565393" y="2496598"/>
            <a:ext cx="1186434" cy="1284160"/>
          </a:xfrm>
          <a:custGeom>
            <a:avLst/>
            <a:gdLst/>
            <a:ahLst/>
            <a:cxnLst>
              <a:cxn ang="0">
                <a:pos x="667" y="0"/>
              </a:cxn>
              <a:cxn ang="0">
                <a:pos x="0" y="667"/>
              </a:cxn>
              <a:cxn ang="0">
                <a:pos x="0" y="3333"/>
              </a:cxn>
              <a:cxn ang="0">
                <a:pos x="667" y="4000"/>
              </a:cxn>
              <a:cxn ang="0">
                <a:pos x="4534" y="4000"/>
              </a:cxn>
              <a:cxn ang="0">
                <a:pos x="5200" y="3333"/>
              </a:cxn>
              <a:cxn ang="0">
                <a:pos x="5200" y="667"/>
              </a:cxn>
              <a:cxn ang="0">
                <a:pos x="4534" y="0"/>
              </a:cxn>
              <a:cxn ang="0">
                <a:pos x="667" y="0"/>
              </a:cxn>
            </a:cxnLst>
            <a:rect l="0" t="0" r="r" b="b"/>
            <a:pathLst>
              <a:path w="5200" h="4000">
                <a:moveTo>
                  <a:pt x="667" y="0"/>
                </a:moveTo>
                <a:cubicBezTo>
                  <a:pt x="299" y="0"/>
                  <a:pt x="0" y="299"/>
                  <a:pt x="0" y="667"/>
                </a:cubicBezTo>
                <a:lnTo>
                  <a:pt x="0" y="3333"/>
                </a:lnTo>
                <a:cubicBezTo>
                  <a:pt x="0" y="3702"/>
                  <a:pt x="299" y="4000"/>
                  <a:pt x="667" y="4000"/>
                </a:cubicBezTo>
                <a:lnTo>
                  <a:pt x="4534" y="4000"/>
                </a:lnTo>
                <a:cubicBezTo>
                  <a:pt x="4902" y="4000"/>
                  <a:pt x="5200" y="3702"/>
                  <a:pt x="5200" y="3333"/>
                </a:cubicBezTo>
                <a:lnTo>
                  <a:pt x="5200" y="667"/>
                </a:lnTo>
                <a:cubicBezTo>
                  <a:pt x="5200" y="299"/>
                  <a:pt x="4902" y="0"/>
                  <a:pt x="4534" y="0"/>
                </a:cubicBezTo>
                <a:lnTo>
                  <a:pt x="667" y="0"/>
                </a:lnTo>
                <a:close/>
              </a:path>
            </a:pathLst>
          </a:custGeom>
          <a:ln>
            <a:headEnd/>
            <a:tailEnd/>
          </a:ln>
        </p:spPr>
        <p:style>
          <a:lnRef idx="0">
            <a:schemeClr val="accent3"/>
          </a:lnRef>
          <a:fillRef idx="3">
            <a:schemeClr val="accent3"/>
          </a:fillRef>
          <a:effectRef idx="3">
            <a:schemeClr val="accent3"/>
          </a:effectRef>
          <a:fontRef idx="minor">
            <a:schemeClr val="lt1"/>
          </a:fontRef>
        </p:style>
        <p:txBody>
          <a:bodyPr lIns="98755" tIns="49378" rIns="98755" bIns="49378"/>
          <a:lstStyle/>
          <a:p>
            <a:endParaRPr lang="en-US" dirty="0"/>
          </a:p>
        </p:txBody>
      </p:sp>
      <p:sp>
        <p:nvSpPr>
          <p:cNvPr id="43" name="Rectangle 43"/>
          <p:cNvSpPr>
            <a:spLocks noChangeArrowheads="1"/>
          </p:cNvSpPr>
          <p:nvPr/>
        </p:nvSpPr>
        <p:spPr bwMode="auto">
          <a:xfrm>
            <a:off x="6985485" y="2474308"/>
            <a:ext cx="355867" cy="200055"/>
          </a:xfrm>
          <a:prstGeom prst="rect">
            <a:avLst/>
          </a:prstGeom>
          <a:ln>
            <a:noFill/>
            <a:headEnd/>
            <a:tailEnd/>
          </a:ln>
        </p:spPr>
        <p:txBody>
          <a:bodyPr wrap="none" lIns="0" tIns="0" rIns="0" bIns="0">
            <a:spAutoFit/>
          </a:bodyPr>
          <a:lstStyle/>
          <a:p>
            <a:pPr algn="ctr"/>
            <a:r>
              <a:rPr lang="en-US" sz="1300" dirty="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VM1</a:t>
            </a:r>
          </a:p>
        </p:txBody>
      </p:sp>
      <p:grpSp>
        <p:nvGrpSpPr>
          <p:cNvPr id="44" name="Group 44"/>
          <p:cNvGrpSpPr>
            <a:grpSpLocks/>
          </p:cNvGrpSpPr>
          <p:nvPr/>
        </p:nvGrpSpPr>
        <p:grpSpPr bwMode="auto">
          <a:xfrm>
            <a:off x="6656261" y="2716052"/>
            <a:ext cx="420052" cy="236602"/>
            <a:chOff x="4415" y="1100"/>
            <a:chExt cx="176" cy="145"/>
          </a:xfrm>
        </p:grpSpPr>
        <p:sp>
          <p:nvSpPr>
            <p:cNvPr id="45" name="Freeform 45"/>
            <p:cNvSpPr>
              <a:spLocks/>
            </p:cNvSpPr>
            <p:nvPr/>
          </p:nvSpPr>
          <p:spPr bwMode="auto">
            <a:xfrm>
              <a:off x="4415" y="1100"/>
              <a:ext cx="176" cy="145"/>
            </a:xfrm>
            <a:custGeom>
              <a:avLst/>
              <a:gdLst/>
              <a:ahLst/>
              <a:cxnLst>
                <a:cxn ang="0">
                  <a:pos x="253" y="0"/>
                </a:cxn>
                <a:cxn ang="0">
                  <a:pos x="0" y="253"/>
                </a:cxn>
                <a:cxn ang="0">
                  <a:pos x="0" y="1264"/>
                </a:cxn>
                <a:cxn ang="0">
                  <a:pos x="253" y="1517"/>
                </a:cxn>
                <a:cxn ang="0">
                  <a:pos x="1589" y="1517"/>
                </a:cxn>
                <a:cxn ang="0">
                  <a:pos x="1842" y="1264"/>
                </a:cxn>
                <a:cxn ang="0">
                  <a:pos x="1842" y="253"/>
                </a:cxn>
                <a:cxn ang="0">
                  <a:pos x="1589" y="0"/>
                </a:cxn>
                <a:cxn ang="0">
                  <a:pos x="253" y="0"/>
                </a:cxn>
              </a:cxnLst>
              <a:rect l="0" t="0" r="r" b="b"/>
              <a:pathLst>
                <a:path w="1842" h="1517">
                  <a:moveTo>
                    <a:pt x="253" y="0"/>
                  </a:moveTo>
                  <a:cubicBezTo>
                    <a:pt x="114" y="0"/>
                    <a:pt x="0" y="113"/>
                    <a:pt x="0" y="253"/>
                  </a:cubicBezTo>
                  <a:lnTo>
                    <a:pt x="0" y="1264"/>
                  </a:lnTo>
                  <a:cubicBezTo>
                    <a:pt x="0" y="1404"/>
                    <a:pt x="114" y="1517"/>
                    <a:pt x="253" y="1517"/>
                  </a:cubicBezTo>
                  <a:lnTo>
                    <a:pt x="1589" y="1517"/>
                  </a:lnTo>
                  <a:cubicBezTo>
                    <a:pt x="1729" y="1517"/>
                    <a:pt x="1842" y="1404"/>
                    <a:pt x="1842" y="1264"/>
                  </a:cubicBezTo>
                  <a:lnTo>
                    <a:pt x="1842" y="253"/>
                  </a:lnTo>
                  <a:cubicBezTo>
                    <a:pt x="1842" y="113"/>
                    <a:pt x="1729" y="0"/>
                    <a:pt x="1589" y="0"/>
                  </a:cubicBezTo>
                  <a:lnTo>
                    <a:pt x="253" y="0"/>
                  </a:lnTo>
                  <a:close/>
                </a:path>
              </a:pathLst>
            </a:custGeom>
            <a:solidFill>
              <a:srgbClr val="C0C0C0"/>
            </a:solidFill>
            <a:ln w="0">
              <a:solidFill>
                <a:srgbClr val="000000"/>
              </a:solidFill>
              <a:prstDash val="solid"/>
              <a:round/>
              <a:headEnd/>
              <a:tailEnd/>
            </a:ln>
          </p:spPr>
          <p:txBody>
            <a:bodyPr/>
            <a:lstStyle/>
            <a:p>
              <a:endParaRPr lang="en-US" dirty="0"/>
            </a:p>
          </p:txBody>
        </p:sp>
        <p:sp>
          <p:nvSpPr>
            <p:cNvPr id="46" name="Freeform 46"/>
            <p:cNvSpPr>
              <a:spLocks/>
            </p:cNvSpPr>
            <p:nvPr/>
          </p:nvSpPr>
          <p:spPr bwMode="auto">
            <a:xfrm>
              <a:off x="4415" y="1100"/>
              <a:ext cx="176" cy="145"/>
            </a:xfrm>
            <a:custGeom>
              <a:avLst/>
              <a:gdLst/>
              <a:ahLst/>
              <a:cxnLst>
                <a:cxn ang="0">
                  <a:pos x="253" y="0"/>
                </a:cxn>
                <a:cxn ang="0">
                  <a:pos x="0" y="253"/>
                </a:cxn>
                <a:cxn ang="0">
                  <a:pos x="0" y="1264"/>
                </a:cxn>
                <a:cxn ang="0">
                  <a:pos x="253" y="1517"/>
                </a:cxn>
                <a:cxn ang="0">
                  <a:pos x="1589" y="1517"/>
                </a:cxn>
                <a:cxn ang="0">
                  <a:pos x="1842" y="1264"/>
                </a:cxn>
                <a:cxn ang="0">
                  <a:pos x="1842" y="253"/>
                </a:cxn>
                <a:cxn ang="0">
                  <a:pos x="1589" y="0"/>
                </a:cxn>
                <a:cxn ang="0">
                  <a:pos x="253" y="0"/>
                </a:cxn>
              </a:cxnLst>
              <a:rect l="0" t="0" r="r" b="b"/>
              <a:pathLst>
                <a:path w="1842" h="1517">
                  <a:moveTo>
                    <a:pt x="253" y="0"/>
                  </a:moveTo>
                  <a:cubicBezTo>
                    <a:pt x="114" y="0"/>
                    <a:pt x="0" y="113"/>
                    <a:pt x="0" y="253"/>
                  </a:cubicBezTo>
                  <a:lnTo>
                    <a:pt x="0" y="1264"/>
                  </a:lnTo>
                  <a:cubicBezTo>
                    <a:pt x="0" y="1404"/>
                    <a:pt x="114" y="1517"/>
                    <a:pt x="253" y="1517"/>
                  </a:cubicBezTo>
                  <a:lnTo>
                    <a:pt x="1589" y="1517"/>
                  </a:lnTo>
                  <a:cubicBezTo>
                    <a:pt x="1729" y="1517"/>
                    <a:pt x="1842" y="1404"/>
                    <a:pt x="1842" y="1264"/>
                  </a:cubicBezTo>
                  <a:lnTo>
                    <a:pt x="1842" y="253"/>
                  </a:lnTo>
                  <a:cubicBezTo>
                    <a:pt x="1842" y="113"/>
                    <a:pt x="1729" y="0"/>
                    <a:pt x="1589" y="0"/>
                  </a:cubicBezTo>
                  <a:lnTo>
                    <a:pt x="253" y="0"/>
                  </a:lnTo>
                  <a:close/>
                </a:path>
              </a:pathLst>
            </a:custGeom>
            <a:ln>
              <a:noFill/>
              <a:headEnd/>
              <a:tailEnd/>
            </a:ln>
          </p:spPr>
          <p:style>
            <a:lnRef idx="1">
              <a:schemeClr val="dk1"/>
            </a:lnRef>
            <a:fillRef idx="2">
              <a:schemeClr val="dk1"/>
            </a:fillRef>
            <a:effectRef idx="1">
              <a:schemeClr val="dk1"/>
            </a:effectRef>
            <a:fontRef idx="minor">
              <a:schemeClr val="dk1"/>
            </a:fontRef>
          </p:style>
          <p:txBody>
            <a:bodyPr/>
            <a:lstStyle/>
            <a:p>
              <a:endParaRPr lang="en-US" dirty="0">
                <a:solidFill>
                  <a:schemeClr val="dk1"/>
                </a:solidFill>
              </a:endParaRPr>
            </a:p>
          </p:txBody>
        </p:sp>
      </p:grpSp>
      <p:sp>
        <p:nvSpPr>
          <p:cNvPr id="47" name="Rectangle 47"/>
          <p:cNvSpPr>
            <a:spLocks noChangeArrowheads="1"/>
          </p:cNvSpPr>
          <p:nvPr/>
        </p:nvSpPr>
        <p:spPr bwMode="auto">
          <a:xfrm>
            <a:off x="6685406" y="2755486"/>
            <a:ext cx="357470" cy="169277"/>
          </a:xfrm>
          <a:prstGeom prst="rect">
            <a:avLst/>
          </a:prstGeom>
          <a:noFill/>
          <a:ln w="9525">
            <a:noFill/>
            <a:miter lim="800000"/>
            <a:headEnd/>
            <a:tailEnd/>
          </a:ln>
        </p:spPr>
        <p:txBody>
          <a:bodyPr wrap="none" lIns="0" tIns="0" rIns="0" bIns="0">
            <a:spAutoFit/>
          </a:bodyPr>
          <a:lstStyle/>
          <a:p>
            <a:pPr algn="ctr"/>
            <a:r>
              <a:rPr lang="en-US" sz="1100" b="1" dirty="0">
                <a:solidFill>
                  <a:srgbClr val="FFFFFF"/>
                </a:solidFill>
              </a:rPr>
              <a:t>App1</a:t>
            </a:r>
            <a:endParaRPr lang="en-US" sz="1100" b="1" dirty="0"/>
          </a:p>
        </p:txBody>
      </p:sp>
      <p:grpSp>
        <p:nvGrpSpPr>
          <p:cNvPr id="48" name="Group 48"/>
          <p:cNvGrpSpPr>
            <a:grpSpLocks/>
          </p:cNvGrpSpPr>
          <p:nvPr/>
        </p:nvGrpSpPr>
        <p:grpSpPr bwMode="auto">
          <a:xfrm>
            <a:off x="7204901" y="2716052"/>
            <a:ext cx="420052" cy="236602"/>
            <a:chOff x="4645" y="1100"/>
            <a:chExt cx="176" cy="145"/>
          </a:xfrm>
        </p:grpSpPr>
        <p:sp>
          <p:nvSpPr>
            <p:cNvPr id="49" name="Freeform 49"/>
            <p:cNvSpPr>
              <a:spLocks/>
            </p:cNvSpPr>
            <p:nvPr/>
          </p:nvSpPr>
          <p:spPr bwMode="auto">
            <a:xfrm>
              <a:off x="4645" y="1100"/>
              <a:ext cx="176" cy="145"/>
            </a:xfrm>
            <a:custGeom>
              <a:avLst/>
              <a:gdLst/>
              <a:ahLst/>
              <a:cxnLst>
                <a:cxn ang="0">
                  <a:pos x="253" y="0"/>
                </a:cxn>
                <a:cxn ang="0">
                  <a:pos x="0" y="253"/>
                </a:cxn>
                <a:cxn ang="0">
                  <a:pos x="0" y="1264"/>
                </a:cxn>
                <a:cxn ang="0">
                  <a:pos x="253" y="1517"/>
                </a:cxn>
                <a:cxn ang="0">
                  <a:pos x="1589" y="1517"/>
                </a:cxn>
                <a:cxn ang="0">
                  <a:pos x="1842" y="1264"/>
                </a:cxn>
                <a:cxn ang="0">
                  <a:pos x="1842" y="253"/>
                </a:cxn>
                <a:cxn ang="0">
                  <a:pos x="1589" y="0"/>
                </a:cxn>
                <a:cxn ang="0">
                  <a:pos x="253" y="0"/>
                </a:cxn>
              </a:cxnLst>
              <a:rect l="0" t="0" r="r" b="b"/>
              <a:pathLst>
                <a:path w="1842" h="1517">
                  <a:moveTo>
                    <a:pt x="253" y="0"/>
                  </a:moveTo>
                  <a:cubicBezTo>
                    <a:pt x="114" y="0"/>
                    <a:pt x="0" y="113"/>
                    <a:pt x="0" y="253"/>
                  </a:cubicBezTo>
                  <a:lnTo>
                    <a:pt x="0" y="1264"/>
                  </a:lnTo>
                  <a:cubicBezTo>
                    <a:pt x="0" y="1404"/>
                    <a:pt x="114" y="1517"/>
                    <a:pt x="253" y="1517"/>
                  </a:cubicBezTo>
                  <a:lnTo>
                    <a:pt x="1589" y="1517"/>
                  </a:lnTo>
                  <a:cubicBezTo>
                    <a:pt x="1729" y="1517"/>
                    <a:pt x="1842" y="1404"/>
                    <a:pt x="1842" y="1264"/>
                  </a:cubicBezTo>
                  <a:lnTo>
                    <a:pt x="1842" y="253"/>
                  </a:lnTo>
                  <a:cubicBezTo>
                    <a:pt x="1842" y="113"/>
                    <a:pt x="1729" y="0"/>
                    <a:pt x="1589" y="0"/>
                  </a:cubicBezTo>
                  <a:lnTo>
                    <a:pt x="253" y="0"/>
                  </a:lnTo>
                  <a:close/>
                </a:path>
              </a:pathLst>
            </a:custGeom>
            <a:solidFill>
              <a:srgbClr val="C0C0C0"/>
            </a:solidFill>
            <a:ln w="0">
              <a:solidFill>
                <a:srgbClr val="000000"/>
              </a:solidFill>
              <a:prstDash val="solid"/>
              <a:round/>
              <a:headEnd/>
              <a:tailEnd/>
            </a:ln>
          </p:spPr>
          <p:txBody>
            <a:bodyPr/>
            <a:lstStyle/>
            <a:p>
              <a:endParaRPr lang="en-US" dirty="0"/>
            </a:p>
          </p:txBody>
        </p:sp>
        <p:sp>
          <p:nvSpPr>
            <p:cNvPr id="50" name="Freeform 50"/>
            <p:cNvSpPr>
              <a:spLocks/>
            </p:cNvSpPr>
            <p:nvPr/>
          </p:nvSpPr>
          <p:spPr bwMode="auto">
            <a:xfrm>
              <a:off x="4645" y="1100"/>
              <a:ext cx="176" cy="145"/>
            </a:xfrm>
            <a:custGeom>
              <a:avLst/>
              <a:gdLst/>
              <a:ahLst/>
              <a:cxnLst>
                <a:cxn ang="0">
                  <a:pos x="253" y="0"/>
                </a:cxn>
                <a:cxn ang="0">
                  <a:pos x="0" y="253"/>
                </a:cxn>
                <a:cxn ang="0">
                  <a:pos x="0" y="1264"/>
                </a:cxn>
                <a:cxn ang="0">
                  <a:pos x="253" y="1517"/>
                </a:cxn>
                <a:cxn ang="0">
                  <a:pos x="1589" y="1517"/>
                </a:cxn>
                <a:cxn ang="0">
                  <a:pos x="1842" y="1264"/>
                </a:cxn>
                <a:cxn ang="0">
                  <a:pos x="1842" y="253"/>
                </a:cxn>
                <a:cxn ang="0">
                  <a:pos x="1589" y="0"/>
                </a:cxn>
                <a:cxn ang="0">
                  <a:pos x="253" y="0"/>
                </a:cxn>
              </a:cxnLst>
              <a:rect l="0" t="0" r="r" b="b"/>
              <a:pathLst>
                <a:path w="1842" h="1517">
                  <a:moveTo>
                    <a:pt x="253" y="0"/>
                  </a:moveTo>
                  <a:cubicBezTo>
                    <a:pt x="114" y="0"/>
                    <a:pt x="0" y="113"/>
                    <a:pt x="0" y="253"/>
                  </a:cubicBezTo>
                  <a:lnTo>
                    <a:pt x="0" y="1264"/>
                  </a:lnTo>
                  <a:cubicBezTo>
                    <a:pt x="0" y="1404"/>
                    <a:pt x="114" y="1517"/>
                    <a:pt x="253" y="1517"/>
                  </a:cubicBezTo>
                  <a:lnTo>
                    <a:pt x="1589" y="1517"/>
                  </a:lnTo>
                  <a:cubicBezTo>
                    <a:pt x="1729" y="1517"/>
                    <a:pt x="1842" y="1404"/>
                    <a:pt x="1842" y="1264"/>
                  </a:cubicBezTo>
                  <a:lnTo>
                    <a:pt x="1842" y="253"/>
                  </a:lnTo>
                  <a:cubicBezTo>
                    <a:pt x="1842" y="113"/>
                    <a:pt x="1729" y="0"/>
                    <a:pt x="1589" y="0"/>
                  </a:cubicBezTo>
                  <a:lnTo>
                    <a:pt x="253" y="0"/>
                  </a:lnTo>
                  <a:close/>
                </a:path>
              </a:pathLst>
            </a:custGeom>
            <a:ln>
              <a:noFill/>
              <a:headEnd/>
              <a:tailEnd/>
            </a:ln>
          </p:spPr>
          <p:style>
            <a:lnRef idx="1">
              <a:schemeClr val="dk1"/>
            </a:lnRef>
            <a:fillRef idx="2">
              <a:schemeClr val="dk1"/>
            </a:fillRef>
            <a:effectRef idx="1">
              <a:schemeClr val="dk1"/>
            </a:effectRef>
            <a:fontRef idx="minor">
              <a:schemeClr val="dk1"/>
            </a:fontRef>
          </p:style>
          <p:txBody>
            <a:bodyPr/>
            <a:lstStyle/>
            <a:p>
              <a:endParaRPr lang="en-US" dirty="0">
                <a:solidFill>
                  <a:schemeClr val="dk1"/>
                </a:solidFill>
              </a:endParaRPr>
            </a:p>
          </p:txBody>
        </p:sp>
      </p:grpSp>
      <p:sp>
        <p:nvSpPr>
          <p:cNvPr id="51" name="Rectangle 51"/>
          <p:cNvSpPr>
            <a:spLocks noChangeArrowheads="1"/>
          </p:cNvSpPr>
          <p:nvPr/>
        </p:nvSpPr>
        <p:spPr bwMode="auto">
          <a:xfrm>
            <a:off x="7247762" y="2755486"/>
            <a:ext cx="357470" cy="169277"/>
          </a:xfrm>
          <a:prstGeom prst="rect">
            <a:avLst/>
          </a:prstGeom>
          <a:noFill/>
          <a:ln w="9525">
            <a:noFill/>
            <a:miter lim="800000"/>
            <a:headEnd/>
            <a:tailEnd/>
          </a:ln>
        </p:spPr>
        <p:txBody>
          <a:bodyPr wrap="none" lIns="0" tIns="0" rIns="0" bIns="0">
            <a:spAutoFit/>
          </a:bodyPr>
          <a:lstStyle/>
          <a:p>
            <a:pPr algn="ctr"/>
            <a:r>
              <a:rPr lang="en-US" sz="1100" b="1" dirty="0">
                <a:solidFill>
                  <a:srgbClr val="FFFFFF"/>
                </a:solidFill>
              </a:rPr>
              <a:t>App2</a:t>
            </a:r>
            <a:endParaRPr lang="en-US" sz="1100" b="1" dirty="0"/>
          </a:p>
        </p:txBody>
      </p:sp>
      <p:grpSp>
        <p:nvGrpSpPr>
          <p:cNvPr id="52" name="Group 52"/>
          <p:cNvGrpSpPr>
            <a:grpSpLocks/>
          </p:cNvGrpSpPr>
          <p:nvPr/>
        </p:nvGrpSpPr>
        <p:grpSpPr bwMode="auto">
          <a:xfrm>
            <a:off x="7847839" y="2496596"/>
            <a:ext cx="1186434" cy="987552"/>
            <a:chOff x="4377" y="1071"/>
            <a:chExt cx="497" cy="383"/>
          </a:xfrm>
        </p:grpSpPr>
        <p:sp>
          <p:nvSpPr>
            <p:cNvPr id="53" name="Freeform 53"/>
            <p:cNvSpPr>
              <a:spLocks/>
            </p:cNvSpPr>
            <p:nvPr/>
          </p:nvSpPr>
          <p:spPr bwMode="auto">
            <a:xfrm>
              <a:off x="4377" y="1071"/>
              <a:ext cx="497" cy="383"/>
            </a:xfrm>
            <a:custGeom>
              <a:avLst/>
              <a:gdLst/>
              <a:ahLst/>
              <a:cxnLst>
                <a:cxn ang="0">
                  <a:pos x="667" y="0"/>
                </a:cxn>
                <a:cxn ang="0">
                  <a:pos x="0" y="667"/>
                </a:cxn>
                <a:cxn ang="0">
                  <a:pos x="0" y="3333"/>
                </a:cxn>
                <a:cxn ang="0">
                  <a:pos x="667" y="4000"/>
                </a:cxn>
                <a:cxn ang="0">
                  <a:pos x="4534" y="4000"/>
                </a:cxn>
                <a:cxn ang="0">
                  <a:pos x="5200" y="3333"/>
                </a:cxn>
                <a:cxn ang="0">
                  <a:pos x="5200" y="667"/>
                </a:cxn>
                <a:cxn ang="0">
                  <a:pos x="4534" y="0"/>
                </a:cxn>
                <a:cxn ang="0">
                  <a:pos x="667" y="0"/>
                </a:cxn>
              </a:cxnLst>
              <a:rect l="0" t="0" r="r" b="b"/>
              <a:pathLst>
                <a:path w="5200" h="4000">
                  <a:moveTo>
                    <a:pt x="667" y="0"/>
                  </a:moveTo>
                  <a:cubicBezTo>
                    <a:pt x="299" y="0"/>
                    <a:pt x="0" y="299"/>
                    <a:pt x="0" y="667"/>
                  </a:cubicBezTo>
                  <a:lnTo>
                    <a:pt x="0" y="3333"/>
                  </a:lnTo>
                  <a:cubicBezTo>
                    <a:pt x="0" y="3702"/>
                    <a:pt x="299" y="4000"/>
                    <a:pt x="667" y="4000"/>
                  </a:cubicBezTo>
                  <a:lnTo>
                    <a:pt x="4534" y="4000"/>
                  </a:lnTo>
                  <a:cubicBezTo>
                    <a:pt x="4902" y="4000"/>
                    <a:pt x="5200" y="3702"/>
                    <a:pt x="5200" y="3333"/>
                  </a:cubicBezTo>
                  <a:lnTo>
                    <a:pt x="5200" y="667"/>
                  </a:lnTo>
                  <a:cubicBezTo>
                    <a:pt x="5200" y="299"/>
                    <a:pt x="4902" y="0"/>
                    <a:pt x="4534" y="0"/>
                  </a:cubicBezTo>
                  <a:lnTo>
                    <a:pt x="667" y="0"/>
                  </a:lnTo>
                  <a:close/>
                </a:path>
              </a:pathLst>
            </a:custGeom>
            <a:solidFill>
              <a:srgbClr val="C0C0C0"/>
            </a:solidFill>
            <a:ln w="0">
              <a:solidFill>
                <a:srgbClr val="000000"/>
              </a:solidFill>
              <a:prstDash val="solid"/>
              <a:round/>
              <a:headEnd/>
              <a:tailEnd/>
            </a:ln>
          </p:spPr>
          <p:txBody>
            <a:bodyPr/>
            <a:lstStyle/>
            <a:p>
              <a:endParaRPr lang="en-US" dirty="0"/>
            </a:p>
          </p:txBody>
        </p:sp>
        <p:sp>
          <p:nvSpPr>
            <p:cNvPr id="54" name="Freeform 54"/>
            <p:cNvSpPr>
              <a:spLocks/>
            </p:cNvSpPr>
            <p:nvPr/>
          </p:nvSpPr>
          <p:spPr bwMode="auto">
            <a:xfrm>
              <a:off x="4377" y="1071"/>
              <a:ext cx="497" cy="383"/>
            </a:xfrm>
            <a:custGeom>
              <a:avLst/>
              <a:gdLst/>
              <a:ahLst/>
              <a:cxnLst>
                <a:cxn ang="0">
                  <a:pos x="667" y="0"/>
                </a:cxn>
                <a:cxn ang="0">
                  <a:pos x="0" y="667"/>
                </a:cxn>
                <a:cxn ang="0">
                  <a:pos x="0" y="3333"/>
                </a:cxn>
                <a:cxn ang="0">
                  <a:pos x="667" y="4000"/>
                </a:cxn>
                <a:cxn ang="0">
                  <a:pos x="4534" y="4000"/>
                </a:cxn>
                <a:cxn ang="0">
                  <a:pos x="5200" y="3333"/>
                </a:cxn>
                <a:cxn ang="0">
                  <a:pos x="5200" y="667"/>
                </a:cxn>
                <a:cxn ang="0">
                  <a:pos x="4534" y="0"/>
                </a:cxn>
                <a:cxn ang="0">
                  <a:pos x="667" y="0"/>
                </a:cxn>
              </a:cxnLst>
              <a:rect l="0" t="0" r="r" b="b"/>
              <a:pathLst>
                <a:path w="5200" h="4000">
                  <a:moveTo>
                    <a:pt x="667" y="0"/>
                  </a:moveTo>
                  <a:cubicBezTo>
                    <a:pt x="299" y="0"/>
                    <a:pt x="0" y="299"/>
                    <a:pt x="0" y="667"/>
                  </a:cubicBezTo>
                  <a:lnTo>
                    <a:pt x="0" y="3333"/>
                  </a:lnTo>
                  <a:cubicBezTo>
                    <a:pt x="0" y="3702"/>
                    <a:pt x="299" y="4000"/>
                    <a:pt x="667" y="4000"/>
                  </a:cubicBezTo>
                  <a:lnTo>
                    <a:pt x="4534" y="4000"/>
                  </a:lnTo>
                  <a:cubicBezTo>
                    <a:pt x="4902" y="4000"/>
                    <a:pt x="5200" y="3702"/>
                    <a:pt x="5200" y="3333"/>
                  </a:cubicBezTo>
                  <a:lnTo>
                    <a:pt x="5200" y="667"/>
                  </a:lnTo>
                  <a:cubicBezTo>
                    <a:pt x="5200" y="299"/>
                    <a:pt x="4902" y="0"/>
                    <a:pt x="4534" y="0"/>
                  </a:cubicBezTo>
                  <a:lnTo>
                    <a:pt x="667" y="0"/>
                  </a:lnTo>
                  <a:close/>
                </a:path>
              </a:pathLst>
            </a:custGeom>
            <a:noFill/>
            <a:ln w="6350" cap="rnd">
              <a:solidFill>
                <a:srgbClr val="000000"/>
              </a:solidFill>
              <a:prstDash val="solid"/>
              <a:round/>
              <a:headEnd/>
              <a:tailEnd/>
            </a:ln>
          </p:spPr>
          <p:txBody>
            <a:bodyPr/>
            <a:lstStyle/>
            <a:p>
              <a:endParaRPr lang="en-US" dirty="0"/>
            </a:p>
          </p:txBody>
        </p:sp>
      </p:grpSp>
      <p:grpSp>
        <p:nvGrpSpPr>
          <p:cNvPr id="55" name="Group 55"/>
          <p:cNvGrpSpPr>
            <a:grpSpLocks/>
          </p:cNvGrpSpPr>
          <p:nvPr/>
        </p:nvGrpSpPr>
        <p:grpSpPr bwMode="auto">
          <a:xfrm>
            <a:off x="7938707" y="2572035"/>
            <a:ext cx="420052" cy="372046"/>
            <a:chOff x="4415" y="1100"/>
            <a:chExt cx="176" cy="145"/>
          </a:xfrm>
        </p:grpSpPr>
        <p:sp>
          <p:nvSpPr>
            <p:cNvPr id="56" name="Freeform 56"/>
            <p:cNvSpPr>
              <a:spLocks/>
            </p:cNvSpPr>
            <p:nvPr/>
          </p:nvSpPr>
          <p:spPr bwMode="auto">
            <a:xfrm>
              <a:off x="4415" y="1100"/>
              <a:ext cx="176" cy="145"/>
            </a:xfrm>
            <a:custGeom>
              <a:avLst/>
              <a:gdLst/>
              <a:ahLst/>
              <a:cxnLst>
                <a:cxn ang="0">
                  <a:pos x="253" y="0"/>
                </a:cxn>
                <a:cxn ang="0">
                  <a:pos x="0" y="253"/>
                </a:cxn>
                <a:cxn ang="0">
                  <a:pos x="0" y="1264"/>
                </a:cxn>
                <a:cxn ang="0">
                  <a:pos x="253" y="1517"/>
                </a:cxn>
                <a:cxn ang="0">
                  <a:pos x="1589" y="1517"/>
                </a:cxn>
                <a:cxn ang="0">
                  <a:pos x="1842" y="1264"/>
                </a:cxn>
                <a:cxn ang="0">
                  <a:pos x="1842" y="253"/>
                </a:cxn>
                <a:cxn ang="0">
                  <a:pos x="1589" y="0"/>
                </a:cxn>
                <a:cxn ang="0">
                  <a:pos x="253" y="0"/>
                </a:cxn>
              </a:cxnLst>
              <a:rect l="0" t="0" r="r" b="b"/>
              <a:pathLst>
                <a:path w="1842" h="1517">
                  <a:moveTo>
                    <a:pt x="253" y="0"/>
                  </a:moveTo>
                  <a:cubicBezTo>
                    <a:pt x="114" y="0"/>
                    <a:pt x="0" y="113"/>
                    <a:pt x="0" y="253"/>
                  </a:cubicBezTo>
                  <a:lnTo>
                    <a:pt x="0" y="1264"/>
                  </a:lnTo>
                  <a:cubicBezTo>
                    <a:pt x="0" y="1404"/>
                    <a:pt x="114" y="1517"/>
                    <a:pt x="253" y="1517"/>
                  </a:cubicBezTo>
                  <a:lnTo>
                    <a:pt x="1589" y="1517"/>
                  </a:lnTo>
                  <a:cubicBezTo>
                    <a:pt x="1729" y="1517"/>
                    <a:pt x="1842" y="1404"/>
                    <a:pt x="1842" y="1264"/>
                  </a:cubicBezTo>
                  <a:lnTo>
                    <a:pt x="1842" y="253"/>
                  </a:lnTo>
                  <a:cubicBezTo>
                    <a:pt x="1842" y="113"/>
                    <a:pt x="1729" y="0"/>
                    <a:pt x="1589" y="0"/>
                  </a:cubicBezTo>
                  <a:lnTo>
                    <a:pt x="253" y="0"/>
                  </a:lnTo>
                  <a:close/>
                </a:path>
              </a:pathLst>
            </a:custGeom>
            <a:solidFill>
              <a:srgbClr val="FF6600"/>
            </a:solidFill>
            <a:ln w="0">
              <a:solidFill>
                <a:srgbClr val="000000"/>
              </a:solidFill>
              <a:prstDash val="solid"/>
              <a:round/>
              <a:headEnd/>
              <a:tailEnd/>
            </a:ln>
          </p:spPr>
          <p:txBody>
            <a:bodyPr/>
            <a:lstStyle/>
            <a:p>
              <a:endParaRPr lang="en-US" dirty="0"/>
            </a:p>
          </p:txBody>
        </p:sp>
        <p:sp>
          <p:nvSpPr>
            <p:cNvPr id="57" name="Freeform 57"/>
            <p:cNvSpPr>
              <a:spLocks/>
            </p:cNvSpPr>
            <p:nvPr/>
          </p:nvSpPr>
          <p:spPr bwMode="auto">
            <a:xfrm>
              <a:off x="4415" y="1100"/>
              <a:ext cx="176" cy="145"/>
            </a:xfrm>
            <a:custGeom>
              <a:avLst/>
              <a:gdLst/>
              <a:ahLst/>
              <a:cxnLst>
                <a:cxn ang="0">
                  <a:pos x="253" y="0"/>
                </a:cxn>
                <a:cxn ang="0">
                  <a:pos x="0" y="253"/>
                </a:cxn>
                <a:cxn ang="0">
                  <a:pos x="0" y="1264"/>
                </a:cxn>
                <a:cxn ang="0">
                  <a:pos x="253" y="1517"/>
                </a:cxn>
                <a:cxn ang="0">
                  <a:pos x="1589" y="1517"/>
                </a:cxn>
                <a:cxn ang="0">
                  <a:pos x="1842" y="1264"/>
                </a:cxn>
                <a:cxn ang="0">
                  <a:pos x="1842" y="253"/>
                </a:cxn>
                <a:cxn ang="0">
                  <a:pos x="1589" y="0"/>
                </a:cxn>
                <a:cxn ang="0">
                  <a:pos x="253" y="0"/>
                </a:cxn>
              </a:cxnLst>
              <a:rect l="0" t="0" r="r" b="b"/>
              <a:pathLst>
                <a:path w="1842" h="1517">
                  <a:moveTo>
                    <a:pt x="253" y="0"/>
                  </a:moveTo>
                  <a:cubicBezTo>
                    <a:pt x="114" y="0"/>
                    <a:pt x="0" y="113"/>
                    <a:pt x="0" y="253"/>
                  </a:cubicBezTo>
                  <a:lnTo>
                    <a:pt x="0" y="1264"/>
                  </a:lnTo>
                  <a:cubicBezTo>
                    <a:pt x="0" y="1404"/>
                    <a:pt x="114" y="1517"/>
                    <a:pt x="253" y="1517"/>
                  </a:cubicBezTo>
                  <a:lnTo>
                    <a:pt x="1589" y="1517"/>
                  </a:lnTo>
                  <a:cubicBezTo>
                    <a:pt x="1729" y="1517"/>
                    <a:pt x="1842" y="1404"/>
                    <a:pt x="1842" y="1264"/>
                  </a:cubicBezTo>
                  <a:lnTo>
                    <a:pt x="1842" y="253"/>
                  </a:lnTo>
                  <a:cubicBezTo>
                    <a:pt x="1842" y="113"/>
                    <a:pt x="1729" y="0"/>
                    <a:pt x="1589" y="0"/>
                  </a:cubicBezTo>
                  <a:lnTo>
                    <a:pt x="253" y="0"/>
                  </a:lnTo>
                  <a:close/>
                </a:path>
              </a:pathLst>
            </a:custGeom>
            <a:noFill/>
            <a:ln w="6350" cap="rnd">
              <a:solidFill>
                <a:srgbClr val="000000"/>
              </a:solidFill>
              <a:prstDash val="solid"/>
              <a:round/>
              <a:headEnd/>
              <a:tailEnd/>
            </a:ln>
          </p:spPr>
          <p:txBody>
            <a:bodyPr/>
            <a:lstStyle/>
            <a:p>
              <a:endParaRPr lang="en-US" dirty="0"/>
            </a:p>
          </p:txBody>
        </p:sp>
      </p:grpSp>
      <p:grpSp>
        <p:nvGrpSpPr>
          <p:cNvPr id="58" name="Group 58"/>
          <p:cNvGrpSpPr>
            <a:grpSpLocks/>
          </p:cNvGrpSpPr>
          <p:nvPr/>
        </p:nvGrpSpPr>
        <p:grpSpPr bwMode="auto">
          <a:xfrm>
            <a:off x="8487347" y="2572035"/>
            <a:ext cx="420052" cy="372046"/>
            <a:chOff x="4645" y="1100"/>
            <a:chExt cx="176" cy="145"/>
          </a:xfrm>
        </p:grpSpPr>
        <p:sp>
          <p:nvSpPr>
            <p:cNvPr id="59" name="Freeform 59"/>
            <p:cNvSpPr>
              <a:spLocks/>
            </p:cNvSpPr>
            <p:nvPr/>
          </p:nvSpPr>
          <p:spPr bwMode="auto">
            <a:xfrm>
              <a:off x="4645" y="1100"/>
              <a:ext cx="176" cy="145"/>
            </a:xfrm>
            <a:custGeom>
              <a:avLst/>
              <a:gdLst/>
              <a:ahLst/>
              <a:cxnLst>
                <a:cxn ang="0">
                  <a:pos x="253" y="0"/>
                </a:cxn>
                <a:cxn ang="0">
                  <a:pos x="0" y="253"/>
                </a:cxn>
                <a:cxn ang="0">
                  <a:pos x="0" y="1264"/>
                </a:cxn>
                <a:cxn ang="0">
                  <a:pos x="253" y="1517"/>
                </a:cxn>
                <a:cxn ang="0">
                  <a:pos x="1589" y="1517"/>
                </a:cxn>
                <a:cxn ang="0">
                  <a:pos x="1842" y="1264"/>
                </a:cxn>
                <a:cxn ang="0">
                  <a:pos x="1842" y="253"/>
                </a:cxn>
                <a:cxn ang="0">
                  <a:pos x="1589" y="0"/>
                </a:cxn>
                <a:cxn ang="0">
                  <a:pos x="253" y="0"/>
                </a:cxn>
              </a:cxnLst>
              <a:rect l="0" t="0" r="r" b="b"/>
              <a:pathLst>
                <a:path w="1842" h="1517">
                  <a:moveTo>
                    <a:pt x="253" y="0"/>
                  </a:moveTo>
                  <a:cubicBezTo>
                    <a:pt x="114" y="0"/>
                    <a:pt x="0" y="113"/>
                    <a:pt x="0" y="253"/>
                  </a:cubicBezTo>
                  <a:lnTo>
                    <a:pt x="0" y="1264"/>
                  </a:lnTo>
                  <a:cubicBezTo>
                    <a:pt x="0" y="1404"/>
                    <a:pt x="114" y="1517"/>
                    <a:pt x="253" y="1517"/>
                  </a:cubicBezTo>
                  <a:lnTo>
                    <a:pt x="1589" y="1517"/>
                  </a:lnTo>
                  <a:cubicBezTo>
                    <a:pt x="1729" y="1517"/>
                    <a:pt x="1842" y="1404"/>
                    <a:pt x="1842" y="1264"/>
                  </a:cubicBezTo>
                  <a:lnTo>
                    <a:pt x="1842" y="253"/>
                  </a:lnTo>
                  <a:cubicBezTo>
                    <a:pt x="1842" y="113"/>
                    <a:pt x="1729" y="0"/>
                    <a:pt x="1589" y="0"/>
                  </a:cubicBezTo>
                  <a:lnTo>
                    <a:pt x="253" y="0"/>
                  </a:lnTo>
                  <a:close/>
                </a:path>
              </a:pathLst>
            </a:custGeom>
            <a:solidFill>
              <a:srgbClr val="FF6600"/>
            </a:solidFill>
            <a:ln w="0">
              <a:solidFill>
                <a:srgbClr val="000000"/>
              </a:solidFill>
              <a:prstDash val="solid"/>
              <a:round/>
              <a:headEnd/>
              <a:tailEnd/>
            </a:ln>
          </p:spPr>
          <p:txBody>
            <a:bodyPr/>
            <a:lstStyle/>
            <a:p>
              <a:endParaRPr lang="en-US" dirty="0"/>
            </a:p>
          </p:txBody>
        </p:sp>
        <p:sp>
          <p:nvSpPr>
            <p:cNvPr id="60" name="Freeform 60"/>
            <p:cNvSpPr>
              <a:spLocks/>
            </p:cNvSpPr>
            <p:nvPr/>
          </p:nvSpPr>
          <p:spPr bwMode="auto">
            <a:xfrm>
              <a:off x="4645" y="1100"/>
              <a:ext cx="176" cy="145"/>
            </a:xfrm>
            <a:custGeom>
              <a:avLst/>
              <a:gdLst/>
              <a:ahLst/>
              <a:cxnLst>
                <a:cxn ang="0">
                  <a:pos x="253" y="0"/>
                </a:cxn>
                <a:cxn ang="0">
                  <a:pos x="0" y="253"/>
                </a:cxn>
                <a:cxn ang="0">
                  <a:pos x="0" y="1264"/>
                </a:cxn>
                <a:cxn ang="0">
                  <a:pos x="253" y="1517"/>
                </a:cxn>
                <a:cxn ang="0">
                  <a:pos x="1589" y="1517"/>
                </a:cxn>
                <a:cxn ang="0">
                  <a:pos x="1842" y="1264"/>
                </a:cxn>
                <a:cxn ang="0">
                  <a:pos x="1842" y="253"/>
                </a:cxn>
                <a:cxn ang="0">
                  <a:pos x="1589" y="0"/>
                </a:cxn>
                <a:cxn ang="0">
                  <a:pos x="253" y="0"/>
                </a:cxn>
              </a:cxnLst>
              <a:rect l="0" t="0" r="r" b="b"/>
              <a:pathLst>
                <a:path w="1842" h="1517">
                  <a:moveTo>
                    <a:pt x="253" y="0"/>
                  </a:moveTo>
                  <a:cubicBezTo>
                    <a:pt x="114" y="0"/>
                    <a:pt x="0" y="113"/>
                    <a:pt x="0" y="253"/>
                  </a:cubicBezTo>
                  <a:lnTo>
                    <a:pt x="0" y="1264"/>
                  </a:lnTo>
                  <a:cubicBezTo>
                    <a:pt x="0" y="1404"/>
                    <a:pt x="114" y="1517"/>
                    <a:pt x="253" y="1517"/>
                  </a:cubicBezTo>
                  <a:lnTo>
                    <a:pt x="1589" y="1517"/>
                  </a:lnTo>
                  <a:cubicBezTo>
                    <a:pt x="1729" y="1517"/>
                    <a:pt x="1842" y="1404"/>
                    <a:pt x="1842" y="1264"/>
                  </a:cubicBezTo>
                  <a:lnTo>
                    <a:pt x="1842" y="253"/>
                  </a:lnTo>
                  <a:cubicBezTo>
                    <a:pt x="1842" y="113"/>
                    <a:pt x="1729" y="0"/>
                    <a:pt x="1589" y="0"/>
                  </a:cubicBezTo>
                  <a:lnTo>
                    <a:pt x="253" y="0"/>
                  </a:lnTo>
                  <a:close/>
                </a:path>
              </a:pathLst>
            </a:custGeom>
            <a:noFill/>
            <a:ln w="6350" cap="rnd">
              <a:solidFill>
                <a:srgbClr val="000000"/>
              </a:solidFill>
              <a:prstDash val="solid"/>
              <a:round/>
              <a:headEnd/>
              <a:tailEnd/>
            </a:ln>
          </p:spPr>
          <p:txBody>
            <a:bodyPr/>
            <a:lstStyle/>
            <a:p>
              <a:endParaRPr lang="en-US" dirty="0"/>
            </a:p>
          </p:txBody>
        </p:sp>
      </p:grpSp>
      <p:sp>
        <p:nvSpPr>
          <p:cNvPr id="61" name="Freeform 61"/>
          <p:cNvSpPr>
            <a:spLocks/>
          </p:cNvSpPr>
          <p:nvPr/>
        </p:nvSpPr>
        <p:spPr bwMode="auto">
          <a:xfrm>
            <a:off x="7847839" y="2496598"/>
            <a:ext cx="1186434" cy="1284160"/>
          </a:xfrm>
          <a:custGeom>
            <a:avLst/>
            <a:gdLst/>
            <a:ahLst/>
            <a:cxnLst>
              <a:cxn ang="0">
                <a:pos x="667" y="0"/>
              </a:cxn>
              <a:cxn ang="0">
                <a:pos x="0" y="667"/>
              </a:cxn>
              <a:cxn ang="0">
                <a:pos x="0" y="3333"/>
              </a:cxn>
              <a:cxn ang="0">
                <a:pos x="667" y="4000"/>
              </a:cxn>
              <a:cxn ang="0">
                <a:pos x="4534" y="4000"/>
              </a:cxn>
              <a:cxn ang="0">
                <a:pos x="5200" y="3333"/>
              </a:cxn>
              <a:cxn ang="0">
                <a:pos x="5200" y="667"/>
              </a:cxn>
              <a:cxn ang="0">
                <a:pos x="4534" y="0"/>
              </a:cxn>
              <a:cxn ang="0">
                <a:pos x="667" y="0"/>
              </a:cxn>
            </a:cxnLst>
            <a:rect l="0" t="0" r="r" b="b"/>
            <a:pathLst>
              <a:path w="5200" h="4000">
                <a:moveTo>
                  <a:pt x="667" y="0"/>
                </a:moveTo>
                <a:cubicBezTo>
                  <a:pt x="299" y="0"/>
                  <a:pt x="0" y="299"/>
                  <a:pt x="0" y="667"/>
                </a:cubicBezTo>
                <a:lnTo>
                  <a:pt x="0" y="3333"/>
                </a:lnTo>
                <a:cubicBezTo>
                  <a:pt x="0" y="3702"/>
                  <a:pt x="299" y="4000"/>
                  <a:pt x="667" y="4000"/>
                </a:cubicBezTo>
                <a:lnTo>
                  <a:pt x="4534" y="4000"/>
                </a:lnTo>
                <a:cubicBezTo>
                  <a:pt x="4902" y="4000"/>
                  <a:pt x="5200" y="3702"/>
                  <a:pt x="5200" y="3333"/>
                </a:cubicBezTo>
                <a:lnTo>
                  <a:pt x="5200" y="667"/>
                </a:lnTo>
                <a:cubicBezTo>
                  <a:pt x="5200" y="299"/>
                  <a:pt x="4902" y="0"/>
                  <a:pt x="4534" y="0"/>
                </a:cubicBezTo>
                <a:lnTo>
                  <a:pt x="667" y="0"/>
                </a:lnTo>
                <a:close/>
              </a:path>
            </a:pathLst>
          </a:custGeom>
          <a:ln>
            <a:headEnd/>
            <a:tailEnd/>
          </a:ln>
        </p:spPr>
        <p:style>
          <a:lnRef idx="0">
            <a:schemeClr val="accent2"/>
          </a:lnRef>
          <a:fillRef idx="3">
            <a:schemeClr val="accent2"/>
          </a:fillRef>
          <a:effectRef idx="3">
            <a:schemeClr val="accent2"/>
          </a:effectRef>
          <a:fontRef idx="minor">
            <a:schemeClr val="lt1"/>
          </a:fontRef>
        </p:style>
        <p:txBody>
          <a:bodyPr lIns="98755" tIns="49378" rIns="98755" bIns="49378"/>
          <a:lstStyle/>
          <a:p>
            <a:endParaRPr lang="en-US" dirty="0"/>
          </a:p>
        </p:txBody>
      </p:sp>
      <p:sp>
        <p:nvSpPr>
          <p:cNvPr id="62" name="Rectangle 62"/>
          <p:cNvSpPr>
            <a:spLocks noChangeArrowheads="1"/>
          </p:cNvSpPr>
          <p:nvPr/>
        </p:nvSpPr>
        <p:spPr bwMode="auto">
          <a:xfrm>
            <a:off x="8267931" y="2474308"/>
            <a:ext cx="355867" cy="200055"/>
          </a:xfrm>
          <a:prstGeom prst="rect">
            <a:avLst/>
          </a:prstGeom>
          <a:ln>
            <a:noFill/>
            <a:headEnd/>
            <a:tailEnd/>
          </a:ln>
        </p:spPr>
        <p:txBody>
          <a:bodyPr wrap="none" lIns="0" tIns="0" rIns="0" bIns="0">
            <a:spAutoFit/>
          </a:bodyPr>
          <a:lstStyle/>
          <a:p>
            <a:pPr algn="ctr"/>
            <a:r>
              <a:rPr lang="en-US" sz="1300" dirty="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VM2</a:t>
            </a:r>
          </a:p>
        </p:txBody>
      </p:sp>
      <p:grpSp>
        <p:nvGrpSpPr>
          <p:cNvPr id="63" name="Group 63"/>
          <p:cNvGrpSpPr>
            <a:grpSpLocks/>
          </p:cNvGrpSpPr>
          <p:nvPr/>
        </p:nvGrpSpPr>
        <p:grpSpPr bwMode="auto">
          <a:xfrm>
            <a:off x="9131999" y="2496596"/>
            <a:ext cx="1186434" cy="987552"/>
            <a:chOff x="4377" y="1071"/>
            <a:chExt cx="497" cy="383"/>
          </a:xfrm>
        </p:grpSpPr>
        <p:sp>
          <p:nvSpPr>
            <p:cNvPr id="64" name="Freeform 64"/>
            <p:cNvSpPr>
              <a:spLocks/>
            </p:cNvSpPr>
            <p:nvPr/>
          </p:nvSpPr>
          <p:spPr bwMode="auto">
            <a:xfrm>
              <a:off x="4377" y="1071"/>
              <a:ext cx="497" cy="383"/>
            </a:xfrm>
            <a:custGeom>
              <a:avLst/>
              <a:gdLst/>
              <a:ahLst/>
              <a:cxnLst>
                <a:cxn ang="0">
                  <a:pos x="667" y="0"/>
                </a:cxn>
                <a:cxn ang="0">
                  <a:pos x="0" y="667"/>
                </a:cxn>
                <a:cxn ang="0">
                  <a:pos x="0" y="3333"/>
                </a:cxn>
                <a:cxn ang="0">
                  <a:pos x="667" y="4000"/>
                </a:cxn>
                <a:cxn ang="0">
                  <a:pos x="4534" y="4000"/>
                </a:cxn>
                <a:cxn ang="0">
                  <a:pos x="5200" y="3333"/>
                </a:cxn>
                <a:cxn ang="0">
                  <a:pos x="5200" y="667"/>
                </a:cxn>
                <a:cxn ang="0">
                  <a:pos x="4534" y="0"/>
                </a:cxn>
                <a:cxn ang="0">
                  <a:pos x="667" y="0"/>
                </a:cxn>
              </a:cxnLst>
              <a:rect l="0" t="0" r="r" b="b"/>
              <a:pathLst>
                <a:path w="5200" h="4000">
                  <a:moveTo>
                    <a:pt x="667" y="0"/>
                  </a:moveTo>
                  <a:cubicBezTo>
                    <a:pt x="299" y="0"/>
                    <a:pt x="0" y="299"/>
                    <a:pt x="0" y="667"/>
                  </a:cubicBezTo>
                  <a:lnTo>
                    <a:pt x="0" y="3333"/>
                  </a:lnTo>
                  <a:cubicBezTo>
                    <a:pt x="0" y="3702"/>
                    <a:pt x="299" y="4000"/>
                    <a:pt x="667" y="4000"/>
                  </a:cubicBezTo>
                  <a:lnTo>
                    <a:pt x="4534" y="4000"/>
                  </a:lnTo>
                  <a:cubicBezTo>
                    <a:pt x="4902" y="4000"/>
                    <a:pt x="5200" y="3702"/>
                    <a:pt x="5200" y="3333"/>
                  </a:cubicBezTo>
                  <a:lnTo>
                    <a:pt x="5200" y="667"/>
                  </a:lnTo>
                  <a:cubicBezTo>
                    <a:pt x="5200" y="299"/>
                    <a:pt x="4902" y="0"/>
                    <a:pt x="4534" y="0"/>
                  </a:cubicBezTo>
                  <a:lnTo>
                    <a:pt x="667" y="0"/>
                  </a:lnTo>
                  <a:close/>
                </a:path>
              </a:pathLst>
            </a:custGeom>
            <a:solidFill>
              <a:srgbClr val="C0C0C0"/>
            </a:solidFill>
            <a:ln w="0">
              <a:solidFill>
                <a:srgbClr val="000000"/>
              </a:solidFill>
              <a:prstDash val="solid"/>
              <a:round/>
              <a:headEnd/>
              <a:tailEnd/>
            </a:ln>
          </p:spPr>
          <p:txBody>
            <a:bodyPr/>
            <a:lstStyle/>
            <a:p>
              <a:endParaRPr lang="en-US" dirty="0"/>
            </a:p>
          </p:txBody>
        </p:sp>
        <p:sp>
          <p:nvSpPr>
            <p:cNvPr id="65" name="Freeform 65"/>
            <p:cNvSpPr>
              <a:spLocks/>
            </p:cNvSpPr>
            <p:nvPr/>
          </p:nvSpPr>
          <p:spPr bwMode="auto">
            <a:xfrm>
              <a:off x="4377" y="1071"/>
              <a:ext cx="497" cy="383"/>
            </a:xfrm>
            <a:custGeom>
              <a:avLst/>
              <a:gdLst/>
              <a:ahLst/>
              <a:cxnLst>
                <a:cxn ang="0">
                  <a:pos x="667" y="0"/>
                </a:cxn>
                <a:cxn ang="0">
                  <a:pos x="0" y="667"/>
                </a:cxn>
                <a:cxn ang="0">
                  <a:pos x="0" y="3333"/>
                </a:cxn>
                <a:cxn ang="0">
                  <a:pos x="667" y="4000"/>
                </a:cxn>
                <a:cxn ang="0">
                  <a:pos x="4534" y="4000"/>
                </a:cxn>
                <a:cxn ang="0">
                  <a:pos x="5200" y="3333"/>
                </a:cxn>
                <a:cxn ang="0">
                  <a:pos x="5200" y="667"/>
                </a:cxn>
                <a:cxn ang="0">
                  <a:pos x="4534" y="0"/>
                </a:cxn>
                <a:cxn ang="0">
                  <a:pos x="667" y="0"/>
                </a:cxn>
              </a:cxnLst>
              <a:rect l="0" t="0" r="r" b="b"/>
              <a:pathLst>
                <a:path w="5200" h="4000">
                  <a:moveTo>
                    <a:pt x="667" y="0"/>
                  </a:moveTo>
                  <a:cubicBezTo>
                    <a:pt x="299" y="0"/>
                    <a:pt x="0" y="299"/>
                    <a:pt x="0" y="667"/>
                  </a:cubicBezTo>
                  <a:lnTo>
                    <a:pt x="0" y="3333"/>
                  </a:lnTo>
                  <a:cubicBezTo>
                    <a:pt x="0" y="3702"/>
                    <a:pt x="299" y="4000"/>
                    <a:pt x="667" y="4000"/>
                  </a:cubicBezTo>
                  <a:lnTo>
                    <a:pt x="4534" y="4000"/>
                  </a:lnTo>
                  <a:cubicBezTo>
                    <a:pt x="4902" y="4000"/>
                    <a:pt x="5200" y="3702"/>
                    <a:pt x="5200" y="3333"/>
                  </a:cubicBezTo>
                  <a:lnTo>
                    <a:pt x="5200" y="667"/>
                  </a:lnTo>
                  <a:cubicBezTo>
                    <a:pt x="5200" y="299"/>
                    <a:pt x="4902" y="0"/>
                    <a:pt x="4534" y="0"/>
                  </a:cubicBezTo>
                  <a:lnTo>
                    <a:pt x="667" y="0"/>
                  </a:lnTo>
                  <a:close/>
                </a:path>
              </a:pathLst>
            </a:custGeom>
            <a:noFill/>
            <a:ln w="6350" cap="rnd">
              <a:solidFill>
                <a:srgbClr val="000000"/>
              </a:solidFill>
              <a:prstDash val="solid"/>
              <a:round/>
              <a:headEnd/>
              <a:tailEnd/>
            </a:ln>
          </p:spPr>
          <p:txBody>
            <a:bodyPr/>
            <a:lstStyle/>
            <a:p>
              <a:endParaRPr lang="en-US" dirty="0"/>
            </a:p>
          </p:txBody>
        </p:sp>
      </p:grpSp>
      <p:grpSp>
        <p:nvGrpSpPr>
          <p:cNvPr id="66" name="Group 66"/>
          <p:cNvGrpSpPr>
            <a:grpSpLocks/>
          </p:cNvGrpSpPr>
          <p:nvPr/>
        </p:nvGrpSpPr>
        <p:grpSpPr bwMode="auto">
          <a:xfrm>
            <a:off x="9222866" y="2572035"/>
            <a:ext cx="420053" cy="372046"/>
            <a:chOff x="4415" y="1100"/>
            <a:chExt cx="176" cy="145"/>
          </a:xfrm>
        </p:grpSpPr>
        <p:sp>
          <p:nvSpPr>
            <p:cNvPr id="67" name="Freeform 67"/>
            <p:cNvSpPr>
              <a:spLocks/>
            </p:cNvSpPr>
            <p:nvPr/>
          </p:nvSpPr>
          <p:spPr bwMode="auto">
            <a:xfrm>
              <a:off x="4415" y="1100"/>
              <a:ext cx="176" cy="145"/>
            </a:xfrm>
            <a:custGeom>
              <a:avLst/>
              <a:gdLst/>
              <a:ahLst/>
              <a:cxnLst>
                <a:cxn ang="0">
                  <a:pos x="253" y="0"/>
                </a:cxn>
                <a:cxn ang="0">
                  <a:pos x="0" y="253"/>
                </a:cxn>
                <a:cxn ang="0">
                  <a:pos x="0" y="1264"/>
                </a:cxn>
                <a:cxn ang="0">
                  <a:pos x="253" y="1517"/>
                </a:cxn>
                <a:cxn ang="0">
                  <a:pos x="1589" y="1517"/>
                </a:cxn>
                <a:cxn ang="0">
                  <a:pos x="1842" y="1264"/>
                </a:cxn>
                <a:cxn ang="0">
                  <a:pos x="1842" y="253"/>
                </a:cxn>
                <a:cxn ang="0">
                  <a:pos x="1589" y="0"/>
                </a:cxn>
                <a:cxn ang="0">
                  <a:pos x="253" y="0"/>
                </a:cxn>
              </a:cxnLst>
              <a:rect l="0" t="0" r="r" b="b"/>
              <a:pathLst>
                <a:path w="1842" h="1517">
                  <a:moveTo>
                    <a:pt x="253" y="0"/>
                  </a:moveTo>
                  <a:cubicBezTo>
                    <a:pt x="114" y="0"/>
                    <a:pt x="0" y="113"/>
                    <a:pt x="0" y="253"/>
                  </a:cubicBezTo>
                  <a:lnTo>
                    <a:pt x="0" y="1264"/>
                  </a:lnTo>
                  <a:cubicBezTo>
                    <a:pt x="0" y="1404"/>
                    <a:pt x="114" y="1517"/>
                    <a:pt x="253" y="1517"/>
                  </a:cubicBezTo>
                  <a:lnTo>
                    <a:pt x="1589" y="1517"/>
                  </a:lnTo>
                  <a:cubicBezTo>
                    <a:pt x="1729" y="1517"/>
                    <a:pt x="1842" y="1404"/>
                    <a:pt x="1842" y="1264"/>
                  </a:cubicBezTo>
                  <a:lnTo>
                    <a:pt x="1842" y="253"/>
                  </a:lnTo>
                  <a:cubicBezTo>
                    <a:pt x="1842" y="113"/>
                    <a:pt x="1729" y="0"/>
                    <a:pt x="1589" y="0"/>
                  </a:cubicBezTo>
                  <a:lnTo>
                    <a:pt x="253" y="0"/>
                  </a:lnTo>
                  <a:close/>
                </a:path>
              </a:pathLst>
            </a:custGeom>
            <a:solidFill>
              <a:srgbClr val="FF6600"/>
            </a:solidFill>
            <a:ln w="0">
              <a:solidFill>
                <a:srgbClr val="000000"/>
              </a:solidFill>
              <a:prstDash val="solid"/>
              <a:round/>
              <a:headEnd/>
              <a:tailEnd/>
            </a:ln>
          </p:spPr>
          <p:txBody>
            <a:bodyPr/>
            <a:lstStyle/>
            <a:p>
              <a:endParaRPr lang="en-US" dirty="0"/>
            </a:p>
          </p:txBody>
        </p:sp>
        <p:sp>
          <p:nvSpPr>
            <p:cNvPr id="68" name="Freeform 68"/>
            <p:cNvSpPr>
              <a:spLocks/>
            </p:cNvSpPr>
            <p:nvPr/>
          </p:nvSpPr>
          <p:spPr bwMode="auto">
            <a:xfrm>
              <a:off x="4415" y="1100"/>
              <a:ext cx="176" cy="145"/>
            </a:xfrm>
            <a:custGeom>
              <a:avLst/>
              <a:gdLst/>
              <a:ahLst/>
              <a:cxnLst>
                <a:cxn ang="0">
                  <a:pos x="253" y="0"/>
                </a:cxn>
                <a:cxn ang="0">
                  <a:pos x="0" y="253"/>
                </a:cxn>
                <a:cxn ang="0">
                  <a:pos x="0" y="1264"/>
                </a:cxn>
                <a:cxn ang="0">
                  <a:pos x="253" y="1517"/>
                </a:cxn>
                <a:cxn ang="0">
                  <a:pos x="1589" y="1517"/>
                </a:cxn>
                <a:cxn ang="0">
                  <a:pos x="1842" y="1264"/>
                </a:cxn>
                <a:cxn ang="0">
                  <a:pos x="1842" y="253"/>
                </a:cxn>
                <a:cxn ang="0">
                  <a:pos x="1589" y="0"/>
                </a:cxn>
                <a:cxn ang="0">
                  <a:pos x="253" y="0"/>
                </a:cxn>
              </a:cxnLst>
              <a:rect l="0" t="0" r="r" b="b"/>
              <a:pathLst>
                <a:path w="1842" h="1517">
                  <a:moveTo>
                    <a:pt x="253" y="0"/>
                  </a:moveTo>
                  <a:cubicBezTo>
                    <a:pt x="114" y="0"/>
                    <a:pt x="0" y="113"/>
                    <a:pt x="0" y="253"/>
                  </a:cubicBezTo>
                  <a:lnTo>
                    <a:pt x="0" y="1264"/>
                  </a:lnTo>
                  <a:cubicBezTo>
                    <a:pt x="0" y="1404"/>
                    <a:pt x="114" y="1517"/>
                    <a:pt x="253" y="1517"/>
                  </a:cubicBezTo>
                  <a:lnTo>
                    <a:pt x="1589" y="1517"/>
                  </a:lnTo>
                  <a:cubicBezTo>
                    <a:pt x="1729" y="1517"/>
                    <a:pt x="1842" y="1404"/>
                    <a:pt x="1842" y="1264"/>
                  </a:cubicBezTo>
                  <a:lnTo>
                    <a:pt x="1842" y="253"/>
                  </a:lnTo>
                  <a:cubicBezTo>
                    <a:pt x="1842" y="113"/>
                    <a:pt x="1729" y="0"/>
                    <a:pt x="1589" y="0"/>
                  </a:cubicBezTo>
                  <a:lnTo>
                    <a:pt x="253" y="0"/>
                  </a:lnTo>
                  <a:close/>
                </a:path>
              </a:pathLst>
            </a:custGeom>
            <a:noFill/>
            <a:ln w="6350" cap="rnd">
              <a:solidFill>
                <a:srgbClr val="000000"/>
              </a:solidFill>
              <a:prstDash val="solid"/>
              <a:round/>
              <a:headEnd/>
              <a:tailEnd/>
            </a:ln>
          </p:spPr>
          <p:txBody>
            <a:bodyPr/>
            <a:lstStyle/>
            <a:p>
              <a:endParaRPr lang="en-US" dirty="0"/>
            </a:p>
          </p:txBody>
        </p:sp>
      </p:grpSp>
      <p:grpSp>
        <p:nvGrpSpPr>
          <p:cNvPr id="69" name="Group 69"/>
          <p:cNvGrpSpPr>
            <a:grpSpLocks/>
          </p:cNvGrpSpPr>
          <p:nvPr/>
        </p:nvGrpSpPr>
        <p:grpSpPr bwMode="auto">
          <a:xfrm>
            <a:off x="9771506" y="2572035"/>
            <a:ext cx="420053" cy="372046"/>
            <a:chOff x="4645" y="1100"/>
            <a:chExt cx="176" cy="145"/>
          </a:xfrm>
        </p:grpSpPr>
        <p:sp>
          <p:nvSpPr>
            <p:cNvPr id="70" name="Freeform 70"/>
            <p:cNvSpPr>
              <a:spLocks/>
            </p:cNvSpPr>
            <p:nvPr/>
          </p:nvSpPr>
          <p:spPr bwMode="auto">
            <a:xfrm>
              <a:off x="4645" y="1100"/>
              <a:ext cx="176" cy="145"/>
            </a:xfrm>
            <a:custGeom>
              <a:avLst/>
              <a:gdLst/>
              <a:ahLst/>
              <a:cxnLst>
                <a:cxn ang="0">
                  <a:pos x="253" y="0"/>
                </a:cxn>
                <a:cxn ang="0">
                  <a:pos x="0" y="253"/>
                </a:cxn>
                <a:cxn ang="0">
                  <a:pos x="0" y="1264"/>
                </a:cxn>
                <a:cxn ang="0">
                  <a:pos x="253" y="1517"/>
                </a:cxn>
                <a:cxn ang="0">
                  <a:pos x="1589" y="1517"/>
                </a:cxn>
                <a:cxn ang="0">
                  <a:pos x="1842" y="1264"/>
                </a:cxn>
                <a:cxn ang="0">
                  <a:pos x="1842" y="253"/>
                </a:cxn>
                <a:cxn ang="0">
                  <a:pos x="1589" y="0"/>
                </a:cxn>
                <a:cxn ang="0">
                  <a:pos x="253" y="0"/>
                </a:cxn>
              </a:cxnLst>
              <a:rect l="0" t="0" r="r" b="b"/>
              <a:pathLst>
                <a:path w="1842" h="1517">
                  <a:moveTo>
                    <a:pt x="253" y="0"/>
                  </a:moveTo>
                  <a:cubicBezTo>
                    <a:pt x="114" y="0"/>
                    <a:pt x="0" y="113"/>
                    <a:pt x="0" y="253"/>
                  </a:cubicBezTo>
                  <a:lnTo>
                    <a:pt x="0" y="1264"/>
                  </a:lnTo>
                  <a:cubicBezTo>
                    <a:pt x="0" y="1404"/>
                    <a:pt x="114" y="1517"/>
                    <a:pt x="253" y="1517"/>
                  </a:cubicBezTo>
                  <a:lnTo>
                    <a:pt x="1589" y="1517"/>
                  </a:lnTo>
                  <a:cubicBezTo>
                    <a:pt x="1729" y="1517"/>
                    <a:pt x="1842" y="1404"/>
                    <a:pt x="1842" y="1264"/>
                  </a:cubicBezTo>
                  <a:lnTo>
                    <a:pt x="1842" y="253"/>
                  </a:lnTo>
                  <a:cubicBezTo>
                    <a:pt x="1842" y="113"/>
                    <a:pt x="1729" y="0"/>
                    <a:pt x="1589" y="0"/>
                  </a:cubicBezTo>
                  <a:lnTo>
                    <a:pt x="253" y="0"/>
                  </a:lnTo>
                  <a:close/>
                </a:path>
              </a:pathLst>
            </a:custGeom>
            <a:solidFill>
              <a:srgbClr val="FF6600"/>
            </a:solidFill>
            <a:ln w="0">
              <a:solidFill>
                <a:srgbClr val="000000"/>
              </a:solidFill>
              <a:prstDash val="solid"/>
              <a:round/>
              <a:headEnd/>
              <a:tailEnd/>
            </a:ln>
          </p:spPr>
          <p:txBody>
            <a:bodyPr/>
            <a:lstStyle/>
            <a:p>
              <a:endParaRPr lang="en-US" dirty="0"/>
            </a:p>
          </p:txBody>
        </p:sp>
        <p:sp>
          <p:nvSpPr>
            <p:cNvPr id="71" name="Freeform 71"/>
            <p:cNvSpPr>
              <a:spLocks/>
            </p:cNvSpPr>
            <p:nvPr/>
          </p:nvSpPr>
          <p:spPr bwMode="auto">
            <a:xfrm>
              <a:off x="4645" y="1100"/>
              <a:ext cx="176" cy="145"/>
            </a:xfrm>
            <a:custGeom>
              <a:avLst/>
              <a:gdLst/>
              <a:ahLst/>
              <a:cxnLst>
                <a:cxn ang="0">
                  <a:pos x="253" y="0"/>
                </a:cxn>
                <a:cxn ang="0">
                  <a:pos x="0" y="253"/>
                </a:cxn>
                <a:cxn ang="0">
                  <a:pos x="0" y="1264"/>
                </a:cxn>
                <a:cxn ang="0">
                  <a:pos x="253" y="1517"/>
                </a:cxn>
                <a:cxn ang="0">
                  <a:pos x="1589" y="1517"/>
                </a:cxn>
                <a:cxn ang="0">
                  <a:pos x="1842" y="1264"/>
                </a:cxn>
                <a:cxn ang="0">
                  <a:pos x="1842" y="253"/>
                </a:cxn>
                <a:cxn ang="0">
                  <a:pos x="1589" y="0"/>
                </a:cxn>
                <a:cxn ang="0">
                  <a:pos x="253" y="0"/>
                </a:cxn>
              </a:cxnLst>
              <a:rect l="0" t="0" r="r" b="b"/>
              <a:pathLst>
                <a:path w="1842" h="1517">
                  <a:moveTo>
                    <a:pt x="253" y="0"/>
                  </a:moveTo>
                  <a:cubicBezTo>
                    <a:pt x="114" y="0"/>
                    <a:pt x="0" y="113"/>
                    <a:pt x="0" y="253"/>
                  </a:cubicBezTo>
                  <a:lnTo>
                    <a:pt x="0" y="1264"/>
                  </a:lnTo>
                  <a:cubicBezTo>
                    <a:pt x="0" y="1404"/>
                    <a:pt x="114" y="1517"/>
                    <a:pt x="253" y="1517"/>
                  </a:cubicBezTo>
                  <a:lnTo>
                    <a:pt x="1589" y="1517"/>
                  </a:lnTo>
                  <a:cubicBezTo>
                    <a:pt x="1729" y="1517"/>
                    <a:pt x="1842" y="1404"/>
                    <a:pt x="1842" y="1264"/>
                  </a:cubicBezTo>
                  <a:lnTo>
                    <a:pt x="1842" y="253"/>
                  </a:lnTo>
                  <a:cubicBezTo>
                    <a:pt x="1842" y="113"/>
                    <a:pt x="1729" y="0"/>
                    <a:pt x="1589" y="0"/>
                  </a:cubicBezTo>
                  <a:lnTo>
                    <a:pt x="253" y="0"/>
                  </a:lnTo>
                  <a:close/>
                </a:path>
              </a:pathLst>
            </a:custGeom>
            <a:noFill/>
            <a:ln w="6350" cap="rnd">
              <a:solidFill>
                <a:srgbClr val="000000"/>
              </a:solidFill>
              <a:prstDash val="solid"/>
              <a:round/>
              <a:headEnd/>
              <a:tailEnd/>
            </a:ln>
          </p:spPr>
          <p:txBody>
            <a:bodyPr/>
            <a:lstStyle/>
            <a:p>
              <a:endParaRPr lang="en-US" dirty="0"/>
            </a:p>
          </p:txBody>
        </p:sp>
      </p:grpSp>
      <p:sp>
        <p:nvSpPr>
          <p:cNvPr id="72" name="Freeform 72"/>
          <p:cNvSpPr>
            <a:spLocks/>
          </p:cNvSpPr>
          <p:nvPr/>
        </p:nvSpPr>
        <p:spPr bwMode="auto">
          <a:xfrm>
            <a:off x="9131999" y="2496598"/>
            <a:ext cx="1186434" cy="1284160"/>
          </a:xfrm>
          <a:custGeom>
            <a:avLst/>
            <a:gdLst/>
            <a:ahLst/>
            <a:cxnLst>
              <a:cxn ang="0">
                <a:pos x="667" y="0"/>
              </a:cxn>
              <a:cxn ang="0">
                <a:pos x="0" y="667"/>
              </a:cxn>
              <a:cxn ang="0">
                <a:pos x="0" y="3333"/>
              </a:cxn>
              <a:cxn ang="0">
                <a:pos x="667" y="4000"/>
              </a:cxn>
              <a:cxn ang="0">
                <a:pos x="4534" y="4000"/>
              </a:cxn>
              <a:cxn ang="0">
                <a:pos x="5200" y="3333"/>
              </a:cxn>
              <a:cxn ang="0">
                <a:pos x="5200" y="667"/>
              </a:cxn>
              <a:cxn ang="0">
                <a:pos x="4534" y="0"/>
              </a:cxn>
              <a:cxn ang="0">
                <a:pos x="667" y="0"/>
              </a:cxn>
            </a:cxnLst>
            <a:rect l="0" t="0" r="r" b="b"/>
            <a:pathLst>
              <a:path w="5200" h="4000">
                <a:moveTo>
                  <a:pt x="667" y="0"/>
                </a:moveTo>
                <a:cubicBezTo>
                  <a:pt x="299" y="0"/>
                  <a:pt x="0" y="299"/>
                  <a:pt x="0" y="667"/>
                </a:cubicBezTo>
                <a:lnTo>
                  <a:pt x="0" y="3333"/>
                </a:lnTo>
                <a:cubicBezTo>
                  <a:pt x="0" y="3702"/>
                  <a:pt x="299" y="4000"/>
                  <a:pt x="667" y="4000"/>
                </a:cubicBezTo>
                <a:lnTo>
                  <a:pt x="4534" y="4000"/>
                </a:lnTo>
                <a:cubicBezTo>
                  <a:pt x="4902" y="4000"/>
                  <a:pt x="5200" y="3702"/>
                  <a:pt x="5200" y="3333"/>
                </a:cubicBezTo>
                <a:lnTo>
                  <a:pt x="5200" y="667"/>
                </a:lnTo>
                <a:cubicBezTo>
                  <a:pt x="5200" y="299"/>
                  <a:pt x="4902" y="0"/>
                  <a:pt x="4534" y="0"/>
                </a:cubicBezTo>
                <a:lnTo>
                  <a:pt x="667" y="0"/>
                </a:lnTo>
                <a:close/>
              </a:path>
            </a:pathLst>
          </a:custGeom>
          <a:ln>
            <a:headEnd/>
            <a:tailEnd/>
          </a:ln>
        </p:spPr>
        <p:style>
          <a:lnRef idx="0">
            <a:schemeClr val="accent4"/>
          </a:lnRef>
          <a:fillRef idx="3">
            <a:schemeClr val="accent4"/>
          </a:fillRef>
          <a:effectRef idx="3">
            <a:schemeClr val="accent4"/>
          </a:effectRef>
          <a:fontRef idx="minor">
            <a:schemeClr val="lt1"/>
          </a:fontRef>
        </p:style>
        <p:txBody>
          <a:bodyPr lIns="98755" tIns="49378" rIns="98755" bIns="49378"/>
          <a:lstStyle/>
          <a:p>
            <a:endParaRPr lang="en-US" dirty="0"/>
          </a:p>
        </p:txBody>
      </p:sp>
      <p:sp>
        <p:nvSpPr>
          <p:cNvPr id="73" name="Rectangle 73"/>
          <p:cNvSpPr>
            <a:spLocks noChangeArrowheads="1"/>
          </p:cNvSpPr>
          <p:nvPr/>
        </p:nvSpPr>
        <p:spPr bwMode="auto">
          <a:xfrm>
            <a:off x="9552092" y="2474308"/>
            <a:ext cx="355867" cy="200055"/>
          </a:xfrm>
          <a:prstGeom prst="rect">
            <a:avLst/>
          </a:prstGeom>
          <a:ln>
            <a:noFill/>
            <a:headEnd/>
            <a:tailEnd/>
          </a:ln>
        </p:spPr>
        <p:txBody>
          <a:bodyPr wrap="none" lIns="0" tIns="0" rIns="0" bIns="0">
            <a:spAutoFit/>
          </a:bodyPr>
          <a:lstStyle/>
          <a:p>
            <a:pPr algn="ctr"/>
            <a:r>
              <a:rPr lang="en-US" sz="1300" dirty="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VM3</a:t>
            </a:r>
          </a:p>
        </p:txBody>
      </p:sp>
      <p:sp>
        <p:nvSpPr>
          <p:cNvPr id="74" name="AutoShape 74"/>
          <p:cNvSpPr>
            <a:spLocks noChangeArrowheads="1"/>
          </p:cNvSpPr>
          <p:nvPr/>
        </p:nvSpPr>
        <p:spPr bwMode="auto">
          <a:xfrm>
            <a:off x="6664832" y="3021234"/>
            <a:ext cx="987552" cy="690943"/>
          </a:xfrm>
          <a:prstGeom prst="roundRect">
            <a:avLst>
              <a:gd name="adj" fmla="val 16667"/>
            </a:avLst>
          </a:prstGeom>
          <a:ln>
            <a:headEnd/>
            <a:tailEnd/>
          </a:ln>
        </p:spPr>
        <p:style>
          <a:lnRef idx="0">
            <a:schemeClr val="accent4"/>
          </a:lnRef>
          <a:fillRef idx="3">
            <a:schemeClr val="accent4"/>
          </a:fillRef>
          <a:effectRef idx="3">
            <a:schemeClr val="accent4"/>
          </a:effectRef>
          <a:fontRef idx="minor">
            <a:schemeClr val="lt1"/>
          </a:fontRef>
        </p:style>
        <p:txBody>
          <a:bodyPr wrap="none" lIns="98755" tIns="49378" rIns="98755" bIns="49378" anchor="ctr"/>
          <a:lstStyle/>
          <a:p>
            <a:pPr algn="ctr"/>
            <a:r>
              <a:rPr lang="en-US" sz="1300" dirty="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OS</a:t>
            </a:r>
          </a:p>
          <a:p>
            <a:pPr algn="ctr"/>
            <a:endParaRPr lang="en-US" sz="1100" b="1" dirty="0"/>
          </a:p>
          <a:p>
            <a:pPr algn="ctr"/>
            <a:endParaRPr lang="en-US" sz="1100" b="1" dirty="0"/>
          </a:p>
        </p:txBody>
      </p:sp>
      <p:sp>
        <p:nvSpPr>
          <p:cNvPr id="75" name="AutoShape 75"/>
          <p:cNvSpPr>
            <a:spLocks noChangeArrowheads="1"/>
          </p:cNvSpPr>
          <p:nvPr/>
        </p:nvSpPr>
        <p:spPr bwMode="auto">
          <a:xfrm>
            <a:off x="7948993" y="3017805"/>
            <a:ext cx="987552" cy="690943"/>
          </a:xfrm>
          <a:prstGeom prst="roundRect">
            <a:avLst>
              <a:gd name="adj" fmla="val 16667"/>
            </a:avLst>
          </a:prstGeom>
          <a:ln>
            <a:headEnd/>
            <a:tailEnd/>
          </a:ln>
        </p:spPr>
        <p:style>
          <a:lnRef idx="0">
            <a:schemeClr val="accent4"/>
          </a:lnRef>
          <a:fillRef idx="3">
            <a:schemeClr val="accent4"/>
          </a:fillRef>
          <a:effectRef idx="3">
            <a:schemeClr val="accent4"/>
          </a:effectRef>
          <a:fontRef idx="minor">
            <a:schemeClr val="lt1"/>
          </a:fontRef>
        </p:style>
        <p:txBody>
          <a:bodyPr wrap="none" lIns="98755" tIns="49378" rIns="98755" bIns="49378" anchor="ctr"/>
          <a:lstStyle/>
          <a:p>
            <a:pPr algn="ctr"/>
            <a:r>
              <a:rPr lang="en-US" sz="1300" dirty="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OS</a:t>
            </a:r>
          </a:p>
          <a:p>
            <a:pPr algn="ctr"/>
            <a:endParaRPr lang="en-US" sz="1100" b="1" dirty="0"/>
          </a:p>
          <a:p>
            <a:pPr algn="ctr"/>
            <a:endParaRPr lang="en-US" sz="1100" b="1" dirty="0"/>
          </a:p>
        </p:txBody>
      </p:sp>
      <p:sp>
        <p:nvSpPr>
          <p:cNvPr id="76" name="AutoShape 76"/>
          <p:cNvSpPr>
            <a:spLocks noChangeArrowheads="1"/>
          </p:cNvSpPr>
          <p:nvPr/>
        </p:nvSpPr>
        <p:spPr bwMode="auto">
          <a:xfrm>
            <a:off x="9233154" y="3021234"/>
            <a:ext cx="987552" cy="690943"/>
          </a:xfrm>
          <a:prstGeom prst="roundRect">
            <a:avLst>
              <a:gd name="adj" fmla="val 16667"/>
            </a:avLst>
          </a:prstGeom>
          <a:ln>
            <a:headEnd/>
            <a:tailEnd/>
          </a:ln>
        </p:spPr>
        <p:style>
          <a:lnRef idx="0">
            <a:schemeClr val="accent4"/>
          </a:lnRef>
          <a:fillRef idx="3">
            <a:schemeClr val="accent4"/>
          </a:fillRef>
          <a:effectRef idx="3">
            <a:schemeClr val="accent4"/>
          </a:effectRef>
          <a:fontRef idx="minor">
            <a:schemeClr val="lt1"/>
          </a:fontRef>
        </p:style>
        <p:txBody>
          <a:bodyPr wrap="none" lIns="98755" tIns="49378" rIns="98755" bIns="49378" anchor="ctr"/>
          <a:lstStyle/>
          <a:p>
            <a:pPr algn="ctr"/>
            <a:r>
              <a:rPr lang="en-US" sz="1300" dirty="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OS</a:t>
            </a:r>
          </a:p>
          <a:p>
            <a:pPr algn="ctr"/>
            <a:endParaRPr lang="en-US" sz="1100" b="1" dirty="0"/>
          </a:p>
          <a:p>
            <a:pPr algn="ctr"/>
            <a:endParaRPr lang="en-US" sz="1100" b="1" dirty="0"/>
          </a:p>
        </p:txBody>
      </p:sp>
      <p:sp>
        <p:nvSpPr>
          <p:cNvPr id="77" name="Rectangle 77"/>
          <p:cNvSpPr>
            <a:spLocks noChangeArrowheads="1"/>
          </p:cNvSpPr>
          <p:nvPr/>
        </p:nvSpPr>
        <p:spPr bwMode="auto">
          <a:xfrm>
            <a:off x="6805423" y="3484149"/>
            <a:ext cx="690944" cy="197167"/>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wrap="none" lIns="98755" tIns="49378" rIns="98755" bIns="49378" anchor="ctr"/>
          <a:lstStyle/>
          <a:p>
            <a:pPr algn="ctr"/>
            <a:r>
              <a:rPr lang="en-US" sz="1100" b="1" dirty="0"/>
              <a:t>Driver</a:t>
            </a:r>
          </a:p>
        </p:txBody>
      </p:sp>
      <p:sp>
        <p:nvSpPr>
          <p:cNvPr id="78" name="Rectangle 78"/>
          <p:cNvSpPr>
            <a:spLocks noChangeArrowheads="1"/>
          </p:cNvSpPr>
          <p:nvPr/>
        </p:nvSpPr>
        <p:spPr bwMode="auto">
          <a:xfrm>
            <a:off x="8105013" y="3484149"/>
            <a:ext cx="690944" cy="197167"/>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wrap="none" lIns="98755" tIns="49378" rIns="98755" bIns="49378" anchor="ctr"/>
          <a:lstStyle/>
          <a:p>
            <a:pPr algn="ctr"/>
            <a:r>
              <a:rPr lang="en-US" sz="1100" b="1" dirty="0"/>
              <a:t>Driver</a:t>
            </a:r>
          </a:p>
        </p:txBody>
      </p:sp>
      <p:sp>
        <p:nvSpPr>
          <p:cNvPr id="79" name="Rectangle 79"/>
          <p:cNvSpPr>
            <a:spLocks noChangeArrowheads="1"/>
          </p:cNvSpPr>
          <p:nvPr/>
        </p:nvSpPr>
        <p:spPr bwMode="auto">
          <a:xfrm>
            <a:off x="9389173" y="3484149"/>
            <a:ext cx="690943" cy="197167"/>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wrap="none" lIns="98755" tIns="49378" rIns="98755" bIns="49378" anchor="ctr"/>
          <a:lstStyle/>
          <a:p>
            <a:pPr algn="ctr"/>
            <a:r>
              <a:rPr lang="en-US" sz="1100" b="1" dirty="0"/>
              <a:t>Driver</a:t>
            </a:r>
          </a:p>
        </p:txBody>
      </p:sp>
      <p:sp>
        <p:nvSpPr>
          <p:cNvPr id="80" name="Rectangle 80"/>
          <p:cNvSpPr>
            <a:spLocks noChangeArrowheads="1"/>
          </p:cNvSpPr>
          <p:nvPr/>
        </p:nvSpPr>
        <p:spPr bwMode="auto">
          <a:xfrm>
            <a:off x="5528119" y="2693764"/>
            <a:ext cx="690943" cy="394336"/>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wrap="none" lIns="98755" tIns="49378" rIns="98755" bIns="49378" anchor="ctr"/>
          <a:lstStyle/>
          <a:p>
            <a:pPr algn="ctr"/>
            <a:r>
              <a:rPr lang="en-US" sz="1200" dirty="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Driver</a:t>
            </a:r>
            <a:endParaRPr lang="en-US" sz="1300" dirty="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endParaRPr>
          </a:p>
          <a:p>
            <a:pPr algn="ctr"/>
            <a:endParaRPr lang="en-US" sz="1100" b="1" dirty="0"/>
          </a:p>
        </p:txBody>
      </p:sp>
      <p:sp>
        <p:nvSpPr>
          <p:cNvPr id="81" name="Rectangle 81"/>
          <p:cNvSpPr>
            <a:spLocks noChangeArrowheads="1"/>
          </p:cNvSpPr>
          <p:nvPr/>
        </p:nvSpPr>
        <p:spPr bwMode="auto">
          <a:xfrm>
            <a:off x="5528119" y="3118960"/>
            <a:ext cx="690943" cy="228029"/>
          </a:xfrm>
          <a:prstGeom prst="rect">
            <a:avLst/>
          </a:prstGeom>
          <a:ln>
            <a:noFill/>
            <a:headEnd/>
            <a:tailEnd/>
          </a:ln>
        </p:spPr>
        <p:style>
          <a:lnRef idx="1">
            <a:schemeClr val="dk1"/>
          </a:lnRef>
          <a:fillRef idx="2">
            <a:schemeClr val="dk1"/>
          </a:fillRef>
          <a:effectRef idx="1">
            <a:schemeClr val="dk1"/>
          </a:effectRef>
          <a:fontRef idx="minor">
            <a:schemeClr val="dk1"/>
          </a:fontRef>
        </p:style>
        <p:txBody>
          <a:bodyPr wrap="none" lIns="98755" tIns="49378" rIns="98755" bIns="49378" anchor="ctr"/>
          <a:lstStyle/>
          <a:p>
            <a:pPr algn="ctr"/>
            <a:r>
              <a:rPr lang="en-US" sz="1100" dirty="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I/O Stack</a:t>
            </a:r>
          </a:p>
        </p:txBody>
      </p:sp>
      <p:sp>
        <p:nvSpPr>
          <p:cNvPr id="82" name="Rectangle 82"/>
          <p:cNvSpPr>
            <a:spLocks noChangeArrowheads="1"/>
          </p:cNvSpPr>
          <p:nvPr/>
        </p:nvSpPr>
        <p:spPr bwMode="auto">
          <a:xfrm>
            <a:off x="5528119" y="3384708"/>
            <a:ext cx="690943" cy="365188"/>
          </a:xfrm>
          <a:prstGeom prst="rect">
            <a:avLst/>
          </a:prstGeom>
          <a:ln>
            <a:noFill/>
            <a:headEnd/>
            <a:tailEnd/>
          </a:ln>
        </p:spPr>
        <p:style>
          <a:lnRef idx="1">
            <a:schemeClr val="dk1"/>
          </a:lnRef>
          <a:fillRef idx="2">
            <a:schemeClr val="dk1"/>
          </a:fillRef>
          <a:effectRef idx="1">
            <a:schemeClr val="dk1"/>
          </a:effectRef>
          <a:fontRef idx="minor">
            <a:schemeClr val="dk1"/>
          </a:fontRef>
        </p:style>
        <p:txBody>
          <a:bodyPr wrap="none" lIns="98755" tIns="49378" rIns="98755" bIns="49378" anchor="ctr"/>
          <a:lstStyle/>
          <a:p>
            <a:pPr algn="ctr"/>
            <a:r>
              <a:rPr lang="en-US" sz="1100" dirty="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HBA Driver</a:t>
            </a:r>
          </a:p>
        </p:txBody>
      </p:sp>
      <p:sp>
        <p:nvSpPr>
          <p:cNvPr id="83" name="Rectangle 83"/>
          <p:cNvSpPr>
            <a:spLocks noChangeArrowheads="1"/>
          </p:cNvSpPr>
          <p:nvPr/>
        </p:nvSpPr>
        <p:spPr bwMode="auto">
          <a:xfrm>
            <a:off x="6467666" y="5460968"/>
            <a:ext cx="1875664" cy="294894"/>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lIns="98755" tIns="49378" rIns="98755" bIns="49378" anchor="ctr"/>
          <a:lstStyle/>
          <a:p>
            <a:pPr algn="ctr"/>
            <a:r>
              <a:rPr lang="en-US" sz="1300" dirty="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HBA Function 0 (F0)</a:t>
            </a:r>
          </a:p>
        </p:txBody>
      </p:sp>
      <p:sp>
        <p:nvSpPr>
          <p:cNvPr id="84" name="Rectangle 84"/>
          <p:cNvSpPr>
            <a:spLocks noChangeArrowheads="1"/>
          </p:cNvSpPr>
          <p:nvPr/>
        </p:nvSpPr>
        <p:spPr bwMode="auto">
          <a:xfrm>
            <a:off x="6093905" y="2890932"/>
            <a:ext cx="99442" cy="197167"/>
          </a:xfrm>
          <a:prstGeom prst="rect">
            <a:avLst/>
          </a:prstGeom>
          <a:solidFill>
            <a:srgbClr val="0000FF"/>
          </a:solidFill>
          <a:ln w="9525">
            <a:solidFill>
              <a:schemeClr val="tx1"/>
            </a:solidFill>
            <a:miter lim="800000"/>
            <a:headEnd/>
            <a:tailEnd/>
          </a:ln>
          <a:effectLst/>
        </p:spPr>
        <p:txBody>
          <a:bodyPr wrap="none" lIns="98755" tIns="49378" rIns="98755" bIns="49378" anchor="ctr"/>
          <a:lstStyle/>
          <a:p>
            <a:pPr algn="ctr"/>
            <a:endParaRPr lang="en-US" sz="1300" b="1" dirty="0"/>
          </a:p>
        </p:txBody>
      </p:sp>
      <p:sp>
        <p:nvSpPr>
          <p:cNvPr id="85" name="Rectangle 85"/>
          <p:cNvSpPr>
            <a:spLocks noChangeArrowheads="1"/>
          </p:cNvSpPr>
          <p:nvPr/>
        </p:nvSpPr>
        <p:spPr bwMode="auto">
          <a:xfrm>
            <a:off x="5994463" y="2890932"/>
            <a:ext cx="99442" cy="197167"/>
          </a:xfrm>
          <a:prstGeom prst="rect">
            <a:avLst/>
          </a:prstGeom>
          <a:solidFill>
            <a:srgbClr val="008000"/>
          </a:solidFill>
          <a:ln w="9525">
            <a:solidFill>
              <a:schemeClr val="tx1"/>
            </a:solidFill>
            <a:miter lim="800000"/>
            <a:headEnd/>
            <a:tailEnd/>
          </a:ln>
          <a:effectLst/>
        </p:spPr>
        <p:txBody>
          <a:bodyPr wrap="none" lIns="98755" tIns="49378" rIns="98755" bIns="49378" anchor="ctr"/>
          <a:lstStyle/>
          <a:p>
            <a:pPr algn="ctr"/>
            <a:endParaRPr lang="en-US" sz="1300" b="1" dirty="0"/>
          </a:p>
        </p:txBody>
      </p:sp>
      <p:sp>
        <p:nvSpPr>
          <p:cNvPr id="86" name="Rectangle 86"/>
          <p:cNvSpPr>
            <a:spLocks noChangeArrowheads="1"/>
          </p:cNvSpPr>
          <p:nvPr/>
        </p:nvSpPr>
        <p:spPr bwMode="auto">
          <a:xfrm>
            <a:off x="5874449" y="2890932"/>
            <a:ext cx="99442" cy="197167"/>
          </a:xfrm>
          <a:prstGeom prst="rect">
            <a:avLst/>
          </a:prstGeom>
          <a:solidFill>
            <a:srgbClr val="FF0000"/>
          </a:solidFill>
          <a:ln w="9525">
            <a:solidFill>
              <a:schemeClr val="tx1"/>
            </a:solidFill>
            <a:miter lim="800000"/>
            <a:headEnd/>
            <a:tailEnd/>
          </a:ln>
          <a:effectLst/>
        </p:spPr>
        <p:txBody>
          <a:bodyPr wrap="none" lIns="98755" tIns="49378" rIns="98755" bIns="49378" anchor="ctr"/>
          <a:lstStyle/>
          <a:p>
            <a:pPr algn="ctr"/>
            <a:endParaRPr lang="en-US" sz="1300" b="1" dirty="0"/>
          </a:p>
        </p:txBody>
      </p:sp>
      <p:sp>
        <p:nvSpPr>
          <p:cNvPr id="87" name="Freeform 87"/>
          <p:cNvSpPr>
            <a:spLocks/>
          </p:cNvSpPr>
          <p:nvPr/>
        </p:nvSpPr>
        <p:spPr bwMode="auto">
          <a:xfrm>
            <a:off x="6171057" y="3088099"/>
            <a:ext cx="690944" cy="889826"/>
          </a:xfrm>
          <a:custGeom>
            <a:avLst/>
            <a:gdLst/>
            <a:ahLst/>
            <a:cxnLst>
              <a:cxn ang="0">
                <a:pos x="0" y="0"/>
              </a:cxn>
              <a:cxn ang="0">
                <a:pos x="0" y="519"/>
              </a:cxn>
              <a:cxn ang="0">
                <a:pos x="403" y="519"/>
              </a:cxn>
              <a:cxn ang="0">
                <a:pos x="403" y="346"/>
              </a:cxn>
            </a:cxnLst>
            <a:rect l="0" t="0" r="r" b="b"/>
            <a:pathLst>
              <a:path w="403" h="519">
                <a:moveTo>
                  <a:pt x="0" y="0"/>
                </a:moveTo>
                <a:lnTo>
                  <a:pt x="0" y="519"/>
                </a:lnTo>
                <a:lnTo>
                  <a:pt x="403" y="519"/>
                </a:lnTo>
                <a:lnTo>
                  <a:pt x="403" y="346"/>
                </a:lnTo>
              </a:path>
            </a:pathLst>
          </a:custGeom>
          <a:noFill/>
          <a:ln w="25400" cap="flat">
            <a:solidFill>
              <a:schemeClr val="tx1"/>
            </a:solidFill>
            <a:prstDash val="sysDot"/>
            <a:round/>
            <a:headEnd type="triangle" w="med" len="med"/>
            <a:tailEnd/>
          </a:ln>
          <a:effectLst>
            <a:glow rad="63500">
              <a:schemeClr val="accent1">
                <a:satMod val="175000"/>
                <a:alpha val="40000"/>
              </a:schemeClr>
            </a:glow>
          </a:effectLst>
        </p:spPr>
        <p:txBody>
          <a:bodyPr lIns="98755" tIns="49378" rIns="98755" bIns="49378"/>
          <a:lstStyle/>
          <a:p>
            <a:endParaRPr lang="en-US" dirty="0"/>
          </a:p>
        </p:txBody>
      </p:sp>
      <p:sp>
        <p:nvSpPr>
          <p:cNvPr id="88" name="Freeform 88"/>
          <p:cNvSpPr>
            <a:spLocks/>
          </p:cNvSpPr>
          <p:nvPr/>
        </p:nvSpPr>
        <p:spPr bwMode="auto">
          <a:xfrm>
            <a:off x="6045899" y="3088100"/>
            <a:ext cx="2172271" cy="1186434"/>
          </a:xfrm>
          <a:custGeom>
            <a:avLst/>
            <a:gdLst/>
            <a:ahLst/>
            <a:cxnLst>
              <a:cxn ang="0">
                <a:pos x="0" y="0"/>
              </a:cxn>
              <a:cxn ang="0">
                <a:pos x="0" y="692"/>
              </a:cxn>
              <a:cxn ang="0">
                <a:pos x="1267" y="692"/>
              </a:cxn>
              <a:cxn ang="0">
                <a:pos x="1267" y="346"/>
              </a:cxn>
            </a:cxnLst>
            <a:rect l="0" t="0" r="r" b="b"/>
            <a:pathLst>
              <a:path w="1267" h="692">
                <a:moveTo>
                  <a:pt x="0" y="0"/>
                </a:moveTo>
                <a:lnTo>
                  <a:pt x="0" y="692"/>
                </a:lnTo>
                <a:lnTo>
                  <a:pt x="1267" y="692"/>
                </a:lnTo>
                <a:lnTo>
                  <a:pt x="1267" y="346"/>
                </a:lnTo>
              </a:path>
            </a:pathLst>
          </a:custGeom>
          <a:noFill/>
          <a:ln w="25400" cap="flat">
            <a:solidFill>
              <a:schemeClr val="tx1"/>
            </a:solidFill>
            <a:prstDash val="sysDot"/>
            <a:round/>
            <a:headEnd type="triangle" w="med" len="med"/>
            <a:tailEnd/>
          </a:ln>
          <a:effectLst>
            <a:glow rad="63500">
              <a:schemeClr val="accent1">
                <a:satMod val="175000"/>
                <a:alpha val="40000"/>
              </a:schemeClr>
            </a:glow>
          </a:effectLst>
        </p:spPr>
        <p:txBody>
          <a:bodyPr lIns="98755" tIns="49378" rIns="98755" bIns="49378"/>
          <a:lstStyle/>
          <a:p>
            <a:endParaRPr lang="en-US" dirty="0"/>
          </a:p>
        </p:txBody>
      </p:sp>
      <p:sp>
        <p:nvSpPr>
          <p:cNvPr id="89" name="Freeform 89"/>
          <p:cNvSpPr>
            <a:spLocks/>
          </p:cNvSpPr>
          <p:nvPr/>
        </p:nvSpPr>
        <p:spPr bwMode="auto">
          <a:xfrm>
            <a:off x="5874449" y="3088099"/>
            <a:ext cx="3555874" cy="1481328"/>
          </a:xfrm>
          <a:custGeom>
            <a:avLst/>
            <a:gdLst/>
            <a:ahLst/>
            <a:cxnLst>
              <a:cxn ang="0">
                <a:pos x="0" y="0"/>
              </a:cxn>
              <a:cxn ang="0">
                <a:pos x="0" y="864"/>
              </a:cxn>
              <a:cxn ang="0">
                <a:pos x="2074" y="864"/>
              </a:cxn>
              <a:cxn ang="0">
                <a:pos x="2074" y="346"/>
              </a:cxn>
            </a:cxnLst>
            <a:rect l="0" t="0" r="r" b="b"/>
            <a:pathLst>
              <a:path w="2074" h="864">
                <a:moveTo>
                  <a:pt x="0" y="0"/>
                </a:moveTo>
                <a:lnTo>
                  <a:pt x="0" y="864"/>
                </a:lnTo>
                <a:lnTo>
                  <a:pt x="2074" y="864"/>
                </a:lnTo>
                <a:lnTo>
                  <a:pt x="2074" y="346"/>
                </a:lnTo>
              </a:path>
            </a:pathLst>
          </a:custGeom>
          <a:noFill/>
          <a:ln w="25400" cap="flat">
            <a:solidFill>
              <a:schemeClr val="tx1"/>
            </a:solidFill>
            <a:prstDash val="sysDot"/>
            <a:round/>
            <a:headEnd type="triangle" w="med" len="med"/>
            <a:tailEnd/>
          </a:ln>
          <a:effectLst>
            <a:glow rad="63500">
              <a:schemeClr val="accent1">
                <a:satMod val="175000"/>
                <a:alpha val="40000"/>
              </a:schemeClr>
            </a:glow>
          </a:effectLst>
        </p:spPr>
        <p:txBody>
          <a:bodyPr lIns="98755" tIns="49378" rIns="98755" bIns="49378"/>
          <a:lstStyle/>
          <a:p>
            <a:endParaRPr lang="en-US" dirty="0"/>
          </a:p>
        </p:txBody>
      </p:sp>
      <p:sp>
        <p:nvSpPr>
          <p:cNvPr id="90" name="Freeform 90"/>
          <p:cNvSpPr>
            <a:spLocks/>
          </p:cNvSpPr>
          <p:nvPr/>
        </p:nvSpPr>
        <p:spPr bwMode="auto">
          <a:xfrm>
            <a:off x="5677280" y="3780757"/>
            <a:ext cx="790385" cy="1892808"/>
          </a:xfrm>
          <a:custGeom>
            <a:avLst/>
            <a:gdLst/>
            <a:ahLst/>
            <a:cxnLst>
              <a:cxn ang="0">
                <a:pos x="0" y="0"/>
              </a:cxn>
              <a:cxn ang="0">
                <a:pos x="0" y="1209"/>
              </a:cxn>
              <a:cxn ang="0">
                <a:pos x="461" y="1209"/>
              </a:cxn>
            </a:cxnLst>
            <a:rect l="0" t="0" r="r" b="b"/>
            <a:pathLst>
              <a:path w="461" h="1209">
                <a:moveTo>
                  <a:pt x="0" y="0"/>
                </a:moveTo>
                <a:lnTo>
                  <a:pt x="0" y="1209"/>
                </a:lnTo>
                <a:lnTo>
                  <a:pt x="461" y="1209"/>
                </a:lnTo>
              </a:path>
            </a:pathLst>
          </a:custGeom>
          <a:noFill/>
          <a:ln w="25400" cap="flat">
            <a:solidFill>
              <a:schemeClr val="tx1"/>
            </a:solidFill>
            <a:prstDash val="sysDot"/>
            <a:round/>
            <a:headEnd type="triangle" w="med" len="med"/>
            <a:tailEnd type="triangle" w="med" len="med"/>
          </a:ln>
          <a:effectLst>
            <a:glow rad="63500">
              <a:schemeClr val="accent1">
                <a:satMod val="175000"/>
                <a:alpha val="40000"/>
              </a:schemeClr>
            </a:glow>
          </a:effectLst>
        </p:spPr>
        <p:txBody>
          <a:bodyPr lIns="98755" tIns="49378" rIns="98755" bIns="49378"/>
          <a:lstStyle/>
          <a:p>
            <a:endParaRPr lang="en-US" dirty="0"/>
          </a:p>
        </p:txBody>
      </p:sp>
      <p:sp>
        <p:nvSpPr>
          <p:cNvPr id="91" name="AutoShape 91"/>
          <p:cNvSpPr>
            <a:spLocks noChangeArrowheads="1"/>
          </p:cNvSpPr>
          <p:nvPr/>
        </p:nvSpPr>
        <p:spPr bwMode="auto">
          <a:xfrm>
            <a:off x="5973890" y="6349078"/>
            <a:ext cx="97726" cy="550355"/>
          </a:xfrm>
          <a:prstGeom prst="can">
            <a:avLst>
              <a:gd name="adj" fmla="val 140790"/>
            </a:avLst>
          </a:prstGeom>
          <a:ln>
            <a:solidFill>
              <a:schemeClr val="tx1">
                <a:lumMod val="50000"/>
              </a:schemeClr>
            </a:solidFill>
            <a:headEnd/>
            <a:tailEnd/>
          </a:ln>
        </p:spPr>
        <p:style>
          <a:lnRef idx="1">
            <a:schemeClr val="dk1"/>
          </a:lnRef>
          <a:fillRef idx="2">
            <a:schemeClr val="dk1"/>
          </a:fillRef>
          <a:effectRef idx="1">
            <a:schemeClr val="dk1"/>
          </a:effectRef>
          <a:fontRef idx="minor">
            <a:schemeClr val="dk1"/>
          </a:fontRef>
        </p:style>
        <p:txBody>
          <a:bodyPr wrap="none" lIns="98755" tIns="49378" rIns="98755" bIns="49378" anchor="ctr"/>
          <a:lstStyle/>
          <a:p>
            <a:endParaRPr lang="en-US" dirty="0"/>
          </a:p>
        </p:txBody>
      </p:sp>
      <p:sp>
        <p:nvSpPr>
          <p:cNvPr id="92" name="AutoShape 92"/>
          <p:cNvSpPr>
            <a:spLocks noChangeArrowheads="1"/>
          </p:cNvSpPr>
          <p:nvPr/>
        </p:nvSpPr>
        <p:spPr bwMode="auto">
          <a:xfrm>
            <a:off x="6863715" y="6350793"/>
            <a:ext cx="97727" cy="550354"/>
          </a:xfrm>
          <a:prstGeom prst="can">
            <a:avLst>
              <a:gd name="adj" fmla="val 140789"/>
            </a:avLst>
          </a:prstGeom>
          <a:ln>
            <a:solidFill>
              <a:schemeClr val="tx1">
                <a:lumMod val="50000"/>
              </a:schemeClr>
            </a:solidFill>
            <a:headEnd/>
            <a:tailEnd/>
          </a:ln>
        </p:spPr>
        <p:style>
          <a:lnRef idx="1">
            <a:schemeClr val="dk1"/>
          </a:lnRef>
          <a:fillRef idx="2">
            <a:schemeClr val="dk1"/>
          </a:fillRef>
          <a:effectRef idx="1">
            <a:schemeClr val="dk1"/>
          </a:effectRef>
          <a:fontRef idx="minor">
            <a:schemeClr val="dk1"/>
          </a:fontRef>
        </p:style>
        <p:txBody>
          <a:bodyPr wrap="none" lIns="98755" tIns="49378" rIns="98755" bIns="49378" anchor="ctr"/>
          <a:lstStyle/>
          <a:p>
            <a:endParaRPr lang="en-US" dirty="0"/>
          </a:p>
        </p:txBody>
      </p:sp>
      <p:sp>
        <p:nvSpPr>
          <p:cNvPr id="93" name="AutoShape 93"/>
          <p:cNvSpPr>
            <a:spLocks noChangeArrowheads="1"/>
          </p:cNvSpPr>
          <p:nvPr/>
        </p:nvSpPr>
        <p:spPr bwMode="auto">
          <a:xfrm>
            <a:off x="8739379" y="6350793"/>
            <a:ext cx="97727" cy="550354"/>
          </a:xfrm>
          <a:prstGeom prst="can">
            <a:avLst>
              <a:gd name="adj" fmla="val 140789"/>
            </a:avLst>
          </a:prstGeom>
          <a:ln>
            <a:solidFill>
              <a:schemeClr val="tx1">
                <a:lumMod val="50000"/>
              </a:schemeClr>
            </a:solidFill>
            <a:headEnd/>
            <a:tailEnd/>
          </a:ln>
        </p:spPr>
        <p:style>
          <a:lnRef idx="1">
            <a:schemeClr val="dk1"/>
          </a:lnRef>
          <a:fillRef idx="2">
            <a:schemeClr val="dk1"/>
          </a:fillRef>
          <a:effectRef idx="1">
            <a:schemeClr val="dk1"/>
          </a:effectRef>
          <a:fontRef idx="minor">
            <a:schemeClr val="dk1"/>
          </a:fontRef>
        </p:style>
        <p:txBody>
          <a:bodyPr wrap="none" lIns="98755" tIns="49378" rIns="98755" bIns="49378" anchor="ctr"/>
          <a:lstStyle/>
          <a:p>
            <a:endParaRPr lang="en-US" dirty="0"/>
          </a:p>
        </p:txBody>
      </p:sp>
      <p:sp>
        <p:nvSpPr>
          <p:cNvPr id="94" name="AutoShape 94"/>
          <p:cNvSpPr>
            <a:spLocks noChangeArrowheads="1"/>
          </p:cNvSpPr>
          <p:nvPr/>
        </p:nvSpPr>
        <p:spPr bwMode="auto">
          <a:xfrm>
            <a:off x="9629204" y="6349078"/>
            <a:ext cx="97726" cy="550355"/>
          </a:xfrm>
          <a:prstGeom prst="can">
            <a:avLst>
              <a:gd name="adj" fmla="val 140790"/>
            </a:avLst>
          </a:prstGeom>
          <a:ln>
            <a:solidFill>
              <a:schemeClr val="tx1">
                <a:lumMod val="50000"/>
              </a:schemeClr>
            </a:solidFill>
            <a:headEnd/>
            <a:tailEnd/>
          </a:ln>
        </p:spPr>
        <p:style>
          <a:lnRef idx="1">
            <a:schemeClr val="dk1"/>
          </a:lnRef>
          <a:fillRef idx="2">
            <a:schemeClr val="dk1"/>
          </a:fillRef>
          <a:effectRef idx="1">
            <a:schemeClr val="dk1"/>
          </a:effectRef>
          <a:fontRef idx="minor">
            <a:schemeClr val="dk1"/>
          </a:fontRef>
        </p:style>
        <p:txBody>
          <a:bodyPr wrap="none" lIns="98755" tIns="49378" rIns="98755" bIns="49378" anchor="ctr"/>
          <a:lstStyle/>
          <a:p>
            <a:endParaRPr lang="en-US" dirty="0"/>
          </a:p>
        </p:txBody>
      </p:sp>
      <p:sp>
        <p:nvSpPr>
          <p:cNvPr id="95" name="Text Box 95"/>
          <p:cNvSpPr txBox="1">
            <a:spLocks noChangeArrowheads="1"/>
          </p:cNvSpPr>
          <p:nvPr/>
        </p:nvSpPr>
        <p:spPr bwMode="auto">
          <a:xfrm>
            <a:off x="5553837" y="5954744"/>
            <a:ext cx="872034" cy="400110"/>
          </a:xfrm>
          <a:prstGeom prst="rect">
            <a:avLst/>
          </a:prstGeom>
          <a:ln>
            <a:noFill/>
            <a:headEnd/>
            <a:tailEnd/>
          </a:ln>
        </p:spPr>
        <p:txBody>
          <a:bodyPr wrap="none" lIns="0" tIns="0" rIns="0" bIns="0">
            <a:spAutoFit/>
          </a:bodyPr>
          <a:lstStyle/>
          <a:p>
            <a:pPr algn="ctr"/>
            <a:r>
              <a:rPr lang="en-US" sz="1300" dirty="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WWPN 1</a:t>
            </a:r>
          </a:p>
          <a:p>
            <a:pPr algn="ctr"/>
            <a:r>
              <a:rPr lang="en-US" sz="1300" dirty="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N_Port ID 1</a:t>
            </a:r>
          </a:p>
        </p:txBody>
      </p:sp>
      <p:sp>
        <p:nvSpPr>
          <p:cNvPr id="96" name="Text Box 96"/>
          <p:cNvSpPr txBox="1">
            <a:spLocks noChangeArrowheads="1"/>
          </p:cNvSpPr>
          <p:nvPr/>
        </p:nvSpPr>
        <p:spPr bwMode="auto">
          <a:xfrm>
            <a:off x="6441949" y="5954744"/>
            <a:ext cx="872034" cy="400110"/>
          </a:xfrm>
          <a:prstGeom prst="rect">
            <a:avLst/>
          </a:prstGeom>
          <a:ln>
            <a:noFill/>
            <a:headEnd/>
            <a:tailEnd/>
          </a:ln>
        </p:spPr>
        <p:txBody>
          <a:bodyPr wrap="none" lIns="0" tIns="0" rIns="0" bIns="0">
            <a:spAutoFit/>
          </a:bodyPr>
          <a:lstStyle/>
          <a:p>
            <a:pPr algn="ctr"/>
            <a:r>
              <a:rPr lang="en-US" sz="1300" dirty="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WWPN 2</a:t>
            </a:r>
          </a:p>
          <a:p>
            <a:pPr algn="ctr"/>
            <a:r>
              <a:rPr lang="en-US" sz="1300" dirty="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N_Port ID 2</a:t>
            </a:r>
          </a:p>
        </p:txBody>
      </p:sp>
      <p:sp>
        <p:nvSpPr>
          <p:cNvPr id="97" name="Text Box 97"/>
          <p:cNvSpPr txBox="1">
            <a:spLocks noChangeArrowheads="1"/>
          </p:cNvSpPr>
          <p:nvPr/>
        </p:nvSpPr>
        <p:spPr bwMode="auto">
          <a:xfrm>
            <a:off x="8319326" y="5954744"/>
            <a:ext cx="872034" cy="400110"/>
          </a:xfrm>
          <a:prstGeom prst="rect">
            <a:avLst/>
          </a:prstGeom>
          <a:ln>
            <a:noFill/>
            <a:headEnd/>
            <a:tailEnd/>
          </a:ln>
        </p:spPr>
        <p:txBody>
          <a:bodyPr wrap="none" lIns="0" tIns="0" rIns="0" bIns="0">
            <a:spAutoFit/>
          </a:bodyPr>
          <a:lstStyle/>
          <a:p>
            <a:pPr algn="ctr"/>
            <a:r>
              <a:rPr lang="en-US" sz="1300" dirty="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WWPN 3</a:t>
            </a:r>
          </a:p>
          <a:p>
            <a:pPr algn="ctr"/>
            <a:r>
              <a:rPr lang="en-US" sz="1300" dirty="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N_Port ID 3</a:t>
            </a:r>
          </a:p>
        </p:txBody>
      </p:sp>
      <p:sp>
        <p:nvSpPr>
          <p:cNvPr id="98" name="Text Box 98"/>
          <p:cNvSpPr txBox="1">
            <a:spLocks noChangeArrowheads="1"/>
          </p:cNvSpPr>
          <p:nvPr/>
        </p:nvSpPr>
        <p:spPr bwMode="auto">
          <a:xfrm>
            <a:off x="9209151" y="5954744"/>
            <a:ext cx="872034" cy="400110"/>
          </a:xfrm>
          <a:prstGeom prst="rect">
            <a:avLst/>
          </a:prstGeom>
          <a:ln>
            <a:noFill/>
            <a:headEnd/>
            <a:tailEnd/>
          </a:ln>
        </p:spPr>
        <p:txBody>
          <a:bodyPr wrap="none" lIns="0" tIns="0" rIns="0" bIns="0">
            <a:spAutoFit/>
          </a:bodyPr>
          <a:lstStyle/>
          <a:p>
            <a:pPr algn="ctr"/>
            <a:r>
              <a:rPr lang="en-US" sz="1300" dirty="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WWPN 4</a:t>
            </a:r>
          </a:p>
          <a:p>
            <a:pPr algn="ctr"/>
            <a:r>
              <a:rPr lang="en-US" sz="1300" dirty="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N_Port ID 4</a:t>
            </a:r>
          </a:p>
        </p:txBody>
      </p:sp>
      <p:sp>
        <p:nvSpPr>
          <p:cNvPr id="99" name="Line 99"/>
          <p:cNvSpPr>
            <a:spLocks noChangeShapeType="1"/>
          </p:cNvSpPr>
          <p:nvPr/>
        </p:nvSpPr>
        <p:spPr bwMode="auto">
          <a:xfrm flipH="1">
            <a:off x="6025325" y="3780758"/>
            <a:ext cx="1184719" cy="2863216"/>
          </a:xfrm>
          <a:prstGeom prst="line">
            <a:avLst/>
          </a:prstGeom>
          <a:noFill/>
          <a:ln w="38100">
            <a:solidFill>
              <a:srgbClr val="FF0000"/>
            </a:solidFill>
            <a:prstDash val="sysDot"/>
            <a:round/>
            <a:headEnd/>
            <a:tailEnd/>
          </a:ln>
          <a:effectLst>
            <a:outerShdw blurRad="101600" sx="101000" sy="101000" algn="ctr" rotWithShape="0">
              <a:prstClr val="black"/>
            </a:outerShdw>
          </a:effectLst>
        </p:spPr>
        <p:txBody>
          <a:bodyPr lIns="98755" tIns="49378" rIns="98755" bIns="49378"/>
          <a:lstStyle/>
          <a:p>
            <a:endParaRPr lang="en-US" dirty="0"/>
          </a:p>
        </p:txBody>
      </p:sp>
      <p:sp>
        <p:nvSpPr>
          <p:cNvPr id="100" name="Line 100"/>
          <p:cNvSpPr>
            <a:spLocks noChangeShapeType="1"/>
          </p:cNvSpPr>
          <p:nvPr/>
        </p:nvSpPr>
        <p:spPr bwMode="auto">
          <a:xfrm flipH="1">
            <a:off x="6930581" y="3780758"/>
            <a:ext cx="1481328" cy="2863216"/>
          </a:xfrm>
          <a:prstGeom prst="line">
            <a:avLst/>
          </a:prstGeom>
          <a:noFill/>
          <a:ln w="38100">
            <a:solidFill>
              <a:srgbClr val="008000"/>
            </a:solidFill>
            <a:prstDash val="sysDot"/>
            <a:round/>
            <a:headEnd/>
            <a:tailEnd/>
          </a:ln>
          <a:effectLst>
            <a:outerShdw blurRad="101600" sx="101000" sy="101000" algn="ctr" rotWithShape="0">
              <a:prstClr val="black"/>
            </a:outerShdw>
          </a:effectLst>
        </p:spPr>
        <p:txBody>
          <a:bodyPr lIns="98755" tIns="49378" rIns="98755" bIns="49378"/>
          <a:lstStyle/>
          <a:p>
            <a:endParaRPr lang="en-US" dirty="0"/>
          </a:p>
        </p:txBody>
      </p:sp>
      <p:grpSp>
        <p:nvGrpSpPr>
          <p:cNvPr id="101" name="Group 101"/>
          <p:cNvGrpSpPr>
            <a:grpSpLocks/>
          </p:cNvGrpSpPr>
          <p:nvPr/>
        </p:nvGrpSpPr>
        <p:grpSpPr bwMode="auto">
          <a:xfrm>
            <a:off x="7967852" y="2722910"/>
            <a:ext cx="420053" cy="236602"/>
            <a:chOff x="4415" y="1100"/>
            <a:chExt cx="176" cy="145"/>
          </a:xfrm>
        </p:grpSpPr>
        <p:sp>
          <p:nvSpPr>
            <p:cNvPr id="102" name="Freeform 102"/>
            <p:cNvSpPr>
              <a:spLocks/>
            </p:cNvSpPr>
            <p:nvPr/>
          </p:nvSpPr>
          <p:spPr bwMode="auto">
            <a:xfrm>
              <a:off x="4415" y="1100"/>
              <a:ext cx="176" cy="145"/>
            </a:xfrm>
            <a:custGeom>
              <a:avLst/>
              <a:gdLst/>
              <a:ahLst/>
              <a:cxnLst>
                <a:cxn ang="0">
                  <a:pos x="253" y="0"/>
                </a:cxn>
                <a:cxn ang="0">
                  <a:pos x="0" y="253"/>
                </a:cxn>
                <a:cxn ang="0">
                  <a:pos x="0" y="1264"/>
                </a:cxn>
                <a:cxn ang="0">
                  <a:pos x="253" y="1517"/>
                </a:cxn>
                <a:cxn ang="0">
                  <a:pos x="1589" y="1517"/>
                </a:cxn>
                <a:cxn ang="0">
                  <a:pos x="1842" y="1264"/>
                </a:cxn>
                <a:cxn ang="0">
                  <a:pos x="1842" y="253"/>
                </a:cxn>
                <a:cxn ang="0">
                  <a:pos x="1589" y="0"/>
                </a:cxn>
                <a:cxn ang="0">
                  <a:pos x="253" y="0"/>
                </a:cxn>
              </a:cxnLst>
              <a:rect l="0" t="0" r="r" b="b"/>
              <a:pathLst>
                <a:path w="1842" h="1517">
                  <a:moveTo>
                    <a:pt x="253" y="0"/>
                  </a:moveTo>
                  <a:cubicBezTo>
                    <a:pt x="114" y="0"/>
                    <a:pt x="0" y="113"/>
                    <a:pt x="0" y="253"/>
                  </a:cubicBezTo>
                  <a:lnTo>
                    <a:pt x="0" y="1264"/>
                  </a:lnTo>
                  <a:cubicBezTo>
                    <a:pt x="0" y="1404"/>
                    <a:pt x="114" y="1517"/>
                    <a:pt x="253" y="1517"/>
                  </a:cubicBezTo>
                  <a:lnTo>
                    <a:pt x="1589" y="1517"/>
                  </a:lnTo>
                  <a:cubicBezTo>
                    <a:pt x="1729" y="1517"/>
                    <a:pt x="1842" y="1404"/>
                    <a:pt x="1842" y="1264"/>
                  </a:cubicBezTo>
                  <a:lnTo>
                    <a:pt x="1842" y="253"/>
                  </a:lnTo>
                  <a:cubicBezTo>
                    <a:pt x="1842" y="113"/>
                    <a:pt x="1729" y="0"/>
                    <a:pt x="1589" y="0"/>
                  </a:cubicBezTo>
                  <a:lnTo>
                    <a:pt x="253" y="0"/>
                  </a:lnTo>
                  <a:close/>
                </a:path>
              </a:pathLst>
            </a:custGeom>
            <a:solidFill>
              <a:srgbClr val="C0C0C0"/>
            </a:solidFill>
            <a:ln w="0">
              <a:solidFill>
                <a:srgbClr val="000000"/>
              </a:solidFill>
              <a:prstDash val="solid"/>
              <a:round/>
              <a:headEnd/>
              <a:tailEnd/>
            </a:ln>
          </p:spPr>
          <p:txBody>
            <a:bodyPr/>
            <a:lstStyle/>
            <a:p>
              <a:endParaRPr lang="en-US" dirty="0"/>
            </a:p>
          </p:txBody>
        </p:sp>
        <p:sp>
          <p:nvSpPr>
            <p:cNvPr id="103" name="Freeform 103"/>
            <p:cNvSpPr>
              <a:spLocks/>
            </p:cNvSpPr>
            <p:nvPr/>
          </p:nvSpPr>
          <p:spPr bwMode="auto">
            <a:xfrm>
              <a:off x="4415" y="1100"/>
              <a:ext cx="176" cy="145"/>
            </a:xfrm>
            <a:custGeom>
              <a:avLst/>
              <a:gdLst/>
              <a:ahLst/>
              <a:cxnLst>
                <a:cxn ang="0">
                  <a:pos x="253" y="0"/>
                </a:cxn>
                <a:cxn ang="0">
                  <a:pos x="0" y="253"/>
                </a:cxn>
                <a:cxn ang="0">
                  <a:pos x="0" y="1264"/>
                </a:cxn>
                <a:cxn ang="0">
                  <a:pos x="253" y="1517"/>
                </a:cxn>
                <a:cxn ang="0">
                  <a:pos x="1589" y="1517"/>
                </a:cxn>
                <a:cxn ang="0">
                  <a:pos x="1842" y="1264"/>
                </a:cxn>
                <a:cxn ang="0">
                  <a:pos x="1842" y="253"/>
                </a:cxn>
                <a:cxn ang="0">
                  <a:pos x="1589" y="0"/>
                </a:cxn>
                <a:cxn ang="0">
                  <a:pos x="253" y="0"/>
                </a:cxn>
              </a:cxnLst>
              <a:rect l="0" t="0" r="r" b="b"/>
              <a:pathLst>
                <a:path w="1842" h="1517">
                  <a:moveTo>
                    <a:pt x="253" y="0"/>
                  </a:moveTo>
                  <a:cubicBezTo>
                    <a:pt x="114" y="0"/>
                    <a:pt x="0" y="113"/>
                    <a:pt x="0" y="253"/>
                  </a:cubicBezTo>
                  <a:lnTo>
                    <a:pt x="0" y="1264"/>
                  </a:lnTo>
                  <a:cubicBezTo>
                    <a:pt x="0" y="1404"/>
                    <a:pt x="114" y="1517"/>
                    <a:pt x="253" y="1517"/>
                  </a:cubicBezTo>
                  <a:lnTo>
                    <a:pt x="1589" y="1517"/>
                  </a:lnTo>
                  <a:cubicBezTo>
                    <a:pt x="1729" y="1517"/>
                    <a:pt x="1842" y="1404"/>
                    <a:pt x="1842" y="1264"/>
                  </a:cubicBezTo>
                  <a:lnTo>
                    <a:pt x="1842" y="253"/>
                  </a:lnTo>
                  <a:cubicBezTo>
                    <a:pt x="1842" y="113"/>
                    <a:pt x="1729" y="0"/>
                    <a:pt x="1589" y="0"/>
                  </a:cubicBezTo>
                  <a:lnTo>
                    <a:pt x="253" y="0"/>
                  </a:lnTo>
                  <a:close/>
                </a:path>
              </a:pathLst>
            </a:custGeom>
            <a:ln>
              <a:noFill/>
              <a:headEnd/>
              <a:tailEnd/>
            </a:ln>
          </p:spPr>
          <p:style>
            <a:lnRef idx="1">
              <a:schemeClr val="dk1"/>
            </a:lnRef>
            <a:fillRef idx="2">
              <a:schemeClr val="dk1"/>
            </a:fillRef>
            <a:effectRef idx="1">
              <a:schemeClr val="dk1"/>
            </a:effectRef>
            <a:fontRef idx="minor">
              <a:schemeClr val="dk1"/>
            </a:fontRef>
          </p:style>
          <p:txBody>
            <a:bodyPr/>
            <a:lstStyle/>
            <a:p>
              <a:endParaRPr lang="en-US" dirty="0">
                <a:solidFill>
                  <a:schemeClr val="dk1"/>
                </a:solidFill>
              </a:endParaRPr>
            </a:p>
          </p:txBody>
        </p:sp>
      </p:grpSp>
      <p:sp>
        <p:nvSpPr>
          <p:cNvPr id="104" name="Rectangle 104"/>
          <p:cNvSpPr>
            <a:spLocks noChangeArrowheads="1"/>
          </p:cNvSpPr>
          <p:nvPr/>
        </p:nvSpPr>
        <p:spPr bwMode="auto">
          <a:xfrm>
            <a:off x="7996999" y="2764059"/>
            <a:ext cx="357470" cy="169277"/>
          </a:xfrm>
          <a:prstGeom prst="rect">
            <a:avLst/>
          </a:prstGeom>
          <a:noFill/>
          <a:ln w="9525">
            <a:noFill/>
            <a:miter lim="800000"/>
            <a:headEnd/>
            <a:tailEnd/>
          </a:ln>
        </p:spPr>
        <p:txBody>
          <a:bodyPr wrap="none" lIns="0" tIns="0" rIns="0" bIns="0">
            <a:spAutoFit/>
          </a:bodyPr>
          <a:lstStyle/>
          <a:p>
            <a:pPr algn="ctr"/>
            <a:r>
              <a:rPr lang="en-US" sz="1100" b="1" dirty="0">
                <a:solidFill>
                  <a:srgbClr val="FFFFFF"/>
                </a:solidFill>
              </a:rPr>
              <a:t>App1</a:t>
            </a:r>
            <a:endParaRPr lang="en-US" sz="1100" b="1" dirty="0"/>
          </a:p>
        </p:txBody>
      </p:sp>
      <p:grpSp>
        <p:nvGrpSpPr>
          <p:cNvPr id="105" name="Group 105"/>
          <p:cNvGrpSpPr>
            <a:grpSpLocks/>
          </p:cNvGrpSpPr>
          <p:nvPr/>
        </p:nvGrpSpPr>
        <p:grpSpPr bwMode="auto">
          <a:xfrm>
            <a:off x="8516492" y="2722910"/>
            <a:ext cx="420053" cy="236602"/>
            <a:chOff x="4645" y="1100"/>
            <a:chExt cx="176" cy="145"/>
          </a:xfrm>
        </p:grpSpPr>
        <p:sp>
          <p:nvSpPr>
            <p:cNvPr id="106" name="Freeform 106"/>
            <p:cNvSpPr>
              <a:spLocks/>
            </p:cNvSpPr>
            <p:nvPr/>
          </p:nvSpPr>
          <p:spPr bwMode="auto">
            <a:xfrm>
              <a:off x="4645" y="1100"/>
              <a:ext cx="176" cy="145"/>
            </a:xfrm>
            <a:custGeom>
              <a:avLst/>
              <a:gdLst/>
              <a:ahLst/>
              <a:cxnLst>
                <a:cxn ang="0">
                  <a:pos x="253" y="0"/>
                </a:cxn>
                <a:cxn ang="0">
                  <a:pos x="0" y="253"/>
                </a:cxn>
                <a:cxn ang="0">
                  <a:pos x="0" y="1264"/>
                </a:cxn>
                <a:cxn ang="0">
                  <a:pos x="253" y="1517"/>
                </a:cxn>
                <a:cxn ang="0">
                  <a:pos x="1589" y="1517"/>
                </a:cxn>
                <a:cxn ang="0">
                  <a:pos x="1842" y="1264"/>
                </a:cxn>
                <a:cxn ang="0">
                  <a:pos x="1842" y="253"/>
                </a:cxn>
                <a:cxn ang="0">
                  <a:pos x="1589" y="0"/>
                </a:cxn>
                <a:cxn ang="0">
                  <a:pos x="253" y="0"/>
                </a:cxn>
              </a:cxnLst>
              <a:rect l="0" t="0" r="r" b="b"/>
              <a:pathLst>
                <a:path w="1842" h="1517">
                  <a:moveTo>
                    <a:pt x="253" y="0"/>
                  </a:moveTo>
                  <a:cubicBezTo>
                    <a:pt x="114" y="0"/>
                    <a:pt x="0" y="113"/>
                    <a:pt x="0" y="253"/>
                  </a:cubicBezTo>
                  <a:lnTo>
                    <a:pt x="0" y="1264"/>
                  </a:lnTo>
                  <a:cubicBezTo>
                    <a:pt x="0" y="1404"/>
                    <a:pt x="114" y="1517"/>
                    <a:pt x="253" y="1517"/>
                  </a:cubicBezTo>
                  <a:lnTo>
                    <a:pt x="1589" y="1517"/>
                  </a:lnTo>
                  <a:cubicBezTo>
                    <a:pt x="1729" y="1517"/>
                    <a:pt x="1842" y="1404"/>
                    <a:pt x="1842" y="1264"/>
                  </a:cubicBezTo>
                  <a:lnTo>
                    <a:pt x="1842" y="253"/>
                  </a:lnTo>
                  <a:cubicBezTo>
                    <a:pt x="1842" y="113"/>
                    <a:pt x="1729" y="0"/>
                    <a:pt x="1589" y="0"/>
                  </a:cubicBezTo>
                  <a:lnTo>
                    <a:pt x="253" y="0"/>
                  </a:lnTo>
                  <a:close/>
                </a:path>
              </a:pathLst>
            </a:custGeom>
            <a:solidFill>
              <a:srgbClr val="C0C0C0"/>
            </a:solidFill>
            <a:ln w="0">
              <a:solidFill>
                <a:srgbClr val="000000"/>
              </a:solidFill>
              <a:prstDash val="solid"/>
              <a:round/>
              <a:headEnd/>
              <a:tailEnd/>
            </a:ln>
          </p:spPr>
          <p:txBody>
            <a:bodyPr/>
            <a:lstStyle/>
            <a:p>
              <a:endParaRPr lang="en-US" dirty="0"/>
            </a:p>
          </p:txBody>
        </p:sp>
        <p:sp>
          <p:nvSpPr>
            <p:cNvPr id="107" name="Freeform 107"/>
            <p:cNvSpPr>
              <a:spLocks/>
            </p:cNvSpPr>
            <p:nvPr/>
          </p:nvSpPr>
          <p:spPr bwMode="auto">
            <a:xfrm>
              <a:off x="4645" y="1100"/>
              <a:ext cx="176" cy="145"/>
            </a:xfrm>
            <a:custGeom>
              <a:avLst/>
              <a:gdLst/>
              <a:ahLst/>
              <a:cxnLst>
                <a:cxn ang="0">
                  <a:pos x="253" y="0"/>
                </a:cxn>
                <a:cxn ang="0">
                  <a:pos x="0" y="253"/>
                </a:cxn>
                <a:cxn ang="0">
                  <a:pos x="0" y="1264"/>
                </a:cxn>
                <a:cxn ang="0">
                  <a:pos x="253" y="1517"/>
                </a:cxn>
                <a:cxn ang="0">
                  <a:pos x="1589" y="1517"/>
                </a:cxn>
                <a:cxn ang="0">
                  <a:pos x="1842" y="1264"/>
                </a:cxn>
                <a:cxn ang="0">
                  <a:pos x="1842" y="253"/>
                </a:cxn>
                <a:cxn ang="0">
                  <a:pos x="1589" y="0"/>
                </a:cxn>
                <a:cxn ang="0">
                  <a:pos x="253" y="0"/>
                </a:cxn>
              </a:cxnLst>
              <a:rect l="0" t="0" r="r" b="b"/>
              <a:pathLst>
                <a:path w="1842" h="1517">
                  <a:moveTo>
                    <a:pt x="253" y="0"/>
                  </a:moveTo>
                  <a:cubicBezTo>
                    <a:pt x="114" y="0"/>
                    <a:pt x="0" y="113"/>
                    <a:pt x="0" y="253"/>
                  </a:cubicBezTo>
                  <a:lnTo>
                    <a:pt x="0" y="1264"/>
                  </a:lnTo>
                  <a:cubicBezTo>
                    <a:pt x="0" y="1404"/>
                    <a:pt x="114" y="1517"/>
                    <a:pt x="253" y="1517"/>
                  </a:cubicBezTo>
                  <a:lnTo>
                    <a:pt x="1589" y="1517"/>
                  </a:lnTo>
                  <a:cubicBezTo>
                    <a:pt x="1729" y="1517"/>
                    <a:pt x="1842" y="1404"/>
                    <a:pt x="1842" y="1264"/>
                  </a:cubicBezTo>
                  <a:lnTo>
                    <a:pt x="1842" y="253"/>
                  </a:lnTo>
                  <a:cubicBezTo>
                    <a:pt x="1842" y="113"/>
                    <a:pt x="1729" y="0"/>
                    <a:pt x="1589" y="0"/>
                  </a:cubicBezTo>
                  <a:lnTo>
                    <a:pt x="253" y="0"/>
                  </a:lnTo>
                  <a:close/>
                </a:path>
              </a:pathLst>
            </a:custGeom>
            <a:ln>
              <a:noFill/>
              <a:headEnd/>
              <a:tailEnd/>
            </a:ln>
          </p:spPr>
          <p:style>
            <a:lnRef idx="1">
              <a:schemeClr val="dk1"/>
            </a:lnRef>
            <a:fillRef idx="2">
              <a:schemeClr val="dk1"/>
            </a:fillRef>
            <a:effectRef idx="1">
              <a:schemeClr val="dk1"/>
            </a:effectRef>
            <a:fontRef idx="minor">
              <a:schemeClr val="dk1"/>
            </a:fontRef>
          </p:style>
          <p:txBody>
            <a:bodyPr/>
            <a:lstStyle/>
            <a:p>
              <a:endParaRPr lang="en-US" dirty="0">
                <a:solidFill>
                  <a:schemeClr val="dk1"/>
                </a:solidFill>
              </a:endParaRPr>
            </a:p>
          </p:txBody>
        </p:sp>
      </p:grpSp>
      <p:sp>
        <p:nvSpPr>
          <p:cNvPr id="108" name="Rectangle 108"/>
          <p:cNvSpPr>
            <a:spLocks noChangeArrowheads="1"/>
          </p:cNvSpPr>
          <p:nvPr/>
        </p:nvSpPr>
        <p:spPr bwMode="auto">
          <a:xfrm>
            <a:off x="8559355" y="2764059"/>
            <a:ext cx="357470" cy="169277"/>
          </a:xfrm>
          <a:prstGeom prst="rect">
            <a:avLst/>
          </a:prstGeom>
          <a:noFill/>
          <a:ln w="9525">
            <a:noFill/>
            <a:miter lim="800000"/>
            <a:headEnd/>
            <a:tailEnd/>
          </a:ln>
        </p:spPr>
        <p:txBody>
          <a:bodyPr wrap="none" lIns="0" tIns="0" rIns="0" bIns="0">
            <a:spAutoFit/>
          </a:bodyPr>
          <a:lstStyle/>
          <a:p>
            <a:pPr algn="ctr"/>
            <a:r>
              <a:rPr lang="en-US" sz="1100" b="1" dirty="0">
                <a:solidFill>
                  <a:srgbClr val="FFFFFF"/>
                </a:solidFill>
              </a:rPr>
              <a:t>App2</a:t>
            </a:r>
            <a:endParaRPr lang="en-US" sz="1100" b="1" dirty="0"/>
          </a:p>
        </p:txBody>
      </p:sp>
      <p:grpSp>
        <p:nvGrpSpPr>
          <p:cNvPr id="109" name="Group 109"/>
          <p:cNvGrpSpPr>
            <a:grpSpLocks/>
          </p:cNvGrpSpPr>
          <p:nvPr/>
        </p:nvGrpSpPr>
        <p:grpSpPr bwMode="auto">
          <a:xfrm>
            <a:off x="9252015" y="2722910"/>
            <a:ext cx="420052" cy="236602"/>
            <a:chOff x="4415" y="1100"/>
            <a:chExt cx="176" cy="145"/>
          </a:xfrm>
        </p:grpSpPr>
        <p:sp>
          <p:nvSpPr>
            <p:cNvPr id="110" name="Freeform 110"/>
            <p:cNvSpPr>
              <a:spLocks/>
            </p:cNvSpPr>
            <p:nvPr/>
          </p:nvSpPr>
          <p:spPr bwMode="auto">
            <a:xfrm>
              <a:off x="4415" y="1100"/>
              <a:ext cx="176" cy="145"/>
            </a:xfrm>
            <a:custGeom>
              <a:avLst/>
              <a:gdLst/>
              <a:ahLst/>
              <a:cxnLst>
                <a:cxn ang="0">
                  <a:pos x="253" y="0"/>
                </a:cxn>
                <a:cxn ang="0">
                  <a:pos x="0" y="253"/>
                </a:cxn>
                <a:cxn ang="0">
                  <a:pos x="0" y="1264"/>
                </a:cxn>
                <a:cxn ang="0">
                  <a:pos x="253" y="1517"/>
                </a:cxn>
                <a:cxn ang="0">
                  <a:pos x="1589" y="1517"/>
                </a:cxn>
                <a:cxn ang="0">
                  <a:pos x="1842" y="1264"/>
                </a:cxn>
                <a:cxn ang="0">
                  <a:pos x="1842" y="253"/>
                </a:cxn>
                <a:cxn ang="0">
                  <a:pos x="1589" y="0"/>
                </a:cxn>
                <a:cxn ang="0">
                  <a:pos x="253" y="0"/>
                </a:cxn>
              </a:cxnLst>
              <a:rect l="0" t="0" r="r" b="b"/>
              <a:pathLst>
                <a:path w="1842" h="1517">
                  <a:moveTo>
                    <a:pt x="253" y="0"/>
                  </a:moveTo>
                  <a:cubicBezTo>
                    <a:pt x="114" y="0"/>
                    <a:pt x="0" y="113"/>
                    <a:pt x="0" y="253"/>
                  </a:cubicBezTo>
                  <a:lnTo>
                    <a:pt x="0" y="1264"/>
                  </a:lnTo>
                  <a:cubicBezTo>
                    <a:pt x="0" y="1404"/>
                    <a:pt x="114" y="1517"/>
                    <a:pt x="253" y="1517"/>
                  </a:cubicBezTo>
                  <a:lnTo>
                    <a:pt x="1589" y="1517"/>
                  </a:lnTo>
                  <a:cubicBezTo>
                    <a:pt x="1729" y="1517"/>
                    <a:pt x="1842" y="1404"/>
                    <a:pt x="1842" y="1264"/>
                  </a:cubicBezTo>
                  <a:lnTo>
                    <a:pt x="1842" y="253"/>
                  </a:lnTo>
                  <a:cubicBezTo>
                    <a:pt x="1842" y="113"/>
                    <a:pt x="1729" y="0"/>
                    <a:pt x="1589" y="0"/>
                  </a:cubicBezTo>
                  <a:lnTo>
                    <a:pt x="253" y="0"/>
                  </a:lnTo>
                  <a:close/>
                </a:path>
              </a:pathLst>
            </a:custGeom>
            <a:solidFill>
              <a:srgbClr val="C0C0C0"/>
            </a:solidFill>
            <a:ln w="0">
              <a:solidFill>
                <a:srgbClr val="000000"/>
              </a:solidFill>
              <a:prstDash val="solid"/>
              <a:round/>
              <a:headEnd/>
              <a:tailEnd/>
            </a:ln>
          </p:spPr>
          <p:txBody>
            <a:bodyPr/>
            <a:lstStyle/>
            <a:p>
              <a:endParaRPr lang="en-US" dirty="0"/>
            </a:p>
          </p:txBody>
        </p:sp>
        <p:sp>
          <p:nvSpPr>
            <p:cNvPr id="111" name="Freeform 111"/>
            <p:cNvSpPr>
              <a:spLocks/>
            </p:cNvSpPr>
            <p:nvPr/>
          </p:nvSpPr>
          <p:spPr bwMode="auto">
            <a:xfrm>
              <a:off x="4415" y="1100"/>
              <a:ext cx="176" cy="145"/>
            </a:xfrm>
            <a:custGeom>
              <a:avLst/>
              <a:gdLst/>
              <a:ahLst/>
              <a:cxnLst>
                <a:cxn ang="0">
                  <a:pos x="253" y="0"/>
                </a:cxn>
                <a:cxn ang="0">
                  <a:pos x="0" y="253"/>
                </a:cxn>
                <a:cxn ang="0">
                  <a:pos x="0" y="1264"/>
                </a:cxn>
                <a:cxn ang="0">
                  <a:pos x="253" y="1517"/>
                </a:cxn>
                <a:cxn ang="0">
                  <a:pos x="1589" y="1517"/>
                </a:cxn>
                <a:cxn ang="0">
                  <a:pos x="1842" y="1264"/>
                </a:cxn>
                <a:cxn ang="0">
                  <a:pos x="1842" y="253"/>
                </a:cxn>
                <a:cxn ang="0">
                  <a:pos x="1589" y="0"/>
                </a:cxn>
                <a:cxn ang="0">
                  <a:pos x="253" y="0"/>
                </a:cxn>
              </a:cxnLst>
              <a:rect l="0" t="0" r="r" b="b"/>
              <a:pathLst>
                <a:path w="1842" h="1517">
                  <a:moveTo>
                    <a:pt x="253" y="0"/>
                  </a:moveTo>
                  <a:cubicBezTo>
                    <a:pt x="114" y="0"/>
                    <a:pt x="0" y="113"/>
                    <a:pt x="0" y="253"/>
                  </a:cubicBezTo>
                  <a:lnTo>
                    <a:pt x="0" y="1264"/>
                  </a:lnTo>
                  <a:cubicBezTo>
                    <a:pt x="0" y="1404"/>
                    <a:pt x="114" y="1517"/>
                    <a:pt x="253" y="1517"/>
                  </a:cubicBezTo>
                  <a:lnTo>
                    <a:pt x="1589" y="1517"/>
                  </a:lnTo>
                  <a:cubicBezTo>
                    <a:pt x="1729" y="1517"/>
                    <a:pt x="1842" y="1404"/>
                    <a:pt x="1842" y="1264"/>
                  </a:cubicBezTo>
                  <a:lnTo>
                    <a:pt x="1842" y="253"/>
                  </a:lnTo>
                  <a:cubicBezTo>
                    <a:pt x="1842" y="113"/>
                    <a:pt x="1729" y="0"/>
                    <a:pt x="1589" y="0"/>
                  </a:cubicBezTo>
                  <a:lnTo>
                    <a:pt x="253" y="0"/>
                  </a:lnTo>
                  <a:close/>
                </a:path>
              </a:pathLst>
            </a:custGeom>
            <a:ln>
              <a:noFill/>
              <a:headEnd/>
              <a:tailEnd/>
            </a:ln>
          </p:spPr>
          <p:style>
            <a:lnRef idx="1">
              <a:schemeClr val="dk1"/>
            </a:lnRef>
            <a:fillRef idx="2">
              <a:schemeClr val="dk1"/>
            </a:fillRef>
            <a:effectRef idx="1">
              <a:schemeClr val="dk1"/>
            </a:effectRef>
            <a:fontRef idx="minor">
              <a:schemeClr val="dk1"/>
            </a:fontRef>
          </p:style>
          <p:txBody>
            <a:bodyPr/>
            <a:lstStyle/>
            <a:p>
              <a:endParaRPr lang="en-US" dirty="0">
                <a:solidFill>
                  <a:schemeClr val="dk1"/>
                </a:solidFill>
              </a:endParaRPr>
            </a:p>
          </p:txBody>
        </p:sp>
      </p:grpSp>
      <p:sp>
        <p:nvSpPr>
          <p:cNvPr id="112" name="Rectangle 112"/>
          <p:cNvSpPr>
            <a:spLocks noChangeArrowheads="1"/>
          </p:cNvSpPr>
          <p:nvPr/>
        </p:nvSpPr>
        <p:spPr bwMode="auto">
          <a:xfrm>
            <a:off x="9281160" y="2764059"/>
            <a:ext cx="357470" cy="169277"/>
          </a:xfrm>
          <a:prstGeom prst="rect">
            <a:avLst/>
          </a:prstGeom>
          <a:noFill/>
          <a:ln w="9525">
            <a:noFill/>
            <a:miter lim="800000"/>
            <a:headEnd/>
            <a:tailEnd/>
          </a:ln>
        </p:spPr>
        <p:txBody>
          <a:bodyPr wrap="none" lIns="0" tIns="0" rIns="0" bIns="0">
            <a:spAutoFit/>
          </a:bodyPr>
          <a:lstStyle/>
          <a:p>
            <a:pPr algn="ctr"/>
            <a:r>
              <a:rPr lang="en-US" sz="1100" b="1" dirty="0">
                <a:solidFill>
                  <a:srgbClr val="FFFFFF"/>
                </a:solidFill>
              </a:rPr>
              <a:t>App1</a:t>
            </a:r>
            <a:endParaRPr lang="en-US" sz="1100" b="1" dirty="0"/>
          </a:p>
        </p:txBody>
      </p:sp>
      <p:grpSp>
        <p:nvGrpSpPr>
          <p:cNvPr id="113" name="Group 113"/>
          <p:cNvGrpSpPr>
            <a:grpSpLocks/>
          </p:cNvGrpSpPr>
          <p:nvPr/>
        </p:nvGrpSpPr>
        <p:grpSpPr bwMode="auto">
          <a:xfrm>
            <a:off x="9800655" y="2722910"/>
            <a:ext cx="420052" cy="236602"/>
            <a:chOff x="4645" y="1100"/>
            <a:chExt cx="176" cy="145"/>
          </a:xfrm>
        </p:grpSpPr>
        <p:sp>
          <p:nvSpPr>
            <p:cNvPr id="114" name="Freeform 114"/>
            <p:cNvSpPr>
              <a:spLocks/>
            </p:cNvSpPr>
            <p:nvPr/>
          </p:nvSpPr>
          <p:spPr bwMode="auto">
            <a:xfrm>
              <a:off x="4645" y="1100"/>
              <a:ext cx="176" cy="145"/>
            </a:xfrm>
            <a:custGeom>
              <a:avLst/>
              <a:gdLst/>
              <a:ahLst/>
              <a:cxnLst>
                <a:cxn ang="0">
                  <a:pos x="253" y="0"/>
                </a:cxn>
                <a:cxn ang="0">
                  <a:pos x="0" y="253"/>
                </a:cxn>
                <a:cxn ang="0">
                  <a:pos x="0" y="1264"/>
                </a:cxn>
                <a:cxn ang="0">
                  <a:pos x="253" y="1517"/>
                </a:cxn>
                <a:cxn ang="0">
                  <a:pos x="1589" y="1517"/>
                </a:cxn>
                <a:cxn ang="0">
                  <a:pos x="1842" y="1264"/>
                </a:cxn>
                <a:cxn ang="0">
                  <a:pos x="1842" y="253"/>
                </a:cxn>
                <a:cxn ang="0">
                  <a:pos x="1589" y="0"/>
                </a:cxn>
                <a:cxn ang="0">
                  <a:pos x="253" y="0"/>
                </a:cxn>
              </a:cxnLst>
              <a:rect l="0" t="0" r="r" b="b"/>
              <a:pathLst>
                <a:path w="1842" h="1517">
                  <a:moveTo>
                    <a:pt x="253" y="0"/>
                  </a:moveTo>
                  <a:cubicBezTo>
                    <a:pt x="114" y="0"/>
                    <a:pt x="0" y="113"/>
                    <a:pt x="0" y="253"/>
                  </a:cubicBezTo>
                  <a:lnTo>
                    <a:pt x="0" y="1264"/>
                  </a:lnTo>
                  <a:cubicBezTo>
                    <a:pt x="0" y="1404"/>
                    <a:pt x="114" y="1517"/>
                    <a:pt x="253" y="1517"/>
                  </a:cubicBezTo>
                  <a:lnTo>
                    <a:pt x="1589" y="1517"/>
                  </a:lnTo>
                  <a:cubicBezTo>
                    <a:pt x="1729" y="1517"/>
                    <a:pt x="1842" y="1404"/>
                    <a:pt x="1842" y="1264"/>
                  </a:cubicBezTo>
                  <a:lnTo>
                    <a:pt x="1842" y="253"/>
                  </a:lnTo>
                  <a:cubicBezTo>
                    <a:pt x="1842" y="113"/>
                    <a:pt x="1729" y="0"/>
                    <a:pt x="1589" y="0"/>
                  </a:cubicBezTo>
                  <a:lnTo>
                    <a:pt x="253" y="0"/>
                  </a:lnTo>
                  <a:close/>
                </a:path>
              </a:pathLst>
            </a:custGeom>
            <a:solidFill>
              <a:srgbClr val="C0C0C0"/>
            </a:solidFill>
            <a:ln w="0">
              <a:solidFill>
                <a:srgbClr val="000000"/>
              </a:solidFill>
              <a:prstDash val="solid"/>
              <a:round/>
              <a:headEnd/>
              <a:tailEnd/>
            </a:ln>
          </p:spPr>
          <p:txBody>
            <a:bodyPr/>
            <a:lstStyle/>
            <a:p>
              <a:endParaRPr lang="en-US" dirty="0"/>
            </a:p>
          </p:txBody>
        </p:sp>
        <p:sp>
          <p:nvSpPr>
            <p:cNvPr id="115" name="Freeform 115"/>
            <p:cNvSpPr>
              <a:spLocks/>
            </p:cNvSpPr>
            <p:nvPr/>
          </p:nvSpPr>
          <p:spPr bwMode="auto">
            <a:xfrm>
              <a:off x="4645" y="1100"/>
              <a:ext cx="176" cy="145"/>
            </a:xfrm>
            <a:custGeom>
              <a:avLst/>
              <a:gdLst/>
              <a:ahLst/>
              <a:cxnLst>
                <a:cxn ang="0">
                  <a:pos x="253" y="0"/>
                </a:cxn>
                <a:cxn ang="0">
                  <a:pos x="0" y="253"/>
                </a:cxn>
                <a:cxn ang="0">
                  <a:pos x="0" y="1264"/>
                </a:cxn>
                <a:cxn ang="0">
                  <a:pos x="253" y="1517"/>
                </a:cxn>
                <a:cxn ang="0">
                  <a:pos x="1589" y="1517"/>
                </a:cxn>
                <a:cxn ang="0">
                  <a:pos x="1842" y="1264"/>
                </a:cxn>
                <a:cxn ang="0">
                  <a:pos x="1842" y="253"/>
                </a:cxn>
                <a:cxn ang="0">
                  <a:pos x="1589" y="0"/>
                </a:cxn>
                <a:cxn ang="0">
                  <a:pos x="253" y="0"/>
                </a:cxn>
              </a:cxnLst>
              <a:rect l="0" t="0" r="r" b="b"/>
              <a:pathLst>
                <a:path w="1842" h="1517">
                  <a:moveTo>
                    <a:pt x="253" y="0"/>
                  </a:moveTo>
                  <a:cubicBezTo>
                    <a:pt x="114" y="0"/>
                    <a:pt x="0" y="113"/>
                    <a:pt x="0" y="253"/>
                  </a:cubicBezTo>
                  <a:lnTo>
                    <a:pt x="0" y="1264"/>
                  </a:lnTo>
                  <a:cubicBezTo>
                    <a:pt x="0" y="1404"/>
                    <a:pt x="114" y="1517"/>
                    <a:pt x="253" y="1517"/>
                  </a:cubicBezTo>
                  <a:lnTo>
                    <a:pt x="1589" y="1517"/>
                  </a:lnTo>
                  <a:cubicBezTo>
                    <a:pt x="1729" y="1517"/>
                    <a:pt x="1842" y="1404"/>
                    <a:pt x="1842" y="1264"/>
                  </a:cubicBezTo>
                  <a:lnTo>
                    <a:pt x="1842" y="253"/>
                  </a:lnTo>
                  <a:cubicBezTo>
                    <a:pt x="1842" y="113"/>
                    <a:pt x="1729" y="0"/>
                    <a:pt x="1589" y="0"/>
                  </a:cubicBezTo>
                  <a:lnTo>
                    <a:pt x="253" y="0"/>
                  </a:lnTo>
                  <a:close/>
                </a:path>
              </a:pathLst>
            </a:custGeom>
            <a:ln>
              <a:noFill/>
              <a:headEnd/>
              <a:tailEnd/>
            </a:ln>
          </p:spPr>
          <p:style>
            <a:lnRef idx="1">
              <a:schemeClr val="dk1"/>
            </a:lnRef>
            <a:fillRef idx="2">
              <a:schemeClr val="dk1"/>
            </a:fillRef>
            <a:effectRef idx="1">
              <a:schemeClr val="dk1"/>
            </a:effectRef>
            <a:fontRef idx="minor">
              <a:schemeClr val="dk1"/>
            </a:fontRef>
          </p:style>
          <p:txBody>
            <a:bodyPr/>
            <a:lstStyle/>
            <a:p>
              <a:endParaRPr lang="en-US" dirty="0"/>
            </a:p>
          </p:txBody>
        </p:sp>
      </p:grpSp>
      <p:sp>
        <p:nvSpPr>
          <p:cNvPr id="116" name="Rectangle 116"/>
          <p:cNvSpPr>
            <a:spLocks noChangeArrowheads="1"/>
          </p:cNvSpPr>
          <p:nvPr/>
        </p:nvSpPr>
        <p:spPr bwMode="auto">
          <a:xfrm>
            <a:off x="9843516" y="2764059"/>
            <a:ext cx="357470" cy="169277"/>
          </a:xfrm>
          <a:prstGeom prst="rect">
            <a:avLst/>
          </a:prstGeom>
          <a:noFill/>
          <a:ln w="9525">
            <a:noFill/>
            <a:miter lim="800000"/>
            <a:headEnd/>
            <a:tailEnd/>
          </a:ln>
        </p:spPr>
        <p:txBody>
          <a:bodyPr wrap="none" lIns="0" tIns="0" rIns="0" bIns="0">
            <a:spAutoFit/>
          </a:bodyPr>
          <a:lstStyle/>
          <a:p>
            <a:pPr algn="ctr"/>
            <a:r>
              <a:rPr lang="en-US" sz="1100" b="1" dirty="0">
                <a:solidFill>
                  <a:srgbClr val="FFFFFF"/>
                </a:solidFill>
              </a:rPr>
              <a:t>App2</a:t>
            </a:r>
            <a:endParaRPr lang="en-US" sz="1100" b="1" dirty="0"/>
          </a:p>
        </p:txBody>
      </p:sp>
      <p:pic>
        <p:nvPicPr>
          <p:cNvPr id="117" name="Picture 117"/>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8442769" y="5262085"/>
            <a:ext cx="987552" cy="656654"/>
          </a:xfrm>
          <a:prstGeom prst="rect">
            <a:avLst/>
          </a:prstGeom>
          <a:noFill/>
          <a:ln w="9525">
            <a:noFill/>
            <a:miter lim="800000"/>
            <a:headEnd/>
            <a:tailEnd/>
          </a:ln>
          <a:effectLst>
            <a:outerShdw blurRad="609600" sx="95000" sy="95000" algn="ctr" rotWithShape="0">
              <a:srgbClr val="000000"/>
            </a:outerShdw>
          </a:effectLst>
        </p:spPr>
      </p:pic>
      <p:sp>
        <p:nvSpPr>
          <p:cNvPr id="118" name="Rectangle 118"/>
          <p:cNvSpPr>
            <a:spLocks noChangeArrowheads="1"/>
          </p:cNvSpPr>
          <p:nvPr/>
        </p:nvSpPr>
        <p:spPr bwMode="auto">
          <a:xfrm>
            <a:off x="6966585" y="2193130"/>
            <a:ext cx="1647502" cy="261610"/>
          </a:xfrm>
          <a:prstGeom prst="rect">
            <a:avLst/>
          </a:prstGeom>
          <a:ln>
            <a:noFill/>
            <a:headEnd/>
            <a:tailEnd/>
          </a:ln>
        </p:spPr>
        <p:txBody>
          <a:bodyPr wrap="none" lIns="0" tIns="0" rIns="0" bIns="0">
            <a:spAutoFit/>
          </a:bodyPr>
          <a:lstStyle/>
          <a:p>
            <a:pPr algn="ctr"/>
            <a:r>
              <a:rPr lang="en-US" sz="1700" dirty="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X86 Architecture</a:t>
            </a:r>
          </a:p>
        </p:txBody>
      </p:sp>
      <p:sp>
        <p:nvSpPr>
          <p:cNvPr id="119" name="Line 119"/>
          <p:cNvSpPr>
            <a:spLocks noChangeShapeType="1"/>
          </p:cNvSpPr>
          <p:nvPr/>
        </p:nvSpPr>
        <p:spPr bwMode="auto">
          <a:xfrm flipH="1">
            <a:off x="8806244" y="3780758"/>
            <a:ext cx="889825" cy="2863216"/>
          </a:xfrm>
          <a:prstGeom prst="line">
            <a:avLst/>
          </a:prstGeom>
          <a:noFill/>
          <a:ln w="38100">
            <a:solidFill>
              <a:srgbClr val="0000FF"/>
            </a:solidFill>
            <a:prstDash val="sysDot"/>
            <a:round/>
            <a:headEnd/>
            <a:tailEnd/>
          </a:ln>
          <a:effectLst>
            <a:outerShdw blurRad="101600" sx="101000" sy="101000" algn="ctr" rotWithShape="0">
              <a:prstClr val="black"/>
            </a:outerShdw>
          </a:effectLst>
        </p:spPr>
        <p:txBody>
          <a:bodyPr lIns="98755" tIns="49378" rIns="98755" bIns="49378"/>
          <a:lstStyle/>
          <a:p>
            <a:endParaRPr lang="en-US" dirty="0"/>
          </a:p>
        </p:txBody>
      </p:sp>
      <p:pic>
        <p:nvPicPr>
          <p:cNvPr id="120" name="Picture 117"/>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7405496" y="6331933"/>
            <a:ext cx="987552" cy="656654"/>
          </a:xfrm>
          <a:prstGeom prst="rect">
            <a:avLst/>
          </a:prstGeom>
          <a:noFill/>
          <a:ln w="9525">
            <a:noFill/>
            <a:miter lim="800000"/>
            <a:headEnd/>
            <a:tailEnd/>
          </a:ln>
          <a:effectLst>
            <a:outerShdw blurRad="609600" sx="95000" sy="95000" algn="ctr" rotWithShape="0">
              <a:srgbClr val="000000"/>
            </a:outerShdw>
          </a:effectLst>
        </p:spPr>
      </p:pic>
    </p:spTree>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Virtual HBA Approaches</a:t>
            </a:r>
            <a:endParaRPr lang="en-US" dirty="0"/>
          </a:p>
        </p:txBody>
      </p:sp>
      <p:sp>
        <p:nvSpPr>
          <p:cNvPr id="4" name="Text Placeholder 3"/>
          <p:cNvSpPr>
            <a:spLocks noGrp="1"/>
          </p:cNvSpPr>
          <p:nvPr>
            <p:ph type="body" idx="1"/>
          </p:nvPr>
        </p:nvSpPr>
        <p:spPr>
          <a:xfrm>
            <a:off x="459106" y="1697357"/>
            <a:ext cx="10056494" cy="5978560"/>
          </a:xfrm>
        </p:spPr>
        <p:txBody>
          <a:bodyPr/>
          <a:lstStyle/>
          <a:p>
            <a:r>
              <a:rPr lang="en-US" dirty="0" smtClean="0"/>
              <a:t>Single PCI function</a:t>
            </a:r>
          </a:p>
          <a:p>
            <a:pPr lvl="1"/>
            <a:r>
              <a:rPr lang="en-US" dirty="0" smtClean="0"/>
              <a:t>Single Function Driver</a:t>
            </a:r>
          </a:p>
          <a:p>
            <a:pPr lvl="2"/>
            <a:r>
              <a:rPr lang="en-US" dirty="0" smtClean="0"/>
              <a:t>Virtual Ports abstracted by IHV function driver</a:t>
            </a:r>
          </a:p>
          <a:p>
            <a:pPr lvl="2"/>
            <a:r>
              <a:rPr lang="en-US" dirty="0" smtClean="0"/>
              <a:t>LUNs surfaced to Windows Storage Stack en masse</a:t>
            </a:r>
          </a:p>
          <a:p>
            <a:pPr lvl="1"/>
            <a:r>
              <a:rPr lang="en-US" dirty="0" smtClean="0"/>
              <a:t>Virtual Miniport driver</a:t>
            </a:r>
          </a:p>
          <a:p>
            <a:r>
              <a:rPr lang="en-US" dirty="0" smtClean="0"/>
              <a:t>Multi-Function device</a:t>
            </a:r>
          </a:p>
          <a:p>
            <a:pPr lvl="2"/>
            <a:r>
              <a:rPr lang="en-US" dirty="0" err="1" smtClean="0"/>
              <a:t>PCIe</a:t>
            </a:r>
            <a:r>
              <a:rPr lang="en-US" dirty="0" smtClean="0"/>
              <a:t> base or IOV</a:t>
            </a:r>
          </a:p>
          <a:p>
            <a:pPr lvl="2"/>
            <a:r>
              <a:rPr lang="en-US" dirty="0" smtClean="0"/>
              <a:t>Prepares for direct guest Device Assignment</a:t>
            </a:r>
          </a:p>
          <a:p>
            <a:pPr lvl="3"/>
            <a:r>
              <a:rPr lang="en-US" dirty="0" smtClean="0"/>
              <a:t>VT-d, IOMMU  DMA remapping</a:t>
            </a:r>
            <a:endParaRPr lang="en-US" dirty="0"/>
          </a:p>
        </p:txBody>
      </p:sp>
    </p:spTree>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Rectangle 2"/>
          <p:cNvSpPr>
            <a:spLocks noChangeArrowheads="1"/>
          </p:cNvSpPr>
          <p:nvPr/>
        </p:nvSpPr>
        <p:spPr bwMode="auto">
          <a:xfrm rot="-5400000">
            <a:off x="3824287" y="-1958974"/>
            <a:ext cx="3324226" cy="10715624"/>
          </a:xfrm>
          <a:prstGeom prst="rect">
            <a:avLst/>
          </a:prstGeom>
          <a:solidFill>
            <a:srgbClr val="EAEAEA"/>
          </a:solidFill>
          <a:ln w="9525">
            <a:solidFill>
              <a:srgbClr val="000000"/>
            </a:solidFill>
            <a:miter lim="800000"/>
            <a:headEnd/>
            <a:tailEnd/>
          </a:ln>
          <a:effectLst/>
        </p:spPr>
        <p:txBody>
          <a:bodyPr vert="eaVert" wrap="none" lIns="109728" tIns="54864" rIns="109728" bIns="54864" anchor="ctr"/>
          <a:lstStyle/>
          <a:p>
            <a:pPr algn="ctr" eaLnBrk="1" hangingPunct="1">
              <a:lnSpc>
                <a:spcPct val="100000"/>
              </a:lnSpc>
              <a:spcBef>
                <a:spcPct val="0"/>
              </a:spcBef>
              <a:buClrTx/>
              <a:buSzTx/>
              <a:buFontTx/>
              <a:buNone/>
            </a:pPr>
            <a:endParaRPr lang="en-US">
              <a:effectLst>
                <a:outerShdw blurRad="38100" dist="38100" dir="2700000" algn="tl">
                  <a:srgbClr val="000000"/>
                </a:outerShdw>
              </a:effectLst>
            </a:endParaRPr>
          </a:p>
        </p:txBody>
      </p:sp>
      <p:sp>
        <p:nvSpPr>
          <p:cNvPr id="275461" name="Rectangle 5"/>
          <p:cNvSpPr>
            <a:spLocks noGrp="1" noChangeArrowheads="1"/>
          </p:cNvSpPr>
          <p:nvPr>
            <p:ph type="title"/>
          </p:nvPr>
        </p:nvSpPr>
        <p:spPr/>
        <p:txBody>
          <a:bodyPr/>
          <a:lstStyle/>
          <a:p>
            <a:r>
              <a:rPr smtClean="0"/>
              <a:t>PCI  IO Virtualization - SR</a:t>
            </a:r>
            <a:endParaRPr lang="en-US" dirty="0"/>
          </a:p>
        </p:txBody>
      </p:sp>
      <p:sp>
        <p:nvSpPr>
          <p:cNvPr id="275462" name="Rectangle 6"/>
          <p:cNvSpPr>
            <a:spLocks noGrp="1" noChangeArrowheads="1"/>
          </p:cNvSpPr>
          <p:nvPr>
            <p:ph idx="1"/>
          </p:nvPr>
        </p:nvSpPr>
        <p:spPr>
          <a:xfrm>
            <a:off x="168069" y="5200247"/>
            <a:ext cx="10488930" cy="2144177"/>
          </a:xfrm>
          <a:noFill/>
        </p:spPr>
        <p:txBody>
          <a:bodyPr/>
          <a:lstStyle/>
          <a:p>
            <a:pPr>
              <a:lnSpc>
                <a:spcPct val="80000"/>
              </a:lnSpc>
            </a:pPr>
            <a:r>
              <a:rPr lang="en-US" sz="2900" dirty="0"/>
              <a:t>Single-Root IOV (SR-IOV) - A </a:t>
            </a:r>
            <a:r>
              <a:rPr lang="en-US" sz="2900" dirty="0" err="1"/>
              <a:t>PCIe</a:t>
            </a:r>
            <a:r>
              <a:rPr lang="en-US" sz="2900" dirty="0"/>
              <a:t> hierarchy with one or more components that support the SR-IOV Capability</a:t>
            </a:r>
            <a:r>
              <a:rPr lang="en-US" sz="2900" dirty="0" smtClean="0"/>
              <a:t>.</a:t>
            </a:r>
          </a:p>
          <a:p>
            <a:pPr>
              <a:lnSpc>
                <a:spcPct val="80000"/>
              </a:lnSpc>
            </a:pPr>
            <a:r>
              <a:rPr lang="en-US" sz="2900" dirty="0" smtClean="0"/>
              <a:t>Each Virtual Function is individually addressable</a:t>
            </a:r>
          </a:p>
          <a:p>
            <a:pPr>
              <a:lnSpc>
                <a:spcPct val="80000"/>
              </a:lnSpc>
            </a:pPr>
            <a:r>
              <a:rPr lang="en-US" sz="2900" dirty="0" smtClean="0"/>
              <a:t>Virtual N-Ports could align well for granular management controls for SAN resources</a:t>
            </a:r>
            <a:endParaRPr lang="en-US" sz="2900" dirty="0"/>
          </a:p>
        </p:txBody>
      </p:sp>
      <p:sp>
        <p:nvSpPr>
          <p:cNvPr id="275516" name="Line 60"/>
          <p:cNvSpPr>
            <a:spLocks noChangeShapeType="1"/>
          </p:cNvSpPr>
          <p:nvPr/>
        </p:nvSpPr>
        <p:spPr bwMode="auto">
          <a:xfrm>
            <a:off x="1568768" y="3582671"/>
            <a:ext cx="405764" cy="464820"/>
          </a:xfrm>
          <a:prstGeom prst="line">
            <a:avLst/>
          </a:prstGeom>
          <a:noFill/>
          <a:ln w="31750">
            <a:solidFill>
              <a:srgbClr val="0000FF"/>
            </a:solidFill>
            <a:round/>
            <a:headEnd/>
            <a:tailEnd/>
          </a:ln>
          <a:effectLst/>
        </p:spPr>
        <p:txBody>
          <a:bodyPr wrap="none" lIns="109728" tIns="54864" rIns="109728" bIns="54864"/>
          <a:lstStyle/>
          <a:p>
            <a:endParaRPr lang="en-US"/>
          </a:p>
        </p:txBody>
      </p:sp>
      <p:sp>
        <p:nvSpPr>
          <p:cNvPr id="275517" name="Line 61"/>
          <p:cNvSpPr>
            <a:spLocks noChangeShapeType="1"/>
          </p:cNvSpPr>
          <p:nvPr/>
        </p:nvSpPr>
        <p:spPr bwMode="auto">
          <a:xfrm>
            <a:off x="1728788" y="3536951"/>
            <a:ext cx="428624" cy="491490"/>
          </a:xfrm>
          <a:prstGeom prst="line">
            <a:avLst/>
          </a:prstGeom>
          <a:noFill/>
          <a:ln w="31750">
            <a:solidFill>
              <a:srgbClr val="FF0000"/>
            </a:solidFill>
            <a:round/>
            <a:headEnd/>
            <a:tailEnd/>
          </a:ln>
          <a:effectLst/>
        </p:spPr>
        <p:txBody>
          <a:bodyPr wrap="none" lIns="109728" tIns="54864" rIns="109728" bIns="54864"/>
          <a:lstStyle/>
          <a:p>
            <a:endParaRPr lang="en-US"/>
          </a:p>
        </p:txBody>
      </p:sp>
      <p:sp>
        <p:nvSpPr>
          <p:cNvPr id="275518" name="Rectangle 62"/>
          <p:cNvSpPr>
            <a:spLocks noChangeArrowheads="1"/>
          </p:cNvSpPr>
          <p:nvPr/>
        </p:nvSpPr>
        <p:spPr bwMode="auto">
          <a:xfrm>
            <a:off x="298132" y="2121535"/>
            <a:ext cx="561976" cy="641986"/>
          </a:xfrm>
          <a:prstGeom prst="rect">
            <a:avLst/>
          </a:prstGeom>
          <a:solidFill>
            <a:srgbClr val="CCCCFF"/>
          </a:solidFill>
          <a:ln w="1651" algn="ctr">
            <a:solidFill>
              <a:srgbClr val="000000"/>
            </a:solidFill>
            <a:miter lim="800000"/>
            <a:headEnd/>
            <a:tailEnd/>
          </a:ln>
          <a:effectLst/>
        </p:spPr>
        <p:txBody>
          <a:bodyPr wrap="none" lIns="21946" tIns="0" rIns="21946" bIns="0" anchor="ctr"/>
          <a:lstStyle/>
          <a:p>
            <a:endParaRPr lang="en-US"/>
          </a:p>
        </p:txBody>
      </p:sp>
      <p:sp>
        <p:nvSpPr>
          <p:cNvPr id="275519" name="Rectangle 63"/>
          <p:cNvSpPr>
            <a:spLocks noChangeArrowheads="1"/>
          </p:cNvSpPr>
          <p:nvPr/>
        </p:nvSpPr>
        <p:spPr bwMode="auto">
          <a:xfrm>
            <a:off x="1473518" y="2121535"/>
            <a:ext cx="563880" cy="641986"/>
          </a:xfrm>
          <a:prstGeom prst="rect">
            <a:avLst/>
          </a:prstGeom>
          <a:solidFill>
            <a:srgbClr val="FF99FF"/>
          </a:solidFill>
          <a:ln w="1651" algn="ctr">
            <a:solidFill>
              <a:srgbClr val="000000"/>
            </a:solidFill>
            <a:miter lim="800000"/>
            <a:headEnd/>
            <a:tailEnd/>
          </a:ln>
          <a:effectLst/>
        </p:spPr>
        <p:txBody>
          <a:bodyPr wrap="none" lIns="21946" tIns="0" rIns="21946" bIns="0" anchor="ctr"/>
          <a:lstStyle/>
          <a:p>
            <a:endParaRPr lang="en-US"/>
          </a:p>
        </p:txBody>
      </p:sp>
      <p:sp>
        <p:nvSpPr>
          <p:cNvPr id="275520" name="Text Box 64"/>
          <p:cNvSpPr txBox="1">
            <a:spLocks noChangeArrowheads="1"/>
          </p:cNvSpPr>
          <p:nvPr/>
        </p:nvSpPr>
        <p:spPr bwMode="auto">
          <a:xfrm>
            <a:off x="519113" y="2315846"/>
            <a:ext cx="206788" cy="261610"/>
          </a:xfrm>
          <a:prstGeom prst="rect">
            <a:avLst/>
          </a:prstGeom>
          <a:noFill/>
          <a:ln w="25400">
            <a:noFill/>
            <a:miter lim="800000"/>
            <a:headEnd/>
            <a:tailEnd/>
          </a:ln>
          <a:effectLst/>
        </p:spPr>
        <p:txBody>
          <a:bodyPr wrap="none" lIns="0" tIns="0" rIns="0" bIns="0" anchor="ctr">
            <a:spAutoFit/>
          </a:bodyPr>
          <a:lstStyle/>
          <a:p>
            <a:pPr algn="ctr" defTabSz="988696">
              <a:spcBef>
                <a:spcPct val="0"/>
              </a:spcBef>
              <a:spcAft>
                <a:spcPct val="15000"/>
              </a:spcAft>
            </a:pPr>
            <a:r>
              <a:rPr lang="es-UY" sz="1700" dirty="0">
                <a:solidFill>
                  <a:srgbClr val="000080"/>
                </a:solidFill>
                <a:cs typeface="Arial" charset="0"/>
              </a:rPr>
              <a:t>SI</a:t>
            </a:r>
          </a:p>
        </p:txBody>
      </p:sp>
      <p:sp>
        <p:nvSpPr>
          <p:cNvPr id="275521" name="Text Box 65"/>
          <p:cNvSpPr txBox="1">
            <a:spLocks noChangeArrowheads="1"/>
          </p:cNvSpPr>
          <p:nvPr/>
        </p:nvSpPr>
        <p:spPr bwMode="auto">
          <a:xfrm>
            <a:off x="1696403" y="2315846"/>
            <a:ext cx="206788" cy="261610"/>
          </a:xfrm>
          <a:prstGeom prst="rect">
            <a:avLst/>
          </a:prstGeom>
          <a:noFill/>
          <a:ln w="25400">
            <a:noFill/>
            <a:miter lim="800000"/>
            <a:headEnd/>
            <a:tailEnd/>
          </a:ln>
          <a:effectLst/>
        </p:spPr>
        <p:txBody>
          <a:bodyPr wrap="none" lIns="0" tIns="0" rIns="0" bIns="0" anchor="ctr">
            <a:spAutoFit/>
          </a:bodyPr>
          <a:lstStyle/>
          <a:p>
            <a:pPr algn="ctr" defTabSz="988696">
              <a:spcBef>
                <a:spcPct val="0"/>
              </a:spcBef>
              <a:spcAft>
                <a:spcPct val="15000"/>
              </a:spcAft>
            </a:pPr>
            <a:r>
              <a:rPr lang="es-UY" sz="1700" dirty="0">
                <a:solidFill>
                  <a:srgbClr val="000080"/>
                </a:solidFill>
                <a:cs typeface="Arial" charset="0"/>
              </a:rPr>
              <a:t>SI</a:t>
            </a:r>
          </a:p>
        </p:txBody>
      </p:sp>
      <p:sp>
        <p:nvSpPr>
          <p:cNvPr id="275522" name="Rectangle 66"/>
          <p:cNvSpPr>
            <a:spLocks noChangeArrowheads="1"/>
          </p:cNvSpPr>
          <p:nvPr/>
        </p:nvSpPr>
        <p:spPr bwMode="auto">
          <a:xfrm>
            <a:off x="189548" y="2763521"/>
            <a:ext cx="2070734" cy="308610"/>
          </a:xfrm>
          <a:prstGeom prst="rect">
            <a:avLst/>
          </a:prstGeom>
          <a:solidFill>
            <a:srgbClr val="BCFFBC"/>
          </a:solidFill>
          <a:ln w="12700">
            <a:solidFill>
              <a:srgbClr val="000000"/>
            </a:solidFill>
            <a:miter lim="800000"/>
            <a:headEnd/>
            <a:tailEnd/>
          </a:ln>
          <a:effectLst/>
        </p:spPr>
        <p:txBody>
          <a:bodyPr wrap="none" lIns="109728" tIns="54864" rIns="109728" bIns="54864"/>
          <a:lstStyle/>
          <a:p>
            <a:endParaRPr lang="en-US"/>
          </a:p>
        </p:txBody>
      </p:sp>
      <p:sp>
        <p:nvSpPr>
          <p:cNvPr id="275523" name="Freeform 67"/>
          <p:cNvSpPr>
            <a:spLocks/>
          </p:cNvSpPr>
          <p:nvPr/>
        </p:nvSpPr>
        <p:spPr bwMode="auto">
          <a:xfrm>
            <a:off x="633412" y="2616836"/>
            <a:ext cx="935356" cy="796290"/>
          </a:xfrm>
          <a:custGeom>
            <a:avLst/>
            <a:gdLst/>
            <a:ahLst/>
            <a:cxnLst>
              <a:cxn ang="0">
                <a:pos x="0" y="0"/>
              </a:cxn>
              <a:cxn ang="0">
                <a:pos x="0" y="302"/>
              </a:cxn>
              <a:cxn ang="0">
                <a:pos x="425" y="304"/>
              </a:cxn>
              <a:cxn ang="0">
                <a:pos x="424" y="427"/>
              </a:cxn>
            </a:cxnLst>
            <a:rect l="0" t="0" r="r" b="b"/>
            <a:pathLst>
              <a:path w="425" h="427">
                <a:moveTo>
                  <a:pt x="0" y="0"/>
                </a:moveTo>
                <a:lnTo>
                  <a:pt x="0" y="302"/>
                </a:lnTo>
                <a:lnTo>
                  <a:pt x="425" y="304"/>
                </a:lnTo>
                <a:lnTo>
                  <a:pt x="424" y="427"/>
                </a:lnTo>
              </a:path>
            </a:pathLst>
          </a:custGeom>
          <a:noFill/>
          <a:ln w="31750">
            <a:solidFill>
              <a:srgbClr val="0000FF"/>
            </a:solidFill>
            <a:round/>
            <a:headEnd type="none" w="med" len="med"/>
            <a:tailEnd type="none" w="med" len="med"/>
          </a:ln>
          <a:effectLst/>
        </p:spPr>
        <p:txBody>
          <a:bodyPr wrap="none" lIns="109728" tIns="54864" rIns="109728" bIns="54864"/>
          <a:lstStyle/>
          <a:p>
            <a:endParaRPr lang="en-US"/>
          </a:p>
        </p:txBody>
      </p:sp>
      <p:sp>
        <p:nvSpPr>
          <p:cNvPr id="275524" name="Line 68"/>
          <p:cNvSpPr>
            <a:spLocks noChangeShapeType="1"/>
          </p:cNvSpPr>
          <p:nvPr/>
        </p:nvSpPr>
        <p:spPr bwMode="auto">
          <a:xfrm>
            <a:off x="1791652" y="2614931"/>
            <a:ext cx="0" cy="944880"/>
          </a:xfrm>
          <a:prstGeom prst="line">
            <a:avLst/>
          </a:prstGeom>
          <a:noFill/>
          <a:ln w="31750">
            <a:solidFill>
              <a:srgbClr val="FF0000"/>
            </a:solidFill>
            <a:round/>
            <a:headEnd/>
            <a:tailEnd/>
          </a:ln>
          <a:effectLst/>
        </p:spPr>
        <p:txBody>
          <a:bodyPr wrap="none" lIns="109728" tIns="54864" rIns="109728" bIns="54864"/>
          <a:lstStyle/>
          <a:p>
            <a:endParaRPr lang="en-US"/>
          </a:p>
        </p:txBody>
      </p:sp>
      <p:sp>
        <p:nvSpPr>
          <p:cNvPr id="275525" name="Rectangle 69"/>
          <p:cNvSpPr>
            <a:spLocks noChangeArrowheads="1"/>
          </p:cNvSpPr>
          <p:nvPr/>
        </p:nvSpPr>
        <p:spPr bwMode="auto">
          <a:xfrm>
            <a:off x="1279208" y="3365501"/>
            <a:ext cx="998220" cy="266700"/>
          </a:xfrm>
          <a:prstGeom prst="rect">
            <a:avLst/>
          </a:prstGeom>
          <a:solidFill>
            <a:srgbClr val="FFFFA4"/>
          </a:solidFill>
          <a:ln w="12700">
            <a:solidFill>
              <a:srgbClr val="000000"/>
            </a:solidFill>
            <a:miter lim="800000"/>
            <a:headEnd/>
            <a:tailEnd/>
          </a:ln>
          <a:effectLst/>
        </p:spPr>
        <p:txBody>
          <a:bodyPr wrap="none" lIns="109728" tIns="54864" rIns="109728" bIns="54864"/>
          <a:lstStyle/>
          <a:p>
            <a:endParaRPr lang="en-US"/>
          </a:p>
        </p:txBody>
      </p:sp>
      <p:sp>
        <p:nvSpPr>
          <p:cNvPr id="275526" name="Text Box 70"/>
          <p:cNvSpPr txBox="1">
            <a:spLocks noChangeArrowheads="1"/>
          </p:cNvSpPr>
          <p:nvPr/>
        </p:nvSpPr>
        <p:spPr bwMode="auto">
          <a:xfrm>
            <a:off x="1359218" y="3371216"/>
            <a:ext cx="860813" cy="261610"/>
          </a:xfrm>
          <a:prstGeom prst="rect">
            <a:avLst/>
          </a:prstGeom>
          <a:noFill/>
          <a:ln w="25400">
            <a:noFill/>
            <a:miter lim="800000"/>
            <a:headEnd/>
            <a:tailEnd/>
          </a:ln>
          <a:effectLst/>
        </p:spPr>
        <p:txBody>
          <a:bodyPr wrap="none" lIns="0" tIns="0" rIns="0" bIns="0" anchor="ctr">
            <a:spAutoFit/>
          </a:bodyPr>
          <a:lstStyle/>
          <a:p>
            <a:pPr algn="ctr" defTabSz="988696">
              <a:spcBef>
                <a:spcPct val="0"/>
              </a:spcBef>
              <a:spcAft>
                <a:spcPct val="15000"/>
              </a:spcAft>
            </a:pPr>
            <a:r>
              <a:rPr lang="es-UY" sz="1700" dirty="0" err="1">
                <a:solidFill>
                  <a:srgbClr val="000080"/>
                </a:solidFill>
                <a:cs typeface="Arial" charset="0"/>
              </a:rPr>
              <a:t>PCIe</a:t>
            </a:r>
            <a:r>
              <a:rPr lang="es-UY" sz="1700" dirty="0">
                <a:solidFill>
                  <a:srgbClr val="000080"/>
                </a:solidFill>
                <a:cs typeface="Arial" charset="0"/>
              </a:rPr>
              <a:t> RC</a:t>
            </a:r>
          </a:p>
        </p:txBody>
      </p:sp>
      <p:sp>
        <p:nvSpPr>
          <p:cNvPr id="275527" name="Text Box 71"/>
          <p:cNvSpPr txBox="1">
            <a:spLocks noChangeArrowheads="1"/>
          </p:cNvSpPr>
          <p:nvPr/>
        </p:nvSpPr>
        <p:spPr bwMode="auto">
          <a:xfrm>
            <a:off x="667702" y="2778761"/>
            <a:ext cx="1041952" cy="261610"/>
          </a:xfrm>
          <a:prstGeom prst="rect">
            <a:avLst/>
          </a:prstGeom>
          <a:noFill/>
          <a:ln w="25400">
            <a:noFill/>
            <a:miter lim="800000"/>
            <a:headEnd/>
            <a:tailEnd/>
          </a:ln>
          <a:effectLst/>
        </p:spPr>
        <p:txBody>
          <a:bodyPr wrap="none" lIns="0" tIns="0" rIns="0" bIns="0" anchor="ctr">
            <a:spAutoFit/>
          </a:bodyPr>
          <a:lstStyle/>
          <a:p>
            <a:pPr algn="ctr" defTabSz="988696">
              <a:spcBef>
                <a:spcPct val="0"/>
              </a:spcBef>
              <a:spcAft>
                <a:spcPct val="15000"/>
              </a:spcAft>
            </a:pPr>
            <a:r>
              <a:rPr lang="es-UY" sz="1700" dirty="0" err="1">
                <a:solidFill>
                  <a:srgbClr val="000080"/>
                </a:solidFill>
                <a:cs typeface="Arial" charset="0"/>
              </a:rPr>
              <a:t>Hypervisor</a:t>
            </a:r>
            <a:endParaRPr lang="es-UY" sz="1700" dirty="0">
              <a:solidFill>
                <a:srgbClr val="000080"/>
              </a:solidFill>
              <a:cs typeface="Arial" charset="0"/>
            </a:endParaRPr>
          </a:p>
        </p:txBody>
      </p:sp>
      <p:sp>
        <p:nvSpPr>
          <p:cNvPr id="275528" name="Text Box 72"/>
          <p:cNvSpPr txBox="1">
            <a:spLocks noChangeArrowheads="1"/>
          </p:cNvSpPr>
          <p:nvPr/>
        </p:nvSpPr>
        <p:spPr bwMode="auto">
          <a:xfrm>
            <a:off x="1050608" y="1670051"/>
            <a:ext cx="3087768" cy="429348"/>
          </a:xfrm>
          <a:prstGeom prst="rect">
            <a:avLst/>
          </a:prstGeom>
          <a:noFill/>
          <a:ln w="19050" algn="ctr">
            <a:noFill/>
            <a:miter lim="800000"/>
            <a:headEnd/>
            <a:tailEnd/>
          </a:ln>
          <a:effectLst/>
        </p:spPr>
        <p:txBody>
          <a:bodyPr wrap="none" lIns="109728" tIns="54864" rIns="109728" bIns="54864">
            <a:spAutoFit/>
          </a:bodyPr>
          <a:lstStyle/>
          <a:p>
            <a:pPr algn="ctr" eaLnBrk="1" hangingPunct="1">
              <a:lnSpc>
                <a:spcPct val="90000"/>
              </a:lnSpc>
              <a:spcBef>
                <a:spcPct val="0"/>
              </a:spcBef>
              <a:buClrTx/>
              <a:buSzTx/>
              <a:buFontTx/>
              <a:buNone/>
            </a:pPr>
            <a:r>
              <a:rPr lang="en-US" sz="2300" u="sng" dirty="0" err="1">
                <a:solidFill>
                  <a:srgbClr val="000066"/>
                </a:solidFill>
                <a:cs typeface="Arial" charset="0"/>
              </a:rPr>
              <a:t>PCIe</a:t>
            </a:r>
            <a:r>
              <a:rPr lang="en-US" sz="2300" u="sng" dirty="0">
                <a:solidFill>
                  <a:srgbClr val="000066"/>
                </a:solidFill>
                <a:cs typeface="Arial" charset="0"/>
              </a:rPr>
              <a:t> Single-Root IOV</a:t>
            </a:r>
          </a:p>
        </p:txBody>
      </p:sp>
      <p:sp>
        <p:nvSpPr>
          <p:cNvPr id="275529" name="Rectangle 73"/>
          <p:cNvSpPr>
            <a:spLocks noChangeArrowheads="1"/>
          </p:cNvSpPr>
          <p:nvPr/>
        </p:nvSpPr>
        <p:spPr bwMode="auto">
          <a:xfrm>
            <a:off x="961073" y="2100581"/>
            <a:ext cx="346710" cy="661034"/>
          </a:xfrm>
          <a:prstGeom prst="rect">
            <a:avLst/>
          </a:prstGeom>
          <a:solidFill>
            <a:srgbClr val="BCFFBC"/>
          </a:solidFill>
          <a:ln w="12700" algn="ctr">
            <a:solidFill>
              <a:srgbClr val="000000"/>
            </a:solidFill>
            <a:miter lim="800000"/>
            <a:headEnd/>
            <a:tailEnd/>
          </a:ln>
          <a:effectLst/>
        </p:spPr>
        <p:txBody>
          <a:bodyPr wrap="none" lIns="109728" tIns="54864" rIns="109728" bIns="54864" anchor="ctr"/>
          <a:lstStyle/>
          <a:p>
            <a:pPr eaLnBrk="1" hangingPunct="1">
              <a:lnSpc>
                <a:spcPct val="100000"/>
              </a:lnSpc>
              <a:spcBef>
                <a:spcPct val="0"/>
              </a:spcBef>
              <a:buClrTx/>
              <a:buSzTx/>
              <a:buFontTx/>
              <a:buNone/>
            </a:pPr>
            <a:r>
              <a:rPr lang="en-US" sz="1700" dirty="0">
                <a:solidFill>
                  <a:srgbClr val="000000"/>
                </a:solidFill>
                <a:cs typeface="Arial" charset="0"/>
              </a:rPr>
              <a:t>VI</a:t>
            </a:r>
          </a:p>
        </p:txBody>
      </p:sp>
      <p:sp>
        <p:nvSpPr>
          <p:cNvPr id="72" name="Left Arrow Callout 71"/>
          <p:cNvSpPr/>
          <p:nvPr/>
        </p:nvSpPr>
        <p:spPr bwMode="auto">
          <a:xfrm rot="21000021">
            <a:off x="2428404" y="2566340"/>
            <a:ext cx="4180115" cy="867092"/>
          </a:xfrm>
          <a:prstGeom prst="leftArrowCallout">
            <a:avLst>
              <a:gd name="adj1" fmla="val 25000"/>
              <a:gd name="adj2" fmla="val 22531"/>
              <a:gd name="adj3" fmla="val 25000"/>
              <a:gd name="adj4" fmla="val 64977"/>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smtClean="0">
                <a:solidFill>
                  <a:schemeClr val="tx1"/>
                </a:solidFill>
                <a:effectLst>
                  <a:outerShdw blurRad="38100" dist="38100" dir="2700000" algn="tl">
                    <a:srgbClr val="000000">
                      <a:alpha val="43137"/>
                    </a:srgbClr>
                  </a:outerShdw>
                </a:effectLst>
                <a:latin typeface="Segoe" pitchFamily="34" charset="0"/>
              </a:rPr>
              <a:t>A Single Root Complex</a:t>
            </a:r>
          </a:p>
        </p:txBody>
      </p:sp>
      <p:sp>
        <p:nvSpPr>
          <p:cNvPr id="73" name="Left Arrow Callout 72"/>
          <p:cNvSpPr/>
          <p:nvPr/>
        </p:nvSpPr>
        <p:spPr bwMode="auto">
          <a:xfrm>
            <a:off x="4058321" y="3599145"/>
            <a:ext cx="5555094" cy="1374370"/>
          </a:xfrm>
          <a:prstGeom prst="leftArrowCallout">
            <a:avLst>
              <a:gd name="adj1" fmla="val 25000"/>
              <a:gd name="adj2" fmla="val 22531"/>
              <a:gd name="adj3" fmla="val 25000"/>
              <a:gd name="adj4" fmla="val 74961"/>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smtClean="0">
                <a:solidFill>
                  <a:schemeClr val="tx1"/>
                </a:solidFill>
                <a:effectLst>
                  <a:outerShdw blurRad="38100" dist="38100" dir="2700000" algn="tl">
                    <a:srgbClr val="000000">
                      <a:alpha val="43137"/>
                    </a:srgbClr>
                  </a:outerShdw>
                </a:effectLst>
                <a:latin typeface="Segoe" pitchFamily="34" charset="0"/>
              </a:rPr>
              <a:t>Device provides addressable virtual instances, assignable over it’s port to virtual machines</a:t>
            </a:r>
          </a:p>
        </p:txBody>
      </p:sp>
      <p:sp>
        <p:nvSpPr>
          <p:cNvPr id="74" name="Rectangle 74"/>
          <p:cNvSpPr>
            <a:spLocks noChangeArrowheads="1"/>
          </p:cNvSpPr>
          <p:nvPr/>
        </p:nvSpPr>
        <p:spPr bwMode="auto">
          <a:xfrm>
            <a:off x="761048" y="4030345"/>
            <a:ext cx="2712824" cy="754506"/>
          </a:xfrm>
          <a:prstGeom prst="rect">
            <a:avLst/>
          </a:prstGeom>
          <a:solidFill>
            <a:srgbClr val="DDDDDD"/>
          </a:solidFill>
          <a:ln w="12700">
            <a:solidFill>
              <a:srgbClr val="000000"/>
            </a:solidFill>
            <a:miter lim="800000"/>
            <a:headEnd/>
            <a:tailEnd/>
          </a:ln>
          <a:effectLst/>
        </p:spPr>
        <p:txBody>
          <a:bodyPr wrap="none" lIns="109728" tIns="54864" rIns="109728" bIns="54864" anchor="b"/>
          <a:lstStyle/>
          <a:p>
            <a:pPr>
              <a:lnSpc>
                <a:spcPct val="100000"/>
              </a:lnSpc>
              <a:spcBef>
                <a:spcPct val="0"/>
              </a:spcBef>
              <a:buClrTx/>
              <a:buSzTx/>
              <a:buFontTx/>
              <a:buNone/>
            </a:pPr>
            <a:r>
              <a:rPr lang="en-US" sz="1900" dirty="0" err="1">
                <a:solidFill>
                  <a:srgbClr val="000000"/>
                </a:solidFill>
                <a:cs typeface="Arial" charset="0"/>
              </a:rPr>
              <a:t>PCIe</a:t>
            </a:r>
            <a:r>
              <a:rPr lang="en-US" sz="1900" dirty="0">
                <a:solidFill>
                  <a:srgbClr val="000000"/>
                </a:solidFill>
                <a:cs typeface="Arial" charset="0"/>
              </a:rPr>
              <a:t> SR-IOV </a:t>
            </a:r>
          </a:p>
          <a:p>
            <a:pPr>
              <a:lnSpc>
                <a:spcPct val="100000"/>
              </a:lnSpc>
              <a:spcBef>
                <a:spcPct val="0"/>
              </a:spcBef>
              <a:buClrTx/>
              <a:buSzTx/>
              <a:buFontTx/>
              <a:buNone/>
            </a:pPr>
            <a:r>
              <a:rPr lang="en-US" sz="1900" dirty="0">
                <a:solidFill>
                  <a:srgbClr val="000000"/>
                </a:solidFill>
                <a:cs typeface="Arial" charset="0"/>
              </a:rPr>
              <a:t>Capable Device</a:t>
            </a:r>
          </a:p>
        </p:txBody>
      </p:sp>
      <p:sp>
        <p:nvSpPr>
          <p:cNvPr id="275531" name="Rectangle 75"/>
          <p:cNvSpPr>
            <a:spLocks noChangeArrowheads="1"/>
          </p:cNvSpPr>
          <p:nvPr/>
        </p:nvSpPr>
        <p:spPr bwMode="auto">
          <a:xfrm flipH="1" flipV="1">
            <a:off x="1585641" y="3852469"/>
            <a:ext cx="1426844" cy="226694"/>
          </a:xfrm>
          <a:prstGeom prst="rect">
            <a:avLst/>
          </a:prstGeom>
          <a:solidFill>
            <a:srgbClr val="B2B2B2"/>
          </a:solidFill>
          <a:ln w="25400">
            <a:solidFill>
              <a:srgbClr val="000000"/>
            </a:solidFill>
            <a:miter lim="800000"/>
            <a:headEnd/>
            <a:tailEnd/>
          </a:ln>
          <a:effectLst/>
        </p:spPr>
        <p:txBody>
          <a:bodyPr wrap="none" lIns="109728" tIns="54864" rIns="109728" bIns="54864" anchor="ctr"/>
          <a:lstStyle/>
          <a:p>
            <a:endParaRPr lang="en-US"/>
          </a:p>
        </p:txBody>
      </p:sp>
      <p:sp>
        <p:nvSpPr>
          <p:cNvPr id="275532" name="Rectangle 76"/>
          <p:cNvSpPr>
            <a:spLocks noChangeArrowheads="1"/>
          </p:cNvSpPr>
          <p:nvPr/>
        </p:nvSpPr>
        <p:spPr bwMode="auto">
          <a:xfrm>
            <a:off x="1507013" y="3812988"/>
            <a:ext cx="1564004" cy="325754"/>
          </a:xfrm>
          <a:prstGeom prst="rect">
            <a:avLst/>
          </a:prstGeom>
          <a:noFill/>
          <a:ln w="25400">
            <a:noFill/>
            <a:miter lim="800000"/>
            <a:headEnd/>
            <a:tailEnd/>
          </a:ln>
          <a:effectLst/>
        </p:spPr>
        <p:txBody>
          <a:bodyPr lIns="108586" tIns="53340" rIns="108586" bIns="53340">
            <a:spAutoFit/>
          </a:bodyPr>
          <a:lstStyle/>
          <a:p>
            <a:pPr algn="ctr">
              <a:lnSpc>
                <a:spcPct val="100000"/>
              </a:lnSpc>
              <a:spcBef>
                <a:spcPct val="0"/>
              </a:spcBef>
              <a:buClrTx/>
              <a:buSzTx/>
              <a:buFontTx/>
              <a:buNone/>
            </a:pPr>
            <a:r>
              <a:rPr lang="en-US" sz="1400" dirty="0" err="1">
                <a:solidFill>
                  <a:srgbClr val="000000"/>
                </a:solidFill>
                <a:cs typeface="Arial" charset="0"/>
              </a:rPr>
              <a:t>PCIe</a:t>
            </a:r>
            <a:r>
              <a:rPr lang="en-US" sz="1400" dirty="0">
                <a:solidFill>
                  <a:srgbClr val="000000"/>
                </a:solidFill>
                <a:cs typeface="Arial" charset="0"/>
              </a:rPr>
              <a:t> Port</a:t>
            </a:r>
            <a:endParaRPr lang="en-US" sz="1100" dirty="0">
              <a:solidFill>
                <a:srgbClr val="000000"/>
              </a:solidFill>
              <a:cs typeface="Arial" charset="0"/>
            </a:endParaRPr>
          </a:p>
        </p:txBody>
      </p:sp>
    </p:spTree>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Rectangle 2"/>
          <p:cNvSpPr>
            <a:spLocks noChangeArrowheads="1"/>
          </p:cNvSpPr>
          <p:nvPr/>
        </p:nvSpPr>
        <p:spPr bwMode="auto">
          <a:xfrm rot="-5400000">
            <a:off x="3824287" y="-2000921"/>
            <a:ext cx="3324226" cy="10715624"/>
          </a:xfrm>
          <a:prstGeom prst="rect">
            <a:avLst/>
          </a:prstGeom>
          <a:solidFill>
            <a:srgbClr val="EAEAEA"/>
          </a:solidFill>
          <a:ln w="9525">
            <a:solidFill>
              <a:srgbClr val="000000"/>
            </a:solidFill>
            <a:miter lim="800000"/>
            <a:headEnd/>
            <a:tailEnd/>
          </a:ln>
          <a:effectLst/>
        </p:spPr>
        <p:txBody>
          <a:bodyPr vert="eaVert" wrap="none" lIns="109728" tIns="54864" rIns="109728" bIns="54864" anchor="ctr"/>
          <a:lstStyle/>
          <a:p>
            <a:pPr algn="ctr" eaLnBrk="1" hangingPunct="1">
              <a:lnSpc>
                <a:spcPct val="100000"/>
              </a:lnSpc>
              <a:spcBef>
                <a:spcPct val="0"/>
              </a:spcBef>
              <a:buClrTx/>
              <a:buSzTx/>
              <a:buFontTx/>
              <a:buNone/>
            </a:pPr>
            <a:endParaRPr lang="en-US">
              <a:effectLst>
                <a:outerShdw blurRad="38100" dist="38100" dir="2700000" algn="tl">
                  <a:srgbClr val="000000"/>
                </a:outerShdw>
              </a:effectLst>
            </a:endParaRPr>
          </a:p>
        </p:txBody>
      </p:sp>
      <p:sp>
        <p:nvSpPr>
          <p:cNvPr id="275553" name="Line 97"/>
          <p:cNvSpPr>
            <a:spLocks noChangeShapeType="1"/>
          </p:cNvSpPr>
          <p:nvPr/>
        </p:nvSpPr>
        <p:spPr bwMode="auto">
          <a:xfrm flipH="1" flipV="1">
            <a:off x="8291512" y="4028404"/>
            <a:ext cx="1935480" cy="541020"/>
          </a:xfrm>
          <a:prstGeom prst="line">
            <a:avLst/>
          </a:prstGeom>
          <a:noFill/>
          <a:ln w="152400">
            <a:solidFill>
              <a:srgbClr val="FF9900"/>
            </a:solidFill>
            <a:round/>
            <a:headEnd/>
            <a:tailEnd/>
          </a:ln>
          <a:effectLst/>
        </p:spPr>
        <p:txBody>
          <a:bodyPr wrap="none" lIns="109728" tIns="54864" rIns="109728" bIns="54864"/>
          <a:lstStyle/>
          <a:p>
            <a:endParaRPr lang="en-US"/>
          </a:p>
        </p:txBody>
      </p:sp>
      <p:sp>
        <p:nvSpPr>
          <p:cNvPr id="275552" name="Line 96"/>
          <p:cNvSpPr>
            <a:spLocks noChangeShapeType="1"/>
          </p:cNvSpPr>
          <p:nvPr/>
        </p:nvSpPr>
        <p:spPr bwMode="auto">
          <a:xfrm flipV="1">
            <a:off x="8264843" y="3502624"/>
            <a:ext cx="544830" cy="415290"/>
          </a:xfrm>
          <a:prstGeom prst="line">
            <a:avLst/>
          </a:prstGeom>
          <a:noFill/>
          <a:ln w="152400">
            <a:solidFill>
              <a:srgbClr val="9900CC"/>
            </a:solidFill>
            <a:round/>
            <a:headEnd/>
            <a:tailEnd/>
          </a:ln>
          <a:effectLst/>
        </p:spPr>
        <p:txBody>
          <a:bodyPr wrap="none" lIns="109728" tIns="54864" rIns="109728" bIns="54864"/>
          <a:lstStyle/>
          <a:p>
            <a:endParaRPr lang="en-US"/>
          </a:p>
        </p:txBody>
      </p:sp>
      <p:sp>
        <p:nvSpPr>
          <p:cNvPr id="275549" name="Line 93"/>
          <p:cNvSpPr>
            <a:spLocks noChangeShapeType="1"/>
          </p:cNvSpPr>
          <p:nvPr/>
        </p:nvSpPr>
        <p:spPr bwMode="auto">
          <a:xfrm flipV="1">
            <a:off x="6024562" y="3933154"/>
            <a:ext cx="1935480" cy="541020"/>
          </a:xfrm>
          <a:prstGeom prst="line">
            <a:avLst/>
          </a:prstGeom>
          <a:noFill/>
          <a:ln w="152400">
            <a:solidFill>
              <a:srgbClr val="9900CC"/>
            </a:solidFill>
            <a:round/>
            <a:headEnd/>
            <a:tailEnd/>
          </a:ln>
          <a:effectLst/>
        </p:spPr>
        <p:txBody>
          <a:bodyPr wrap="none" lIns="109728" tIns="54864" rIns="109728" bIns="54864"/>
          <a:lstStyle/>
          <a:p>
            <a:endParaRPr lang="en-US"/>
          </a:p>
        </p:txBody>
      </p:sp>
      <p:sp>
        <p:nvSpPr>
          <p:cNvPr id="275548" name="Line 92"/>
          <p:cNvSpPr>
            <a:spLocks noChangeShapeType="1"/>
          </p:cNvSpPr>
          <p:nvPr/>
        </p:nvSpPr>
        <p:spPr bwMode="auto">
          <a:xfrm flipH="1" flipV="1">
            <a:off x="6641782" y="3458809"/>
            <a:ext cx="914400" cy="582930"/>
          </a:xfrm>
          <a:prstGeom prst="line">
            <a:avLst/>
          </a:prstGeom>
          <a:noFill/>
          <a:ln w="152400">
            <a:solidFill>
              <a:srgbClr val="FF9900"/>
            </a:solidFill>
            <a:round/>
            <a:headEnd/>
            <a:tailEnd/>
          </a:ln>
          <a:effectLst/>
        </p:spPr>
        <p:txBody>
          <a:bodyPr wrap="none" lIns="109728" tIns="54864" rIns="109728" bIns="54864"/>
          <a:lstStyle/>
          <a:p>
            <a:endParaRPr lang="en-US"/>
          </a:p>
        </p:txBody>
      </p:sp>
      <p:sp>
        <p:nvSpPr>
          <p:cNvPr id="275547" name="Line 91"/>
          <p:cNvSpPr>
            <a:spLocks noChangeShapeType="1"/>
          </p:cNvSpPr>
          <p:nvPr/>
        </p:nvSpPr>
        <p:spPr bwMode="auto">
          <a:xfrm flipV="1">
            <a:off x="5367338" y="3898864"/>
            <a:ext cx="1935480" cy="541020"/>
          </a:xfrm>
          <a:prstGeom prst="line">
            <a:avLst/>
          </a:prstGeom>
          <a:noFill/>
          <a:ln w="152400">
            <a:solidFill>
              <a:srgbClr val="FF9900"/>
            </a:solidFill>
            <a:round/>
            <a:headEnd/>
            <a:tailEnd/>
          </a:ln>
          <a:effectLst/>
        </p:spPr>
        <p:txBody>
          <a:bodyPr wrap="none" lIns="109728" tIns="54864" rIns="109728" bIns="54864"/>
          <a:lstStyle/>
          <a:p>
            <a:endParaRPr lang="en-US"/>
          </a:p>
        </p:txBody>
      </p:sp>
      <p:sp>
        <p:nvSpPr>
          <p:cNvPr id="275461" name="Rectangle 5"/>
          <p:cNvSpPr>
            <a:spLocks noGrp="1" noChangeArrowheads="1"/>
          </p:cNvSpPr>
          <p:nvPr>
            <p:ph type="title"/>
          </p:nvPr>
        </p:nvSpPr>
        <p:spPr/>
        <p:txBody>
          <a:bodyPr/>
          <a:lstStyle/>
          <a:p>
            <a:r>
              <a:rPr smtClean="0"/>
              <a:t>PCI  IO Virtualization - MR</a:t>
            </a:r>
            <a:endParaRPr lang="en-US" dirty="0"/>
          </a:p>
        </p:txBody>
      </p:sp>
      <p:sp>
        <p:nvSpPr>
          <p:cNvPr id="275462" name="Rectangle 6"/>
          <p:cNvSpPr>
            <a:spLocks noGrp="1" noChangeArrowheads="1"/>
          </p:cNvSpPr>
          <p:nvPr>
            <p:ph idx="1"/>
          </p:nvPr>
        </p:nvSpPr>
        <p:spPr>
          <a:xfrm>
            <a:off x="168069" y="5158300"/>
            <a:ext cx="10488930" cy="2796663"/>
          </a:xfrm>
          <a:noFill/>
        </p:spPr>
        <p:txBody>
          <a:bodyPr/>
          <a:lstStyle/>
          <a:p>
            <a:pPr>
              <a:lnSpc>
                <a:spcPct val="80000"/>
              </a:lnSpc>
            </a:pPr>
            <a:r>
              <a:rPr lang="en-US" sz="2900" dirty="0" smtClean="0"/>
              <a:t>Multi-Root </a:t>
            </a:r>
            <a:r>
              <a:rPr lang="en-US" sz="2900" dirty="0"/>
              <a:t>IOV (MR-IOV) - A </a:t>
            </a:r>
            <a:r>
              <a:rPr lang="en-US" sz="2900" dirty="0" err="1"/>
              <a:t>PCIe</a:t>
            </a:r>
            <a:r>
              <a:rPr lang="en-US" sz="2900" dirty="0"/>
              <a:t> Topology containing one or more </a:t>
            </a:r>
            <a:r>
              <a:rPr lang="en-US" sz="2900" dirty="0" err="1"/>
              <a:t>PCIe</a:t>
            </a:r>
            <a:r>
              <a:rPr lang="en-US" sz="2900" dirty="0"/>
              <a:t> Virtual Hierarchies.</a:t>
            </a:r>
          </a:p>
          <a:p>
            <a:pPr>
              <a:lnSpc>
                <a:spcPct val="80000"/>
              </a:lnSpc>
            </a:pPr>
            <a:r>
              <a:rPr lang="en-US" sz="2800" dirty="0"/>
              <a:t>Virtual Hierarchy (VH) - A portion of an MR Topology assigned to a </a:t>
            </a:r>
            <a:r>
              <a:rPr lang="en-US" sz="2800" dirty="0" err="1"/>
              <a:t>PCIe</a:t>
            </a:r>
            <a:r>
              <a:rPr lang="en-US" sz="2800" dirty="0"/>
              <a:t> hierarchy, where each VH has its own PCI Memory, IO, and Configuration Space</a:t>
            </a:r>
            <a:r>
              <a:rPr lang="en-US" sz="2800" dirty="0" smtClean="0"/>
              <a:t>.</a:t>
            </a:r>
          </a:p>
          <a:p>
            <a:pPr>
              <a:lnSpc>
                <a:spcPct val="80000"/>
              </a:lnSpc>
            </a:pPr>
            <a:r>
              <a:rPr lang="en-US" sz="2800" dirty="0" smtClean="0"/>
              <a:t>NPIV can aid sharing and granular control for SAN resources within a blade chassis</a:t>
            </a:r>
            <a:endParaRPr lang="en-US" sz="2800" dirty="0"/>
          </a:p>
        </p:txBody>
      </p:sp>
      <p:sp>
        <p:nvSpPr>
          <p:cNvPr id="275463" name="Rectangle 7"/>
          <p:cNvSpPr>
            <a:spLocks noChangeArrowheads="1"/>
          </p:cNvSpPr>
          <p:nvPr/>
        </p:nvSpPr>
        <p:spPr bwMode="auto">
          <a:xfrm rot="-5400000">
            <a:off x="5749291" y="1785266"/>
            <a:ext cx="1567814" cy="2205990"/>
          </a:xfrm>
          <a:prstGeom prst="rect">
            <a:avLst/>
          </a:prstGeom>
          <a:solidFill>
            <a:srgbClr val="FF9900"/>
          </a:solidFill>
          <a:ln w="9525">
            <a:solidFill>
              <a:srgbClr val="000000"/>
            </a:solidFill>
            <a:miter lim="800000"/>
            <a:headEnd/>
            <a:tailEnd/>
          </a:ln>
          <a:effectLst/>
        </p:spPr>
        <p:txBody>
          <a:bodyPr wrap="none" lIns="109728" tIns="54864" rIns="109728" bIns="54864" anchor="ctr"/>
          <a:lstStyle/>
          <a:p>
            <a:endParaRPr lang="en-US"/>
          </a:p>
        </p:txBody>
      </p:sp>
      <p:sp>
        <p:nvSpPr>
          <p:cNvPr id="275464" name="Rectangle 8"/>
          <p:cNvSpPr>
            <a:spLocks noChangeArrowheads="1"/>
          </p:cNvSpPr>
          <p:nvPr/>
        </p:nvSpPr>
        <p:spPr bwMode="auto">
          <a:xfrm rot="-5400000">
            <a:off x="8646796" y="1785266"/>
            <a:ext cx="1567814" cy="2205990"/>
          </a:xfrm>
          <a:prstGeom prst="rect">
            <a:avLst/>
          </a:prstGeom>
          <a:solidFill>
            <a:srgbClr val="9900CC"/>
          </a:solidFill>
          <a:ln w="9525">
            <a:solidFill>
              <a:srgbClr val="000000"/>
            </a:solidFill>
            <a:miter lim="800000"/>
            <a:headEnd/>
            <a:tailEnd/>
          </a:ln>
          <a:effectLst/>
        </p:spPr>
        <p:txBody>
          <a:bodyPr wrap="none" lIns="109728" tIns="54864" rIns="109728" bIns="54864" anchor="ctr"/>
          <a:lstStyle/>
          <a:p>
            <a:endParaRPr lang="en-US"/>
          </a:p>
        </p:txBody>
      </p:sp>
      <p:sp>
        <p:nvSpPr>
          <p:cNvPr id="275465" name="Rectangle 9"/>
          <p:cNvSpPr>
            <a:spLocks noChangeArrowheads="1"/>
          </p:cNvSpPr>
          <p:nvPr/>
        </p:nvSpPr>
        <p:spPr bwMode="auto">
          <a:xfrm>
            <a:off x="8455342" y="2807299"/>
            <a:ext cx="1964056" cy="308610"/>
          </a:xfrm>
          <a:prstGeom prst="rect">
            <a:avLst/>
          </a:prstGeom>
          <a:solidFill>
            <a:srgbClr val="BCFFBC"/>
          </a:solidFill>
          <a:ln w="12700">
            <a:solidFill>
              <a:srgbClr val="000000"/>
            </a:solidFill>
            <a:miter lim="800000"/>
            <a:headEnd/>
            <a:tailEnd/>
          </a:ln>
          <a:effectLst/>
        </p:spPr>
        <p:txBody>
          <a:bodyPr wrap="none" lIns="109728" tIns="54864" rIns="109728" bIns="54864"/>
          <a:lstStyle/>
          <a:p>
            <a:endParaRPr lang="en-US"/>
          </a:p>
        </p:txBody>
      </p:sp>
      <p:sp>
        <p:nvSpPr>
          <p:cNvPr id="275466" name="Text Box 10"/>
          <p:cNvSpPr txBox="1">
            <a:spLocks noChangeArrowheads="1"/>
          </p:cNvSpPr>
          <p:nvPr/>
        </p:nvSpPr>
        <p:spPr bwMode="auto">
          <a:xfrm>
            <a:off x="8880158" y="2822539"/>
            <a:ext cx="1041952" cy="261610"/>
          </a:xfrm>
          <a:prstGeom prst="rect">
            <a:avLst/>
          </a:prstGeom>
          <a:noFill/>
          <a:ln w="25400">
            <a:noFill/>
            <a:miter lim="800000"/>
            <a:headEnd/>
            <a:tailEnd/>
          </a:ln>
          <a:effectLst/>
        </p:spPr>
        <p:txBody>
          <a:bodyPr wrap="none" lIns="0" tIns="0" rIns="0" bIns="0" anchor="ctr">
            <a:spAutoFit/>
          </a:bodyPr>
          <a:lstStyle/>
          <a:p>
            <a:pPr algn="ctr" defTabSz="988696">
              <a:spcBef>
                <a:spcPct val="0"/>
              </a:spcBef>
              <a:spcAft>
                <a:spcPct val="15000"/>
              </a:spcAft>
            </a:pPr>
            <a:r>
              <a:rPr lang="es-UY" sz="1700" dirty="0" err="1">
                <a:solidFill>
                  <a:srgbClr val="000080"/>
                </a:solidFill>
                <a:cs typeface="Arial" charset="0"/>
              </a:rPr>
              <a:t>Hypervisor</a:t>
            </a:r>
            <a:endParaRPr lang="es-UY" sz="1700" dirty="0">
              <a:solidFill>
                <a:srgbClr val="000080"/>
              </a:solidFill>
              <a:cs typeface="Arial" charset="0"/>
            </a:endParaRPr>
          </a:p>
        </p:txBody>
      </p:sp>
      <p:sp>
        <p:nvSpPr>
          <p:cNvPr id="275467" name="Line 11"/>
          <p:cNvSpPr>
            <a:spLocks noChangeShapeType="1"/>
          </p:cNvSpPr>
          <p:nvPr/>
        </p:nvSpPr>
        <p:spPr bwMode="auto">
          <a:xfrm>
            <a:off x="6870382" y="3626449"/>
            <a:ext cx="542926" cy="354330"/>
          </a:xfrm>
          <a:prstGeom prst="line">
            <a:avLst/>
          </a:prstGeom>
          <a:noFill/>
          <a:ln w="31750">
            <a:solidFill>
              <a:srgbClr val="0000FF"/>
            </a:solidFill>
            <a:round/>
            <a:headEnd/>
            <a:tailEnd/>
          </a:ln>
          <a:effectLst/>
        </p:spPr>
        <p:txBody>
          <a:bodyPr wrap="none" lIns="109728" tIns="54864" rIns="109728" bIns="54864"/>
          <a:lstStyle/>
          <a:p>
            <a:endParaRPr lang="en-US"/>
          </a:p>
        </p:txBody>
      </p:sp>
      <p:sp>
        <p:nvSpPr>
          <p:cNvPr id="275468" name="Line 12"/>
          <p:cNvSpPr>
            <a:spLocks noChangeShapeType="1"/>
          </p:cNvSpPr>
          <p:nvPr/>
        </p:nvSpPr>
        <p:spPr bwMode="auto">
          <a:xfrm flipH="1">
            <a:off x="8306752" y="3615019"/>
            <a:ext cx="318136" cy="224790"/>
          </a:xfrm>
          <a:prstGeom prst="line">
            <a:avLst/>
          </a:prstGeom>
          <a:noFill/>
          <a:ln w="31750">
            <a:solidFill>
              <a:srgbClr val="669900"/>
            </a:solidFill>
            <a:round/>
            <a:headEnd/>
            <a:tailEnd/>
          </a:ln>
          <a:effectLst/>
        </p:spPr>
        <p:txBody>
          <a:bodyPr wrap="none" lIns="109728" tIns="54864" rIns="109728" bIns="54864"/>
          <a:lstStyle/>
          <a:p>
            <a:endParaRPr lang="en-US"/>
          </a:p>
        </p:txBody>
      </p:sp>
      <p:sp>
        <p:nvSpPr>
          <p:cNvPr id="275469" name="Line 13"/>
          <p:cNvSpPr>
            <a:spLocks noChangeShapeType="1"/>
          </p:cNvSpPr>
          <p:nvPr/>
        </p:nvSpPr>
        <p:spPr bwMode="auto">
          <a:xfrm>
            <a:off x="6931342" y="3628354"/>
            <a:ext cx="381000" cy="234314"/>
          </a:xfrm>
          <a:prstGeom prst="line">
            <a:avLst/>
          </a:prstGeom>
          <a:noFill/>
          <a:ln w="31750">
            <a:solidFill>
              <a:srgbClr val="FF0000"/>
            </a:solidFill>
            <a:round/>
            <a:headEnd/>
            <a:tailEnd/>
          </a:ln>
          <a:effectLst/>
        </p:spPr>
        <p:txBody>
          <a:bodyPr wrap="none" lIns="109728" tIns="54864" rIns="109728" bIns="54864"/>
          <a:lstStyle/>
          <a:p>
            <a:endParaRPr lang="en-US"/>
          </a:p>
        </p:txBody>
      </p:sp>
      <p:sp>
        <p:nvSpPr>
          <p:cNvPr id="275470" name="Line 14"/>
          <p:cNvSpPr>
            <a:spLocks noChangeShapeType="1"/>
          </p:cNvSpPr>
          <p:nvPr/>
        </p:nvSpPr>
        <p:spPr bwMode="auto">
          <a:xfrm flipH="1">
            <a:off x="8346758" y="3637879"/>
            <a:ext cx="306704" cy="224790"/>
          </a:xfrm>
          <a:prstGeom prst="line">
            <a:avLst/>
          </a:prstGeom>
          <a:noFill/>
          <a:ln w="31750">
            <a:solidFill>
              <a:srgbClr val="FFFF00"/>
            </a:solidFill>
            <a:round/>
            <a:headEnd/>
            <a:tailEnd/>
          </a:ln>
          <a:effectLst/>
        </p:spPr>
        <p:txBody>
          <a:bodyPr wrap="none" lIns="109728" tIns="54864" rIns="109728" bIns="54864"/>
          <a:lstStyle/>
          <a:p>
            <a:endParaRPr lang="en-US"/>
          </a:p>
        </p:txBody>
      </p:sp>
      <p:sp>
        <p:nvSpPr>
          <p:cNvPr id="275485" name="Line 29"/>
          <p:cNvSpPr>
            <a:spLocks noChangeShapeType="1"/>
          </p:cNvSpPr>
          <p:nvPr/>
        </p:nvSpPr>
        <p:spPr bwMode="auto">
          <a:xfrm flipH="1" flipV="1">
            <a:off x="8236268" y="3994114"/>
            <a:ext cx="1390650" cy="388620"/>
          </a:xfrm>
          <a:prstGeom prst="line">
            <a:avLst/>
          </a:prstGeom>
          <a:noFill/>
          <a:ln w="31750">
            <a:solidFill>
              <a:srgbClr val="FF0000"/>
            </a:solidFill>
            <a:round/>
            <a:headEnd/>
            <a:tailEnd/>
          </a:ln>
          <a:effectLst/>
        </p:spPr>
        <p:txBody>
          <a:bodyPr wrap="none" lIns="109728" tIns="54864" rIns="109728" bIns="54864"/>
          <a:lstStyle/>
          <a:p>
            <a:endParaRPr lang="en-US"/>
          </a:p>
        </p:txBody>
      </p:sp>
      <p:sp>
        <p:nvSpPr>
          <p:cNvPr id="275486" name="Line 30"/>
          <p:cNvSpPr>
            <a:spLocks noChangeShapeType="1"/>
          </p:cNvSpPr>
          <p:nvPr/>
        </p:nvSpPr>
        <p:spPr bwMode="auto">
          <a:xfrm flipH="1" flipV="1">
            <a:off x="8131493" y="3994114"/>
            <a:ext cx="1390650" cy="388620"/>
          </a:xfrm>
          <a:prstGeom prst="line">
            <a:avLst/>
          </a:prstGeom>
          <a:noFill/>
          <a:ln w="31750">
            <a:solidFill>
              <a:srgbClr val="0000FF"/>
            </a:solidFill>
            <a:round/>
            <a:headEnd/>
            <a:tailEnd/>
          </a:ln>
          <a:effectLst/>
        </p:spPr>
        <p:txBody>
          <a:bodyPr wrap="none" lIns="109728" tIns="54864" rIns="109728" bIns="54864"/>
          <a:lstStyle/>
          <a:p>
            <a:endParaRPr lang="en-US"/>
          </a:p>
        </p:txBody>
      </p:sp>
      <p:sp>
        <p:nvSpPr>
          <p:cNvPr id="275487" name="Rectangle 31"/>
          <p:cNvSpPr>
            <a:spLocks noChangeArrowheads="1"/>
          </p:cNvSpPr>
          <p:nvPr/>
        </p:nvSpPr>
        <p:spPr bwMode="auto">
          <a:xfrm>
            <a:off x="5599748" y="2165314"/>
            <a:ext cx="561974" cy="641984"/>
          </a:xfrm>
          <a:prstGeom prst="rect">
            <a:avLst/>
          </a:prstGeom>
          <a:solidFill>
            <a:srgbClr val="A5B1FF"/>
          </a:solidFill>
          <a:ln w="12700">
            <a:solidFill>
              <a:srgbClr val="000000"/>
            </a:solidFill>
            <a:miter lim="800000"/>
            <a:headEnd/>
            <a:tailEnd/>
          </a:ln>
          <a:effectLst/>
        </p:spPr>
        <p:txBody>
          <a:bodyPr wrap="none" lIns="109728" tIns="54864" rIns="109728" bIns="54864"/>
          <a:lstStyle/>
          <a:p>
            <a:endParaRPr lang="en-US"/>
          </a:p>
        </p:txBody>
      </p:sp>
      <p:sp>
        <p:nvSpPr>
          <p:cNvPr id="275488" name="Rectangle 32"/>
          <p:cNvSpPr>
            <a:spLocks noChangeArrowheads="1"/>
          </p:cNvSpPr>
          <p:nvPr/>
        </p:nvSpPr>
        <p:spPr bwMode="auto">
          <a:xfrm>
            <a:off x="8516302" y="2169124"/>
            <a:ext cx="487680" cy="636270"/>
          </a:xfrm>
          <a:prstGeom prst="rect">
            <a:avLst/>
          </a:prstGeom>
          <a:solidFill>
            <a:srgbClr val="9CEA00"/>
          </a:solidFill>
          <a:ln w="12700">
            <a:solidFill>
              <a:srgbClr val="000000"/>
            </a:solidFill>
            <a:miter lim="800000"/>
            <a:headEnd/>
            <a:tailEnd/>
          </a:ln>
          <a:effectLst/>
        </p:spPr>
        <p:txBody>
          <a:bodyPr wrap="none" lIns="109728" tIns="54864" rIns="109728" bIns="54864"/>
          <a:lstStyle/>
          <a:p>
            <a:endParaRPr lang="en-US"/>
          </a:p>
        </p:txBody>
      </p:sp>
      <p:sp>
        <p:nvSpPr>
          <p:cNvPr id="275489" name="Rectangle 33"/>
          <p:cNvSpPr>
            <a:spLocks noChangeArrowheads="1"/>
          </p:cNvSpPr>
          <p:nvPr/>
        </p:nvSpPr>
        <p:spPr bwMode="auto">
          <a:xfrm>
            <a:off x="6775132" y="2165314"/>
            <a:ext cx="563880" cy="641984"/>
          </a:xfrm>
          <a:prstGeom prst="rect">
            <a:avLst/>
          </a:prstGeom>
          <a:solidFill>
            <a:srgbClr val="FF99FF"/>
          </a:solidFill>
          <a:ln w="12700">
            <a:solidFill>
              <a:srgbClr val="000000"/>
            </a:solidFill>
            <a:miter lim="800000"/>
            <a:headEnd/>
            <a:tailEnd/>
          </a:ln>
          <a:effectLst/>
        </p:spPr>
        <p:txBody>
          <a:bodyPr wrap="none" lIns="109728" tIns="54864" rIns="109728" bIns="54864"/>
          <a:lstStyle/>
          <a:p>
            <a:endParaRPr lang="en-US"/>
          </a:p>
        </p:txBody>
      </p:sp>
      <p:sp>
        <p:nvSpPr>
          <p:cNvPr id="275490" name="Rectangle 34"/>
          <p:cNvSpPr>
            <a:spLocks noChangeArrowheads="1"/>
          </p:cNvSpPr>
          <p:nvPr/>
        </p:nvSpPr>
        <p:spPr bwMode="auto">
          <a:xfrm>
            <a:off x="9859328" y="2169124"/>
            <a:ext cx="489584" cy="636270"/>
          </a:xfrm>
          <a:prstGeom prst="rect">
            <a:avLst/>
          </a:prstGeom>
          <a:solidFill>
            <a:srgbClr val="FFFFCC"/>
          </a:solidFill>
          <a:ln w="12700">
            <a:solidFill>
              <a:srgbClr val="000000"/>
            </a:solidFill>
            <a:miter lim="800000"/>
            <a:headEnd/>
            <a:tailEnd/>
          </a:ln>
          <a:effectLst/>
        </p:spPr>
        <p:txBody>
          <a:bodyPr wrap="none" lIns="109728" tIns="54864" rIns="109728" bIns="54864"/>
          <a:lstStyle/>
          <a:p>
            <a:endParaRPr lang="en-US"/>
          </a:p>
        </p:txBody>
      </p:sp>
      <p:sp>
        <p:nvSpPr>
          <p:cNvPr id="275491" name="Text Box 35"/>
          <p:cNvSpPr txBox="1">
            <a:spLocks noChangeArrowheads="1"/>
          </p:cNvSpPr>
          <p:nvPr/>
        </p:nvSpPr>
        <p:spPr bwMode="auto">
          <a:xfrm>
            <a:off x="5820728" y="2359624"/>
            <a:ext cx="206788" cy="261610"/>
          </a:xfrm>
          <a:prstGeom prst="rect">
            <a:avLst/>
          </a:prstGeom>
          <a:noFill/>
          <a:ln w="25400">
            <a:noFill/>
            <a:miter lim="800000"/>
            <a:headEnd/>
            <a:tailEnd/>
          </a:ln>
          <a:effectLst/>
        </p:spPr>
        <p:txBody>
          <a:bodyPr wrap="none" lIns="0" tIns="0" rIns="0" bIns="0" anchor="ctr">
            <a:spAutoFit/>
          </a:bodyPr>
          <a:lstStyle/>
          <a:p>
            <a:pPr algn="ctr" defTabSz="988696">
              <a:spcBef>
                <a:spcPct val="0"/>
              </a:spcBef>
              <a:spcAft>
                <a:spcPct val="15000"/>
              </a:spcAft>
            </a:pPr>
            <a:r>
              <a:rPr lang="es-UY" sz="1700" dirty="0">
                <a:solidFill>
                  <a:srgbClr val="000080"/>
                </a:solidFill>
                <a:cs typeface="Arial" charset="0"/>
              </a:rPr>
              <a:t>SI</a:t>
            </a:r>
          </a:p>
        </p:txBody>
      </p:sp>
      <p:sp>
        <p:nvSpPr>
          <p:cNvPr id="275492" name="Text Box 36"/>
          <p:cNvSpPr txBox="1">
            <a:spLocks noChangeArrowheads="1"/>
          </p:cNvSpPr>
          <p:nvPr/>
        </p:nvSpPr>
        <p:spPr bwMode="auto">
          <a:xfrm>
            <a:off x="6998018" y="2359624"/>
            <a:ext cx="206788" cy="261610"/>
          </a:xfrm>
          <a:prstGeom prst="rect">
            <a:avLst/>
          </a:prstGeom>
          <a:noFill/>
          <a:ln w="25400">
            <a:noFill/>
            <a:miter lim="800000"/>
            <a:headEnd/>
            <a:tailEnd/>
          </a:ln>
          <a:effectLst/>
        </p:spPr>
        <p:txBody>
          <a:bodyPr wrap="none" lIns="0" tIns="0" rIns="0" bIns="0" anchor="ctr">
            <a:spAutoFit/>
          </a:bodyPr>
          <a:lstStyle/>
          <a:p>
            <a:pPr algn="ctr" defTabSz="988696">
              <a:spcBef>
                <a:spcPct val="0"/>
              </a:spcBef>
              <a:spcAft>
                <a:spcPct val="15000"/>
              </a:spcAft>
            </a:pPr>
            <a:r>
              <a:rPr lang="es-UY" sz="1700" dirty="0">
                <a:solidFill>
                  <a:srgbClr val="000080"/>
                </a:solidFill>
                <a:cs typeface="Arial" charset="0"/>
              </a:rPr>
              <a:t>SI</a:t>
            </a:r>
          </a:p>
        </p:txBody>
      </p:sp>
      <p:sp>
        <p:nvSpPr>
          <p:cNvPr id="275493" name="Text Box 37"/>
          <p:cNvSpPr txBox="1">
            <a:spLocks noChangeArrowheads="1"/>
          </p:cNvSpPr>
          <p:nvPr/>
        </p:nvSpPr>
        <p:spPr bwMode="auto">
          <a:xfrm>
            <a:off x="8638223" y="2359624"/>
            <a:ext cx="206788" cy="261610"/>
          </a:xfrm>
          <a:prstGeom prst="rect">
            <a:avLst/>
          </a:prstGeom>
          <a:noFill/>
          <a:ln w="25400">
            <a:noFill/>
            <a:miter lim="800000"/>
            <a:headEnd/>
            <a:tailEnd/>
          </a:ln>
          <a:effectLst/>
        </p:spPr>
        <p:txBody>
          <a:bodyPr wrap="none" lIns="0" tIns="0" rIns="0" bIns="0" anchor="ctr">
            <a:spAutoFit/>
          </a:bodyPr>
          <a:lstStyle/>
          <a:p>
            <a:pPr algn="ctr" defTabSz="988696">
              <a:spcBef>
                <a:spcPct val="0"/>
              </a:spcBef>
              <a:spcAft>
                <a:spcPct val="15000"/>
              </a:spcAft>
            </a:pPr>
            <a:r>
              <a:rPr lang="es-UY" sz="1700" dirty="0">
                <a:solidFill>
                  <a:srgbClr val="000080"/>
                </a:solidFill>
                <a:cs typeface="Arial" charset="0"/>
              </a:rPr>
              <a:t>SI</a:t>
            </a:r>
          </a:p>
        </p:txBody>
      </p:sp>
      <p:sp>
        <p:nvSpPr>
          <p:cNvPr id="275494" name="Text Box 38"/>
          <p:cNvSpPr txBox="1">
            <a:spLocks noChangeArrowheads="1"/>
          </p:cNvSpPr>
          <p:nvPr/>
        </p:nvSpPr>
        <p:spPr bwMode="auto">
          <a:xfrm>
            <a:off x="9979343" y="2359624"/>
            <a:ext cx="206788" cy="261610"/>
          </a:xfrm>
          <a:prstGeom prst="rect">
            <a:avLst/>
          </a:prstGeom>
          <a:noFill/>
          <a:ln w="25400">
            <a:noFill/>
            <a:miter lim="800000"/>
            <a:headEnd/>
            <a:tailEnd/>
          </a:ln>
          <a:effectLst/>
        </p:spPr>
        <p:txBody>
          <a:bodyPr wrap="none" lIns="0" tIns="0" rIns="0" bIns="0" anchor="ctr">
            <a:spAutoFit/>
          </a:bodyPr>
          <a:lstStyle/>
          <a:p>
            <a:pPr algn="ctr" defTabSz="988696">
              <a:spcBef>
                <a:spcPct val="0"/>
              </a:spcBef>
              <a:spcAft>
                <a:spcPct val="15000"/>
              </a:spcAft>
            </a:pPr>
            <a:r>
              <a:rPr lang="es-UY" sz="1700" dirty="0">
                <a:solidFill>
                  <a:srgbClr val="000080"/>
                </a:solidFill>
                <a:cs typeface="Arial" charset="0"/>
              </a:rPr>
              <a:t>SI</a:t>
            </a:r>
          </a:p>
        </p:txBody>
      </p:sp>
      <p:sp>
        <p:nvSpPr>
          <p:cNvPr id="275495" name="Rectangle 39"/>
          <p:cNvSpPr>
            <a:spLocks noChangeArrowheads="1"/>
          </p:cNvSpPr>
          <p:nvPr/>
        </p:nvSpPr>
        <p:spPr bwMode="auto">
          <a:xfrm>
            <a:off x="5491162" y="2807299"/>
            <a:ext cx="2070736" cy="308610"/>
          </a:xfrm>
          <a:prstGeom prst="rect">
            <a:avLst/>
          </a:prstGeom>
          <a:solidFill>
            <a:srgbClr val="BCFFBC"/>
          </a:solidFill>
          <a:ln w="12700">
            <a:solidFill>
              <a:srgbClr val="000000"/>
            </a:solidFill>
            <a:miter lim="800000"/>
            <a:headEnd/>
            <a:tailEnd/>
          </a:ln>
          <a:effectLst/>
        </p:spPr>
        <p:txBody>
          <a:bodyPr wrap="none" lIns="109728" tIns="54864" rIns="109728" bIns="54864"/>
          <a:lstStyle/>
          <a:p>
            <a:endParaRPr lang="en-US"/>
          </a:p>
        </p:txBody>
      </p:sp>
      <p:sp>
        <p:nvSpPr>
          <p:cNvPr id="275496" name="Freeform 40"/>
          <p:cNvSpPr>
            <a:spLocks/>
          </p:cNvSpPr>
          <p:nvPr/>
        </p:nvSpPr>
        <p:spPr bwMode="auto">
          <a:xfrm>
            <a:off x="5935028" y="2660614"/>
            <a:ext cx="935354" cy="796290"/>
          </a:xfrm>
          <a:custGeom>
            <a:avLst/>
            <a:gdLst/>
            <a:ahLst/>
            <a:cxnLst>
              <a:cxn ang="0">
                <a:pos x="0" y="0"/>
              </a:cxn>
              <a:cxn ang="0">
                <a:pos x="0" y="302"/>
              </a:cxn>
              <a:cxn ang="0">
                <a:pos x="425" y="304"/>
              </a:cxn>
              <a:cxn ang="0">
                <a:pos x="424" y="427"/>
              </a:cxn>
            </a:cxnLst>
            <a:rect l="0" t="0" r="r" b="b"/>
            <a:pathLst>
              <a:path w="425" h="427">
                <a:moveTo>
                  <a:pt x="0" y="0"/>
                </a:moveTo>
                <a:lnTo>
                  <a:pt x="0" y="302"/>
                </a:lnTo>
                <a:lnTo>
                  <a:pt x="425" y="304"/>
                </a:lnTo>
                <a:lnTo>
                  <a:pt x="424" y="427"/>
                </a:lnTo>
              </a:path>
            </a:pathLst>
          </a:custGeom>
          <a:noFill/>
          <a:ln w="31750">
            <a:solidFill>
              <a:srgbClr val="0000FF"/>
            </a:solidFill>
            <a:round/>
            <a:headEnd type="none" w="med" len="med"/>
            <a:tailEnd type="none" w="med" len="med"/>
          </a:ln>
          <a:effectLst/>
        </p:spPr>
        <p:txBody>
          <a:bodyPr wrap="none" lIns="109728" tIns="54864" rIns="109728" bIns="54864"/>
          <a:lstStyle/>
          <a:p>
            <a:endParaRPr lang="en-US"/>
          </a:p>
        </p:txBody>
      </p:sp>
      <p:sp>
        <p:nvSpPr>
          <p:cNvPr id="275497" name="Line 41"/>
          <p:cNvSpPr>
            <a:spLocks noChangeShapeType="1"/>
          </p:cNvSpPr>
          <p:nvPr/>
        </p:nvSpPr>
        <p:spPr bwMode="auto">
          <a:xfrm>
            <a:off x="7093268" y="2658708"/>
            <a:ext cx="0" cy="944880"/>
          </a:xfrm>
          <a:prstGeom prst="line">
            <a:avLst/>
          </a:prstGeom>
          <a:noFill/>
          <a:ln w="31750">
            <a:solidFill>
              <a:srgbClr val="FF0000"/>
            </a:solidFill>
            <a:round/>
            <a:headEnd/>
            <a:tailEnd/>
          </a:ln>
          <a:effectLst/>
        </p:spPr>
        <p:txBody>
          <a:bodyPr wrap="none" lIns="109728" tIns="54864" rIns="109728" bIns="54864"/>
          <a:lstStyle/>
          <a:p>
            <a:endParaRPr lang="en-US"/>
          </a:p>
        </p:txBody>
      </p:sp>
      <p:sp>
        <p:nvSpPr>
          <p:cNvPr id="275498" name="Freeform 42"/>
          <p:cNvSpPr>
            <a:spLocks/>
          </p:cNvSpPr>
          <p:nvPr/>
        </p:nvSpPr>
        <p:spPr bwMode="auto">
          <a:xfrm>
            <a:off x="8499158" y="2639658"/>
            <a:ext cx="253364" cy="969646"/>
          </a:xfrm>
          <a:custGeom>
            <a:avLst/>
            <a:gdLst/>
            <a:ahLst/>
            <a:cxnLst>
              <a:cxn ang="0">
                <a:pos x="339" y="0"/>
              </a:cxn>
              <a:cxn ang="0">
                <a:pos x="340" y="286"/>
              </a:cxn>
              <a:cxn ang="0">
                <a:pos x="0" y="290"/>
              </a:cxn>
              <a:cxn ang="0">
                <a:pos x="1" y="521"/>
              </a:cxn>
            </a:cxnLst>
            <a:rect l="0" t="0" r="r" b="b"/>
            <a:pathLst>
              <a:path w="340" h="521">
                <a:moveTo>
                  <a:pt x="339" y="0"/>
                </a:moveTo>
                <a:lnTo>
                  <a:pt x="340" y="286"/>
                </a:lnTo>
                <a:lnTo>
                  <a:pt x="0" y="290"/>
                </a:lnTo>
                <a:lnTo>
                  <a:pt x="1" y="521"/>
                </a:lnTo>
              </a:path>
            </a:pathLst>
          </a:custGeom>
          <a:noFill/>
          <a:ln w="31750">
            <a:solidFill>
              <a:srgbClr val="669900"/>
            </a:solidFill>
            <a:round/>
            <a:headEnd type="none" w="med" len="med"/>
            <a:tailEnd type="none" w="med" len="med"/>
          </a:ln>
          <a:effectLst/>
        </p:spPr>
        <p:txBody>
          <a:bodyPr wrap="none" lIns="109728" tIns="54864" rIns="109728" bIns="54864"/>
          <a:lstStyle/>
          <a:p>
            <a:endParaRPr lang="en-US"/>
          </a:p>
        </p:txBody>
      </p:sp>
      <p:sp>
        <p:nvSpPr>
          <p:cNvPr id="275499" name="Freeform 43"/>
          <p:cNvSpPr>
            <a:spLocks/>
          </p:cNvSpPr>
          <p:nvPr/>
        </p:nvSpPr>
        <p:spPr bwMode="auto">
          <a:xfrm>
            <a:off x="8661082" y="2645374"/>
            <a:ext cx="1463040" cy="958214"/>
          </a:xfrm>
          <a:custGeom>
            <a:avLst/>
            <a:gdLst/>
            <a:ahLst/>
            <a:cxnLst>
              <a:cxn ang="0">
                <a:pos x="576" y="0"/>
              </a:cxn>
              <a:cxn ang="0">
                <a:pos x="575" y="350"/>
              </a:cxn>
              <a:cxn ang="0">
                <a:pos x="1" y="352"/>
              </a:cxn>
              <a:cxn ang="0">
                <a:pos x="0" y="513"/>
              </a:cxn>
            </a:cxnLst>
            <a:rect l="0" t="0" r="r" b="b"/>
            <a:pathLst>
              <a:path w="576" h="513">
                <a:moveTo>
                  <a:pt x="576" y="0"/>
                </a:moveTo>
                <a:lnTo>
                  <a:pt x="575" y="350"/>
                </a:lnTo>
                <a:lnTo>
                  <a:pt x="1" y="352"/>
                </a:lnTo>
                <a:lnTo>
                  <a:pt x="0" y="513"/>
                </a:lnTo>
              </a:path>
            </a:pathLst>
          </a:custGeom>
          <a:noFill/>
          <a:ln w="31750">
            <a:solidFill>
              <a:srgbClr val="FFFF00"/>
            </a:solidFill>
            <a:round/>
            <a:headEnd type="none" w="med" len="med"/>
            <a:tailEnd type="none" w="med" len="med"/>
          </a:ln>
          <a:effectLst/>
        </p:spPr>
        <p:txBody>
          <a:bodyPr wrap="none" lIns="109728" tIns="54864" rIns="109728" bIns="54864"/>
          <a:lstStyle/>
          <a:p>
            <a:endParaRPr lang="en-US"/>
          </a:p>
        </p:txBody>
      </p:sp>
      <p:sp>
        <p:nvSpPr>
          <p:cNvPr id="275502" name="Rectangle 46"/>
          <p:cNvSpPr>
            <a:spLocks noChangeArrowheads="1"/>
          </p:cNvSpPr>
          <p:nvPr/>
        </p:nvSpPr>
        <p:spPr bwMode="auto">
          <a:xfrm>
            <a:off x="6580822" y="3409278"/>
            <a:ext cx="998220" cy="266700"/>
          </a:xfrm>
          <a:prstGeom prst="rect">
            <a:avLst/>
          </a:prstGeom>
          <a:solidFill>
            <a:srgbClr val="FFFFA4"/>
          </a:solidFill>
          <a:ln w="12700">
            <a:solidFill>
              <a:srgbClr val="000000"/>
            </a:solidFill>
            <a:miter lim="800000"/>
            <a:headEnd/>
            <a:tailEnd/>
          </a:ln>
          <a:effectLst/>
        </p:spPr>
        <p:txBody>
          <a:bodyPr wrap="none" lIns="109728" tIns="54864" rIns="109728" bIns="54864"/>
          <a:lstStyle/>
          <a:p>
            <a:endParaRPr lang="en-US"/>
          </a:p>
        </p:txBody>
      </p:sp>
      <p:sp>
        <p:nvSpPr>
          <p:cNvPr id="275503" name="Text Box 47"/>
          <p:cNvSpPr txBox="1">
            <a:spLocks noChangeArrowheads="1"/>
          </p:cNvSpPr>
          <p:nvPr/>
        </p:nvSpPr>
        <p:spPr bwMode="auto">
          <a:xfrm>
            <a:off x="6660833" y="3414994"/>
            <a:ext cx="860813" cy="261610"/>
          </a:xfrm>
          <a:prstGeom prst="rect">
            <a:avLst/>
          </a:prstGeom>
          <a:noFill/>
          <a:ln w="25400">
            <a:noFill/>
            <a:miter lim="800000"/>
            <a:headEnd/>
            <a:tailEnd/>
          </a:ln>
          <a:effectLst/>
        </p:spPr>
        <p:txBody>
          <a:bodyPr wrap="none" lIns="0" tIns="0" rIns="0" bIns="0" anchor="ctr">
            <a:spAutoFit/>
          </a:bodyPr>
          <a:lstStyle/>
          <a:p>
            <a:pPr algn="ctr" defTabSz="988696">
              <a:spcBef>
                <a:spcPct val="0"/>
              </a:spcBef>
              <a:spcAft>
                <a:spcPct val="15000"/>
              </a:spcAft>
            </a:pPr>
            <a:r>
              <a:rPr lang="es-UY" sz="1700" dirty="0" err="1">
                <a:solidFill>
                  <a:srgbClr val="000080"/>
                </a:solidFill>
                <a:cs typeface="Arial" charset="0"/>
              </a:rPr>
              <a:t>PCIe</a:t>
            </a:r>
            <a:r>
              <a:rPr lang="es-UY" sz="1700" dirty="0">
                <a:solidFill>
                  <a:srgbClr val="000080"/>
                </a:solidFill>
                <a:cs typeface="Arial" charset="0"/>
              </a:rPr>
              <a:t> RC</a:t>
            </a:r>
          </a:p>
        </p:txBody>
      </p:sp>
      <p:sp>
        <p:nvSpPr>
          <p:cNvPr id="275508" name="Text Box 52"/>
          <p:cNvSpPr txBox="1">
            <a:spLocks noChangeArrowheads="1"/>
          </p:cNvSpPr>
          <p:nvPr/>
        </p:nvSpPr>
        <p:spPr bwMode="auto">
          <a:xfrm>
            <a:off x="5969318" y="2822539"/>
            <a:ext cx="1041952" cy="261610"/>
          </a:xfrm>
          <a:prstGeom prst="rect">
            <a:avLst/>
          </a:prstGeom>
          <a:noFill/>
          <a:ln w="25400">
            <a:noFill/>
            <a:miter lim="800000"/>
            <a:headEnd/>
            <a:tailEnd/>
          </a:ln>
          <a:effectLst/>
        </p:spPr>
        <p:txBody>
          <a:bodyPr wrap="none" lIns="0" tIns="0" rIns="0" bIns="0" anchor="ctr">
            <a:spAutoFit/>
          </a:bodyPr>
          <a:lstStyle/>
          <a:p>
            <a:pPr algn="ctr" defTabSz="988696">
              <a:spcBef>
                <a:spcPct val="0"/>
              </a:spcBef>
              <a:spcAft>
                <a:spcPct val="15000"/>
              </a:spcAft>
            </a:pPr>
            <a:r>
              <a:rPr lang="es-UY" sz="1700" dirty="0" err="1">
                <a:solidFill>
                  <a:srgbClr val="000080"/>
                </a:solidFill>
                <a:cs typeface="Arial" charset="0"/>
              </a:rPr>
              <a:t>Hypervisor</a:t>
            </a:r>
            <a:endParaRPr lang="es-UY" sz="1700" dirty="0">
              <a:solidFill>
                <a:srgbClr val="000080"/>
              </a:solidFill>
              <a:cs typeface="Arial" charset="0"/>
            </a:endParaRPr>
          </a:p>
        </p:txBody>
      </p:sp>
      <p:sp>
        <p:nvSpPr>
          <p:cNvPr id="275509" name="Rectangle 53"/>
          <p:cNvSpPr>
            <a:spLocks noChangeArrowheads="1"/>
          </p:cNvSpPr>
          <p:nvPr/>
        </p:nvSpPr>
        <p:spPr bwMode="auto">
          <a:xfrm>
            <a:off x="8390572" y="3409278"/>
            <a:ext cx="998220" cy="266700"/>
          </a:xfrm>
          <a:prstGeom prst="rect">
            <a:avLst/>
          </a:prstGeom>
          <a:solidFill>
            <a:srgbClr val="FFFFA4"/>
          </a:solidFill>
          <a:ln w="12700">
            <a:solidFill>
              <a:srgbClr val="000000"/>
            </a:solidFill>
            <a:miter lim="800000"/>
            <a:headEnd/>
            <a:tailEnd/>
          </a:ln>
          <a:effectLst/>
        </p:spPr>
        <p:txBody>
          <a:bodyPr wrap="none" lIns="109728" tIns="54864" rIns="109728" bIns="54864"/>
          <a:lstStyle/>
          <a:p>
            <a:endParaRPr lang="en-US"/>
          </a:p>
        </p:txBody>
      </p:sp>
      <p:sp>
        <p:nvSpPr>
          <p:cNvPr id="275510" name="Text Box 54"/>
          <p:cNvSpPr txBox="1">
            <a:spLocks noChangeArrowheads="1"/>
          </p:cNvSpPr>
          <p:nvPr/>
        </p:nvSpPr>
        <p:spPr bwMode="auto">
          <a:xfrm>
            <a:off x="8470583" y="3414994"/>
            <a:ext cx="860813" cy="261610"/>
          </a:xfrm>
          <a:prstGeom prst="rect">
            <a:avLst/>
          </a:prstGeom>
          <a:noFill/>
          <a:ln w="25400">
            <a:noFill/>
            <a:miter lim="800000"/>
            <a:headEnd/>
            <a:tailEnd/>
          </a:ln>
          <a:effectLst/>
        </p:spPr>
        <p:txBody>
          <a:bodyPr wrap="none" lIns="0" tIns="0" rIns="0" bIns="0" anchor="ctr">
            <a:spAutoFit/>
          </a:bodyPr>
          <a:lstStyle/>
          <a:p>
            <a:pPr algn="ctr" defTabSz="988696">
              <a:spcBef>
                <a:spcPct val="0"/>
              </a:spcBef>
              <a:spcAft>
                <a:spcPct val="15000"/>
              </a:spcAft>
            </a:pPr>
            <a:r>
              <a:rPr lang="es-UY" sz="1700" dirty="0" err="1">
                <a:solidFill>
                  <a:srgbClr val="000080"/>
                </a:solidFill>
                <a:cs typeface="Arial" charset="0"/>
              </a:rPr>
              <a:t>PCIe</a:t>
            </a:r>
            <a:r>
              <a:rPr lang="es-UY" sz="1700" dirty="0">
                <a:solidFill>
                  <a:srgbClr val="000080"/>
                </a:solidFill>
                <a:cs typeface="Arial" charset="0"/>
              </a:rPr>
              <a:t> RC</a:t>
            </a:r>
          </a:p>
        </p:txBody>
      </p:sp>
      <p:sp>
        <p:nvSpPr>
          <p:cNvPr id="275511" name="Text Box 55"/>
          <p:cNvSpPr txBox="1">
            <a:spLocks noChangeArrowheads="1"/>
          </p:cNvSpPr>
          <p:nvPr/>
        </p:nvSpPr>
        <p:spPr bwMode="auto">
          <a:xfrm>
            <a:off x="5502592" y="3355939"/>
            <a:ext cx="625171" cy="292388"/>
          </a:xfrm>
          <a:prstGeom prst="rect">
            <a:avLst/>
          </a:prstGeom>
          <a:noFill/>
          <a:ln w="25400" algn="ctr">
            <a:noFill/>
            <a:miter lim="800000"/>
            <a:headEnd/>
            <a:tailEnd type="none" w="lg" len="lg"/>
          </a:ln>
          <a:effectLst/>
        </p:spPr>
        <p:txBody>
          <a:bodyPr wrap="none" lIns="0" tIns="0" rIns="0" bIns="0">
            <a:spAutoFit/>
          </a:bodyPr>
          <a:lstStyle/>
          <a:p>
            <a:pPr algn="l" eaLnBrk="1" hangingPunct="1">
              <a:lnSpc>
                <a:spcPct val="100000"/>
              </a:lnSpc>
              <a:spcBef>
                <a:spcPct val="50000"/>
              </a:spcBef>
              <a:buSzTx/>
              <a:buFont typeface="Wingdings" charset="2"/>
              <a:buNone/>
            </a:pPr>
            <a:r>
              <a:rPr lang="en-US" sz="1900" dirty="0">
                <a:solidFill>
                  <a:srgbClr val="000000"/>
                </a:solidFill>
                <a:cs typeface="Arial" charset="0"/>
              </a:rPr>
              <a:t>Blade</a:t>
            </a:r>
          </a:p>
        </p:txBody>
      </p:sp>
      <p:sp>
        <p:nvSpPr>
          <p:cNvPr id="275512" name="Text Box 56"/>
          <p:cNvSpPr txBox="1">
            <a:spLocks noChangeArrowheads="1"/>
          </p:cNvSpPr>
          <p:nvPr/>
        </p:nvSpPr>
        <p:spPr bwMode="auto">
          <a:xfrm>
            <a:off x="9769792" y="3373084"/>
            <a:ext cx="625171" cy="292388"/>
          </a:xfrm>
          <a:prstGeom prst="rect">
            <a:avLst/>
          </a:prstGeom>
          <a:noFill/>
          <a:ln w="25400" algn="ctr">
            <a:noFill/>
            <a:miter lim="800000"/>
            <a:headEnd/>
            <a:tailEnd type="none" w="lg" len="lg"/>
          </a:ln>
          <a:effectLst/>
        </p:spPr>
        <p:txBody>
          <a:bodyPr wrap="none" lIns="0" tIns="0" rIns="0" bIns="0">
            <a:spAutoFit/>
          </a:bodyPr>
          <a:lstStyle/>
          <a:p>
            <a:pPr algn="l" eaLnBrk="1" hangingPunct="1">
              <a:lnSpc>
                <a:spcPct val="100000"/>
              </a:lnSpc>
              <a:spcBef>
                <a:spcPct val="50000"/>
              </a:spcBef>
              <a:buSzTx/>
              <a:buFont typeface="Wingdings" charset="2"/>
              <a:buNone/>
            </a:pPr>
            <a:r>
              <a:rPr lang="en-US" sz="1900" dirty="0">
                <a:solidFill>
                  <a:srgbClr val="000000"/>
                </a:solidFill>
                <a:cs typeface="Arial" charset="0"/>
              </a:rPr>
              <a:t>Blade</a:t>
            </a:r>
          </a:p>
        </p:txBody>
      </p:sp>
      <p:sp>
        <p:nvSpPr>
          <p:cNvPr id="275513" name="Text Box 57"/>
          <p:cNvSpPr txBox="1">
            <a:spLocks noChangeArrowheads="1"/>
          </p:cNvSpPr>
          <p:nvPr/>
        </p:nvSpPr>
        <p:spPr bwMode="auto">
          <a:xfrm>
            <a:off x="6428422" y="1628104"/>
            <a:ext cx="2890598" cy="429348"/>
          </a:xfrm>
          <a:prstGeom prst="rect">
            <a:avLst/>
          </a:prstGeom>
          <a:noFill/>
          <a:ln w="19050" algn="ctr">
            <a:noFill/>
            <a:miter lim="800000"/>
            <a:headEnd/>
            <a:tailEnd/>
          </a:ln>
          <a:effectLst/>
        </p:spPr>
        <p:txBody>
          <a:bodyPr wrap="none" lIns="109728" tIns="54864" rIns="109728" bIns="54864">
            <a:spAutoFit/>
          </a:bodyPr>
          <a:lstStyle/>
          <a:p>
            <a:pPr algn="ctr" eaLnBrk="1" hangingPunct="1">
              <a:lnSpc>
                <a:spcPct val="90000"/>
              </a:lnSpc>
              <a:spcBef>
                <a:spcPct val="0"/>
              </a:spcBef>
              <a:buClrTx/>
              <a:buSzTx/>
              <a:buFontTx/>
              <a:buNone/>
            </a:pPr>
            <a:r>
              <a:rPr lang="en-US" sz="2300" u="sng" dirty="0" err="1">
                <a:solidFill>
                  <a:srgbClr val="000066"/>
                </a:solidFill>
                <a:cs typeface="Arial" charset="0"/>
              </a:rPr>
              <a:t>PCIe</a:t>
            </a:r>
            <a:r>
              <a:rPr lang="en-US" sz="2300" u="sng" dirty="0">
                <a:solidFill>
                  <a:srgbClr val="000066"/>
                </a:solidFill>
                <a:cs typeface="Arial" charset="0"/>
              </a:rPr>
              <a:t> Multi-Root IOV</a:t>
            </a:r>
          </a:p>
        </p:txBody>
      </p:sp>
      <p:sp>
        <p:nvSpPr>
          <p:cNvPr id="275514" name="Rectangle 58"/>
          <p:cNvSpPr>
            <a:spLocks noChangeArrowheads="1"/>
          </p:cNvSpPr>
          <p:nvPr/>
        </p:nvSpPr>
        <p:spPr bwMode="auto">
          <a:xfrm>
            <a:off x="6262688" y="2144358"/>
            <a:ext cx="346710" cy="661036"/>
          </a:xfrm>
          <a:prstGeom prst="rect">
            <a:avLst/>
          </a:prstGeom>
          <a:solidFill>
            <a:srgbClr val="BCFFBC"/>
          </a:solidFill>
          <a:ln w="12700" algn="ctr">
            <a:solidFill>
              <a:srgbClr val="000000"/>
            </a:solidFill>
            <a:miter lim="800000"/>
            <a:headEnd/>
            <a:tailEnd/>
          </a:ln>
          <a:effectLst/>
        </p:spPr>
        <p:txBody>
          <a:bodyPr wrap="none" lIns="109728" tIns="54864" rIns="109728" bIns="54864" anchor="ctr"/>
          <a:lstStyle/>
          <a:p>
            <a:pPr eaLnBrk="1" hangingPunct="1">
              <a:lnSpc>
                <a:spcPct val="100000"/>
              </a:lnSpc>
              <a:spcBef>
                <a:spcPct val="0"/>
              </a:spcBef>
              <a:buClrTx/>
              <a:buSzTx/>
              <a:buFontTx/>
              <a:buNone/>
            </a:pPr>
            <a:r>
              <a:rPr lang="en-US" sz="1700" dirty="0">
                <a:solidFill>
                  <a:srgbClr val="000000"/>
                </a:solidFill>
                <a:cs typeface="Arial" charset="0"/>
              </a:rPr>
              <a:t>VI</a:t>
            </a:r>
          </a:p>
        </p:txBody>
      </p:sp>
      <p:sp>
        <p:nvSpPr>
          <p:cNvPr id="275515" name="Rectangle 59"/>
          <p:cNvSpPr>
            <a:spLocks noChangeArrowheads="1"/>
          </p:cNvSpPr>
          <p:nvPr/>
        </p:nvSpPr>
        <p:spPr bwMode="auto">
          <a:xfrm>
            <a:off x="9264968" y="2144358"/>
            <a:ext cx="346710" cy="661036"/>
          </a:xfrm>
          <a:prstGeom prst="rect">
            <a:avLst/>
          </a:prstGeom>
          <a:solidFill>
            <a:srgbClr val="BCFFBC"/>
          </a:solidFill>
          <a:ln w="12700" algn="ctr">
            <a:solidFill>
              <a:srgbClr val="000000"/>
            </a:solidFill>
            <a:miter lim="800000"/>
            <a:headEnd/>
            <a:tailEnd/>
          </a:ln>
          <a:effectLst/>
        </p:spPr>
        <p:txBody>
          <a:bodyPr wrap="none" lIns="109728" tIns="54864" rIns="109728" bIns="54864" anchor="ctr"/>
          <a:lstStyle/>
          <a:p>
            <a:pPr eaLnBrk="1" hangingPunct="1">
              <a:lnSpc>
                <a:spcPct val="100000"/>
              </a:lnSpc>
              <a:spcBef>
                <a:spcPct val="0"/>
              </a:spcBef>
              <a:buClrTx/>
              <a:buSzTx/>
              <a:buFontTx/>
              <a:buNone/>
            </a:pPr>
            <a:r>
              <a:rPr lang="en-US" sz="1700" dirty="0">
                <a:solidFill>
                  <a:srgbClr val="000000"/>
                </a:solidFill>
                <a:cs typeface="Arial" charset="0"/>
              </a:rPr>
              <a:t>VI</a:t>
            </a:r>
          </a:p>
        </p:txBody>
      </p:sp>
      <p:sp>
        <p:nvSpPr>
          <p:cNvPr id="275516" name="Line 60"/>
          <p:cNvSpPr>
            <a:spLocks noChangeShapeType="1"/>
          </p:cNvSpPr>
          <p:nvPr/>
        </p:nvSpPr>
        <p:spPr bwMode="auto">
          <a:xfrm>
            <a:off x="1568768" y="3540724"/>
            <a:ext cx="405764" cy="464820"/>
          </a:xfrm>
          <a:prstGeom prst="line">
            <a:avLst/>
          </a:prstGeom>
          <a:noFill/>
          <a:ln w="31750">
            <a:solidFill>
              <a:srgbClr val="0000FF"/>
            </a:solidFill>
            <a:round/>
            <a:headEnd/>
            <a:tailEnd/>
          </a:ln>
          <a:effectLst/>
        </p:spPr>
        <p:txBody>
          <a:bodyPr wrap="none" lIns="109728" tIns="54864" rIns="109728" bIns="54864"/>
          <a:lstStyle/>
          <a:p>
            <a:endParaRPr lang="en-US"/>
          </a:p>
        </p:txBody>
      </p:sp>
      <p:sp>
        <p:nvSpPr>
          <p:cNvPr id="275517" name="Line 61"/>
          <p:cNvSpPr>
            <a:spLocks noChangeShapeType="1"/>
          </p:cNvSpPr>
          <p:nvPr/>
        </p:nvSpPr>
        <p:spPr bwMode="auto">
          <a:xfrm>
            <a:off x="1728788" y="3495004"/>
            <a:ext cx="428624" cy="491490"/>
          </a:xfrm>
          <a:prstGeom prst="line">
            <a:avLst/>
          </a:prstGeom>
          <a:noFill/>
          <a:ln w="31750">
            <a:solidFill>
              <a:srgbClr val="FF0000"/>
            </a:solidFill>
            <a:round/>
            <a:headEnd/>
            <a:tailEnd/>
          </a:ln>
          <a:effectLst/>
        </p:spPr>
        <p:txBody>
          <a:bodyPr wrap="none" lIns="109728" tIns="54864" rIns="109728" bIns="54864"/>
          <a:lstStyle/>
          <a:p>
            <a:endParaRPr lang="en-US"/>
          </a:p>
        </p:txBody>
      </p:sp>
      <p:sp>
        <p:nvSpPr>
          <p:cNvPr id="275518" name="Rectangle 62"/>
          <p:cNvSpPr>
            <a:spLocks noChangeArrowheads="1"/>
          </p:cNvSpPr>
          <p:nvPr/>
        </p:nvSpPr>
        <p:spPr bwMode="auto">
          <a:xfrm>
            <a:off x="298132" y="2079588"/>
            <a:ext cx="561976" cy="641986"/>
          </a:xfrm>
          <a:prstGeom prst="rect">
            <a:avLst/>
          </a:prstGeom>
          <a:solidFill>
            <a:srgbClr val="CCCCFF"/>
          </a:solidFill>
          <a:ln w="1651" algn="ctr">
            <a:solidFill>
              <a:srgbClr val="000000"/>
            </a:solidFill>
            <a:miter lim="800000"/>
            <a:headEnd/>
            <a:tailEnd/>
          </a:ln>
          <a:effectLst/>
        </p:spPr>
        <p:txBody>
          <a:bodyPr wrap="none" lIns="21946" tIns="0" rIns="21946" bIns="0" anchor="ctr"/>
          <a:lstStyle/>
          <a:p>
            <a:endParaRPr lang="en-US"/>
          </a:p>
        </p:txBody>
      </p:sp>
      <p:sp>
        <p:nvSpPr>
          <p:cNvPr id="275519" name="Rectangle 63"/>
          <p:cNvSpPr>
            <a:spLocks noChangeArrowheads="1"/>
          </p:cNvSpPr>
          <p:nvPr/>
        </p:nvSpPr>
        <p:spPr bwMode="auto">
          <a:xfrm>
            <a:off x="1473518" y="2079588"/>
            <a:ext cx="563880" cy="641986"/>
          </a:xfrm>
          <a:prstGeom prst="rect">
            <a:avLst/>
          </a:prstGeom>
          <a:solidFill>
            <a:srgbClr val="FF99FF"/>
          </a:solidFill>
          <a:ln w="1651" algn="ctr">
            <a:solidFill>
              <a:srgbClr val="000000"/>
            </a:solidFill>
            <a:miter lim="800000"/>
            <a:headEnd/>
            <a:tailEnd/>
          </a:ln>
          <a:effectLst/>
        </p:spPr>
        <p:txBody>
          <a:bodyPr wrap="none" lIns="21946" tIns="0" rIns="21946" bIns="0" anchor="ctr"/>
          <a:lstStyle/>
          <a:p>
            <a:endParaRPr lang="en-US"/>
          </a:p>
        </p:txBody>
      </p:sp>
      <p:sp>
        <p:nvSpPr>
          <p:cNvPr id="275520" name="Text Box 64"/>
          <p:cNvSpPr txBox="1">
            <a:spLocks noChangeArrowheads="1"/>
          </p:cNvSpPr>
          <p:nvPr/>
        </p:nvSpPr>
        <p:spPr bwMode="auto">
          <a:xfrm>
            <a:off x="519113" y="2273899"/>
            <a:ext cx="206788" cy="261610"/>
          </a:xfrm>
          <a:prstGeom prst="rect">
            <a:avLst/>
          </a:prstGeom>
          <a:noFill/>
          <a:ln w="25400">
            <a:noFill/>
            <a:miter lim="800000"/>
            <a:headEnd/>
            <a:tailEnd/>
          </a:ln>
          <a:effectLst/>
        </p:spPr>
        <p:txBody>
          <a:bodyPr wrap="none" lIns="0" tIns="0" rIns="0" bIns="0" anchor="ctr">
            <a:spAutoFit/>
          </a:bodyPr>
          <a:lstStyle/>
          <a:p>
            <a:pPr algn="ctr" defTabSz="988696">
              <a:spcBef>
                <a:spcPct val="0"/>
              </a:spcBef>
              <a:spcAft>
                <a:spcPct val="15000"/>
              </a:spcAft>
            </a:pPr>
            <a:r>
              <a:rPr lang="es-UY" sz="1700" dirty="0">
                <a:solidFill>
                  <a:srgbClr val="000080"/>
                </a:solidFill>
                <a:cs typeface="Arial" charset="0"/>
              </a:rPr>
              <a:t>SI</a:t>
            </a:r>
          </a:p>
        </p:txBody>
      </p:sp>
      <p:sp>
        <p:nvSpPr>
          <p:cNvPr id="275521" name="Text Box 65"/>
          <p:cNvSpPr txBox="1">
            <a:spLocks noChangeArrowheads="1"/>
          </p:cNvSpPr>
          <p:nvPr/>
        </p:nvSpPr>
        <p:spPr bwMode="auto">
          <a:xfrm>
            <a:off x="1696403" y="2273899"/>
            <a:ext cx="206788" cy="261610"/>
          </a:xfrm>
          <a:prstGeom prst="rect">
            <a:avLst/>
          </a:prstGeom>
          <a:noFill/>
          <a:ln w="25400">
            <a:noFill/>
            <a:miter lim="800000"/>
            <a:headEnd/>
            <a:tailEnd/>
          </a:ln>
          <a:effectLst/>
        </p:spPr>
        <p:txBody>
          <a:bodyPr wrap="none" lIns="0" tIns="0" rIns="0" bIns="0" anchor="ctr">
            <a:spAutoFit/>
          </a:bodyPr>
          <a:lstStyle/>
          <a:p>
            <a:pPr algn="ctr" defTabSz="988696">
              <a:spcBef>
                <a:spcPct val="0"/>
              </a:spcBef>
              <a:spcAft>
                <a:spcPct val="15000"/>
              </a:spcAft>
            </a:pPr>
            <a:r>
              <a:rPr lang="es-UY" sz="1700" dirty="0">
                <a:solidFill>
                  <a:srgbClr val="000080"/>
                </a:solidFill>
                <a:cs typeface="Arial" charset="0"/>
              </a:rPr>
              <a:t>SI</a:t>
            </a:r>
          </a:p>
        </p:txBody>
      </p:sp>
      <p:sp>
        <p:nvSpPr>
          <p:cNvPr id="275522" name="Rectangle 66"/>
          <p:cNvSpPr>
            <a:spLocks noChangeArrowheads="1"/>
          </p:cNvSpPr>
          <p:nvPr/>
        </p:nvSpPr>
        <p:spPr bwMode="auto">
          <a:xfrm>
            <a:off x="189548" y="2721574"/>
            <a:ext cx="2070734" cy="308610"/>
          </a:xfrm>
          <a:prstGeom prst="rect">
            <a:avLst/>
          </a:prstGeom>
          <a:solidFill>
            <a:srgbClr val="BCFFBC"/>
          </a:solidFill>
          <a:ln w="12700">
            <a:solidFill>
              <a:srgbClr val="000000"/>
            </a:solidFill>
            <a:miter lim="800000"/>
            <a:headEnd/>
            <a:tailEnd/>
          </a:ln>
          <a:effectLst/>
        </p:spPr>
        <p:txBody>
          <a:bodyPr wrap="none" lIns="109728" tIns="54864" rIns="109728" bIns="54864"/>
          <a:lstStyle/>
          <a:p>
            <a:endParaRPr lang="en-US"/>
          </a:p>
        </p:txBody>
      </p:sp>
      <p:sp>
        <p:nvSpPr>
          <p:cNvPr id="275523" name="Freeform 67"/>
          <p:cNvSpPr>
            <a:spLocks/>
          </p:cNvSpPr>
          <p:nvPr/>
        </p:nvSpPr>
        <p:spPr bwMode="auto">
          <a:xfrm>
            <a:off x="633412" y="2574889"/>
            <a:ext cx="935356" cy="796290"/>
          </a:xfrm>
          <a:custGeom>
            <a:avLst/>
            <a:gdLst/>
            <a:ahLst/>
            <a:cxnLst>
              <a:cxn ang="0">
                <a:pos x="0" y="0"/>
              </a:cxn>
              <a:cxn ang="0">
                <a:pos x="0" y="302"/>
              </a:cxn>
              <a:cxn ang="0">
                <a:pos x="425" y="304"/>
              </a:cxn>
              <a:cxn ang="0">
                <a:pos x="424" y="427"/>
              </a:cxn>
            </a:cxnLst>
            <a:rect l="0" t="0" r="r" b="b"/>
            <a:pathLst>
              <a:path w="425" h="427">
                <a:moveTo>
                  <a:pt x="0" y="0"/>
                </a:moveTo>
                <a:lnTo>
                  <a:pt x="0" y="302"/>
                </a:lnTo>
                <a:lnTo>
                  <a:pt x="425" y="304"/>
                </a:lnTo>
                <a:lnTo>
                  <a:pt x="424" y="427"/>
                </a:lnTo>
              </a:path>
            </a:pathLst>
          </a:custGeom>
          <a:noFill/>
          <a:ln w="31750">
            <a:solidFill>
              <a:srgbClr val="0000FF"/>
            </a:solidFill>
            <a:round/>
            <a:headEnd type="none" w="med" len="med"/>
            <a:tailEnd type="none" w="med" len="med"/>
          </a:ln>
          <a:effectLst/>
        </p:spPr>
        <p:txBody>
          <a:bodyPr wrap="none" lIns="109728" tIns="54864" rIns="109728" bIns="54864"/>
          <a:lstStyle/>
          <a:p>
            <a:endParaRPr lang="en-US"/>
          </a:p>
        </p:txBody>
      </p:sp>
      <p:sp>
        <p:nvSpPr>
          <p:cNvPr id="275524" name="Line 68"/>
          <p:cNvSpPr>
            <a:spLocks noChangeShapeType="1"/>
          </p:cNvSpPr>
          <p:nvPr/>
        </p:nvSpPr>
        <p:spPr bwMode="auto">
          <a:xfrm>
            <a:off x="1791652" y="2572984"/>
            <a:ext cx="0" cy="944880"/>
          </a:xfrm>
          <a:prstGeom prst="line">
            <a:avLst/>
          </a:prstGeom>
          <a:noFill/>
          <a:ln w="31750">
            <a:solidFill>
              <a:srgbClr val="FF0000"/>
            </a:solidFill>
            <a:round/>
            <a:headEnd/>
            <a:tailEnd/>
          </a:ln>
          <a:effectLst/>
        </p:spPr>
        <p:txBody>
          <a:bodyPr wrap="none" lIns="109728" tIns="54864" rIns="109728" bIns="54864"/>
          <a:lstStyle/>
          <a:p>
            <a:endParaRPr lang="en-US"/>
          </a:p>
        </p:txBody>
      </p:sp>
      <p:sp>
        <p:nvSpPr>
          <p:cNvPr id="275525" name="Rectangle 69"/>
          <p:cNvSpPr>
            <a:spLocks noChangeArrowheads="1"/>
          </p:cNvSpPr>
          <p:nvPr/>
        </p:nvSpPr>
        <p:spPr bwMode="auto">
          <a:xfrm>
            <a:off x="1279208" y="3323554"/>
            <a:ext cx="998220" cy="266700"/>
          </a:xfrm>
          <a:prstGeom prst="rect">
            <a:avLst/>
          </a:prstGeom>
          <a:solidFill>
            <a:srgbClr val="FFFFA4"/>
          </a:solidFill>
          <a:ln w="12700">
            <a:solidFill>
              <a:srgbClr val="000000"/>
            </a:solidFill>
            <a:miter lim="800000"/>
            <a:headEnd/>
            <a:tailEnd/>
          </a:ln>
          <a:effectLst/>
        </p:spPr>
        <p:txBody>
          <a:bodyPr wrap="none" lIns="109728" tIns="54864" rIns="109728" bIns="54864"/>
          <a:lstStyle/>
          <a:p>
            <a:endParaRPr lang="en-US"/>
          </a:p>
        </p:txBody>
      </p:sp>
      <p:sp>
        <p:nvSpPr>
          <p:cNvPr id="275526" name="Text Box 70"/>
          <p:cNvSpPr txBox="1">
            <a:spLocks noChangeArrowheads="1"/>
          </p:cNvSpPr>
          <p:nvPr/>
        </p:nvSpPr>
        <p:spPr bwMode="auto">
          <a:xfrm>
            <a:off x="1359218" y="3329269"/>
            <a:ext cx="860813" cy="261610"/>
          </a:xfrm>
          <a:prstGeom prst="rect">
            <a:avLst/>
          </a:prstGeom>
          <a:noFill/>
          <a:ln w="25400">
            <a:noFill/>
            <a:miter lim="800000"/>
            <a:headEnd/>
            <a:tailEnd/>
          </a:ln>
          <a:effectLst/>
        </p:spPr>
        <p:txBody>
          <a:bodyPr wrap="none" lIns="0" tIns="0" rIns="0" bIns="0" anchor="ctr">
            <a:spAutoFit/>
          </a:bodyPr>
          <a:lstStyle/>
          <a:p>
            <a:pPr algn="ctr" defTabSz="988696">
              <a:spcBef>
                <a:spcPct val="0"/>
              </a:spcBef>
              <a:spcAft>
                <a:spcPct val="15000"/>
              </a:spcAft>
            </a:pPr>
            <a:r>
              <a:rPr lang="es-UY" sz="1700" dirty="0" err="1">
                <a:solidFill>
                  <a:srgbClr val="000080"/>
                </a:solidFill>
                <a:cs typeface="Arial" charset="0"/>
              </a:rPr>
              <a:t>PCIe</a:t>
            </a:r>
            <a:r>
              <a:rPr lang="es-UY" sz="1700" dirty="0">
                <a:solidFill>
                  <a:srgbClr val="000080"/>
                </a:solidFill>
                <a:cs typeface="Arial" charset="0"/>
              </a:rPr>
              <a:t> RC</a:t>
            </a:r>
          </a:p>
        </p:txBody>
      </p:sp>
      <p:sp>
        <p:nvSpPr>
          <p:cNvPr id="275527" name="Text Box 71"/>
          <p:cNvSpPr txBox="1">
            <a:spLocks noChangeArrowheads="1"/>
          </p:cNvSpPr>
          <p:nvPr/>
        </p:nvSpPr>
        <p:spPr bwMode="auto">
          <a:xfrm>
            <a:off x="667702" y="2736814"/>
            <a:ext cx="1041952" cy="261610"/>
          </a:xfrm>
          <a:prstGeom prst="rect">
            <a:avLst/>
          </a:prstGeom>
          <a:noFill/>
          <a:ln w="25400">
            <a:noFill/>
            <a:miter lim="800000"/>
            <a:headEnd/>
            <a:tailEnd/>
          </a:ln>
          <a:effectLst/>
        </p:spPr>
        <p:txBody>
          <a:bodyPr wrap="none" lIns="0" tIns="0" rIns="0" bIns="0" anchor="ctr">
            <a:spAutoFit/>
          </a:bodyPr>
          <a:lstStyle/>
          <a:p>
            <a:pPr algn="ctr" defTabSz="988696">
              <a:spcBef>
                <a:spcPct val="0"/>
              </a:spcBef>
              <a:spcAft>
                <a:spcPct val="15000"/>
              </a:spcAft>
            </a:pPr>
            <a:r>
              <a:rPr lang="es-UY" sz="1700" dirty="0" err="1">
                <a:solidFill>
                  <a:srgbClr val="000080"/>
                </a:solidFill>
                <a:cs typeface="Arial" charset="0"/>
              </a:rPr>
              <a:t>Hypervisor</a:t>
            </a:r>
            <a:endParaRPr lang="es-UY" sz="1700" dirty="0">
              <a:solidFill>
                <a:srgbClr val="000080"/>
              </a:solidFill>
              <a:cs typeface="Arial" charset="0"/>
            </a:endParaRPr>
          </a:p>
        </p:txBody>
      </p:sp>
      <p:sp>
        <p:nvSpPr>
          <p:cNvPr id="275528" name="Text Box 72"/>
          <p:cNvSpPr txBox="1">
            <a:spLocks noChangeArrowheads="1"/>
          </p:cNvSpPr>
          <p:nvPr/>
        </p:nvSpPr>
        <p:spPr bwMode="auto">
          <a:xfrm>
            <a:off x="1050608" y="1628104"/>
            <a:ext cx="3087768" cy="429348"/>
          </a:xfrm>
          <a:prstGeom prst="rect">
            <a:avLst/>
          </a:prstGeom>
          <a:noFill/>
          <a:ln w="19050" algn="ctr">
            <a:noFill/>
            <a:miter lim="800000"/>
            <a:headEnd/>
            <a:tailEnd/>
          </a:ln>
          <a:effectLst/>
        </p:spPr>
        <p:txBody>
          <a:bodyPr wrap="none" lIns="109728" tIns="54864" rIns="109728" bIns="54864">
            <a:spAutoFit/>
          </a:bodyPr>
          <a:lstStyle/>
          <a:p>
            <a:pPr algn="ctr" eaLnBrk="1" hangingPunct="1">
              <a:lnSpc>
                <a:spcPct val="90000"/>
              </a:lnSpc>
              <a:spcBef>
                <a:spcPct val="0"/>
              </a:spcBef>
              <a:buClrTx/>
              <a:buSzTx/>
              <a:buFontTx/>
              <a:buNone/>
            </a:pPr>
            <a:r>
              <a:rPr lang="en-US" sz="2300" u="sng" dirty="0" err="1">
                <a:solidFill>
                  <a:srgbClr val="000066"/>
                </a:solidFill>
                <a:cs typeface="Arial" charset="0"/>
              </a:rPr>
              <a:t>PCIe</a:t>
            </a:r>
            <a:r>
              <a:rPr lang="en-US" sz="2300" u="sng" dirty="0">
                <a:solidFill>
                  <a:srgbClr val="000066"/>
                </a:solidFill>
                <a:cs typeface="Arial" charset="0"/>
              </a:rPr>
              <a:t> Single-Root IOV</a:t>
            </a:r>
          </a:p>
        </p:txBody>
      </p:sp>
      <p:sp>
        <p:nvSpPr>
          <p:cNvPr id="275529" name="Rectangle 73"/>
          <p:cNvSpPr>
            <a:spLocks noChangeArrowheads="1"/>
          </p:cNvSpPr>
          <p:nvPr/>
        </p:nvSpPr>
        <p:spPr bwMode="auto">
          <a:xfrm>
            <a:off x="961073" y="2058634"/>
            <a:ext cx="346710" cy="661034"/>
          </a:xfrm>
          <a:prstGeom prst="rect">
            <a:avLst/>
          </a:prstGeom>
          <a:solidFill>
            <a:srgbClr val="BCFFBC"/>
          </a:solidFill>
          <a:ln w="12700" algn="ctr">
            <a:solidFill>
              <a:srgbClr val="000000"/>
            </a:solidFill>
            <a:miter lim="800000"/>
            <a:headEnd/>
            <a:tailEnd/>
          </a:ln>
          <a:effectLst/>
        </p:spPr>
        <p:txBody>
          <a:bodyPr wrap="none" lIns="109728" tIns="54864" rIns="109728" bIns="54864" anchor="ctr"/>
          <a:lstStyle/>
          <a:p>
            <a:pPr eaLnBrk="1" hangingPunct="1">
              <a:lnSpc>
                <a:spcPct val="100000"/>
              </a:lnSpc>
              <a:spcBef>
                <a:spcPct val="0"/>
              </a:spcBef>
              <a:buClrTx/>
              <a:buSzTx/>
              <a:buFontTx/>
              <a:buNone/>
            </a:pPr>
            <a:r>
              <a:rPr lang="en-US" sz="1700" dirty="0">
                <a:solidFill>
                  <a:srgbClr val="000000"/>
                </a:solidFill>
                <a:cs typeface="Arial" charset="0"/>
              </a:rPr>
              <a:t>VI</a:t>
            </a:r>
          </a:p>
        </p:txBody>
      </p:sp>
      <p:sp>
        <p:nvSpPr>
          <p:cNvPr id="275530" name="Rectangle 74"/>
          <p:cNvSpPr>
            <a:spLocks noChangeArrowheads="1"/>
          </p:cNvSpPr>
          <p:nvPr/>
        </p:nvSpPr>
        <p:spPr bwMode="auto">
          <a:xfrm>
            <a:off x="761048" y="3988398"/>
            <a:ext cx="2712824" cy="754506"/>
          </a:xfrm>
          <a:prstGeom prst="rect">
            <a:avLst/>
          </a:prstGeom>
          <a:solidFill>
            <a:srgbClr val="DDDDDD"/>
          </a:solidFill>
          <a:ln w="12700">
            <a:solidFill>
              <a:srgbClr val="000000"/>
            </a:solidFill>
            <a:miter lim="800000"/>
            <a:headEnd/>
            <a:tailEnd/>
          </a:ln>
          <a:effectLst/>
        </p:spPr>
        <p:txBody>
          <a:bodyPr wrap="none" lIns="109728" tIns="54864" rIns="109728" bIns="54864" anchor="b"/>
          <a:lstStyle/>
          <a:p>
            <a:pPr>
              <a:lnSpc>
                <a:spcPct val="100000"/>
              </a:lnSpc>
              <a:spcBef>
                <a:spcPct val="0"/>
              </a:spcBef>
              <a:buClrTx/>
              <a:buSzTx/>
              <a:buFontTx/>
              <a:buNone/>
            </a:pPr>
            <a:r>
              <a:rPr lang="en-US" sz="1900" dirty="0" err="1">
                <a:solidFill>
                  <a:srgbClr val="000000"/>
                </a:solidFill>
                <a:cs typeface="Arial" charset="0"/>
              </a:rPr>
              <a:t>PCIe</a:t>
            </a:r>
            <a:r>
              <a:rPr lang="en-US" sz="1900" dirty="0">
                <a:solidFill>
                  <a:srgbClr val="000000"/>
                </a:solidFill>
                <a:cs typeface="Arial" charset="0"/>
              </a:rPr>
              <a:t> SR-IOV </a:t>
            </a:r>
          </a:p>
          <a:p>
            <a:pPr>
              <a:lnSpc>
                <a:spcPct val="100000"/>
              </a:lnSpc>
              <a:spcBef>
                <a:spcPct val="0"/>
              </a:spcBef>
              <a:buClrTx/>
              <a:buSzTx/>
              <a:buFontTx/>
              <a:buNone/>
            </a:pPr>
            <a:r>
              <a:rPr lang="en-US" sz="1900" dirty="0">
                <a:solidFill>
                  <a:srgbClr val="000000"/>
                </a:solidFill>
                <a:cs typeface="Arial" charset="0"/>
              </a:rPr>
              <a:t>Capable Device</a:t>
            </a:r>
          </a:p>
        </p:txBody>
      </p:sp>
      <p:sp>
        <p:nvSpPr>
          <p:cNvPr id="275531" name="Rectangle 75"/>
          <p:cNvSpPr>
            <a:spLocks noChangeArrowheads="1"/>
          </p:cNvSpPr>
          <p:nvPr/>
        </p:nvSpPr>
        <p:spPr bwMode="auto">
          <a:xfrm flipH="1" flipV="1">
            <a:off x="1585641" y="3810522"/>
            <a:ext cx="1426844" cy="226694"/>
          </a:xfrm>
          <a:prstGeom prst="rect">
            <a:avLst/>
          </a:prstGeom>
          <a:solidFill>
            <a:srgbClr val="B2B2B2"/>
          </a:solidFill>
          <a:ln w="25400">
            <a:solidFill>
              <a:srgbClr val="000000"/>
            </a:solidFill>
            <a:miter lim="800000"/>
            <a:headEnd/>
            <a:tailEnd/>
          </a:ln>
          <a:effectLst/>
        </p:spPr>
        <p:txBody>
          <a:bodyPr wrap="none" lIns="109728" tIns="54864" rIns="109728" bIns="54864" anchor="ctr"/>
          <a:lstStyle/>
          <a:p>
            <a:endParaRPr lang="en-US"/>
          </a:p>
        </p:txBody>
      </p:sp>
      <p:sp>
        <p:nvSpPr>
          <p:cNvPr id="275532" name="Rectangle 76"/>
          <p:cNvSpPr>
            <a:spLocks noChangeArrowheads="1"/>
          </p:cNvSpPr>
          <p:nvPr/>
        </p:nvSpPr>
        <p:spPr bwMode="auto">
          <a:xfrm>
            <a:off x="1507013" y="3771041"/>
            <a:ext cx="1564004" cy="325754"/>
          </a:xfrm>
          <a:prstGeom prst="rect">
            <a:avLst/>
          </a:prstGeom>
          <a:noFill/>
          <a:ln w="25400">
            <a:noFill/>
            <a:miter lim="800000"/>
            <a:headEnd/>
            <a:tailEnd/>
          </a:ln>
          <a:effectLst/>
        </p:spPr>
        <p:txBody>
          <a:bodyPr lIns="108586" tIns="53340" rIns="108586" bIns="53340">
            <a:spAutoFit/>
          </a:bodyPr>
          <a:lstStyle/>
          <a:p>
            <a:pPr algn="ctr">
              <a:lnSpc>
                <a:spcPct val="100000"/>
              </a:lnSpc>
              <a:spcBef>
                <a:spcPct val="0"/>
              </a:spcBef>
              <a:buClrTx/>
              <a:buSzTx/>
              <a:buFontTx/>
              <a:buNone/>
            </a:pPr>
            <a:r>
              <a:rPr lang="en-US" sz="1400" dirty="0" err="1">
                <a:solidFill>
                  <a:srgbClr val="000000"/>
                </a:solidFill>
                <a:cs typeface="Arial" charset="0"/>
              </a:rPr>
              <a:t>PCIe</a:t>
            </a:r>
            <a:r>
              <a:rPr lang="en-US" sz="1400" dirty="0">
                <a:solidFill>
                  <a:srgbClr val="000000"/>
                </a:solidFill>
                <a:cs typeface="Arial" charset="0"/>
              </a:rPr>
              <a:t> Port</a:t>
            </a:r>
            <a:endParaRPr lang="en-US" sz="1100" dirty="0">
              <a:solidFill>
                <a:srgbClr val="000000"/>
              </a:solidFill>
              <a:cs typeface="Arial" charset="0"/>
            </a:endParaRPr>
          </a:p>
        </p:txBody>
      </p:sp>
      <p:sp>
        <p:nvSpPr>
          <p:cNvPr id="275542" name="Line 86"/>
          <p:cNvSpPr>
            <a:spLocks noChangeShapeType="1"/>
          </p:cNvSpPr>
          <p:nvPr/>
        </p:nvSpPr>
        <p:spPr bwMode="auto">
          <a:xfrm flipV="1">
            <a:off x="6338888" y="3986494"/>
            <a:ext cx="1390650" cy="388620"/>
          </a:xfrm>
          <a:prstGeom prst="line">
            <a:avLst/>
          </a:prstGeom>
          <a:noFill/>
          <a:ln w="31750">
            <a:solidFill>
              <a:srgbClr val="FFFF00"/>
            </a:solidFill>
            <a:round/>
            <a:headEnd/>
            <a:tailEnd/>
          </a:ln>
          <a:effectLst/>
        </p:spPr>
        <p:txBody>
          <a:bodyPr wrap="none" lIns="109728" tIns="54864" rIns="109728" bIns="54864"/>
          <a:lstStyle/>
          <a:p>
            <a:endParaRPr lang="en-US"/>
          </a:p>
        </p:txBody>
      </p:sp>
      <p:sp>
        <p:nvSpPr>
          <p:cNvPr id="275543" name="Line 87"/>
          <p:cNvSpPr>
            <a:spLocks noChangeShapeType="1"/>
          </p:cNvSpPr>
          <p:nvPr/>
        </p:nvSpPr>
        <p:spPr bwMode="auto">
          <a:xfrm flipV="1">
            <a:off x="6447472" y="3986494"/>
            <a:ext cx="1400176" cy="388620"/>
          </a:xfrm>
          <a:prstGeom prst="line">
            <a:avLst/>
          </a:prstGeom>
          <a:noFill/>
          <a:ln w="31750">
            <a:solidFill>
              <a:srgbClr val="669900"/>
            </a:solidFill>
            <a:round/>
            <a:headEnd/>
            <a:tailEnd/>
          </a:ln>
          <a:effectLst/>
        </p:spPr>
        <p:txBody>
          <a:bodyPr wrap="none" lIns="109728" tIns="54864" rIns="109728" bIns="54864"/>
          <a:lstStyle/>
          <a:p>
            <a:endParaRPr lang="en-US"/>
          </a:p>
        </p:txBody>
      </p:sp>
      <p:sp>
        <p:nvSpPr>
          <p:cNvPr id="275544" name="Line 88"/>
          <p:cNvSpPr>
            <a:spLocks noChangeShapeType="1"/>
          </p:cNvSpPr>
          <p:nvPr/>
        </p:nvSpPr>
        <p:spPr bwMode="auto">
          <a:xfrm flipV="1">
            <a:off x="5601652" y="3919818"/>
            <a:ext cx="1712596" cy="478156"/>
          </a:xfrm>
          <a:prstGeom prst="line">
            <a:avLst/>
          </a:prstGeom>
          <a:noFill/>
          <a:ln w="31750">
            <a:solidFill>
              <a:srgbClr val="FF0000"/>
            </a:solidFill>
            <a:round/>
            <a:headEnd/>
            <a:tailEnd/>
          </a:ln>
          <a:effectLst/>
        </p:spPr>
        <p:txBody>
          <a:bodyPr wrap="none" lIns="109728" tIns="54864" rIns="109728" bIns="54864"/>
          <a:lstStyle/>
          <a:p>
            <a:endParaRPr lang="en-US"/>
          </a:p>
        </p:txBody>
      </p:sp>
      <p:sp>
        <p:nvSpPr>
          <p:cNvPr id="275545" name="Line 89"/>
          <p:cNvSpPr>
            <a:spLocks noChangeShapeType="1"/>
          </p:cNvSpPr>
          <p:nvPr/>
        </p:nvSpPr>
        <p:spPr bwMode="auto">
          <a:xfrm flipV="1">
            <a:off x="5559742" y="3891244"/>
            <a:ext cx="1712596" cy="478154"/>
          </a:xfrm>
          <a:prstGeom prst="line">
            <a:avLst/>
          </a:prstGeom>
          <a:noFill/>
          <a:ln w="31750">
            <a:solidFill>
              <a:srgbClr val="0000FF"/>
            </a:solidFill>
            <a:round/>
            <a:headEnd/>
            <a:tailEnd/>
          </a:ln>
          <a:effectLst/>
        </p:spPr>
        <p:txBody>
          <a:bodyPr wrap="none" lIns="109728" tIns="54864" rIns="109728" bIns="54864"/>
          <a:lstStyle/>
          <a:p>
            <a:endParaRPr lang="en-US"/>
          </a:p>
        </p:txBody>
      </p:sp>
      <p:sp>
        <p:nvSpPr>
          <p:cNvPr id="275555" name="Line 99"/>
          <p:cNvSpPr>
            <a:spLocks noChangeShapeType="1"/>
          </p:cNvSpPr>
          <p:nvPr/>
        </p:nvSpPr>
        <p:spPr bwMode="auto">
          <a:xfrm flipV="1">
            <a:off x="8032432" y="3965538"/>
            <a:ext cx="5716" cy="594360"/>
          </a:xfrm>
          <a:prstGeom prst="line">
            <a:avLst/>
          </a:prstGeom>
          <a:noFill/>
          <a:ln w="152400">
            <a:solidFill>
              <a:srgbClr val="9900CC"/>
            </a:solidFill>
            <a:round/>
            <a:headEnd/>
            <a:tailEnd/>
          </a:ln>
          <a:effectLst/>
        </p:spPr>
        <p:txBody>
          <a:bodyPr wrap="none" lIns="109728" tIns="54864" rIns="109728" bIns="54864"/>
          <a:lstStyle/>
          <a:p>
            <a:endParaRPr lang="en-US"/>
          </a:p>
        </p:txBody>
      </p:sp>
      <p:sp>
        <p:nvSpPr>
          <p:cNvPr id="275558" name="Line 102"/>
          <p:cNvSpPr>
            <a:spLocks noChangeShapeType="1"/>
          </p:cNvSpPr>
          <p:nvPr/>
        </p:nvSpPr>
        <p:spPr bwMode="auto">
          <a:xfrm>
            <a:off x="8036242" y="3976968"/>
            <a:ext cx="0" cy="647700"/>
          </a:xfrm>
          <a:prstGeom prst="line">
            <a:avLst/>
          </a:prstGeom>
          <a:noFill/>
          <a:ln w="31750">
            <a:solidFill>
              <a:srgbClr val="FFFF00"/>
            </a:solidFill>
            <a:round/>
            <a:headEnd/>
            <a:tailEnd/>
          </a:ln>
          <a:effectLst/>
        </p:spPr>
        <p:txBody>
          <a:bodyPr wrap="none" lIns="109728" tIns="54864" rIns="109728" bIns="54864"/>
          <a:lstStyle/>
          <a:p>
            <a:endParaRPr lang="en-US"/>
          </a:p>
        </p:txBody>
      </p:sp>
      <p:sp>
        <p:nvSpPr>
          <p:cNvPr id="275500" name="Freeform 44"/>
          <p:cNvSpPr>
            <a:spLocks noChangeArrowheads="1"/>
          </p:cNvSpPr>
          <p:nvPr/>
        </p:nvSpPr>
        <p:spPr bwMode="auto">
          <a:xfrm>
            <a:off x="6978968" y="3721698"/>
            <a:ext cx="2217420" cy="443866"/>
          </a:xfrm>
          <a:custGeom>
            <a:avLst/>
            <a:gdLst/>
            <a:ahLst/>
            <a:cxnLst>
              <a:cxn ang="0">
                <a:pos x="93" y="66"/>
              </a:cxn>
              <a:cxn ang="0">
                <a:pos x="47" y="146"/>
              </a:cxn>
              <a:cxn ang="0">
                <a:pos x="186" y="192"/>
              </a:cxn>
              <a:cxn ang="0">
                <a:pos x="389" y="207"/>
              </a:cxn>
              <a:cxn ang="0">
                <a:pos x="661" y="200"/>
              </a:cxn>
              <a:cxn ang="0">
                <a:pos x="736" y="114"/>
              </a:cxn>
              <a:cxn ang="0">
                <a:pos x="677" y="69"/>
              </a:cxn>
              <a:cxn ang="0">
                <a:pos x="498" y="44"/>
              </a:cxn>
              <a:cxn ang="0">
                <a:pos x="253" y="44"/>
              </a:cxn>
              <a:cxn ang="0">
                <a:pos x="95" y="63"/>
              </a:cxn>
              <a:cxn ang="0">
                <a:pos x="93" y="66"/>
              </a:cxn>
            </a:cxnLst>
            <a:rect l="0" t="0" r="r" b="b"/>
            <a:pathLst>
              <a:path w="819" h="238">
                <a:moveTo>
                  <a:pt x="93" y="66"/>
                </a:moveTo>
                <a:cubicBezTo>
                  <a:pt x="26" y="74"/>
                  <a:pt x="0" y="122"/>
                  <a:pt x="47" y="146"/>
                </a:cubicBezTo>
                <a:cubicBezTo>
                  <a:pt x="10" y="185"/>
                  <a:pt x="118" y="222"/>
                  <a:pt x="186" y="192"/>
                </a:cubicBezTo>
                <a:cubicBezTo>
                  <a:pt x="236" y="214"/>
                  <a:pt x="327" y="220"/>
                  <a:pt x="389" y="207"/>
                </a:cubicBezTo>
                <a:cubicBezTo>
                  <a:pt x="463" y="238"/>
                  <a:pt x="594" y="233"/>
                  <a:pt x="661" y="200"/>
                </a:cubicBezTo>
                <a:cubicBezTo>
                  <a:pt x="759" y="209"/>
                  <a:pt x="819" y="141"/>
                  <a:pt x="736" y="114"/>
                </a:cubicBezTo>
                <a:cubicBezTo>
                  <a:pt x="786" y="95"/>
                  <a:pt x="739" y="57"/>
                  <a:pt x="677" y="69"/>
                </a:cubicBezTo>
                <a:cubicBezTo>
                  <a:pt x="638" y="44"/>
                  <a:pt x="555" y="33"/>
                  <a:pt x="498" y="44"/>
                </a:cubicBezTo>
                <a:cubicBezTo>
                  <a:pt x="451" y="0"/>
                  <a:pt x="300" y="0"/>
                  <a:pt x="253" y="44"/>
                </a:cubicBezTo>
                <a:cubicBezTo>
                  <a:pt x="210" y="16"/>
                  <a:pt x="103" y="27"/>
                  <a:pt x="95" y="63"/>
                </a:cubicBezTo>
                <a:cubicBezTo>
                  <a:pt x="95" y="63"/>
                  <a:pt x="93" y="66"/>
                  <a:pt x="93" y="66"/>
                </a:cubicBezTo>
                <a:close/>
              </a:path>
            </a:pathLst>
          </a:custGeom>
          <a:solidFill>
            <a:srgbClr val="FFFFA4"/>
          </a:solidFill>
          <a:ln w="12700">
            <a:solidFill>
              <a:srgbClr val="000000"/>
            </a:solidFill>
            <a:round/>
            <a:headEnd/>
            <a:tailEnd/>
          </a:ln>
          <a:effectLst/>
        </p:spPr>
        <p:txBody>
          <a:bodyPr wrap="none" lIns="109728" tIns="54864" rIns="109728" bIns="54864"/>
          <a:lstStyle/>
          <a:p>
            <a:endParaRPr lang="en-US"/>
          </a:p>
        </p:txBody>
      </p:sp>
      <p:sp>
        <p:nvSpPr>
          <p:cNvPr id="275501" name="Text Box 45"/>
          <p:cNvSpPr txBox="1">
            <a:spLocks noChangeArrowheads="1"/>
          </p:cNvSpPr>
          <p:nvPr/>
        </p:nvSpPr>
        <p:spPr bwMode="auto">
          <a:xfrm>
            <a:off x="7502842" y="3866478"/>
            <a:ext cx="1152559" cy="261610"/>
          </a:xfrm>
          <a:prstGeom prst="rect">
            <a:avLst/>
          </a:prstGeom>
          <a:noFill/>
          <a:ln w="25400">
            <a:noFill/>
            <a:miter lim="800000"/>
            <a:headEnd/>
            <a:tailEnd/>
          </a:ln>
          <a:effectLst/>
        </p:spPr>
        <p:txBody>
          <a:bodyPr wrap="none" lIns="0" tIns="0" rIns="0" bIns="0" anchor="ctr">
            <a:spAutoFit/>
          </a:bodyPr>
          <a:lstStyle/>
          <a:p>
            <a:pPr algn="ctr" defTabSz="988696">
              <a:spcBef>
                <a:spcPct val="0"/>
              </a:spcBef>
            </a:pPr>
            <a:r>
              <a:rPr lang="es-UY" sz="1700" dirty="0" err="1">
                <a:solidFill>
                  <a:srgbClr val="000080"/>
                </a:solidFill>
                <a:cs typeface="Arial" charset="0"/>
              </a:rPr>
              <a:t>PCIe</a:t>
            </a:r>
            <a:r>
              <a:rPr lang="es-UY" sz="1700" dirty="0">
                <a:solidFill>
                  <a:srgbClr val="000080"/>
                </a:solidFill>
                <a:cs typeface="Arial" charset="0"/>
              </a:rPr>
              <a:t> </a:t>
            </a:r>
            <a:r>
              <a:rPr lang="es-UY" sz="1700" dirty="0" err="1">
                <a:solidFill>
                  <a:srgbClr val="000080"/>
                </a:solidFill>
                <a:cs typeface="Arial" charset="0"/>
              </a:rPr>
              <a:t>Fabric</a:t>
            </a:r>
            <a:endParaRPr lang="es-UY" sz="1700" dirty="0">
              <a:solidFill>
                <a:srgbClr val="000080"/>
              </a:solidFill>
              <a:cs typeface="Arial" charset="0"/>
            </a:endParaRPr>
          </a:p>
        </p:txBody>
      </p:sp>
      <p:sp>
        <p:nvSpPr>
          <p:cNvPr id="275533" name="Rectangle 77"/>
          <p:cNvSpPr>
            <a:spLocks noChangeArrowheads="1"/>
          </p:cNvSpPr>
          <p:nvPr/>
        </p:nvSpPr>
        <p:spPr bwMode="auto">
          <a:xfrm>
            <a:off x="5298758" y="4371304"/>
            <a:ext cx="1544954" cy="514350"/>
          </a:xfrm>
          <a:prstGeom prst="rect">
            <a:avLst/>
          </a:prstGeom>
          <a:solidFill>
            <a:srgbClr val="DDDDDD"/>
          </a:solidFill>
          <a:ln w="12700">
            <a:solidFill>
              <a:srgbClr val="000000"/>
            </a:solidFill>
            <a:miter lim="800000"/>
            <a:headEnd/>
            <a:tailEnd/>
          </a:ln>
          <a:effectLst/>
        </p:spPr>
        <p:txBody>
          <a:bodyPr wrap="none" lIns="109728" tIns="54864" rIns="109728" bIns="54864" anchor="ctr"/>
          <a:lstStyle/>
          <a:p>
            <a:pPr algn="ctr">
              <a:lnSpc>
                <a:spcPct val="100000"/>
              </a:lnSpc>
              <a:spcBef>
                <a:spcPct val="0"/>
              </a:spcBef>
              <a:buClrTx/>
              <a:buSzTx/>
              <a:buFontTx/>
              <a:buNone/>
            </a:pPr>
            <a:r>
              <a:rPr lang="en-US" sz="1700" dirty="0" err="1">
                <a:solidFill>
                  <a:srgbClr val="000000"/>
                </a:solidFill>
                <a:cs typeface="Arial" charset="0"/>
              </a:rPr>
              <a:t>PCIe</a:t>
            </a:r>
            <a:r>
              <a:rPr lang="en-US" sz="1700" dirty="0">
                <a:solidFill>
                  <a:srgbClr val="000000"/>
                </a:solidFill>
                <a:cs typeface="Arial" charset="0"/>
              </a:rPr>
              <a:t> MRA</a:t>
            </a:r>
            <a:br>
              <a:rPr lang="en-US" sz="1700" dirty="0">
                <a:solidFill>
                  <a:srgbClr val="000000"/>
                </a:solidFill>
                <a:cs typeface="Arial" charset="0"/>
              </a:rPr>
            </a:br>
            <a:r>
              <a:rPr lang="en-US" sz="1700" dirty="0">
                <a:solidFill>
                  <a:srgbClr val="000000"/>
                </a:solidFill>
                <a:cs typeface="Arial" charset="0"/>
              </a:rPr>
              <a:t>Device</a:t>
            </a:r>
          </a:p>
        </p:txBody>
      </p:sp>
      <p:sp>
        <p:nvSpPr>
          <p:cNvPr id="275537" name="Rectangle 81"/>
          <p:cNvSpPr>
            <a:spLocks noChangeArrowheads="1"/>
          </p:cNvSpPr>
          <p:nvPr/>
        </p:nvSpPr>
        <p:spPr bwMode="auto">
          <a:xfrm>
            <a:off x="7243762" y="4371304"/>
            <a:ext cx="1544956" cy="514350"/>
          </a:xfrm>
          <a:prstGeom prst="rect">
            <a:avLst/>
          </a:prstGeom>
          <a:solidFill>
            <a:srgbClr val="DDDDDD"/>
          </a:solidFill>
          <a:ln w="12700">
            <a:solidFill>
              <a:srgbClr val="000000"/>
            </a:solidFill>
            <a:miter lim="800000"/>
            <a:headEnd/>
            <a:tailEnd/>
          </a:ln>
          <a:effectLst/>
        </p:spPr>
        <p:txBody>
          <a:bodyPr wrap="none" lIns="109728" tIns="54864" rIns="109728" bIns="54864" anchor="ctr"/>
          <a:lstStyle/>
          <a:p>
            <a:pPr algn="ctr">
              <a:lnSpc>
                <a:spcPct val="100000"/>
              </a:lnSpc>
              <a:spcBef>
                <a:spcPct val="0"/>
              </a:spcBef>
              <a:buClrTx/>
              <a:buSzTx/>
              <a:buFontTx/>
              <a:buNone/>
            </a:pPr>
            <a:r>
              <a:rPr lang="en-US" sz="1700" dirty="0" err="1">
                <a:solidFill>
                  <a:srgbClr val="000000"/>
                </a:solidFill>
                <a:cs typeface="Arial" charset="0"/>
              </a:rPr>
              <a:t>PCIe</a:t>
            </a:r>
            <a:r>
              <a:rPr lang="en-US" sz="1700" dirty="0">
                <a:solidFill>
                  <a:srgbClr val="000000"/>
                </a:solidFill>
                <a:cs typeface="Arial" charset="0"/>
              </a:rPr>
              <a:t/>
            </a:r>
            <a:br>
              <a:rPr lang="en-US" sz="1700" dirty="0">
                <a:solidFill>
                  <a:srgbClr val="000000"/>
                </a:solidFill>
                <a:cs typeface="Arial" charset="0"/>
              </a:rPr>
            </a:br>
            <a:r>
              <a:rPr lang="en-US" sz="1700" dirty="0">
                <a:solidFill>
                  <a:srgbClr val="000000"/>
                </a:solidFill>
                <a:cs typeface="Arial" charset="0"/>
              </a:rPr>
              <a:t>Device</a:t>
            </a:r>
          </a:p>
        </p:txBody>
      </p:sp>
      <p:sp>
        <p:nvSpPr>
          <p:cNvPr id="275538" name="Rectangle 82"/>
          <p:cNvSpPr>
            <a:spLocks noChangeArrowheads="1"/>
          </p:cNvSpPr>
          <p:nvPr/>
        </p:nvSpPr>
        <p:spPr bwMode="auto">
          <a:xfrm>
            <a:off x="9188768" y="4371304"/>
            <a:ext cx="1544954" cy="514350"/>
          </a:xfrm>
          <a:prstGeom prst="rect">
            <a:avLst/>
          </a:prstGeom>
          <a:solidFill>
            <a:srgbClr val="DDDDDD"/>
          </a:solidFill>
          <a:ln w="12700">
            <a:solidFill>
              <a:srgbClr val="000000"/>
            </a:solidFill>
            <a:miter lim="800000"/>
            <a:headEnd/>
            <a:tailEnd/>
          </a:ln>
          <a:effectLst/>
        </p:spPr>
        <p:txBody>
          <a:bodyPr wrap="none" lIns="109728" tIns="54864" rIns="109728" bIns="54864" anchor="ctr"/>
          <a:lstStyle/>
          <a:p>
            <a:pPr algn="ctr">
              <a:lnSpc>
                <a:spcPct val="100000"/>
              </a:lnSpc>
              <a:spcBef>
                <a:spcPct val="0"/>
              </a:spcBef>
              <a:buClrTx/>
              <a:buSzTx/>
              <a:buFontTx/>
              <a:buNone/>
            </a:pPr>
            <a:r>
              <a:rPr lang="en-US" sz="1700" dirty="0" err="1">
                <a:solidFill>
                  <a:srgbClr val="000000"/>
                </a:solidFill>
                <a:cs typeface="Arial" charset="0"/>
              </a:rPr>
              <a:t>PCIe</a:t>
            </a:r>
            <a:r>
              <a:rPr lang="en-US" sz="1700" dirty="0">
                <a:solidFill>
                  <a:srgbClr val="000000"/>
                </a:solidFill>
                <a:cs typeface="Arial" charset="0"/>
              </a:rPr>
              <a:t> SR-IOV </a:t>
            </a:r>
          </a:p>
          <a:p>
            <a:pPr algn="ctr">
              <a:lnSpc>
                <a:spcPct val="100000"/>
              </a:lnSpc>
              <a:spcBef>
                <a:spcPct val="0"/>
              </a:spcBef>
              <a:buClrTx/>
              <a:buSzTx/>
              <a:buFontTx/>
              <a:buNone/>
            </a:pPr>
            <a:r>
              <a:rPr lang="en-US" sz="1700" dirty="0">
                <a:solidFill>
                  <a:srgbClr val="000000"/>
                </a:solidFill>
                <a:cs typeface="Arial" charset="0"/>
              </a:rPr>
              <a:t>MRA Device</a:t>
            </a:r>
          </a:p>
        </p:txBody>
      </p:sp>
      <p:sp>
        <p:nvSpPr>
          <p:cNvPr id="71" name="Left Arrow Callout 70"/>
          <p:cNvSpPr/>
          <p:nvPr/>
        </p:nvSpPr>
        <p:spPr bwMode="auto">
          <a:xfrm rot="334513" flipH="1">
            <a:off x="2496558" y="2711774"/>
            <a:ext cx="4013437" cy="1003829"/>
          </a:xfrm>
          <a:prstGeom prst="leftArrowCallout">
            <a:avLst>
              <a:gd name="adj1" fmla="val 25000"/>
              <a:gd name="adj2" fmla="val 22531"/>
              <a:gd name="adj3" fmla="val 25000"/>
              <a:gd name="adj4" fmla="val 64977"/>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smtClean="0">
                <a:solidFill>
                  <a:schemeClr val="tx1"/>
                </a:solidFill>
                <a:effectLst>
                  <a:outerShdw blurRad="38100" dist="38100" dir="2700000" algn="tl">
                    <a:srgbClr val="000000">
                      <a:alpha val="43137"/>
                    </a:srgbClr>
                  </a:outerShdw>
                </a:effectLst>
                <a:latin typeface="Segoe" pitchFamily="34" charset="0"/>
              </a:rPr>
              <a:t>Multiple Root Complexes</a:t>
            </a: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9106" y="274320"/>
            <a:ext cx="10056494" cy="731278"/>
          </a:xfrm>
        </p:spPr>
        <p:txBody>
          <a:bodyPr/>
          <a:lstStyle/>
          <a:p>
            <a:r>
              <a:rPr sz="5300" smtClean="0"/>
              <a:t>Infoworld 2006 Virtualization Survey</a:t>
            </a:r>
            <a:endParaRPr sz="5300"/>
          </a:p>
        </p:txBody>
      </p:sp>
      <p:sp>
        <p:nvSpPr>
          <p:cNvPr id="3" name="Content Placeholder 2"/>
          <p:cNvSpPr>
            <a:spLocks noGrp="1"/>
          </p:cNvSpPr>
          <p:nvPr>
            <p:ph idx="1"/>
          </p:nvPr>
        </p:nvSpPr>
        <p:spPr>
          <a:xfrm>
            <a:off x="459106" y="1697357"/>
            <a:ext cx="10056494" cy="5606663"/>
          </a:xfrm>
        </p:spPr>
        <p:txBody>
          <a:bodyPr/>
          <a:lstStyle/>
          <a:p>
            <a:r>
              <a:rPr lang="en-US" sz="3400" dirty="0" smtClean="0"/>
              <a:t>Reducing infrastructure costs 43%</a:t>
            </a:r>
          </a:p>
          <a:p>
            <a:r>
              <a:rPr lang="en-US" sz="3400" dirty="0" smtClean="0"/>
              <a:t>Ease of application deployments 18%</a:t>
            </a:r>
          </a:p>
          <a:p>
            <a:r>
              <a:rPr lang="en-US" sz="3400" dirty="0" smtClean="0"/>
              <a:t>Improving server utilization rates 15%</a:t>
            </a:r>
          </a:p>
          <a:p>
            <a:r>
              <a:rPr lang="en-US" sz="3400" dirty="0" smtClean="0"/>
              <a:t>Consolidating physical floor space 12%</a:t>
            </a:r>
          </a:p>
          <a:p>
            <a:r>
              <a:rPr lang="en-US" sz="3400" dirty="0" smtClean="0"/>
              <a:t>Reduce server and application provisioning times 10% </a:t>
            </a:r>
          </a:p>
          <a:p>
            <a:r>
              <a:rPr lang="en-US" sz="3400" dirty="0" smtClean="0"/>
              <a:t>Nearly half of the respondents also claimed that disaster recovery benefits were also a huge factor in moving to a virtualized solution </a:t>
            </a:r>
            <a:r>
              <a:rPr lang="en-US" sz="3400" dirty="0" smtClean="0">
                <a:hlinkClick r:id="rId3"/>
              </a:rPr>
              <a:t>www.infoworld.com</a:t>
            </a:r>
            <a:endParaRPr lang="en-US" sz="3400" dirty="0"/>
          </a:p>
        </p:txBody>
      </p:sp>
    </p:spTree>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Performance vs Agility?</a:t>
            </a:r>
            <a:endParaRPr lang="en-US" dirty="0"/>
          </a:p>
        </p:txBody>
      </p:sp>
      <p:sp>
        <p:nvSpPr>
          <p:cNvPr id="3" name="Content Placeholder 2"/>
          <p:cNvSpPr>
            <a:spLocks noGrp="1"/>
          </p:cNvSpPr>
          <p:nvPr>
            <p:ph idx="1"/>
          </p:nvPr>
        </p:nvSpPr>
        <p:spPr>
          <a:xfrm>
            <a:off x="459105" y="1596873"/>
            <a:ext cx="10262485" cy="6400214"/>
          </a:xfrm>
        </p:spPr>
        <p:txBody>
          <a:bodyPr/>
          <a:lstStyle/>
          <a:p>
            <a:r>
              <a:rPr lang="en-US" dirty="0" smtClean="0"/>
              <a:t>Software IO Virtualization</a:t>
            </a:r>
          </a:p>
          <a:p>
            <a:pPr lvl="1"/>
            <a:r>
              <a:rPr lang="en-US" dirty="0" smtClean="0"/>
              <a:t>Emulation, Enlightenment, Device Assignment</a:t>
            </a:r>
          </a:p>
          <a:p>
            <a:pPr lvl="1"/>
            <a:r>
              <a:rPr lang="en-US" dirty="0" smtClean="0"/>
              <a:t>Windows Virtualization dynamic IO allocation</a:t>
            </a:r>
          </a:p>
          <a:p>
            <a:r>
              <a:rPr lang="en-US" dirty="0" smtClean="0"/>
              <a:t>Hardware IO Virtualization</a:t>
            </a:r>
          </a:p>
          <a:p>
            <a:pPr lvl="1"/>
            <a:r>
              <a:rPr lang="en-US" dirty="0" smtClean="0"/>
              <a:t>Multi-Function, Single-Root, Multi-Root</a:t>
            </a:r>
          </a:p>
          <a:p>
            <a:pPr lvl="1"/>
            <a:r>
              <a:rPr lang="en-US" dirty="0" smtClean="0"/>
              <a:t>Brings more to VM direct Device Assignment</a:t>
            </a:r>
          </a:p>
          <a:p>
            <a:pPr lvl="1"/>
            <a:r>
              <a:rPr lang="en-US" dirty="0" smtClean="0"/>
              <a:t>VM driver is device specific challenging motility</a:t>
            </a:r>
          </a:p>
          <a:p>
            <a:r>
              <a:rPr lang="en-US" dirty="0" smtClean="0"/>
              <a:t>Orchestration of Dynamic Systems is powerful to having both</a:t>
            </a:r>
            <a:endParaRPr lang="en-US" dirty="0"/>
          </a:p>
        </p:txBody>
      </p:sp>
    </p:spTree>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3312"/>
          <p:cNvSpPr>
            <a:spLocks noGrp="1" noChangeArrowheads="1"/>
          </p:cNvSpPr>
          <p:nvPr>
            <p:ph type="title"/>
          </p:nvPr>
        </p:nvSpPr>
        <p:spPr>
          <a:xfrm>
            <a:off x="459106" y="274320"/>
            <a:ext cx="10056494" cy="1440394"/>
          </a:xfrm>
        </p:spPr>
        <p:txBody>
          <a:bodyPr/>
          <a:lstStyle/>
          <a:p>
            <a:r>
              <a:rPr lang="en-US" dirty="0" smtClean="0"/>
              <a:t>Orchestrating Virtual Machines</a:t>
            </a:r>
            <a:br>
              <a:rPr lang="en-US" dirty="0" smtClean="0"/>
            </a:br>
            <a:r>
              <a:rPr sz="4400" smtClean="0"/>
              <a:t>System Center Virtual Machine Manager</a:t>
            </a:r>
            <a:endParaRPr lang="en-US" sz="4400" dirty="0"/>
          </a:p>
        </p:txBody>
      </p:sp>
      <p:sp>
        <p:nvSpPr>
          <p:cNvPr id="13315" name="Text Placeholder 13313"/>
          <p:cNvSpPr>
            <a:spLocks noGrp="1" noChangeArrowheads="1"/>
          </p:cNvSpPr>
          <p:nvPr>
            <p:ph type="body" idx="1"/>
          </p:nvPr>
        </p:nvSpPr>
        <p:spPr>
          <a:xfrm>
            <a:off x="435957" y="1804251"/>
            <a:ext cx="10056494" cy="6243248"/>
          </a:xfrm>
        </p:spPr>
        <p:txBody>
          <a:bodyPr/>
          <a:lstStyle/>
          <a:p>
            <a:pPr marL="409576" indent="-409576">
              <a:spcBef>
                <a:spcPts val="1200"/>
              </a:spcBef>
            </a:pPr>
            <a:r>
              <a:rPr lang="en-US" sz="3200" dirty="0" smtClean="0"/>
              <a:t>SCVMM, a new System Center product that allows you to manage your virtualized environment</a:t>
            </a:r>
          </a:p>
          <a:p>
            <a:pPr marL="760096" lvl="1" indent="-350520">
              <a:spcBef>
                <a:spcPts val="1080"/>
              </a:spcBef>
            </a:pPr>
            <a:r>
              <a:rPr lang="en-US" sz="2800" dirty="0" smtClean="0"/>
              <a:t>Manage Virtual Server – V1</a:t>
            </a:r>
          </a:p>
          <a:p>
            <a:pPr marL="760096" lvl="1" indent="-350520">
              <a:spcBef>
                <a:spcPts val="1080"/>
              </a:spcBef>
            </a:pPr>
            <a:r>
              <a:rPr lang="en-US" sz="2800" dirty="0" smtClean="0"/>
              <a:t>Manage Windows Server Virtualization – R2</a:t>
            </a:r>
          </a:p>
          <a:p>
            <a:pPr marL="409576" indent="-409576">
              <a:spcBef>
                <a:spcPts val="1200"/>
              </a:spcBef>
            </a:pPr>
            <a:r>
              <a:rPr lang="en-US" sz="3200" dirty="0" smtClean="0"/>
              <a:t>Feature set includes centralized</a:t>
            </a:r>
          </a:p>
          <a:p>
            <a:pPr marL="760096" lvl="1" indent="-350520">
              <a:spcBef>
                <a:spcPts val="1080"/>
              </a:spcBef>
            </a:pPr>
            <a:r>
              <a:rPr lang="en-US" sz="2800" dirty="0" smtClean="0"/>
              <a:t>Host Platform Configuration</a:t>
            </a:r>
          </a:p>
          <a:p>
            <a:pPr marL="760096" lvl="1" indent="-350520">
              <a:spcBef>
                <a:spcPts val="1080"/>
              </a:spcBef>
            </a:pPr>
            <a:r>
              <a:rPr lang="en-US" sz="2800" dirty="0" smtClean="0"/>
              <a:t>Virtual Machine Creation</a:t>
            </a:r>
          </a:p>
          <a:p>
            <a:pPr marL="760096" lvl="1" indent="-350520">
              <a:spcBef>
                <a:spcPts val="1080"/>
              </a:spcBef>
            </a:pPr>
            <a:r>
              <a:rPr lang="en-US" sz="2800" dirty="0" smtClean="0"/>
              <a:t>Server Consolidation Tools</a:t>
            </a:r>
          </a:p>
          <a:p>
            <a:pPr marL="760096" lvl="1" indent="-350520">
              <a:spcBef>
                <a:spcPts val="1080"/>
              </a:spcBef>
            </a:pPr>
            <a:r>
              <a:rPr lang="en-US" sz="2800" dirty="0" smtClean="0"/>
              <a:t>Image Library Management</a:t>
            </a:r>
          </a:p>
          <a:p>
            <a:pPr marL="760096" lvl="1" indent="-350520">
              <a:spcBef>
                <a:spcPts val="1080"/>
              </a:spcBef>
            </a:pPr>
            <a:r>
              <a:rPr lang="en-US" sz="2800" dirty="0" smtClean="0"/>
              <a:t>Virtual Machine Placement and Deployment</a:t>
            </a:r>
          </a:p>
          <a:p>
            <a:pPr marL="760096" lvl="1" indent="-350520">
              <a:spcBef>
                <a:spcPts val="1080"/>
              </a:spcBef>
            </a:pPr>
            <a:r>
              <a:rPr lang="en-US" sz="2800" dirty="0" smtClean="0"/>
              <a:t>Monitoring and Reporting</a:t>
            </a:r>
          </a:p>
          <a:p>
            <a:pPr marL="760096" lvl="1" indent="-350520">
              <a:spcBef>
                <a:spcPts val="1080"/>
              </a:spcBef>
            </a:pPr>
            <a:r>
              <a:rPr lang="en-US" sz="2800" dirty="0" smtClean="0"/>
              <a:t>Rapid Recovery</a:t>
            </a:r>
          </a:p>
        </p:txBody>
      </p:sp>
    </p:spTree>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9106" y="274320"/>
            <a:ext cx="10056494" cy="664798"/>
          </a:xfrm>
        </p:spPr>
        <p:txBody>
          <a:bodyPr/>
          <a:lstStyle/>
          <a:p>
            <a:r>
              <a:rPr sz="4800" smtClean="0"/>
              <a:t>Virtual Machine Manager At-A-Glance</a:t>
            </a:r>
          </a:p>
        </p:txBody>
      </p:sp>
      <p:pic>
        <p:nvPicPr>
          <p:cNvPr id="20483" name="Content Placeholder 4" descr="Overall SCVMM UI.jpg"/>
          <p:cNvPicPr>
            <a:picLocks noGrp="1" noChangeAspect="1"/>
          </p:cNvPicPr>
          <p:nvPr>
            <p:ph idx="4294967295"/>
          </p:nvPr>
        </p:nvPicPr>
        <p:blipFill>
          <a:blip r:embed="rId3"/>
          <a:srcRect/>
          <a:stretch>
            <a:fillRect/>
          </a:stretch>
        </p:blipFill>
        <p:spPr>
          <a:xfrm>
            <a:off x="2478881" y="1727200"/>
            <a:ext cx="6015038" cy="4487863"/>
          </a:xfrm>
          <a:prstGeom prst="rect">
            <a:avLst/>
          </a:prstGeom>
          <a:effectLst>
            <a:outerShdw blurRad="50800" dist="38100" dir="2700000" algn="tl" rotWithShape="0">
              <a:prstClr val="black">
                <a:alpha val="40000"/>
              </a:prstClr>
            </a:outerShdw>
          </a:effectLst>
        </p:spPr>
      </p:pic>
      <p:sp>
        <p:nvSpPr>
          <p:cNvPr id="5" name="Rounded Rectangular Callout 4"/>
          <p:cNvSpPr/>
          <p:nvPr/>
        </p:nvSpPr>
        <p:spPr bwMode="auto">
          <a:xfrm rot="10800000" flipV="1">
            <a:off x="9067800" y="5486400"/>
            <a:ext cx="1447800" cy="792480"/>
          </a:xfrm>
          <a:prstGeom prst="wedgeRoundRectCallout">
            <a:avLst>
              <a:gd name="adj1" fmla="val 176362"/>
              <a:gd name="adj2" fmla="val -76861"/>
              <a:gd name="adj3" fmla="val 16667"/>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wrap="none" lIns="109714" tIns="54858" rIns="109714" bIns="54858" anchor="ctr"/>
          <a:lstStyle/>
          <a:p>
            <a:pPr algn="ctr" defTabSz="1096832" eaLnBrk="0" hangingPunct="0">
              <a:lnSpc>
                <a:spcPct val="90000"/>
              </a:lnSpc>
              <a:defRPr/>
            </a:pPr>
            <a:r>
              <a:rPr lang="en-US" dirty="0">
                <a:effectLst>
                  <a:outerShdw blurRad="38100" dist="38100" dir="2700000" algn="tl">
                    <a:srgbClr val="000000">
                      <a:alpha val="43137"/>
                    </a:srgbClr>
                  </a:outerShdw>
                </a:effectLst>
                <a:latin typeface="Segoe" pitchFamily="34" charset="0"/>
              </a:rPr>
              <a:t>Live </a:t>
            </a:r>
          </a:p>
          <a:p>
            <a:pPr algn="ctr" defTabSz="1096832" eaLnBrk="0" hangingPunct="0">
              <a:lnSpc>
                <a:spcPct val="90000"/>
              </a:lnSpc>
              <a:defRPr/>
            </a:pPr>
            <a:r>
              <a:rPr lang="en-US" dirty="0">
                <a:effectLst>
                  <a:outerShdw blurRad="38100" dist="38100" dir="2700000" algn="tl">
                    <a:srgbClr val="000000">
                      <a:alpha val="43137"/>
                    </a:srgbClr>
                  </a:outerShdw>
                </a:effectLst>
                <a:latin typeface="Segoe" pitchFamily="34" charset="0"/>
              </a:rPr>
              <a:t>Thumbnail</a:t>
            </a:r>
          </a:p>
        </p:txBody>
      </p:sp>
      <p:sp>
        <p:nvSpPr>
          <p:cNvPr id="7" name="Rounded Rectangular Callout 6"/>
          <p:cNvSpPr/>
          <p:nvPr/>
        </p:nvSpPr>
        <p:spPr bwMode="auto">
          <a:xfrm rot="10800000" flipV="1">
            <a:off x="2936082" y="3017520"/>
            <a:ext cx="1091564" cy="647700"/>
          </a:xfrm>
          <a:prstGeom prst="wedgeRoundRectCallout">
            <a:avLst>
              <a:gd name="adj1" fmla="val -142515"/>
              <a:gd name="adj2" fmla="val -102011"/>
              <a:gd name="adj3" fmla="val 16667"/>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wrap="none" lIns="109714" tIns="54858" rIns="109714" bIns="54858" anchor="ctr"/>
          <a:lstStyle/>
          <a:p>
            <a:pPr algn="ctr" defTabSz="1096832" eaLnBrk="0" hangingPunct="0">
              <a:lnSpc>
                <a:spcPct val="90000"/>
              </a:lnSpc>
              <a:defRPr/>
            </a:pPr>
            <a:r>
              <a:rPr lang="en-US" dirty="0">
                <a:effectLst>
                  <a:outerShdw blurRad="38100" dist="38100" dir="2700000" algn="tl">
                    <a:srgbClr val="000000">
                      <a:alpha val="43137"/>
                    </a:srgbClr>
                  </a:outerShdw>
                </a:effectLst>
                <a:latin typeface="Segoe" pitchFamily="34" charset="0"/>
              </a:rPr>
              <a:t>Host</a:t>
            </a:r>
          </a:p>
          <a:p>
            <a:pPr algn="ctr" defTabSz="1096832" eaLnBrk="0" hangingPunct="0">
              <a:lnSpc>
                <a:spcPct val="90000"/>
              </a:lnSpc>
              <a:defRPr/>
            </a:pPr>
            <a:r>
              <a:rPr lang="en-US" dirty="0">
                <a:effectLst>
                  <a:outerShdw blurRad="38100" dist="38100" dir="2700000" algn="tl">
                    <a:srgbClr val="000000">
                      <a:alpha val="43137"/>
                    </a:srgbClr>
                  </a:outerShdw>
                </a:effectLst>
                <a:latin typeface="Segoe" pitchFamily="34" charset="0"/>
              </a:rPr>
              <a:t> Groups</a:t>
            </a:r>
          </a:p>
        </p:txBody>
      </p:sp>
      <p:sp>
        <p:nvSpPr>
          <p:cNvPr id="8" name="Rounded Rectangular Callout 7"/>
          <p:cNvSpPr/>
          <p:nvPr/>
        </p:nvSpPr>
        <p:spPr bwMode="auto">
          <a:xfrm rot="10800000" flipV="1">
            <a:off x="2936081" y="5882640"/>
            <a:ext cx="1663066" cy="609600"/>
          </a:xfrm>
          <a:prstGeom prst="wedgeRoundRectCallout">
            <a:avLst>
              <a:gd name="adj1" fmla="val -75643"/>
              <a:gd name="adj2" fmla="val -125200"/>
              <a:gd name="adj3" fmla="val 16667"/>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wrap="none" lIns="109714" tIns="54858" rIns="109714" bIns="54858" anchor="ctr"/>
          <a:lstStyle/>
          <a:p>
            <a:pPr algn="ctr" defTabSz="1096832" eaLnBrk="0" hangingPunct="0">
              <a:lnSpc>
                <a:spcPct val="90000"/>
              </a:lnSpc>
              <a:defRPr/>
            </a:pPr>
            <a:r>
              <a:rPr lang="en-US" dirty="0">
                <a:effectLst>
                  <a:outerShdw blurRad="38100" dist="38100" dir="2700000" algn="tl">
                    <a:srgbClr val="000000">
                      <a:alpha val="43137"/>
                    </a:srgbClr>
                  </a:outerShdw>
                </a:effectLst>
                <a:latin typeface="Segoe" pitchFamily="34" charset="0"/>
              </a:rPr>
              <a:t>Centralized </a:t>
            </a:r>
          </a:p>
          <a:p>
            <a:pPr algn="ctr" defTabSz="1096832" eaLnBrk="0" hangingPunct="0">
              <a:lnSpc>
                <a:spcPct val="90000"/>
              </a:lnSpc>
              <a:defRPr/>
            </a:pPr>
            <a:r>
              <a:rPr lang="en-US" dirty="0">
                <a:effectLst>
                  <a:outerShdw blurRad="38100" dist="38100" dir="2700000" algn="tl">
                    <a:srgbClr val="000000">
                      <a:alpha val="43137"/>
                    </a:srgbClr>
                  </a:outerShdw>
                </a:effectLst>
                <a:latin typeface="Segoe" pitchFamily="34" charset="0"/>
              </a:rPr>
              <a:t>Library</a:t>
            </a:r>
          </a:p>
        </p:txBody>
      </p:sp>
      <p:sp>
        <p:nvSpPr>
          <p:cNvPr id="9" name="Rounded Rectangular Callout 8"/>
          <p:cNvSpPr/>
          <p:nvPr/>
        </p:nvSpPr>
        <p:spPr bwMode="auto">
          <a:xfrm rot="10800000" flipV="1">
            <a:off x="2936081" y="4197667"/>
            <a:ext cx="1080136" cy="748666"/>
          </a:xfrm>
          <a:prstGeom prst="wedgeRoundRectCallout">
            <a:avLst>
              <a:gd name="adj1" fmla="val -140017"/>
              <a:gd name="adj2" fmla="val -97617"/>
              <a:gd name="adj3" fmla="val 16667"/>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wrap="none" lIns="109714" tIns="54858" rIns="109714" bIns="54858" anchor="ctr"/>
          <a:lstStyle/>
          <a:p>
            <a:pPr algn="ctr" defTabSz="1096832" eaLnBrk="0" hangingPunct="0">
              <a:lnSpc>
                <a:spcPct val="90000"/>
              </a:lnSpc>
              <a:defRPr/>
            </a:pPr>
            <a:r>
              <a:rPr lang="en-US" dirty="0">
                <a:effectLst>
                  <a:outerShdw blurRad="38100" dist="38100" dir="2700000" algn="tl">
                    <a:srgbClr val="000000">
                      <a:alpha val="43137"/>
                    </a:srgbClr>
                  </a:outerShdw>
                </a:effectLst>
                <a:latin typeface="Segoe" pitchFamily="34" charset="0"/>
              </a:rPr>
              <a:t>VM</a:t>
            </a:r>
          </a:p>
          <a:p>
            <a:pPr algn="ctr" defTabSz="1096832" eaLnBrk="0" hangingPunct="0">
              <a:lnSpc>
                <a:spcPct val="90000"/>
              </a:lnSpc>
              <a:defRPr/>
            </a:pPr>
            <a:r>
              <a:rPr lang="en-US" dirty="0">
                <a:effectLst>
                  <a:outerShdw blurRad="38100" dist="38100" dir="2700000" algn="tl">
                    <a:srgbClr val="000000">
                      <a:alpha val="43137"/>
                    </a:srgbClr>
                  </a:outerShdw>
                </a:effectLst>
                <a:latin typeface="Segoe" pitchFamily="34" charset="0"/>
              </a:rPr>
              <a:t>Views</a:t>
            </a:r>
          </a:p>
        </p:txBody>
      </p:sp>
      <p:sp>
        <p:nvSpPr>
          <p:cNvPr id="11" name="Rounded Rectangular Callout 10"/>
          <p:cNvSpPr/>
          <p:nvPr/>
        </p:nvSpPr>
        <p:spPr bwMode="auto">
          <a:xfrm rot="10800000" flipV="1">
            <a:off x="9182100" y="1855471"/>
            <a:ext cx="1333500" cy="979170"/>
          </a:xfrm>
          <a:prstGeom prst="wedgeRoundRectCallout">
            <a:avLst>
              <a:gd name="adj1" fmla="val 120761"/>
              <a:gd name="adj2" fmla="val -12797"/>
              <a:gd name="adj3" fmla="val 16667"/>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wrap="none" lIns="109714" tIns="54858" rIns="109714" bIns="54858" anchor="ctr"/>
          <a:lstStyle/>
          <a:p>
            <a:pPr algn="ctr" defTabSz="1096832" eaLnBrk="0" hangingPunct="0">
              <a:lnSpc>
                <a:spcPct val="90000"/>
              </a:lnSpc>
              <a:defRPr/>
            </a:pPr>
            <a:r>
              <a:rPr lang="en-US" dirty="0">
                <a:effectLst>
                  <a:outerShdw blurRad="38100" dist="38100" dir="2700000" algn="tl">
                    <a:srgbClr val="000000">
                      <a:alpha val="43137"/>
                    </a:srgbClr>
                  </a:outerShdw>
                </a:effectLst>
                <a:latin typeface="Segoe" pitchFamily="34" charset="0"/>
              </a:rPr>
              <a:t>Context </a:t>
            </a:r>
          </a:p>
          <a:p>
            <a:pPr algn="ctr" defTabSz="1096832" eaLnBrk="0" hangingPunct="0">
              <a:lnSpc>
                <a:spcPct val="90000"/>
              </a:lnSpc>
              <a:defRPr/>
            </a:pPr>
            <a:r>
              <a:rPr lang="en-US" dirty="0">
                <a:effectLst>
                  <a:outerShdw blurRad="38100" dist="38100" dir="2700000" algn="tl">
                    <a:srgbClr val="000000">
                      <a:alpha val="43137"/>
                    </a:srgbClr>
                  </a:outerShdw>
                </a:effectLst>
                <a:latin typeface="Segoe" pitchFamily="34" charset="0"/>
              </a:rPr>
              <a:t>Sensitive </a:t>
            </a:r>
          </a:p>
          <a:p>
            <a:pPr algn="ctr" defTabSz="1096832" eaLnBrk="0" hangingPunct="0">
              <a:lnSpc>
                <a:spcPct val="90000"/>
              </a:lnSpc>
              <a:defRPr/>
            </a:pPr>
            <a:r>
              <a:rPr lang="en-US" dirty="0">
                <a:effectLst>
                  <a:outerShdw blurRad="38100" dist="38100" dir="2700000" algn="tl">
                    <a:srgbClr val="000000">
                      <a:alpha val="43137"/>
                    </a:srgbClr>
                  </a:outerShdw>
                </a:effectLst>
                <a:latin typeface="Segoe" pitchFamily="34" charset="0"/>
              </a:rPr>
              <a:t>Actions</a:t>
            </a:r>
          </a:p>
        </p:txBody>
      </p:sp>
    </p:spTree>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6" name="Rounded Rectangle 175"/>
          <p:cNvSpPr/>
          <p:nvPr/>
        </p:nvSpPr>
        <p:spPr bwMode="auto">
          <a:xfrm>
            <a:off x="457200" y="1737360"/>
            <a:ext cx="3111974" cy="1530364"/>
          </a:xfrm>
          <a:prstGeom prst="roundRect">
            <a:avLst>
              <a:gd name="adj" fmla="val 8788"/>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109718" tIns="54860" rIns="109718" bIns="54860" numCol="1" rtlCol="0" anchor="t" anchorCtr="0" compatLnSpc="1">
            <a:prstTxWarp prst="textNoShape">
              <a:avLst/>
            </a:prstTxWarp>
          </a:bodyPr>
          <a:lstStyle/>
          <a:p>
            <a:pPr algn="ctr" defTabSz="1096876"/>
            <a:r>
              <a:rPr lang="en-US" dirty="0" smtClean="0">
                <a:solidFill>
                  <a:schemeClr val="tx1"/>
                </a:solidFill>
                <a:effectLst>
                  <a:outerShdw blurRad="38100" dist="38100" dir="2700000" algn="tl">
                    <a:srgbClr val="000000">
                      <a:alpha val="43137"/>
                    </a:srgbClr>
                  </a:outerShdw>
                </a:effectLst>
                <a:latin typeface="Segoe" pitchFamily="34" charset="0"/>
              </a:rPr>
              <a:t>Client</a:t>
            </a:r>
          </a:p>
        </p:txBody>
      </p:sp>
      <p:sp>
        <p:nvSpPr>
          <p:cNvPr id="180" name="Rounded Rectangle 179"/>
          <p:cNvSpPr/>
          <p:nvPr/>
        </p:nvSpPr>
        <p:spPr bwMode="auto">
          <a:xfrm>
            <a:off x="3931167" y="1737360"/>
            <a:ext cx="3111974" cy="1530364"/>
          </a:xfrm>
          <a:prstGeom prst="roundRect">
            <a:avLst>
              <a:gd name="adj" fmla="val 8788"/>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109718" tIns="54860" rIns="109718" bIns="54860" numCol="1" rtlCol="0" anchor="t" anchorCtr="0" compatLnSpc="1">
            <a:prstTxWarp prst="textNoShape">
              <a:avLst/>
            </a:prstTxWarp>
          </a:bodyPr>
          <a:lstStyle/>
          <a:p>
            <a:pPr algn="ctr" defTabSz="1096876"/>
            <a:r>
              <a:rPr lang="en-US" dirty="0" smtClean="0">
                <a:solidFill>
                  <a:schemeClr val="tx1"/>
                </a:solidFill>
                <a:effectLst>
                  <a:outerShdw blurRad="38100" dist="38100" dir="2700000" algn="tl">
                    <a:srgbClr val="000000">
                      <a:alpha val="43137"/>
                    </a:srgbClr>
                  </a:outerShdw>
                </a:effectLst>
                <a:latin typeface="Segoe" pitchFamily="34" charset="0"/>
              </a:rPr>
              <a:t>Web Client</a:t>
            </a:r>
          </a:p>
        </p:txBody>
      </p:sp>
      <p:sp>
        <p:nvSpPr>
          <p:cNvPr id="181" name="Rounded Rectangle 180"/>
          <p:cNvSpPr/>
          <p:nvPr/>
        </p:nvSpPr>
        <p:spPr bwMode="auto">
          <a:xfrm>
            <a:off x="7405133" y="1737360"/>
            <a:ext cx="3111974" cy="1530364"/>
          </a:xfrm>
          <a:prstGeom prst="roundRect">
            <a:avLst>
              <a:gd name="adj" fmla="val 8788"/>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109718" tIns="54860" rIns="109718" bIns="54860" numCol="1" rtlCol="0" anchor="t" anchorCtr="0" compatLnSpc="1">
            <a:prstTxWarp prst="textNoShape">
              <a:avLst/>
            </a:prstTxWarp>
          </a:bodyPr>
          <a:lstStyle/>
          <a:p>
            <a:pPr algn="ctr" defTabSz="1096876"/>
            <a:r>
              <a:rPr lang="en-US" dirty="0" smtClean="0">
                <a:solidFill>
                  <a:schemeClr val="tx1"/>
                </a:solidFill>
                <a:effectLst>
                  <a:outerShdw blurRad="38100" dist="38100" dir="2700000" algn="tl">
                    <a:srgbClr val="000000">
                      <a:alpha val="43137"/>
                    </a:srgbClr>
                  </a:outerShdw>
                </a:effectLst>
                <a:latin typeface="Segoe" pitchFamily="34" charset="0"/>
              </a:rPr>
              <a:t>Scripting Client</a:t>
            </a:r>
          </a:p>
        </p:txBody>
      </p:sp>
      <p:sp>
        <p:nvSpPr>
          <p:cNvPr id="128" name="Rounded Rectangle 127"/>
          <p:cNvSpPr/>
          <p:nvPr/>
        </p:nvSpPr>
        <p:spPr bwMode="auto">
          <a:xfrm>
            <a:off x="4272938" y="4098672"/>
            <a:ext cx="6242663" cy="1280160"/>
          </a:xfrm>
          <a:prstGeom prst="roundRect">
            <a:avLst>
              <a:gd name="adj" fmla="val 11082"/>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109718" tIns="54860" rIns="109718" bIns="54860" numCol="1" rtlCol="0" anchor="ctr" anchorCtr="0" compatLnSpc="1">
            <a:prstTxWarp prst="textNoShape">
              <a:avLst/>
            </a:prstTxWarp>
          </a:bodyPr>
          <a:lstStyle/>
          <a:p>
            <a:pPr algn="ctr" defTabSz="1096876"/>
            <a:endParaRPr lang="en-US"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27" name="Rounded Rectangle 126"/>
          <p:cNvSpPr/>
          <p:nvPr/>
        </p:nvSpPr>
        <p:spPr bwMode="auto">
          <a:xfrm>
            <a:off x="457200" y="4111582"/>
            <a:ext cx="3200400" cy="1280160"/>
          </a:xfrm>
          <a:prstGeom prst="roundRect">
            <a:avLst>
              <a:gd name="adj" fmla="val 10074"/>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109718" tIns="54860" rIns="109718" bIns="54860" numCol="1" rtlCol="0" anchor="ctr" anchorCtr="0" compatLnSpc="1">
            <a:prstTxWarp prst="textNoShape">
              <a:avLst/>
            </a:prstTxWarp>
          </a:bodyPr>
          <a:lstStyle/>
          <a:p>
            <a:pPr algn="ctr" defTabSz="1096876"/>
            <a:endParaRPr lang="en-US"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21" name="Title 120"/>
          <p:cNvSpPr>
            <a:spLocks noGrp="1"/>
          </p:cNvSpPr>
          <p:nvPr>
            <p:ph type="title"/>
          </p:nvPr>
        </p:nvSpPr>
        <p:spPr>
          <a:xfrm>
            <a:off x="459106" y="274320"/>
            <a:ext cx="10056494" cy="664798"/>
          </a:xfrm>
        </p:spPr>
        <p:txBody>
          <a:bodyPr/>
          <a:lstStyle/>
          <a:p>
            <a:r>
              <a:rPr sz="4800" smtClean="0"/>
              <a:t>Virtual Machine Manager Architecture</a:t>
            </a:r>
            <a:endParaRPr sz="4800"/>
          </a:p>
        </p:txBody>
      </p:sp>
      <p:sp>
        <p:nvSpPr>
          <p:cNvPr id="119" name="Rectangle 118"/>
          <p:cNvSpPr/>
          <p:nvPr/>
        </p:nvSpPr>
        <p:spPr bwMode="auto">
          <a:xfrm>
            <a:off x="457200" y="5621933"/>
            <a:ext cx="10058400" cy="457200"/>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18" tIns="54860" rIns="109718" bIns="54860" numCol="1" rtlCol="0" anchor="ctr" anchorCtr="0" compatLnSpc="1">
            <a:prstTxWarp prst="textNoShape">
              <a:avLst/>
            </a:prstTxWarp>
          </a:bodyPr>
          <a:lstStyle/>
          <a:p>
            <a:pPr algn="ctr" defTabSz="1096876"/>
            <a:r>
              <a:rPr lang="en-US" dirty="0" smtClean="0">
                <a:solidFill>
                  <a:schemeClr val="tx1"/>
                </a:solidFill>
                <a:effectLst>
                  <a:outerShdw blurRad="38100" dist="38100" dir="2700000" algn="tl">
                    <a:srgbClr val="000000">
                      <a:alpha val="43137"/>
                    </a:srgbClr>
                  </a:outerShdw>
                </a:effectLst>
                <a:latin typeface="Segoe" pitchFamily="34" charset="0"/>
              </a:rPr>
              <a:t>Windows Remote Management (WS-MAN)</a:t>
            </a:r>
          </a:p>
        </p:txBody>
      </p:sp>
      <p:sp>
        <p:nvSpPr>
          <p:cNvPr id="120" name="Rectangle 119"/>
          <p:cNvSpPr/>
          <p:nvPr/>
        </p:nvSpPr>
        <p:spPr bwMode="auto">
          <a:xfrm>
            <a:off x="457200" y="3471502"/>
            <a:ext cx="10058400" cy="457200"/>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18" tIns="54860" rIns="109718" bIns="54860" numCol="1" rtlCol="0" anchor="ctr" anchorCtr="0" compatLnSpc="1">
            <a:prstTxWarp prst="textNoShape">
              <a:avLst/>
            </a:prstTxWarp>
          </a:bodyPr>
          <a:lstStyle/>
          <a:p>
            <a:pPr algn="ctr" defTabSz="1096876"/>
            <a:r>
              <a:rPr lang="en-US" dirty="0" smtClean="0">
                <a:solidFill>
                  <a:schemeClr val="tx1"/>
                </a:solidFill>
                <a:effectLst>
                  <a:outerShdw blurRad="38100" dist="38100" dir="2700000" algn="tl">
                    <a:srgbClr val="000000">
                      <a:alpha val="43137"/>
                    </a:srgbClr>
                  </a:outerShdw>
                </a:effectLst>
                <a:latin typeface="Segoe" pitchFamily="34" charset="0"/>
              </a:rPr>
              <a:t>Windows Communication Foundation</a:t>
            </a:r>
          </a:p>
        </p:txBody>
      </p:sp>
      <p:pic>
        <p:nvPicPr>
          <p:cNvPr id="122" name="Picture 106"/>
          <p:cNvPicPr>
            <a:picLocks noChangeAspect="1" noChangeArrowheads="1"/>
          </p:cNvPicPr>
          <p:nvPr/>
        </p:nvPicPr>
        <p:blipFill>
          <a:blip r:embed="rId3"/>
          <a:srcRect/>
          <a:stretch>
            <a:fillRect/>
          </a:stretch>
        </p:blipFill>
        <p:spPr bwMode="auto">
          <a:xfrm>
            <a:off x="1386840" y="4385902"/>
            <a:ext cx="1996440" cy="681990"/>
          </a:xfrm>
          <a:prstGeom prst="rect">
            <a:avLst/>
          </a:prstGeom>
          <a:noFill/>
          <a:ln w="9525">
            <a:noFill/>
            <a:miter lim="800000"/>
            <a:headEnd/>
            <a:tailEnd/>
          </a:ln>
        </p:spPr>
      </p:pic>
      <p:grpSp>
        <p:nvGrpSpPr>
          <p:cNvPr id="124" name="Group 109"/>
          <p:cNvGrpSpPr>
            <a:grpSpLocks/>
          </p:cNvGrpSpPr>
          <p:nvPr/>
        </p:nvGrpSpPr>
        <p:grpSpPr bwMode="auto">
          <a:xfrm>
            <a:off x="5144554" y="4260035"/>
            <a:ext cx="4887174" cy="987341"/>
            <a:chOff x="2880322" y="3912899"/>
            <a:chExt cx="4887590" cy="987393"/>
          </a:xfrm>
        </p:grpSpPr>
        <p:pic>
          <p:nvPicPr>
            <p:cNvPr id="125" name="Picture 23"/>
            <p:cNvPicPr>
              <a:picLocks noChangeAspect="1" noChangeArrowheads="1"/>
            </p:cNvPicPr>
            <p:nvPr/>
          </p:nvPicPr>
          <p:blipFill>
            <a:blip r:embed="rId4"/>
            <a:srcRect/>
            <a:stretch>
              <a:fillRect/>
            </a:stretch>
          </p:blipFill>
          <p:spPr bwMode="auto">
            <a:xfrm>
              <a:off x="4073287" y="3915357"/>
              <a:ext cx="3694625" cy="950201"/>
            </a:xfrm>
            <a:prstGeom prst="rect">
              <a:avLst/>
            </a:prstGeom>
            <a:noFill/>
            <a:ln w="9525">
              <a:noFill/>
              <a:miter lim="800000"/>
              <a:headEnd/>
              <a:tailEnd/>
            </a:ln>
          </p:spPr>
        </p:pic>
        <p:pic>
          <p:nvPicPr>
            <p:cNvPr id="126" name="Picture 12" descr="c:\Users\agoodman\Documents\Carmine\Shared\private\product\WebUI\PresentationLayer\wwwroot\images\VMManager_256.png"/>
            <p:cNvPicPr>
              <a:picLocks noChangeAspect="1" noChangeArrowheads="1"/>
            </p:cNvPicPr>
            <p:nvPr/>
          </p:nvPicPr>
          <p:blipFill>
            <a:blip r:embed="rId5" cstate="print"/>
            <a:srcRect/>
            <a:stretch>
              <a:fillRect/>
            </a:stretch>
          </p:blipFill>
          <p:spPr bwMode="auto">
            <a:xfrm>
              <a:off x="2880322" y="3912899"/>
              <a:ext cx="987390" cy="987393"/>
            </a:xfrm>
            <a:prstGeom prst="rect">
              <a:avLst/>
            </a:prstGeom>
            <a:noFill/>
            <a:ln w="9525">
              <a:noFill/>
              <a:miter lim="800000"/>
              <a:headEnd/>
              <a:tailEnd/>
            </a:ln>
          </p:spPr>
        </p:pic>
      </p:grpSp>
      <p:pic>
        <p:nvPicPr>
          <p:cNvPr id="1026" name="Picture 2" descr="C:\Program Files\Microsoft Resource DVD Artwork\DVD_ART\Artwork_Imagery\HARDWARE_IMAGERY\Illustration - Misc Hardware\XML Icons\Database blue.png"/>
          <p:cNvPicPr>
            <a:picLocks noChangeAspect="1" noChangeArrowheads="1"/>
          </p:cNvPicPr>
          <p:nvPr/>
        </p:nvPicPr>
        <p:blipFill>
          <a:blip r:embed="rId6" cstate="print"/>
          <a:srcRect/>
          <a:stretch>
            <a:fillRect/>
          </a:stretch>
        </p:blipFill>
        <p:spPr bwMode="auto">
          <a:xfrm>
            <a:off x="548640" y="4346220"/>
            <a:ext cx="640080" cy="771202"/>
          </a:xfrm>
          <a:prstGeom prst="rect">
            <a:avLst/>
          </a:prstGeom>
          <a:noFill/>
        </p:spPr>
      </p:pic>
      <p:sp>
        <p:nvSpPr>
          <p:cNvPr id="130" name="Left-Right Arrow 129"/>
          <p:cNvSpPr/>
          <p:nvPr/>
        </p:nvSpPr>
        <p:spPr bwMode="auto">
          <a:xfrm>
            <a:off x="3550025" y="4582768"/>
            <a:ext cx="843475" cy="299063"/>
          </a:xfrm>
          <a:prstGeom prst="leftRightArrow">
            <a:avLst/>
          </a:prstGeom>
          <a:ln>
            <a:headEnd type="none" w="med" len="med"/>
            <a:tailEnd type="none" w="med" len="med"/>
          </a:ln>
        </p:spPr>
        <p:style>
          <a:lnRef idx="1">
            <a:schemeClr val="dk1"/>
          </a:lnRef>
          <a:fillRef idx="3">
            <a:schemeClr val="dk1"/>
          </a:fillRef>
          <a:effectRef idx="2">
            <a:schemeClr val="dk1"/>
          </a:effectRef>
          <a:fontRef idx="minor">
            <a:schemeClr val="lt1"/>
          </a:fontRef>
        </p:style>
        <p:txBody>
          <a:bodyPr vert="horz" wrap="square" lIns="109718" tIns="54860" rIns="109718" bIns="54860" numCol="1" rtlCol="0" anchor="ctr" anchorCtr="0" compatLnSpc="1">
            <a:prstTxWarp prst="textNoShape">
              <a:avLst/>
            </a:prstTxWarp>
          </a:bodyPr>
          <a:lstStyle/>
          <a:p>
            <a:pPr algn="ctr" defTabSz="1096876"/>
            <a:endParaRPr lang="en-US"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32" name="Up-Down Arrow 131"/>
          <p:cNvSpPr/>
          <p:nvPr/>
        </p:nvSpPr>
        <p:spPr bwMode="auto">
          <a:xfrm>
            <a:off x="8223145" y="3775943"/>
            <a:ext cx="296911" cy="485170"/>
          </a:xfrm>
          <a:prstGeom prst="upDownArrow">
            <a:avLst/>
          </a:prstGeom>
          <a:ln>
            <a:headEnd type="none" w="med" len="med"/>
            <a:tailEnd type="none" w="med" len="med"/>
          </a:ln>
        </p:spPr>
        <p:style>
          <a:lnRef idx="1">
            <a:schemeClr val="dk1"/>
          </a:lnRef>
          <a:fillRef idx="3">
            <a:schemeClr val="dk1"/>
          </a:fillRef>
          <a:effectRef idx="2">
            <a:schemeClr val="dk1"/>
          </a:effectRef>
          <a:fontRef idx="minor">
            <a:schemeClr val="lt1"/>
          </a:fontRef>
        </p:style>
        <p:txBody>
          <a:bodyPr vert="horz" wrap="square" lIns="109718" tIns="54860" rIns="109718" bIns="54860" numCol="1" rtlCol="0" anchor="ctr" anchorCtr="0" compatLnSpc="1">
            <a:prstTxWarp prst="textNoShape">
              <a:avLst/>
            </a:prstTxWarp>
          </a:bodyPr>
          <a:lstStyle/>
          <a:p>
            <a:pPr algn="ctr" defTabSz="1096876"/>
            <a:endParaRPr lang="en-US"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33" name="Up-Down Arrow 132"/>
          <p:cNvSpPr/>
          <p:nvPr/>
        </p:nvSpPr>
        <p:spPr bwMode="auto">
          <a:xfrm>
            <a:off x="8223145" y="5247589"/>
            <a:ext cx="296911" cy="485170"/>
          </a:xfrm>
          <a:prstGeom prst="upDownArrow">
            <a:avLst/>
          </a:prstGeom>
          <a:ln>
            <a:headEnd type="none" w="med" len="med"/>
            <a:tailEnd type="none" w="med" len="med"/>
          </a:ln>
        </p:spPr>
        <p:style>
          <a:lnRef idx="1">
            <a:schemeClr val="dk1"/>
          </a:lnRef>
          <a:fillRef idx="3">
            <a:schemeClr val="dk1"/>
          </a:fillRef>
          <a:effectRef idx="2">
            <a:schemeClr val="dk1"/>
          </a:effectRef>
          <a:fontRef idx="minor">
            <a:schemeClr val="lt1"/>
          </a:fontRef>
        </p:style>
        <p:txBody>
          <a:bodyPr vert="horz" wrap="square" lIns="109718" tIns="54860" rIns="109718" bIns="54860" numCol="1" rtlCol="0" anchor="ctr" anchorCtr="0" compatLnSpc="1">
            <a:prstTxWarp prst="textNoShape">
              <a:avLst/>
            </a:prstTxWarp>
          </a:bodyPr>
          <a:lstStyle/>
          <a:p>
            <a:pPr algn="ctr" defTabSz="1096876"/>
            <a:endParaRPr lang="en-US"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34" name="Rounded Rectangle 133"/>
          <p:cNvSpPr/>
          <p:nvPr/>
        </p:nvSpPr>
        <p:spPr bwMode="auto">
          <a:xfrm>
            <a:off x="457200" y="6273859"/>
            <a:ext cx="2834640" cy="1681421"/>
          </a:xfrm>
          <a:prstGeom prst="roundRect">
            <a:avLst>
              <a:gd name="adj" fmla="val 7763"/>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109718" tIns="54860" rIns="109718" bIns="54860" numCol="1" rtlCol="0" anchor="b" anchorCtr="0" compatLnSpc="1">
            <a:prstTxWarp prst="textNoShape">
              <a:avLst/>
            </a:prstTxWarp>
          </a:bodyPr>
          <a:lstStyle/>
          <a:p>
            <a:pPr algn="ctr" defTabSz="1096876"/>
            <a:r>
              <a:rPr lang="en-US" dirty="0" smtClean="0">
                <a:solidFill>
                  <a:schemeClr val="tx1"/>
                </a:solidFill>
                <a:effectLst>
                  <a:outerShdw blurRad="38100" dist="38100" dir="2700000" algn="tl">
                    <a:srgbClr val="000000">
                      <a:alpha val="43137"/>
                    </a:srgbClr>
                  </a:outerShdw>
                </a:effectLst>
                <a:latin typeface="Segoe" pitchFamily="34" charset="0"/>
              </a:rPr>
              <a:t>Library</a:t>
            </a:r>
          </a:p>
        </p:txBody>
      </p:sp>
      <p:sp>
        <p:nvSpPr>
          <p:cNvPr id="138" name="Rounded Rectangle 137"/>
          <p:cNvSpPr/>
          <p:nvPr/>
        </p:nvSpPr>
        <p:spPr bwMode="auto">
          <a:xfrm>
            <a:off x="4069080" y="6273859"/>
            <a:ext cx="2834640" cy="1681421"/>
          </a:xfrm>
          <a:prstGeom prst="roundRect">
            <a:avLst>
              <a:gd name="adj" fmla="val 7763"/>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109718" tIns="54860" rIns="109718" bIns="54860" numCol="1" rtlCol="0" anchor="b" anchorCtr="0" compatLnSpc="1">
            <a:prstTxWarp prst="textNoShape">
              <a:avLst/>
            </a:prstTxWarp>
          </a:bodyPr>
          <a:lstStyle/>
          <a:p>
            <a:pPr algn="ctr" defTabSz="1096876"/>
            <a:r>
              <a:rPr lang="en-US" dirty="0" smtClean="0">
                <a:solidFill>
                  <a:schemeClr val="tx1"/>
                </a:solidFill>
                <a:effectLst>
                  <a:outerShdw blurRad="38100" dist="38100" dir="2700000" algn="tl">
                    <a:srgbClr val="000000">
                      <a:alpha val="43137"/>
                    </a:srgbClr>
                  </a:outerShdw>
                </a:effectLst>
                <a:latin typeface="Segoe" pitchFamily="34" charset="0"/>
              </a:rPr>
              <a:t>Host</a:t>
            </a:r>
          </a:p>
        </p:txBody>
      </p:sp>
      <p:sp>
        <p:nvSpPr>
          <p:cNvPr id="139" name="Rounded Rectangle 138"/>
          <p:cNvSpPr/>
          <p:nvPr/>
        </p:nvSpPr>
        <p:spPr bwMode="auto">
          <a:xfrm>
            <a:off x="7680960" y="6273859"/>
            <a:ext cx="2834640" cy="1681421"/>
          </a:xfrm>
          <a:prstGeom prst="roundRect">
            <a:avLst>
              <a:gd name="adj" fmla="val 7763"/>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109718" tIns="54860" rIns="109718" bIns="54860" numCol="1" rtlCol="0" anchor="b" anchorCtr="0" compatLnSpc="1">
            <a:prstTxWarp prst="textNoShape">
              <a:avLst/>
            </a:prstTxWarp>
          </a:bodyPr>
          <a:lstStyle/>
          <a:p>
            <a:pPr algn="ctr" defTabSz="1096876"/>
            <a:r>
              <a:rPr lang="en-US" dirty="0" smtClean="0">
                <a:solidFill>
                  <a:schemeClr val="tx1"/>
                </a:solidFill>
                <a:effectLst>
                  <a:outerShdw blurRad="38100" dist="38100" dir="2700000" algn="tl">
                    <a:srgbClr val="000000">
                      <a:alpha val="43137"/>
                    </a:srgbClr>
                  </a:outerShdw>
                </a:effectLst>
                <a:latin typeface="Segoe" pitchFamily="34" charset="0"/>
              </a:rPr>
              <a:t>P2V Source</a:t>
            </a:r>
          </a:p>
        </p:txBody>
      </p:sp>
      <p:sp>
        <p:nvSpPr>
          <p:cNvPr id="144" name="Rounded Rectangle 143"/>
          <p:cNvSpPr/>
          <p:nvPr/>
        </p:nvSpPr>
        <p:spPr bwMode="auto">
          <a:xfrm>
            <a:off x="3420931" y="6273859"/>
            <a:ext cx="510989" cy="1681421"/>
          </a:xfrm>
          <a:prstGeom prst="roundRect">
            <a:avLst>
              <a:gd name="adj" fmla="val 22921"/>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wordArtVert" wrap="none" lIns="109718" tIns="54860" rIns="109718" bIns="54860" numCol="1" rtlCol="0" anchor="ctr" anchorCtr="0" compatLnSpc="1">
            <a:prstTxWarp prst="textNoShape">
              <a:avLst/>
            </a:prstTxWarp>
          </a:bodyPr>
          <a:lstStyle/>
          <a:p>
            <a:pPr algn="ctr" defTabSz="1096876">
              <a:lnSpc>
                <a:spcPct val="90000"/>
              </a:lnSpc>
            </a:pPr>
            <a:r>
              <a:rPr lang="en-US" sz="1900" dirty="0" smtClean="0">
                <a:solidFill>
                  <a:schemeClr val="tx1"/>
                </a:solidFill>
                <a:effectLst>
                  <a:outerShdw blurRad="38100" dist="38100" dir="2700000" algn="tl">
                    <a:srgbClr val="000000">
                      <a:alpha val="43137"/>
                    </a:srgbClr>
                  </a:outerShdw>
                </a:effectLst>
                <a:latin typeface="Segoe" pitchFamily="34" charset="0"/>
              </a:rPr>
              <a:t>BITS</a:t>
            </a:r>
          </a:p>
        </p:txBody>
      </p:sp>
      <p:sp>
        <p:nvSpPr>
          <p:cNvPr id="145" name="Rounded Rectangle 144"/>
          <p:cNvSpPr/>
          <p:nvPr/>
        </p:nvSpPr>
        <p:spPr bwMode="auto">
          <a:xfrm>
            <a:off x="7035502" y="6273859"/>
            <a:ext cx="510989" cy="1681421"/>
          </a:xfrm>
          <a:prstGeom prst="roundRect">
            <a:avLst>
              <a:gd name="adj" fmla="val 22921"/>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wordArtVert" wrap="none" lIns="109718" tIns="54860" rIns="109718" bIns="54860" numCol="1" rtlCol="0" anchor="ctr" anchorCtr="0" compatLnSpc="1">
            <a:prstTxWarp prst="textNoShape">
              <a:avLst/>
            </a:prstTxWarp>
          </a:bodyPr>
          <a:lstStyle/>
          <a:p>
            <a:pPr algn="ctr" defTabSz="1096876">
              <a:lnSpc>
                <a:spcPct val="90000"/>
              </a:lnSpc>
            </a:pPr>
            <a:r>
              <a:rPr lang="en-US" sz="1900" dirty="0" smtClean="0">
                <a:solidFill>
                  <a:schemeClr val="tx1"/>
                </a:solidFill>
                <a:effectLst>
                  <a:outerShdw blurRad="38100" dist="38100" dir="2700000" algn="tl">
                    <a:srgbClr val="000000">
                      <a:alpha val="43137"/>
                    </a:srgbClr>
                  </a:outerShdw>
                </a:effectLst>
                <a:latin typeface="Segoe" pitchFamily="34" charset="0"/>
              </a:rPr>
              <a:t>BITS</a:t>
            </a:r>
          </a:p>
        </p:txBody>
      </p:sp>
      <p:sp>
        <p:nvSpPr>
          <p:cNvPr id="151" name="Rounded Rectangle 150"/>
          <p:cNvSpPr/>
          <p:nvPr/>
        </p:nvSpPr>
        <p:spPr bwMode="auto">
          <a:xfrm>
            <a:off x="529546" y="6395780"/>
            <a:ext cx="2677885" cy="477296"/>
          </a:xfrm>
          <a:prstGeom prst="roundRect">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109718" tIns="54860" rIns="109718" bIns="54860" numCol="1" rtlCol="0" anchor="ctr" anchorCtr="0" compatLnSpc="1">
            <a:prstTxWarp prst="textNoShape">
              <a:avLst/>
            </a:prstTxWarp>
          </a:bodyPr>
          <a:lstStyle/>
          <a:p>
            <a:pPr algn="ctr" defTabSz="1096876"/>
            <a:endParaRPr lang="en-US"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52" name="Rounded Rectangle 151"/>
          <p:cNvSpPr/>
          <p:nvPr/>
        </p:nvSpPr>
        <p:spPr bwMode="auto">
          <a:xfrm>
            <a:off x="529546" y="6998680"/>
            <a:ext cx="2677885" cy="477296"/>
          </a:xfrm>
          <a:prstGeom prst="round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109718" tIns="54860" rIns="109718" bIns="54860" numCol="1" rtlCol="0" anchor="ctr" anchorCtr="0" compatLnSpc="1">
            <a:prstTxWarp prst="textNoShape">
              <a:avLst/>
            </a:prstTxWarp>
          </a:bodyPr>
          <a:lstStyle/>
          <a:p>
            <a:pPr algn="ctr" defTabSz="1096876"/>
            <a:endParaRPr lang="en-US"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47" name="Left-Right Arrow 146"/>
          <p:cNvSpPr/>
          <p:nvPr/>
        </p:nvSpPr>
        <p:spPr bwMode="auto">
          <a:xfrm>
            <a:off x="3137009" y="6794639"/>
            <a:ext cx="456122" cy="299063"/>
          </a:xfrm>
          <a:prstGeom prst="leftRightArrow">
            <a:avLst/>
          </a:prstGeom>
          <a:ln>
            <a:headEnd type="none" w="med" len="med"/>
            <a:tailEnd type="none" w="med" len="med"/>
          </a:ln>
        </p:spPr>
        <p:style>
          <a:lnRef idx="1">
            <a:schemeClr val="dk1"/>
          </a:lnRef>
          <a:fillRef idx="3">
            <a:schemeClr val="dk1"/>
          </a:fillRef>
          <a:effectRef idx="2">
            <a:schemeClr val="dk1"/>
          </a:effectRef>
          <a:fontRef idx="minor">
            <a:schemeClr val="lt1"/>
          </a:fontRef>
        </p:style>
        <p:txBody>
          <a:bodyPr vert="horz" wrap="square" lIns="109718" tIns="54860" rIns="109718" bIns="54860" numCol="1" rtlCol="0" anchor="ctr" anchorCtr="0" compatLnSpc="1">
            <a:prstTxWarp prst="textNoShape">
              <a:avLst/>
            </a:prstTxWarp>
          </a:bodyPr>
          <a:lstStyle/>
          <a:p>
            <a:pPr algn="ctr" defTabSz="1096876"/>
            <a:endParaRPr lang="en-US"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43" name="Up-Down Arrow 142"/>
          <p:cNvSpPr/>
          <p:nvPr/>
        </p:nvSpPr>
        <p:spPr bwMode="auto">
          <a:xfrm>
            <a:off x="1697557" y="5929613"/>
            <a:ext cx="296911" cy="485170"/>
          </a:xfrm>
          <a:prstGeom prst="upDownArrow">
            <a:avLst/>
          </a:prstGeom>
          <a:ln>
            <a:headEnd type="none" w="med" len="med"/>
            <a:tailEnd type="none" w="med" len="med"/>
          </a:ln>
        </p:spPr>
        <p:style>
          <a:lnRef idx="1">
            <a:schemeClr val="dk1"/>
          </a:lnRef>
          <a:fillRef idx="3">
            <a:schemeClr val="dk1"/>
          </a:fillRef>
          <a:effectRef idx="2">
            <a:schemeClr val="dk1"/>
          </a:effectRef>
          <a:fontRef idx="minor">
            <a:schemeClr val="lt1"/>
          </a:fontRef>
        </p:style>
        <p:txBody>
          <a:bodyPr vert="horz" wrap="square" lIns="109718" tIns="54860" rIns="109718" bIns="54860" numCol="1" rtlCol="0" anchor="ctr" anchorCtr="0" compatLnSpc="1">
            <a:prstTxWarp prst="textNoShape">
              <a:avLst/>
            </a:prstTxWarp>
          </a:bodyPr>
          <a:lstStyle/>
          <a:p>
            <a:pPr algn="ctr" defTabSz="1096876"/>
            <a:endParaRPr lang="en-US"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54" name="Rounded Rectangle 153"/>
          <p:cNvSpPr/>
          <p:nvPr/>
        </p:nvSpPr>
        <p:spPr bwMode="auto">
          <a:xfrm>
            <a:off x="4147458" y="6395780"/>
            <a:ext cx="2677885" cy="477296"/>
          </a:xfrm>
          <a:prstGeom prst="roundRect">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109718" tIns="54860" rIns="109718" bIns="54860" numCol="1" rtlCol="0" anchor="ctr" anchorCtr="0" compatLnSpc="1">
            <a:prstTxWarp prst="textNoShape">
              <a:avLst/>
            </a:prstTxWarp>
          </a:bodyPr>
          <a:lstStyle/>
          <a:p>
            <a:pPr algn="ctr" defTabSz="1096876"/>
            <a:endParaRPr lang="en-US"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55" name="Rounded Rectangle 154"/>
          <p:cNvSpPr/>
          <p:nvPr/>
        </p:nvSpPr>
        <p:spPr bwMode="auto">
          <a:xfrm>
            <a:off x="4147458" y="6998680"/>
            <a:ext cx="2677885" cy="477296"/>
          </a:xfrm>
          <a:prstGeom prst="roundRect">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109718" tIns="54860" rIns="109718" bIns="54860" numCol="1" rtlCol="0" anchor="ctr" anchorCtr="0" compatLnSpc="1">
            <a:prstTxWarp prst="textNoShape">
              <a:avLst/>
            </a:prstTxWarp>
          </a:bodyPr>
          <a:lstStyle/>
          <a:p>
            <a:pPr algn="ctr" defTabSz="1096876"/>
            <a:endParaRPr lang="en-US"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49" name="Left-Right Arrow 148"/>
          <p:cNvSpPr/>
          <p:nvPr/>
        </p:nvSpPr>
        <p:spPr bwMode="auto">
          <a:xfrm>
            <a:off x="6742357" y="6794639"/>
            <a:ext cx="456122" cy="299063"/>
          </a:xfrm>
          <a:prstGeom prst="leftRightArrow">
            <a:avLst/>
          </a:prstGeom>
          <a:ln>
            <a:headEnd type="none" w="med" len="med"/>
            <a:tailEnd type="none" w="med" len="med"/>
          </a:ln>
        </p:spPr>
        <p:style>
          <a:lnRef idx="1">
            <a:schemeClr val="dk1"/>
          </a:lnRef>
          <a:fillRef idx="3">
            <a:schemeClr val="dk1"/>
          </a:fillRef>
          <a:effectRef idx="2">
            <a:schemeClr val="dk1"/>
          </a:effectRef>
          <a:fontRef idx="minor">
            <a:schemeClr val="lt1"/>
          </a:fontRef>
        </p:style>
        <p:txBody>
          <a:bodyPr vert="horz" wrap="square" lIns="109718" tIns="54860" rIns="109718" bIns="54860" numCol="1" rtlCol="0" anchor="ctr" anchorCtr="0" compatLnSpc="1">
            <a:prstTxWarp prst="textNoShape">
              <a:avLst/>
            </a:prstTxWarp>
          </a:bodyPr>
          <a:lstStyle/>
          <a:p>
            <a:pPr algn="ctr" defTabSz="1096876"/>
            <a:endParaRPr lang="en-US"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48" name="Left-Right Arrow 147"/>
          <p:cNvSpPr/>
          <p:nvPr/>
        </p:nvSpPr>
        <p:spPr bwMode="auto">
          <a:xfrm>
            <a:off x="3776085" y="6794639"/>
            <a:ext cx="456122" cy="299063"/>
          </a:xfrm>
          <a:prstGeom prst="leftRightArrow">
            <a:avLst/>
          </a:prstGeom>
          <a:ln>
            <a:headEnd type="none" w="med" len="med"/>
            <a:tailEnd type="none" w="med" len="med"/>
          </a:ln>
        </p:spPr>
        <p:style>
          <a:lnRef idx="1">
            <a:schemeClr val="dk1"/>
          </a:lnRef>
          <a:fillRef idx="3">
            <a:schemeClr val="dk1"/>
          </a:fillRef>
          <a:effectRef idx="2">
            <a:schemeClr val="dk1"/>
          </a:effectRef>
          <a:fontRef idx="minor">
            <a:schemeClr val="lt1"/>
          </a:fontRef>
        </p:style>
        <p:txBody>
          <a:bodyPr vert="horz" wrap="square" lIns="109718" tIns="54860" rIns="109718" bIns="54860" numCol="1" rtlCol="0" anchor="ctr" anchorCtr="0" compatLnSpc="1">
            <a:prstTxWarp prst="textNoShape">
              <a:avLst/>
            </a:prstTxWarp>
          </a:bodyPr>
          <a:lstStyle/>
          <a:p>
            <a:pPr algn="ctr" defTabSz="1096876"/>
            <a:endParaRPr lang="en-US"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56" name="Rounded Rectangle 155"/>
          <p:cNvSpPr/>
          <p:nvPr/>
        </p:nvSpPr>
        <p:spPr bwMode="auto">
          <a:xfrm>
            <a:off x="7777428" y="6395780"/>
            <a:ext cx="2677885" cy="477296"/>
          </a:xfrm>
          <a:prstGeom prst="roundRect">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109718" tIns="54860" rIns="109718" bIns="54860" numCol="1" rtlCol="0" anchor="ctr" anchorCtr="0" compatLnSpc="1">
            <a:prstTxWarp prst="textNoShape">
              <a:avLst/>
            </a:prstTxWarp>
          </a:bodyPr>
          <a:lstStyle/>
          <a:p>
            <a:pPr algn="ctr" defTabSz="1096876"/>
            <a:endParaRPr lang="en-US"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57" name="Rounded Rectangle 156"/>
          <p:cNvSpPr/>
          <p:nvPr/>
        </p:nvSpPr>
        <p:spPr bwMode="auto">
          <a:xfrm>
            <a:off x="7777428" y="6998680"/>
            <a:ext cx="2677885" cy="477296"/>
          </a:xfrm>
          <a:prstGeom prst="round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109718" tIns="54860" rIns="109718" bIns="54860" numCol="1" rtlCol="0" anchor="ctr" anchorCtr="0" compatLnSpc="1">
            <a:prstTxWarp prst="textNoShape">
              <a:avLst/>
            </a:prstTxWarp>
          </a:bodyPr>
          <a:lstStyle/>
          <a:p>
            <a:pPr algn="ctr" defTabSz="1096876"/>
            <a:endParaRPr lang="en-US"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50" name="Left-Right Arrow 149"/>
          <p:cNvSpPr/>
          <p:nvPr/>
        </p:nvSpPr>
        <p:spPr bwMode="auto">
          <a:xfrm>
            <a:off x="7381433" y="6794639"/>
            <a:ext cx="456122" cy="299063"/>
          </a:xfrm>
          <a:prstGeom prst="leftRightArrow">
            <a:avLst/>
          </a:prstGeom>
          <a:ln>
            <a:headEnd type="none" w="med" len="med"/>
            <a:tailEnd type="none" w="med" len="med"/>
          </a:ln>
        </p:spPr>
        <p:style>
          <a:lnRef idx="1">
            <a:schemeClr val="dk1"/>
          </a:lnRef>
          <a:fillRef idx="3">
            <a:schemeClr val="dk1"/>
          </a:fillRef>
          <a:effectRef idx="2">
            <a:schemeClr val="dk1"/>
          </a:effectRef>
          <a:fontRef idx="minor">
            <a:schemeClr val="lt1"/>
          </a:fontRef>
        </p:style>
        <p:txBody>
          <a:bodyPr vert="horz" wrap="square" lIns="109718" tIns="54860" rIns="109718" bIns="54860" numCol="1" rtlCol="0" anchor="ctr" anchorCtr="0" compatLnSpc="1">
            <a:prstTxWarp prst="textNoShape">
              <a:avLst/>
            </a:prstTxWarp>
          </a:bodyPr>
          <a:lstStyle/>
          <a:p>
            <a:pPr algn="ctr" defTabSz="1096876"/>
            <a:endParaRPr lang="en-US" dirty="0" smtClean="0">
              <a:solidFill>
                <a:schemeClr val="tx1"/>
              </a:solidFill>
              <a:effectLst>
                <a:outerShdw blurRad="38100" dist="38100" dir="2700000" algn="tl">
                  <a:srgbClr val="000000">
                    <a:alpha val="43137"/>
                  </a:srgbClr>
                </a:outerShdw>
              </a:effectLst>
              <a:latin typeface="Segoe" pitchFamily="34" charset="0"/>
            </a:endParaRPr>
          </a:p>
        </p:txBody>
      </p:sp>
      <p:pic>
        <p:nvPicPr>
          <p:cNvPr id="162" name="Picture 17" descr="WinServer03R2"/>
          <p:cNvPicPr>
            <a:picLocks noChangeAspect="1" noChangeArrowheads="1"/>
          </p:cNvPicPr>
          <p:nvPr/>
        </p:nvPicPr>
        <p:blipFill>
          <a:blip r:embed="rId7"/>
          <a:srcRect/>
          <a:stretch>
            <a:fillRect/>
          </a:stretch>
        </p:blipFill>
        <p:spPr bwMode="auto">
          <a:xfrm>
            <a:off x="653578" y="7074009"/>
            <a:ext cx="2388664" cy="331525"/>
          </a:xfrm>
          <a:prstGeom prst="rect">
            <a:avLst/>
          </a:prstGeom>
          <a:noFill/>
          <a:ln w="9525">
            <a:noFill/>
            <a:miter lim="800000"/>
            <a:headEnd/>
            <a:tailEnd/>
          </a:ln>
        </p:spPr>
      </p:pic>
      <p:sp>
        <p:nvSpPr>
          <p:cNvPr id="166" name="Text Box 56"/>
          <p:cNvSpPr txBox="1">
            <a:spLocks noChangeArrowheads="1"/>
          </p:cNvSpPr>
          <p:nvPr/>
        </p:nvSpPr>
        <p:spPr bwMode="auto">
          <a:xfrm>
            <a:off x="1417794" y="6493518"/>
            <a:ext cx="1442084" cy="333374"/>
          </a:xfrm>
          <a:prstGeom prst="rect">
            <a:avLst/>
          </a:prstGeom>
          <a:noFill/>
          <a:ln w="9525">
            <a:noFill/>
            <a:miter lim="800000"/>
            <a:headEnd/>
            <a:tailEnd/>
          </a:ln>
        </p:spPr>
        <p:txBody>
          <a:bodyPr lIns="109728" tIns="54864" rIns="109728" bIns="54864">
            <a:spAutoFit/>
          </a:bodyPr>
          <a:lstStyle/>
          <a:p>
            <a:pPr algn="ctr" defTabSz="912739" eaLnBrk="0" hangingPunct="0">
              <a:spcBef>
                <a:spcPct val="50000"/>
              </a:spcBef>
              <a:defRPr/>
            </a:pPr>
            <a:r>
              <a:rPr lang="en-US" sz="1400" dirty="0">
                <a:effectLst>
                  <a:outerShdw blurRad="38100" dist="38100" dir="2700000" algn="tl">
                    <a:srgbClr val="000000">
                      <a:alpha val="43137"/>
                    </a:srgbClr>
                  </a:outerShdw>
                </a:effectLst>
                <a:latin typeface="Segoe" pitchFamily="34" charset="0"/>
              </a:rPr>
              <a:t>SCVMM Agent</a:t>
            </a:r>
          </a:p>
        </p:txBody>
      </p:sp>
      <p:pic>
        <p:nvPicPr>
          <p:cNvPr id="167" name="Picture 2" descr="C:\Users\agoodman\Documents\Carmine\MOM Integration\VMP Icons\Carmine_Agent.png"/>
          <p:cNvPicPr>
            <a:picLocks noChangeAspect="1" noChangeArrowheads="1"/>
          </p:cNvPicPr>
          <p:nvPr/>
        </p:nvPicPr>
        <p:blipFill>
          <a:blip r:embed="rId8"/>
          <a:srcRect/>
          <a:stretch>
            <a:fillRect/>
          </a:stretch>
        </p:blipFill>
        <p:spPr bwMode="auto">
          <a:xfrm>
            <a:off x="913684" y="6353023"/>
            <a:ext cx="540479" cy="571530"/>
          </a:xfrm>
          <a:prstGeom prst="rect">
            <a:avLst/>
          </a:prstGeom>
          <a:noFill/>
          <a:ln w="9525">
            <a:noFill/>
            <a:miter lim="800000"/>
            <a:headEnd/>
            <a:tailEnd/>
          </a:ln>
        </p:spPr>
      </p:pic>
      <p:sp>
        <p:nvSpPr>
          <p:cNvPr id="170" name="Text Box 56"/>
          <p:cNvSpPr txBox="1">
            <a:spLocks noChangeArrowheads="1"/>
          </p:cNvSpPr>
          <p:nvPr/>
        </p:nvSpPr>
        <p:spPr bwMode="auto">
          <a:xfrm>
            <a:off x="4974910" y="6493518"/>
            <a:ext cx="1442084" cy="333374"/>
          </a:xfrm>
          <a:prstGeom prst="rect">
            <a:avLst/>
          </a:prstGeom>
          <a:noFill/>
          <a:ln w="9525">
            <a:noFill/>
            <a:miter lim="800000"/>
            <a:headEnd/>
            <a:tailEnd/>
          </a:ln>
        </p:spPr>
        <p:txBody>
          <a:bodyPr lIns="109728" tIns="54864" rIns="109728" bIns="54864">
            <a:spAutoFit/>
          </a:bodyPr>
          <a:lstStyle/>
          <a:p>
            <a:pPr algn="ctr" defTabSz="912739" eaLnBrk="0" hangingPunct="0">
              <a:spcBef>
                <a:spcPct val="50000"/>
              </a:spcBef>
              <a:defRPr/>
            </a:pPr>
            <a:r>
              <a:rPr lang="en-US" sz="1400" dirty="0">
                <a:effectLst>
                  <a:outerShdw blurRad="38100" dist="38100" dir="2700000" algn="tl">
                    <a:srgbClr val="000000">
                      <a:alpha val="43137"/>
                    </a:srgbClr>
                  </a:outerShdw>
                </a:effectLst>
                <a:latin typeface="Segoe" pitchFamily="34" charset="0"/>
              </a:rPr>
              <a:t>SCVMM Agent</a:t>
            </a:r>
          </a:p>
        </p:txBody>
      </p:sp>
      <p:pic>
        <p:nvPicPr>
          <p:cNvPr id="171" name="Picture 2" descr="C:\Users\agoodman\Documents\Carmine\MOM Integration\VMP Icons\Carmine_Agent.png"/>
          <p:cNvPicPr>
            <a:picLocks noChangeAspect="1" noChangeArrowheads="1"/>
          </p:cNvPicPr>
          <p:nvPr/>
        </p:nvPicPr>
        <p:blipFill>
          <a:blip r:embed="rId8"/>
          <a:srcRect/>
          <a:stretch>
            <a:fillRect/>
          </a:stretch>
        </p:blipFill>
        <p:spPr bwMode="auto">
          <a:xfrm>
            <a:off x="4470801" y="6353023"/>
            <a:ext cx="540479" cy="571530"/>
          </a:xfrm>
          <a:prstGeom prst="rect">
            <a:avLst/>
          </a:prstGeom>
          <a:noFill/>
          <a:ln w="9525">
            <a:noFill/>
            <a:miter lim="800000"/>
            <a:headEnd/>
            <a:tailEnd/>
          </a:ln>
        </p:spPr>
      </p:pic>
      <p:sp>
        <p:nvSpPr>
          <p:cNvPr id="172" name="Text Box 56"/>
          <p:cNvSpPr txBox="1">
            <a:spLocks noChangeArrowheads="1"/>
          </p:cNvSpPr>
          <p:nvPr/>
        </p:nvSpPr>
        <p:spPr bwMode="auto">
          <a:xfrm>
            <a:off x="8475952" y="6493518"/>
            <a:ext cx="1442084" cy="333374"/>
          </a:xfrm>
          <a:prstGeom prst="rect">
            <a:avLst/>
          </a:prstGeom>
          <a:noFill/>
          <a:ln w="9525">
            <a:noFill/>
            <a:miter lim="800000"/>
            <a:headEnd/>
            <a:tailEnd/>
          </a:ln>
        </p:spPr>
        <p:txBody>
          <a:bodyPr lIns="109728" tIns="54864" rIns="109728" bIns="54864">
            <a:spAutoFit/>
          </a:bodyPr>
          <a:lstStyle/>
          <a:p>
            <a:pPr algn="ctr" defTabSz="912739" eaLnBrk="0" hangingPunct="0">
              <a:spcBef>
                <a:spcPct val="50000"/>
              </a:spcBef>
              <a:defRPr/>
            </a:pPr>
            <a:r>
              <a:rPr lang="en-US" sz="1400" dirty="0">
                <a:effectLst>
                  <a:outerShdw blurRad="38100" dist="38100" dir="2700000" algn="tl">
                    <a:srgbClr val="000000">
                      <a:alpha val="43137"/>
                    </a:srgbClr>
                  </a:outerShdw>
                </a:effectLst>
                <a:latin typeface="Segoe" pitchFamily="34" charset="0"/>
              </a:rPr>
              <a:t>SCVMM Agent</a:t>
            </a:r>
          </a:p>
        </p:txBody>
      </p:sp>
      <p:pic>
        <p:nvPicPr>
          <p:cNvPr id="173" name="Picture 2" descr="C:\Users\agoodman\Documents\Carmine\MOM Integration\VMP Icons\Carmine_Agent.png"/>
          <p:cNvPicPr>
            <a:picLocks noChangeAspect="1" noChangeArrowheads="1"/>
          </p:cNvPicPr>
          <p:nvPr/>
        </p:nvPicPr>
        <p:blipFill>
          <a:blip r:embed="rId8"/>
          <a:srcRect/>
          <a:stretch>
            <a:fillRect/>
          </a:stretch>
        </p:blipFill>
        <p:spPr bwMode="auto">
          <a:xfrm>
            <a:off x="7971843" y="6353023"/>
            <a:ext cx="540479" cy="571530"/>
          </a:xfrm>
          <a:prstGeom prst="rect">
            <a:avLst/>
          </a:prstGeom>
          <a:noFill/>
          <a:ln w="9525">
            <a:noFill/>
            <a:miter lim="800000"/>
            <a:headEnd/>
            <a:tailEnd/>
          </a:ln>
        </p:spPr>
      </p:pic>
      <p:sp>
        <p:nvSpPr>
          <p:cNvPr id="140" name="Up-Down Arrow 139"/>
          <p:cNvSpPr/>
          <p:nvPr/>
        </p:nvSpPr>
        <p:spPr bwMode="auto">
          <a:xfrm>
            <a:off x="8958959" y="5929613"/>
            <a:ext cx="296911" cy="485170"/>
          </a:xfrm>
          <a:prstGeom prst="upDownArrow">
            <a:avLst/>
          </a:prstGeom>
          <a:ln>
            <a:headEnd type="none" w="med" len="med"/>
            <a:tailEnd type="none" w="med" len="med"/>
          </a:ln>
        </p:spPr>
        <p:style>
          <a:lnRef idx="1">
            <a:schemeClr val="dk1"/>
          </a:lnRef>
          <a:fillRef idx="3">
            <a:schemeClr val="dk1"/>
          </a:fillRef>
          <a:effectRef idx="2">
            <a:schemeClr val="dk1"/>
          </a:effectRef>
          <a:fontRef idx="minor">
            <a:schemeClr val="lt1"/>
          </a:fontRef>
        </p:style>
        <p:txBody>
          <a:bodyPr vert="horz" wrap="square" lIns="109718" tIns="54860" rIns="109718" bIns="54860" numCol="1" rtlCol="0" anchor="ctr" anchorCtr="0" compatLnSpc="1">
            <a:prstTxWarp prst="textNoShape">
              <a:avLst/>
            </a:prstTxWarp>
          </a:bodyPr>
          <a:lstStyle/>
          <a:p>
            <a:pPr algn="ctr" defTabSz="1096876"/>
            <a:endParaRPr lang="en-US"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42" name="Up-Down Arrow 141"/>
          <p:cNvSpPr/>
          <p:nvPr/>
        </p:nvSpPr>
        <p:spPr bwMode="auto">
          <a:xfrm>
            <a:off x="5337945" y="5929613"/>
            <a:ext cx="296911" cy="485170"/>
          </a:xfrm>
          <a:prstGeom prst="upDownArrow">
            <a:avLst/>
          </a:prstGeom>
          <a:ln>
            <a:headEnd type="none" w="med" len="med"/>
            <a:tailEnd type="none" w="med" len="med"/>
          </a:ln>
        </p:spPr>
        <p:style>
          <a:lnRef idx="1">
            <a:schemeClr val="dk1"/>
          </a:lnRef>
          <a:fillRef idx="3">
            <a:schemeClr val="dk1"/>
          </a:fillRef>
          <a:effectRef idx="2">
            <a:schemeClr val="dk1"/>
          </a:effectRef>
          <a:fontRef idx="minor">
            <a:schemeClr val="lt1"/>
          </a:fontRef>
        </p:style>
        <p:txBody>
          <a:bodyPr vert="horz" wrap="square" lIns="109718" tIns="54860" rIns="109718" bIns="54860" numCol="1" rtlCol="0" anchor="ctr" anchorCtr="0" compatLnSpc="1">
            <a:prstTxWarp prst="textNoShape">
              <a:avLst/>
            </a:prstTxWarp>
          </a:bodyPr>
          <a:lstStyle/>
          <a:p>
            <a:pPr algn="ctr" defTabSz="1096876"/>
            <a:endParaRPr lang="en-US" dirty="0" smtClean="0">
              <a:solidFill>
                <a:schemeClr val="tx1"/>
              </a:solidFill>
              <a:effectLst>
                <a:outerShdw blurRad="38100" dist="38100" dir="2700000" algn="tl">
                  <a:srgbClr val="000000">
                    <a:alpha val="43137"/>
                  </a:srgbClr>
                </a:outerShdw>
              </a:effectLst>
              <a:latin typeface="Segoe" pitchFamily="34" charset="0"/>
            </a:endParaRPr>
          </a:p>
        </p:txBody>
      </p:sp>
      <p:pic>
        <p:nvPicPr>
          <p:cNvPr id="174" name="Picture 17" descr="WinServer03R2"/>
          <p:cNvPicPr>
            <a:picLocks noChangeAspect="1" noChangeArrowheads="1"/>
          </p:cNvPicPr>
          <p:nvPr/>
        </p:nvPicPr>
        <p:blipFill>
          <a:blip r:embed="rId7"/>
          <a:srcRect/>
          <a:stretch>
            <a:fillRect/>
          </a:stretch>
        </p:blipFill>
        <p:spPr bwMode="auto">
          <a:xfrm>
            <a:off x="7936623" y="7074009"/>
            <a:ext cx="2388664" cy="331525"/>
          </a:xfrm>
          <a:prstGeom prst="rect">
            <a:avLst/>
          </a:prstGeom>
          <a:noFill/>
          <a:ln w="9525">
            <a:noFill/>
            <a:miter lim="800000"/>
            <a:headEnd/>
            <a:tailEnd/>
          </a:ln>
        </p:spPr>
      </p:pic>
      <p:pic>
        <p:nvPicPr>
          <p:cNvPr id="175" name="Picture 18" descr="VirtualServer2005R2"/>
          <p:cNvPicPr>
            <a:picLocks noChangeAspect="1" noChangeArrowheads="1"/>
          </p:cNvPicPr>
          <p:nvPr/>
        </p:nvPicPr>
        <p:blipFill>
          <a:blip r:embed="rId9"/>
          <a:srcRect/>
          <a:stretch>
            <a:fillRect/>
          </a:stretch>
        </p:blipFill>
        <p:spPr bwMode="auto">
          <a:xfrm>
            <a:off x="4336569" y="7073742"/>
            <a:ext cx="2311096" cy="296542"/>
          </a:xfrm>
          <a:prstGeom prst="rect">
            <a:avLst/>
          </a:prstGeom>
          <a:noFill/>
          <a:ln w="9525">
            <a:noFill/>
            <a:miter lim="800000"/>
            <a:headEnd/>
            <a:tailEnd/>
          </a:ln>
        </p:spPr>
      </p:pic>
      <p:sp>
        <p:nvSpPr>
          <p:cNvPr id="182" name="Rounded Rectangle 181"/>
          <p:cNvSpPr/>
          <p:nvPr/>
        </p:nvSpPr>
        <p:spPr bwMode="auto">
          <a:xfrm>
            <a:off x="493374" y="2664823"/>
            <a:ext cx="3003452" cy="458203"/>
          </a:xfrm>
          <a:prstGeom prst="roundRect">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109718" tIns="54860" rIns="109718" bIns="54860" numCol="1" rtlCol="0" anchor="ctr" anchorCtr="0" compatLnSpc="1">
            <a:prstTxWarp prst="textNoShape">
              <a:avLst/>
            </a:prstTxWarp>
          </a:bodyPr>
          <a:lstStyle/>
          <a:p>
            <a:pPr algn="ctr" defTabSz="1096876"/>
            <a:r>
              <a:rPr lang="en-US" sz="1400" dirty="0" smtClean="0">
                <a:solidFill>
                  <a:schemeClr val="tx1"/>
                </a:solidFill>
                <a:effectLst>
                  <a:outerShdw blurRad="38100" dist="38100" dir="2700000" algn="tl">
                    <a:srgbClr val="000000">
                      <a:alpha val="43137"/>
                    </a:srgbClr>
                  </a:outerShdw>
                </a:effectLst>
                <a:latin typeface="Segoe" pitchFamily="34" charset="0"/>
              </a:rPr>
              <a:t>Windows </a:t>
            </a:r>
            <a:r>
              <a:rPr lang="en-US" sz="1400" dirty="0" err="1" smtClean="0">
                <a:solidFill>
                  <a:schemeClr val="tx1"/>
                </a:solidFill>
                <a:effectLst>
                  <a:outerShdw blurRad="38100" dist="38100" dir="2700000" algn="tl">
                    <a:srgbClr val="000000">
                      <a:alpha val="43137"/>
                    </a:srgbClr>
                  </a:outerShdw>
                </a:effectLst>
                <a:latin typeface="Segoe" pitchFamily="34" charset="0"/>
              </a:rPr>
              <a:t>PowerShell</a:t>
            </a:r>
            <a:endParaRPr lang="en-US" sz="140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83" name="Rounded Rectangle 182"/>
          <p:cNvSpPr/>
          <p:nvPr/>
        </p:nvSpPr>
        <p:spPr bwMode="auto">
          <a:xfrm>
            <a:off x="493374" y="2141309"/>
            <a:ext cx="3003452" cy="458203"/>
          </a:xfrm>
          <a:prstGeom prst="roundRect">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109718" tIns="54860" rIns="109718" bIns="54860" numCol="1" rtlCol="0" anchor="ctr" anchorCtr="0" compatLnSpc="1">
            <a:prstTxWarp prst="textNoShape">
              <a:avLst/>
            </a:prstTxWarp>
          </a:bodyPr>
          <a:lstStyle/>
          <a:p>
            <a:pPr algn="ctr" defTabSz="1096876"/>
            <a:r>
              <a:rPr lang="en-US" sz="1400" dirty="0" smtClean="0">
                <a:solidFill>
                  <a:schemeClr val="tx1"/>
                </a:solidFill>
                <a:effectLst>
                  <a:outerShdw blurRad="38100" dist="38100" dir="2700000" algn="tl">
                    <a:srgbClr val="000000">
                      <a:alpha val="43137"/>
                    </a:srgbClr>
                  </a:outerShdw>
                </a:effectLst>
                <a:latin typeface="Segoe" pitchFamily="34" charset="0"/>
              </a:rPr>
              <a:t>Administrator Console</a:t>
            </a:r>
          </a:p>
        </p:txBody>
      </p:sp>
      <p:sp>
        <p:nvSpPr>
          <p:cNvPr id="184" name="Up-Down Arrow 183"/>
          <p:cNvSpPr/>
          <p:nvPr/>
        </p:nvSpPr>
        <p:spPr bwMode="auto">
          <a:xfrm>
            <a:off x="1697557" y="2450367"/>
            <a:ext cx="296911" cy="363776"/>
          </a:xfrm>
          <a:prstGeom prst="upDownArrow">
            <a:avLst/>
          </a:prstGeom>
          <a:ln>
            <a:headEnd type="none" w="med" len="med"/>
            <a:tailEnd type="none" w="med" len="med"/>
          </a:ln>
        </p:spPr>
        <p:style>
          <a:lnRef idx="1">
            <a:schemeClr val="dk1"/>
          </a:lnRef>
          <a:fillRef idx="3">
            <a:schemeClr val="dk1"/>
          </a:fillRef>
          <a:effectRef idx="2">
            <a:schemeClr val="dk1"/>
          </a:effectRef>
          <a:fontRef idx="minor">
            <a:schemeClr val="lt1"/>
          </a:fontRef>
        </p:style>
        <p:txBody>
          <a:bodyPr vert="horz" wrap="square" lIns="109718" tIns="54860" rIns="109718" bIns="54860" numCol="1" rtlCol="0" anchor="ctr" anchorCtr="0" compatLnSpc="1">
            <a:prstTxWarp prst="textNoShape">
              <a:avLst/>
            </a:prstTxWarp>
          </a:bodyPr>
          <a:lstStyle/>
          <a:p>
            <a:pPr algn="ctr" defTabSz="1096876"/>
            <a:endParaRPr lang="en-US"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85" name="Rounded Rectangle 184"/>
          <p:cNvSpPr/>
          <p:nvPr/>
        </p:nvSpPr>
        <p:spPr bwMode="auto">
          <a:xfrm>
            <a:off x="3984674" y="2664823"/>
            <a:ext cx="3003452" cy="458203"/>
          </a:xfrm>
          <a:prstGeom prst="roundRect">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109718" tIns="54860" rIns="109718" bIns="54860" numCol="1" rtlCol="0" anchor="ctr" anchorCtr="0" compatLnSpc="1">
            <a:prstTxWarp prst="textNoShape">
              <a:avLst/>
            </a:prstTxWarp>
          </a:bodyPr>
          <a:lstStyle/>
          <a:p>
            <a:pPr algn="ctr" defTabSz="1096876"/>
            <a:r>
              <a:rPr lang="en-US" sz="1400" dirty="0" smtClean="0">
                <a:solidFill>
                  <a:schemeClr val="tx1"/>
                </a:solidFill>
                <a:effectLst>
                  <a:outerShdw blurRad="38100" dist="38100" dir="2700000" algn="tl">
                    <a:srgbClr val="000000">
                      <a:alpha val="43137"/>
                    </a:srgbClr>
                  </a:outerShdw>
                </a:effectLst>
                <a:latin typeface="Segoe" pitchFamily="34" charset="0"/>
              </a:rPr>
              <a:t>Windows </a:t>
            </a:r>
            <a:r>
              <a:rPr lang="en-US" sz="1400" dirty="0" err="1" smtClean="0">
                <a:solidFill>
                  <a:schemeClr val="tx1"/>
                </a:solidFill>
                <a:effectLst>
                  <a:outerShdw blurRad="38100" dist="38100" dir="2700000" algn="tl">
                    <a:srgbClr val="000000">
                      <a:alpha val="43137"/>
                    </a:srgbClr>
                  </a:outerShdw>
                </a:effectLst>
                <a:latin typeface="Segoe" pitchFamily="34" charset="0"/>
              </a:rPr>
              <a:t>PowerShell</a:t>
            </a:r>
            <a:endParaRPr lang="en-US" sz="140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86" name="Rounded Rectangle 185"/>
          <p:cNvSpPr/>
          <p:nvPr/>
        </p:nvSpPr>
        <p:spPr bwMode="auto">
          <a:xfrm>
            <a:off x="3984674" y="2141309"/>
            <a:ext cx="3003452" cy="458203"/>
          </a:xfrm>
          <a:prstGeom prst="roundRect">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109718" tIns="54860" rIns="109718" bIns="54860" numCol="1" rtlCol="0" anchor="ctr" anchorCtr="0" compatLnSpc="1">
            <a:prstTxWarp prst="textNoShape">
              <a:avLst/>
            </a:prstTxWarp>
          </a:bodyPr>
          <a:lstStyle/>
          <a:p>
            <a:pPr algn="ctr" defTabSz="1096876"/>
            <a:r>
              <a:rPr lang="en-US" sz="1400" dirty="0" smtClean="0">
                <a:solidFill>
                  <a:schemeClr val="tx1"/>
                </a:solidFill>
                <a:effectLst>
                  <a:outerShdw blurRad="38100" dist="38100" dir="2700000" algn="tl">
                    <a:srgbClr val="000000">
                      <a:alpha val="43137"/>
                    </a:srgbClr>
                  </a:outerShdw>
                </a:effectLst>
                <a:latin typeface="Segoe" pitchFamily="34" charset="0"/>
              </a:rPr>
              <a:t>Self Service Web Portal</a:t>
            </a:r>
          </a:p>
        </p:txBody>
      </p:sp>
      <p:sp>
        <p:nvSpPr>
          <p:cNvPr id="187" name="Rounded Rectangle 186"/>
          <p:cNvSpPr/>
          <p:nvPr/>
        </p:nvSpPr>
        <p:spPr bwMode="auto">
          <a:xfrm>
            <a:off x="7451860" y="2664823"/>
            <a:ext cx="3003452" cy="458203"/>
          </a:xfrm>
          <a:prstGeom prst="roundRect">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109718" tIns="54860" rIns="109718" bIns="54860" numCol="1" rtlCol="0" anchor="ctr" anchorCtr="0" compatLnSpc="1">
            <a:prstTxWarp prst="textNoShape">
              <a:avLst/>
            </a:prstTxWarp>
          </a:bodyPr>
          <a:lstStyle/>
          <a:p>
            <a:pPr algn="ctr" defTabSz="1096876"/>
            <a:r>
              <a:rPr lang="en-US" sz="1400" dirty="0" smtClean="0">
                <a:solidFill>
                  <a:schemeClr val="tx1"/>
                </a:solidFill>
                <a:effectLst>
                  <a:outerShdw blurRad="38100" dist="38100" dir="2700000" algn="tl">
                    <a:srgbClr val="000000">
                      <a:alpha val="43137"/>
                    </a:srgbClr>
                  </a:outerShdw>
                </a:effectLst>
                <a:latin typeface="Segoe" pitchFamily="34" charset="0"/>
              </a:rPr>
              <a:t>Windows </a:t>
            </a:r>
            <a:r>
              <a:rPr lang="en-US" sz="1400" dirty="0" err="1" smtClean="0">
                <a:solidFill>
                  <a:schemeClr val="tx1"/>
                </a:solidFill>
                <a:effectLst>
                  <a:outerShdw blurRad="38100" dist="38100" dir="2700000" algn="tl">
                    <a:srgbClr val="000000">
                      <a:alpha val="43137"/>
                    </a:srgbClr>
                  </a:outerShdw>
                </a:effectLst>
                <a:latin typeface="Segoe" pitchFamily="34" charset="0"/>
              </a:rPr>
              <a:t>PowerShell</a:t>
            </a:r>
            <a:endParaRPr lang="en-US" sz="140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77" name="Up-Down Arrow 176"/>
          <p:cNvSpPr/>
          <p:nvPr/>
        </p:nvSpPr>
        <p:spPr bwMode="auto">
          <a:xfrm>
            <a:off x="1697557" y="3132151"/>
            <a:ext cx="296911" cy="485170"/>
          </a:xfrm>
          <a:prstGeom prst="upDownArrow">
            <a:avLst/>
          </a:prstGeom>
          <a:ln>
            <a:headEnd type="none" w="med" len="med"/>
            <a:tailEnd type="none" w="med" len="med"/>
          </a:ln>
        </p:spPr>
        <p:style>
          <a:lnRef idx="1">
            <a:schemeClr val="dk1"/>
          </a:lnRef>
          <a:fillRef idx="3">
            <a:schemeClr val="dk1"/>
          </a:fillRef>
          <a:effectRef idx="2">
            <a:schemeClr val="dk1"/>
          </a:effectRef>
          <a:fontRef idx="minor">
            <a:schemeClr val="lt1"/>
          </a:fontRef>
        </p:style>
        <p:txBody>
          <a:bodyPr vert="horz" wrap="square" lIns="109718" tIns="54860" rIns="109718" bIns="54860" numCol="1" rtlCol="0" anchor="ctr" anchorCtr="0" compatLnSpc="1">
            <a:prstTxWarp prst="textNoShape">
              <a:avLst/>
            </a:prstTxWarp>
          </a:bodyPr>
          <a:lstStyle/>
          <a:p>
            <a:pPr algn="ctr" defTabSz="1096876"/>
            <a:endParaRPr lang="en-US"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79" name="Up-Down Arrow 178"/>
          <p:cNvSpPr/>
          <p:nvPr/>
        </p:nvSpPr>
        <p:spPr bwMode="auto">
          <a:xfrm>
            <a:off x="5337945" y="3132151"/>
            <a:ext cx="296911" cy="485170"/>
          </a:xfrm>
          <a:prstGeom prst="upDownArrow">
            <a:avLst/>
          </a:prstGeom>
          <a:ln>
            <a:headEnd type="none" w="med" len="med"/>
            <a:tailEnd type="none" w="med" len="med"/>
          </a:ln>
        </p:spPr>
        <p:style>
          <a:lnRef idx="1">
            <a:schemeClr val="dk1"/>
          </a:lnRef>
          <a:fillRef idx="3">
            <a:schemeClr val="dk1"/>
          </a:fillRef>
          <a:effectRef idx="2">
            <a:schemeClr val="dk1"/>
          </a:effectRef>
          <a:fontRef idx="minor">
            <a:schemeClr val="lt1"/>
          </a:fontRef>
        </p:style>
        <p:txBody>
          <a:bodyPr vert="horz" wrap="square" lIns="109718" tIns="54860" rIns="109718" bIns="54860" numCol="1" rtlCol="0" anchor="ctr" anchorCtr="0" compatLnSpc="1">
            <a:prstTxWarp prst="textNoShape">
              <a:avLst/>
            </a:prstTxWarp>
          </a:bodyPr>
          <a:lstStyle/>
          <a:p>
            <a:pPr algn="ctr" defTabSz="1096876"/>
            <a:endParaRPr lang="en-US"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78" name="Up-Down Arrow 177"/>
          <p:cNvSpPr/>
          <p:nvPr/>
        </p:nvSpPr>
        <p:spPr bwMode="auto">
          <a:xfrm>
            <a:off x="8958959" y="3132151"/>
            <a:ext cx="296911" cy="485170"/>
          </a:xfrm>
          <a:prstGeom prst="upDownArrow">
            <a:avLst/>
          </a:prstGeom>
          <a:ln>
            <a:headEnd type="none" w="med" len="med"/>
            <a:tailEnd type="none" w="med" len="med"/>
          </a:ln>
        </p:spPr>
        <p:style>
          <a:lnRef idx="1">
            <a:schemeClr val="dk1"/>
          </a:lnRef>
          <a:fillRef idx="3">
            <a:schemeClr val="dk1"/>
          </a:fillRef>
          <a:effectRef idx="2">
            <a:schemeClr val="dk1"/>
          </a:effectRef>
          <a:fontRef idx="minor">
            <a:schemeClr val="lt1"/>
          </a:fontRef>
        </p:style>
        <p:txBody>
          <a:bodyPr vert="horz" wrap="square" lIns="109718" tIns="54860" rIns="109718" bIns="54860" numCol="1" rtlCol="0" anchor="ctr" anchorCtr="0" compatLnSpc="1">
            <a:prstTxWarp prst="textNoShape">
              <a:avLst/>
            </a:prstTxWarp>
          </a:bodyPr>
          <a:lstStyle/>
          <a:p>
            <a:pPr algn="ctr" defTabSz="1096876"/>
            <a:endParaRPr lang="en-US" dirty="0" smtClean="0">
              <a:solidFill>
                <a:schemeClr val="tx1"/>
              </a:solidFill>
              <a:effectLst>
                <a:outerShdw blurRad="38100" dist="38100" dir="2700000" algn="tl">
                  <a:srgbClr val="000000">
                    <a:alpha val="43137"/>
                  </a:srgbClr>
                </a:outerShdw>
              </a:effectLst>
              <a:latin typeface="Segoe" pitchFamily="34" charset="0"/>
            </a:endParaRPr>
          </a:p>
        </p:txBody>
      </p:sp>
      <p:pic>
        <p:nvPicPr>
          <p:cNvPr id="189" name="Picture 8" descr="C:\Users\agoodman\Downloads\PowerShell.png"/>
          <p:cNvPicPr>
            <a:picLocks noChangeAspect="1" noChangeArrowheads="1"/>
          </p:cNvPicPr>
          <p:nvPr/>
        </p:nvPicPr>
        <p:blipFill>
          <a:blip r:embed="rId10"/>
          <a:srcRect/>
          <a:stretch>
            <a:fillRect/>
          </a:stretch>
        </p:blipFill>
        <p:spPr bwMode="auto">
          <a:xfrm>
            <a:off x="542978" y="2623826"/>
            <a:ext cx="469900" cy="469859"/>
          </a:xfrm>
          <a:prstGeom prst="rect">
            <a:avLst/>
          </a:prstGeom>
          <a:noFill/>
          <a:ln w="9525">
            <a:noFill/>
            <a:miter lim="800000"/>
            <a:headEnd/>
            <a:tailEnd/>
          </a:ln>
        </p:spPr>
      </p:pic>
      <p:pic>
        <p:nvPicPr>
          <p:cNvPr id="190" name="Picture 10" descr="C:\Users\agoodman\Documents\Carmine\MOM Integration\VMP Icons\Carmine_SelfService (2).png"/>
          <p:cNvPicPr>
            <a:picLocks noChangeAspect="1" noChangeArrowheads="1"/>
          </p:cNvPicPr>
          <p:nvPr/>
        </p:nvPicPr>
        <p:blipFill>
          <a:blip r:embed="rId11"/>
          <a:srcRect/>
          <a:stretch>
            <a:fillRect/>
          </a:stretch>
        </p:blipFill>
        <p:spPr bwMode="auto">
          <a:xfrm>
            <a:off x="4099731" y="2195816"/>
            <a:ext cx="369047" cy="367664"/>
          </a:xfrm>
          <a:prstGeom prst="rect">
            <a:avLst/>
          </a:prstGeom>
          <a:noFill/>
          <a:ln w="9525">
            <a:noFill/>
            <a:miter lim="800000"/>
            <a:headEnd/>
            <a:tailEnd/>
          </a:ln>
        </p:spPr>
      </p:pic>
      <p:pic>
        <p:nvPicPr>
          <p:cNvPr id="193" name="Picture 4" descr="C:\Users\agoodman\Documents\Carmine\MOM Integration\VMP Icons\Carmine_ManagementGroup.png"/>
          <p:cNvPicPr>
            <a:picLocks noChangeAspect="1" noChangeArrowheads="1"/>
          </p:cNvPicPr>
          <p:nvPr/>
        </p:nvPicPr>
        <p:blipFill>
          <a:blip r:embed="rId12"/>
          <a:srcRect/>
          <a:stretch>
            <a:fillRect/>
          </a:stretch>
        </p:blipFill>
        <p:spPr bwMode="auto">
          <a:xfrm>
            <a:off x="566732" y="2178900"/>
            <a:ext cx="409972" cy="409972"/>
          </a:xfrm>
          <a:prstGeom prst="rect">
            <a:avLst/>
          </a:prstGeom>
          <a:noFill/>
          <a:ln w="9525">
            <a:noFill/>
            <a:miter lim="800000"/>
            <a:headEnd/>
            <a:tailEnd/>
          </a:ln>
        </p:spPr>
      </p:pic>
      <p:pic>
        <p:nvPicPr>
          <p:cNvPr id="194" name="Picture 8" descr="C:\Users\agoodman\Downloads\PowerShell.png"/>
          <p:cNvPicPr>
            <a:picLocks noChangeAspect="1" noChangeArrowheads="1"/>
          </p:cNvPicPr>
          <p:nvPr/>
        </p:nvPicPr>
        <p:blipFill>
          <a:blip r:embed="rId10"/>
          <a:srcRect/>
          <a:stretch>
            <a:fillRect/>
          </a:stretch>
        </p:blipFill>
        <p:spPr bwMode="auto">
          <a:xfrm>
            <a:off x="4027745" y="2623826"/>
            <a:ext cx="469900" cy="469859"/>
          </a:xfrm>
          <a:prstGeom prst="rect">
            <a:avLst/>
          </a:prstGeom>
          <a:noFill/>
          <a:ln w="9525">
            <a:noFill/>
            <a:miter lim="800000"/>
            <a:headEnd/>
            <a:tailEnd/>
          </a:ln>
        </p:spPr>
      </p:pic>
      <p:pic>
        <p:nvPicPr>
          <p:cNvPr id="195" name="Picture 8" descr="C:\Users\agoodman\Downloads\PowerShell.png"/>
          <p:cNvPicPr>
            <a:picLocks noChangeAspect="1" noChangeArrowheads="1"/>
          </p:cNvPicPr>
          <p:nvPr/>
        </p:nvPicPr>
        <p:blipFill>
          <a:blip r:embed="rId10"/>
          <a:srcRect/>
          <a:stretch>
            <a:fillRect/>
          </a:stretch>
        </p:blipFill>
        <p:spPr bwMode="auto">
          <a:xfrm>
            <a:off x="7488398" y="2623826"/>
            <a:ext cx="469900" cy="469859"/>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smtClean="0"/>
              <a:t>Key SAN Impacting Scenarios</a:t>
            </a:r>
          </a:p>
        </p:txBody>
      </p:sp>
      <p:sp>
        <p:nvSpPr>
          <p:cNvPr id="16387" name="Rectangle 3"/>
          <p:cNvSpPr>
            <a:spLocks noGrp="1" noChangeArrowheads="1"/>
          </p:cNvSpPr>
          <p:nvPr>
            <p:ph type="body" idx="1"/>
          </p:nvPr>
        </p:nvSpPr>
        <p:spPr>
          <a:xfrm>
            <a:off x="459106" y="1697357"/>
            <a:ext cx="10056494" cy="6081152"/>
          </a:xfrm>
        </p:spPr>
        <p:txBody>
          <a:bodyPr/>
          <a:lstStyle/>
          <a:p>
            <a:r>
              <a:rPr lang="en-US" smtClean="0"/>
              <a:t>Consolidation of Virtual Infrastructure</a:t>
            </a:r>
          </a:p>
          <a:p>
            <a:pPr lvl="1"/>
            <a:r>
              <a:rPr lang="en-US" smtClean="0"/>
              <a:t>SAN Correlation</a:t>
            </a:r>
          </a:p>
          <a:p>
            <a:r>
              <a:rPr lang="en-US" smtClean="0"/>
              <a:t>Rapid Provisioning of Virtual Machines</a:t>
            </a:r>
          </a:p>
          <a:p>
            <a:pPr lvl="1"/>
            <a:r>
              <a:rPr lang="en-US" smtClean="0"/>
              <a:t>LUN Provisioning</a:t>
            </a:r>
          </a:p>
          <a:p>
            <a:r>
              <a:rPr lang="en-US" smtClean="0"/>
              <a:t>Rapid Recovery from Server Loss</a:t>
            </a:r>
          </a:p>
          <a:p>
            <a:pPr lvl="1"/>
            <a:r>
              <a:rPr lang="en-US" smtClean="0"/>
              <a:t>SAN synergy shines</a:t>
            </a:r>
          </a:p>
          <a:p>
            <a:r>
              <a:rPr lang="en-US" smtClean="0"/>
              <a:t>Migration of Virtual Machines</a:t>
            </a:r>
          </a:p>
          <a:p>
            <a:pPr lvl="1"/>
            <a:r>
              <a:rPr lang="en-US" smtClean="0"/>
              <a:t>SAN Correlation</a:t>
            </a:r>
          </a:p>
          <a:p>
            <a:pPr lvl="1"/>
            <a:endParaRPr lang="en-US" dirty="0" smtClean="0"/>
          </a:p>
        </p:txBody>
      </p:sp>
    </p:spTree>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SCVMM Storage Integration</a:t>
            </a:r>
            <a:endParaRPr lang="en-US" dirty="0"/>
          </a:p>
        </p:txBody>
      </p:sp>
      <p:sp>
        <p:nvSpPr>
          <p:cNvPr id="3" name="Content Placeholder 2"/>
          <p:cNvSpPr>
            <a:spLocks noGrp="1"/>
          </p:cNvSpPr>
          <p:nvPr>
            <p:ph type="body" idx="1"/>
          </p:nvPr>
        </p:nvSpPr>
        <p:spPr>
          <a:xfrm>
            <a:off x="459106" y="1697357"/>
            <a:ext cx="10056494" cy="5455340"/>
          </a:xfrm>
        </p:spPr>
        <p:txBody>
          <a:bodyPr/>
          <a:lstStyle/>
          <a:p>
            <a:pPr marL="337186" indent="-337186">
              <a:spcBef>
                <a:spcPts val="1080"/>
              </a:spcBef>
            </a:pPr>
            <a:r>
              <a:rPr lang="en-US" sz="2900" dirty="0" smtClean="0"/>
              <a:t>Out the box integration with VDS for </a:t>
            </a:r>
            <a:r>
              <a:rPr lang="en-US" sz="2900" dirty="0" err="1" smtClean="0"/>
              <a:t>Fibre</a:t>
            </a:r>
            <a:r>
              <a:rPr lang="en-US" sz="2900" dirty="0" smtClean="0"/>
              <a:t> Channel</a:t>
            </a:r>
            <a:br>
              <a:rPr lang="en-US" sz="2900" dirty="0" smtClean="0"/>
            </a:br>
            <a:r>
              <a:rPr lang="en-US" sz="2900" dirty="0" smtClean="0"/>
              <a:t>and </a:t>
            </a:r>
            <a:r>
              <a:rPr lang="en-US" sz="2900" dirty="0" err="1" smtClean="0"/>
              <a:t>iSCSI</a:t>
            </a:r>
            <a:r>
              <a:rPr lang="en-US" sz="2900" dirty="0" smtClean="0"/>
              <a:t>-based migrations</a:t>
            </a:r>
          </a:p>
          <a:p>
            <a:pPr marL="615316" lvl="1" indent="-278130">
              <a:spcBef>
                <a:spcPts val="840"/>
              </a:spcBef>
            </a:pPr>
            <a:r>
              <a:rPr lang="en-US" sz="2400" dirty="0" smtClean="0"/>
              <a:t>Reprogram Masks for non-NPIV-capable HBAs</a:t>
            </a:r>
          </a:p>
          <a:p>
            <a:pPr marL="337186" indent="-337186">
              <a:spcBef>
                <a:spcPts val="1080"/>
              </a:spcBef>
            </a:pPr>
            <a:r>
              <a:rPr lang="en-US" sz="2900" dirty="0" smtClean="0"/>
              <a:t>Working with partners to create an NPIV solution</a:t>
            </a:r>
          </a:p>
          <a:p>
            <a:pPr marL="615316" lvl="1" indent="-278130">
              <a:spcBef>
                <a:spcPts val="840"/>
              </a:spcBef>
            </a:pPr>
            <a:r>
              <a:rPr lang="en-US" sz="2400" dirty="0" smtClean="0"/>
              <a:t>N-Port ID Virtualization (NPIV) is an ANSI/INCITS T11 standard</a:t>
            </a:r>
          </a:p>
          <a:p>
            <a:pPr marL="615316" lvl="1" indent="-278130">
              <a:spcBef>
                <a:spcPts val="840"/>
              </a:spcBef>
            </a:pPr>
            <a:r>
              <a:rPr lang="en-US" sz="2400" dirty="0" smtClean="0"/>
              <a:t>Allows a physical port to acquire multiple SAN addresses</a:t>
            </a:r>
          </a:p>
          <a:p>
            <a:pPr marL="891540" lvl="2" indent="-276226">
              <a:spcBef>
                <a:spcPts val="756"/>
              </a:spcBef>
            </a:pPr>
            <a:r>
              <a:rPr lang="en-US" sz="2200" dirty="0" smtClean="0"/>
              <a:t>Can be assigned to Virtual Machines to provide unique SAN identities</a:t>
            </a:r>
          </a:p>
          <a:p>
            <a:pPr marL="615316" lvl="1" indent="-278130">
              <a:spcBef>
                <a:spcPts val="840"/>
              </a:spcBef>
            </a:pPr>
            <a:r>
              <a:rPr lang="en-US" sz="2400" dirty="0" smtClean="0"/>
              <a:t>Enables SAN best practices: each virtual machine is independently Zoned, and LUNs </a:t>
            </a:r>
            <a:br>
              <a:rPr lang="en-US" sz="2400" dirty="0" smtClean="0"/>
            </a:br>
            <a:r>
              <a:rPr lang="en-US" sz="2400" dirty="0" smtClean="0"/>
              <a:t>are mapped and masked using dedicated World Wide Port Names (WWPNs)</a:t>
            </a:r>
          </a:p>
          <a:p>
            <a:pPr marL="337186" indent="-337186">
              <a:spcBef>
                <a:spcPts val="1080"/>
              </a:spcBef>
            </a:pPr>
            <a:r>
              <a:rPr lang="en-US" sz="2900" dirty="0" smtClean="0"/>
              <a:t>Partners include</a:t>
            </a:r>
          </a:p>
          <a:p>
            <a:pPr marL="615316" lvl="1" indent="-278130">
              <a:spcBef>
                <a:spcPts val="840"/>
              </a:spcBef>
            </a:pPr>
            <a:r>
              <a:rPr lang="en-US" sz="2400" dirty="0" smtClean="0"/>
              <a:t>Emulex      QLogic      Brocade</a:t>
            </a:r>
          </a:p>
        </p:txBody>
      </p:sp>
    </p:spTree>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a:xfrm>
            <a:off x="459106" y="1411836"/>
            <a:ext cx="10056494" cy="6450997"/>
          </a:xfrm>
        </p:spPr>
        <p:txBody>
          <a:bodyPr/>
          <a:lstStyle/>
          <a:p>
            <a:pPr>
              <a:spcBef>
                <a:spcPts val="720"/>
              </a:spcBef>
            </a:pPr>
            <a:r>
              <a:rPr lang="en-US" sz="2400" kern="1200" dirty="0" smtClean="0">
                <a:ln w="12700">
                  <a:noFill/>
                  <a:prstDash val="solid"/>
                </a:ln>
                <a:solidFill>
                  <a:schemeClr val="accent1"/>
                </a:solidFill>
                <a:effectLst>
                  <a:outerShdw blurRad="165100" algn="ctr" rotWithShape="0">
                    <a:prstClr val="black"/>
                  </a:outerShdw>
                </a:effectLst>
                <a:latin typeface="Segoe Semibold" pitchFamily="34" charset="0"/>
              </a:rPr>
              <a:t>Remember – All of this happens without changes to current </a:t>
            </a:r>
            <a:br>
              <a:rPr lang="en-US" sz="2400" kern="1200" dirty="0" smtClean="0">
                <a:ln w="12700">
                  <a:noFill/>
                  <a:prstDash val="solid"/>
                </a:ln>
                <a:solidFill>
                  <a:schemeClr val="accent1"/>
                </a:solidFill>
                <a:effectLst>
                  <a:outerShdw blurRad="165100" algn="ctr" rotWithShape="0">
                    <a:prstClr val="black"/>
                  </a:outerShdw>
                </a:effectLst>
                <a:latin typeface="Segoe Semibold" pitchFamily="34" charset="0"/>
              </a:rPr>
            </a:br>
            <a:r>
              <a:rPr lang="en-US" sz="2400" kern="1200" dirty="0" smtClean="0">
                <a:ln w="12700">
                  <a:noFill/>
                  <a:prstDash val="solid"/>
                </a:ln>
                <a:solidFill>
                  <a:schemeClr val="accent1"/>
                </a:solidFill>
                <a:effectLst>
                  <a:outerShdw blurRad="165100" algn="ctr" rotWithShape="0">
                    <a:prstClr val="black"/>
                  </a:outerShdw>
                </a:effectLst>
                <a:latin typeface="Segoe Semibold" pitchFamily="34" charset="0"/>
              </a:rPr>
              <a:t>Windows storage stack</a:t>
            </a:r>
          </a:p>
          <a:p>
            <a:pPr>
              <a:spcBef>
                <a:spcPts val="720"/>
              </a:spcBef>
            </a:pPr>
            <a:r>
              <a:rPr lang="en-US" sz="2400" dirty="0" smtClean="0"/>
              <a:t>Complement for Platform, Device, BUS and SAN virtualization technologies</a:t>
            </a:r>
          </a:p>
          <a:p>
            <a:pPr>
              <a:spcBef>
                <a:spcPts val="720"/>
              </a:spcBef>
            </a:pPr>
            <a:r>
              <a:rPr lang="en-US" sz="2400" dirty="0" smtClean="0"/>
              <a:t>SAN Best Practices retained - Zoning, masking, virtual fabrics</a:t>
            </a:r>
          </a:p>
          <a:p>
            <a:pPr>
              <a:spcBef>
                <a:spcPts val="720"/>
              </a:spcBef>
            </a:pPr>
            <a:r>
              <a:rPr lang="en-US" sz="2400" dirty="0" smtClean="0"/>
              <a:t>Values to virtualized scenarios </a:t>
            </a:r>
          </a:p>
          <a:p>
            <a:pPr lvl="1">
              <a:spcBef>
                <a:spcPts val="720"/>
              </a:spcBef>
            </a:pPr>
            <a:r>
              <a:rPr lang="en-US" sz="2200" dirty="0" smtClean="0"/>
              <a:t>Extend value through coherency with SAN infrastructure and utilization of SAN services </a:t>
            </a:r>
          </a:p>
          <a:p>
            <a:pPr lvl="1">
              <a:spcBef>
                <a:spcPts val="720"/>
              </a:spcBef>
            </a:pPr>
            <a:r>
              <a:rPr lang="en-US" sz="2200" dirty="0" smtClean="0"/>
              <a:t>Ensure SLAs through granular resource control and monitoring</a:t>
            </a:r>
          </a:p>
          <a:p>
            <a:pPr lvl="1">
              <a:spcBef>
                <a:spcPts val="720"/>
              </a:spcBef>
            </a:pPr>
            <a:r>
              <a:rPr lang="en-US" sz="2200" dirty="0" smtClean="0"/>
              <a:t>Improved SAN scalability (fewer physical ports used) and lower demand on ‘director class’ switches</a:t>
            </a:r>
          </a:p>
          <a:p>
            <a:pPr lvl="1">
              <a:spcBef>
                <a:spcPts val="720"/>
              </a:spcBef>
            </a:pPr>
            <a:r>
              <a:rPr lang="en-US" sz="2200" dirty="0" smtClean="0"/>
              <a:t>Balance Agility </a:t>
            </a:r>
            <a:r>
              <a:rPr lang="en-US" sz="2200" dirty="0" err="1" smtClean="0"/>
              <a:t>vs</a:t>
            </a:r>
            <a:r>
              <a:rPr lang="en-US" sz="2200" dirty="0" smtClean="0"/>
              <a:t> Performance contention</a:t>
            </a:r>
          </a:p>
          <a:p>
            <a:pPr>
              <a:spcBef>
                <a:spcPts val="720"/>
              </a:spcBef>
            </a:pPr>
            <a:r>
              <a:rPr lang="en-US" sz="2400" dirty="0" smtClean="0"/>
              <a:t>Value of NPIV to Windows Servers even with no virtualization</a:t>
            </a:r>
          </a:p>
          <a:p>
            <a:pPr lvl="1">
              <a:spcBef>
                <a:spcPts val="720"/>
              </a:spcBef>
            </a:pPr>
            <a:r>
              <a:rPr lang="en-US" sz="2200" dirty="0" smtClean="0"/>
              <a:t>Workload agility – move to faster servers as warranted </a:t>
            </a:r>
          </a:p>
          <a:p>
            <a:pPr lvl="1">
              <a:spcBef>
                <a:spcPts val="720"/>
              </a:spcBef>
            </a:pPr>
            <a:r>
              <a:rPr lang="en-US" sz="2200" dirty="0" smtClean="0"/>
              <a:t>Dynamic platform configuration and resource allocation</a:t>
            </a:r>
          </a:p>
          <a:p>
            <a:pPr lvl="1">
              <a:spcBef>
                <a:spcPts val="720"/>
              </a:spcBef>
            </a:pPr>
            <a:r>
              <a:rPr lang="en-US" sz="2200" dirty="0" smtClean="0"/>
              <a:t>HBA replacement and failover</a:t>
            </a:r>
          </a:p>
          <a:p>
            <a:pPr lvl="1">
              <a:spcBef>
                <a:spcPts val="720"/>
              </a:spcBef>
            </a:pPr>
            <a:r>
              <a:rPr lang="en-US" sz="2200" dirty="0" smtClean="0"/>
              <a:t>Security for transient workloads…</a:t>
            </a:r>
            <a:endParaRPr lang="en-US" sz="2400" dirty="0"/>
          </a:p>
        </p:txBody>
      </p:sp>
    </p:spTree>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2"/>
          <p:cNvSpPr>
            <a:spLocks noGrp="1" noChangeArrowheads="1"/>
          </p:cNvSpPr>
          <p:nvPr>
            <p:ph type="title"/>
          </p:nvPr>
        </p:nvSpPr>
        <p:spPr/>
        <p:txBody>
          <a:bodyPr/>
          <a:lstStyle/>
          <a:p>
            <a:r>
              <a:rPr lang="en-US" dirty="0" smtClean="0"/>
              <a:t>Call To Action</a:t>
            </a:r>
            <a:endParaRPr lang="en-US" dirty="0"/>
          </a:p>
        </p:txBody>
      </p:sp>
      <p:sp>
        <p:nvSpPr>
          <p:cNvPr id="243715" name="Rectangle 3"/>
          <p:cNvSpPr>
            <a:spLocks noGrp="1" noChangeArrowheads="1"/>
          </p:cNvSpPr>
          <p:nvPr>
            <p:ph idx="1"/>
          </p:nvPr>
        </p:nvSpPr>
        <p:spPr>
          <a:xfrm>
            <a:off x="425908" y="1271559"/>
            <a:ext cx="10056494" cy="6784421"/>
          </a:xfrm>
        </p:spPr>
        <p:txBody>
          <a:bodyPr/>
          <a:lstStyle/>
          <a:p>
            <a:r>
              <a:rPr lang="en-US" sz="3600" dirty="0" smtClean="0"/>
              <a:t>Review related </a:t>
            </a:r>
            <a:r>
              <a:rPr lang="en-US" sz="3600" dirty="0" err="1" smtClean="0"/>
              <a:t>WinHEC</a:t>
            </a:r>
            <a:r>
              <a:rPr lang="en-US" sz="3600" dirty="0" smtClean="0"/>
              <a:t> sessions</a:t>
            </a:r>
          </a:p>
          <a:p>
            <a:r>
              <a:rPr lang="en-US" sz="3600" dirty="0" smtClean="0"/>
              <a:t>Download the latest Virtual Server 2005 SP1</a:t>
            </a:r>
          </a:p>
          <a:p>
            <a:r>
              <a:rPr lang="en-US" sz="3600" dirty="0" smtClean="0"/>
              <a:t>Join the SCVMM Beta</a:t>
            </a:r>
          </a:p>
          <a:p>
            <a:r>
              <a:rPr lang="en-US" sz="3600" dirty="0" smtClean="0"/>
              <a:t>Ensure that your devices and drivers work on 64-bit enabled Windows operating systems for virtualization and end user flexibility</a:t>
            </a:r>
          </a:p>
          <a:p>
            <a:r>
              <a:rPr lang="en-US" sz="3600" dirty="0" smtClean="0"/>
              <a:t>Watch for Windows Virtualization beta</a:t>
            </a:r>
          </a:p>
          <a:p>
            <a:r>
              <a:rPr lang="en-US" sz="3600" dirty="0" smtClean="0"/>
              <a:t>Monitor IO virtualization standard evolutions</a:t>
            </a:r>
          </a:p>
          <a:p>
            <a:pPr lvl="1"/>
            <a:r>
              <a:rPr lang="en-US" sz="3200" dirty="0" smtClean="0"/>
              <a:t>Intel – VT-d,    AMD – IOMMU</a:t>
            </a:r>
          </a:p>
          <a:p>
            <a:pPr lvl="1"/>
            <a:r>
              <a:rPr lang="en-US" sz="3200" dirty="0" smtClean="0"/>
              <a:t>PCI IO Virtualization</a:t>
            </a:r>
          </a:p>
          <a:p>
            <a:r>
              <a:rPr lang="en-US" sz="3600" dirty="0" smtClean="0"/>
              <a:t>Instrument for dynamic orchestration</a:t>
            </a:r>
          </a:p>
        </p:txBody>
      </p:sp>
    </p:spTree>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ChangeArrowheads="1"/>
          </p:cNvSpPr>
          <p:nvPr>
            <p:ph type="title"/>
          </p:nvPr>
        </p:nvSpPr>
        <p:spPr/>
        <p:txBody>
          <a:bodyPr/>
          <a:lstStyle/>
          <a:p>
            <a:r>
              <a:rPr lang="en-US" dirty="0" smtClean="0"/>
              <a:t>Additional Resources</a:t>
            </a:r>
            <a:endParaRPr lang="en-US" dirty="0"/>
          </a:p>
        </p:txBody>
      </p:sp>
      <p:sp>
        <p:nvSpPr>
          <p:cNvPr id="242691" name="Rectangle 3"/>
          <p:cNvSpPr>
            <a:spLocks noGrp="1" noChangeArrowheads="1"/>
          </p:cNvSpPr>
          <p:nvPr>
            <p:ph idx="1"/>
          </p:nvPr>
        </p:nvSpPr>
        <p:spPr>
          <a:xfrm>
            <a:off x="447817" y="1426424"/>
            <a:ext cx="10056494" cy="6440225"/>
          </a:xfrm>
        </p:spPr>
        <p:txBody>
          <a:bodyPr/>
          <a:lstStyle/>
          <a:p>
            <a:pPr>
              <a:lnSpc>
                <a:spcPct val="85000"/>
              </a:lnSpc>
              <a:spcBef>
                <a:spcPts val="720"/>
              </a:spcBef>
            </a:pPr>
            <a:r>
              <a:rPr lang="en-US" sz="2400" dirty="0" smtClean="0"/>
              <a:t>Web Resources</a:t>
            </a:r>
          </a:p>
          <a:p>
            <a:pPr lvl="1">
              <a:lnSpc>
                <a:spcPct val="85000"/>
              </a:lnSpc>
              <a:spcBef>
                <a:spcPts val="720"/>
              </a:spcBef>
            </a:pPr>
            <a:r>
              <a:rPr lang="en-US" sz="2200" dirty="0" smtClean="0"/>
              <a:t>Specs: </a:t>
            </a:r>
            <a:r>
              <a:rPr lang="en-US" sz="2200" dirty="0" smtClean="0">
                <a:hlinkClick r:id="rId3"/>
              </a:rPr>
              <a:t>http://www. T10.org</a:t>
            </a:r>
            <a:endParaRPr lang="en-US" sz="2200" dirty="0" smtClean="0"/>
          </a:p>
          <a:p>
            <a:pPr>
              <a:lnSpc>
                <a:spcPct val="85000"/>
              </a:lnSpc>
              <a:spcBef>
                <a:spcPts val="720"/>
              </a:spcBef>
            </a:pPr>
            <a:r>
              <a:rPr lang="en-US" sz="2400" dirty="0" smtClean="0"/>
              <a:t>Intel VT-x, VT-i and VT-d specifications</a:t>
            </a:r>
          </a:p>
          <a:p>
            <a:pPr lvl="1">
              <a:lnSpc>
                <a:spcPct val="85000"/>
              </a:lnSpc>
              <a:spcBef>
                <a:spcPts val="720"/>
              </a:spcBef>
            </a:pPr>
            <a:r>
              <a:rPr lang="en-US" sz="2200" dirty="0" smtClean="0"/>
              <a:t>Available at </a:t>
            </a:r>
            <a:r>
              <a:rPr lang="en-US" sz="2200" dirty="0" smtClean="0">
                <a:hlinkClick r:id="rId4" tooltip="http://www.intel.com/technology/computing/vptech/"/>
              </a:rPr>
              <a:t>http://www.intel.com/technology/computing/vptech/</a:t>
            </a:r>
            <a:r>
              <a:rPr lang="en-US" sz="2200" dirty="0" smtClean="0"/>
              <a:t> </a:t>
            </a:r>
          </a:p>
          <a:p>
            <a:pPr>
              <a:lnSpc>
                <a:spcPct val="85000"/>
              </a:lnSpc>
              <a:spcBef>
                <a:spcPts val="720"/>
              </a:spcBef>
            </a:pPr>
            <a:r>
              <a:rPr lang="en-US" sz="2400" dirty="0" smtClean="0"/>
              <a:t>Main Page  </a:t>
            </a:r>
            <a:r>
              <a:rPr lang="en-US" sz="2400" dirty="0" smtClean="0">
                <a:hlinkClick r:id="rId5"/>
              </a:rPr>
              <a:t>http://www.amd.com</a:t>
            </a:r>
            <a:r>
              <a:rPr lang="en-US" sz="2400" dirty="0" smtClean="0"/>
              <a:t>	</a:t>
            </a:r>
          </a:p>
          <a:p>
            <a:pPr>
              <a:lnSpc>
                <a:spcPct val="85000"/>
              </a:lnSpc>
              <a:spcBef>
                <a:spcPts val="720"/>
              </a:spcBef>
            </a:pPr>
            <a:r>
              <a:rPr lang="en-US" sz="2400" dirty="0" smtClean="0"/>
              <a:t>IOMMU Developer Center  </a:t>
            </a:r>
            <a:r>
              <a:rPr lang="en-US" sz="2400" dirty="0" smtClean="0">
                <a:hlinkClick r:id="rId6"/>
              </a:rPr>
              <a:t>http://devcenter.amd.com</a:t>
            </a:r>
            <a:r>
              <a:rPr lang="en-US" sz="2400" dirty="0" smtClean="0"/>
              <a:t> </a:t>
            </a:r>
          </a:p>
          <a:p>
            <a:pPr>
              <a:lnSpc>
                <a:spcPct val="85000"/>
              </a:lnSpc>
              <a:spcBef>
                <a:spcPts val="720"/>
              </a:spcBef>
            </a:pPr>
            <a:r>
              <a:rPr lang="en-US" sz="2400" dirty="0" smtClean="0"/>
              <a:t>PCI-SIG for PCI IOV </a:t>
            </a:r>
            <a:r>
              <a:rPr lang="en-US" sz="2400" dirty="0" smtClean="0">
                <a:hlinkClick r:id="rId7"/>
              </a:rPr>
              <a:t>http://www.pcisig.com</a:t>
            </a:r>
            <a:endParaRPr lang="en-US" sz="2400" dirty="0" smtClean="0"/>
          </a:p>
          <a:p>
            <a:pPr>
              <a:lnSpc>
                <a:spcPct val="85000"/>
              </a:lnSpc>
              <a:spcBef>
                <a:spcPts val="720"/>
              </a:spcBef>
            </a:pPr>
            <a:r>
              <a:rPr lang="en-US" sz="2400" dirty="0" smtClean="0"/>
              <a:t>Brocade Access Gateway </a:t>
            </a:r>
            <a:r>
              <a:rPr lang="en-US" sz="2400" dirty="0" smtClean="0">
                <a:hlinkClick r:id="rId7"/>
              </a:rPr>
              <a:t>www.brocade.com/accessgateway</a:t>
            </a:r>
          </a:p>
          <a:p>
            <a:pPr>
              <a:lnSpc>
                <a:spcPct val="85000"/>
              </a:lnSpc>
              <a:spcBef>
                <a:spcPts val="720"/>
              </a:spcBef>
            </a:pPr>
            <a:r>
              <a:rPr lang="en-US" sz="2400" dirty="0" smtClean="0"/>
              <a:t>Whitepapers</a:t>
            </a:r>
          </a:p>
          <a:p>
            <a:pPr lvl="1">
              <a:lnSpc>
                <a:spcPct val="85000"/>
              </a:lnSpc>
              <a:spcBef>
                <a:spcPts val="720"/>
              </a:spcBef>
            </a:pPr>
            <a:r>
              <a:rPr lang="en-US" sz="2200" dirty="0" smtClean="0"/>
              <a:t>"Virtual Server - SAN Connectivity: The emergence of N-Port ID Virtualization" - </a:t>
            </a:r>
            <a:r>
              <a:rPr lang="en-US" sz="2200" dirty="0" smtClean="0">
                <a:hlinkClick r:id="rId8"/>
              </a:rPr>
              <a:t>http://www.emulex.com/white/hba/wp-nport.pdf</a:t>
            </a:r>
            <a:endParaRPr lang="en-US" sz="2200" dirty="0" smtClean="0"/>
          </a:p>
          <a:p>
            <a:pPr lvl="1">
              <a:lnSpc>
                <a:spcPct val="85000"/>
              </a:lnSpc>
              <a:spcBef>
                <a:spcPts val="720"/>
              </a:spcBef>
            </a:pPr>
            <a:r>
              <a:rPr lang="en-US" sz="2200" dirty="0" smtClean="0"/>
              <a:t>"Emulex Enables the Virtualized Data Center: Key Building Blocks for Data Center Virtualization: - </a:t>
            </a:r>
            <a:r>
              <a:rPr lang="en-US" sz="2200" dirty="0" smtClean="0">
                <a:hlinkClick r:id="rId9"/>
              </a:rPr>
              <a:t>http://www.emulex.com/white/hba/wp_DataCenterVirtualizationr.pdf</a:t>
            </a:r>
            <a:endParaRPr lang="en-US" sz="2200" dirty="0" smtClean="0"/>
          </a:p>
          <a:p>
            <a:pPr lvl="1">
              <a:lnSpc>
                <a:spcPct val="85000"/>
              </a:lnSpc>
              <a:spcBef>
                <a:spcPts val="720"/>
              </a:spcBef>
            </a:pPr>
            <a:r>
              <a:rPr lang="en-US" sz="2200" dirty="0" smtClean="0"/>
              <a:t>"Optimizing SAN Connectivity for Microsoft Virtual Server with VMPilot.“ </a:t>
            </a:r>
            <a:r>
              <a:rPr lang="en-US" sz="2200" dirty="0" smtClean="0">
                <a:hlinkClick r:id="rId10"/>
              </a:rPr>
              <a:t>http://www.emulex.com/white/hba/vmpilot.pdf</a:t>
            </a:r>
            <a:endParaRPr lang="en-US" sz="2200" dirty="0" smtClean="0"/>
          </a:p>
          <a:p>
            <a:pPr lvl="1">
              <a:lnSpc>
                <a:spcPct val="85000"/>
              </a:lnSpc>
              <a:spcBef>
                <a:spcPts val="720"/>
              </a:spcBef>
            </a:pPr>
            <a:r>
              <a:rPr lang="en-US" sz="2200" dirty="0" smtClean="0"/>
              <a:t>QLogic's Continuous Innovation and Leadership Enables End-to-End Virtualization </a:t>
            </a:r>
            <a:r>
              <a:rPr lang="en-US" sz="2200" dirty="0" smtClean="0">
                <a:hlinkClick r:id="rId11" action="ppaction://hlinkfile"/>
              </a:rPr>
              <a:t>QLogic Enables End-to-End Virtualization</a:t>
            </a:r>
            <a:endParaRPr lang="en-US" sz="2200" dirty="0" smtClean="0"/>
          </a:p>
        </p:txBody>
      </p:sp>
    </p:spTree>
  </p:cSld>
  <p:clrMapOvr>
    <a:masterClrMapping/>
  </p:clrMapOvr>
  <p:transition>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ChangeArrowheads="1"/>
          </p:cNvSpPr>
          <p:nvPr>
            <p:ph type="title"/>
          </p:nvPr>
        </p:nvSpPr>
        <p:spPr/>
        <p:txBody>
          <a:bodyPr/>
          <a:lstStyle/>
          <a:p>
            <a:r>
              <a:rPr lang="en-US" dirty="0" smtClean="0"/>
              <a:t>Additional Resources</a:t>
            </a:r>
            <a:endParaRPr lang="en-US" dirty="0"/>
          </a:p>
        </p:txBody>
      </p:sp>
      <p:sp>
        <p:nvSpPr>
          <p:cNvPr id="242691" name="Rectangle 3"/>
          <p:cNvSpPr>
            <a:spLocks noGrp="1" noChangeArrowheads="1"/>
          </p:cNvSpPr>
          <p:nvPr>
            <p:ph idx="1"/>
          </p:nvPr>
        </p:nvSpPr>
        <p:spPr>
          <a:xfrm>
            <a:off x="459106" y="1697358"/>
            <a:ext cx="10056494" cy="4893647"/>
          </a:xfrm>
        </p:spPr>
        <p:txBody>
          <a:bodyPr/>
          <a:lstStyle/>
          <a:p>
            <a:r>
              <a:rPr lang="en-US" sz="2900" dirty="0" smtClean="0"/>
              <a:t>Related Sessions</a:t>
            </a:r>
          </a:p>
          <a:p>
            <a:pPr lvl="1"/>
            <a:r>
              <a:rPr lang="en-US" sz="2400" dirty="0" smtClean="0">
                <a:hlinkClick r:id="rId3" action="ppaction://hlinkfile"/>
              </a:rPr>
              <a:t>SVR-T335 Virtualization in Windows Server</a:t>
            </a:r>
            <a:endParaRPr lang="en-US" sz="2400" dirty="0" smtClean="0"/>
          </a:p>
          <a:p>
            <a:pPr lvl="1"/>
            <a:r>
              <a:rPr lang="en-US" sz="2400" dirty="0" smtClean="0">
                <a:hlinkClick r:id="rId3" action="ppaction://hlinkfile"/>
              </a:rPr>
              <a:t>SYS-T312 Intel's Vision for Virtualization and Benchmarking</a:t>
            </a:r>
            <a:endParaRPr lang="en-US" sz="2400" dirty="0" smtClean="0"/>
          </a:p>
          <a:p>
            <a:pPr lvl="1"/>
            <a:r>
              <a:rPr lang="en-US" sz="2400" dirty="0" smtClean="0">
                <a:hlinkClick r:id="rId3" action="ppaction://hlinkfile"/>
              </a:rPr>
              <a:t>SYS-T314 Virtualization Technology Directions</a:t>
            </a:r>
            <a:endParaRPr lang="en-US" sz="2400" dirty="0" smtClean="0"/>
          </a:p>
          <a:p>
            <a:pPr lvl="1"/>
            <a:r>
              <a:rPr lang="en-US" sz="2400" dirty="0" smtClean="0">
                <a:hlinkClick r:id="rId3" action="ppaction://hlinkfile"/>
              </a:rPr>
              <a:t>SYS-T313 Next-Generation AMD Virtualization Technology</a:t>
            </a:r>
            <a:endParaRPr lang="en-US" sz="2400" dirty="0" smtClean="0"/>
          </a:p>
          <a:p>
            <a:pPr lvl="1"/>
            <a:r>
              <a:rPr lang="en-US" sz="2400" dirty="0" smtClean="0">
                <a:hlinkClick r:id="rId3" action="ppaction://hlinkfile"/>
              </a:rPr>
              <a:t>SVR-T338 Application and Presentation Virtualization</a:t>
            </a:r>
            <a:endParaRPr lang="en-US" sz="2400" dirty="0" smtClean="0"/>
          </a:p>
          <a:p>
            <a:pPr lvl="1"/>
            <a:r>
              <a:rPr lang="en-US" sz="2400" dirty="0" smtClean="0">
                <a:hlinkClick r:id="rId3" action="ppaction://hlinkfile"/>
              </a:rPr>
              <a:t>SYS-T311 PCI I/O Virtualization Standards: Implementation</a:t>
            </a:r>
            <a:endParaRPr lang="en-US" sz="2400" dirty="0" smtClean="0"/>
          </a:p>
          <a:p>
            <a:pPr lvl="1"/>
            <a:r>
              <a:rPr lang="en-US" sz="2400" dirty="0" smtClean="0">
                <a:hlinkClick r:id="rId3" action="ppaction://hlinkfile"/>
              </a:rPr>
              <a:t>SYS-P319 PCI IOV Usage Models and Implementations</a:t>
            </a:r>
            <a:endParaRPr lang="en-US" sz="2400" dirty="0" smtClean="0"/>
          </a:p>
          <a:p>
            <a:pPr lvl="1"/>
            <a:r>
              <a:rPr lang="en-US" sz="2400" dirty="0" smtClean="0">
                <a:hlinkClick r:id="rId3" action="ppaction://hlinkfile"/>
              </a:rPr>
              <a:t>SVR-P337 VHD: Breaking New Ground with Virtualization</a:t>
            </a:r>
            <a:endParaRPr lang="en-US" sz="2400" dirty="0" smtClean="0"/>
          </a:p>
          <a:p>
            <a:pPr lvl="1"/>
            <a:r>
              <a:rPr lang="en-US" sz="2400" dirty="0" smtClean="0">
                <a:hlinkClick r:id="rId3" action="ppaction://hlinkfile"/>
              </a:rPr>
              <a:t>SVR-T336 Live Migration of Virtual Machines</a:t>
            </a:r>
            <a:endParaRPr lang="en-US" sz="2400" dirty="0"/>
          </a:p>
        </p:txBody>
      </p:sp>
      <p:sp>
        <p:nvSpPr>
          <p:cNvPr id="4" name="Text Box 5"/>
          <p:cNvSpPr txBox="1">
            <a:spLocks noChangeArrowheads="1"/>
          </p:cNvSpPr>
          <p:nvPr/>
        </p:nvSpPr>
        <p:spPr bwMode="auto">
          <a:xfrm>
            <a:off x="1097279" y="7223760"/>
            <a:ext cx="4067573" cy="449342"/>
          </a:xfrm>
          <a:prstGeom prst="rect">
            <a:avLst/>
          </a:prstGeom>
          <a:ln>
            <a:headEnd/>
            <a:tailEnd/>
          </a:ln>
        </p:spPr>
        <p:style>
          <a:lnRef idx="3">
            <a:schemeClr val="lt1"/>
          </a:lnRef>
          <a:fillRef idx="1">
            <a:schemeClr val="dk1"/>
          </a:fillRef>
          <a:effectRef idx="1">
            <a:schemeClr val="dk1"/>
          </a:effectRef>
          <a:fontRef idx="minor">
            <a:schemeClr val="lt1"/>
          </a:fontRef>
        </p:style>
        <p:txBody>
          <a:bodyPr wrap="square" lIns="109714" tIns="54858" rIns="109714" bIns="54858">
            <a:spAutoFit/>
          </a:bodyPr>
          <a:lstStyle/>
          <a:p>
            <a:pPr algn="ctr"/>
            <a:r>
              <a:rPr lang="en-US" dirty="0" smtClean="0">
                <a:solidFill>
                  <a:schemeClr val="tx2"/>
                </a:solidFill>
                <a:effectLst>
                  <a:outerShdw blurRad="38100" dist="38100" dir="2700000" algn="tl">
                    <a:srgbClr val="000000">
                      <a:alpha val="43137"/>
                    </a:srgbClr>
                  </a:outerShdw>
                </a:effectLst>
              </a:rPr>
              <a:t>therron.powell@microsoft.com</a:t>
            </a:r>
            <a:endParaRPr lang="en-US" dirty="0">
              <a:solidFill>
                <a:schemeClr val="tx2"/>
              </a:solidFill>
              <a:effectLst>
                <a:outerShdw blurRad="38100" dist="38100" dir="2700000" algn="tl">
                  <a:srgbClr val="000000">
                    <a:alpha val="43137"/>
                  </a:srgbClr>
                </a:outerShdw>
              </a:effectLst>
            </a:endParaRP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43"/>
          <p:cNvSpPr/>
          <p:nvPr/>
        </p:nvSpPr>
        <p:spPr bwMode="auto">
          <a:xfrm>
            <a:off x="6492240" y="914400"/>
            <a:ext cx="4480560" cy="7955280"/>
          </a:xfrm>
          <a:prstGeom prst="rect">
            <a:avLst/>
          </a:prstGeom>
          <a:gradFill flip="none" rotWithShape="1">
            <a:gsLst>
              <a:gs pos="9000">
                <a:srgbClr val="FFFFFF">
                  <a:alpha val="0"/>
                </a:srgbClr>
              </a:gs>
              <a:gs pos="31000">
                <a:schemeClr val="bg2">
                  <a:alpha val="63000"/>
                </a:schemeClr>
              </a:gs>
              <a:gs pos="67000">
                <a:schemeClr val="bg2">
                  <a:alpha val="44000"/>
                </a:schemeClr>
              </a:gs>
              <a:gs pos="86000">
                <a:schemeClr val="tx1">
                  <a:alpha val="0"/>
                </a:schemeClr>
              </a:gs>
            </a:gsLst>
            <a:lin ang="16200000" scaled="1"/>
            <a:tileRect/>
          </a:gradFill>
          <a:ln w="15875" cap="sq" cmpd="sng" algn="ctr">
            <a:gradFill>
              <a:gsLst>
                <a:gs pos="0">
                  <a:schemeClr val="accent1">
                    <a:tint val="66000"/>
                    <a:satMod val="160000"/>
                    <a:alpha val="0"/>
                  </a:schemeClr>
                </a:gs>
                <a:gs pos="50000">
                  <a:schemeClr val="accent1">
                    <a:tint val="44500"/>
                    <a:satMod val="160000"/>
                  </a:schemeClr>
                </a:gs>
                <a:gs pos="100000">
                  <a:schemeClr val="accent1">
                    <a:tint val="23500"/>
                    <a:satMod val="160000"/>
                    <a:alpha val="0"/>
                  </a:schemeClr>
                </a:gs>
              </a:gsLst>
              <a:lin ang="5400000" scaled="0"/>
            </a:gradFill>
            <a:prstDash val="solid"/>
            <a:headEnd type="none" w="med" len="med"/>
            <a:tailEnd type="none" w="med" len="med"/>
          </a:ln>
          <a:effectLst>
            <a:outerShdw blurRad="50800" dist="38100" dir="10800000" algn="r" rotWithShape="0">
              <a:prstClr val="black">
                <a:alpha val="40000"/>
              </a:prstClr>
            </a:outerShdw>
          </a:effectLst>
          <a:sp3d>
            <a:bevelT w="82550"/>
          </a:sp3d>
        </p:spPr>
        <p:txBody>
          <a:bodyPr vert="horz" wrap="square" lIns="131674" tIns="65837" rIns="131674" bIns="65837" numCol="1" rtlCol="0" anchor="ctr" anchorCtr="0" compatLnSpc="1">
            <a:prstTxWarp prst="textNoShape">
              <a:avLst/>
            </a:prstTxWarp>
          </a:bodyPr>
          <a:lstStyle/>
          <a:p>
            <a:pPr algn="ctr" defTabSz="1316356"/>
            <a:endParaRPr lang="en-US" sz="3800" kern="0" dirty="0" smtClean="0">
              <a:solidFill>
                <a:srgbClr val="FFFFFF"/>
              </a:solidFill>
              <a:latin typeface="Segoe" pitchFamily="34" charset="0"/>
            </a:endParaRPr>
          </a:p>
        </p:txBody>
      </p:sp>
      <p:sp>
        <p:nvSpPr>
          <p:cNvPr id="121858" name="Rectangle 2"/>
          <p:cNvSpPr>
            <a:spLocks noGrp="1" noChangeArrowheads="1"/>
          </p:cNvSpPr>
          <p:nvPr>
            <p:ph type="title"/>
          </p:nvPr>
        </p:nvSpPr>
        <p:spPr/>
        <p:txBody>
          <a:bodyPr/>
          <a:lstStyle/>
          <a:p>
            <a:r>
              <a:rPr lang="en-US" dirty="0" smtClean="0"/>
              <a:t>SAN Best Practices</a:t>
            </a:r>
            <a:endParaRPr lang="en-US" dirty="0"/>
          </a:p>
        </p:txBody>
      </p:sp>
      <p:sp>
        <p:nvSpPr>
          <p:cNvPr id="32" name="Content Placeholder 5"/>
          <p:cNvSpPr txBox="1">
            <a:spLocks/>
          </p:cNvSpPr>
          <p:nvPr/>
        </p:nvSpPr>
        <p:spPr>
          <a:xfrm>
            <a:off x="6675120" y="1697039"/>
            <a:ext cx="4297680" cy="5252402"/>
          </a:xfrm>
          <a:prstGeom prst="rect">
            <a:avLst/>
          </a:prstGeom>
        </p:spPr>
        <p:txBody>
          <a:bodyPr lIns="109728" tIns="54864" rIns="109728" bIns="54864"/>
          <a:lstStyle/>
          <a:p>
            <a:pPr marL="457200" indent="-457200" defTabSz="1093470" fontAlgn="base">
              <a:lnSpc>
                <a:spcPct val="90000"/>
              </a:lnSpc>
              <a:spcBef>
                <a:spcPts val="720"/>
              </a:spcBef>
              <a:spcAft>
                <a:spcPct val="0"/>
              </a:spcAft>
              <a:buClr>
                <a:schemeClr val="tx2"/>
              </a:buClr>
              <a:buSzPct val="95000"/>
              <a:buBlip>
                <a:blip r:embed="rId3"/>
              </a:buBlip>
              <a:defRPr/>
            </a:pPr>
            <a:r>
              <a:rPr lang="en-US" sz="3400" kern="0" dirty="0" smtClean="0">
                <a:effectLst>
                  <a:outerShdw blurRad="38100" dist="38100" dir="2700000" algn="tl">
                    <a:srgbClr val="000000">
                      <a:alpha val="43137"/>
                    </a:srgbClr>
                  </a:outerShdw>
                </a:effectLst>
              </a:rPr>
              <a:t>Zoning and Masking management controls</a:t>
            </a:r>
          </a:p>
          <a:p>
            <a:pPr marL="457200" indent="-457200" defTabSz="1093470" fontAlgn="base">
              <a:lnSpc>
                <a:spcPct val="90000"/>
              </a:lnSpc>
              <a:spcBef>
                <a:spcPts val="720"/>
              </a:spcBef>
              <a:spcAft>
                <a:spcPct val="0"/>
              </a:spcAft>
              <a:buClr>
                <a:schemeClr val="tx2"/>
              </a:buClr>
              <a:buSzPct val="95000"/>
              <a:buBlip>
                <a:blip r:embed="rId3"/>
              </a:buBlip>
              <a:defRPr/>
            </a:pPr>
            <a:r>
              <a:rPr lang="en-US" sz="3400" kern="0" dirty="0" smtClean="0">
                <a:effectLst>
                  <a:outerShdw blurRad="38100" dist="38100" dir="2700000" algn="tl">
                    <a:srgbClr val="000000">
                      <a:alpha val="43137"/>
                    </a:srgbClr>
                  </a:outerShdw>
                </a:effectLst>
              </a:rPr>
              <a:t>Direct and limit Target affiliations</a:t>
            </a:r>
          </a:p>
          <a:p>
            <a:pPr marL="457200" indent="-457200" defTabSz="1093470" fontAlgn="base">
              <a:lnSpc>
                <a:spcPct val="90000"/>
              </a:lnSpc>
              <a:spcBef>
                <a:spcPts val="720"/>
              </a:spcBef>
              <a:spcAft>
                <a:spcPct val="0"/>
              </a:spcAft>
              <a:buClr>
                <a:schemeClr val="tx2"/>
              </a:buClr>
              <a:buSzPct val="95000"/>
              <a:buBlip>
                <a:blip r:embed="rId3"/>
              </a:buBlip>
              <a:defRPr/>
            </a:pPr>
            <a:r>
              <a:rPr lang="en-US" sz="3400" kern="0" dirty="0" smtClean="0">
                <a:effectLst>
                  <a:outerShdw blurRad="38100" dist="38100" dir="2700000" algn="tl">
                    <a:srgbClr val="000000">
                      <a:alpha val="43137"/>
                    </a:srgbClr>
                  </a:outerShdw>
                </a:effectLst>
              </a:rPr>
              <a:t>Manage Scalability</a:t>
            </a:r>
          </a:p>
          <a:p>
            <a:pPr marL="457200" indent="-457200" defTabSz="1093470" fontAlgn="base">
              <a:lnSpc>
                <a:spcPct val="90000"/>
              </a:lnSpc>
              <a:spcBef>
                <a:spcPts val="720"/>
              </a:spcBef>
              <a:spcAft>
                <a:spcPct val="0"/>
              </a:spcAft>
              <a:buClr>
                <a:schemeClr val="tx2"/>
              </a:buClr>
              <a:buSzPct val="95000"/>
              <a:buBlip>
                <a:blip r:embed="rId3"/>
              </a:buBlip>
              <a:defRPr/>
            </a:pPr>
            <a:r>
              <a:rPr lang="en-US" sz="3400" kern="0" dirty="0" smtClean="0">
                <a:effectLst>
                  <a:outerShdw blurRad="38100" dist="38100" dir="2700000" algn="tl">
                    <a:srgbClr val="000000">
                      <a:alpha val="43137"/>
                    </a:srgbClr>
                  </a:outerShdw>
                </a:effectLst>
              </a:rPr>
              <a:t>Isolation / security controls</a:t>
            </a:r>
            <a:endParaRPr lang="en-US" sz="3400" kern="0" dirty="0">
              <a:effectLst>
                <a:outerShdw blurRad="38100" dist="38100" dir="2700000" algn="tl">
                  <a:srgbClr val="000000">
                    <a:alpha val="43137"/>
                  </a:srgbClr>
                </a:outerShdw>
              </a:effectLst>
            </a:endParaRPr>
          </a:p>
        </p:txBody>
      </p:sp>
      <p:cxnSp>
        <p:nvCxnSpPr>
          <p:cNvPr id="45" name="Straight Connector 44"/>
          <p:cNvCxnSpPr/>
          <p:nvPr/>
        </p:nvCxnSpPr>
        <p:spPr bwMode="auto">
          <a:xfrm>
            <a:off x="1231867" y="2272914"/>
            <a:ext cx="1992046" cy="1125938"/>
          </a:xfrm>
          <a:prstGeom prst="line">
            <a:avLst/>
          </a:prstGeom>
          <a:ln>
            <a:headEnd type="none" w="med" len="med"/>
            <a:tailEnd type="none" w="med" len="med"/>
          </a:ln>
        </p:spPr>
        <p:style>
          <a:lnRef idx="3">
            <a:schemeClr val="dk1"/>
          </a:lnRef>
          <a:fillRef idx="0">
            <a:schemeClr val="dk1"/>
          </a:fillRef>
          <a:effectRef idx="2">
            <a:schemeClr val="dk1"/>
          </a:effectRef>
          <a:fontRef idx="minor">
            <a:schemeClr val="tx1"/>
          </a:fontRef>
        </p:style>
      </p:cxnSp>
      <p:cxnSp>
        <p:nvCxnSpPr>
          <p:cNvPr id="43" name="Straight Connector 42"/>
          <p:cNvCxnSpPr/>
          <p:nvPr/>
        </p:nvCxnSpPr>
        <p:spPr bwMode="auto">
          <a:xfrm>
            <a:off x="1145257" y="4698014"/>
            <a:ext cx="1732213" cy="259832"/>
          </a:xfrm>
          <a:prstGeom prst="line">
            <a:avLst/>
          </a:prstGeom>
          <a:ln>
            <a:headEnd type="none" w="med" len="med"/>
            <a:tailEnd type="none" w="med" len="med"/>
          </a:ln>
        </p:spPr>
        <p:style>
          <a:lnRef idx="3">
            <a:schemeClr val="dk1"/>
          </a:lnRef>
          <a:fillRef idx="0">
            <a:schemeClr val="dk1"/>
          </a:fillRef>
          <a:effectRef idx="2">
            <a:schemeClr val="dk1"/>
          </a:effectRef>
          <a:fontRef idx="minor">
            <a:schemeClr val="tx1"/>
          </a:fontRef>
        </p:style>
      </p:cxnSp>
      <p:cxnSp>
        <p:nvCxnSpPr>
          <p:cNvPr id="41" name="Straight Connector 40"/>
          <p:cNvCxnSpPr/>
          <p:nvPr/>
        </p:nvCxnSpPr>
        <p:spPr bwMode="auto">
          <a:xfrm flipV="1">
            <a:off x="1318478" y="6170394"/>
            <a:ext cx="1732213" cy="433054"/>
          </a:xfrm>
          <a:prstGeom prst="line">
            <a:avLst/>
          </a:prstGeom>
          <a:ln>
            <a:headEnd type="none" w="med" len="med"/>
            <a:tailEnd type="none" w="med" len="med"/>
          </a:ln>
        </p:spPr>
        <p:style>
          <a:lnRef idx="3">
            <a:schemeClr val="dk1"/>
          </a:lnRef>
          <a:fillRef idx="0">
            <a:schemeClr val="dk1"/>
          </a:fillRef>
          <a:effectRef idx="2">
            <a:schemeClr val="dk1"/>
          </a:effectRef>
          <a:fontRef idx="minor">
            <a:schemeClr val="tx1"/>
          </a:fontRef>
        </p:style>
      </p:cxnSp>
      <p:cxnSp>
        <p:nvCxnSpPr>
          <p:cNvPr id="39" name="Straight Connector 38"/>
          <p:cNvCxnSpPr/>
          <p:nvPr/>
        </p:nvCxnSpPr>
        <p:spPr bwMode="auto">
          <a:xfrm>
            <a:off x="4176630" y="6863280"/>
            <a:ext cx="1212550" cy="86611"/>
          </a:xfrm>
          <a:prstGeom prst="line">
            <a:avLst/>
          </a:prstGeom>
          <a:ln>
            <a:headEnd type="none" w="med" len="med"/>
            <a:tailEnd type="none" w="med" len="med"/>
          </a:ln>
        </p:spPr>
        <p:style>
          <a:lnRef idx="3">
            <a:schemeClr val="dk1"/>
          </a:lnRef>
          <a:fillRef idx="0">
            <a:schemeClr val="dk1"/>
          </a:fillRef>
          <a:effectRef idx="2">
            <a:schemeClr val="dk1"/>
          </a:effectRef>
          <a:fontRef idx="minor">
            <a:schemeClr val="tx1"/>
          </a:fontRef>
        </p:style>
      </p:cxnSp>
      <p:cxnSp>
        <p:nvCxnSpPr>
          <p:cNvPr id="37" name="Straight Connector 36"/>
          <p:cNvCxnSpPr/>
          <p:nvPr/>
        </p:nvCxnSpPr>
        <p:spPr bwMode="auto">
          <a:xfrm flipV="1">
            <a:off x="4349852" y="4957845"/>
            <a:ext cx="1039328" cy="259832"/>
          </a:xfrm>
          <a:prstGeom prst="line">
            <a:avLst/>
          </a:prstGeom>
          <a:ln>
            <a:headEnd type="none" w="med" len="med"/>
            <a:tailEnd type="none" w="med" len="med"/>
          </a:ln>
        </p:spPr>
        <p:style>
          <a:lnRef idx="3">
            <a:schemeClr val="dk1"/>
          </a:lnRef>
          <a:fillRef idx="0">
            <a:schemeClr val="dk1"/>
          </a:fillRef>
          <a:effectRef idx="2">
            <a:schemeClr val="dk1"/>
          </a:effectRef>
          <a:fontRef idx="minor">
            <a:schemeClr val="tx1"/>
          </a:fontRef>
        </p:style>
      </p:cxnSp>
      <p:cxnSp>
        <p:nvCxnSpPr>
          <p:cNvPr id="35" name="Straight Connector 34"/>
          <p:cNvCxnSpPr/>
          <p:nvPr/>
        </p:nvCxnSpPr>
        <p:spPr bwMode="auto">
          <a:xfrm flipV="1">
            <a:off x="4436463" y="3052410"/>
            <a:ext cx="866107" cy="519664"/>
          </a:xfrm>
          <a:prstGeom prst="line">
            <a:avLst/>
          </a:prstGeom>
          <a:ln>
            <a:headEnd type="none" w="med" len="med"/>
            <a:tailEnd type="none" w="med" len="med"/>
          </a:ln>
        </p:spPr>
        <p:style>
          <a:lnRef idx="3">
            <a:schemeClr val="dk1"/>
          </a:lnRef>
          <a:fillRef idx="0">
            <a:schemeClr val="dk1"/>
          </a:fillRef>
          <a:effectRef idx="2">
            <a:schemeClr val="dk1"/>
          </a:effectRef>
          <a:fontRef idx="minor">
            <a:schemeClr val="tx1"/>
          </a:fontRef>
        </p:style>
      </p:cxnSp>
      <p:sp>
        <p:nvSpPr>
          <p:cNvPr id="121875" name="AutoShape 19"/>
          <p:cNvSpPr>
            <a:spLocks noChangeArrowheads="1"/>
          </p:cNvSpPr>
          <p:nvPr/>
        </p:nvSpPr>
        <p:spPr bwMode="auto">
          <a:xfrm>
            <a:off x="5129348" y="4264960"/>
            <a:ext cx="952717" cy="1039328"/>
          </a:xfrm>
          <a:prstGeom prst="can">
            <a:avLst>
              <a:gd name="adj" fmla="val 33333"/>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lIns="109728" tIns="54864" rIns="109728" bIns="54864" anchor="ctr"/>
          <a:lstStyle/>
          <a:p>
            <a:pPr algn="ctr"/>
            <a:r>
              <a:rPr lang="en-US" dirty="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Patient</a:t>
            </a:r>
          </a:p>
          <a:p>
            <a:pPr algn="ctr"/>
            <a:r>
              <a:rPr lang="en-US" dirty="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DB</a:t>
            </a:r>
          </a:p>
        </p:txBody>
      </p:sp>
      <p:sp>
        <p:nvSpPr>
          <p:cNvPr id="121876" name="AutoShape 20"/>
          <p:cNvSpPr>
            <a:spLocks noChangeArrowheads="1"/>
          </p:cNvSpPr>
          <p:nvPr/>
        </p:nvSpPr>
        <p:spPr bwMode="auto">
          <a:xfrm>
            <a:off x="5042737" y="2186304"/>
            <a:ext cx="866107" cy="1039328"/>
          </a:xfrm>
          <a:prstGeom prst="can">
            <a:avLst>
              <a:gd name="adj" fmla="val 33333"/>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lIns="109728" tIns="54864" rIns="109728" bIns="54864" anchor="ctr"/>
          <a:lstStyle/>
          <a:p>
            <a:pPr algn="ctr"/>
            <a:r>
              <a:rPr lang="en-US"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Acctg</a:t>
            </a:r>
            <a:endParaRPr lang="en-US" dirty="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endParaRPr>
          </a:p>
        </p:txBody>
      </p:sp>
      <p:grpSp>
        <p:nvGrpSpPr>
          <p:cNvPr id="36" name="Group 35"/>
          <p:cNvGrpSpPr/>
          <p:nvPr/>
        </p:nvGrpSpPr>
        <p:grpSpPr>
          <a:xfrm>
            <a:off x="2560320" y="2286000"/>
            <a:ext cx="2377440" cy="5303520"/>
            <a:chOff x="2133600" y="1905000"/>
            <a:chExt cx="1981200" cy="4419600"/>
          </a:xfrm>
          <a:effectLst>
            <a:outerShdw blurRad="469900" sx="102000" sy="102000" algn="ctr" rotWithShape="0">
              <a:prstClr val="black">
                <a:alpha val="40000"/>
              </a:prstClr>
            </a:outerShdw>
          </a:effectLst>
        </p:grpSpPr>
        <p:sp>
          <p:nvSpPr>
            <p:cNvPr id="34" name="Cloud 33"/>
            <p:cNvSpPr/>
            <p:nvPr/>
          </p:nvSpPr>
          <p:spPr bwMode="auto">
            <a:xfrm rot="10800000">
              <a:off x="2133600" y="1905000"/>
              <a:ext cx="1981200" cy="4419600"/>
            </a:xfrm>
            <a:prstGeom prst="cloud">
              <a:avLst/>
            </a:prstGeom>
            <a:gradFill flip="none" rotWithShape="1">
              <a:gsLst>
                <a:gs pos="0">
                  <a:srgbClr val="00B0F0">
                    <a:alpha val="65000"/>
                  </a:srgbClr>
                </a:gs>
                <a:gs pos="35000">
                  <a:schemeClr val="accent4">
                    <a:lumMod val="75000"/>
                    <a:alpha val="66000"/>
                  </a:schemeClr>
                </a:gs>
                <a:gs pos="59000">
                  <a:schemeClr val="accent4">
                    <a:lumMod val="75000"/>
                    <a:alpha val="65000"/>
                  </a:schemeClr>
                </a:gs>
                <a:gs pos="80000">
                  <a:schemeClr val="accent4">
                    <a:alpha val="57000"/>
                  </a:schemeClr>
                </a:gs>
              </a:gsLst>
              <a:path path="circle">
                <a:fillToRect l="100000" t="100000"/>
              </a:path>
              <a:tileRect r="-100000" b="-100000"/>
            </a:gradFill>
            <a:ln w="9525">
              <a:gradFill>
                <a:gsLst>
                  <a:gs pos="0">
                    <a:schemeClr val="accent4">
                      <a:lumMod val="40000"/>
                      <a:lumOff val="60000"/>
                      <a:alpha val="33000"/>
                    </a:schemeClr>
                  </a:gs>
                  <a:gs pos="50000">
                    <a:schemeClr val="accent4">
                      <a:lumMod val="60000"/>
                      <a:lumOff val="40000"/>
                      <a:alpha val="68000"/>
                    </a:schemeClr>
                  </a:gs>
                  <a:gs pos="100000">
                    <a:schemeClr val="accent4">
                      <a:lumMod val="20000"/>
                      <a:lumOff val="80000"/>
                      <a:alpha val="51000"/>
                    </a:schemeClr>
                  </a:gs>
                </a:gsLst>
                <a:lin ang="5400000" scaled="0"/>
              </a:grad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endParaRPr lang="en-US" dirty="0" smtClean="0">
                <a:solidFill>
                  <a:schemeClr val="bg2"/>
                </a:solidFill>
                <a:latin typeface="Segoe"/>
              </a:endParaRPr>
            </a:p>
          </p:txBody>
        </p:sp>
        <p:sp>
          <p:nvSpPr>
            <p:cNvPr id="121879" name="Text Box 23"/>
            <p:cNvSpPr txBox="1">
              <a:spLocks noChangeArrowheads="1"/>
            </p:cNvSpPr>
            <p:nvPr/>
          </p:nvSpPr>
          <p:spPr bwMode="auto">
            <a:xfrm>
              <a:off x="2538943" y="3357560"/>
              <a:ext cx="1170513" cy="646331"/>
            </a:xfrm>
            <a:prstGeom prst="rect">
              <a:avLst/>
            </a:prstGeom>
            <a:noFill/>
            <a:ln w="3175" cap="flat" cmpd="sng" algn="ctr">
              <a:noFill/>
              <a:prstDash val="solid"/>
            </a:ln>
            <a:effectLst/>
          </p:spPr>
          <p:txBody>
            <a:bodyPr lIns="91436" tIns="45718" rIns="91436" bIns="45718" anchor="ctr"/>
            <a:lstStyle/>
            <a:p>
              <a:pPr algn="ctr">
                <a:defRPr/>
              </a:pPr>
              <a:r>
                <a:rPr lang="en-US" sz="3400" kern="0" dirty="0">
                  <a:ln w="18415" cmpd="sng">
                    <a:noFill/>
                    <a:prstDash val="solid"/>
                  </a:ln>
                  <a:gradFill>
                    <a:gsLst>
                      <a:gs pos="0">
                        <a:srgbClr val="0F0F0F"/>
                      </a:gs>
                      <a:gs pos="77000">
                        <a:srgbClr val="000000">
                          <a:lumMod val="95000"/>
                          <a:lumOff val="5000"/>
                        </a:srgbClr>
                      </a:gs>
                    </a:gsLst>
                    <a:lin ang="16200000" scaled="1"/>
                  </a:gradFill>
                  <a:effectLst>
                    <a:glow rad="101600">
                      <a:srgbClr val="FFFFFF">
                        <a:alpha val="40000"/>
                      </a:srgbClr>
                    </a:glow>
                    <a:innerShdw blurRad="114300">
                      <a:prstClr val="black"/>
                    </a:innerShdw>
                  </a:effectLst>
                  <a:latin typeface="Segoe Black" pitchFamily="34" charset="0"/>
                </a:rPr>
                <a:t>SAN</a:t>
              </a:r>
            </a:p>
          </p:txBody>
        </p:sp>
      </p:grpSp>
      <p:sp>
        <p:nvSpPr>
          <p:cNvPr id="13" name="TextBox 12"/>
          <p:cNvSpPr txBox="1"/>
          <p:nvPr/>
        </p:nvSpPr>
        <p:spPr>
          <a:xfrm>
            <a:off x="1664921" y="2099693"/>
            <a:ext cx="881395" cy="443198"/>
          </a:xfrm>
          <a:prstGeom prst="rect">
            <a:avLst/>
          </a:prstGeom>
        </p:spPr>
        <p:txBody>
          <a:bodyPr wrap="none" lIns="109728" tIns="54864" rIns="109728" bIns="54864">
            <a:spAutoFit/>
          </a:bodyPr>
          <a:lstStyle/>
          <a:p>
            <a:pPr algn="ctr" fontAlgn="base">
              <a:lnSpc>
                <a:spcPct val="90000"/>
              </a:lnSpc>
              <a:spcBef>
                <a:spcPct val="0"/>
              </a:spcBef>
              <a:spcAft>
                <a:spcPct val="0"/>
              </a:spcAft>
            </a:pPr>
            <a:r>
              <a:rPr lang="en-US" sz="2400" dirty="0" smtClean="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Segoe Semibold" pitchFamily="34" charset="0"/>
              </a:rPr>
              <a:t>NP:1</a:t>
            </a:r>
          </a:p>
        </p:txBody>
      </p:sp>
      <p:sp>
        <p:nvSpPr>
          <p:cNvPr id="14" name="TextBox 13"/>
          <p:cNvSpPr txBox="1"/>
          <p:nvPr/>
        </p:nvSpPr>
        <p:spPr>
          <a:xfrm>
            <a:off x="1664921" y="4264960"/>
            <a:ext cx="881395" cy="443198"/>
          </a:xfrm>
          <a:prstGeom prst="rect">
            <a:avLst/>
          </a:prstGeom>
        </p:spPr>
        <p:txBody>
          <a:bodyPr wrap="none" lIns="109728" tIns="54864" rIns="109728" bIns="54864">
            <a:spAutoFit/>
          </a:bodyPr>
          <a:lstStyle/>
          <a:p>
            <a:pPr algn="ctr" fontAlgn="base">
              <a:lnSpc>
                <a:spcPct val="90000"/>
              </a:lnSpc>
              <a:spcBef>
                <a:spcPct val="0"/>
              </a:spcBef>
              <a:spcAft>
                <a:spcPct val="0"/>
              </a:spcAft>
            </a:pPr>
            <a:r>
              <a:rPr lang="en-US" sz="2400" dirty="0" smtClean="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Segoe Semibold" pitchFamily="34" charset="0"/>
              </a:rPr>
              <a:t>NP:2</a:t>
            </a:r>
          </a:p>
        </p:txBody>
      </p:sp>
      <p:sp>
        <p:nvSpPr>
          <p:cNvPr id="17" name="Cross 16"/>
          <p:cNvSpPr/>
          <p:nvPr/>
        </p:nvSpPr>
        <p:spPr bwMode="auto">
          <a:xfrm>
            <a:off x="2877471" y="3052411"/>
            <a:ext cx="519664" cy="692886"/>
          </a:xfrm>
          <a:prstGeom prst="plus">
            <a:avLst/>
          </a:prstGeom>
        </p:spPr>
        <p:style>
          <a:lnRef idx="1">
            <a:schemeClr val="accent2"/>
          </a:lnRef>
          <a:fillRef idx="3">
            <a:schemeClr val="accent2"/>
          </a:fillRef>
          <a:effectRef idx="2">
            <a:schemeClr val="accent2"/>
          </a:effectRef>
          <a:fontRef idx="minor">
            <a:schemeClr val="lt1"/>
          </a:fontRef>
        </p:style>
        <p:txBody>
          <a:bodyPr vert="horz" wrap="square" lIns="131674" tIns="65837" rIns="131674" bIns="65837" numCol="1" rtlCol="0" anchor="ctr" anchorCtr="0" compatLnSpc="1">
            <a:prstTxWarp prst="textNoShape">
              <a:avLst/>
            </a:prstTxWarp>
          </a:bodyPr>
          <a:lstStyle/>
          <a:p>
            <a:pPr algn="ctr" defTabSz="1316356" fontAlgn="base">
              <a:spcBef>
                <a:spcPct val="0"/>
              </a:spcBef>
              <a:spcAft>
                <a:spcPct val="0"/>
              </a:spcAft>
            </a:pPr>
            <a:r>
              <a:rPr lang="en-US" sz="2400" dirty="0" smtClean="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Segoe Semibold" pitchFamily="34" charset="0"/>
              </a:rPr>
              <a:t>S</a:t>
            </a:r>
          </a:p>
        </p:txBody>
      </p:sp>
      <p:sp>
        <p:nvSpPr>
          <p:cNvPr id="18" name="Cross 17"/>
          <p:cNvSpPr/>
          <p:nvPr/>
        </p:nvSpPr>
        <p:spPr bwMode="auto">
          <a:xfrm>
            <a:off x="4003409" y="6430227"/>
            <a:ext cx="519664" cy="692886"/>
          </a:xfrm>
          <a:prstGeom prst="plus">
            <a:avLst/>
          </a:prstGeom>
        </p:spPr>
        <p:style>
          <a:lnRef idx="1">
            <a:schemeClr val="accent2"/>
          </a:lnRef>
          <a:fillRef idx="3">
            <a:schemeClr val="accent2"/>
          </a:fillRef>
          <a:effectRef idx="2">
            <a:schemeClr val="accent2"/>
          </a:effectRef>
          <a:fontRef idx="minor">
            <a:schemeClr val="lt1"/>
          </a:fontRef>
        </p:style>
        <p:txBody>
          <a:bodyPr vert="horz" wrap="square" lIns="131674" tIns="65837" rIns="131674" bIns="65837" numCol="1" rtlCol="0" anchor="ctr" anchorCtr="0" compatLnSpc="1">
            <a:prstTxWarp prst="textNoShape">
              <a:avLst/>
            </a:prstTxWarp>
          </a:bodyPr>
          <a:lstStyle/>
          <a:p>
            <a:pPr algn="ctr" defTabSz="1316356" fontAlgn="base">
              <a:spcBef>
                <a:spcPct val="0"/>
              </a:spcBef>
              <a:spcAft>
                <a:spcPct val="0"/>
              </a:spcAft>
            </a:pPr>
            <a:r>
              <a:rPr lang="en-US" sz="2400" dirty="0" smtClean="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Segoe Semibold" pitchFamily="34" charset="0"/>
              </a:rPr>
              <a:t>S</a:t>
            </a:r>
          </a:p>
        </p:txBody>
      </p:sp>
      <p:sp>
        <p:nvSpPr>
          <p:cNvPr id="19" name="Cross 18"/>
          <p:cNvSpPr/>
          <p:nvPr/>
        </p:nvSpPr>
        <p:spPr bwMode="auto">
          <a:xfrm>
            <a:off x="4176630" y="4871235"/>
            <a:ext cx="519664" cy="692886"/>
          </a:xfrm>
          <a:prstGeom prst="plus">
            <a:avLst/>
          </a:prstGeom>
        </p:spPr>
        <p:style>
          <a:lnRef idx="1">
            <a:schemeClr val="accent2"/>
          </a:lnRef>
          <a:fillRef idx="3">
            <a:schemeClr val="accent2"/>
          </a:fillRef>
          <a:effectRef idx="2">
            <a:schemeClr val="accent2"/>
          </a:effectRef>
          <a:fontRef idx="minor">
            <a:schemeClr val="lt1"/>
          </a:fontRef>
        </p:style>
        <p:txBody>
          <a:bodyPr vert="horz" wrap="square" lIns="131674" tIns="65837" rIns="131674" bIns="65837" numCol="1" rtlCol="0" anchor="ctr" anchorCtr="0" compatLnSpc="1">
            <a:prstTxWarp prst="textNoShape">
              <a:avLst/>
            </a:prstTxWarp>
          </a:bodyPr>
          <a:lstStyle/>
          <a:p>
            <a:pPr algn="ctr" defTabSz="1316356" fontAlgn="base">
              <a:spcBef>
                <a:spcPct val="0"/>
              </a:spcBef>
              <a:spcAft>
                <a:spcPct val="0"/>
              </a:spcAft>
            </a:pPr>
            <a:r>
              <a:rPr lang="en-US" sz="2400" dirty="0" smtClean="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Segoe Semibold" pitchFamily="34" charset="0"/>
              </a:rPr>
              <a:t>S</a:t>
            </a:r>
          </a:p>
        </p:txBody>
      </p:sp>
      <p:sp>
        <p:nvSpPr>
          <p:cNvPr id="20" name="Cross 19"/>
          <p:cNvSpPr/>
          <p:nvPr/>
        </p:nvSpPr>
        <p:spPr bwMode="auto">
          <a:xfrm>
            <a:off x="4090019" y="3225632"/>
            <a:ext cx="519664" cy="692886"/>
          </a:xfrm>
          <a:prstGeom prst="plus">
            <a:avLst/>
          </a:prstGeom>
        </p:spPr>
        <p:style>
          <a:lnRef idx="1">
            <a:schemeClr val="accent2"/>
          </a:lnRef>
          <a:fillRef idx="3">
            <a:schemeClr val="accent2"/>
          </a:fillRef>
          <a:effectRef idx="2">
            <a:schemeClr val="accent2"/>
          </a:effectRef>
          <a:fontRef idx="minor">
            <a:schemeClr val="lt1"/>
          </a:fontRef>
        </p:style>
        <p:txBody>
          <a:bodyPr vert="horz" wrap="square" lIns="131674" tIns="65837" rIns="131674" bIns="65837" numCol="1" rtlCol="0" anchor="ctr" anchorCtr="0" compatLnSpc="1">
            <a:prstTxWarp prst="textNoShape">
              <a:avLst/>
            </a:prstTxWarp>
          </a:bodyPr>
          <a:lstStyle/>
          <a:p>
            <a:pPr algn="ctr" defTabSz="1316356" fontAlgn="base">
              <a:spcBef>
                <a:spcPct val="0"/>
              </a:spcBef>
              <a:spcAft>
                <a:spcPct val="0"/>
              </a:spcAft>
            </a:pPr>
            <a:r>
              <a:rPr lang="en-US" sz="2400" dirty="0" smtClean="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Segoe Semibold" pitchFamily="34" charset="0"/>
              </a:rPr>
              <a:t>S</a:t>
            </a:r>
          </a:p>
        </p:txBody>
      </p:sp>
      <p:sp>
        <p:nvSpPr>
          <p:cNvPr id="21" name="Cross 20"/>
          <p:cNvSpPr/>
          <p:nvPr/>
        </p:nvSpPr>
        <p:spPr bwMode="auto">
          <a:xfrm>
            <a:off x="2704248" y="4611403"/>
            <a:ext cx="519664" cy="692886"/>
          </a:xfrm>
          <a:prstGeom prst="plus">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31674" tIns="65837" rIns="131674" bIns="65837" numCol="1" rtlCol="0" anchor="ctr" anchorCtr="0" compatLnSpc="1">
            <a:prstTxWarp prst="textNoShape">
              <a:avLst/>
            </a:prstTxWarp>
          </a:bodyPr>
          <a:lstStyle/>
          <a:p>
            <a:pPr algn="ctr" defTabSz="1316356" fontAlgn="base">
              <a:spcBef>
                <a:spcPct val="0"/>
              </a:spcBef>
              <a:spcAft>
                <a:spcPct val="0"/>
              </a:spcAft>
            </a:pPr>
            <a:r>
              <a:rPr lang="en-US" sz="2400" dirty="0" smtClean="0">
                <a:solidFill>
                  <a:schemeClr val="tx1"/>
                </a:solidFill>
                <a:effectLst>
                  <a:outerShdw blurRad="38100" dist="38100" dir="2700000" algn="tl">
                    <a:srgbClr val="000000">
                      <a:alpha val="43137"/>
                    </a:srgbClr>
                  </a:outerShdw>
                </a:effectLst>
                <a:latin typeface="Segoe" pitchFamily="34" charset="0"/>
              </a:rPr>
              <a:t>S</a:t>
            </a:r>
          </a:p>
        </p:txBody>
      </p:sp>
      <p:sp>
        <p:nvSpPr>
          <p:cNvPr id="22" name="Cross 21"/>
          <p:cNvSpPr/>
          <p:nvPr/>
        </p:nvSpPr>
        <p:spPr bwMode="auto">
          <a:xfrm>
            <a:off x="2964081" y="5910562"/>
            <a:ext cx="519664" cy="692886"/>
          </a:xfrm>
          <a:prstGeom prst="plus">
            <a:avLst/>
          </a:prstGeom>
        </p:spPr>
        <p:style>
          <a:lnRef idx="1">
            <a:schemeClr val="accent2"/>
          </a:lnRef>
          <a:fillRef idx="3">
            <a:schemeClr val="accent2"/>
          </a:fillRef>
          <a:effectRef idx="2">
            <a:schemeClr val="accent2"/>
          </a:effectRef>
          <a:fontRef idx="minor">
            <a:schemeClr val="lt1"/>
          </a:fontRef>
        </p:style>
        <p:txBody>
          <a:bodyPr vert="horz" wrap="square" lIns="131674" tIns="65837" rIns="131674" bIns="65837" numCol="1" rtlCol="0" anchor="ctr" anchorCtr="0" compatLnSpc="1">
            <a:prstTxWarp prst="textNoShape">
              <a:avLst/>
            </a:prstTxWarp>
          </a:bodyPr>
          <a:lstStyle/>
          <a:p>
            <a:pPr algn="ctr" defTabSz="1316356" fontAlgn="base">
              <a:spcBef>
                <a:spcPct val="0"/>
              </a:spcBef>
              <a:spcAft>
                <a:spcPct val="0"/>
              </a:spcAft>
            </a:pPr>
            <a:r>
              <a:rPr lang="en-US" sz="2400" dirty="0" smtClean="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Segoe Semibold" pitchFamily="34" charset="0"/>
              </a:rPr>
              <a:t>S</a:t>
            </a:r>
          </a:p>
        </p:txBody>
      </p:sp>
      <p:sp>
        <p:nvSpPr>
          <p:cNvPr id="23" name="AutoShape 20"/>
          <p:cNvSpPr>
            <a:spLocks noChangeArrowheads="1"/>
          </p:cNvSpPr>
          <p:nvPr/>
        </p:nvSpPr>
        <p:spPr bwMode="auto">
          <a:xfrm>
            <a:off x="5129347" y="6170395"/>
            <a:ext cx="866107" cy="1039328"/>
          </a:xfrm>
          <a:prstGeom prst="can">
            <a:avLst>
              <a:gd name="adj" fmla="val 33333"/>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lIns="109728" tIns="54864" rIns="109728" bIns="54864" anchor="ctr"/>
          <a:lstStyle/>
          <a:p>
            <a:pPr algn="ctr"/>
            <a:r>
              <a:rPr lang="en-US" dirty="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Web</a:t>
            </a:r>
          </a:p>
          <a:p>
            <a:pPr algn="ctr"/>
            <a:r>
              <a:rPr lang="en-US" dirty="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Site</a:t>
            </a:r>
          </a:p>
        </p:txBody>
      </p:sp>
      <p:sp>
        <p:nvSpPr>
          <p:cNvPr id="24" name="TextBox 23"/>
          <p:cNvSpPr txBox="1"/>
          <p:nvPr/>
        </p:nvSpPr>
        <p:spPr>
          <a:xfrm>
            <a:off x="4696294" y="3312241"/>
            <a:ext cx="1427699" cy="443198"/>
          </a:xfrm>
          <a:prstGeom prst="rect">
            <a:avLst/>
          </a:prstGeom>
        </p:spPr>
        <p:txBody>
          <a:bodyPr wrap="none" lIns="109728" tIns="54864" rIns="109728" bIns="54864">
            <a:spAutoFit/>
          </a:bodyPr>
          <a:lstStyle/>
          <a:p>
            <a:pPr algn="ctr" fontAlgn="base">
              <a:lnSpc>
                <a:spcPct val="90000"/>
              </a:lnSpc>
              <a:spcBef>
                <a:spcPct val="0"/>
              </a:spcBef>
              <a:spcAft>
                <a:spcPct val="0"/>
              </a:spcAft>
            </a:pPr>
            <a:r>
              <a:rPr lang="en-US" sz="2400" dirty="0" smtClean="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Segoe Semibold" pitchFamily="34" charset="0"/>
              </a:rPr>
              <a:t>NP:4, TD</a:t>
            </a:r>
          </a:p>
        </p:txBody>
      </p:sp>
      <p:sp>
        <p:nvSpPr>
          <p:cNvPr id="26" name="TextBox 25"/>
          <p:cNvSpPr txBox="1"/>
          <p:nvPr/>
        </p:nvSpPr>
        <p:spPr>
          <a:xfrm>
            <a:off x="885424" y="5131066"/>
            <a:ext cx="635174" cy="443198"/>
          </a:xfrm>
          <a:prstGeom prst="rect">
            <a:avLst/>
          </a:prstGeom>
        </p:spPr>
        <p:txBody>
          <a:bodyPr wrap="none" lIns="109728" tIns="54864" rIns="109728" bIns="54864">
            <a:spAutoFit/>
          </a:bodyPr>
          <a:lstStyle/>
          <a:p>
            <a:pPr algn="ctr" fontAlgn="base">
              <a:lnSpc>
                <a:spcPct val="90000"/>
              </a:lnSpc>
              <a:spcBef>
                <a:spcPct val="0"/>
              </a:spcBef>
              <a:spcAft>
                <a:spcPct val="0"/>
              </a:spcAft>
            </a:pPr>
            <a:r>
              <a:rPr lang="en-US" sz="2400" dirty="0" smtClean="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Segoe Semibold" pitchFamily="34" charset="0"/>
              </a:rPr>
              <a:t>HB</a:t>
            </a:r>
          </a:p>
        </p:txBody>
      </p:sp>
      <p:sp>
        <p:nvSpPr>
          <p:cNvPr id="27" name="TextBox 26"/>
          <p:cNvSpPr txBox="1"/>
          <p:nvPr/>
        </p:nvSpPr>
        <p:spPr>
          <a:xfrm>
            <a:off x="885424" y="2965799"/>
            <a:ext cx="654410" cy="443198"/>
          </a:xfrm>
          <a:prstGeom prst="rect">
            <a:avLst/>
          </a:prstGeom>
        </p:spPr>
        <p:txBody>
          <a:bodyPr wrap="none" lIns="109728" tIns="54864" rIns="109728" bIns="54864">
            <a:spAutoFit/>
          </a:bodyPr>
          <a:lstStyle/>
          <a:p>
            <a:pPr algn="ctr" fontAlgn="base">
              <a:lnSpc>
                <a:spcPct val="90000"/>
              </a:lnSpc>
              <a:spcBef>
                <a:spcPct val="0"/>
              </a:spcBef>
              <a:spcAft>
                <a:spcPct val="0"/>
              </a:spcAft>
            </a:pPr>
            <a:r>
              <a:rPr lang="en-US" sz="2400" dirty="0" smtClean="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Segoe Semibold" pitchFamily="34" charset="0"/>
              </a:rPr>
              <a:t>HA</a:t>
            </a:r>
          </a:p>
        </p:txBody>
      </p:sp>
      <p:sp>
        <p:nvSpPr>
          <p:cNvPr id="28" name="TextBox 27"/>
          <p:cNvSpPr txBox="1"/>
          <p:nvPr/>
        </p:nvSpPr>
        <p:spPr>
          <a:xfrm>
            <a:off x="972035" y="7296333"/>
            <a:ext cx="639022" cy="443198"/>
          </a:xfrm>
          <a:prstGeom prst="rect">
            <a:avLst/>
          </a:prstGeom>
        </p:spPr>
        <p:txBody>
          <a:bodyPr wrap="none" lIns="109728" tIns="54864" rIns="109728" bIns="54864">
            <a:spAutoFit/>
          </a:bodyPr>
          <a:lstStyle/>
          <a:p>
            <a:pPr algn="ctr" fontAlgn="base">
              <a:lnSpc>
                <a:spcPct val="90000"/>
              </a:lnSpc>
              <a:spcBef>
                <a:spcPct val="0"/>
              </a:spcBef>
              <a:spcAft>
                <a:spcPct val="0"/>
              </a:spcAft>
            </a:pPr>
            <a:r>
              <a:rPr lang="en-US" sz="2400" dirty="0" smtClean="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Segoe Semibold" pitchFamily="34" charset="0"/>
              </a:rPr>
              <a:t>HC</a:t>
            </a:r>
          </a:p>
        </p:txBody>
      </p:sp>
      <p:sp>
        <p:nvSpPr>
          <p:cNvPr id="29" name="TextBox 28"/>
          <p:cNvSpPr txBox="1"/>
          <p:nvPr/>
        </p:nvSpPr>
        <p:spPr>
          <a:xfrm>
            <a:off x="4782905" y="5390898"/>
            <a:ext cx="1366144" cy="443198"/>
          </a:xfrm>
          <a:prstGeom prst="rect">
            <a:avLst/>
          </a:prstGeom>
        </p:spPr>
        <p:txBody>
          <a:bodyPr wrap="none" lIns="109728" tIns="54864" rIns="109728" bIns="54864">
            <a:spAutoFit/>
          </a:bodyPr>
          <a:lstStyle/>
          <a:p>
            <a:pPr algn="ctr" fontAlgn="base">
              <a:lnSpc>
                <a:spcPct val="90000"/>
              </a:lnSpc>
              <a:spcBef>
                <a:spcPct val="0"/>
              </a:spcBef>
              <a:spcAft>
                <a:spcPct val="0"/>
              </a:spcAft>
            </a:pPr>
            <a:r>
              <a:rPr lang="en-US" sz="2400" dirty="0" smtClean="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Segoe Semibold" pitchFamily="34" charset="0"/>
              </a:rPr>
              <a:t>NP:5, TE</a:t>
            </a:r>
          </a:p>
        </p:txBody>
      </p:sp>
      <p:sp>
        <p:nvSpPr>
          <p:cNvPr id="30" name="TextBox 29"/>
          <p:cNvSpPr txBox="1"/>
          <p:nvPr/>
        </p:nvSpPr>
        <p:spPr>
          <a:xfrm>
            <a:off x="4609684" y="7296333"/>
            <a:ext cx="1362296" cy="443198"/>
          </a:xfrm>
          <a:prstGeom prst="rect">
            <a:avLst/>
          </a:prstGeom>
        </p:spPr>
        <p:txBody>
          <a:bodyPr wrap="none" lIns="109728" tIns="54864" rIns="109728" bIns="54864">
            <a:spAutoFit/>
          </a:bodyPr>
          <a:lstStyle/>
          <a:p>
            <a:pPr algn="ctr" fontAlgn="base">
              <a:lnSpc>
                <a:spcPct val="90000"/>
              </a:lnSpc>
              <a:spcBef>
                <a:spcPct val="0"/>
              </a:spcBef>
              <a:spcAft>
                <a:spcPct val="0"/>
              </a:spcAft>
            </a:pPr>
            <a:r>
              <a:rPr lang="en-US" sz="2400" dirty="0" smtClean="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Segoe Semibold" pitchFamily="34" charset="0"/>
              </a:rPr>
              <a:t>NP:6, TF</a:t>
            </a:r>
          </a:p>
        </p:txBody>
      </p:sp>
      <p:sp>
        <p:nvSpPr>
          <p:cNvPr id="33" name="TextBox 32"/>
          <p:cNvSpPr txBox="1"/>
          <p:nvPr/>
        </p:nvSpPr>
        <p:spPr>
          <a:xfrm>
            <a:off x="1578310" y="5910562"/>
            <a:ext cx="881395" cy="443198"/>
          </a:xfrm>
          <a:prstGeom prst="rect">
            <a:avLst/>
          </a:prstGeom>
        </p:spPr>
        <p:txBody>
          <a:bodyPr wrap="none" lIns="109728" tIns="54864" rIns="109728" bIns="54864">
            <a:spAutoFit/>
          </a:bodyPr>
          <a:lstStyle/>
          <a:p>
            <a:pPr algn="ctr" fontAlgn="base">
              <a:lnSpc>
                <a:spcPct val="90000"/>
              </a:lnSpc>
              <a:spcBef>
                <a:spcPct val="0"/>
              </a:spcBef>
              <a:spcAft>
                <a:spcPct val="0"/>
              </a:spcAft>
            </a:pPr>
            <a:r>
              <a:rPr lang="en-US" sz="2400" dirty="0" smtClean="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Segoe Semibold" pitchFamily="34" charset="0"/>
              </a:rPr>
              <a:t>NP:3</a:t>
            </a:r>
          </a:p>
        </p:txBody>
      </p:sp>
      <p:pic>
        <p:nvPicPr>
          <p:cNvPr id="84997" name="Picture 5" descr="C:\Program Files\Microsoft Resource DVD Artwork\DVD_ART\Artwork_Imagery\HARDWARE_IMAGERY\Illustration - Misc Hardware\XML Icons\Server.png"/>
          <p:cNvPicPr>
            <a:picLocks noChangeAspect="1" noChangeArrowheads="1"/>
          </p:cNvPicPr>
          <p:nvPr/>
        </p:nvPicPr>
        <p:blipFill>
          <a:blip r:embed="rId4" cstate="print"/>
          <a:srcRect/>
          <a:stretch>
            <a:fillRect/>
          </a:stretch>
        </p:blipFill>
        <p:spPr bwMode="auto">
          <a:xfrm>
            <a:off x="519602" y="1442990"/>
            <a:ext cx="943439" cy="1391651"/>
          </a:xfrm>
          <a:prstGeom prst="rect">
            <a:avLst/>
          </a:prstGeom>
          <a:noFill/>
        </p:spPr>
      </p:pic>
      <p:pic>
        <p:nvPicPr>
          <p:cNvPr id="40" name="Picture 5" descr="C:\Program Files\Microsoft Resource DVD Artwork\DVD_ART\Artwork_Imagery\HARDWARE_IMAGERY\Illustration - Misc Hardware\XML Icons\Server.png"/>
          <p:cNvPicPr>
            <a:picLocks noChangeAspect="1" noChangeArrowheads="1"/>
          </p:cNvPicPr>
          <p:nvPr/>
        </p:nvPicPr>
        <p:blipFill>
          <a:blip r:embed="rId4" cstate="print"/>
          <a:srcRect/>
          <a:stretch>
            <a:fillRect/>
          </a:stretch>
        </p:blipFill>
        <p:spPr bwMode="auto">
          <a:xfrm>
            <a:off x="519602" y="3779573"/>
            <a:ext cx="943439" cy="1391651"/>
          </a:xfrm>
          <a:prstGeom prst="rect">
            <a:avLst/>
          </a:prstGeom>
          <a:noFill/>
        </p:spPr>
      </p:pic>
      <p:pic>
        <p:nvPicPr>
          <p:cNvPr id="42" name="Picture 5" descr="C:\Program Files\Microsoft Resource DVD Artwork\DVD_ART\Artwork_Imagery\HARDWARE_IMAGERY\Illustration - Misc Hardware\XML Icons\Server.png"/>
          <p:cNvPicPr>
            <a:picLocks noChangeAspect="1" noChangeArrowheads="1"/>
          </p:cNvPicPr>
          <p:nvPr/>
        </p:nvPicPr>
        <p:blipFill>
          <a:blip r:embed="rId4" cstate="print"/>
          <a:srcRect/>
          <a:stretch>
            <a:fillRect/>
          </a:stretch>
        </p:blipFill>
        <p:spPr bwMode="auto">
          <a:xfrm>
            <a:off x="519602" y="5943601"/>
            <a:ext cx="943439" cy="1391651"/>
          </a:xfrm>
          <a:prstGeom prst="rect">
            <a:avLst/>
          </a:prstGeom>
          <a:noFill/>
        </p:spPr>
      </p:pic>
    </p:spTree>
  </p:cSld>
  <p:clrMapOvr>
    <a:masterClrMapping/>
  </p:clrMapOvr>
  <p:transition>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a:blip r:embed="rId3"/>
          <a:srcRect/>
          <a:stretch>
            <a:fillRect/>
          </a:stretch>
        </p:blipFill>
        <p:spPr bwMode="black">
          <a:xfrm>
            <a:off x="1922466" y="3344866"/>
            <a:ext cx="7127875" cy="1539875"/>
          </a:xfrm>
          <a:prstGeom prst="rect">
            <a:avLst/>
          </a:prstGeom>
          <a:noFill/>
        </p:spPr>
      </p:pic>
      <p:sp>
        <p:nvSpPr>
          <p:cNvPr id="5" name="Text Box 3"/>
          <p:cNvSpPr txBox="1">
            <a:spLocks noChangeArrowheads="1"/>
          </p:cNvSpPr>
          <p:nvPr/>
        </p:nvSpPr>
        <p:spPr bwMode="blackWhite">
          <a:xfrm>
            <a:off x="457200" y="7112029"/>
            <a:ext cx="10058400" cy="603218"/>
          </a:xfrm>
          <a:prstGeom prst="rect">
            <a:avLst/>
          </a:prstGeom>
          <a:noFill/>
          <a:ln w="12700">
            <a:noFill/>
            <a:miter lim="800000"/>
            <a:headEnd type="none" w="sm" len="sm"/>
            <a:tailEnd type="none" w="sm" len="sm"/>
          </a:ln>
          <a:effectLst/>
        </p:spPr>
        <p:txBody>
          <a:bodyPr vert="horz" wrap="square" lIns="109700" tIns="54852" rIns="109700" bIns="54852" numCol="1" anchor="t" anchorCtr="0" compatLnSpc="1">
            <a:prstTxWarp prst="textNoShape">
              <a:avLst/>
            </a:prstTxWarp>
            <a:spAutoFit/>
          </a:bodyPr>
          <a:lstStyle/>
          <a:p>
            <a:pPr algn="ctr" defTabSz="1096832" eaLnBrk="0" hangingPunct="0"/>
            <a:r>
              <a:rPr lang="en-US" sz="800" dirty="0">
                <a:solidFill>
                  <a:schemeClr val="tx2"/>
                </a:solidFill>
                <a:latin typeface="Segoe" pitchFamily="34" charset="0"/>
                <a:cs typeface="Arial" charset="0"/>
              </a:rPr>
              <a:t>© 2007 Microsoft Corporation. All rights reserved. Microsoft, Windows, Windows Vista and other product names are or may be registered trademarks and/or trademarks in the U.S. and/or other countries.</a:t>
            </a:r>
          </a:p>
          <a:p>
            <a:pPr algn="ctr" defTabSz="1096832" eaLnBrk="0" hangingPunct="0"/>
            <a:r>
              <a:rPr lang="en-US" sz="800" dirty="0">
                <a:solidFill>
                  <a:schemeClr val="tx2"/>
                </a:solidFill>
                <a:latin typeface="Segoe"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800" dirty="0">
                <a:solidFill>
                  <a:schemeClr val="tx2"/>
                </a:solidFill>
                <a:latin typeface="Segoe" pitchFamily="34" charset="0"/>
                <a:cs typeface="Arial" charset="0"/>
              </a:rPr>
            </a:br>
            <a:r>
              <a:rPr lang="en-US" sz="800" dirty="0">
                <a:solidFill>
                  <a:schemeClr val="tx2"/>
                </a:solidFill>
                <a:latin typeface="Segoe" pitchFamily="34" charset="0"/>
                <a:cs typeface="Arial" charset="0"/>
              </a:rPr>
              <a:t>MICROSOFT MAKES NO WARRANTIES, EXPRESS, IMPLIED OR STATUTORY, AS TO THE INFORMATION IN THIS PRESENTATION.</a:t>
            </a: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ectangle 45"/>
          <p:cNvSpPr/>
          <p:nvPr/>
        </p:nvSpPr>
        <p:spPr bwMode="auto">
          <a:xfrm>
            <a:off x="6492240" y="914400"/>
            <a:ext cx="4480560" cy="7955280"/>
          </a:xfrm>
          <a:prstGeom prst="rect">
            <a:avLst/>
          </a:prstGeom>
          <a:gradFill flip="none" rotWithShape="1">
            <a:gsLst>
              <a:gs pos="9000">
                <a:srgbClr val="FFFFFF">
                  <a:alpha val="0"/>
                </a:srgbClr>
              </a:gs>
              <a:gs pos="31000">
                <a:schemeClr val="bg2">
                  <a:alpha val="63000"/>
                </a:schemeClr>
              </a:gs>
              <a:gs pos="67000">
                <a:schemeClr val="bg2">
                  <a:alpha val="44000"/>
                </a:schemeClr>
              </a:gs>
              <a:gs pos="86000">
                <a:schemeClr val="tx1">
                  <a:alpha val="0"/>
                </a:schemeClr>
              </a:gs>
            </a:gsLst>
            <a:lin ang="16200000" scaled="1"/>
            <a:tileRect/>
          </a:gradFill>
          <a:ln w="15875" cap="sq" cmpd="sng" algn="ctr">
            <a:gradFill>
              <a:gsLst>
                <a:gs pos="0">
                  <a:schemeClr val="accent1">
                    <a:tint val="66000"/>
                    <a:satMod val="160000"/>
                    <a:alpha val="0"/>
                  </a:schemeClr>
                </a:gs>
                <a:gs pos="50000">
                  <a:schemeClr val="accent1">
                    <a:tint val="44500"/>
                    <a:satMod val="160000"/>
                  </a:schemeClr>
                </a:gs>
                <a:gs pos="100000">
                  <a:schemeClr val="accent1">
                    <a:tint val="23500"/>
                    <a:satMod val="160000"/>
                    <a:alpha val="0"/>
                  </a:schemeClr>
                </a:gs>
              </a:gsLst>
              <a:lin ang="5400000" scaled="0"/>
            </a:gradFill>
            <a:prstDash val="solid"/>
            <a:headEnd type="none" w="med" len="med"/>
            <a:tailEnd type="none" w="med" len="med"/>
          </a:ln>
          <a:effectLst>
            <a:outerShdw blurRad="50800" dist="38100" dir="10800000" algn="r" rotWithShape="0">
              <a:prstClr val="black">
                <a:alpha val="40000"/>
              </a:prstClr>
            </a:outerShdw>
          </a:effectLst>
          <a:sp3d>
            <a:bevelT w="82550"/>
          </a:sp3d>
        </p:spPr>
        <p:txBody>
          <a:bodyPr vert="horz" wrap="square" lIns="131674" tIns="65837" rIns="131674" bIns="65837" numCol="1" rtlCol="0" anchor="ctr" anchorCtr="0" compatLnSpc="1">
            <a:prstTxWarp prst="textNoShape">
              <a:avLst/>
            </a:prstTxWarp>
          </a:bodyPr>
          <a:lstStyle/>
          <a:p>
            <a:pPr algn="ctr" defTabSz="1316356"/>
            <a:endParaRPr lang="en-US" sz="3800" kern="0" dirty="0" smtClean="0">
              <a:solidFill>
                <a:srgbClr val="FFFFFF"/>
              </a:solidFill>
              <a:latin typeface="Segoe" pitchFamily="34" charset="0"/>
            </a:endParaRPr>
          </a:p>
        </p:txBody>
      </p:sp>
      <p:grpSp>
        <p:nvGrpSpPr>
          <p:cNvPr id="42" name="Group 41"/>
          <p:cNvGrpSpPr/>
          <p:nvPr/>
        </p:nvGrpSpPr>
        <p:grpSpPr>
          <a:xfrm>
            <a:off x="2560320" y="2286000"/>
            <a:ext cx="2377440" cy="5303520"/>
            <a:chOff x="2133600" y="1905000"/>
            <a:chExt cx="1981200" cy="4419600"/>
          </a:xfrm>
          <a:effectLst>
            <a:outerShdw blurRad="469900" sx="102000" sy="102000" algn="ctr" rotWithShape="0">
              <a:prstClr val="black">
                <a:alpha val="40000"/>
              </a:prstClr>
            </a:outerShdw>
          </a:effectLst>
        </p:grpSpPr>
        <p:sp>
          <p:nvSpPr>
            <p:cNvPr id="43" name="Cloud 42"/>
            <p:cNvSpPr/>
            <p:nvPr/>
          </p:nvSpPr>
          <p:spPr bwMode="auto">
            <a:xfrm rot="10800000">
              <a:off x="2133600" y="1905000"/>
              <a:ext cx="1981200" cy="4419600"/>
            </a:xfrm>
            <a:prstGeom prst="cloud">
              <a:avLst/>
            </a:prstGeom>
            <a:gradFill flip="none" rotWithShape="1">
              <a:gsLst>
                <a:gs pos="0">
                  <a:srgbClr val="00B0F0">
                    <a:alpha val="65000"/>
                  </a:srgbClr>
                </a:gs>
                <a:gs pos="35000">
                  <a:schemeClr val="accent4">
                    <a:lumMod val="75000"/>
                    <a:alpha val="66000"/>
                  </a:schemeClr>
                </a:gs>
                <a:gs pos="59000">
                  <a:schemeClr val="accent4">
                    <a:lumMod val="75000"/>
                    <a:alpha val="65000"/>
                  </a:schemeClr>
                </a:gs>
                <a:gs pos="80000">
                  <a:schemeClr val="accent4">
                    <a:alpha val="57000"/>
                  </a:schemeClr>
                </a:gs>
              </a:gsLst>
              <a:path path="circle">
                <a:fillToRect l="100000" t="100000"/>
              </a:path>
              <a:tileRect r="-100000" b="-100000"/>
            </a:gradFill>
            <a:ln w="9525">
              <a:gradFill>
                <a:gsLst>
                  <a:gs pos="0">
                    <a:schemeClr val="accent4">
                      <a:lumMod val="40000"/>
                      <a:lumOff val="60000"/>
                      <a:alpha val="33000"/>
                    </a:schemeClr>
                  </a:gs>
                  <a:gs pos="50000">
                    <a:schemeClr val="accent4">
                      <a:lumMod val="60000"/>
                      <a:lumOff val="40000"/>
                      <a:alpha val="68000"/>
                    </a:schemeClr>
                  </a:gs>
                  <a:gs pos="100000">
                    <a:schemeClr val="accent4">
                      <a:lumMod val="20000"/>
                      <a:lumOff val="80000"/>
                      <a:alpha val="51000"/>
                    </a:schemeClr>
                  </a:gs>
                </a:gsLst>
                <a:lin ang="5400000" scaled="0"/>
              </a:grad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endParaRPr lang="en-US" dirty="0" smtClean="0">
                <a:solidFill>
                  <a:schemeClr val="bg2"/>
                </a:solidFill>
                <a:latin typeface="Segoe"/>
              </a:endParaRPr>
            </a:p>
          </p:txBody>
        </p:sp>
        <p:sp>
          <p:nvSpPr>
            <p:cNvPr id="44" name="Text Box 23"/>
            <p:cNvSpPr txBox="1">
              <a:spLocks noChangeArrowheads="1"/>
            </p:cNvSpPr>
            <p:nvPr/>
          </p:nvSpPr>
          <p:spPr bwMode="auto">
            <a:xfrm>
              <a:off x="2538943" y="3357560"/>
              <a:ext cx="1170513" cy="646331"/>
            </a:xfrm>
            <a:prstGeom prst="rect">
              <a:avLst/>
            </a:prstGeom>
            <a:noFill/>
            <a:ln w="3175" cap="flat" cmpd="sng" algn="ctr">
              <a:noFill/>
              <a:prstDash val="solid"/>
            </a:ln>
            <a:effectLst/>
          </p:spPr>
          <p:txBody>
            <a:bodyPr lIns="91436" tIns="45718" rIns="91436" bIns="45718" anchor="ctr"/>
            <a:lstStyle/>
            <a:p>
              <a:pPr algn="ctr">
                <a:defRPr/>
              </a:pPr>
              <a:r>
                <a:rPr lang="en-US" sz="3400" kern="0" dirty="0">
                  <a:ln w="18415" cmpd="sng">
                    <a:noFill/>
                    <a:prstDash val="solid"/>
                  </a:ln>
                  <a:gradFill>
                    <a:gsLst>
                      <a:gs pos="0">
                        <a:srgbClr val="0F0F0F"/>
                      </a:gs>
                      <a:gs pos="77000">
                        <a:srgbClr val="000000">
                          <a:lumMod val="95000"/>
                          <a:lumOff val="5000"/>
                        </a:srgbClr>
                      </a:gs>
                    </a:gsLst>
                    <a:lin ang="16200000" scaled="1"/>
                  </a:gradFill>
                  <a:effectLst>
                    <a:glow rad="101600">
                      <a:srgbClr val="FFFFFF">
                        <a:alpha val="40000"/>
                      </a:srgbClr>
                    </a:glow>
                    <a:innerShdw blurRad="114300">
                      <a:prstClr val="black"/>
                    </a:innerShdw>
                  </a:effectLst>
                  <a:latin typeface="Segoe Black" pitchFamily="34" charset="0"/>
                </a:rPr>
                <a:t>SAN</a:t>
              </a:r>
            </a:p>
          </p:txBody>
        </p:sp>
      </p:grpSp>
      <p:cxnSp>
        <p:nvCxnSpPr>
          <p:cNvPr id="35" name="Straight Connector 34"/>
          <p:cNvCxnSpPr/>
          <p:nvPr/>
        </p:nvCxnSpPr>
        <p:spPr bwMode="auto">
          <a:xfrm flipV="1">
            <a:off x="2286000" y="6217920"/>
            <a:ext cx="640080" cy="91440"/>
          </a:xfrm>
          <a:prstGeom prst="line">
            <a:avLst/>
          </a:prstGeom>
          <a:ln>
            <a:headEnd type="none" w="med" len="med"/>
            <a:tailEnd type="none" w="med" len="med"/>
          </a:ln>
        </p:spPr>
        <p:style>
          <a:lnRef idx="3">
            <a:schemeClr val="dk1"/>
          </a:lnRef>
          <a:fillRef idx="0">
            <a:schemeClr val="dk1"/>
          </a:fillRef>
          <a:effectRef idx="2">
            <a:schemeClr val="dk1"/>
          </a:effectRef>
          <a:fontRef idx="minor">
            <a:schemeClr val="tx1"/>
          </a:fontRef>
        </p:style>
      </p:cxnSp>
      <p:sp>
        <p:nvSpPr>
          <p:cNvPr id="121858" name="Rectangle 2"/>
          <p:cNvSpPr>
            <a:spLocks noGrp="1" noChangeArrowheads="1"/>
          </p:cNvSpPr>
          <p:nvPr>
            <p:ph type="title"/>
          </p:nvPr>
        </p:nvSpPr>
        <p:spPr/>
        <p:txBody>
          <a:bodyPr/>
          <a:lstStyle/>
          <a:p>
            <a:r>
              <a:rPr lang="en-US" dirty="0" smtClean="0"/>
              <a:t>Server Consolidation</a:t>
            </a:r>
            <a:endParaRPr lang="en-US" dirty="0"/>
          </a:p>
        </p:txBody>
      </p:sp>
      <p:sp>
        <p:nvSpPr>
          <p:cNvPr id="15" name="TextBox 14"/>
          <p:cNvSpPr txBox="1"/>
          <p:nvPr/>
        </p:nvSpPr>
        <p:spPr>
          <a:xfrm>
            <a:off x="1828801" y="6492240"/>
            <a:ext cx="881394" cy="443198"/>
          </a:xfrm>
          <a:prstGeom prst="rect">
            <a:avLst/>
          </a:prstGeom>
        </p:spPr>
        <p:txBody>
          <a:bodyPr wrap="none" lIns="109728" tIns="54864" rIns="109728" bIns="54864">
            <a:spAutoFit/>
          </a:bodyPr>
          <a:lstStyle/>
          <a:p>
            <a:pPr algn="ctr" fontAlgn="base">
              <a:lnSpc>
                <a:spcPct val="90000"/>
              </a:lnSpc>
              <a:spcBef>
                <a:spcPct val="0"/>
              </a:spcBef>
              <a:spcAft>
                <a:spcPct val="0"/>
              </a:spcAft>
            </a:pPr>
            <a:r>
              <a:rPr lang="en-US" sz="2400" dirty="0" smtClean="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Segoe Semibold" pitchFamily="34" charset="0"/>
              </a:rPr>
              <a:t>NP:3</a:t>
            </a:r>
          </a:p>
        </p:txBody>
      </p:sp>
      <p:sp>
        <p:nvSpPr>
          <p:cNvPr id="32" name="Content Placeholder 5"/>
          <p:cNvSpPr txBox="1">
            <a:spLocks/>
          </p:cNvSpPr>
          <p:nvPr/>
        </p:nvSpPr>
        <p:spPr>
          <a:xfrm>
            <a:off x="6309360" y="1697039"/>
            <a:ext cx="4389120" cy="5252402"/>
          </a:xfrm>
          <a:prstGeom prst="rect">
            <a:avLst/>
          </a:prstGeom>
        </p:spPr>
        <p:txBody>
          <a:bodyPr lIns="109728" tIns="54864" rIns="109728" bIns="54864"/>
          <a:lstStyle/>
          <a:p>
            <a:pPr marL="457200" indent="-457200" defTabSz="1093470" fontAlgn="base">
              <a:lnSpc>
                <a:spcPct val="90000"/>
              </a:lnSpc>
              <a:spcBef>
                <a:spcPts val="1396"/>
              </a:spcBef>
              <a:spcAft>
                <a:spcPct val="0"/>
              </a:spcAft>
              <a:buClr>
                <a:schemeClr val="tx2"/>
              </a:buClr>
              <a:buSzPct val="95000"/>
              <a:buBlip>
                <a:blip r:embed="rId3"/>
              </a:buBlip>
              <a:defRPr/>
            </a:pPr>
            <a:endParaRPr lang="en-US" sz="3400" kern="0" dirty="0" smtClean="0">
              <a:effectLst>
                <a:outerShdw blurRad="38100" dist="38100" dir="2700000" algn="tl">
                  <a:srgbClr val="000000">
                    <a:alpha val="43137"/>
                  </a:srgbClr>
                </a:outerShdw>
              </a:effectLst>
            </a:endParaRPr>
          </a:p>
        </p:txBody>
      </p:sp>
      <p:sp>
        <p:nvSpPr>
          <p:cNvPr id="31" name="Content Placeholder 5"/>
          <p:cNvSpPr txBox="1">
            <a:spLocks/>
          </p:cNvSpPr>
          <p:nvPr/>
        </p:nvSpPr>
        <p:spPr>
          <a:xfrm>
            <a:off x="6576164" y="1699260"/>
            <a:ext cx="4396635" cy="6530340"/>
          </a:xfrm>
          <a:prstGeom prst="rect">
            <a:avLst/>
          </a:prstGeom>
        </p:spPr>
        <p:txBody>
          <a:bodyPr lIns="109728" tIns="54864" rIns="109728" bIns="54864"/>
          <a:lstStyle/>
          <a:p>
            <a:pPr marL="457200" indent="-457200" defTabSz="1093470" fontAlgn="base">
              <a:lnSpc>
                <a:spcPct val="90000"/>
              </a:lnSpc>
              <a:spcBef>
                <a:spcPts val="720"/>
              </a:spcBef>
              <a:spcAft>
                <a:spcPct val="0"/>
              </a:spcAft>
              <a:buClr>
                <a:schemeClr val="tx2"/>
              </a:buClr>
              <a:buSzPct val="95000"/>
              <a:buBlip>
                <a:blip r:embed="rId3"/>
              </a:buBlip>
              <a:defRPr/>
            </a:pPr>
            <a:r>
              <a:rPr lang="en-US" sz="3400" kern="0" dirty="0" smtClean="0">
                <a:effectLst>
                  <a:outerShdw blurRad="38100" dist="38100" dir="2700000" algn="tl">
                    <a:srgbClr val="000000">
                      <a:alpha val="43137"/>
                    </a:srgbClr>
                  </a:outerShdw>
                </a:effectLst>
              </a:rPr>
              <a:t>Reduce hardware overhead</a:t>
            </a:r>
          </a:p>
          <a:p>
            <a:pPr marL="457200" indent="-457200" defTabSz="1093470" fontAlgn="base">
              <a:lnSpc>
                <a:spcPct val="90000"/>
              </a:lnSpc>
              <a:spcBef>
                <a:spcPts val="720"/>
              </a:spcBef>
              <a:spcAft>
                <a:spcPct val="0"/>
              </a:spcAft>
              <a:buClr>
                <a:schemeClr val="tx2"/>
              </a:buClr>
              <a:buSzPct val="95000"/>
              <a:buBlip>
                <a:blip r:embed="rId3"/>
              </a:buBlip>
              <a:defRPr/>
            </a:pPr>
            <a:r>
              <a:rPr lang="en-US" sz="3400" kern="0" dirty="0" smtClean="0">
                <a:effectLst>
                  <a:outerShdw blurRad="38100" dist="38100" dir="2700000" algn="tl">
                    <a:srgbClr val="000000">
                      <a:alpha val="43137"/>
                    </a:srgbClr>
                  </a:outerShdw>
                </a:effectLst>
              </a:rPr>
              <a:t>Migrate to newer and more capable hardware</a:t>
            </a:r>
          </a:p>
          <a:p>
            <a:pPr marL="457200" indent="-457200" defTabSz="1093470" fontAlgn="base">
              <a:lnSpc>
                <a:spcPct val="90000"/>
              </a:lnSpc>
              <a:spcBef>
                <a:spcPts val="720"/>
              </a:spcBef>
              <a:spcAft>
                <a:spcPct val="0"/>
              </a:spcAft>
              <a:buClr>
                <a:schemeClr val="tx2"/>
              </a:buClr>
              <a:buSzPct val="95000"/>
              <a:buBlip>
                <a:blip r:embed="rId3"/>
              </a:buBlip>
              <a:defRPr/>
            </a:pPr>
            <a:r>
              <a:rPr lang="en-US" sz="3400" kern="0" dirty="0" smtClean="0">
                <a:effectLst>
                  <a:outerShdw blurRad="38100" dist="38100" dir="2700000" algn="tl">
                    <a:srgbClr val="000000">
                      <a:alpha val="43137"/>
                    </a:srgbClr>
                  </a:outerShdw>
                </a:effectLst>
              </a:rPr>
              <a:t>Save SAN </a:t>
            </a:r>
            <a:br>
              <a:rPr lang="en-US" sz="3400" kern="0" dirty="0" smtClean="0">
                <a:effectLst>
                  <a:outerShdw blurRad="38100" dist="38100" dir="2700000" algn="tl">
                    <a:srgbClr val="000000">
                      <a:alpha val="43137"/>
                    </a:srgbClr>
                  </a:outerShdw>
                </a:effectLst>
              </a:rPr>
            </a:br>
            <a:r>
              <a:rPr lang="en-US" sz="3400" kern="0" dirty="0" smtClean="0">
                <a:effectLst>
                  <a:outerShdw blurRad="38100" dist="38100" dir="2700000" algn="tl">
                    <a:srgbClr val="000000">
                      <a:alpha val="43137"/>
                    </a:srgbClr>
                  </a:outerShdw>
                </a:effectLst>
              </a:rPr>
              <a:t>infrastructure costs</a:t>
            </a:r>
          </a:p>
          <a:p>
            <a:pPr marL="457200" indent="-457200" defTabSz="1093470" fontAlgn="base">
              <a:lnSpc>
                <a:spcPct val="90000"/>
              </a:lnSpc>
              <a:spcBef>
                <a:spcPts val="720"/>
              </a:spcBef>
              <a:spcAft>
                <a:spcPct val="0"/>
              </a:spcAft>
              <a:buClr>
                <a:schemeClr val="tx2"/>
              </a:buClr>
              <a:buSzPct val="95000"/>
              <a:buBlip>
                <a:blip r:embed="rId3"/>
              </a:buBlip>
              <a:defRPr/>
            </a:pPr>
            <a:r>
              <a:rPr lang="en-US" sz="3400" kern="0" dirty="0" smtClean="0">
                <a:effectLst>
                  <a:outerShdw blurRad="38100" dist="38100" dir="2700000" algn="tl">
                    <a:srgbClr val="000000">
                      <a:alpha val="43137"/>
                    </a:srgbClr>
                  </a:outerShdw>
                </a:effectLst>
              </a:rPr>
              <a:t>VM Agility is powerful</a:t>
            </a:r>
          </a:p>
          <a:p>
            <a:pPr marL="457200" indent="-457200" defTabSz="1093470" fontAlgn="base">
              <a:lnSpc>
                <a:spcPct val="90000"/>
              </a:lnSpc>
              <a:spcBef>
                <a:spcPts val="720"/>
              </a:spcBef>
              <a:spcAft>
                <a:spcPct val="0"/>
              </a:spcAft>
              <a:buClr>
                <a:schemeClr val="tx2"/>
              </a:buClr>
              <a:buSzPct val="95000"/>
              <a:buBlip>
                <a:blip r:embed="rId3"/>
              </a:buBlip>
              <a:defRPr/>
            </a:pPr>
            <a:r>
              <a:rPr lang="en-US" sz="3400" kern="0" dirty="0" smtClean="0">
                <a:effectLst>
                  <a:outerShdw blurRad="38100" dist="38100" dir="2700000" algn="tl">
                    <a:srgbClr val="000000">
                      <a:alpha val="43137"/>
                    </a:srgbClr>
                  </a:outerShdw>
                </a:effectLst>
              </a:rPr>
              <a:t>May require re-programming </a:t>
            </a:r>
            <a:br>
              <a:rPr lang="en-US" sz="3400" kern="0" dirty="0" smtClean="0">
                <a:effectLst>
                  <a:outerShdw blurRad="38100" dist="38100" dir="2700000" algn="tl">
                    <a:srgbClr val="000000">
                      <a:alpha val="43137"/>
                    </a:srgbClr>
                  </a:outerShdw>
                </a:effectLst>
              </a:rPr>
            </a:br>
            <a:r>
              <a:rPr lang="en-US" sz="3400" kern="0" dirty="0" smtClean="0">
                <a:effectLst>
                  <a:outerShdw blurRad="38100" dist="38100" dir="2700000" algn="tl">
                    <a:srgbClr val="000000">
                      <a:alpha val="43137"/>
                    </a:srgbClr>
                  </a:outerShdw>
                </a:effectLst>
              </a:rPr>
              <a:t>of SAN</a:t>
            </a:r>
          </a:p>
        </p:txBody>
      </p:sp>
      <p:grpSp>
        <p:nvGrpSpPr>
          <p:cNvPr id="64" name="Group 63"/>
          <p:cNvGrpSpPr/>
          <p:nvPr/>
        </p:nvGrpSpPr>
        <p:grpSpPr>
          <a:xfrm>
            <a:off x="182880" y="3474720"/>
            <a:ext cx="2103120" cy="3017520"/>
            <a:chOff x="152400" y="2895600"/>
            <a:chExt cx="1752600" cy="2514600"/>
          </a:xfrm>
        </p:grpSpPr>
        <p:sp>
          <p:nvSpPr>
            <p:cNvPr id="33" name="Rectangle 32"/>
            <p:cNvSpPr/>
            <p:nvPr/>
          </p:nvSpPr>
          <p:spPr bwMode="auto">
            <a:xfrm>
              <a:off x="152400" y="2895600"/>
              <a:ext cx="1752600" cy="2514600"/>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316356" fontAlgn="base">
                <a:spcBef>
                  <a:spcPct val="0"/>
                </a:spcBef>
                <a:spcAft>
                  <a:spcPct val="0"/>
                </a:spcAft>
              </a:pPr>
              <a:endParaRPr lang="en-US" sz="350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34" name="Rounded Rectangle 33"/>
            <p:cNvSpPr/>
            <p:nvPr/>
          </p:nvSpPr>
          <p:spPr bwMode="auto">
            <a:xfrm>
              <a:off x="419100" y="4800600"/>
              <a:ext cx="1219200" cy="381000"/>
            </a:xfrm>
            <a:prstGeom prst="round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316356" fontAlgn="base">
                <a:spcBef>
                  <a:spcPct val="0"/>
                </a:spcBef>
                <a:spcAft>
                  <a:spcPct val="0"/>
                </a:spcAft>
              </a:pPr>
              <a:r>
                <a:rPr lang="en-US" sz="2400" dirty="0" smtClean="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Segoe Semibold" pitchFamily="34" charset="0"/>
                </a:rPr>
                <a:t>VMM</a:t>
              </a:r>
            </a:p>
          </p:txBody>
        </p:sp>
        <p:grpSp>
          <p:nvGrpSpPr>
            <p:cNvPr id="2" name="Group 43"/>
            <p:cNvGrpSpPr/>
            <p:nvPr/>
          </p:nvGrpSpPr>
          <p:grpSpPr>
            <a:xfrm>
              <a:off x="185736" y="3086100"/>
              <a:ext cx="514564" cy="1447800"/>
              <a:chOff x="185736" y="3086100"/>
              <a:chExt cx="514564" cy="1447800"/>
            </a:xfrm>
          </p:grpSpPr>
          <p:sp>
            <p:nvSpPr>
              <p:cNvPr id="39" name="Rounded Rectangle 38"/>
              <p:cNvSpPr/>
              <p:nvPr/>
            </p:nvSpPr>
            <p:spPr bwMode="auto">
              <a:xfrm>
                <a:off x="228600" y="3086100"/>
                <a:ext cx="457200" cy="1447800"/>
              </a:xfrm>
              <a:prstGeom prst="round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316356" fontAlgn="base">
                  <a:spcBef>
                    <a:spcPct val="0"/>
                  </a:spcBef>
                  <a:spcAft>
                    <a:spcPct val="0"/>
                  </a:spcAft>
                </a:pPr>
                <a:endParaRPr lang="en-US" sz="350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27" name="TextBox 26"/>
              <p:cNvSpPr txBox="1"/>
              <p:nvPr/>
            </p:nvSpPr>
            <p:spPr>
              <a:xfrm>
                <a:off x="185736" y="3352800"/>
                <a:ext cx="514564" cy="384721"/>
              </a:xfrm>
              <a:prstGeom prst="rect">
                <a:avLst/>
              </a:prstGeom>
              <a:no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wrap="none" rtlCol="0">
                <a:spAutoFit/>
              </a:bodyPr>
              <a:lstStyle/>
              <a:p>
                <a:r>
                  <a:rPr lang="en-US" sz="2400" dirty="0" smtClean="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Segoe Semibold" pitchFamily="34" charset="0"/>
                  </a:rPr>
                  <a:t>HA</a:t>
                </a:r>
              </a:p>
            </p:txBody>
          </p:sp>
        </p:grpSp>
        <p:grpSp>
          <p:nvGrpSpPr>
            <p:cNvPr id="3" name="Group 41"/>
            <p:cNvGrpSpPr/>
            <p:nvPr/>
          </p:nvGrpSpPr>
          <p:grpSpPr>
            <a:xfrm>
              <a:off x="723900" y="3086100"/>
              <a:ext cx="499668" cy="1447800"/>
              <a:chOff x="753264" y="3086100"/>
              <a:chExt cx="499668" cy="1447800"/>
            </a:xfrm>
          </p:grpSpPr>
          <p:sp>
            <p:nvSpPr>
              <p:cNvPr id="40" name="Rounded Rectangle 39"/>
              <p:cNvSpPr/>
              <p:nvPr/>
            </p:nvSpPr>
            <p:spPr bwMode="auto">
              <a:xfrm>
                <a:off x="795732" y="3086100"/>
                <a:ext cx="457200" cy="1447800"/>
              </a:xfrm>
              <a:prstGeom prst="round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316356" fontAlgn="base">
                  <a:spcBef>
                    <a:spcPct val="0"/>
                  </a:spcBef>
                  <a:spcAft>
                    <a:spcPct val="0"/>
                  </a:spcAft>
                </a:pPr>
                <a:endParaRPr lang="en-US" sz="350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26" name="TextBox 25"/>
              <p:cNvSpPr txBox="1"/>
              <p:nvPr/>
            </p:nvSpPr>
            <p:spPr>
              <a:xfrm>
                <a:off x="753264" y="3657600"/>
                <a:ext cx="498534" cy="384721"/>
              </a:xfrm>
              <a:prstGeom prst="rect">
                <a:avLst/>
              </a:prstGeom>
              <a:no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wrap="none" rtlCol="0">
                <a:spAutoFit/>
              </a:bodyPr>
              <a:lstStyle/>
              <a:p>
                <a:r>
                  <a:rPr lang="en-US" sz="2400" dirty="0" smtClean="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Segoe Semibold" pitchFamily="34" charset="0"/>
                  </a:rPr>
                  <a:t>HB</a:t>
                </a:r>
              </a:p>
            </p:txBody>
          </p:sp>
        </p:grpSp>
        <p:grpSp>
          <p:nvGrpSpPr>
            <p:cNvPr id="4" name="Group 42"/>
            <p:cNvGrpSpPr/>
            <p:nvPr/>
          </p:nvGrpSpPr>
          <p:grpSpPr>
            <a:xfrm>
              <a:off x="1262064" y="3086100"/>
              <a:ext cx="502541" cy="1447800"/>
              <a:chOff x="1262064" y="3086100"/>
              <a:chExt cx="502541" cy="1447800"/>
            </a:xfrm>
          </p:grpSpPr>
          <p:sp>
            <p:nvSpPr>
              <p:cNvPr id="41" name="Rounded Rectangle 40"/>
              <p:cNvSpPr/>
              <p:nvPr/>
            </p:nvSpPr>
            <p:spPr bwMode="auto">
              <a:xfrm>
                <a:off x="1295400" y="3086100"/>
                <a:ext cx="457200" cy="1447800"/>
              </a:xfrm>
              <a:prstGeom prst="round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316356" fontAlgn="base">
                  <a:spcBef>
                    <a:spcPct val="0"/>
                  </a:spcBef>
                  <a:spcAft>
                    <a:spcPct val="0"/>
                  </a:spcAft>
                </a:pPr>
                <a:endParaRPr lang="en-US" sz="350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28" name="TextBox 27"/>
              <p:cNvSpPr txBox="1"/>
              <p:nvPr/>
            </p:nvSpPr>
            <p:spPr>
              <a:xfrm>
                <a:off x="1262064" y="3886200"/>
                <a:ext cx="502541" cy="384721"/>
              </a:xfrm>
              <a:prstGeom prst="rect">
                <a:avLst/>
              </a:prstGeom>
              <a:no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wrap="none" rtlCol="0">
                <a:spAutoFit/>
              </a:bodyPr>
              <a:lstStyle/>
              <a:p>
                <a:r>
                  <a:rPr lang="en-US" sz="2400" dirty="0" smtClean="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Segoe Semibold" pitchFamily="34" charset="0"/>
                  </a:rPr>
                  <a:t>HC</a:t>
                </a:r>
              </a:p>
            </p:txBody>
          </p:sp>
        </p:grpSp>
      </p:grpSp>
      <p:cxnSp>
        <p:nvCxnSpPr>
          <p:cNvPr id="47" name="Straight Connector 46"/>
          <p:cNvCxnSpPr/>
          <p:nvPr/>
        </p:nvCxnSpPr>
        <p:spPr bwMode="auto">
          <a:xfrm>
            <a:off x="4176630" y="6863280"/>
            <a:ext cx="1212550" cy="86611"/>
          </a:xfrm>
          <a:prstGeom prst="line">
            <a:avLst/>
          </a:prstGeom>
          <a:ln>
            <a:headEnd type="none" w="med" len="med"/>
            <a:tailEnd type="none" w="med" len="med"/>
          </a:ln>
        </p:spPr>
        <p:style>
          <a:lnRef idx="3">
            <a:schemeClr val="dk1"/>
          </a:lnRef>
          <a:fillRef idx="0">
            <a:schemeClr val="dk1"/>
          </a:fillRef>
          <a:effectRef idx="2">
            <a:schemeClr val="dk1"/>
          </a:effectRef>
          <a:fontRef idx="minor">
            <a:schemeClr val="tx1"/>
          </a:fontRef>
        </p:style>
      </p:cxnSp>
      <p:cxnSp>
        <p:nvCxnSpPr>
          <p:cNvPr id="48" name="Straight Connector 47"/>
          <p:cNvCxnSpPr/>
          <p:nvPr/>
        </p:nvCxnSpPr>
        <p:spPr bwMode="auto">
          <a:xfrm flipV="1">
            <a:off x="4349852" y="4957845"/>
            <a:ext cx="1039328" cy="259832"/>
          </a:xfrm>
          <a:prstGeom prst="line">
            <a:avLst/>
          </a:prstGeom>
          <a:ln>
            <a:headEnd type="none" w="med" len="med"/>
            <a:tailEnd type="none" w="med" len="med"/>
          </a:ln>
        </p:spPr>
        <p:style>
          <a:lnRef idx="3">
            <a:schemeClr val="dk1"/>
          </a:lnRef>
          <a:fillRef idx="0">
            <a:schemeClr val="dk1"/>
          </a:fillRef>
          <a:effectRef idx="2">
            <a:schemeClr val="dk1"/>
          </a:effectRef>
          <a:fontRef idx="minor">
            <a:schemeClr val="tx1"/>
          </a:fontRef>
        </p:style>
      </p:cxnSp>
      <p:cxnSp>
        <p:nvCxnSpPr>
          <p:cNvPr id="49" name="Straight Connector 48"/>
          <p:cNvCxnSpPr/>
          <p:nvPr/>
        </p:nvCxnSpPr>
        <p:spPr bwMode="auto">
          <a:xfrm flipV="1">
            <a:off x="4436463" y="3052410"/>
            <a:ext cx="866107" cy="519664"/>
          </a:xfrm>
          <a:prstGeom prst="line">
            <a:avLst/>
          </a:prstGeom>
          <a:ln>
            <a:headEnd type="none" w="med" len="med"/>
            <a:tailEnd type="none" w="med" len="med"/>
          </a:ln>
        </p:spPr>
        <p:style>
          <a:lnRef idx="3">
            <a:schemeClr val="dk1"/>
          </a:lnRef>
          <a:fillRef idx="0">
            <a:schemeClr val="dk1"/>
          </a:fillRef>
          <a:effectRef idx="2">
            <a:schemeClr val="dk1"/>
          </a:effectRef>
          <a:fontRef idx="minor">
            <a:schemeClr val="tx1"/>
          </a:fontRef>
        </p:style>
      </p:cxnSp>
      <p:sp>
        <p:nvSpPr>
          <p:cNvPr id="50" name="AutoShape 19"/>
          <p:cNvSpPr>
            <a:spLocks noChangeArrowheads="1"/>
          </p:cNvSpPr>
          <p:nvPr/>
        </p:nvSpPr>
        <p:spPr bwMode="auto">
          <a:xfrm>
            <a:off x="5129348" y="4264960"/>
            <a:ext cx="952717" cy="1039328"/>
          </a:xfrm>
          <a:prstGeom prst="can">
            <a:avLst>
              <a:gd name="adj" fmla="val 33333"/>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lIns="109728" tIns="54864" rIns="109728" bIns="54864" anchor="ctr"/>
          <a:lstStyle/>
          <a:p>
            <a:pPr algn="ctr"/>
            <a:r>
              <a:rPr lang="en-US" dirty="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Patient</a:t>
            </a:r>
          </a:p>
          <a:p>
            <a:pPr algn="ctr"/>
            <a:r>
              <a:rPr lang="en-US" dirty="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DB</a:t>
            </a:r>
          </a:p>
        </p:txBody>
      </p:sp>
      <p:sp>
        <p:nvSpPr>
          <p:cNvPr id="51" name="AutoShape 20"/>
          <p:cNvSpPr>
            <a:spLocks noChangeArrowheads="1"/>
          </p:cNvSpPr>
          <p:nvPr/>
        </p:nvSpPr>
        <p:spPr bwMode="auto">
          <a:xfrm>
            <a:off x="5042737" y="2186304"/>
            <a:ext cx="866107" cy="1039328"/>
          </a:xfrm>
          <a:prstGeom prst="can">
            <a:avLst>
              <a:gd name="adj" fmla="val 33333"/>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lIns="109728" tIns="54864" rIns="109728" bIns="54864" anchor="ctr"/>
          <a:lstStyle/>
          <a:p>
            <a:pPr algn="ctr"/>
            <a:r>
              <a:rPr lang="en-US"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Acctg</a:t>
            </a:r>
            <a:endParaRPr lang="en-US" dirty="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endParaRPr>
          </a:p>
        </p:txBody>
      </p:sp>
      <p:sp>
        <p:nvSpPr>
          <p:cNvPr id="52" name="Cross 51"/>
          <p:cNvSpPr/>
          <p:nvPr/>
        </p:nvSpPr>
        <p:spPr bwMode="auto">
          <a:xfrm>
            <a:off x="4003409" y="6430227"/>
            <a:ext cx="519664" cy="692886"/>
          </a:xfrm>
          <a:prstGeom prst="plus">
            <a:avLst/>
          </a:prstGeom>
        </p:spPr>
        <p:style>
          <a:lnRef idx="1">
            <a:schemeClr val="accent2"/>
          </a:lnRef>
          <a:fillRef idx="3">
            <a:schemeClr val="accent2"/>
          </a:fillRef>
          <a:effectRef idx="2">
            <a:schemeClr val="accent2"/>
          </a:effectRef>
          <a:fontRef idx="minor">
            <a:schemeClr val="lt1"/>
          </a:fontRef>
        </p:style>
        <p:txBody>
          <a:bodyPr vert="horz" wrap="square" lIns="131674" tIns="65837" rIns="131674" bIns="65837" numCol="1" rtlCol="0" anchor="ctr" anchorCtr="0" compatLnSpc="1">
            <a:prstTxWarp prst="textNoShape">
              <a:avLst/>
            </a:prstTxWarp>
          </a:bodyPr>
          <a:lstStyle/>
          <a:p>
            <a:pPr algn="ctr" defTabSz="1316356" fontAlgn="base">
              <a:spcBef>
                <a:spcPct val="0"/>
              </a:spcBef>
              <a:spcAft>
                <a:spcPct val="0"/>
              </a:spcAft>
            </a:pPr>
            <a:r>
              <a:rPr lang="en-US" sz="2400" dirty="0" smtClean="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Segoe Semibold" pitchFamily="34" charset="0"/>
              </a:rPr>
              <a:t>S</a:t>
            </a:r>
          </a:p>
        </p:txBody>
      </p:sp>
      <p:sp>
        <p:nvSpPr>
          <p:cNvPr id="53" name="Cross 52"/>
          <p:cNvSpPr/>
          <p:nvPr/>
        </p:nvSpPr>
        <p:spPr bwMode="auto">
          <a:xfrm>
            <a:off x="4176630" y="4871235"/>
            <a:ext cx="519664" cy="692886"/>
          </a:xfrm>
          <a:prstGeom prst="plus">
            <a:avLst/>
          </a:prstGeom>
        </p:spPr>
        <p:style>
          <a:lnRef idx="1">
            <a:schemeClr val="accent2"/>
          </a:lnRef>
          <a:fillRef idx="3">
            <a:schemeClr val="accent2"/>
          </a:fillRef>
          <a:effectRef idx="2">
            <a:schemeClr val="accent2"/>
          </a:effectRef>
          <a:fontRef idx="minor">
            <a:schemeClr val="lt1"/>
          </a:fontRef>
        </p:style>
        <p:txBody>
          <a:bodyPr vert="horz" wrap="square" lIns="131674" tIns="65837" rIns="131674" bIns="65837" numCol="1" rtlCol="0" anchor="ctr" anchorCtr="0" compatLnSpc="1">
            <a:prstTxWarp prst="textNoShape">
              <a:avLst/>
            </a:prstTxWarp>
          </a:bodyPr>
          <a:lstStyle/>
          <a:p>
            <a:pPr algn="ctr" defTabSz="1316356" fontAlgn="base">
              <a:spcBef>
                <a:spcPct val="0"/>
              </a:spcBef>
              <a:spcAft>
                <a:spcPct val="0"/>
              </a:spcAft>
            </a:pPr>
            <a:r>
              <a:rPr lang="en-US" sz="2400" dirty="0" smtClean="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Segoe Semibold" pitchFamily="34" charset="0"/>
              </a:rPr>
              <a:t>S</a:t>
            </a:r>
          </a:p>
        </p:txBody>
      </p:sp>
      <p:sp>
        <p:nvSpPr>
          <p:cNvPr id="54" name="Cross 53"/>
          <p:cNvSpPr/>
          <p:nvPr/>
        </p:nvSpPr>
        <p:spPr bwMode="auto">
          <a:xfrm>
            <a:off x="4090019" y="3225632"/>
            <a:ext cx="519664" cy="692886"/>
          </a:xfrm>
          <a:prstGeom prst="plus">
            <a:avLst/>
          </a:prstGeom>
        </p:spPr>
        <p:style>
          <a:lnRef idx="1">
            <a:schemeClr val="accent2"/>
          </a:lnRef>
          <a:fillRef idx="3">
            <a:schemeClr val="accent2"/>
          </a:fillRef>
          <a:effectRef idx="2">
            <a:schemeClr val="accent2"/>
          </a:effectRef>
          <a:fontRef idx="minor">
            <a:schemeClr val="lt1"/>
          </a:fontRef>
        </p:style>
        <p:txBody>
          <a:bodyPr vert="horz" wrap="square" lIns="131674" tIns="65837" rIns="131674" bIns="65837" numCol="1" rtlCol="0" anchor="ctr" anchorCtr="0" compatLnSpc="1">
            <a:prstTxWarp prst="textNoShape">
              <a:avLst/>
            </a:prstTxWarp>
          </a:bodyPr>
          <a:lstStyle/>
          <a:p>
            <a:pPr algn="ctr" defTabSz="1316356" fontAlgn="base">
              <a:spcBef>
                <a:spcPct val="0"/>
              </a:spcBef>
              <a:spcAft>
                <a:spcPct val="0"/>
              </a:spcAft>
            </a:pPr>
            <a:r>
              <a:rPr lang="en-US" sz="2400" dirty="0" smtClean="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Segoe Semibold" pitchFamily="34" charset="0"/>
              </a:rPr>
              <a:t>S</a:t>
            </a:r>
          </a:p>
        </p:txBody>
      </p:sp>
      <p:sp>
        <p:nvSpPr>
          <p:cNvPr id="55" name="AutoShape 20"/>
          <p:cNvSpPr>
            <a:spLocks noChangeArrowheads="1"/>
          </p:cNvSpPr>
          <p:nvPr/>
        </p:nvSpPr>
        <p:spPr bwMode="auto">
          <a:xfrm>
            <a:off x="5129347" y="6170395"/>
            <a:ext cx="866107" cy="1039328"/>
          </a:xfrm>
          <a:prstGeom prst="can">
            <a:avLst>
              <a:gd name="adj" fmla="val 33333"/>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lIns="109728" tIns="54864" rIns="109728" bIns="54864" anchor="ctr"/>
          <a:lstStyle/>
          <a:p>
            <a:pPr algn="ctr"/>
            <a:r>
              <a:rPr lang="en-US" dirty="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Web</a:t>
            </a:r>
          </a:p>
          <a:p>
            <a:pPr algn="ctr"/>
            <a:r>
              <a:rPr lang="en-US" dirty="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Site</a:t>
            </a:r>
          </a:p>
        </p:txBody>
      </p:sp>
      <p:sp>
        <p:nvSpPr>
          <p:cNvPr id="56" name="TextBox 55"/>
          <p:cNvSpPr txBox="1"/>
          <p:nvPr/>
        </p:nvSpPr>
        <p:spPr>
          <a:xfrm>
            <a:off x="4696294" y="3312241"/>
            <a:ext cx="1427699" cy="443198"/>
          </a:xfrm>
          <a:prstGeom prst="rect">
            <a:avLst/>
          </a:prstGeom>
        </p:spPr>
        <p:txBody>
          <a:bodyPr wrap="none" lIns="109728" tIns="54864" rIns="109728" bIns="54864">
            <a:spAutoFit/>
          </a:bodyPr>
          <a:lstStyle/>
          <a:p>
            <a:pPr algn="ctr" fontAlgn="base">
              <a:lnSpc>
                <a:spcPct val="90000"/>
              </a:lnSpc>
              <a:spcBef>
                <a:spcPct val="0"/>
              </a:spcBef>
              <a:spcAft>
                <a:spcPct val="0"/>
              </a:spcAft>
            </a:pPr>
            <a:r>
              <a:rPr lang="en-US" sz="2400" dirty="0" smtClean="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Segoe Semibold" pitchFamily="34" charset="0"/>
              </a:rPr>
              <a:t>NP:4, TD</a:t>
            </a:r>
          </a:p>
        </p:txBody>
      </p:sp>
      <p:sp>
        <p:nvSpPr>
          <p:cNvPr id="57" name="TextBox 56"/>
          <p:cNvSpPr txBox="1"/>
          <p:nvPr/>
        </p:nvSpPr>
        <p:spPr>
          <a:xfrm>
            <a:off x="4782905" y="5390898"/>
            <a:ext cx="1366144" cy="443198"/>
          </a:xfrm>
          <a:prstGeom prst="rect">
            <a:avLst/>
          </a:prstGeom>
        </p:spPr>
        <p:txBody>
          <a:bodyPr wrap="none" lIns="109728" tIns="54864" rIns="109728" bIns="54864">
            <a:spAutoFit/>
          </a:bodyPr>
          <a:lstStyle/>
          <a:p>
            <a:pPr algn="ctr" fontAlgn="base">
              <a:lnSpc>
                <a:spcPct val="90000"/>
              </a:lnSpc>
              <a:spcBef>
                <a:spcPct val="0"/>
              </a:spcBef>
              <a:spcAft>
                <a:spcPct val="0"/>
              </a:spcAft>
            </a:pPr>
            <a:r>
              <a:rPr lang="en-US" sz="2400" dirty="0" smtClean="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Segoe Semibold" pitchFamily="34" charset="0"/>
              </a:rPr>
              <a:t>NP:5, TE</a:t>
            </a:r>
          </a:p>
        </p:txBody>
      </p:sp>
      <p:sp>
        <p:nvSpPr>
          <p:cNvPr id="58" name="TextBox 57"/>
          <p:cNvSpPr txBox="1"/>
          <p:nvPr/>
        </p:nvSpPr>
        <p:spPr>
          <a:xfrm>
            <a:off x="4609684" y="7296333"/>
            <a:ext cx="1362296" cy="443198"/>
          </a:xfrm>
          <a:prstGeom prst="rect">
            <a:avLst/>
          </a:prstGeom>
        </p:spPr>
        <p:txBody>
          <a:bodyPr wrap="none" lIns="109728" tIns="54864" rIns="109728" bIns="54864">
            <a:spAutoFit/>
          </a:bodyPr>
          <a:lstStyle/>
          <a:p>
            <a:pPr algn="ctr" fontAlgn="base">
              <a:lnSpc>
                <a:spcPct val="90000"/>
              </a:lnSpc>
              <a:spcBef>
                <a:spcPct val="0"/>
              </a:spcBef>
              <a:spcAft>
                <a:spcPct val="0"/>
              </a:spcAft>
            </a:pPr>
            <a:r>
              <a:rPr lang="en-US" sz="2400" dirty="0" smtClean="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Segoe Semibold" pitchFamily="34" charset="0"/>
              </a:rPr>
              <a:t>NP:6, TF</a:t>
            </a:r>
          </a:p>
        </p:txBody>
      </p:sp>
      <p:sp>
        <p:nvSpPr>
          <p:cNvPr id="59" name="Cross 58"/>
          <p:cNvSpPr/>
          <p:nvPr/>
        </p:nvSpPr>
        <p:spPr bwMode="auto">
          <a:xfrm>
            <a:off x="2877471" y="3052411"/>
            <a:ext cx="519664" cy="692886"/>
          </a:xfrm>
          <a:prstGeom prst="plus">
            <a:avLst/>
          </a:prstGeom>
        </p:spPr>
        <p:style>
          <a:lnRef idx="1">
            <a:schemeClr val="accent2"/>
          </a:lnRef>
          <a:fillRef idx="3">
            <a:schemeClr val="accent2"/>
          </a:fillRef>
          <a:effectRef idx="2">
            <a:schemeClr val="accent2"/>
          </a:effectRef>
          <a:fontRef idx="minor">
            <a:schemeClr val="lt1"/>
          </a:fontRef>
        </p:style>
        <p:txBody>
          <a:bodyPr vert="horz" wrap="square" lIns="131674" tIns="65837" rIns="131674" bIns="65837" numCol="1" rtlCol="0" anchor="ctr" anchorCtr="0" compatLnSpc="1">
            <a:prstTxWarp prst="textNoShape">
              <a:avLst/>
            </a:prstTxWarp>
          </a:bodyPr>
          <a:lstStyle/>
          <a:p>
            <a:pPr algn="ctr" defTabSz="1316356" fontAlgn="base">
              <a:spcBef>
                <a:spcPct val="0"/>
              </a:spcBef>
              <a:spcAft>
                <a:spcPct val="0"/>
              </a:spcAft>
            </a:pPr>
            <a:r>
              <a:rPr lang="en-US" sz="2400" dirty="0" smtClean="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Segoe Semibold" pitchFamily="34" charset="0"/>
              </a:rPr>
              <a:t>S</a:t>
            </a:r>
          </a:p>
        </p:txBody>
      </p:sp>
      <p:sp>
        <p:nvSpPr>
          <p:cNvPr id="60" name="Cross 59"/>
          <p:cNvSpPr/>
          <p:nvPr/>
        </p:nvSpPr>
        <p:spPr bwMode="auto">
          <a:xfrm>
            <a:off x="2704248" y="4611403"/>
            <a:ext cx="519664" cy="692886"/>
          </a:xfrm>
          <a:prstGeom prst="plus">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31674" tIns="65837" rIns="131674" bIns="65837" numCol="1" rtlCol="0" anchor="ctr" anchorCtr="0" compatLnSpc="1">
            <a:prstTxWarp prst="textNoShape">
              <a:avLst/>
            </a:prstTxWarp>
          </a:bodyPr>
          <a:lstStyle/>
          <a:p>
            <a:pPr algn="ctr" defTabSz="1316356" fontAlgn="base">
              <a:spcBef>
                <a:spcPct val="0"/>
              </a:spcBef>
              <a:spcAft>
                <a:spcPct val="0"/>
              </a:spcAft>
            </a:pPr>
            <a:r>
              <a:rPr lang="en-US" sz="2400" dirty="0" smtClean="0">
                <a:solidFill>
                  <a:schemeClr val="tx1"/>
                </a:solidFill>
                <a:effectLst>
                  <a:outerShdw blurRad="38100" dist="38100" dir="2700000" algn="tl">
                    <a:srgbClr val="000000">
                      <a:alpha val="43137"/>
                    </a:srgbClr>
                  </a:outerShdw>
                </a:effectLst>
                <a:latin typeface="Segoe" pitchFamily="34" charset="0"/>
              </a:rPr>
              <a:t>S</a:t>
            </a:r>
          </a:p>
        </p:txBody>
      </p:sp>
      <p:sp>
        <p:nvSpPr>
          <p:cNvPr id="61" name="Cross 60"/>
          <p:cNvSpPr/>
          <p:nvPr/>
        </p:nvSpPr>
        <p:spPr bwMode="auto">
          <a:xfrm>
            <a:off x="2964081" y="5910562"/>
            <a:ext cx="519664" cy="692886"/>
          </a:xfrm>
          <a:prstGeom prst="plus">
            <a:avLst/>
          </a:prstGeom>
        </p:spPr>
        <p:style>
          <a:lnRef idx="1">
            <a:schemeClr val="accent2"/>
          </a:lnRef>
          <a:fillRef idx="3">
            <a:schemeClr val="accent2"/>
          </a:fillRef>
          <a:effectRef idx="2">
            <a:schemeClr val="accent2"/>
          </a:effectRef>
          <a:fontRef idx="minor">
            <a:schemeClr val="lt1"/>
          </a:fontRef>
        </p:style>
        <p:txBody>
          <a:bodyPr vert="horz" wrap="square" lIns="131674" tIns="65837" rIns="131674" bIns="65837" numCol="1" rtlCol="0" anchor="ctr" anchorCtr="0" compatLnSpc="1">
            <a:prstTxWarp prst="textNoShape">
              <a:avLst/>
            </a:prstTxWarp>
          </a:bodyPr>
          <a:lstStyle/>
          <a:p>
            <a:pPr algn="ctr" defTabSz="1316356" fontAlgn="base">
              <a:spcBef>
                <a:spcPct val="0"/>
              </a:spcBef>
              <a:spcAft>
                <a:spcPct val="0"/>
              </a:spcAft>
            </a:pPr>
            <a:r>
              <a:rPr lang="en-US" sz="2400" dirty="0" smtClean="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Segoe Semibold" pitchFamily="34" charset="0"/>
              </a:rPr>
              <a:t>S</a:t>
            </a: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38"/>
          <p:cNvSpPr/>
          <p:nvPr/>
        </p:nvSpPr>
        <p:spPr bwMode="auto">
          <a:xfrm>
            <a:off x="6492240" y="914400"/>
            <a:ext cx="4480560" cy="7955280"/>
          </a:xfrm>
          <a:prstGeom prst="rect">
            <a:avLst/>
          </a:prstGeom>
          <a:gradFill flip="none" rotWithShape="1">
            <a:gsLst>
              <a:gs pos="9000">
                <a:srgbClr val="FFFFFF">
                  <a:alpha val="0"/>
                </a:srgbClr>
              </a:gs>
              <a:gs pos="31000">
                <a:schemeClr val="bg2">
                  <a:alpha val="63000"/>
                </a:schemeClr>
              </a:gs>
              <a:gs pos="67000">
                <a:schemeClr val="bg2">
                  <a:alpha val="44000"/>
                </a:schemeClr>
              </a:gs>
              <a:gs pos="86000">
                <a:schemeClr val="tx1">
                  <a:alpha val="0"/>
                </a:schemeClr>
              </a:gs>
            </a:gsLst>
            <a:lin ang="16200000" scaled="1"/>
            <a:tileRect/>
          </a:gradFill>
          <a:ln w="15875" cap="sq" cmpd="sng" algn="ctr">
            <a:gradFill>
              <a:gsLst>
                <a:gs pos="0">
                  <a:schemeClr val="accent1">
                    <a:tint val="66000"/>
                    <a:satMod val="160000"/>
                    <a:alpha val="0"/>
                  </a:schemeClr>
                </a:gs>
                <a:gs pos="50000">
                  <a:schemeClr val="accent1">
                    <a:tint val="44500"/>
                    <a:satMod val="160000"/>
                  </a:schemeClr>
                </a:gs>
                <a:gs pos="100000">
                  <a:schemeClr val="accent1">
                    <a:tint val="23500"/>
                    <a:satMod val="160000"/>
                    <a:alpha val="0"/>
                  </a:schemeClr>
                </a:gs>
              </a:gsLst>
              <a:lin ang="5400000" scaled="0"/>
            </a:gradFill>
            <a:prstDash val="solid"/>
            <a:headEnd type="none" w="med" len="med"/>
            <a:tailEnd type="none" w="med" len="med"/>
          </a:ln>
          <a:effectLst>
            <a:outerShdw blurRad="50800" dist="38100" dir="10800000" algn="r" rotWithShape="0">
              <a:prstClr val="black">
                <a:alpha val="40000"/>
              </a:prstClr>
            </a:outerShdw>
          </a:effectLst>
          <a:sp3d>
            <a:bevelT w="82550"/>
          </a:sp3d>
        </p:spPr>
        <p:txBody>
          <a:bodyPr vert="horz" wrap="square" lIns="131674" tIns="65837" rIns="131674" bIns="65837" numCol="1" rtlCol="0" anchor="ctr" anchorCtr="0" compatLnSpc="1">
            <a:prstTxWarp prst="textNoShape">
              <a:avLst/>
            </a:prstTxWarp>
          </a:bodyPr>
          <a:lstStyle/>
          <a:p>
            <a:pPr algn="ctr" defTabSz="1316356"/>
            <a:endParaRPr lang="en-US" sz="3800" kern="0" dirty="0" smtClean="0">
              <a:solidFill>
                <a:srgbClr val="FFFFFF"/>
              </a:solidFill>
              <a:latin typeface="Segoe" pitchFamily="34" charset="0"/>
            </a:endParaRPr>
          </a:p>
        </p:txBody>
      </p:sp>
      <p:grpSp>
        <p:nvGrpSpPr>
          <p:cNvPr id="44" name="Group 43"/>
          <p:cNvGrpSpPr/>
          <p:nvPr/>
        </p:nvGrpSpPr>
        <p:grpSpPr>
          <a:xfrm>
            <a:off x="2560320" y="2286000"/>
            <a:ext cx="2377440" cy="5303520"/>
            <a:chOff x="2133600" y="1905000"/>
            <a:chExt cx="1981200" cy="4419600"/>
          </a:xfrm>
          <a:effectLst>
            <a:outerShdw blurRad="469900" sx="102000" sy="102000" algn="ctr" rotWithShape="0">
              <a:prstClr val="black">
                <a:alpha val="40000"/>
              </a:prstClr>
            </a:outerShdw>
          </a:effectLst>
        </p:grpSpPr>
        <p:sp>
          <p:nvSpPr>
            <p:cNvPr id="45" name="Cloud 44"/>
            <p:cNvSpPr/>
            <p:nvPr/>
          </p:nvSpPr>
          <p:spPr bwMode="auto">
            <a:xfrm rot="10800000">
              <a:off x="2133600" y="1905000"/>
              <a:ext cx="1981200" cy="4419600"/>
            </a:xfrm>
            <a:prstGeom prst="cloud">
              <a:avLst/>
            </a:prstGeom>
            <a:gradFill flip="none" rotWithShape="1">
              <a:gsLst>
                <a:gs pos="0">
                  <a:srgbClr val="00B0F0">
                    <a:alpha val="65000"/>
                  </a:srgbClr>
                </a:gs>
                <a:gs pos="35000">
                  <a:schemeClr val="accent4">
                    <a:lumMod val="75000"/>
                    <a:alpha val="66000"/>
                  </a:schemeClr>
                </a:gs>
                <a:gs pos="59000">
                  <a:schemeClr val="accent4">
                    <a:lumMod val="75000"/>
                    <a:alpha val="65000"/>
                  </a:schemeClr>
                </a:gs>
                <a:gs pos="80000">
                  <a:schemeClr val="accent4">
                    <a:alpha val="57000"/>
                  </a:schemeClr>
                </a:gs>
              </a:gsLst>
              <a:path path="circle">
                <a:fillToRect l="100000" t="100000"/>
              </a:path>
              <a:tileRect r="-100000" b="-100000"/>
            </a:gradFill>
            <a:ln w="9525">
              <a:gradFill>
                <a:gsLst>
                  <a:gs pos="0">
                    <a:schemeClr val="accent4">
                      <a:lumMod val="40000"/>
                      <a:lumOff val="60000"/>
                      <a:alpha val="33000"/>
                    </a:schemeClr>
                  </a:gs>
                  <a:gs pos="50000">
                    <a:schemeClr val="accent4">
                      <a:lumMod val="60000"/>
                      <a:lumOff val="40000"/>
                      <a:alpha val="68000"/>
                    </a:schemeClr>
                  </a:gs>
                  <a:gs pos="100000">
                    <a:schemeClr val="accent4">
                      <a:lumMod val="20000"/>
                      <a:lumOff val="80000"/>
                      <a:alpha val="51000"/>
                    </a:schemeClr>
                  </a:gs>
                </a:gsLst>
                <a:lin ang="5400000" scaled="0"/>
              </a:grad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endParaRPr lang="en-US" dirty="0" smtClean="0">
                <a:solidFill>
                  <a:schemeClr val="bg2"/>
                </a:solidFill>
                <a:latin typeface="Segoe"/>
              </a:endParaRPr>
            </a:p>
          </p:txBody>
        </p:sp>
        <p:sp>
          <p:nvSpPr>
            <p:cNvPr id="46" name="Text Box 23"/>
            <p:cNvSpPr txBox="1">
              <a:spLocks noChangeArrowheads="1"/>
            </p:cNvSpPr>
            <p:nvPr/>
          </p:nvSpPr>
          <p:spPr bwMode="auto">
            <a:xfrm>
              <a:off x="2538943" y="3357560"/>
              <a:ext cx="1170513" cy="646331"/>
            </a:xfrm>
            <a:prstGeom prst="rect">
              <a:avLst/>
            </a:prstGeom>
            <a:noFill/>
            <a:ln w="3175" cap="flat" cmpd="sng" algn="ctr">
              <a:noFill/>
              <a:prstDash val="solid"/>
            </a:ln>
            <a:effectLst/>
          </p:spPr>
          <p:txBody>
            <a:bodyPr lIns="91436" tIns="45718" rIns="91436" bIns="45718" anchor="ctr"/>
            <a:lstStyle/>
            <a:p>
              <a:pPr algn="ctr">
                <a:defRPr/>
              </a:pPr>
              <a:r>
                <a:rPr lang="en-US" sz="3400" kern="0" dirty="0">
                  <a:ln w="18415" cmpd="sng">
                    <a:noFill/>
                    <a:prstDash val="solid"/>
                  </a:ln>
                  <a:gradFill>
                    <a:gsLst>
                      <a:gs pos="0">
                        <a:srgbClr val="0F0F0F"/>
                      </a:gs>
                      <a:gs pos="77000">
                        <a:srgbClr val="000000">
                          <a:lumMod val="95000"/>
                          <a:lumOff val="5000"/>
                        </a:srgbClr>
                      </a:gs>
                    </a:gsLst>
                    <a:lin ang="16200000" scaled="1"/>
                  </a:gradFill>
                  <a:effectLst>
                    <a:glow rad="101600">
                      <a:srgbClr val="FFFFFF">
                        <a:alpha val="40000"/>
                      </a:srgbClr>
                    </a:glow>
                    <a:innerShdw blurRad="114300">
                      <a:prstClr val="black"/>
                    </a:innerShdw>
                  </a:effectLst>
                  <a:latin typeface="Segoe Black" pitchFamily="34" charset="0"/>
                </a:rPr>
                <a:t>SAN</a:t>
              </a:r>
            </a:p>
          </p:txBody>
        </p:sp>
      </p:grpSp>
      <p:sp>
        <p:nvSpPr>
          <p:cNvPr id="121858" name="Rectangle 2"/>
          <p:cNvSpPr>
            <a:spLocks noGrp="1" noChangeArrowheads="1"/>
          </p:cNvSpPr>
          <p:nvPr>
            <p:ph type="title"/>
          </p:nvPr>
        </p:nvSpPr>
        <p:spPr/>
        <p:txBody>
          <a:bodyPr/>
          <a:lstStyle/>
          <a:p>
            <a:r>
              <a:rPr lang="en-US" dirty="0" smtClean="0"/>
              <a:t>N-Port ID Virtualization (NPIV)</a:t>
            </a:r>
            <a:endParaRPr lang="en-US" dirty="0"/>
          </a:p>
        </p:txBody>
      </p:sp>
      <p:sp>
        <p:nvSpPr>
          <p:cNvPr id="32" name="Content Placeholder 5"/>
          <p:cNvSpPr txBox="1">
            <a:spLocks/>
          </p:cNvSpPr>
          <p:nvPr/>
        </p:nvSpPr>
        <p:spPr>
          <a:xfrm>
            <a:off x="6309360" y="1697039"/>
            <a:ext cx="4389120" cy="5252402"/>
          </a:xfrm>
          <a:prstGeom prst="rect">
            <a:avLst/>
          </a:prstGeom>
        </p:spPr>
        <p:txBody>
          <a:bodyPr lIns="109728" tIns="54864" rIns="109728" bIns="54864"/>
          <a:lstStyle/>
          <a:p>
            <a:pPr marL="457200" indent="-457200" defTabSz="1093470" fontAlgn="base">
              <a:lnSpc>
                <a:spcPct val="90000"/>
              </a:lnSpc>
              <a:spcBef>
                <a:spcPts val="1396"/>
              </a:spcBef>
              <a:spcAft>
                <a:spcPct val="0"/>
              </a:spcAft>
              <a:buClr>
                <a:schemeClr val="tx2"/>
              </a:buClr>
              <a:buSzPct val="95000"/>
              <a:buBlip>
                <a:blip r:embed="rId3"/>
              </a:buBlip>
              <a:defRPr/>
            </a:pPr>
            <a:endParaRPr lang="en-US" sz="3400" kern="0" dirty="0" smtClean="0">
              <a:effectLst>
                <a:outerShdw blurRad="38100" dist="38100" dir="2700000" algn="tl">
                  <a:srgbClr val="000000">
                    <a:alpha val="43137"/>
                  </a:srgbClr>
                </a:outerShdw>
              </a:effectLst>
            </a:endParaRPr>
          </a:p>
        </p:txBody>
      </p:sp>
      <p:sp>
        <p:nvSpPr>
          <p:cNvPr id="31" name="Content Placeholder 5"/>
          <p:cNvSpPr txBox="1">
            <a:spLocks/>
          </p:cNvSpPr>
          <p:nvPr/>
        </p:nvSpPr>
        <p:spPr>
          <a:xfrm>
            <a:off x="6686549" y="1699260"/>
            <a:ext cx="4286250" cy="5252402"/>
          </a:xfrm>
          <a:prstGeom prst="rect">
            <a:avLst/>
          </a:prstGeom>
        </p:spPr>
        <p:txBody>
          <a:bodyPr lIns="109728" tIns="54864" rIns="109728" bIns="54864"/>
          <a:lstStyle/>
          <a:p>
            <a:pPr marL="457200" indent="-457200" defTabSz="1093470" fontAlgn="base">
              <a:lnSpc>
                <a:spcPct val="90000"/>
              </a:lnSpc>
              <a:spcBef>
                <a:spcPts val="720"/>
              </a:spcBef>
              <a:spcAft>
                <a:spcPct val="0"/>
              </a:spcAft>
              <a:buClr>
                <a:schemeClr val="tx2"/>
              </a:buClr>
              <a:buSzPct val="95000"/>
              <a:buBlip>
                <a:blip r:embed="rId3"/>
              </a:buBlip>
              <a:defRPr/>
            </a:pPr>
            <a:r>
              <a:rPr lang="en-US" sz="3400" kern="0" dirty="0" smtClean="0">
                <a:effectLst>
                  <a:outerShdw blurRad="38100" dist="38100" dir="2700000" algn="tl">
                    <a:srgbClr val="000000">
                      <a:alpha val="43137"/>
                    </a:srgbClr>
                  </a:outerShdw>
                </a:effectLst>
              </a:rPr>
              <a:t>More dynamic assignment of multiple virtual </a:t>
            </a:r>
            <a:br>
              <a:rPr lang="en-US" sz="3400" kern="0" dirty="0" smtClean="0">
                <a:effectLst>
                  <a:outerShdw blurRad="38100" dist="38100" dir="2700000" algn="tl">
                    <a:srgbClr val="000000">
                      <a:alpha val="43137"/>
                    </a:srgbClr>
                  </a:outerShdw>
                </a:effectLst>
              </a:rPr>
            </a:br>
            <a:r>
              <a:rPr lang="en-US" sz="3400" kern="0" dirty="0" smtClean="0">
                <a:effectLst>
                  <a:outerShdw blurRad="38100" dist="38100" dir="2700000" algn="tl">
                    <a:srgbClr val="000000">
                      <a:alpha val="43137"/>
                    </a:srgbClr>
                  </a:outerShdw>
                </a:effectLst>
              </a:rPr>
              <a:t>N-Ports to a single physical port</a:t>
            </a:r>
          </a:p>
          <a:p>
            <a:pPr marL="457200" indent="-457200" defTabSz="1093470" fontAlgn="base">
              <a:lnSpc>
                <a:spcPct val="90000"/>
              </a:lnSpc>
              <a:spcBef>
                <a:spcPts val="720"/>
              </a:spcBef>
              <a:spcAft>
                <a:spcPct val="0"/>
              </a:spcAft>
              <a:buClr>
                <a:schemeClr val="tx2"/>
              </a:buClr>
              <a:buSzPct val="95000"/>
              <a:buBlip>
                <a:blip r:embed="rId3"/>
              </a:buBlip>
              <a:defRPr/>
            </a:pPr>
            <a:r>
              <a:rPr lang="en-US" sz="3400" kern="0" dirty="0" smtClean="0">
                <a:effectLst>
                  <a:outerShdw blurRad="38100" dist="38100" dir="2700000" algn="tl">
                    <a:srgbClr val="000000">
                      <a:alpha val="43137"/>
                    </a:srgbClr>
                  </a:outerShdw>
                </a:effectLst>
              </a:rPr>
              <a:t>Can more easily migrate virtual hosts</a:t>
            </a:r>
          </a:p>
          <a:p>
            <a:pPr marL="457200" indent="-457200" defTabSz="1093470" fontAlgn="base">
              <a:lnSpc>
                <a:spcPct val="90000"/>
              </a:lnSpc>
              <a:spcBef>
                <a:spcPts val="720"/>
              </a:spcBef>
              <a:spcAft>
                <a:spcPct val="0"/>
              </a:spcAft>
              <a:buClr>
                <a:schemeClr val="tx2"/>
              </a:buClr>
              <a:buSzPct val="95000"/>
              <a:buBlip>
                <a:blip r:embed="rId3"/>
              </a:buBlip>
              <a:defRPr/>
            </a:pPr>
            <a:r>
              <a:rPr lang="en-US" sz="3400" kern="0" dirty="0" smtClean="0">
                <a:effectLst>
                  <a:outerShdw blurRad="38100" dist="38100" dir="2700000" algn="tl">
                    <a:srgbClr val="000000">
                      <a:alpha val="43137"/>
                    </a:srgbClr>
                  </a:outerShdw>
                </a:effectLst>
              </a:rPr>
              <a:t>Might not need SAN re-programming</a:t>
            </a:r>
          </a:p>
          <a:p>
            <a:pPr marL="457200" indent="-457200" defTabSz="1093470" fontAlgn="base">
              <a:lnSpc>
                <a:spcPct val="90000"/>
              </a:lnSpc>
              <a:spcBef>
                <a:spcPts val="720"/>
              </a:spcBef>
              <a:spcAft>
                <a:spcPct val="0"/>
              </a:spcAft>
              <a:buClr>
                <a:schemeClr val="tx2"/>
              </a:buClr>
              <a:buSzPct val="95000"/>
              <a:buBlip>
                <a:blip r:embed="rId3"/>
              </a:buBlip>
              <a:defRPr/>
            </a:pPr>
            <a:endParaRPr lang="en-US" sz="3400" kern="0" dirty="0">
              <a:effectLst>
                <a:outerShdw blurRad="38100" dist="38100" dir="2700000" algn="tl">
                  <a:srgbClr val="000000">
                    <a:alpha val="43137"/>
                  </a:srgbClr>
                </a:outerShdw>
              </a:effectLst>
            </a:endParaRPr>
          </a:p>
        </p:txBody>
      </p:sp>
      <p:sp>
        <p:nvSpPr>
          <p:cNvPr id="42" name="TextBox 41"/>
          <p:cNvSpPr txBox="1"/>
          <p:nvPr/>
        </p:nvSpPr>
        <p:spPr>
          <a:xfrm>
            <a:off x="1188720" y="6949440"/>
            <a:ext cx="2106732" cy="443198"/>
          </a:xfrm>
          <a:prstGeom prst="rect">
            <a:avLst/>
          </a:prstGeom>
        </p:spPr>
        <p:txBody>
          <a:bodyPr wrap="none" lIns="109728" tIns="54864" rIns="109728" bIns="54864">
            <a:spAutoFit/>
          </a:bodyPr>
          <a:lstStyle/>
          <a:p>
            <a:pPr algn="ctr" fontAlgn="base">
              <a:lnSpc>
                <a:spcPct val="90000"/>
              </a:lnSpc>
              <a:spcBef>
                <a:spcPct val="0"/>
              </a:spcBef>
              <a:spcAft>
                <a:spcPct val="0"/>
              </a:spcAft>
            </a:pPr>
            <a:r>
              <a:rPr lang="en-US" sz="2400" dirty="0" smtClean="0">
                <a:ln w="12700">
                  <a:noFill/>
                  <a:prstDash val="solid"/>
                </a:ln>
                <a:solidFill>
                  <a:schemeClr val="accent1"/>
                </a:solidFill>
                <a:effectLst>
                  <a:outerShdw blurRad="165100" algn="ctr" rotWithShape="0">
                    <a:prstClr val="black"/>
                  </a:outerShdw>
                </a:effectLst>
                <a:latin typeface="Segoe Semibold" pitchFamily="34" charset="0"/>
              </a:rPr>
              <a:t>VNP:1  VNP:2</a:t>
            </a:r>
          </a:p>
        </p:txBody>
      </p:sp>
      <p:grpSp>
        <p:nvGrpSpPr>
          <p:cNvPr id="49" name="Group 48"/>
          <p:cNvGrpSpPr/>
          <p:nvPr/>
        </p:nvGrpSpPr>
        <p:grpSpPr>
          <a:xfrm>
            <a:off x="182880" y="3474720"/>
            <a:ext cx="2103120" cy="3017520"/>
            <a:chOff x="152400" y="2895600"/>
            <a:chExt cx="1752600" cy="2514600"/>
          </a:xfrm>
        </p:grpSpPr>
        <p:sp>
          <p:nvSpPr>
            <p:cNvPr id="50" name="Rectangle 49"/>
            <p:cNvSpPr/>
            <p:nvPr/>
          </p:nvSpPr>
          <p:spPr bwMode="auto">
            <a:xfrm>
              <a:off x="152400" y="2895600"/>
              <a:ext cx="1752600" cy="2514600"/>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316356" fontAlgn="base">
                <a:spcBef>
                  <a:spcPct val="0"/>
                </a:spcBef>
                <a:spcAft>
                  <a:spcPct val="0"/>
                </a:spcAft>
              </a:pPr>
              <a:endParaRPr lang="en-US" sz="350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51" name="Rounded Rectangle 50"/>
            <p:cNvSpPr/>
            <p:nvPr/>
          </p:nvSpPr>
          <p:spPr bwMode="auto">
            <a:xfrm>
              <a:off x="419100" y="4800600"/>
              <a:ext cx="1219200" cy="381000"/>
            </a:xfrm>
            <a:prstGeom prst="round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316356" fontAlgn="base">
                <a:spcBef>
                  <a:spcPct val="0"/>
                </a:spcBef>
                <a:spcAft>
                  <a:spcPct val="0"/>
                </a:spcAft>
              </a:pPr>
              <a:r>
                <a:rPr lang="en-US" sz="2400" dirty="0" smtClean="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Segoe Semibold" pitchFamily="34" charset="0"/>
                </a:rPr>
                <a:t>VMM</a:t>
              </a:r>
            </a:p>
          </p:txBody>
        </p:sp>
        <p:grpSp>
          <p:nvGrpSpPr>
            <p:cNvPr id="52" name="Group 43"/>
            <p:cNvGrpSpPr/>
            <p:nvPr/>
          </p:nvGrpSpPr>
          <p:grpSpPr>
            <a:xfrm>
              <a:off x="185736" y="3086100"/>
              <a:ext cx="514564" cy="1447800"/>
              <a:chOff x="185736" y="3086100"/>
              <a:chExt cx="514564" cy="1447800"/>
            </a:xfrm>
          </p:grpSpPr>
          <p:sp>
            <p:nvSpPr>
              <p:cNvPr id="59" name="Rounded Rectangle 58"/>
              <p:cNvSpPr/>
              <p:nvPr/>
            </p:nvSpPr>
            <p:spPr bwMode="auto">
              <a:xfrm>
                <a:off x="228600" y="3086100"/>
                <a:ext cx="457200" cy="1447800"/>
              </a:xfrm>
              <a:prstGeom prst="round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316356" fontAlgn="base">
                  <a:spcBef>
                    <a:spcPct val="0"/>
                  </a:spcBef>
                  <a:spcAft>
                    <a:spcPct val="0"/>
                  </a:spcAft>
                </a:pPr>
                <a:endParaRPr lang="en-US" sz="350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60" name="TextBox 59"/>
              <p:cNvSpPr txBox="1"/>
              <p:nvPr/>
            </p:nvSpPr>
            <p:spPr>
              <a:xfrm>
                <a:off x="185736" y="3352800"/>
                <a:ext cx="514564" cy="384721"/>
              </a:xfrm>
              <a:prstGeom prst="rect">
                <a:avLst/>
              </a:prstGeom>
              <a:no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wrap="none" rtlCol="0">
                <a:spAutoFit/>
              </a:bodyPr>
              <a:lstStyle/>
              <a:p>
                <a:r>
                  <a:rPr lang="en-US" sz="2400" dirty="0" smtClean="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Segoe Semibold" pitchFamily="34" charset="0"/>
                  </a:rPr>
                  <a:t>HA</a:t>
                </a:r>
              </a:p>
            </p:txBody>
          </p:sp>
        </p:grpSp>
        <p:grpSp>
          <p:nvGrpSpPr>
            <p:cNvPr id="53" name="Group 41"/>
            <p:cNvGrpSpPr/>
            <p:nvPr/>
          </p:nvGrpSpPr>
          <p:grpSpPr>
            <a:xfrm>
              <a:off x="723900" y="3086100"/>
              <a:ext cx="499668" cy="1447800"/>
              <a:chOff x="753264" y="3086100"/>
              <a:chExt cx="499668" cy="1447800"/>
            </a:xfrm>
          </p:grpSpPr>
          <p:sp>
            <p:nvSpPr>
              <p:cNvPr id="57" name="Rounded Rectangle 56"/>
              <p:cNvSpPr/>
              <p:nvPr/>
            </p:nvSpPr>
            <p:spPr bwMode="auto">
              <a:xfrm>
                <a:off x="795732" y="3086100"/>
                <a:ext cx="457200" cy="1447800"/>
              </a:xfrm>
              <a:prstGeom prst="round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316356" fontAlgn="base">
                  <a:spcBef>
                    <a:spcPct val="0"/>
                  </a:spcBef>
                  <a:spcAft>
                    <a:spcPct val="0"/>
                  </a:spcAft>
                </a:pPr>
                <a:endParaRPr lang="en-US" sz="350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58" name="TextBox 57"/>
              <p:cNvSpPr txBox="1"/>
              <p:nvPr/>
            </p:nvSpPr>
            <p:spPr>
              <a:xfrm>
                <a:off x="753264" y="3657600"/>
                <a:ext cx="498534" cy="384721"/>
              </a:xfrm>
              <a:prstGeom prst="rect">
                <a:avLst/>
              </a:prstGeom>
              <a:no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wrap="none" rtlCol="0">
                <a:spAutoFit/>
              </a:bodyPr>
              <a:lstStyle/>
              <a:p>
                <a:r>
                  <a:rPr lang="en-US" sz="2400" dirty="0" smtClean="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Segoe Semibold" pitchFamily="34" charset="0"/>
                  </a:rPr>
                  <a:t>HB</a:t>
                </a:r>
              </a:p>
            </p:txBody>
          </p:sp>
        </p:grpSp>
        <p:grpSp>
          <p:nvGrpSpPr>
            <p:cNvPr id="54" name="Group 42"/>
            <p:cNvGrpSpPr/>
            <p:nvPr/>
          </p:nvGrpSpPr>
          <p:grpSpPr>
            <a:xfrm>
              <a:off x="1262064" y="3086100"/>
              <a:ext cx="502541" cy="1447800"/>
              <a:chOff x="1262064" y="3086100"/>
              <a:chExt cx="502541" cy="1447800"/>
            </a:xfrm>
          </p:grpSpPr>
          <p:sp>
            <p:nvSpPr>
              <p:cNvPr id="55" name="Rounded Rectangle 54"/>
              <p:cNvSpPr/>
              <p:nvPr/>
            </p:nvSpPr>
            <p:spPr bwMode="auto">
              <a:xfrm>
                <a:off x="1295400" y="3086100"/>
                <a:ext cx="457200" cy="1447800"/>
              </a:xfrm>
              <a:prstGeom prst="round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316356" fontAlgn="base">
                  <a:spcBef>
                    <a:spcPct val="0"/>
                  </a:spcBef>
                  <a:spcAft>
                    <a:spcPct val="0"/>
                  </a:spcAft>
                </a:pPr>
                <a:endParaRPr lang="en-US" sz="350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56" name="TextBox 55"/>
              <p:cNvSpPr txBox="1"/>
              <p:nvPr/>
            </p:nvSpPr>
            <p:spPr>
              <a:xfrm>
                <a:off x="1262064" y="3886200"/>
                <a:ext cx="502541" cy="384721"/>
              </a:xfrm>
              <a:prstGeom prst="rect">
                <a:avLst/>
              </a:prstGeom>
              <a:no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wrap="none" rtlCol="0">
                <a:spAutoFit/>
              </a:bodyPr>
              <a:lstStyle/>
              <a:p>
                <a:r>
                  <a:rPr lang="en-US" sz="2400" dirty="0" smtClean="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Segoe Semibold" pitchFamily="34" charset="0"/>
                  </a:rPr>
                  <a:t>HC</a:t>
                </a:r>
              </a:p>
            </p:txBody>
          </p:sp>
        </p:grpSp>
      </p:grpSp>
      <p:cxnSp>
        <p:nvCxnSpPr>
          <p:cNvPr id="61" name="Straight Connector 60"/>
          <p:cNvCxnSpPr/>
          <p:nvPr/>
        </p:nvCxnSpPr>
        <p:spPr bwMode="auto">
          <a:xfrm flipV="1">
            <a:off x="2286000" y="6217920"/>
            <a:ext cx="640080" cy="91440"/>
          </a:xfrm>
          <a:prstGeom prst="line">
            <a:avLst/>
          </a:prstGeom>
          <a:ln>
            <a:headEnd type="none" w="med" len="med"/>
            <a:tailEnd type="none" w="med" len="med"/>
          </a:ln>
        </p:spPr>
        <p:style>
          <a:lnRef idx="3">
            <a:schemeClr val="dk1"/>
          </a:lnRef>
          <a:fillRef idx="0">
            <a:schemeClr val="dk1"/>
          </a:fillRef>
          <a:effectRef idx="2">
            <a:schemeClr val="dk1"/>
          </a:effectRef>
          <a:fontRef idx="minor">
            <a:schemeClr val="tx1"/>
          </a:fontRef>
        </p:style>
      </p:cxnSp>
      <p:sp>
        <p:nvSpPr>
          <p:cNvPr id="62" name="TextBox 61"/>
          <p:cNvSpPr txBox="1"/>
          <p:nvPr/>
        </p:nvSpPr>
        <p:spPr>
          <a:xfrm>
            <a:off x="1828801" y="6492240"/>
            <a:ext cx="881394" cy="443198"/>
          </a:xfrm>
          <a:prstGeom prst="rect">
            <a:avLst/>
          </a:prstGeom>
        </p:spPr>
        <p:txBody>
          <a:bodyPr wrap="none" lIns="109728" tIns="54864" rIns="109728" bIns="54864">
            <a:spAutoFit/>
          </a:bodyPr>
          <a:lstStyle/>
          <a:p>
            <a:pPr algn="ctr" fontAlgn="base">
              <a:lnSpc>
                <a:spcPct val="90000"/>
              </a:lnSpc>
              <a:spcBef>
                <a:spcPct val="0"/>
              </a:spcBef>
              <a:spcAft>
                <a:spcPct val="0"/>
              </a:spcAft>
            </a:pPr>
            <a:r>
              <a:rPr lang="en-US" sz="2400" dirty="0" smtClean="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Segoe Semibold" pitchFamily="34" charset="0"/>
              </a:rPr>
              <a:t>NP:3</a:t>
            </a:r>
          </a:p>
        </p:txBody>
      </p:sp>
      <p:cxnSp>
        <p:nvCxnSpPr>
          <p:cNvPr id="63" name="Straight Connector 62"/>
          <p:cNvCxnSpPr/>
          <p:nvPr/>
        </p:nvCxnSpPr>
        <p:spPr bwMode="auto">
          <a:xfrm>
            <a:off x="4176630" y="6863280"/>
            <a:ext cx="1212550" cy="86611"/>
          </a:xfrm>
          <a:prstGeom prst="line">
            <a:avLst/>
          </a:prstGeom>
          <a:ln>
            <a:headEnd type="none" w="med" len="med"/>
            <a:tailEnd type="none" w="med" len="med"/>
          </a:ln>
        </p:spPr>
        <p:style>
          <a:lnRef idx="3">
            <a:schemeClr val="dk1"/>
          </a:lnRef>
          <a:fillRef idx="0">
            <a:schemeClr val="dk1"/>
          </a:fillRef>
          <a:effectRef idx="2">
            <a:schemeClr val="dk1"/>
          </a:effectRef>
          <a:fontRef idx="minor">
            <a:schemeClr val="tx1"/>
          </a:fontRef>
        </p:style>
      </p:cxnSp>
      <p:cxnSp>
        <p:nvCxnSpPr>
          <p:cNvPr id="64" name="Straight Connector 63"/>
          <p:cNvCxnSpPr/>
          <p:nvPr/>
        </p:nvCxnSpPr>
        <p:spPr bwMode="auto">
          <a:xfrm flipV="1">
            <a:off x="4349852" y="4957845"/>
            <a:ext cx="1039328" cy="259832"/>
          </a:xfrm>
          <a:prstGeom prst="line">
            <a:avLst/>
          </a:prstGeom>
          <a:ln>
            <a:headEnd type="none" w="med" len="med"/>
            <a:tailEnd type="none" w="med" len="med"/>
          </a:ln>
        </p:spPr>
        <p:style>
          <a:lnRef idx="3">
            <a:schemeClr val="dk1"/>
          </a:lnRef>
          <a:fillRef idx="0">
            <a:schemeClr val="dk1"/>
          </a:fillRef>
          <a:effectRef idx="2">
            <a:schemeClr val="dk1"/>
          </a:effectRef>
          <a:fontRef idx="minor">
            <a:schemeClr val="tx1"/>
          </a:fontRef>
        </p:style>
      </p:cxnSp>
      <p:cxnSp>
        <p:nvCxnSpPr>
          <p:cNvPr id="65" name="Straight Connector 64"/>
          <p:cNvCxnSpPr/>
          <p:nvPr/>
        </p:nvCxnSpPr>
        <p:spPr bwMode="auto">
          <a:xfrm flipV="1">
            <a:off x="4436463" y="3052410"/>
            <a:ext cx="866107" cy="519664"/>
          </a:xfrm>
          <a:prstGeom prst="line">
            <a:avLst/>
          </a:prstGeom>
          <a:ln>
            <a:headEnd type="none" w="med" len="med"/>
            <a:tailEnd type="none" w="med" len="med"/>
          </a:ln>
        </p:spPr>
        <p:style>
          <a:lnRef idx="3">
            <a:schemeClr val="dk1"/>
          </a:lnRef>
          <a:fillRef idx="0">
            <a:schemeClr val="dk1"/>
          </a:fillRef>
          <a:effectRef idx="2">
            <a:schemeClr val="dk1"/>
          </a:effectRef>
          <a:fontRef idx="minor">
            <a:schemeClr val="tx1"/>
          </a:fontRef>
        </p:style>
      </p:cxnSp>
      <p:sp>
        <p:nvSpPr>
          <p:cNvPr id="66" name="AutoShape 19"/>
          <p:cNvSpPr>
            <a:spLocks noChangeArrowheads="1"/>
          </p:cNvSpPr>
          <p:nvPr/>
        </p:nvSpPr>
        <p:spPr bwMode="auto">
          <a:xfrm>
            <a:off x="5129348" y="4264960"/>
            <a:ext cx="952717" cy="1039328"/>
          </a:xfrm>
          <a:prstGeom prst="can">
            <a:avLst>
              <a:gd name="adj" fmla="val 33333"/>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lIns="109728" tIns="54864" rIns="109728" bIns="54864" anchor="ctr"/>
          <a:lstStyle/>
          <a:p>
            <a:pPr algn="ctr"/>
            <a:r>
              <a:rPr lang="en-US" dirty="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Patient</a:t>
            </a:r>
          </a:p>
          <a:p>
            <a:pPr algn="ctr"/>
            <a:r>
              <a:rPr lang="en-US" dirty="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DB</a:t>
            </a:r>
          </a:p>
        </p:txBody>
      </p:sp>
      <p:sp>
        <p:nvSpPr>
          <p:cNvPr id="67" name="AutoShape 20"/>
          <p:cNvSpPr>
            <a:spLocks noChangeArrowheads="1"/>
          </p:cNvSpPr>
          <p:nvPr/>
        </p:nvSpPr>
        <p:spPr bwMode="auto">
          <a:xfrm>
            <a:off x="5042737" y="2186304"/>
            <a:ext cx="866107" cy="1039328"/>
          </a:xfrm>
          <a:prstGeom prst="can">
            <a:avLst>
              <a:gd name="adj" fmla="val 33333"/>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lIns="109728" tIns="54864" rIns="109728" bIns="54864" anchor="ctr"/>
          <a:lstStyle/>
          <a:p>
            <a:pPr algn="ctr"/>
            <a:r>
              <a:rPr lang="en-US"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Acctg</a:t>
            </a:r>
            <a:endParaRPr lang="en-US" dirty="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endParaRPr>
          </a:p>
        </p:txBody>
      </p:sp>
      <p:sp>
        <p:nvSpPr>
          <p:cNvPr id="68" name="Cross 67"/>
          <p:cNvSpPr/>
          <p:nvPr/>
        </p:nvSpPr>
        <p:spPr bwMode="auto">
          <a:xfrm>
            <a:off x="4003409" y="6430227"/>
            <a:ext cx="519664" cy="692886"/>
          </a:xfrm>
          <a:prstGeom prst="plus">
            <a:avLst/>
          </a:prstGeom>
        </p:spPr>
        <p:style>
          <a:lnRef idx="1">
            <a:schemeClr val="accent2"/>
          </a:lnRef>
          <a:fillRef idx="3">
            <a:schemeClr val="accent2"/>
          </a:fillRef>
          <a:effectRef idx="2">
            <a:schemeClr val="accent2"/>
          </a:effectRef>
          <a:fontRef idx="minor">
            <a:schemeClr val="lt1"/>
          </a:fontRef>
        </p:style>
        <p:txBody>
          <a:bodyPr vert="horz" wrap="square" lIns="131674" tIns="65837" rIns="131674" bIns="65837" numCol="1" rtlCol="0" anchor="ctr" anchorCtr="0" compatLnSpc="1">
            <a:prstTxWarp prst="textNoShape">
              <a:avLst/>
            </a:prstTxWarp>
          </a:bodyPr>
          <a:lstStyle/>
          <a:p>
            <a:pPr algn="ctr" defTabSz="1316356" fontAlgn="base">
              <a:spcBef>
                <a:spcPct val="0"/>
              </a:spcBef>
              <a:spcAft>
                <a:spcPct val="0"/>
              </a:spcAft>
            </a:pPr>
            <a:r>
              <a:rPr lang="en-US" sz="2400" dirty="0" smtClean="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Segoe Semibold" pitchFamily="34" charset="0"/>
              </a:rPr>
              <a:t>S</a:t>
            </a:r>
          </a:p>
        </p:txBody>
      </p:sp>
      <p:sp>
        <p:nvSpPr>
          <p:cNvPr id="69" name="Cross 68"/>
          <p:cNvSpPr/>
          <p:nvPr/>
        </p:nvSpPr>
        <p:spPr bwMode="auto">
          <a:xfrm>
            <a:off x="4176630" y="4871235"/>
            <a:ext cx="519664" cy="692886"/>
          </a:xfrm>
          <a:prstGeom prst="plus">
            <a:avLst/>
          </a:prstGeom>
        </p:spPr>
        <p:style>
          <a:lnRef idx="1">
            <a:schemeClr val="accent2"/>
          </a:lnRef>
          <a:fillRef idx="3">
            <a:schemeClr val="accent2"/>
          </a:fillRef>
          <a:effectRef idx="2">
            <a:schemeClr val="accent2"/>
          </a:effectRef>
          <a:fontRef idx="minor">
            <a:schemeClr val="lt1"/>
          </a:fontRef>
        </p:style>
        <p:txBody>
          <a:bodyPr vert="horz" wrap="square" lIns="131674" tIns="65837" rIns="131674" bIns="65837" numCol="1" rtlCol="0" anchor="ctr" anchorCtr="0" compatLnSpc="1">
            <a:prstTxWarp prst="textNoShape">
              <a:avLst/>
            </a:prstTxWarp>
          </a:bodyPr>
          <a:lstStyle/>
          <a:p>
            <a:pPr algn="ctr" defTabSz="1316356" fontAlgn="base">
              <a:spcBef>
                <a:spcPct val="0"/>
              </a:spcBef>
              <a:spcAft>
                <a:spcPct val="0"/>
              </a:spcAft>
            </a:pPr>
            <a:r>
              <a:rPr lang="en-US" sz="2400" dirty="0" smtClean="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Segoe Semibold" pitchFamily="34" charset="0"/>
              </a:rPr>
              <a:t>S</a:t>
            </a:r>
          </a:p>
        </p:txBody>
      </p:sp>
      <p:sp>
        <p:nvSpPr>
          <p:cNvPr id="70" name="Cross 69"/>
          <p:cNvSpPr/>
          <p:nvPr/>
        </p:nvSpPr>
        <p:spPr bwMode="auto">
          <a:xfrm>
            <a:off x="4090019" y="3225632"/>
            <a:ext cx="519664" cy="692886"/>
          </a:xfrm>
          <a:prstGeom prst="plus">
            <a:avLst/>
          </a:prstGeom>
        </p:spPr>
        <p:style>
          <a:lnRef idx="1">
            <a:schemeClr val="accent2"/>
          </a:lnRef>
          <a:fillRef idx="3">
            <a:schemeClr val="accent2"/>
          </a:fillRef>
          <a:effectRef idx="2">
            <a:schemeClr val="accent2"/>
          </a:effectRef>
          <a:fontRef idx="minor">
            <a:schemeClr val="lt1"/>
          </a:fontRef>
        </p:style>
        <p:txBody>
          <a:bodyPr vert="horz" wrap="square" lIns="131674" tIns="65837" rIns="131674" bIns="65837" numCol="1" rtlCol="0" anchor="ctr" anchorCtr="0" compatLnSpc="1">
            <a:prstTxWarp prst="textNoShape">
              <a:avLst/>
            </a:prstTxWarp>
          </a:bodyPr>
          <a:lstStyle/>
          <a:p>
            <a:pPr algn="ctr" defTabSz="1316356" fontAlgn="base">
              <a:spcBef>
                <a:spcPct val="0"/>
              </a:spcBef>
              <a:spcAft>
                <a:spcPct val="0"/>
              </a:spcAft>
            </a:pPr>
            <a:r>
              <a:rPr lang="en-US" sz="2400" dirty="0" smtClean="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Segoe Semibold" pitchFamily="34" charset="0"/>
              </a:rPr>
              <a:t>S</a:t>
            </a:r>
          </a:p>
        </p:txBody>
      </p:sp>
      <p:sp>
        <p:nvSpPr>
          <p:cNvPr id="71" name="AutoShape 20"/>
          <p:cNvSpPr>
            <a:spLocks noChangeArrowheads="1"/>
          </p:cNvSpPr>
          <p:nvPr/>
        </p:nvSpPr>
        <p:spPr bwMode="auto">
          <a:xfrm>
            <a:off x="5129347" y="6170395"/>
            <a:ext cx="866107" cy="1039328"/>
          </a:xfrm>
          <a:prstGeom prst="can">
            <a:avLst>
              <a:gd name="adj" fmla="val 33333"/>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lIns="109728" tIns="54864" rIns="109728" bIns="54864" anchor="ctr"/>
          <a:lstStyle/>
          <a:p>
            <a:pPr algn="ctr"/>
            <a:r>
              <a:rPr lang="en-US" dirty="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Web</a:t>
            </a:r>
          </a:p>
          <a:p>
            <a:pPr algn="ctr"/>
            <a:r>
              <a:rPr lang="en-US" dirty="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Site</a:t>
            </a:r>
          </a:p>
        </p:txBody>
      </p:sp>
      <p:sp>
        <p:nvSpPr>
          <p:cNvPr id="72" name="TextBox 71"/>
          <p:cNvSpPr txBox="1"/>
          <p:nvPr/>
        </p:nvSpPr>
        <p:spPr>
          <a:xfrm>
            <a:off x="4696294" y="3312241"/>
            <a:ext cx="1427699" cy="443198"/>
          </a:xfrm>
          <a:prstGeom prst="rect">
            <a:avLst/>
          </a:prstGeom>
        </p:spPr>
        <p:txBody>
          <a:bodyPr wrap="none" lIns="109728" tIns="54864" rIns="109728" bIns="54864">
            <a:spAutoFit/>
          </a:bodyPr>
          <a:lstStyle/>
          <a:p>
            <a:pPr algn="ctr" fontAlgn="base">
              <a:lnSpc>
                <a:spcPct val="90000"/>
              </a:lnSpc>
              <a:spcBef>
                <a:spcPct val="0"/>
              </a:spcBef>
              <a:spcAft>
                <a:spcPct val="0"/>
              </a:spcAft>
            </a:pPr>
            <a:r>
              <a:rPr lang="en-US" sz="2400" dirty="0" smtClean="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Segoe Semibold" pitchFamily="34" charset="0"/>
              </a:rPr>
              <a:t>NP:4, TD</a:t>
            </a:r>
          </a:p>
        </p:txBody>
      </p:sp>
      <p:sp>
        <p:nvSpPr>
          <p:cNvPr id="73" name="TextBox 72"/>
          <p:cNvSpPr txBox="1"/>
          <p:nvPr/>
        </p:nvSpPr>
        <p:spPr>
          <a:xfrm>
            <a:off x="4782905" y="5390898"/>
            <a:ext cx="1366144" cy="443198"/>
          </a:xfrm>
          <a:prstGeom prst="rect">
            <a:avLst/>
          </a:prstGeom>
        </p:spPr>
        <p:txBody>
          <a:bodyPr wrap="none" lIns="109728" tIns="54864" rIns="109728" bIns="54864">
            <a:spAutoFit/>
          </a:bodyPr>
          <a:lstStyle/>
          <a:p>
            <a:pPr algn="ctr" fontAlgn="base">
              <a:lnSpc>
                <a:spcPct val="90000"/>
              </a:lnSpc>
              <a:spcBef>
                <a:spcPct val="0"/>
              </a:spcBef>
              <a:spcAft>
                <a:spcPct val="0"/>
              </a:spcAft>
            </a:pPr>
            <a:r>
              <a:rPr lang="en-US" sz="2400" dirty="0" smtClean="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Segoe Semibold" pitchFamily="34" charset="0"/>
              </a:rPr>
              <a:t>NP:5, TE</a:t>
            </a:r>
          </a:p>
        </p:txBody>
      </p:sp>
      <p:sp>
        <p:nvSpPr>
          <p:cNvPr id="74" name="TextBox 73"/>
          <p:cNvSpPr txBox="1"/>
          <p:nvPr/>
        </p:nvSpPr>
        <p:spPr>
          <a:xfrm>
            <a:off x="4609684" y="7296333"/>
            <a:ext cx="1362296" cy="443198"/>
          </a:xfrm>
          <a:prstGeom prst="rect">
            <a:avLst/>
          </a:prstGeom>
        </p:spPr>
        <p:txBody>
          <a:bodyPr wrap="none" lIns="109728" tIns="54864" rIns="109728" bIns="54864">
            <a:spAutoFit/>
          </a:bodyPr>
          <a:lstStyle/>
          <a:p>
            <a:pPr algn="ctr" fontAlgn="base">
              <a:lnSpc>
                <a:spcPct val="90000"/>
              </a:lnSpc>
              <a:spcBef>
                <a:spcPct val="0"/>
              </a:spcBef>
              <a:spcAft>
                <a:spcPct val="0"/>
              </a:spcAft>
            </a:pPr>
            <a:r>
              <a:rPr lang="en-US" sz="2400" dirty="0" smtClean="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Segoe Semibold" pitchFamily="34" charset="0"/>
              </a:rPr>
              <a:t>NP:6, TF</a:t>
            </a:r>
          </a:p>
        </p:txBody>
      </p:sp>
      <p:sp>
        <p:nvSpPr>
          <p:cNvPr id="75" name="Cross 74"/>
          <p:cNvSpPr/>
          <p:nvPr/>
        </p:nvSpPr>
        <p:spPr bwMode="auto">
          <a:xfrm>
            <a:off x="2877471" y="3052411"/>
            <a:ext cx="519664" cy="692886"/>
          </a:xfrm>
          <a:prstGeom prst="plus">
            <a:avLst/>
          </a:prstGeom>
        </p:spPr>
        <p:style>
          <a:lnRef idx="1">
            <a:schemeClr val="accent2"/>
          </a:lnRef>
          <a:fillRef idx="3">
            <a:schemeClr val="accent2"/>
          </a:fillRef>
          <a:effectRef idx="2">
            <a:schemeClr val="accent2"/>
          </a:effectRef>
          <a:fontRef idx="minor">
            <a:schemeClr val="lt1"/>
          </a:fontRef>
        </p:style>
        <p:txBody>
          <a:bodyPr vert="horz" wrap="square" lIns="131674" tIns="65837" rIns="131674" bIns="65837" numCol="1" rtlCol="0" anchor="ctr" anchorCtr="0" compatLnSpc="1">
            <a:prstTxWarp prst="textNoShape">
              <a:avLst/>
            </a:prstTxWarp>
          </a:bodyPr>
          <a:lstStyle/>
          <a:p>
            <a:pPr algn="ctr" defTabSz="1316356" fontAlgn="base">
              <a:spcBef>
                <a:spcPct val="0"/>
              </a:spcBef>
              <a:spcAft>
                <a:spcPct val="0"/>
              </a:spcAft>
            </a:pPr>
            <a:r>
              <a:rPr lang="en-US" sz="2400" dirty="0" smtClean="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Segoe Semibold" pitchFamily="34" charset="0"/>
              </a:rPr>
              <a:t>S</a:t>
            </a:r>
          </a:p>
        </p:txBody>
      </p:sp>
      <p:sp>
        <p:nvSpPr>
          <p:cNvPr id="76" name="Cross 75"/>
          <p:cNvSpPr/>
          <p:nvPr/>
        </p:nvSpPr>
        <p:spPr bwMode="auto">
          <a:xfrm>
            <a:off x="2704248" y="4611403"/>
            <a:ext cx="519664" cy="692886"/>
          </a:xfrm>
          <a:prstGeom prst="plus">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31674" tIns="65837" rIns="131674" bIns="65837" numCol="1" rtlCol="0" anchor="ctr" anchorCtr="0" compatLnSpc="1">
            <a:prstTxWarp prst="textNoShape">
              <a:avLst/>
            </a:prstTxWarp>
          </a:bodyPr>
          <a:lstStyle/>
          <a:p>
            <a:pPr algn="ctr" defTabSz="1316356" fontAlgn="base">
              <a:spcBef>
                <a:spcPct val="0"/>
              </a:spcBef>
              <a:spcAft>
                <a:spcPct val="0"/>
              </a:spcAft>
            </a:pPr>
            <a:r>
              <a:rPr lang="en-US" sz="2400" dirty="0" smtClean="0">
                <a:solidFill>
                  <a:schemeClr val="tx1"/>
                </a:solidFill>
                <a:effectLst>
                  <a:outerShdw blurRad="38100" dist="38100" dir="2700000" algn="tl">
                    <a:srgbClr val="000000">
                      <a:alpha val="43137"/>
                    </a:srgbClr>
                  </a:outerShdw>
                </a:effectLst>
                <a:latin typeface="Segoe" pitchFamily="34" charset="0"/>
              </a:rPr>
              <a:t>S</a:t>
            </a:r>
          </a:p>
        </p:txBody>
      </p:sp>
      <p:sp>
        <p:nvSpPr>
          <p:cNvPr id="77" name="Cross 76"/>
          <p:cNvSpPr/>
          <p:nvPr/>
        </p:nvSpPr>
        <p:spPr bwMode="auto">
          <a:xfrm>
            <a:off x="2964081" y="5910562"/>
            <a:ext cx="519664" cy="692886"/>
          </a:xfrm>
          <a:prstGeom prst="plus">
            <a:avLst/>
          </a:prstGeom>
        </p:spPr>
        <p:style>
          <a:lnRef idx="1">
            <a:schemeClr val="accent2"/>
          </a:lnRef>
          <a:fillRef idx="3">
            <a:schemeClr val="accent2"/>
          </a:fillRef>
          <a:effectRef idx="2">
            <a:schemeClr val="accent2"/>
          </a:effectRef>
          <a:fontRef idx="minor">
            <a:schemeClr val="lt1"/>
          </a:fontRef>
        </p:style>
        <p:txBody>
          <a:bodyPr vert="horz" wrap="square" lIns="131674" tIns="65837" rIns="131674" bIns="65837" numCol="1" rtlCol="0" anchor="ctr" anchorCtr="0" compatLnSpc="1">
            <a:prstTxWarp prst="textNoShape">
              <a:avLst/>
            </a:prstTxWarp>
          </a:bodyPr>
          <a:lstStyle/>
          <a:p>
            <a:pPr algn="ctr" defTabSz="1316356" fontAlgn="base">
              <a:spcBef>
                <a:spcPct val="0"/>
              </a:spcBef>
              <a:spcAft>
                <a:spcPct val="0"/>
              </a:spcAft>
            </a:pPr>
            <a:r>
              <a:rPr lang="en-US" sz="2400" dirty="0" smtClean="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Segoe Semibold" pitchFamily="34" charset="0"/>
              </a:rPr>
              <a:t>S</a:t>
            </a:r>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bwMode="auto">
          <a:xfrm>
            <a:off x="7498080" y="2103120"/>
            <a:ext cx="3474720" cy="6766560"/>
          </a:xfrm>
          <a:prstGeom prst="rect">
            <a:avLst/>
          </a:prstGeom>
          <a:gradFill flip="none" rotWithShape="1">
            <a:gsLst>
              <a:gs pos="9000">
                <a:srgbClr val="FFFFFF">
                  <a:alpha val="0"/>
                </a:srgbClr>
              </a:gs>
              <a:gs pos="31000">
                <a:schemeClr val="bg2">
                  <a:alpha val="63000"/>
                </a:schemeClr>
              </a:gs>
              <a:gs pos="67000">
                <a:schemeClr val="bg2">
                  <a:alpha val="44000"/>
                </a:schemeClr>
              </a:gs>
              <a:gs pos="86000">
                <a:schemeClr val="tx1">
                  <a:alpha val="0"/>
                </a:schemeClr>
              </a:gs>
            </a:gsLst>
            <a:lin ang="16200000" scaled="1"/>
            <a:tileRect/>
          </a:gradFill>
          <a:ln w="15875" cap="sq" cmpd="sng" algn="ctr">
            <a:gradFill>
              <a:gsLst>
                <a:gs pos="0">
                  <a:schemeClr val="accent1">
                    <a:tint val="66000"/>
                    <a:satMod val="160000"/>
                    <a:alpha val="0"/>
                  </a:schemeClr>
                </a:gs>
                <a:gs pos="50000">
                  <a:schemeClr val="accent1">
                    <a:tint val="44500"/>
                    <a:satMod val="160000"/>
                  </a:schemeClr>
                </a:gs>
                <a:gs pos="100000">
                  <a:schemeClr val="accent1">
                    <a:tint val="23500"/>
                    <a:satMod val="160000"/>
                    <a:alpha val="0"/>
                  </a:schemeClr>
                </a:gs>
              </a:gsLst>
              <a:lin ang="5400000" scaled="0"/>
            </a:gradFill>
            <a:prstDash val="solid"/>
            <a:headEnd type="none" w="med" len="med"/>
            <a:tailEnd type="none" w="med" len="med"/>
          </a:ln>
          <a:effectLst>
            <a:outerShdw blurRad="50800" dist="38100" dir="10800000" algn="r" rotWithShape="0">
              <a:prstClr val="black">
                <a:alpha val="40000"/>
              </a:prstClr>
            </a:outerShdw>
          </a:effectLst>
          <a:sp3d>
            <a:bevelT w="82550"/>
          </a:sp3d>
        </p:spPr>
        <p:txBody>
          <a:bodyPr vert="horz" wrap="square" lIns="131674" tIns="65837" rIns="131674" bIns="65837" numCol="1" rtlCol="0" anchor="ctr" anchorCtr="0" compatLnSpc="1">
            <a:prstTxWarp prst="textNoShape">
              <a:avLst/>
            </a:prstTxWarp>
          </a:bodyPr>
          <a:lstStyle/>
          <a:p>
            <a:pPr algn="ctr" defTabSz="1316356"/>
            <a:endParaRPr lang="en-US" sz="3800" kern="0" dirty="0" smtClean="0">
              <a:solidFill>
                <a:srgbClr val="FFFFFF"/>
              </a:solidFill>
              <a:latin typeface="Segoe" pitchFamily="34" charset="0"/>
            </a:endParaRPr>
          </a:p>
        </p:txBody>
      </p:sp>
      <p:sp>
        <p:nvSpPr>
          <p:cNvPr id="3074" name="Rectangle 2"/>
          <p:cNvSpPr>
            <a:spLocks noGrp="1" noChangeArrowheads="1"/>
          </p:cNvSpPr>
          <p:nvPr>
            <p:ph type="title"/>
          </p:nvPr>
        </p:nvSpPr>
        <p:spPr/>
        <p:txBody>
          <a:bodyPr/>
          <a:lstStyle/>
          <a:p>
            <a:r>
              <a:rPr lang="en-US" dirty="0" smtClean="0"/>
              <a:t>Hosted VMM Benefits</a:t>
            </a:r>
            <a:endParaRPr lang="en-US" dirty="0"/>
          </a:p>
        </p:txBody>
      </p:sp>
      <p:sp>
        <p:nvSpPr>
          <p:cNvPr id="3075" name="Rectangle 3"/>
          <p:cNvSpPr>
            <a:spLocks noGrp="1" noChangeArrowheads="1"/>
          </p:cNvSpPr>
          <p:nvPr>
            <p:ph idx="1"/>
          </p:nvPr>
        </p:nvSpPr>
        <p:spPr>
          <a:xfrm>
            <a:off x="458153" y="2286001"/>
            <a:ext cx="7039927" cy="5780557"/>
          </a:xfrm>
        </p:spPr>
        <p:txBody>
          <a:bodyPr/>
          <a:lstStyle/>
          <a:p>
            <a:pPr>
              <a:spcBef>
                <a:spcPts val="720"/>
              </a:spcBef>
            </a:pPr>
            <a:r>
              <a:rPr lang="en-US" sz="2900" dirty="0" smtClean="0"/>
              <a:t>Miniport and class inheritance models</a:t>
            </a:r>
          </a:p>
          <a:p>
            <a:pPr>
              <a:spcBef>
                <a:spcPts val="720"/>
              </a:spcBef>
            </a:pPr>
            <a:r>
              <a:rPr lang="en-US" sz="2900" dirty="0" smtClean="0"/>
              <a:t>Unparalleled driver implementations</a:t>
            </a:r>
          </a:p>
          <a:p>
            <a:pPr>
              <a:spcBef>
                <a:spcPts val="720"/>
              </a:spcBef>
            </a:pPr>
            <a:r>
              <a:rPr lang="en-US" sz="2900" dirty="0" smtClean="0"/>
              <a:t>Innumerable partner solutions</a:t>
            </a:r>
          </a:p>
          <a:p>
            <a:pPr>
              <a:spcBef>
                <a:spcPts val="720"/>
              </a:spcBef>
            </a:pPr>
            <a:r>
              <a:rPr lang="en-US" sz="2900" dirty="0" smtClean="0"/>
              <a:t>Multiple different bus infrastructures </a:t>
            </a:r>
            <a:r>
              <a:rPr lang="en-US" sz="2400" dirty="0" smtClean="0"/>
              <a:t>(SCSI, FC, IDE, SATA, USB, 1394…)</a:t>
            </a:r>
            <a:endParaRPr lang="en-US" sz="2900" dirty="0" smtClean="0"/>
          </a:p>
          <a:p>
            <a:pPr>
              <a:spcBef>
                <a:spcPts val="720"/>
              </a:spcBef>
            </a:pPr>
            <a:r>
              <a:rPr lang="en-US" sz="2900" dirty="0" smtClean="0"/>
              <a:t>Boot, security &amp; data integrity services</a:t>
            </a:r>
          </a:p>
          <a:p>
            <a:pPr>
              <a:spcBef>
                <a:spcPts val="720"/>
              </a:spcBef>
            </a:pPr>
            <a:r>
              <a:rPr lang="en-US" sz="2900" dirty="0" smtClean="0"/>
              <a:t>3rd party value added such as volume managers, load balancers, routers, firewall, RAS/failover, virus scanners, backup…</a:t>
            </a:r>
          </a:p>
          <a:p>
            <a:pPr>
              <a:spcBef>
                <a:spcPts val="720"/>
              </a:spcBef>
            </a:pPr>
            <a:r>
              <a:rPr lang="en-US" sz="2900" dirty="0" smtClean="0"/>
              <a:t>Helps orchestrate complementary offerings from across a rich ecosystem</a:t>
            </a:r>
          </a:p>
          <a:p>
            <a:pPr>
              <a:spcBef>
                <a:spcPts val="720"/>
              </a:spcBef>
              <a:buNone/>
            </a:pPr>
            <a:endParaRPr lang="en-US" sz="2900" dirty="0" smtClean="0"/>
          </a:p>
        </p:txBody>
      </p:sp>
      <p:sp>
        <p:nvSpPr>
          <p:cNvPr id="3076" name="Rectangle 4"/>
          <p:cNvSpPr>
            <a:spLocks noChangeArrowheads="1"/>
          </p:cNvSpPr>
          <p:nvPr/>
        </p:nvSpPr>
        <p:spPr bwMode="auto">
          <a:xfrm>
            <a:off x="7863840" y="5303520"/>
            <a:ext cx="2743200" cy="731520"/>
          </a:xfrm>
          <a:prstGeom prst="rect">
            <a:avLst/>
          </a:prstGeom>
          <a:ln>
            <a:headEnd/>
            <a:tailEnd/>
          </a:ln>
        </p:spPr>
        <p:style>
          <a:lnRef idx="1">
            <a:schemeClr val="accent6"/>
          </a:lnRef>
          <a:fillRef idx="3">
            <a:schemeClr val="accent6"/>
          </a:fillRef>
          <a:effectRef idx="2">
            <a:schemeClr val="accent6"/>
          </a:effectRef>
          <a:fontRef idx="minor">
            <a:schemeClr val="lt1"/>
          </a:fontRef>
        </p:style>
        <p:txBody>
          <a:bodyPr wrap="none" lIns="109728" tIns="54864" rIns="109728" bIns="54864" anchor="ctr"/>
          <a:lstStyle/>
          <a:p>
            <a:pPr algn="ctr"/>
            <a:r>
              <a:rPr lang="en-US" sz="1900" dirty="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OS</a:t>
            </a:r>
          </a:p>
        </p:txBody>
      </p:sp>
      <p:sp>
        <p:nvSpPr>
          <p:cNvPr id="3077" name="Rectangle 5"/>
          <p:cNvSpPr>
            <a:spLocks noChangeArrowheads="1"/>
          </p:cNvSpPr>
          <p:nvPr/>
        </p:nvSpPr>
        <p:spPr bwMode="auto">
          <a:xfrm>
            <a:off x="7863840" y="6126480"/>
            <a:ext cx="2743200" cy="731520"/>
          </a:xfrm>
          <a:prstGeom prst="rect">
            <a:avLst/>
          </a:prstGeom>
          <a:ln>
            <a:headEnd/>
            <a:tailEnd/>
          </a:ln>
        </p:spPr>
        <p:style>
          <a:lnRef idx="1">
            <a:schemeClr val="accent6"/>
          </a:lnRef>
          <a:fillRef idx="3">
            <a:schemeClr val="accent6"/>
          </a:fillRef>
          <a:effectRef idx="2">
            <a:schemeClr val="accent6"/>
          </a:effectRef>
          <a:fontRef idx="minor">
            <a:schemeClr val="lt1"/>
          </a:fontRef>
        </p:style>
        <p:txBody>
          <a:bodyPr wrap="none" lIns="109728" tIns="54864" rIns="109728" bIns="54864" anchor="ctr"/>
          <a:lstStyle/>
          <a:p>
            <a:pPr algn="ctr"/>
            <a:r>
              <a:rPr lang="en-US" sz="1900" dirty="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Hardware</a:t>
            </a:r>
          </a:p>
        </p:txBody>
      </p:sp>
      <p:sp>
        <p:nvSpPr>
          <p:cNvPr id="3078" name="Rectangle 6"/>
          <p:cNvSpPr>
            <a:spLocks noChangeArrowheads="1"/>
          </p:cNvSpPr>
          <p:nvPr/>
        </p:nvSpPr>
        <p:spPr bwMode="auto">
          <a:xfrm>
            <a:off x="8595360" y="4754880"/>
            <a:ext cx="2011680" cy="457200"/>
          </a:xfrm>
          <a:prstGeom prst="rect">
            <a:avLst/>
          </a:prstGeom>
          <a:ln>
            <a:headEnd/>
            <a:tailEnd/>
          </a:ln>
        </p:spPr>
        <p:style>
          <a:lnRef idx="1">
            <a:schemeClr val="accent6"/>
          </a:lnRef>
          <a:fillRef idx="3">
            <a:schemeClr val="accent6"/>
          </a:fillRef>
          <a:effectRef idx="2">
            <a:schemeClr val="accent6"/>
          </a:effectRef>
          <a:fontRef idx="minor">
            <a:schemeClr val="lt1"/>
          </a:fontRef>
        </p:style>
        <p:txBody>
          <a:bodyPr wrap="none" lIns="109728" tIns="54864" rIns="109728" bIns="54864" anchor="ctr"/>
          <a:lstStyle/>
          <a:p>
            <a:pPr algn="ctr"/>
            <a:r>
              <a:rPr lang="en-US" sz="1900" dirty="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VMM</a:t>
            </a:r>
          </a:p>
        </p:txBody>
      </p:sp>
      <p:sp>
        <p:nvSpPr>
          <p:cNvPr id="3079" name="Rectangle 7"/>
          <p:cNvSpPr>
            <a:spLocks noChangeArrowheads="1"/>
          </p:cNvSpPr>
          <p:nvPr/>
        </p:nvSpPr>
        <p:spPr bwMode="auto">
          <a:xfrm>
            <a:off x="8595360" y="2834640"/>
            <a:ext cx="1005840" cy="1828800"/>
          </a:xfrm>
          <a:prstGeom prst="rect">
            <a:avLst/>
          </a:prstGeom>
          <a:ln>
            <a:headEnd/>
            <a:tailEnd/>
          </a:ln>
        </p:spPr>
        <p:style>
          <a:lnRef idx="1">
            <a:schemeClr val="accent6"/>
          </a:lnRef>
          <a:fillRef idx="3">
            <a:schemeClr val="accent6"/>
          </a:fillRef>
          <a:effectRef idx="2">
            <a:schemeClr val="accent6"/>
          </a:effectRef>
          <a:fontRef idx="minor">
            <a:schemeClr val="lt1"/>
          </a:fontRef>
        </p:style>
        <p:txBody>
          <a:bodyPr wrap="none" lIns="109728" tIns="54864" rIns="109728" bIns="54864" anchor="ctr"/>
          <a:lstStyle/>
          <a:p>
            <a:endParaRPr lang="en-US" dirty="0">
              <a:solidFill>
                <a:schemeClr val="bg1">
                  <a:lumMod val="75000"/>
                </a:schemeClr>
              </a:solidFill>
            </a:endParaRPr>
          </a:p>
        </p:txBody>
      </p:sp>
      <p:sp>
        <p:nvSpPr>
          <p:cNvPr id="3082" name="Rectangle 10"/>
          <p:cNvSpPr>
            <a:spLocks noChangeArrowheads="1"/>
          </p:cNvSpPr>
          <p:nvPr/>
        </p:nvSpPr>
        <p:spPr bwMode="auto">
          <a:xfrm>
            <a:off x="7863840" y="3749040"/>
            <a:ext cx="548640" cy="1463040"/>
          </a:xfrm>
          <a:prstGeom prst="rect">
            <a:avLst/>
          </a:prstGeom>
          <a:ln>
            <a:headEnd/>
            <a:tailEnd/>
          </a:ln>
        </p:spPr>
        <p:style>
          <a:lnRef idx="1">
            <a:schemeClr val="accent6"/>
          </a:lnRef>
          <a:fillRef idx="3">
            <a:schemeClr val="accent6"/>
          </a:fillRef>
          <a:effectRef idx="2">
            <a:schemeClr val="accent6"/>
          </a:effectRef>
          <a:fontRef idx="minor">
            <a:schemeClr val="lt1"/>
          </a:fontRef>
        </p:style>
        <p:txBody>
          <a:bodyPr wrap="none" lIns="109728" tIns="54864" rIns="109728" bIns="54864" anchor="ctr"/>
          <a:lstStyle/>
          <a:p>
            <a:pPr algn="ctr"/>
            <a:r>
              <a:rPr lang="en-US" sz="1900" dirty="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App</a:t>
            </a:r>
          </a:p>
        </p:txBody>
      </p:sp>
      <p:sp>
        <p:nvSpPr>
          <p:cNvPr id="3085" name="Rectangle 13"/>
          <p:cNvSpPr>
            <a:spLocks noChangeArrowheads="1"/>
          </p:cNvSpPr>
          <p:nvPr/>
        </p:nvSpPr>
        <p:spPr bwMode="auto">
          <a:xfrm>
            <a:off x="9692640" y="2834640"/>
            <a:ext cx="914400" cy="1828800"/>
          </a:xfrm>
          <a:prstGeom prst="rect">
            <a:avLst/>
          </a:prstGeom>
          <a:ln>
            <a:headEnd/>
            <a:tailEnd/>
          </a:ln>
        </p:spPr>
        <p:style>
          <a:lnRef idx="1">
            <a:schemeClr val="accent6"/>
          </a:lnRef>
          <a:fillRef idx="3">
            <a:schemeClr val="accent6"/>
          </a:fillRef>
          <a:effectRef idx="2">
            <a:schemeClr val="accent6"/>
          </a:effectRef>
          <a:fontRef idx="minor">
            <a:schemeClr val="lt1"/>
          </a:fontRef>
        </p:style>
        <p:txBody>
          <a:bodyPr wrap="none" lIns="109728" tIns="54864" rIns="109728" bIns="54864" anchor="ctr"/>
          <a:lstStyle/>
          <a:p>
            <a:endParaRPr lang="en-US" dirty="0">
              <a:solidFill>
                <a:schemeClr val="bg1">
                  <a:lumMod val="75000"/>
                </a:schemeClr>
              </a:solidFill>
            </a:endParaRPr>
          </a:p>
        </p:txBody>
      </p:sp>
      <p:sp>
        <p:nvSpPr>
          <p:cNvPr id="3086" name="Text Box 14"/>
          <p:cNvSpPr txBox="1">
            <a:spLocks noChangeArrowheads="1"/>
          </p:cNvSpPr>
          <p:nvPr/>
        </p:nvSpPr>
        <p:spPr bwMode="auto">
          <a:xfrm>
            <a:off x="9844757" y="4297680"/>
            <a:ext cx="610168" cy="406265"/>
          </a:xfrm>
          <a:prstGeom prst="rect">
            <a:avLst/>
          </a:prstGeom>
          <a:noFill/>
          <a:ln w="28575">
            <a:noFill/>
            <a:prstDash val="dash"/>
            <a:round/>
            <a:headEnd/>
            <a:tailEnd/>
          </a:ln>
          <a:effectLst>
            <a:glow rad="63500">
              <a:schemeClr val="accent1">
                <a:satMod val="175000"/>
                <a:alpha val="40000"/>
              </a:schemeClr>
            </a:glow>
          </a:effectLst>
        </p:spPr>
        <p:txBody>
          <a:bodyPr wrap="none" lIns="109728" tIns="54864" rIns="109728" bIns="54864">
            <a:spAutoFit/>
          </a:bodyPr>
          <a:lstStyle/>
          <a:p>
            <a:r>
              <a:rPr lang="en-US" sz="1900" dirty="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VM</a:t>
            </a:r>
          </a:p>
        </p:txBody>
      </p:sp>
      <p:sp>
        <p:nvSpPr>
          <p:cNvPr id="3087" name="Text Box 15"/>
          <p:cNvSpPr txBox="1">
            <a:spLocks noChangeArrowheads="1"/>
          </p:cNvSpPr>
          <p:nvPr/>
        </p:nvSpPr>
        <p:spPr bwMode="auto">
          <a:xfrm>
            <a:off x="8793197" y="4297680"/>
            <a:ext cx="610168" cy="406265"/>
          </a:xfrm>
          <a:prstGeom prst="rect">
            <a:avLst/>
          </a:prstGeom>
          <a:noFill/>
          <a:ln w="28575">
            <a:noFill/>
            <a:prstDash val="dash"/>
            <a:round/>
            <a:headEnd/>
            <a:tailEnd/>
          </a:ln>
          <a:effectLst>
            <a:glow rad="63500">
              <a:schemeClr val="accent1">
                <a:satMod val="175000"/>
                <a:alpha val="40000"/>
              </a:schemeClr>
            </a:glow>
          </a:effectLst>
        </p:spPr>
        <p:txBody>
          <a:bodyPr wrap="none" lIns="109728" tIns="54864" rIns="109728" bIns="54864">
            <a:spAutoFit/>
          </a:bodyPr>
          <a:lstStyle/>
          <a:p>
            <a:r>
              <a:rPr lang="en-US" sz="1900" dirty="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VM</a:t>
            </a:r>
          </a:p>
        </p:txBody>
      </p:sp>
      <p:sp>
        <p:nvSpPr>
          <p:cNvPr id="3088" name="Text Box 16"/>
          <p:cNvSpPr txBox="1">
            <a:spLocks noChangeArrowheads="1"/>
          </p:cNvSpPr>
          <p:nvPr/>
        </p:nvSpPr>
        <p:spPr bwMode="auto">
          <a:xfrm>
            <a:off x="8832630" y="3931920"/>
            <a:ext cx="531300" cy="406265"/>
          </a:xfrm>
          <a:prstGeom prst="rect">
            <a:avLst/>
          </a:prstGeom>
          <a:noFill/>
          <a:ln w="28575">
            <a:noFill/>
            <a:prstDash val="dash"/>
            <a:round/>
            <a:headEnd/>
            <a:tailEnd/>
          </a:ln>
          <a:effectLst>
            <a:glow rad="63500">
              <a:schemeClr val="accent1">
                <a:satMod val="175000"/>
                <a:alpha val="40000"/>
              </a:schemeClr>
            </a:glow>
          </a:effectLst>
        </p:spPr>
        <p:txBody>
          <a:bodyPr wrap="none" lIns="109728" tIns="54864" rIns="109728" bIns="54864">
            <a:spAutoFit/>
          </a:bodyPr>
          <a:lstStyle/>
          <a:p>
            <a:r>
              <a:rPr lang="en-US" sz="1900" dirty="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OS</a:t>
            </a:r>
          </a:p>
        </p:txBody>
      </p:sp>
      <p:sp>
        <p:nvSpPr>
          <p:cNvPr id="3089" name="Text Box 17"/>
          <p:cNvSpPr txBox="1">
            <a:spLocks noChangeArrowheads="1"/>
          </p:cNvSpPr>
          <p:nvPr/>
        </p:nvSpPr>
        <p:spPr bwMode="auto">
          <a:xfrm>
            <a:off x="9884190" y="3931920"/>
            <a:ext cx="531300" cy="406265"/>
          </a:xfrm>
          <a:prstGeom prst="rect">
            <a:avLst/>
          </a:prstGeom>
          <a:noFill/>
          <a:ln w="28575">
            <a:noFill/>
            <a:prstDash val="dash"/>
            <a:round/>
            <a:headEnd/>
            <a:tailEnd/>
          </a:ln>
          <a:effectLst>
            <a:glow rad="63500">
              <a:schemeClr val="accent1">
                <a:satMod val="175000"/>
                <a:alpha val="40000"/>
              </a:schemeClr>
            </a:glow>
          </a:effectLst>
        </p:spPr>
        <p:txBody>
          <a:bodyPr wrap="none" lIns="109728" tIns="54864" rIns="109728" bIns="54864">
            <a:spAutoFit/>
          </a:bodyPr>
          <a:lstStyle/>
          <a:p>
            <a:r>
              <a:rPr lang="en-US" sz="1900" dirty="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OS</a:t>
            </a:r>
          </a:p>
        </p:txBody>
      </p:sp>
      <p:sp>
        <p:nvSpPr>
          <p:cNvPr id="3090" name="Text Box 18"/>
          <p:cNvSpPr txBox="1">
            <a:spLocks noChangeArrowheads="1"/>
          </p:cNvSpPr>
          <p:nvPr/>
        </p:nvSpPr>
        <p:spPr bwMode="auto">
          <a:xfrm>
            <a:off x="8756649" y="3291840"/>
            <a:ext cx="683264" cy="406265"/>
          </a:xfrm>
          <a:prstGeom prst="rect">
            <a:avLst/>
          </a:prstGeom>
          <a:noFill/>
          <a:ln w="9525">
            <a:noFill/>
            <a:miter lim="800000"/>
            <a:headEnd/>
            <a:tailEnd/>
          </a:ln>
          <a:effectLst/>
        </p:spPr>
        <p:txBody>
          <a:bodyPr wrap="none" lIns="109728" tIns="54864" rIns="109728" bIns="54864">
            <a:spAutoFit/>
          </a:bodyPr>
          <a:lstStyle/>
          <a:p>
            <a:r>
              <a:rPr lang="en-US" sz="1900" dirty="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App</a:t>
            </a:r>
          </a:p>
        </p:txBody>
      </p:sp>
      <p:sp>
        <p:nvSpPr>
          <p:cNvPr id="3091" name="Text Box 19"/>
          <p:cNvSpPr txBox="1">
            <a:spLocks noChangeArrowheads="1"/>
          </p:cNvSpPr>
          <p:nvPr/>
        </p:nvSpPr>
        <p:spPr bwMode="auto">
          <a:xfrm>
            <a:off x="9808209" y="3383280"/>
            <a:ext cx="683264" cy="406265"/>
          </a:xfrm>
          <a:prstGeom prst="rect">
            <a:avLst/>
          </a:prstGeom>
          <a:noFill/>
          <a:ln w="9525">
            <a:noFill/>
            <a:miter lim="800000"/>
            <a:headEnd/>
            <a:tailEnd/>
          </a:ln>
          <a:effectLst/>
        </p:spPr>
        <p:txBody>
          <a:bodyPr wrap="none" lIns="109728" tIns="54864" rIns="109728" bIns="54864">
            <a:spAutoFit/>
          </a:bodyPr>
          <a:lstStyle/>
          <a:p>
            <a:r>
              <a:rPr lang="en-US" sz="1900" dirty="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App</a:t>
            </a:r>
          </a:p>
        </p:txBody>
      </p:sp>
      <p:sp>
        <p:nvSpPr>
          <p:cNvPr id="3092" name="Text Box 20"/>
          <p:cNvSpPr txBox="1">
            <a:spLocks noChangeArrowheads="1"/>
          </p:cNvSpPr>
          <p:nvPr/>
        </p:nvSpPr>
        <p:spPr bwMode="auto">
          <a:xfrm>
            <a:off x="9875520" y="5466148"/>
            <a:ext cx="575542" cy="406265"/>
          </a:xfrm>
          <a:prstGeom prst="rect">
            <a:avLst/>
          </a:prstGeom>
          <a:noFill/>
          <a:ln w="9525">
            <a:noFill/>
            <a:miter lim="800000"/>
            <a:headEnd/>
            <a:tailEnd/>
          </a:ln>
          <a:effectLst/>
        </p:spPr>
        <p:txBody>
          <a:bodyPr wrap="none" lIns="109728" tIns="54864" rIns="109728" bIns="54864">
            <a:spAutoFit/>
          </a:bodyPr>
          <a:lstStyle/>
          <a:p>
            <a:r>
              <a:rPr lang="en-US" sz="1900" dirty="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DD</a:t>
            </a:r>
          </a:p>
        </p:txBody>
      </p:sp>
      <p:sp>
        <p:nvSpPr>
          <p:cNvPr id="3093" name="Text Box 21"/>
          <p:cNvSpPr txBox="1">
            <a:spLocks noChangeArrowheads="1"/>
          </p:cNvSpPr>
          <p:nvPr/>
        </p:nvSpPr>
        <p:spPr bwMode="auto">
          <a:xfrm>
            <a:off x="9966960" y="4754880"/>
            <a:ext cx="575542" cy="406265"/>
          </a:xfrm>
          <a:prstGeom prst="rect">
            <a:avLst/>
          </a:prstGeom>
          <a:noFill/>
          <a:ln w="9525">
            <a:noFill/>
            <a:miter lim="800000"/>
            <a:headEnd/>
            <a:tailEnd/>
          </a:ln>
          <a:effectLst/>
        </p:spPr>
        <p:txBody>
          <a:bodyPr wrap="none" lIns="109728" tIns="54864" rIns="109728" bIns="54864">
            <a:spAutoFit/>
          </a:bodyPr>
          <a:lstStyle/>
          <a:p>
            <a:r>
              <a:rPr lang="en-US" sz="1900" dirty="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DD</a:t>
            </a:r>
          </a:p>
        </p:txBody>
      </p:sp>
      <p:sp>
        <p:nvSpPr>
          <p:cNvPr id="3094" name="AutoShape 22"/>
          <p:cNvSpPr>
            <a:spLocks noChangeArrowheads="1"/>
          </p:cNvSpPr>
          <p:nvPr/>
        </p:nvSpPr>
        <p:spPr bwMode="auto">
          <a:xfrm rot="3242748">
            <a:off x="10021332" y="4661926"/>
            <a:ext cx="548640" cy="640080"/>
          </a:xfrm>
          <a:prstGeom prst="star4">
            <a:avLst>
              <a:gd name="adj" fmla="val 12500"/>
            </a:avLst>
          </a:prstGeom>
          <a:ln>
            <a:headEnd/>
            <a:tailEnd/>
          </a:ln>
        </p:spPr>
        <p:style>
          <a:lnRef idx="0">
            <a:schemeClr val="accent3"/>
          </a:lnRef>
          <a:fillRef idx="3">
            <a:schemeClr val="accent3"/>
          </a:fillRef>
          <a:effectRef idx="3">
            <a:schemeClr val="accent3"/>
          </a:effectRef>
          <a:fontRef idx="minor">
            <a:schemeClr val="lt1"/>
          </a:fontRef>
        </p:style>
        <p:txBody>
          <a:bodyPr wrap="none" lIns="109728" tIns="54864" rIns="109728" bIns="54864" anchor="ctr"/>
          <a:lstStyle/>
          <a:p>
            <a:endParaRPr lang="en-US" dirty="0">
              <a:solidFill>
                <a:schemeClr val="bg1">
                  <a:lumMod val="75000"/>
                </a:schemeClr>
              </a:solidFill>
            </a:endParaRPr>
          </a:p>
        </p:txBody>
      </p:sp>
      <p:sp>
        <p:nvSpPr>
          <p:cNvPr id="20" name="Rectangle 19"/>
          <p:cNvSpPr/>
          <p:nvPr/>
        </p:nvSpPr>
        <p:spPr>
          <a:xfrm>
            <a:off x="466725" y="1478350"/>
            <a:ext cx="9942209" cy="581698"/>
          </a:xfrm>
          <a:prstGeom prst="rect">
            <a:avLst/>
          </a:prstGeom>
        </p:spPr>
        <p:txBody>
          <a:bodyPr wrap="none" lIns="109728" tIns="54864" rIns="109728" bIns="54864">
            <a:spAutoFit/>
          </a:bodyPr>
          <a:lstStyle/>
          <a:p>
            <a:pPr defTabSz="1316736">
              <a:lnSpc>
                <a:spcPct val="90000"/>
              </a:lnSpc>
              <a:spcBef>
                <a:spcPct val="20000"/>
              </a:spcBef>
            </a:pPr>
            <a:r>
              <a:rPr lang="en-US" sz="3400" b="1"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latin typeface="Segoe" pitchFamily="34" charset="0"/>
              </a:rPr>
              <a:t>Use existing driver and IO stack infrastructure!</a:t>
            </a:r>
          </a:p>
        </p:txBody>
      </p:sp>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3094"/>
                                        </p:tgtEl>
                                        <p:attrNameLst>
                                          <p:attrName>style.visibility</p:attrName>
                                        </p:attrNameLst>
                                      </p:cBhvr>
                                      <p:to>
                                        <p:strVal val="visible"/>
                                      </p:to>
                                    </p:set>
                                    <p:animEffect transition="in" filter="plus(in)">
                                      <p:cBhvr>
                                        <p:cTn id="7" dur="2000"/>
                                        <p:tgtEl>
                                          <p:spTgt spid="30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 name="Group 5"/>
          <p:cNvGrpSpPr/>
          <p:nvPr/>
        </p:nvGrpSpPr>
        <p:grpSpPr>
          <a:xfrm>
            <a:off x="-4" y="1725302"/>
            <a:ext cx="10972805" cy="6698794"/>
            <a:chOff x="-3" y="3748520"/>
            <a:chExt cx="9144004" cy="3109482"/>
          </a:xfrm>
        </p:grpSpPr>
        <p:pic>
          <p:nvPicPr>
            <p:cNvPr id="47" name="Picture 47" descr="glass rectangle"/>
            <p:cNvPicPr>
              <a:picLocks noChangeAspect="1" noChangeArrowheads="1"/>
            </p:cNvPicPr>
            <p:nvPr/>
          </p:nvPicPr>
          <p:blipFill>
            <a:blip r:embed="rId3">
              <a:lum bright="-100000"/>
            </a:blip>
            <a:srcRect t="2888" b="8159"/>
            <a:stretch>
              <a:fillRect/>
            </a:stretch>
          </p:blipFill>
          <p:spPr bwMode="auto">
            <a:xfrm rot="16200000" flipH="1">
              <a:off x="3017257" y="731260"/>
              <a:ext cx="3109482" cy="9144001"/>
            </a:xfrm>
            <a:prstGeom prst="rect">
              <a:avLst/>
            </a:prstGeom>
            <a:noFill/>
            <a:ln w="9525">
              <a:noFill/>
              <a:miter lim="800000"/>
              <a:headEnd/>
              <a:tailEnd/>
            </a:ln>
          </p:spPr>
        </p:pic>
        <p:pic>
          <p:nvPicPr>
            <p:cNvPr id="48" name="Picture 47" descr="glass rectangle"/>
            <p:cNvPicPr>
              <a:picLocks noChangeAspect="1" noChangeArrowheads="1"/>
            </p:cNvPicPr>
            <p:nvPr/>
          </p:nvPicPr>
          <p:blipFill>
            <a:blip r:embed="rId3">
              <a:lum bright="-100000"/>
            </a:blip>
            <a:srcRect t="2888" b="8159"/>
            <a:stretch>
              <a:fillRect/>
            </a:stretch>
          </p:blipFill>
          <p:spPr bwMode="auto">
            <a:xfrm rot="16200000" flipH="1">
              <a:off x="3017260" y="731260"/>
              <a:ext cx="3109482" cy="9144001"/>
            </a:xfrm>
            <a:prstGeom prst="rect">
              <a:avLst/>
            </a:prstGeom>
            <a:noFill/>
            <a:ln w="9525">
              <a:noFill/>
              <a:miter lim="800000"/>
              <a:headEnd/>
              <a:tailEnd/>
            </a:ln>
          </p:spPr>
        </p:pic>
      </p:grpSp>
      <p:sp>
        <p:nvSpPr>
          <p:cNvPr id="709635" name="Rectangle 3"/>
          <p:cNvSpPr>
            <a:spLocks noGrp="1" noChangeArrowheads="1"/>
          </p:cNvSpPr>
          <p:nvPr>
            <p:ph type="title"/>
          </p:nvPr>
        </p:nvSpPr>
        <p:spPr/>
        <p:txBody>
          <a:bodyPr/>
          <a:lstStyle/>
          <a:p>
            <a:r>
              <a:rPr lang="en-US" dirty="0" smtClean="0"/>
              <a:t>Virtual Server 2005 Architecture</a:t>
            </a:r>
            <a:endParaRPr lang="en-US" dirty="0"/>
          </a:p>
        </p:txBody>
      </p:sp>
      <p:sp>
        <p:nvSpPr>
          <p:cNvPr id="709636" name="Line 4"/>
          <p:cNvSpPr>
            <a:spLocks noChangeShapeType="1"/>
          </p:cNvSpPr>
          <p:nvPr/>
        </p:nvSpPr>
        <p:spPr bwMode="auto">
          <a:xfrm flipH="1">
            <a:off x="232410" y="4716780"/>
            <a:ext cx="4326256" cy="1906"/>
          </a:xfrm>
          <a:prstGeom prst="line">
            <a:avLst/>
          </a:prstGeom>
          <a:noFill/>
          <a:ln w="28575">
            <a:solidFill>
              <a:srgbClr val="FFFFFF"/>
            </a:solidFill>
            <a:prstDash val="dash"/>
            <a:round/>
            <a:headEnd/>
            <a:tailEnd/>
          </a:ln>
          <a:effectLst>
            <a:glow rad="63500">
              <a:schemeClr val="accent1">
                <a:satMod val="175000"/>
                <a:alpha val="40000"/>
              </a:schemeClr>
            </a:glow>
          </a:effectLst>
        </p:spPr>
        <p:txBody>
          <a:bodyPr wrap="none" lIns="109728" tIns="54864" rIns="109728" bIns="54864" anchor="ctr"/>
          <a:lstStyle/>
          <a:p>
            <a:endParaRPr lang="en-US" dirty="0"/>
          </a:p>
        </p:txBody>
      </p:sp>
      <p:sp>
        <p:nvSpPr>
          <p:cNvPr id="709637" name="Text Box 5"/>
          <p:cNvSpPr txBox="1">
            <a:spLocks noChangeArrowheads="1"/>
          </p:cNvSpPr>
          <p:nvPr/>
        </p:nvSpPr>
        <p:spPr bwMode="auto">
          <a:xfrm>
            <a:off x="415290" y="1605916"/>
            <a:ext cx="4078606" cy="581698"/>
          </a:xfrm>
          <a:prstGeom prst="rect">
            <a:avLst/>
          </a:prstGeom>
          <a:noFill/>
          <a:ln w="3175" algn="ctr">
            <a:noFill/>
            <a:miter lim="800000"/>
            <a:headEnd/>
            <a:tailEnd/>
          </a:ln>
          <a:effectLst/>
        </p:spPr>
        <p:txBody>
          <a:bodyPr lIns="109728" tIns="54864" rIns="109728" bIns="54864">
            <a:spAutoFit/>
          </a:bodyPr>
          <a:lstStyle/>
          <a:p>
            <a:pPr>
              <a:lnSpc>
                <a:spcPct val="90000"/>
              </a:lnSpc>
              <a:spcBef>
                <a:spcPct val="30000"/>
              </a:spcBef>
            </a:pPr>
            <a:endParaRPr lang="en-US" sz="3400" dirty="0">
              <a:effectLst>
                <a:outerShdw blurRad="38100" dist="38100" dir="2700000" algn="tl">
                  <a:srgbClr val="000000"/>
                </a:outerShdw>
              </a:effectLst>
            </a:endParaRPr>
          </a:p>
        </p:txBody>
      </p:sp>
      <p:pic>
        <p:nvPicPr>
          <p:cNvPr id="709651" name="Picture 19" descr="Vivid yellow box"/>
          <p:cNvPicPr>
            <a:picLocks noChangeAspect="1" noChangeArrowheads="1"/>
          </p:cNvPicPr>
          <p:nvPr/>
        </p:nvPicPr>
        <p:blipFill>
          <a:blip r:embed="rId4"/>
          <a:srcRect/>
          <a:stretch>
            <a:fillRect/>
          </a:stretch>
        </p:blipFill>
        <p:spPr bwMode="auto">
          <a:xfrm>
            <a:off x="2362201" y="2331721"/>
            <a:ext cx="2366010" cy="2356486"/>
          </a:xfrm>
          <a:prstGeom prst="rect">
            <a:avLst/>
          </a:prstGeom>
          <a:noFill/>
        </p:spPr>
      </p:pic>
      <p:sp>
        <p:nvSpPr>
          <p:cNvPr id="709653" name="Text Box 21"/>
          <p:cNvSpPr txBox="1">
            <a:spLocks noChangeArrowheads="1"/>
          </p:cNvSpPr>
          <p:nvPr/>
        </p:nvSpPr>
        <p:spPr bwMode="auto">
          <a:xfrm>
            <a:off x="331470" y="4276726"/>
            <a:ext cx="4244340" cy="415498"/>
          </a:xfrm>
          <a:prstGeom prst="rect">
            <a:avLst/>
          </a:prstGeom>
          <a:ln>
            <a:headEnd/>
            <a:tailEnd/>
          </a:ln>
          <a:effectLst>
            <a:glow rad="70000">
              <a:schemeClr val="accent6">
                <a:tint val="30000"/>
                <a:shade val="95000"/>
                <a:satMod val="300000"/>
                <a:alpha val="50000"/>
              </a:schemeClr>
            </a:glow>
            <a:outerShdw blurRad="381000" dist="63500" sx="103000" sy="103000" algn="ctr" rotWithShape="0">
              <a:srgbClr val="000000">
                <a:alpha val="79000"/>
              </a:srgbClr>
            </a:outerShdw>
          </a:effectLst>
        </p:spPr>
        <p:txBody>
          <a:bodyPr lIns="109728" tIns="54864" rIns="109728" bIns="54864">
            <a:spAutoFit/>
          </a:bodyPr>
          <a:lstStyle/>
          <a:p>
            <a:pPr algn="l">
              <a:lnSpc>
                <a:spcPct val="90000"/>
              </a:lnSpc>
              <a:spcBef>
                <a:spcPct val="30000"/>
              </a:spcBef>
            </a:pPr>
            <a:r>
              <a:rPr lang="en-US" dirty="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Segoe Semibold" pitchFamily="34" charset="0"/>
              </a:rPr>
              <a:t>User Mode</a:t>
            </a:r>
          </a:p>
        </p:txBody>
      </p:sp>
      <p:sp>
        <p:nvSpPr>
          <p:cNvPr id="709654" name="Rectangle 22"/>
          <p:cNvSpPr>
            <a:spLocks noChangeArrowheads="1"/>
          </p:cNvSpPr>
          <p:nvPr/>
        </p:nvSpPr>
        <p:spPr bwMode="grayWhite">
          <a:xfrm>
            <a:off x="2459112" y="2512858"/>
            <a:ext cx="2204328" cy="1967702"/>
          </a:xfrm>
          <a:prstGeom prst="rect">
            <a:avLst/>
          </a:prstGeom>
          <a:ln>
            <a:headEnd/>
            <a:tailEnd/>
          </a:ln>
        </p:spPr>
        <p:style>
          <a:lnRef idx="1">
            <a:schemeClr val="accent6"/>
          </a:lnRef>
          <a:fillRef idx="3">
            <a:schemeClr val="accent6"/>
          </a:fillRef>
          <a:effectRef idx="2">
            <a:schemeClr val="accent6"/>
          </a:effectRef>
          <a:fontRef idx="minor">
            <a:schemeClr val="lt1"/>
          </a:fontRef>
        </p:style>
        <p:txBody>
          <a:bodyPr wrap="none" lIns="109728" tIns="109728" rIns="109728" bIns="54864" anchor="t" anchorCtr="0"/>
          <a:lstStyle/>
          <a:p>
            <a:pPr>
              <a:lnSpc>
                <a:spcPct val="90000"/>
              </a:lnSpc>
              <a:spcBef>
                <a:spcPct val="30000"/>
              </a:spcBef>
            </a:pPr>
            <a:r>
              <a:rPr lang="en-US" sz="1900" dirty="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Virtual Server</a:t>
            </a:r>
            <a:br>
              <a:rPr lang="en-US" sz="1900" dirty="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br>
            <a:r>
              <a:rPr lang="en-US" sz="1900" dirty="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Service</a:t>
            </a:r>
          </a:p>
        </p:txBody>
      </p:sp>
      <p:sp>
        <p:nvSpPr>
          <p:cNvPr id="709656" name="Rectangle 24"/>
          <p:cNvSpPr>
            <a:spLocks noChangeArrowheads="1"/>
          </p:cNvSpPr>
          <p:nvPr/>
        </p:nvSpPr>
        <p:spPr bwMode="auto">
          <a:xfrm>
            <a:off x="432079" y="2521410"/>
            <a:ext cx="1852017" cy="1467661"/>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wrap="none" lIns="109728" tIns="54864" rIns="109728" bIns="54864" anchor="ctr"/>
          <a:lstStyle/>
          <a:p>
            <a:pPr>
              <a:lnSpc>
                <a:spcPct val="90000"/>
              </a:lnSpc>
              <a:spcBef>
                <a:spcPct val="30000"/>
              </a:spcBef>
            </a:pPr>
            <a:endParaRPr lang="en-US" dirty="0">
              <a:effectLst>
                <a:outerShdw blurRad="38100" dist="38100" dir="2700000" algn="tl">
                  <a:srgbClr val="000000"/>
                </a:outerShdw>
              </a:effectLst>
            </a:endParaRPr>
          </a:p>
          <a:p>
            <a:pPr>
              <a:lnSpc>
                <a:spcPct val="90000"/>
              </a:lnSpc>
              <a:spcBef>
                <a:spcPct val="30000"/>
              </a:spcBef>
            </a:pPr>
            <a:endParaRPr lang="en-US" dirty="0">
              <a:effectLst>
                <a:outerShdw blurRad="38100" dist="38100" dir="2700000" algn="tl">
                  <a:srgbClr val="000000"/>
                </a:outerShdw>
              </a:effectLst>
            </a:endParaRPr>
          </a:p>
          <a:p>
            <a:pPr>
              <a:lnSpc>
                <a:spcPct val="90000"/>
              </a:lnSpc>
              <a:spcBef>
                <a:spcPct val="30000"/>
              </a:spcBef>
            </a:pPr>
            <a:endParaRPr lang="en-US" dirty="0">
              <a:effectLst>
                <a:outerShdw blurRad="38100" dist="38100" dir="2700000" algn="tl">
                  <a:srgbClr val="000000"/>
                </a:outerShdw>
              </a:effectLst>
            </a:endParaRPr>
          </a:p>
          <a:p>
            <a:pPr>
              <a:lnSpc>
                <a:spcPct val="90000"/>
              </a:lnSpc>
              <a:spcBef>
                <a:spcPct val="30000"/>
              </a:spcBef>
            </a:pPr>
            <a:r>
              <a:rPr lang="en-US" sz="1900"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IIS</a:t>
            </a:r>
            <a:endParaRPr lang="en-US" sz="1900" dirty="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endParaRPr>
          </a:p>
        </p:txBody>
      </p:sp>
      <p:sp>
        <p:nvSpPr>
          <p:cNvPr id="709657" name="Rectangle 25"/>
          <p:cNvSpPr>
            <a:spLocks noChangeArrowheads="1"/>
          </p:cNvSpPr>
          <p:nvPr/>
        </p:nvSpPr>
        <p:spPr bwMode="grayWhite">
          <a:xfrm>
            <a:off x="466726" y="2474718"/>
            <a:ext cx="1817370" cy="944760"/>
          </a:xfrm>
          <a:prstGeom prst="rect">
            <a:avLst/>
          </a:prstGeom>
          <a:ln>
            <a:headEnd/>
            <a:tailEnd/>
          </a:ln>
        </p:spPr>
        <p:style>
          <a:lnRef idx="1">
            <a:schemeClr val="accent6"/>
          </a:lnRef>
          <a:fillRef idx="3">
            <a:schemeClr val="accent6"/>
          </a:fillRef>
          <a:effectRef idx="2">
            <a:schemeClr val="accent6"/>
          </a:effectRef>
          <a:fontRef idx="minor">
            <a:schemeClr val="lt1"/>
          </a:fontRef>
        </p:style>
        <p:txBody>
          <a:bodyPr wrap="none" lIns="109728" tIns="109728" rIns="109728" bIns="54864" anchor="t" anchorCtr="0"/>
          <a:lstStyle/>
          <a:p>
            <a:pPr>
              <a:lnSpc>
                <a:spcPct val="90000"/>
              </a:lnSpc>
              <a:spcBef>
                <a:spcPct val="30000"/>
              </a:spcBef>
            </a:pPr>
            <a:r>
              <a:rPr lang="en-US" sz="1900" dirty="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Virtual Server</a:t>
            </a:r>
            <a:br>
              <a:rPr lang="en-US" sz="1900" dirty="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br>
            <a:r>
              <a:rPr lang="en-US" sz="1900" dirty="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WebApp</a:t>
            </a:r>
          </a:p>
        </p:txBody>
      </p:sp>
      <p:sp>
        <p:nvSpPr>
          <p:cNvPr id="709670" name="Rectangle 38"/>
          <p:cNvSpPr>
            <a:spLocks noChangeArrowheads="1"/>
          </p:cNvSpPr>
          <p:nvPr/>
        </p:nvSpPr>
        <p:spPr bwMode="invGray">
          <a:xfrm>
            <a:off x="2011680" y="7273291"/>
            <a:ext cx="6126480" cy="499110"/>
          </a:xfrm>
          <a:prstGeom prst="rect">
            <a:avLst/>
          </a:prstGeom>
          <a:ln>
            <a:headEnd/>
            <a:tailEnd/>
          </a:ln>
        </p:spPr>
        <p:style>
          <a:lnRef idx="1">
            <a:schemeClr val="accent5"/>
          </a:lnRef>
          <a:fillRef idx="3">
            <a:schemeClr val="accent5"/>
          </a:fillRef>
          <a:effectRef idx="2">
            <a:schemeClr val="accent5"/>
          </a:effectRef>
          <a:fontRef idx="minor">
            <a:schemeClr val="lt1"/>
          </a:fontRef>
        </p:style>
        <p:txBody>
          <a:bodyPr wrap="none" lIns="109728" tIns="54864" rIns="109728" bIns="54864" anchor="ctr"/>
          <a:lstStyle/>
          <a:p>
            <a:pPr algn="ctr">
              <a:lnSpc>
                <a:spcPct val="90000"/>
              </a:lnSpc>
              <a:spcBef>
                <a:spcPct val="30000"/>
              </a:spcBef>
            </a:pPr>
            <a:r>
              <a:rPr lang="en-US" sz="1900" dirty="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Segoe Semibold" pitchFamily="34" charset="0"/>
              </a:rPr>
              <a:t>“Designed for Windows” Server Hardware</a:t>
            </a:r>
          </a:p>
        </p:txBody>
      </p:sp>
      <p:sp>
        <p:nvSpPr>
          <p:cNvPr id="709671" name="Line 39"/>
          <p:cNvSpPr>
            <a:spLocks noChangeShapeType="1"/>
          </p:cNvSpPr>
          <p:nvPr/>
        </p:nvSpPr>
        <p:spPr bwMode="auto">
          <a:xfrm flipV="1">
            <a:off x="4884420" y="2411731"/>
            <a:ext cx="1906" cy="4606290"/>
          </a:xfrm>
          <a:prstGeom prst="line">
            <a:avLst/>
          </a:prstGeom>
          <a:noFill/>
          <a:ln w="28575">
            <a:solidFill>
              <a:srgbClr val="FFFFFF"/>
            </a:solidFill>
            <a:prstDash val="dash"/>
            <a:round/>
            <a:headEnd/>
            <a:tailEnd/>
          </a:ln>
          <a:effectLst>
            <a:glow rad="63500">
              <a:schemeClr val="accent1">
                <a:satMod val="175000"/>
                <a:alpha val="40000"/>
              </a:schemeClr>
            </a:glow>
          </a:effectLst>
        </p:spPr>
        <p:txBody>
          <a:bodyPr wrap="none" lIns="109728" tIns="54864" rIns="109728" bIns="54864" anchor="ctr"/>
          <a:lstStyle/>
          <a:p>
            <a:endParaRPr lang="en-US" dirty="0"/>
          </a:p>
        </p:txBody>
      </p:sp>
      <p:sp>
        <p:nvSpPr>
          <p:cNvPr id="709672" name="Line 40"/>
          <p:cNvSpPr>
            <a:spLocks noChangeShapeType="1"/>
          </p:cNvSpPr>
          <p:nvPr/>
        </p:nvSpPr>
        <p:spPr bwMode="auto">
          <a:xfrm flipH="1">
            <a:off x="4987291" y="5554980"/>
            <a:ext cx="3661410" cy="1906"/>
          </a:xfrm>
          <a:prstGeom prst="line">
            <a:avLst/>
          </a:prstGeom>
          <a:noFill/>
          <a:ln w="28575">
            <a:solidFill>
              <a:srgbClr val="FFFFFF"/>
            </a:solidFill>
            <a:prstDash val="dash"/>
            <a:round/>
            <a:headEnd/>
            <a:tailEnd/>
          </a:ln>
          <a:effectLst>
            <a:glow rad="63500">
              <a:schemeClr val="accent1">
                <a:satMod val="175000"/>
                <a:alpha val="40000"/>
              </a:schemeClr>
            </a:glow>
          </a:effectLst>
        </p:spPr>
        <p:txBody>
          <a:bodyPr wrap="none" lIns="109728" tIns="54864" rIns="109728" bIns="54864" anchor="ctr"/>
          <a:lstStyle/>
          <a:p>
            <a:endParaRPr lang="en-US" dirty="0"/>
          </a:p>
        </p:txBody>
      </p:sp>
      <p:sp>
        <p:nvSpPr>
          <p:cNvPr id="709673" name="Line 41"/>
          <p:cNvSpPr>
            <a:spLocks noChangeShapeType="1"/>
          </p:cNvSpPr>
          <p:nvPr/>
        </p:nvSpPr>
        <p:spPr bwMode="auto">
          <a:xfrm flipH="1">
            <a:off x="4987291" y="4091940"/>
            <a:ext cx="3661410" cy="1906"/>
          </a:xfrm>
          <a:prstGeom prst="line">
            <a:avLst/>
          </a:prstGeom>
          <a:noFill/>
          <a:ln w="28575">
            <a:solidFill>
              <a:srgbClr val="FFFFFF"/>
            </a:solidFill>
            <a:prstDash val="dash"/>
            <a:round/>
            <a:headEnd/>
            <a:tailEnd/>
          </a:ln>
          <a:effectLst>
            <a:glow rad="63500">
              <a:schemeClr val="accent1">
                <a:satMod val="175000"/>
                <a:alpha val="40000"/>
              </a:schemeClr>
            </a:glow>
          </a:effectLst>
        </p:spPr>
        <p:txBody>
          <a:bodyPr wrap="none" lIns="109728" tIns="54864" rIns="109728" bIns="54864" anchor="ctr"/>
          <a:lstStyle/>
          <a:p>
            <a:endParaRPr lang="en-US" dirty="0"/>
          </a:p>
        </p:txBody>
      </p:sp>
      <p:sp>
        <p:nvSpPr>
          <p:cNvPr id="709674" name="Text Box 42"/>
          <p:cNvSpPr txBox="1">
            <a:spLocks noChangeArrowheads="1"/>
          </p:cNvSpPr>
          <p:nvPr/>
        </p:nvSpPr>
        <p:spPr bwMode="auto">
          <a:xfrm>
            <a:off x="4973956" y="1640206"/>
            <a:ext cx="3661410" cy="581698"/>
          </a:xfrm>
          <a:prstGeom prst="rect">
            <a:avLst/>
          </a:prstGeom>
          <a:noFill/>
          <a:ln w="3175" algn="ctr">
            <a:noFill/>
            <a:miter lim="800000"/>
            <a:headEnd/>
            <a:tailEnd/>
          </a:ln>
          <a:effectLst/>
        </p:spPr>
        <p:txBody>
          <a:bodyPr lIns="109728" tIns="54864" rIns="109728" bIns="54864">
            <a:spAutoFit/>
          </a:bodyPr>
          <a:lstStyle/>
          <a:p>
            <a:pPr>
              <a:lnSpc>
                <a:spcPct val="90000"/>
              </a:lnSpc>
              <a:spcBef>
                <a:spcPct val="30000"/>
              </a:spcBef>
            </a:pPr>
            <a:endParaRPr lang="en-US" sz="3400" dirty="0">
              <a:effectLst>
                <a:outerShdw blurRad="38100" dist="38100" dir="2700000" algn="tl">
                  <a:srgbClr val="000000"/>
                </a:outerShdw>
              </a:effectLst>
            </a:endParaRPr>
          </a:p>
        </p:txBody>
      </p:sp>
      <p:grpSp>
        <p:nvGrpSpPr>
          <p:cNvPr id="10" name="Group 45"/>
          <p:cNvGrpSpPr>
            <a:grpSpLocks/>
          </p:cNvGrpSpPr>
          <p:nvPr/>
        </p:nvGrpSpPr>
        <p:grpSpPr bwMode="auto">
          <a:xfrm>
            <a:off x="4977766" y="2522220"/>
            <a:ext cx="3771900" cy="4391026"/>
            <a:chOff x="2613" y="1324"/>
            <a:chExt cx="1980" cy="2305"/>
          </a:xfrm>
        </p:grpSpPr>
        <p:grpSp>
          <p:nvGrpSpPr>
            <p:cNvPr id="11" name="Group 46"/>
            <p:cNvGrpSpPr>
              <a:grpSpLocks/>
            </p:cNvGrpSpPr>
            <p:nvPr/>
          </p:nvGrpSpPr>
          <p:grpSpPr bwMode="auto">
            <a:xfrm>
              <a:off x="2618" y="2163"/>
              <a:ext cx="1975" cy="669"/>
              <a:chOff x="2618" y="2163"/>
              <a:chExt cx="1975" cy="669"/>
            </a:xfrm>
          </p:grpSpPr>
          <p:sp>
            <p:nvSpPr>
              <p:cNvPr id="709679" name="Text Box 47"/>
              <p:cNvSpPr txBox="1">
                <a:spLocks noChangeArrowheads="1"/>
              </p:cNvSpPr>
              <p:nvPr/>
            </p:nvSpPr>
            <p:spPr bwMode="auto">
              <a:xfrm>
                <a:off x="2618" y="2163"/>
                <a:ext cx="1975" cy="215"/>
              </a:xfrm>
              <a:prstGeom prst="rect">
                <a:avLst/>
              </a:prstGeom>
              <a:ln>
                <a:headEnd/>
                <a:tailEnd/>
              </a:ln>
              <a:effectLst>
                <a:glow rad="70000">
                  <a:schemeClr val="accent6">
                    <a:tint val="30000"/>
                    <a:shade val="95000"/>
                    <a:satMod val="300000"/>
                    <a:alpha val="50000"/>
                  </a:schemeClr>
                </a:glow>
                <a:outerShdw blurRad="381000" dist="63500" sx="103000" sy="103000" algn="ctr" rotWithShape="0">
                  <a:srgbClr val="000000">
                    <a:alpha val="79000"/>
                  </a:srgbClr>
                </a:outerShdw>
              </a:effectLst>
            </p:spPr>
            <p:txBody>
              <a:bodyPr>
                <a:spAutoFit/>
              </a:bodyPr>
              <a:lstStyle/>
              <a:p>
                <a:pPr algn="l">
                  <a:lnSpc>
                    <a:spcPct val="90000"/>
                  </a:lnSpc>
                  <a:spcBef>
                    <a:spcPct val="30000"/>
                  </a:spcBef>
                </a:pPr>
                <a:r>
                  <a:rPr lang="en-US" dirty="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Segoe Semibold" pitchFamily="34" charset="0"/>
                  </a:rPr>
                  <a:t>Ring 1: Guest Kernel Mode</a:t>
                </a:r>
              </a:p>
            </p:txBody>
          </p:sp>
          <p:sp>
            <p:nvSpPr>
              <p:cNvPr id="709680" name="Rectangle 48"/>
              <p:cNvSpPr>
                <a:spLocks noChangeArrowheads="1"/>
              </p:cNvSpPr>
              <p:nvPr/>
            </p:nvSpPr>
            <p:spPr bwMode="auto">
              <a:xfrm>
                <a:off x="2664" y="2496"/>
                <a:ext cx="1837" cy="336"/>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wrap="none" anchor="ctr"/>
              <a:lstStyle/>
              <a:p>
                <a:pPr>
                  <a:lnSpc>
                    <a:spcPct val="90000"/>
                  </a:lnSpc>
                  <a:spcBef>
                    <a:spcPct val="30000"/>
                  </a:spcBef>
                </a:pPr>
                <a:endParaRPr lang="en-US" sz="1900" dirty="0">
                  <a:effectLst>
                    <a:outerShdw blurRad="38100" dist="38100" dir="2700000" algn="tl">
                      <a:srgbClr val="000000"/>
                    </a:outerShdw>
                  </a:effectLst>
                </a:endParaRPr>
              </a:p>
              <a:p>
                <a:pPr>
                  <a:lnSpc>
                    <a:spcPct val="90000"/>
                  </a:lnSpc>
                  <a:spcBef>
                    <a:spcPct val="30000"/>
                  </a:spcBef>
                </a:pPr>
                <a:r>
                  <a:rPr lang="en-US" sz="1700" dirty="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Windows (NT4, 2000, 2003)</a:t>
                </a:r>
              </a:p>
            </p:txBody>
          </p:sp>
          <p:sp>
            <p:nvSpPr>
              <p:cNvPr id="709682" name="Rectangle 50"/>
              <p:cNvSpPr>
                <a:spLocks noChangeArrowheads="1"/>
              </p:cNvSpPr>
              <p:nvPr/>
            </p:nvSpPr>
            <p:spPr bwMode="grayWhite">
              <a:xfrm>
                <a:off x="3510" y="2421"/>
                <a:ext cx="858" cy="171"/>
              </a:xfrm>
              <a:prstGeom prst="rect">
                <a:avLst/>
              </a:prstGeom>
              <a:ln>
                <a:headEnd/>
                <a:tailEnd/>
              </a:ln>
            </p:spPr>
            <p:style>
              <a:lnRef idx="1">
                <a:schemeClr val="accent6"/>
              </a:lnRef>
              <a:fillRef idx="3">
                <a:schemeClr val="accent6"/>
              </a:fillRef>
              <a:effectRef idx="2">
                <a:schemeClr val="accent6"/>
              </a:effectRef>
              <a:fontRef idx="minor">
                <a:schemeClr val="lt1"/>
              </a:fontRef>
            </p:style>
            <p:txBody>
              <a:bodyPr wrap="none" anchor="ctr"/>
              <a:lstStyle/>
              <a:p>
                <a:pPr>
                  <a:lnSpc>
                    <a:spcPct val="90000"/>
                  </a:lnSpc>
                  <a:spcBef>
                    <a:spcPct val="30000"/>
                  </a:spcBef>
                </a:pPr>
                <a:r>
                  <a:rPr lang="en-US" sz="1700" dirty="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VM Additions</a:t>
                </a:r>
              </a:p>
            </p:txBody>
          </p:sp>
        </p:grpSp>
        <p:grpSp>
          <p:nvGrpSpPr>
            <p:cNvPr id="12" name="Group 51"/>
            <p:cNvGrpSpPr>
              <a:grpSpLocks/>
            </p:cNvGrpSpPr>
            <p:nvPr/>
          </p:nvGrpSpPr>
          <p:grpSpPr bwMode="auto">
            <a:xfrm>
              <a:off x="2613" y="2956"/>
              <a:ext cx="1970" cy="673"/>
              <a:chOff x="2613" y="2956"/>
              <a:chExt cx="1970" cy="673"/>
            </a:xfrm>
          </p:grpSpPr>
          <p:sp>
            <p:nvSpPr>
              <p:cNvPr id="709684" name="Text Box 52"/>
              <p:cNvSpPr txBox="1">
                <a:spLocks noChangeArrowheads="1"/>
              </p:cNvSpPr>
              <p:nvPr/>
            </p:nvSpPr>
            <p:spPr bwMode="auto">
              <a:xfrm>
                <a:off x="2618" y="2956"/>
                <a:ext cx="1879" cy="215"/>
              </a:xfrm>
              <a:prstGeom prst="rect">
                <a:avLst/>
              </a:prstGeom>
              <a:ln>
                <a:headEnd/>
                <a:tailEnd/>
              </a:ln>
              <a:effectLst>
                <a:glow rad="70000">
                  <a:schemeClr val="accent6">
                    <a:tint val="30000"/>
                    <a:shade val="95000"/>
                    <a:satMod val="300000"/>
                    <a:alpha val="50000"/>
                  </a:schemeClr>
                </a:glow>
                <a:outerShdw blurRad="381000" dist="63500" sx="103000" sy="103000" algn="ctr" rotWithShape="0">
                  <a:srgbClr val="000000">
                    <a:alpha val="79000"/>
                  </a:srgbClr>
                </a:outerShdw>
              </a:effectLst>
            </p:spPr>
            <p:txBody>
              <a:bodyPr>
                <a:spAutoFit/>
              </a:bodyPr>
              <a:lstStyle/>
              <a:p>
                <a:pPr algn="l">
                  <a:lnSpc>
                    <a:spcPct val="90000"/>
                  </a:lnSpc>
                  <a:spcBef>
                    <a:spcPct val="30000"/>
                  </a:spcBef>
                </a:pPr>
                <a:r>
                  <a:rPr lang="en-US" dirty="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Segoe Semibold" pitchFamily="34" charset="0"/>
                  </a:rPr>
                  <a:t>Ring 0: Kernel Mode</a:t>
                </a:r>
              </a:p>
            </p:txBody>
          </p:sp>
          <p:grpSp>
            <p:nvGrpSpPr>
              <p:cNvPr id="13" name="Group 53"/>
              <p:cNvGrpSpPr>
                <a:grpSpLocks/>
              </p:cNvGrpSpPr>
              <p:nvPr/>
            </p:nvGrpSpPr>
            <p:grpSpPr bwMode="auto">
              <a:xfrm>
                <a:off x="2613" y="3203"/>
                <a:ext cx="1970" cy="426"/>
                <a:chOff x="2613" y="3203"/>
                <a:chExt cx="1970" cy="426"/>
              </a:xfrm>
            </p:grpSpPr>
            <p:pic>
              <p:nvPicPr>
                <p:cNvPr id="709686" name="Picture 54" descr="cooltools-shape"/>
                <p:cNvPicPr>
                  <a:picLocks noChangeAspect="1" noChangeArrowheads="1"/>
                </p:cNvPicPr>
                <p:nvPr/>
              </p:nvPicPr>
              <p:blipFill>
                <a:blip r:embed="rId5"/>
                <a:srcRect/>
                <a:stretch>
                  <a:fillRect/>
                </a:stretch>
              </p:blipFill>
              <p:spPr bwMode="auto">
                <a:xfrm>
                  <a:off x="2613" y="3203"/>
                  <a:ext cx="1970" cy="426"/>
                </a:xfrm>
                <a:prstGeom prst="rect">
                  <a:avLst/>
                </a:prstGeom>
                <a:noFill/>
                <a:ln w="9525">
                  <a:noFill/>
                  <a:miter lim="800000"/>
                  <a:headEnd/>
                  <a:tailEnd/>
                </a:ln>
                <a:effectLst/>
              </p:spPr>
            </p:pic>
            <p:sp>
              <p:nvSpPr>
                <p:cNvPr id="709687" name="Rectangle 55"/>
                <p:cNvSpPr>
                  <a:spLocks noChangeArrowheads="1"/>
                </p:cNvSpPr>
                <p:nvPr/>
              </p:nvSpPr>
              <p:spPr bwMode="grayWhite">
                <a:xfrm>
                  <a:off x="2666" y="3240"/>
                  <a:ext cx="1835" cy="381"/>
                </a:xfrm>
                <a:prstGeom prst="rect">
                  <a:avLst/>
                </a:prstGeom>
                <a:ln>
                  <a:headEnd/>
                  <a:tailEnd/>
                </a:ln>
              </p:spPr>
              <p:style>
                <a:lnRef idx="1">
                  <a:schemeClr val="accent6"/>
                </a:lnRef>
                <a:fillRef idx="3">
                  <a:schemeClr val="accent6"/>
                </a:fillRef>
                <a:effectRef idx="2">
                  <a:schemeClr val="accent6"/>
                </a:effectRef>
                <a:fontRef idx="minor">
                  <a:schemeClr val="lt1"/>
                </a:fontRef>
              </p:style>
              <p:txBody>
                <a:bodyPr wrap="none" anchor="ctr"/>
                <a:lstStyle/>
                <a:p>
                  <a:pPr>
                    <a:lnSpc>
                      <a:spcPct val="90000"/>
                    </a:lnSpc>
                    <a:spcBef>
                      <a:spcPct val="30000"/>
                    </a:spcBef>
                  </a:pPr>
                  <a:r>
                    <a:rPr lang="en-US" sz="1700" dirty="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VMM Kernel</a:t>
                  </a:r>
                </a:p>
              </p:txBody>
            </p:sp>
          </p:grpSp>
        </p:grpSp>
        <p:grpSp>
          <p:nvGrpSpPr>
            <p:cNvPr id="14" name="Group 56"/>
            <p:cNvGrpSpPr>
              <a:grpSpLocks/>
            </p:cNvGrpSpPr>
            <p:nvPr/>
          </p:nvGrpSpPr>
          <p:grpSpPr bwMode="auto">
            <a:xfrm>
              <a:off x="2618" y="1324"/>
              <a:ext cx="1846" cy="783"/>
              <a:chOff x="2618" y="1324"/>
              <a:chExt cx="1846" cy="783"/>
            </a:xfrm>
          </p:grpSpPr>
          <p:sp>
            <p:nvSpPr>
              <p:cNvPr id="709689" name="Text Box 57"/>
              <p:cNvSpPr txBox="1">
                <a:spLocks noChangeArrowheads="1"/>
              </p:cNvSpPr>
              <p:nvPr/>
            </p:nvSpPr>
            <p:spPr bwMode="auto">
              <a:xfrm>
                <a:off x="2618" y="1892"/>
                <a:ext cx="1741" cy="215"/>
              </a:xfrm>
              <a:prstGeom prst="rect">
                <a:avLst/>
              </a:prstGeom>
              <a:ln>
                <a:headEnd/>
                <a:tailEnd/>
              </a:ln>
              <a:effectLst>
                <a:glow rad="70000">
                  <a:schemeClr val="accent6">
                    <a:tint val="30000"/>
                    <a:shade val="95000"/>
                    <a:satMod val="300000"/>
                    <a:alpha val="50000"/>
                  </a:schemeClr>
                </a:glow>
                <a:outerShdw blurRad="381000" dist="63500" sx="103000" sy="103000" algn="ctr" rotWithShape="0">
                  <a:srgbClr val="000000">
                    <a:alpha val="79000"/>
                  </a:srgbClr>
                </a:outerShdw>
              </a:effectLst>
            </p:spPr>
            <p:txBody>
              <a:bodyPr>
                <a:spAutoFit/>
              </a:bodyPr>
              <a:lstStyle/>
              <a:p>
                <a:pPr algn="l">
                  <a:lnSpc>
                    <a:spcPct val="90000"/>
                  </a:lnSpc>
                  <a:spcBef>
                    <a:spcPct val="30000"/>
                  </a:spcBef>
                </a:pPr>
                <a:r>
                  <a:rPr lang="en-US" dirty="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Segoe Semibold" pitchFamily="34" charset="0"/>
                  </a:rPr>
                  <a:t>Ring 3: User Mode</a:t>
                </a:r>
              </a:p>
            </p:txBody>
          </p:sp>
          <p:sp>
            <p:nvSpPr>
              <p:cNvPr id="709691" name="Rectangle 59"/>
              <p:cNvSpPr>
                <a:spLocks noChangeArrowheads="1"/>
              </p:cNvSpPr>
              <p:nvPr/>
            </p:nvSpPr>
            <p:spPr bwMode="blackWhite">
              <a:xfrm>
                <a:off x="2647" y="1324"/>
                <a:ext cx="1817" cy="495"/>
              </a:xfrm>
              <a:prstGeom prst="rect">
                <a:avLst/>
              </a:prstGeom>
              <a:ln>
                <a:headEnd/>
                <a:tailEnd/>
              </a:ln>
            </p:spPr>
            <p:style>
              <a:lnRef idx="1">
                <a:schemeClr val="accent4"/>
              </a:lnRef>
              <a:fillRef idx="3">
                <a:schemeClr val="accent4"/>
              </a:fillRef>
              <a:effectRef idx="2">
                <a:schemeClr val="accent4"/>
              </a:effectRef>
              <a:fontRef idx="minor">
                <a:schemeClr val="lt1"/>
              </a:fontRef>
            </p:style>
            <p:txBody>
              <a:bodyPr wrap="none" anchor="ctr"/>
              <a:lstStyle/>
              <a:p>
                <a:pPr>
                  <a:lnSpc>
                    <a:spcPct val="90000"/>
                  </a:lnSpc>
                  <a:spcBef>
                    <a:spcPct val="30000"/>
                  </a:spcBef>
                </a:pPr>
                <a:r>
                  <a:rPr lang="en-US" sz="1700"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Microsoft, ISV or home-</a:t>
                </a:r>
              </a:p>
              <a:p>
                <a:pPr>
                  <a:lnSpc>
                    <a:spcPct val="90000"/>
                  </a:lnSpc>
                  <a:spcBef>
                    <a:spcPct val="30000"/>
                  </a:spcBef>
                </a:pPr>
                <a:r>
                  <a:rPr lang="en-US" sz="1700"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grown Applications</a:t>
                </a:r>
                <a:endParaRPr lang="en-US" sz="1700" dirty="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endParaRPr>
              </a:p>
            </p:txBody>
          </p:sp>
        </p:grpSp>
      </p:grpSp>
      <p:sp>
        <p:nvSpPr>
          <p:cNvPr id="709692" name="Text Box 60"/>
          <p:cNvSpPr txBox="1">
            <a:spLocks noChangeArrowheads="1"/>
          </p:cNvSpPr>
          <p:nvPr/>
        </p:nvSpPr>
        <p:spPr bwMode="auto">
          <a:xfrm>
            <a:off x="415290" y="1708786"/>
            <a:ext cx="4078606" cy="634020"/>
          </a:xfrm>
          <a:prstGeom prst="rect">
            <a:avLst/>
          </a:prstGeom>
          <a:ln>
            <a:headEnd/>
            <a:tailEnd/>
          </a:ln>
          <a:effectLst>
            <a:glow rad="70000">
              <a:schemeClr val="accent6">
                <a:tint val="30000"/>
                <a:shade val="95000"/>
                <a:satMod val="300000"/>
                <a:alpha val="50000"/>
              </a:schemeClr>
            </a:glow>
            <a:outerShdw blurRad="381000" dist="63500" sx="103000" sy="103000" algn="ctr" rotWithShape="0">
              <a:srgbClr val="000000">
                <a:alpha val="79000"/>
              </a:srgbClr>
            </a:outerShdw>
          </a:effectLst>
        </p:spPr>
        <p:txBody>
          <a:bodyPr lIns="109728" tIns="54864" rIns="109728" bIns="54864">
            <a:spAutoFit/>
          </a:bodyPr>
          <a:lstStyle/>
          <a:p>
            <a:pPr>
              <a:spcBef>
                <a:spcPct val="50000"/>
              </a:spcBef>
            </a:pPr>
            <a:r>
              <a:rPr lang="en-US" sz="3400" dirty="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Segoe Semibold" pitchFamily="34" charset="0"/>
              </a:rPr>
              <a:t>Host OS</a:t>
            </a:r>
          </a:p>
        </p:txBody>
      </p:sp>
      <p:sp>
        <p:nvSpPr>
          <p:cNvPr id="709693" name="Text Box 61"/>
          <p:cNvSpPr txBox="1">
            <a:spLocks noChangeArrowheads="1"/>
          </p:cNvSpPr>
          <p:nvPr/>
        </p:nvSpPr>
        <p:spPr bwMode="auto">
          <a:xfrm>
            <a:off x="4973956" y="1708786"/>
            <a:ext cx="3661410" cy="634020"/>
          </a:xfrm>
          <a:prstGeom prst="rect">
            <a:avLst/>
          </a:prstGeom>
          <a:ln>
            <a:headEnd/>
            <a:tailEnd/>
          </a:ln>
          <a:effectLst>
            <a:glow rad="70000">
              <a:schemeClr val="accent6">
                <a:tint val="30000"/>
                <a:shade val="95000"/>
                <a:satMod val="300000"/>
                <a:alpha val="50000"/>
              </a:schemeClr>
            </a:glow>
            <a:outerShdw blurRad="381000" dist="63500" sx="103000" sy="103000" algn="ctr" rotWithShape="0">
              <a:srgbClr val="000000">
                <a:alpha val="79000"/>
              </a:srgbClr>
            </a:outerShdw>
          </a:effectLst>
        </p:spPr>
        <p:txBody>
          <a:bodyPr lIns="109728" tIns="54864" rIns="109728" bIns="54864">
            <a:spAutoFit/>
          </a:bodyPr>
          <a:lstStyle/>
          <a:p>
            <a:pPr>
              <a:spcBef>
                <a:spcPct val="50000"/>
              </a:spcBef>
            </a:pPr>
            <a:r>
              <a:rPr lang="en-US" sz="3400" dirty="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Segoe Semibold" pitchFamily="34" charset="0"/>
              </a:rPr>
              <a:t>Guest OS</a:t>
            </a:r>
          </a:p>
        </p:txBody>
      </p:sp>
      <p:sp>
        <p:nvSpPr>
          <p:cNvPr id="709649" name="Text Box 17"/>
          <p:cNvSpPr txBox="1">
            <a:spLocks noChangeArrowheads="1"/>
          </p:cNvSpPr>
          <p:nvPr/>
        </p:nvSpPr>
        <p:spPr bwMode="auto">
          <a:xfrm>
            <a:off x="331470" y="4772026"/>
            <a:ext cx="4244340" cy="415498"/>
          </a:xfrm>
          <a:prstGeom prst="rect">
            <a:avLst/>
          </a:prstGeom>
          <a:ln>
            <a:headEnd/>
            <a:tailEnd/>
          </a:ln>
          <a:effectLst>
            <a:glow rad="70000">
              <a:schemeClr val="accent6">
                <a:tint val="30000"/>
                <a:shade val="95000"/>
                <a:satMod val="300000"/>
                <a:alpha val="50000"/>
              </a:schemeClr>
            </a:glow>
            <a:outerShdw blurRad="381000" dist="63500" sx="103000" sy="103000" algn="ctr" rotWithShape="0">
              <a:srgbClr val="000000">
                <a:alpha val="79000"/>
              </a:srgbClr>
            </a:outerShdw>
          </a:effectLst>
        </p:spPr>
        <p:txBody>
          <a:bodyPr lIns="109728" tIns="54864" rIns="109728" bIns="54864">
            <a:spAutoFit/>
          </a:bodyPr>
          <a:lstStyle/>
          <a:p>
            <a:pPr algn="l">
              <a:lnSpc>
                <a:spcPct val="90000"/>
              </a:lnSpc>
              <a:spcBef>
                <a:spcPct val="30000"/>
              </a:spcBef>
            </a:pPr>
            <a:r>
              <a:rPr lang="en-US" dirty="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Segoe Semibold" pitchFamily="34" charset="0"/>
              </a:rPr>
              <a:t>Kernel Mode</a:t>
            </a:r>
          </a:p>
        </p:txBody>
      </p:sp>
      <p:sp>
        <p:nvSpPr>
          <p:cNvPr id="709642" name="Rectangle 10"/>
          <p:cNvSpPr>
            <a:spLocks noChangeArrowheads="1"/>
          </p:cNvSpPr>
          <p:nvPr/>
        </p:nvSpPr>
        <p:spPr bwMode="auto">
          <a:xfrm>
            <a:off x="529590" y="5198301"/>
            <a:ext cx="4078606" cy="1844453"/>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wrap="none" lIns="109728" tIns="54864" rIns="109728" bIns="54864" anchor="t" anchorCtr="0"/>
          <a:lstStyle/>
          <a:p>
            <a:pPr>
              <a:lnSpc>
                <a:spcPct val="90000"/>
              </a:lnSpc>
              <a:spcBef>
                <a:spcPct val="30000"/>
              </a:spcBef>
            </a:pPr>
            <a:r>
              <a:rPr lang="en-US" sz="1900" dirty="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Windows Server 2003 </a:t>
            </a:r>
            <a:br>
              <a:rPr lang="en-US" sz="1900" dirty="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br>
            <a:r>
              <a:rPr lang="en-US" sz="1900" dirty="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or Windows </a:t>
            </a:r>
            <a:r>
              <a:rPr lang="en-US" sz="1900"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XP</a:t>
            </a:r>
            <a:endParaRPr lang="en-US" sz="1900" dirty="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endParaRPr>
          </a:p>
        </p:txBody>
      </p:sp>
      <p:grpSp>
        <p:nvGrpSpPr>
          <p:cNvPr id="73" name="Group 72"/>
          <p:cNvGrpSpPr/>
          <p:nvPr/>
        </p:nvGrpSpPr>
        <p:grpSpPr>
          <a:xfrm>
            <a:off x="9030491" y="2044828"/>
            <a:ext cx="1778479" cy="2345341"/>
            <a:chOff x="7435850" y="1423988"/>
            <a:chExt cx="1539875" cy="2030685"/>
          </a:xfrm>
        </p:grpSpPr>
        <p:sp>
          <p:nvSpPr>
            <p:cNvPr id="709660" name="Rectangle 28"/>
            <p:cNvSpPr>
              <a:spLocks noChangeArrowheads="1"/>
            </p:cNvSpPr>
            <p:nvPr/>
          </p:nvSpPr>
          <p:spPr bwMode="auto">
            <a:xfrm>
              <a:off x="7435850" y="1423988"/>
              <a:ext cx="1310217" cy="308346"/>
            </a:xfrm>
            <a:prstGeom prst="rect">
              <a:avLst/>
            </a:prstGeom>
            <a:noFill/>
            <a:ln w="3175">
              <a:noFill/>
              <a:miter lim="800000"/>
              <a:headEnd/>
              <a:tailEnd/>
            </a:ln>
            <a:effectLst/>
          </p:spPr>
          <p:txBody>
            <a:bodyPr wrap="none" lIns="92075" tIns="46038" rIns="92075" bIns="46038">
              <a:spAutoFit/>
            </a:bodyPr>
            <a:lstStyle/>
            <a:p>
              <a:pPr algn="l">
                <a:lnSpc>
                  <a:spcPct val="90000"/>
                </a:lnSpc>
                <a:spcBef>
                  <a:spcPct val="30000"/>
                </a:spcBef>
              </a:pPr>
              <a:r>
                <a:rPr lang="en-US" sz="1900" dirty="0">
                  <a:solidFill>
                    <a:schemeClr val="accent1"/>
                  </a:solidFill>
                  <a:effectLst>
                    <a:outerShdw blurRad="38100" dist="38100" dir="2700000" algn="tl">
                      <a:srgbClr val="000000"/>
                    </a:outerShdw>
                  </a:effectLst>
                </a:rPr>
                <a:t>Provided by:</a:t>
              </a:r>
            </a:p>
          </p:txBody>
        </p:sp>
        <p:sp>
          <p:nvSpPr>
            <p:cNvPr id="709661" name="Rectangle 29"/>
            <p:cNvSpPr>
              <a:spLocks noChangeArrowheads="1"/>
            </p:cNvSpPr>
            <p:nvPr/>
          </p:nvSpPr>
          <p:spPr bwMode="auto">
            <a:xfrm>
              <a:off x="7718425" y="1893570"/>
              <a:ext cx="930275" cy="271462"/>
            </a:xfrm>
            <a:prstGeom prst="rect">
              <a:avLst/>
            </a:prstGeom>
            <a:noFill/>
            <a:ln w="9525">
              <a:noFill/>
              <a:miter lim="800000"/>
              <a:headEnd/>
              <a:tailEnd/>
            </a:ln>
            <a:effectLst/>
          </p:spPr>
          <p:txBody>
            <a:bodyPr wrap="none" lIns="92075" tIns="46038" rIns="92075" bIns="46038">
              <a:spAutoFit/>
            </a:bodyPr>
            <a:lstStyle/>
            <a:p>
              <a:pPr algn="l">
                <a:lnSpc>
                  <a:spcPct val="90000"/>
                </a:lnSpc>
                <a:spcBef>
                  <a:spcPct val="30000"/>
                </a:spcBef>
              </a:pPr>
              <a:r>
                <a:rPr lang="en-US" sz="1600" dirty="0">
                  <a:effectLst>
                    <a:outerShdw blurRad="38100" dist="38100" dir="2700000" algn="tl">
                      <a:srgbClr val="000000"/>
                    </a:outerShdw>
                  </a:effectLst>
                </a:rPr>
                <a:t>Microsoft</a:t>
              </a:r>
            </a:p>
          </p:txBody>
        </p:sp>
        <p:sp>
          <p:nvSpPr>
            <p:cNvPr id="709662" name="Rectangle 30"/>
            <p:cNvSpPr>
              <a:spLocks noChangeArrowheads="1"/>
            </p:cNvSpPr>
            <p:nvPr/>
          </p:nvSpPr>
          <p:spPr bwMode="auto">
            <a:xfrm>
              <a:off x="7718425" y="2751455"/>
              <a:ext cx="1117293" cy="272370"/>
            </a:xfrm>
            <a:prstGeom prst="rect">
              <a:avLst/>
            </a:prstGeom>
            <a:noFill/>
            <a:ln w="3175">
              <a:noFill/>
              <a:miter lim="800000"/>
              <a:headEnd/>
              <a:tailEnd/>
            </a:ln>
            <a:effectLst/>
          </p:spPr>
          <p:txBody>
            <a:bodyPr wrap="none" lIns="92075" tIns="46038" rIns="92075" bIns="46038">
              <a:spAutoFit/>
            </a:bodyPr>
            <a:lstStyle/>
            <a:p>
              <a:pPr algn="l">
                <a:lnSpc>
                  <a:spcPct val="90000"/>
                </a:lnSpc>
                <a:spcBef>
                  <a:spcPct val="30000"/>
                </a:spcBef>
              </a:pPr>
              <a:r>
                <a:rPr lang="en-US" sz="1600" dirty="0" smtClean="0">
                  <a:effectLst>
                    <a:outerShdw blurRad="38100" dist="38100" dir="2700000" algn="tl">
                      <a:srgbClr val="000000"/>
                    </a:outerShdw>
                  </a:effectLst>
                </a:rPr>
                <a:t>Applications</a:t>
              </a:r>
              <a:endParaRPr lang="en-US" sz="1600" dirty="0">
                <a:effectLst>
                  <a:outerShdw blurRad="38100" dist="38100" dir="2700000" algn="tl">
                    <a:srgbClr val="000000"/>
                  </a:outerShdw>
                </a:effectLst>
              </a:endParaRPr>
            </a:p>
          </p:txBody>
        </p:sp>
        <p:sp>
          <p:nvSpPr>
            <p:cNvPr id="709663" name="Rectangle 31"/>
            <p:cNvSpPr>
              <a:spLocks noChangeArrowheads="1"/>
            </p:cNvSpPr>
            <p:nvPr/>
          </p:nvSpPr>
          <p:spPr bwMode="auto">
            <a:xfrm>
              <a:off x="7718425" y="3182303"/>
              <a:ext cx="1011810" cy="272370"/>
            </a:xfrm>
            <a:prstGeom prst="rect">
              <a:avLst/>
            </a:prstGeom>
            <a:noFill/>
            <a:ln w="3175">
              <a:noFill/>
              <a:miter lim="800000"/>
              <a:headEnd/>
              <a:tailEnd/>
            </a:ln>
            <a:effectLst/>
          </p:spPr>
          <p:txBody>
            <a:bodyPr wrap="none" lIns="92075" tIns="46038" rIns="92075" bIns="46038">
              <a:spAutoFit/>
            </a:bodyPr>
            <a:lstStyle/>
            <a:p>
              <a:pPr algn="l">
                <a:lnSpc>
                  <a:spcPct val="90000"/>
                </a:lnSpc>
                <a:spcBef>
                  <a:spcPct val="30000"/>
                </a:spcBef>
              </a:pPr>
              <a:r>
                <a:rPr lang="en-US" sz="1600" dirty="0" smtClean="0">
                  <a:effectLst>
                    <a:outerShdw blurRad="38100" dist="38100" dir="2700000" algn="tl">
                      <a:srgbClr val="000000"/>
                    </a:outerShdw>
                  </a:effectLst>
                </a:rPr>
                <a:t>OEM / IHV</a:t>
              </a:r>
              <a:endParaRPr lang="en-US" sz="1600" dirty="0">
                <a:effectLst>
                  <a:outerShdw blurRad="38100" dist="38100" dir="2700000" algn="tl">
                    <a:srgbClr val="000000"/>
                  </a:outerShdw>
                </a:effectLst>
              </a:endParaRPr>
            </a:p>
          </p:txBody>
        </p:sp>
        <p:sp>
          <p:nvSpPr>
            <p:cNvPr id="709664" name="Rectangle 32"/>
            <p:cNvSpPr>
              <a:spLocks noChangeArrowheads="1"/>
            </p:cNvSpPr>
            <p:nvPr/>
          </p:nvSpPr>
          <p:spPr bwMode="auto">
            <a:xfrm>
              <a:off x="7718425" y="2310765"/>
              <a:ext cx="1257300" cy="271462"/>
            </a:xfrm>
            <a:prstGeom prst="rect">
              <a:avLst/>
            </a:prstGeom>
            <a:noFill/>
            <a:ln w="3175">
              <a:noFill/>
              <a:miter lim="800000"/>
              <a:headEnd/>
              <a:tailEnd/>
            </a:ln>
            <a:effectLst/>
          </p:spPr>
          <p:txBody>
            <a:bodyPr wrap="none" lIns="92075" tIns="46038" rIns="92075" bIns="46038">
              <a:spAutoFit/>
            </a:bodyPr>
            <a:lstStyle/>
            <a:p>
              <a:pPr algn="l">
                <a:lnSpc>
                  <a:spcPct val="90000"/>
                </a:lnSpc>
                <a:spcBef>
                  <a:spcPct val="30000"/>
                </a:spcBef>
              </a:pPr>
              <a:r>
                <a:rPr lang="en-US" sz="1600" dirty="0">
                  <a:effectLst>
                    <a:outerShdw blurRad="38100" dist="38100" dir="2700000" algn="tl">
                      <a:srgbClr val="000000"/>
                    </a:outerShdw>
                  </a:effectLst>
                </a:rPr>
                <a:t>Virtual Server</a:t>
              </a:r>
            </a:p>
          </p:txBody>
        </p:sp>
        <p:sp>
          <p:nvSpPr>
            <p:cNvPr id="68" name="Rectangle 67"/>
            <p:cNvSpPr/>
            <p:nvPr/>
          </p:nvSpPr>
          <p:spPr bwMode="auto">
            <a:xfrm>
              <a:off x="7467600" y="1905000"/>
              <a:ext cx="228600" cy="228600"/>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1096876"/>
              <a:endParaRPr lang="en-US" dirty="0" smtClean="0">
                <a:solidFill>
                  <a:schemeClr val="tx1"/>
                </a:solidFill>
                <a:effectLst>
                  <a:outerShdw blurRad="38100" dist="38100" dir="2700000" algn="tl">
                    <a:srgbClr val="000000">
                      <a:alpha val="43137"/>
                    </a:srgbClr>
                  </a:outerShdw>
                </a:effectLst>
                <a:latin typeface="Segoe" pitchFamily="34" charset="0"/>
              </a:endParaRPr>
            </a:p>
          </p:txBody>
        </p:sp>
        <p:sp>
          <p:nvSpPr>
            <p:cNvPr id="70" name="Rectangle 69"/>
            <p:cNvSpPr/>
            <p:nvPr/>
          </p:nvSpPr>
          <p:spPr bwMode="auto">
            <a:xfrm>
              <a:off x="7467600" y="2336800"/>
              <a:ext cx="228600" cy="228600"/>
            </a:xfrm>
            <a:prstGeom prst="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ctr" anchorCtr="0" compatLnSpc="1">
              <a:prstTxWarp prst="textNoShape">
                <a:avLst/>
              </a:prstTxWarp>
            </a:bodyPr>
            <a:lstStyle/>
            <a:p>
              <a:pPr algn="ctr" defTabSz="1096876"/>
              <a:endParaRPr lang="en-US" dirty="0" smtClean="0">
                <a:solidFill>
                  <a:schemeClr val="tx1"/>
                </a:solidFill>
                <a:effectLst>
                  <a:outerShdw blurRad="38100" dist="38100" dir="2700000" algn="tl">
                    <a:srgbClr val="000000">
                      <a:alpha val="43137"/>
                    </a:srgbClr>
                  </a:outerShdw>
                </a:effectLst>
                <a:latin typeface="Segoe" pitchFamily="34" charset="0"/>
              </a:endParaRPr>
            </a:p>
          </p:txBody>
        </p:sp>
        <p:sp>
          <p:nvSpPr>
            <p:cNvPr id="71" name="Rectangle 70"/>
            <p:cNvSpPr/>
            <p:nvPr/>
          </p:nvSpPr>
          <p:spPr bwMode="auto">
            <a:xfrm>
              <a:off x="7467600" y="2768600"/>
              <a:ext cx="228600" cy="228600"/>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1096876"/>
              <a:endParaRPr lang="en-US" dirty="0" smtClean="0">
                <a:solidFill>
                  <a:schemeClr val="tx1"/>
                </a:solidFill>
                <a:effectLst>
                  <a:outerShdw blurRad="38100" dist="38100" dir="2700000" algn="tl">
                    <a:srgbClr val="000000">
                      <a:alpha val="43137"/>
                    </a:srgbClr>
                  </a:outerShdw>
                </a:effectLst>
                <a:latin typeface="Segoe" pitchFamily="34" charset="0"/>
              </a:endParaRPr>
            </a:p>
          </p:txBody>
        </p:sp>
        <p:sp>
          <p:nvSpPr>
            <p:cNvPr id="72" name="Rectangle 71"/>
            <p:cNvSpPr/>
            <p:nvPr/>
          </p:nvSpPr>
          <p:spPr bwMode="auto">
            <a:xfrm>
              <a:off x="7467600" y="3200400"/>
              <a:ext cx="228600" cy="228600"/>
            </a:xfrm>
            <a:prstGeom prst="rect">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2" tIns="45717" rIns="91432" bIns="45717" numCol="1" rtlCol="0" anchor="ctr" anchorCtr="0" compatLnSpc="1">
              <a:prstTxWarp prst="textNoShape">
                <a:avLst/>
              </a:prstTxWarp>
            </a:bodyPr>
            <a:lstStyle/>
            <a:p>
              <a:pPr algn="ctr" defTabSz="1096876"/>
              <a:endParaRPr lang="en-US" dirty="0" smtClean="0">
                <a:solidFill>
                  <a:schemeClr val="tx1"/>
                </a:solidFill>
                <a:effectLst>
                  <a:outerShdw blurRad="38100" dist="38100" dir="2700000" algn="tl">
                    <a:srgbClr val="000000">
                      <a:alpha val="43137"/>
                    </a:srgbClr>
                  </a:outerShdw>
                </a:effectLst>
                <a:latin typeface="Segoe" pitchFamily="34" charset="0"/>
              </a:endParaRPr>
            </a:p>
          </p:txBody>
        </p:sp>
      </p:grpSp>
      <p:sp>
        <p:nvSpPr>
          <p:cNvPr id="709645" name="Rectangle 13"/>
          <p:cNvSpPr>
            <a:spLocks noChangeArrowheads="1"/>
          </p:cNvSpPr>
          <p:nvPr/>
        </p:nvSpPr>
        <p:spPr bwMode="auto">
          <a:xfrm>
            <a:off x="583455" y="5924812"/>
            <a:ext cx="1914526" cy="999866"/>
          </a:xfrm>
          <a:prstGeom prst="rect">
            <a:avLst/>
          </a:prstGeom>
          <a:ln>
            <a:headEnd/>
            <a:tailEnd/>
          </a:ln>
          <a:effectLst>
            <a:glow rad="70000">
              <a:schemeClr val="accent2">
                <a:tint val="30000"/>
                <a:shade val="95000"/>
                <a:satMod val="300000"/>
                <a:alpha val="50000"/>
              </a:schemeClr>
            </a:glow>
            <a:outerShdw blurRad="381000" dist="63500" sx="103000" sy="103000" algn="ctr" rotWithShape="0">
              <a:srgbClr val="000000">
                <a:alpha val="79000"/>
              </a:srgbClr>
            </a:outerShdw>
          </a:effectLst>
        </p:spPr>
        <p:style>
          <a:lnRef idx="1">
            <a:schemeClr val="accent2"/>
          </a:lnRef>
          <a:fillRef idx="3">
            <a:schemeClr val="accent2"/>
          </a:fillRef>
          <a:effectRef idx="2">
            <a:schemeClr val="accent2"/>
          </a:effectRef>
          <a:fontRef idx="minor">
            <a:schemeClr val="lt1"/>
          </a:fontRef>
        </p:style>
        <p:txBody>
          <a:bodyPr wrap="none" lIns="109728" tIns="54864" rIns="109728" bIns="54864" anchor="ctr"/>
          <a:lstStyle/>
          <a:p>
            <a:pPr>
              <a:lnSpc>
                <a:spcPct val="90000"/>
              </a:lnSpc>
              <a:spcBef>
                <a:spcPct val="30000"/>
              </a:spcBef>
            </a:pPr>
            <a:r>
              <a:rPr lang="en-US" sz="1900" dirty="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Kernel</a:t>
            </a:r>
          </a:p>
        </p:txBody>
      </p:sp>
      <p:sp>
        <p:nvSpPr>
          <p:cNvPr id="709648" name="Rectangle 16"/>
          <p:cNvSpPr>
            <a:spLocks noChangeArrowheads="1"/>
          </p:cNvSpPr>
          <p:nvPr/>
        </p:nvSpPr>
        <p:spPr bwMode="grayWhite">
          <a:xfrm>
            <a:off x="2651760" y="6400800"/>
            <a:ext cx="1914526" cy="523877"/>
          </a:xfrm>
          <a:prstGeom prst="rect">
            <a:avLst/>
          </a:prstGeom>
          <a:ln>
            <a:headEnd/>
            <a:tailEnd/>
          </a:ln>
          <a:effectLst>
            <a:glow rad="70000">
              <a:schemeClr val="accent6">
                <a:tint val="30000"/>
                <a:shade val="95000"/>
                <a:satMod val="300000"/>
                <a:alpha val="50000"/>
              </a:schemeClr>
            </a:glow>
            <a:outerShdw blurRad="381000" dist="63500" sx="103000" sy="103000" algn="ctr" rotWithShape="0">
              <a:srgbClr val="000000">
                <a:alpha val="79000"/>
              </a:srgbClr>
            </a:outerShdw>
          </a:effectLst>
        </p:spPr>
        <p:style>
          <a:lnRef idx="1">
            <a:schemeClr val="accent6"/>
          </a:lnRef>
          <a:fillRef idx="3">
            <a:schemeClr val="accent6"/>
          </a:fillRef>
          <a:effectRef idx="2">
            <a:schemeClr val="accent6"/>
          </a:effectRef>
          <a:fontRef idx="minor">
            <a:schemeClr val="lt1"/>
          </a:fontRef>
        </p:style>
        <p:txBody>
          <a:bodyPr wrap="none" lIns="109728" tIns="54864" rIns="109728" bIns="54864" anchor="ctr"/>
          <a:lstStyle/>
          <a:p>
            <a:pPr>
              <a:lnSpc>
                <a:spcPct val="90000"/>
              </a:lnSpc>
              <a:spcBef>
                <a:spcPct val="30000"/>
              </a:spcBef>
            </a:pPr>
            <a:r>
              <a:rPr lang="en-US" sz="1900" dirty="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VMM Kernel</a:t>
            </a:r>
          </a:p>
        </p:txBody>
      </p:sp>
      <p:sp>
        <p:nvSpPr>
          <p:cNvPr id="49" name="Rectangle 38"/>
          <p:cNvSpPr>
            <a:spLocks noChangeArrowheads="1"/>
          </p:cNvSpPr>
          <p:nvPr/>
        </p:nvSpPr>
        <p:spPr bwMode="invGray">
          <a:xfrm>
            <a:off x="1728592" y="6348452"/>
            <a:ext cx="713984" cy="499110"/>
          </a:xfrm>
          <a:prstGeom prst="rect">
            <a:avLst/>
          </a:prstGeom>
          <a:ln>
            <a:headEnd/>
            <a:tailEnd/>
          </a:ln>
        </p:spPr>
        <p:style>
          <a:lnRef idx="1">
            <a:schemeClr val="accent5"/>
          </a:lnRef>
          <a:fillRef idx="3">
            <a:schemeClr val="accent5"/>
          </a:fillRef>
          <a:effectRef idx="2">
            <a:schemeClr val="accent5"/>
          </a:effectRef>
          <a:fontRef idx="minor">
            <a:schemeClr val="lt1"/>
          </a:fontRef>
        </p:style>
        <p:txBody>
          <a:bodyPr wrap="none" lIns="109728" tIns="54864" rIns="109728" bIns="54864" anchor="ctr"/>
          <a:lstStyle/>
          <a:p>
            <a:pPr algn="ctr">
              <a:lnSpc>
                <a:spcPct val="90000"/>
              </a:lnSpc>
              <a:spcBef>
                <a:spcPct val="30000"/>
              </a:spcBef>
            </a:pPr>
            <a:r>
              <a:rPr lang="en-US" sz="1900" dirty="0" smtClean="0">
                <a:ln w="12700">
                  <a:noFill/>
                  <a:prstDash val="solid"/>
                </a:ln>
                <a:solidFill>
                  <a:schemeClr val="bg2"/>
                </a:solidFill>
                <a:effectLst>
                  <a:outerShdw blurRad="165100" algn="ctr" rotWithShape="0">
                    <a:prstClr val="black"/>
                  </a:outerShdw>
                </a:effectLst>
                <a:latin typeface="Segoe Semibold" pitchFamily="34" charset="0"/>
              </a:rPr>
              <a:t>DD</a:t>
            </a:r>
            <a:endParaRPr lang="en-US" sz="1900" dirty="0">
              <a:ln w="12700">
                <a:noFill/>
                <a:prstDash val="solid"/>
              </a:ln>
              <a:solidFill>
                <a:schemeClr val="bg2"/>
              </a:solidFill>
              <a:effectLst>
                <a:outerShdw blurRad="165100" algn="ctr" rotWithShape="0">
                  <a:prstClr val="black"/>
                </a:outerShdw>
              </a:effectLst>
              <a:latin typeface="Segoe Semibold" pitchFamily="34" charset="0"/>
            </a:endParaRPr>
          </a:p>
        </p:txBody>
      </p:sp>
      <p:sp>
        <p:nvSpPr>
          <p:cNvPr id="50" name="TextBox 49"/>
          <p:cNvSpPr txBox="1"/>
          <p:nvPr/>
        </p:nvSpPr>
        <p:spPr>
          <a:xfrm>
            <a:off x="2651760" y="3474720"/>
            <a:ext cx="1828800" cy="640080"/>
          </a:xfrm>
          <a:prstGeom prst="rect">
            <a:avLst/>
          </a:prstGeom>
          <a:ln>
            <a:headEnd/>
            <a:tailEnd/>
          </a:ln>
          <a:effectLst>
            <a:glow rad="70000">
              <a:schemeClr val="accent6">
                <a:tint val="30000"/>
                <a:shade val="95000"/>
                <a:satMod val="300000"/>
                <a:alpha val="50000"/>
              </a:schemeClr>
            </a:glow>
            <a:outerShdw blurRad="381000" dist="63500" sx="103000" sy="103000" algn="ctr" rotWithShape="0">
              <a:srgbClr val="000000">
                <a:alpha val="79000"/>
              </a:srgbClr>
            </a:outerShdw>
          </a:effectLst>
        </p:spPr>
        <p:style>
          <a:lnRef idx="1">
            <a:schemeClr val="accent6"/>
          </a:lnRef>
          <a:fillRef idx="3">
            <a:schemeClr val="accent6"/>
          </a:fillRef>
          <a:effectRef idx="2">
            <a:schemeClr val="accent6"/>
          </a:effectRef>
          <a:fontRef idx="minor">
            <a:schemeClr val="lt1"/>
          </a:fontRef>
        </p:style>
        <p:txBody>
          <a:bodyPr wrap="none" lIns="109728" tIns="54864" rIns="109728" bIns="54864" anchor="ctr"/>
          <a:lstStyle/>
          <a:p>
            <a:pPr algn="ctr">
              <a:lnSpc>
                <a:spcPct val="90000"/>
              </a:lnSpc>
              <a:spcBef>
                <a:spcPct val="30000"/>
              </a:spcBef>
            </a:pPr>
            <a:r>
              <a:rPr lang="en-US" sz="1900"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Device </a:t>
            </a:r>
            <a:br>
              <a:rPr lang="en-US" sz="1900"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br>
            <a:r>
              <a:rPr lang="en-US" sz="1900"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Emulation</a:t>
            </a:r>
          </a:p>
        </p:txBody>
      </p:sp>
    </p:spTree>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WMTOOLS" val="&lt;WMTools ver=&quot;1.0&quot;&gt;&lt;Timings time=&quot;5/17/2007 12:34:27 PM&quot;&gt;&lt;Slide id=&quot;257&quot; dur=&quot;2.890625&quot; bld=&quot;INVLD&quot;/&gt;&lt;Slide id=&quot;258&quot; dur=&quot;497.2031&quot;/&gt;&lt;Slide id=&quot;369&quot; dur=&quot;4.734375&quot;/&gt;&lt;Slide id=&quot;258&quot; dur=&quot;2132.375&quot;/&gt;&lt;Slide id=&quot;369&quot; dur=&quot;285.8633&quot;/&gt;&lt;Slide id=&quot;370&quot; dur=&quot;110.6992&quot;/&gt;&lt;Slide id=&quot;320&quot; dur=&quot;68.10938&quot;/&gt;&lt;Slide id=&quot;336&quot; dur=&quot;98.17578&quot;/&gt;&lt;Slide id=&quot;337&quot; dur=&quot;72.05859&quot;/&gt;&lt;Slide id=&quot;338&quot; dur=&quot;51.14063&quot;/&gt;&lt;Slide id=&quot;276&quot; dur=&quot;102.3281&quot; bld=&quot;|37.3&quot;/&gt;&lt;Slide id=&quot;277&quot; dur=&quot;73.8125&quot;/&gt;&lt;Slide id=&quot;371&quot; dur=&quot;61.1875&quot;/&gt;&lt;Slide id=&quot;392&quot; dur=&quot;48.82813&quot; bld=&quot;|0&quot;/&gt;&lt;Slide id=&quot;309&quot; dur=&quot;229.125&quot; bld=&quot;|175.1|27.1|1&quot;/&gt;&lt;Slide id=&quot;294&quot; dur=&quot;94.10938&quot; bld=&quot;|2&quot;/&gt;&lt;Slide id=&quot;368&quot; dur=&quot;73.46875&quot;/&gt;&lt;Slide id=&quot;310&quot; dur=&quot;111.25&quot;/&gt;&lt;Slide id=&quot;394&quot; dur=&quot;29.42188&quot;/&gt;&lt;Slide id=&quot;284&quot; dur=&quot;108.75&quot;/&gt;&lt;Slide id=&quot;322&quot; dur=&quot;31.34375&quot;/&gt;&lt;Slide id=&quot;397&quot; dur=&quot;32.90625&quot;/&gt;&lt;Slide id=&quot;398&quot; dur=&quot;42.45313&quot;/&gt;&lt;Slide id=&quot;355&quot; dur=&quot;82.53125&quot;/&gt;&lt;Slide id=&quot;411&quot; dur=&quot;39.5625&quot;/&gt;&lt;Slide id=&quot;399&quot; dur=&quot;56.47266&quot;/&gt;&lt;Slide id=&quot;400&quot; dur=&quot;49.27734&quot;/&gt;&lt;Slide id=&quot;401&quot; dur=&quot;38.20313&quot;/&gt;&lt;Slide id=&quot;402&quot; dur=&quot;30.20313&quot;/&gt;&lt;Slide id=&quot;403&quot; dur=&quot;45.51563&quot;/&gt;&lt;Slide id=&quot;404&quot; dur=&quot;30.67578&quot;/&gt;&lt;Slide id=&quot;405&quot; dur=&quot;46.52734&quot; bld=&quot;|8.8|5.7|2|2|1.1|2.7|6.6|2|.5&quot;/&gt;&lt;Slide id=&quot;406&quot; dur=&quot;47.57813&quot; bld=&quot;|7.6|0|3.40282346638529E+38|0|0|3.40282346638529E+38|0|11.5|2.6|0&quot;/&gt;&lt;Slide id=&quot;407&quot; dur=&quot;41.29688&quot;/&gt;&lt;Slide id=&quot;395&quot; dur=&quot;50.10938&quot;/&gt;&lt;Slide id=&quot;396&quot; dur=&quot;32.125&quot;/&gt;&lt;Slide id=&quot;351&quot; dur=&quot;66.36328&quot;/&gt;&lt;Slide id=&quot;378&quot; dur=&quot;125.8867&quot; bld=&quot;|35.8|14.5|9.7|26|11.7|5.8|11.4&quot;/&gt;&lt;Slide id=&quot;383&quot; dur=&quot;159.1133&quot;/&gt;&lt;Slide id=&quot;341&quot; dur=&quot;182.4336&quot;/&gt;&lt;Slide id=&quot;408&quot; dur=&quot;70.51563&quot;/&gt;&lt;Slide id=&quot;409&quot; dur=&quot;100.2031&quot;/&gt;&lt;Slide id=&quot;410&quot; dur=&quot;288.9219&quot;/&gt;&lt;Slide id=&quot;384&quot; dur=&quot;124.1875&quot;/&gt;&lt;Slide id=&quot;385&quot; dur=&quot;50.42188&quot;/&gt;&lt;Slide id=&quot;391&quot; dur=&quot;167.8594&quot;/&gt;&lt;Slide id=&quot;388&quot; dur=&quot;58.64063&quot;/&gt;&lt;Slide id=&quot;389&quot; dur=&quot;32.60938&quot;/&gt;&lt;Slide id=&quot;317&quot; dur=&quot;73.6875&quot;/&gt;&lt;Slide id=&quot;270&quot; dur=&quot;93.04688&quot;/&gt;&lt;Slide id=&quot;271&quot; dur=&quot;23.25&quot;/&gt;&lt;Slide id=&quot;382&quot; dur=&quot;21.67188&quot;/&gt;&lt;Slide id=&quot;272&quot; dur=&quot;625.0313&quot;/&gt;&lt;/Timings&gt;&lt;/WMTools&gt;"/>
</p:tagLst>
</file>

<file path=ppt/tags/tag2.xml><?xml version="1.0" encoding="utf-8"?>
<p:tagLst xmlns:a="http://schemas.openxmlformats.org/drawingml/2006/main" xmlns:r="http://schemas.openxmlformats.org/officeDocument/2006/relationships" xmlns:p="http://schemas.openxmlformats.org/presentationml/2006/main">
  <p:tag name="TIMING" val="|37.3"/>
</p:tagLst>
</file>

<file path=ppt/tags/tag3.xml><?xml version="1.0" encoding="utf-8"?>
<p:tagLst xmlns:a="http://schemas.openxmlformats.org/drawingml/2006/main" xmlns:r="http://schemas.openxmlformats.org/officeDocument/2006/relationships" xmlns:p="http://schemas.openxmlformats.org/presentationml/2006/main">
  <p:tag name="TIMING" val="|0"/>
</p:tagLst>
</file>

<file path=ppt/tags/tag4.xml><?xml version="1.0" encoding="utf-8"?>
<p:tagLst xmlns:a="http://schemas.openxmlformats.org/drawingml/2006/main" xmlns:r="http://schemas.openxmlformats.org/officeDocument/2006/relationships" xmlns:p="http://schemas.openxmlformats.org/presentationml/2006/main">
  <p:tag name="TIMING" val="|175.1|27.1|1"/>
</p:tagLst>
</file>

<file path=ppt/tags/tag5.xml><?xml version="1.0" encoding="utf-8"?>
<p:tagLst xmlns:a="http://schemas.openxmlformats.org/drawingml/2006/main" xmlns:r="http://schemas.openxmlformats.org/officeDocument/2006/relationships" xmlns:p="http://schemas.openxmlformats.org/presentationml/2006/main">
  <p:tag name="TIMING" val="|2"/>
</p:tagLst>
</file>

<file path=ppt/tags/tag6.xml><?xml version="1.0" encoding="utf-8"?>
<p:tagLst xmlns:a="http://schemas.openxmlformats.org/drawingml/2006/main" xmlns:r="http://schemas.openxmlformats.org/officeDocument/2006/relationships" xmlns:p="http://schemas.openxmlformats.org/presentationml/2006/main">
  <p:tag name="TIMING" val="|8.8|5.7|2|2|1.1|2.7|6.6|2|.5"/>
</p:tagLst>
</file>

<file path=ppt/tags/tag7.xml><?xml version="1.0" encoding="utf-8"?>
<p:tagLst xmlns:a="http://schemas.openxmlformats.org/drawingml/2006/main" xmlns:r="http://schemas.openxmlformats.org/officeDocument/2006/relationships" xmlns:p="http://schemas.openxmlformats.org/presentationml/2006/main">
  <p:tag name="TIMING" val="|7.6|0|3.40282346638529E+38|0|0|3.40282346638529E+38|0|11.5|2.6|0"/>
</p:tagLst>
</file>

<file path=ppt/tags/tag8.xml><?xml version="1.0" encoding="utf-8"?>
<p:tagLst xmlns:a="http://schemas.openxmlformats.org/drawingml/2006/main" xmlns:r="http://schemas.openxmlformats.org/officeDocument/2006/relationships" xmlns:p="http://schemas.openxmlformats.org/presentationml/2006/main">
  <p:tag name="TIMING" val="|35.8|14.5|9.7|26|11.7|5.8|11.4"/>
</p:tagLst>
</file>

<file path=ppt/theme/theme1.xml><?xml version="1.0" encoding="utf-8"?>
<a:theme xmlns:a="http://schemas.openxmlformats.org/drawingml/2006/main" name="WinHec 2007 WEB Template">
  <a:themeElements>
    <a:clrScheme name="Custom 7">
      <a:dk1>
        <a:srgbClr val="000000"/>
      </a:dk1>
      <a:lt1>
        <a:srgbClr val="FFFFFF"/>
      </a:lt1>
      <a:dk2>
        <a:srgbClr val="26357E"/>
      </a:dk2>
      <a:lt2>
        <a:srgbClr val="FFFFFF"/>
      </a:lt2>
      <a:accent1>
        <a:srgbClr val="FDE399"/>
      </a:accent1>
      <a:accent2>
        <a:srgbClr val="92D050"/>
      </a:accent2>
      <a:accent3>
        <a:srgbClr val="E76429"/>
      </a:accent3>
      <a:accent4>
        <a:srgbClr val="5DD3FF"/>
      </a:accent4>
      <a:accent5>
        <a:srgbClr val="FF9929"/>
      </a:accent5>
      <a:accent6>
        <a:srgbClr val="FFC000"/>
      </a:accent6>
      <a:hlink>
        <a:srgbClr val="FAD366"/>
      </a:hlink>
      <a:folHlink>
        <a:srgbClr val="7030A0"/>
      </a:folHlink>
    </a:clrScheme>
    <a:fontScheme name="Business Value launch template">
      <a:majorFont>
        <a:latin typeface="Segoe Semibold"/>
        <a:ea typeface=""/>
        <a:cs typeface=""/>
      </a:majorFont>
      <a:minorFont>
        <a:latin typeface="Segoe"/>
        <a:ea typeface=""/>
        <a:cs typeface=""/>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9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1">
          <a:schemeClr val="accent2"/>
        </a:lnRef>
        <a:fillRef idx="3">
          <a:schemeClr val="accent2"/>
        </a:fillRef>
        <a:effectRef idx="2">
          <a:schemeClr val="accent2"/>
        </a:effectRef>
        <a:fontRef idx="minor">
          <a:schemeClr val="lt1"/>
        </a:fontRef>
      </a:style>
    </a:spDef>
    <a:lnDef>
      <a:spPr bwMode="auto">
        <a:xfrm>
          <a:off x="0" y="0"/>
          <a:ext cx="1" cy="1"/>
        </a:xfrm>
        <a:custGeom>
          <a:avLst/>
          <a:gdLst/>
          <a:ahLst/>
          <a:cxnLst/>
          <a:rect l="0" t="0" r="0" b="0"/>
          <a:pathLst/>
        </a:cu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none" w="med" len="med"/>
        </a:ln>
        <a:effectLst/>
      </a:spPr>
      <a:bodyPr vert="horz" wrap="square" lIns="109728" tIns="54864" rIns="109728" bIns="54864" numCol="1" anchor="ctr" anchorCtr="0" compatLnSpc="1">
        <a:prstTxWarp prst="textNoShape">
          <a:avLst/>
        </a:prstTxWarp>
      </a:bodyPr>
      <a:lstStyle>
        <a:defPPr marL="0" marR="0" indent="0" algn="l" defTabSz="1096963" rtl="0" eaLnBrk="1" fontAlgn="base" latinLnBrk="0" hangingPunct="1">
          <a:lnSpc>
            <a:spcPct val="100000"/>
          </a:lnSpc>
          <a:spcBef>
            <a:spcPct val="0"/>
          </a:spcBef>
          <a:spcAft>
            <a:spcPct val="0"/>
          </a:spcAft>
          <a:buClrTx/>
          <a:buSzTx/>
          <a:buFontTx/>
          <a:buNone/>
          <a:tabLst/>
          <a:defRPr kumimoji="0" lang="en-US" sz="2900" b="0" i="0" u="none" strike="noStrike" cap="none" normalizeH="0" baseline="0" smtClean="0">
            <a:solidFill>
              <a:schemeClr val="bg2"/>
            </a:solidFill>
            <a:effectLst/>
            <a:latin typeface="Segoe Semibold" pitchFamily="34" charset="0"/>
          </a:defRPr>
        </a:defPPr>
      </a:lstStyle>
    </a:lnDef>
    <a:txDef>
      <a:spPr>
        <a:noFill/>
      </a:spPr>
      <a:bodyPr wrap="square" rtlCol="0">
        <a:spAutoFit/>
      </a:bodyPr>
      <a:lstStyle>
        <a:defPPr>
          <a:defRPr sz="2800" dirty="0" err="1" smtClean="0">
            <a:solidFill>
              <a:schemeClr val="tx1"/>
            </a:solidFill>
            <a:latin typeface="Segoe" pitchFamily="34" charset="0"/>
          </a:defRPr>
        </a:defPPr>
      </a:lstStyle>
    </a:txDef>
  </a:objectDefaults>
  <a:extraClrSchemeLst>
    <a:extraClrScheme>
      <a:clrScheme name="Business Value launch template 1">
        <a:dk1>
          <a:srgbClr val="000000"/>
        </a:dk1>
        <a:lt1>
          <a:srgbClr val="FFFFFF"/>
        </a:lt1>
        <a:dk2>
          <a:srgbClr val="EF7E39"/>
        </a:dk2>
        <a:lt2>
          <a:srgbClr val="FFFFFF"/>
        </a:lt2>
        <a:accent1>
          <a:srgbClr val="000000"/>
        </a:accent1>
        <a:accent2>
          <a:srgbClr val="54C71B"/>
        </a:accent2>
        <a:accent3>
          <a:srgbClr val="F6C0AE"/>
        </a:accent3>
        <a:accent4>
          <a:srgbClr val="DADADA"/>
        </a:accent4>
        <a:accent5>
          <a:srgbClr val="AAAAAA"/>
        </a:accent5>
        <a:accent6>
          <a:srgbClr val="4BB417"/>
        </a:accent6>
        <a:hlink>
          <a:srgbClr val="FBE019"/>
        </a:hlink>
        <a:folHlink>
          <a:srgbClr val="3D78E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egoe—Use This One!">
      <a:majorFont>
        <a:latin typeface="Segoe"/>
        <a:ea typeface=""/>
        <a:cs typeface=""/>
      </a:majorFont>
      <a:minorFont>
        <a:latin typeface="Sego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egoe—Use This One!">
      <a:majorFont>
        <a:latin typeface="Segoe"/>
        <a:ea typeface=""/>
        <a:cs typeface=""/>
      </a:majorFont>
      <a:minorFont>
        <a:latin typeface="Sego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WinHEC 2007 WEB Template</Template>
  <TotalTime>10127</TotalTime>
  <Words>4370</Words>
  <Application>Microsoft Office PowerPoint</Application>
  <PresentationFormat>Custom</PresentationFormat>
  <Paragraphs>865</Paragraphs>
  <Slides>50</Slides>
  <Notes>50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50</vt:i4>
      </vt:variant>
    </vt:vector>
  </HeadingPairs>
  <TitlesOfParts>
    <vt:vector size="56" baseType="lpstr">
      <vt:lpstr>Arial</vt:lpstr>
      <vt:lpstr>Segoe</vt:lpstr>
      <vt:lpstr>Wingdings</vt:lpstr>
      <vt:lpstr>Segoe Semibold</vt:lpstr>
      <vt:lpstr>Segoe Black</vt:lpstr>
      <vt:lpstr>WinHec 2007 WEB Template</vt:lpstr>
      <vt:lpstr>NPIV SAN Integration And Microsoft Virtualization</vt:lpstr>
      <vt:lpstr>Key Takeaways Understand that</vt:lpstr>
      <vt:lpstr>Agenda </vt:lpstr>
      <vt:lpstr>Infoworld 2006 Virtualization Survey</vt:lpstr>
      <vt:lpstr>SAN Best Practices</vt:lpstr>
      <vt:lpstr>Server Consolidation</vt:lpstr>
      <vt:lpstr>N-Port ID Virtualization (NPIV)</vt:lpstr>
      <vt:lpstr>Hosted VMM Benefits</vt:lpstr>
      <vt:lpstr>Virtual Server 2005 Architecture</vt:lpstr>
      <vt:lpstr>Windows Storage Stack</vt:lpstr>
      <vt:lpstr>Virtual Server 2005 Architecture</vt:lpstr>
      <vt:lpstr>Windows Virtualization Architecture</vt:lpstr>
      <vt:lpstr>Virtual Machine File Structure</vt:lpstr>
      <vt:lpstr>Virtual Hard Disk (VHD)</vt:lpstr>
      <vt:lpstr>Storage VSP/VSC Design</vt:lpstr>
      <vt:lpstr>Workload External Targets</vt:lpstr>
      <vt:lpstr>WWN And HBA Server Demand</vt:lpstr>
      <vt:lpstr>Windows Virtualization Windows Server Longhorn</vt:lpstr>
      <vt:lpstr>Emulex</vt:lpstr>
      <vt:lpstr>NPIV Timeline </vt:lpstr>
      <vt:lpstr>NPIV </vt:lpstr>
      <vt:lpstr>SAN Industry NPIV Support</vt:lpstr>
      <vt:lpstr>What Is VMPilot?</vt:lpstr>
      <vt:lpstr>Design Guidelines</vt:lpstr>
      <vt:lpstr>High-Level Design </vt:lpstr>
      <vt:lpstr>Solution Component Virtual Server APIs</vt:lpstr>
      <vt:lpstr>Solution Component: Virtual Disk Services (VDS)</vt:lpstr>
      <vt:lpstr>Solution Component HBA API</vt:lpstr>
      <vt:lpstr>SAN-Connected VM Creation</vt:lpstr>
      <vt:lpstr>SAN-Connected VM Migration</vt:lpstr>
      <vt:lpstr>VMPilot Interface</vt:lpstr>
      <vt:lpstr>Fabric Resource and NPIV</vt:lpstr>
      <vt:lpstr>NPIV Enabled Switch Brocade Communications</vt:lpstr>
      <vt:lpstr>Blade Servers Embedded Switch  Brocade Communications Access Gateway</vt:lpstr>
      <vt:lpstr>NPIV Use Case QLogic</vt:lpstr>
      <vt:lpstr>HBA NPIV Configuration QLogic</vt:lpstr>
      <vt:lpstr>Virtual HBA Approaches</vt:lpstr>
      <vt:lpstr>PCI  IO Virtualization - SR</vt:lpstr>
      <vt:lpstr>PCI  IO Virtualization - MR</vt:lpstr>
      <vt:lpstr>Performance vs Agility?</vt:lpstr>
      <vt:lpstr>Orchestrating Virtual Machines System Center Virtual Machine Manager</vt:lpstr>
      <vt:lpstr>Virtual Machine Manager At-A-Glance</vt:lpstr>
      <vt:lpstr>Virtual Machine Manager Architecture</vt:lpstr>
      <vt:lpstr>Key SAN Impacting Scenarios</vt:lpstr>
      <vt:lpstr>SCVMM Storage Integration</vt:lpstr>
      <vt:lpstr>Summary</vt:lpstr>
      <vt:lpstr>Call To Action</vt:lpstr>
      <vt:lpstr>Additional Resources</vt:lpstr>
      <vt:lpstr>Additional Resources</vt:lpstr>
      <vt:lpstr>Slide 50</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SVR-T320 NPIV SAN Integration And Microsoft Virtualization</dc:title>
  <dc:subject>WinHec 2007</dc:subject>
  <dc:creator>Therron Powell;Darrell Kleckley</dc:creator>
  <dc:description>Template: Bryan Lenning, Silver Fox Productions
Formatting: Susan Blanchard, Silver Fox Productions
Event Date: May 15-17, 2007
Event Location: Los Angeles Convention Center Los Angeles, California
Audience:</dc:description>
  <cp:lastModifiedBy>Microsoft Employee</cp:lastModifiedBy>
  <cp:revision>381</cp:revision>
  <dcterms:created xsi:type="dcterms:W3CDTF">2007-03-13T07:39:06Z</dcterms:created>
  <dcterms:modified xsi:type="dcterms:W3CDTF">2007-05-29T21:28:42Z</dcterms:modified>
</cp:coreProperties>
</file>