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8"/>
  </p:notesMasterIdLst>
  <p:handoutMasterIdLst>
    <p:handoutMasterId r:id="rId9"/>
  </p:handoutMasterIdLst>
  <p:sldIdLst>
    <p:sldId id="257" r:id="rId2"/>
    <p:sldId id="294" r:id="rId3"/>
    <p:sldId id="295" r:id="rId4"/>
    <p:sldId id="296" r:id="rId5"/>
    <p:sldId id="297" r:id="rId6"/>
    <p:sldId id="292" r:id="rId7"/>
  </p:sldIdLst>
  <p:sldSz cx="9144000" cy="6858000" type="screen4x3"/>
  <p:notesSz cx="6858000" cy="9144000"/>
  <p:defaultTextStyle>
    <a:defPPr>
      <a:defRPr lang="en-US"/>
    </a:defPPr>
    <a:lvl1pPr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1pPr>
    <a:lvl2pPr marL="4572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2pPr>
    <a:lvl3pPr marL="9144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3pPr>
    <a:lvl4pPr marL="13716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4pPr>
    <a:lvl5pPr marL="18288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5pPr>
    <a:lvl6pPr marL="2286000" algn="l" defTabSz="914400" rtl="0" eaLnBrk="1" latinLnBrk="0" hangingPunct="1">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6pPr>
    <a:lvl7pPr marL="2743200" algn="l" defTabSz="914400" rtl="0" eaLnBrk="1" latinLnBrk="0" hangingPunct="1">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7pPr>
    <a:lvl8pPr marL="3200400" algn="l" defTabSz="914400" rtl="0" eaLnBrk="1" latinLnBrk="0" hangingPunct="1">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8pPr>
    <a:lvl9pPr marL="3657600" algn="l" defTabSz="914400" rtl="0" eaLnBrk="1" latinLnBrk="0" hangingPunct="1">
      <a:defRPr b="1" kern="1200">
        <a:solidFill>
          <a:schemeClr val="tx1"/>
        </a:solidFill>
        <a:effectLst>
          <a:outerShdw blurRad="38100" dist="38100" dir="2700000" algn="tl">
            <a:srgbClr val="000000">
              <a:alpha val="43137"/>
            </a:srgbClr>
          </a:outerShdw>
        </a:effectLst>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showPr showNarration="1">
    <p:present/>
    <p:sldAll/>
    <p:penClr>
      <a:srgbClr val="FF0000"/>
    </p:penClr>
  </p:showPr>
  <p:clrMru>
    <a:srgbClr val="FFFF66"/>
    <a:srgbClr val="6699FF"/>
    <a:srgbClr val="3366FF"/>
    <a:srgbClr val="0033CC"/>
    <a:srgbClr val="0066FF"/>
    <a:srgbClr val="660066"/>
    <a:srgbClr val="3399FF"/>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634" autoAdjust="0"/>
    <p:restoredTop sz="70568" autoAdjust="0"/>
  </p:normalViewPr>
  <p:slideViewPr>
    <p:cSldViewPr snapToGrid="0" showGuides="1">
      <p:cViewPr varScale="1">
        <p:scale>
          <a:sx n="55" d="100"/>
          <a:sy n="55" d="100"/>
        </p:scale>
        <p:origin x="-600" y="-77"/>
      </p:cViewPr>
      <p:guideLst>
        <p:guide orient="horz" pos="2160"/>
        <p:guide orient="horz" pos="144"/>
        <p:guide orient="horz" pos="894"/>
        <p:guide orient="horz" pos="1200"/>
        <p:guide orient="horz" pos="1488"/>
        <p:guide orient="horz" pos="4176"/>
        <p:guide pos="2880"/>
        <p:guide pos="240"/>
        <p:guide pos="462"/>
        <p:guide pos="55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25" d="100"/>
          <a:sy n="125" d="100"/>
        </p:scale>
        <p:origin x="-1254" y="256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defRPr>
            </a:lvl1pPr>
          </a:lstStyle>
          <a:p>
            <a:endParaRPr lang="en-US"/>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fld id="{7B77ECEA-D386-4A3F-A97D-02B06B37E71C}" type="datetime8">
              <a:rPr lang="en-US"/>
              <a:pPr/>
              <a:t>6/1/2007 10:39 AM</a:t>
            </a:fld>
            <a:endParaRPr lang="en-US"/>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cs typeface="Arial" pitchFamily="34" charset="0"/>
              </a:defRPr>
            </a:lvl1p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72FD823C-1CBC-4F8B-96CF-73FA9C84F9D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Times New Roman" pitchFamily="18" charset="0"/>
              </a:defRPr>
            </a:lvl1pPr>
          </a:lstStyle>
          <a:p>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Times New Roman" pitchFamily="18" charset="0"/>
              </a:defRPr>
            </a:lvl1pPr>
          </a:lstStyle>
          <a:p>
            <a:fld id="{0F182634-F1E8-44AE-8673-178184478DD2}" type="datetime8">
              <a:rPr lang="en-US"/>
              <a:pPr/>
              <a:t>6/1/2007 10:39 AM</a:t>
            </a:fld>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686800"/>
            <a:ext cx="61579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cs typeface="Arial" pitchFamily="34" charset="0"/>
              </a:defRPr>
            </a:lvl1p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5762625" y="8685213"/>
            <a:ext cx="10937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Times New Roman" pitchFamily="18" charset="0"/>
              </a:defRPr>
            </a:lvl1pPr>
          </a:lstStyle>
          <a:p>
            <a:fld id="{ED41F065-ACF2-4AB3-9829-8ABF2791A0D1}" type="slidenum">
              <a:rPr lang="en-US"/>
              <a:pPr/>
              <a:t>‹#›</a:t>
            </a:fld>
            <a:endParaRPr 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D1711E0-3546-4382-82A1-8EB9357C69E0}" type="datetime8">
              <a:rPr lang="en-US"/>
              <a:pPr/>
              <a:t>6/1/2007 10:39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0F12B1B-3447-4795-B0A8-C14784DCB360}" type="slidenum">
              <a:rPr lang="en-US"/>
              <a:pPr/>
              <a:t>1</a:t>
            </a:fld>
            <a:endParaRPr lang="en-US"/>
          </a:p>
        </p:txBody>
      </p:sp>
      <p:sp>
        <p:nvSpPr>
          <p:cNvPr id="48132" name="Rectangle 4"/>
          <p:cNvSpPr>
            <a:spLocks noGrp="1" noRot="1" noChangeAspect="1" noChangeArrowheads="1" noTextEdit="1"/>
          </p:cNvSpPr>
          <p:nvPr>
            <p:ph type="sldImg"/>
          </p:nvPr>
        </p:nvSpPr>
        <p:spPr>
          <a:ln/>
        </p:spPr>
      </p:sp>
      <p:sp>
        <p:nvSpPr>
          <p:cNvPr id="48133" name="Rectangle 5"/>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B545ED6-AEAB-4502-8BD4-4A93EEF8B612}" type="datetime8">
              <a:rPr lang="en-US"/>
              <a:pPr/>
              <a:t>6/1/2007 10:39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E33FDFD0-6D12-4BD0-9F79-7A8026F43C4C}" type="slidenum">
              <a:rPr lang="en-US"/>
              <a:pPr/>
              <a:t>2</a:t>
            </a:fld>
            <a:endParaRPr 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4AD1EAA4-C1C6-4B18-8025-CF588D6CC2F4}" type="datetime8">
              <a:rPr lang="en-US"/>
              <a:pPr/>
              <a:t>6/1/2007 10:39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9413A128-6DC9-44C4-B220-FBAF9942AE78}" type="slidenum">
              <a:rPr lang="en-US"/>
              <a:pPr/>
              <a:t>3</a:t>
            </a:fld>
            <a:endParaRPr lang="en-US"/>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80C6415-3A25-4542-9C09-5B15F4BB783A}" type="datetime8">
              <a:rPr lang="en-US"/>
              <a:pPr/>
              <a:t>6/1/2007 10:39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7A6AF7E6-F7E9-4038-BAC5-2858E336F96D}" type="slidenum">
              <a:rPr lang="en-US"/>
              <a:pPr/>
              <a:t>4</a:t>
            </a:fld>
            <a:endParaRPr lang="en-US"/>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C0F96EB-421F-40E7-96A9-B69B6929E614}" type="datetime8">
              <a:rPr lang="en-US"/>
              <a:pPr/>
              <a:t>6/1/2007 10:39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A41E825A-2EA8-4ED4-854E-F59CE68D5AE4}" type="slidenum">
              <a:rPr lang="en-US"/>
              <a:pPr/>
              <a:t>5</a:t>
            </a:fld>
            <a:endParaRPr lang="en-US"/>
          </a:p>
        </p:txBody>
      </p:sp>
      <p:sp>
        <p:nvSpPr>
          <p:cNvPr id="263170" name="Rectangle 2"/>
          <p:cNvSpPr>
            <a:spLocks noGrp="1" noRot="1" noChangeAspect="1"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61BBFAE5-ADFA-43F5-81F1-819BB021552B}" type="datetime8">
              <a:rPr lang="en-US"/>
              <a:pPr/>
              <a:t>6/1/2007 10:39 AM</a:t>
            </a:fld>
            <a:endParaRPr lang="en-US"/>
          </a:p>
        </p:txBody>
      </p:sp>
      <p:sp>
        <p:nvSpPr>
          <p:cNvPr id="6" name="Rectangle 6"/>
          <p:cNvSpPr>
            <a:spLocks noGrp="1" noChangeArrowheads="1"/>
          </p:cNvSpPr>
          <p:nvPr>
            <p:ph type="ftr" sz="quarter" idx="4"/>
          </p:nvPr>
        </p:nvSpPr>
        <p:spPr>
          <a:ln/>
        </p:spPr>
        <p:txBody>
          <a:bodyPr/>
          <a:lstStyle/>
          <a:p>
            <a:r>
              <a:rPr lang="en-US"/>
              <a:t>© 2007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B397BF48-9EDD-4CB8-A223-DFC15BFCA4E1}" type="slidenum">
              <a:rPr lang="en-US"/>
              <a:pPr/>
              <a:t>6</a:t>
            </a:fld>
            <a:endParaRPr lang="en-US"/>
          </a:p>
        </p:txBody>
      </p:sp>
      <p:sp>
        <p:nvSpPr>
          <p:cNvPr id="267266" name="Rectangle 2"/>
          <p:cNvSpPr>
            <a:spLocks noGrp="1" noRot="1" noChangeAspect="1"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93113" cy="750888"/>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20813"/>
            <a:ext cx="4117975" cy="22145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1375" y="1420813"/>
            <a:ext cx="4117975" cy="22145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7" name="Rectangle 25"/>
          <p:cNvSpPr>
            <a:spLocks noGrp="1" noChangeArrowheads="1"/>
          </p:cNvSpPr>
          <p:nvPr>
            <p:ph type="ctrTitle"/>
          </p:nvPr>
        </p:nvSpPr>
        <p:spPr/>
        <p:txBody>
          <a:bodyPr/>
          <a:lstStyle/>
          <a:p>
            <a:r>
              <a:rPr lang="en-US" dirty="0"/>
              <a:t>Delivering Windows Vista IR Receiver Solutions</a:t>
            </a:r>
          </a:p>
        </p:txBody>
      </p:sp>
      <p:sp>
        <p:nvSpPr>
          <p:cNvPr id="3098" name="Rectangle 26"/>
          <p:cNvSpPr>
            <a:spLocks noGrp="1" noChangeArrowheads="1"/>
          </p:cNvSpPr>
          <p:nvPr>
            <p:ph type="subTitle" idx="1"/>
          </p:nvPr>
        </p:nvSpPr>
        <p:spPr/>
        <p:txBody>
          <a:bodyPr/>
          <a:lstStyle/>
          <a:p>
            <a:r>
              <a:rPr lang="en-US"/>
              <a:t>Henry Villadiego</a:t>
            </a:r>
          </a:p>
          <a:p>
            <a:r>
              <a:rPr lang="en-US"/>
              <a:t>Supervisor, Applications Software</a:t>
            </a:r>
          </a:p>
          <a:p>
            <a:r>
              <a:rPr lang="en-US"/>
              <a:t>Computing Platform Products</a:t>
            </a:r>
          </a:p>
          <a:p>
            <a:r>
              <a:rPr lang="en-US"/>
              <a:t>SMSC</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smtClean="0"/>
              <a:t>Introduction</a:t>
            </a:r>
            <a:endParaRPr lang="en-US"/>
          </a:p>
        </p:txBody>
      </p:sp>
      <p:sp>
        <p:nvSpPr>
          <p:cNvPr id="256003" name="Rectangle 3"/>
          <p:cNvSpPr>
            <a:spLocks noGrp="1" noChangeArrowheads="1"/>
          </p:cNvSpPr>
          <p:nvPr>
            <p:ph idx="1"/>
          </p:nvPr>
        </p:nvSpPr>
        <p:spPr>
          <a:xfrm>
            <a:off x="382588" y="1414464"/>
            <a:ext cx="8380412" cy="5115246"/>
          </a:xfrm>
        </p:spPr>
        <p:txBody>
          <a:bodyPr/>
          <a:lstStyle/>
          <a:p>
            <a:pPr>
              <a:spcBef>
                <a:spcPts val="600"/>
              </a:spcBef>
            </a:pPr>
            <a:r>
              <a:rPr lang="en-US" sz="3200" dirty="0" smtClean="0">
                <a:solidFill>
                  <a:schemeClr val="accent1"/>
                </a:solidFill>
              </a:rPr>
              <a:t>Follow up to last year’s session:  A Case Study on Designing and Implementing IR and Remote Solutions for Windows Vista Media Center Systems  </a:t>
            </a:r>
          </a:p>
          <a:p>
            <a:pPr>
              <a:spcBef>
                <a:spcPts val="600"/>
              </a:spcBef>
            </a:pPr>
            <a:r>
              <a:rPr lang="en-US" sz="3200" dirty="0" smtClean="0"/>
              <a:t>Hardware design and required interfaces</a:t>
            </a:r>
          </a:p>
          <a:p>
            <a:pPr lvl="1">
              <a:spcBef>
                <a:spcPts val="600"/>
              </a:spcBef>
            </a:pPr>
            <a:r>
              <a:rPr lang="en-US" sz="2800" dirty="0" smtClean="0"/>
              <a:t>LPC</a:t>
            </a:r>
          </a:p>
          <a:p>
            <a:pPr>
              <a:spcBef>
                <a:spcPts val="600"/>
              </a:spcBef>
            </a:pPr>
            <a:r>
              <a:rPr lang="en-US" sz="3200" dirty="0" smtClean="0"/>
              <a:t>Advantages of integrating consumer IR onto motherboards</a:t>
            </a:r>
          </a:p>
          <a:p>
            <a:pPr lvl="1">
              <a:spcBef>
                <a:spcPts val="600"/>
              </a:spcBef>
            </a:pPr>
            <a:r>
              <a:rPr lang="en-US" sz="2800" dirty="0" smtClean="0"/>
              <a:t>Cost</a:t>
            </a:r>
          </a:p>
          <a:p>
            <a:pPr lvl="1">
              <a:spcBef>
                <a:spcPts val="600"/>
              </a:spcBef>
            </a:pPr>
            <a:r>
              <a:rPr lang="en-US" sz="2800" dirty="0" smtClean="0"/>
              <a:t>Wake support</a:t>
            </a:r>
          </a:p>
          <a:p>
            <a:pPr lvl="1">
              <a:spcBef>
                <a:spcPts val="600"/>
              </a:spcBef>
            </a:pPr>
            <a:r>
              <a:rPr lang="en-US" sz="2800" dirty="0" smtClean="0"/>
              <a:t>Preserves USB Port</a:t>
            </a:r>
            <a:endParaRPr lang="en-US" sz="28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smtClean="0"/>
              <a:t>CIR Transceiver Solution</a:t>
            </a:r>
            <a:endParaRPr lang="en-US"/>
          </a:p>
        </p:txBody>
      </p:sp>
      <p:sp>
        <p:nvSpPr>
          <p:cNvPr id="258051" name="Rectangle 3"/>
          <p:cNvSpPr>
            <a:spLocks noGrp="1" noChangeArrowheads="1"/>
          </p:cNvSpPr>
          <p:nvPr>
            <p:ph idx="1"/>
          </p:nvPr>
        </p:nvSpPr>
        <p:spPr/>
        <p:txBody>
          <a:bodyPr/>
          <a:lstStyle/>
          <a:p>
            <a:r>
              <a:rPr lang="en-US" smtClean="0"/>
              <a:t>SMSC SIO1049</a:t>
            </a:r>
          </a:p>
          <a:p>
            <a:pPr lvl="1"/>
            <a:r>
              <a:rPr lang="en-US" smtClean="0"/>
              <a:t>1st CIR Class Port driver (OSR/MSFT)</a:t>
            </a:r>
          </a:p>
          <a:p>
            <a:pPr lvl="1"/>
            <a:r>
              <a:rPr lang="en-US" smtClean="0"/>
              <a:t>Supports Main IR Receive</a:t>
            </a:r>
          </a:p>
          <a:p>
            <a:pPr lvl="1"/>
            <a:r>
              <a:rPr lang="en-US" smtClean="0"/>
              <a:t>Supports Learn IR, Priority Receive</a:t>
            </a:r>
          </a:p>
          <a:p>
            <a:pPr lvl="1"/>
            <a:r>
              <a:rPr lang="en-US" smtClean="0"/>
              <a:t>Supports IR output: up to four (4) Emitter Jacks (Blaster ports)</a:t>
            </a:r>
          </a:p>
          <a:p>
            <a:r>
              <a:rPr lang="en-US" smtClean="0"/>
              <a:t>Signed driver available from Microsoft OEM Online (MOO)</a:t>
            </a:r>
            <a:endParaRPr lang="en-US"/>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smtClean="0"/>
              <a:t>CIR Receive Only Solution</a:t>
            </a:r>
            <a:endParaRPr lang="en-US"/>
          </a:p>
        </p:txBody>
      </p:sp>
      <p:sp>
        <p:nvSpPr>
          <p:cNvPr id="259075" name="Rectangle 3"/>
          <p:cNvSpPr>
            <a:spLocks noGrp="1" noChangeArrowheads="1"/>
          </p:cNvSpPr>
          <p:nvPr>
            <p:ph idx="1"/>
          </p:nvPr>
        </p:nvSpPr>
        <p:spPr/>
        <p:txBody>
          <a:bodyPr/>
          <a:lstStyle/>
          <a:p>
            <a:r>
              <a:rPr lang="en-US" smtClean="0"/>
              <a:t>KBC1122P</a:t>
            </a:r>
          </a:p>
          <a:p>
            <a:r>
              <a:rPr lang="en-US" smtClean="0"/>
              <a:t>SIO1039</a:t>
            </a:r>
          </a:p>
          <a:p>
            <a:pPr lvl="1"/>
            <a:r>
              <a:rPr lang="en-US" smtClean="0"/>
              <a:t>Supports Main IR Receive</a:t>
            </a:r>
          </a:p>
          <a:p>
            <a:pPr lvl="1"/>
            <a:r>
              <a:rPr lang="en-US" smtClean="0"/>
              <a:t>Completed CIR Test utility certification</a:t>
            </a:r>
          </a:p>
          <a:p>
            <a:r>
              <a:rPr lang="en-US" smtClean="0"/>
              <a:t>Signed driver available from SMSC</a:t>
            </a:r>
            <a:endParaRPr lang="en-US"/>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smtClean="0"/>
              <a:t>SMSC Support Collateral</a:t>
            </a:r>
            <a:endParaRPr lang="en-US"/>
          </a:p>
        </p:txBody>
      </p:sp>
      <p:sp>
        <p:nvSpPr>
          <p:cNvPr id="262147" name="Rectangle 3"/>
          <p:cNvSpPr>
            <a:spLocks noGrp="1" noChangeArrowheads="1"/>
          </p:cNvSpPr>
          <p:nvPr>
            <p:ph type="body" sz="half" idx="1"/>
          </p:nvPr>
        </p:nvSpPr>
        <p:spPr>
          <a:xfrm>
            <a:off x="381000" y="1420813"/>
            <a:ext cx="4117975" cy="4014432"/>
          </a:xfrm>
        </p:spPr>
        <p:txBody>
          <a:bodyPr/>
          <a:lstStyle/>
          <a:p>
            <a:r>
              <a:rPr lang="en-US" sz="3200" dirty="0" smtClean="0"/>
              <a:t>BIOS Porting Guide</a:t>
            </a:r>
          </a:p>
          <a:p>
            <a:pPr lvl="1"/>
            <a:r>
              <a:rPr lang="en-US" sz="2800" dirty="0" smtClean="0"/>
              <a:t>Hardware Identifier</a:t>
            </a:r>
          </a:p>
          <a:p>
            <a:pPr lvl="1"/>
            <a:r>
              <a:rPr lang="en-US" sz="2800" dirty="0" smtClean="0"/>
              <a:t>Hardware Resources</a:t>
            </a:r>
          </a:p>
          <a:p>
            <a:pPr lvl="1"/>
            <a:r>
              <a:rPr lang="en-US" sz="2800" dirty="0" smtClean="0"/>
              <a:t>Wake Requirements</a:t>
            </a:r>
          </a:p>
          <a:p>
            <a:r>
              <a:rPr lang="en-US" sz="3200" dirty="0" smtClean="0"/>
              <a:t>Reference Schematic</a:t>
            </a:r>
          </a:p>
          <a:p>
            <a:pPr lvl="1"/>
            <a:r>
              <a:rPr lang="en-US" sz="2800" dirty="0" smtClean="0"/>
              <a:t>Receiver subsystems tested with CIR Test Utility</a:t>
            </a:r>
            <a:endParaRPr lang="en-US" sz="2800" dirty="0"/>
          </a:p>
        </p:txBody>
      </p:sp>
      <p:pic>
        <p:nvPicPr>
          <p:cNvPr id="262152" name="Picture 8" descr="sio1049"/>
          <p:cNvPicPr>
            <a:picLocks noGrp="1" noChangeAspect="1" noChangeArrowheads="1"/>
          </p:cNvPicPr>
          <p:nvPr>
            <p:ph sz="half" idx="2"/>
          </p:nvPr>
        </p:nvPicPr>
        <p:blipFill>
          <a:blip r:embed="rId3"/>
          <a:stretch>
            <a:fillRect/>
          </a:stretch>
        </p:blipFill>
        <p:spPr>
          <a:xfrm>
            <a:off x="5718624" y="1420813"/>
            <a:ext cx="1983477" cy="2214562"/>
          </a:xfrm>
          <a:prstGeom prst="rect">
            <a:avLst/>
          </a:prstGeom>
          <a:noFill/>
          <a:ln>
            <a:noFill/>
          </a:ln>
          <a:effectLst>
            <a:reflection blurRad="6350" stA="52000" endA="300" endPos="35000" dir="5400000" sy="-100000" algn="bl" rotWithShape="0"/>
          </a:effec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idx="1"/>
          </p:nvPr>
        </p:nvSpPr>
        <p:spPr>
          <a:xfrm>
            <a:off x="382588" y="1414464"/>
            <a:ext cx="8380412" cy="2593018"/>
          </a:xfrm>
        </p:spPr>
        <p:txBody>
          <a:bodyPr/>
          <a:lstStyle/>
          <a:p>
            <a:r>
              <a:rPr lang="en-US" dirty="0" smtClean="0"/>
              <a:t>Obtain signed CIR Port drivers</a:t>
            </a:r>
          </a:p>
          <a:p>
            <a:r>
              <a:rPr lang="en-US" dirty="0" smtClean="0"/>
              <a:t>Verify layout and design using the Microsoft CIR Test Utility</a:t>
            </a:r>
          </a:p>
          <a:p>
            <a:r>
              <a:rPr lang="en-US" dirty="0" smtClean="0"/>
              <a:t>Stop by the SMSC Booth and see the first solutions delivered to the market</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230</TotalTime>
  <Words>794</Words>
  <Application>Microsoft PowerPoint</Application>
  <PresentationFormat>On-screen Show (4:3)</PresentationFormat>
  <Paragraphs>61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WinHec 2007 WEB Template</vt:lpstr>
      <vt:lpstr>Delivering Windows Vista IR Receiver Solutions</vt:lpstr>
      <vt:lpstr>Introduction</vt:lpstr>
      <vt:lpstr>CIR Transceiver Solution</vt:lpstr>
      <vt:lpstr>CIR Receive Only Solution</vt:lpstr>
      <vt:lpstr>SMSC Support Collateral</vt:lpstr>
      <vt:lpstr>Call To Action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SS-S500 Delivering Windows Vista IR Receiver Solutions</dc:title>
  <dc:subject>WinHEC 2007</dc:subject>
  <dc:creator>Henry Villadiego</dc:creator>
  <dc:description>Template: Bryan Lenning, Silver Fox Productions
Formatting: Susan Blanchard, Silver Fox Productions
Event Date: May 15-17, 2007
Event Location: Los Angeles Convention Center Los Angeles, California
Audience:</dc:description>
  <cp:lastModifiedBy>Microsoft Employee</cp:lastModifiedBy>
  <cp:revision>19</cp:revision>
  <dcterms:created xsi:type="dcterms:W3CDTF">2007-03-27T14:07:01Z</dcterms:created>
  <dcterms:modified xsi:type="dcterms:W3CDTF">2007-06-01T17:39:17Z</dcterms:modified>
</cp:coreProperties>
</file>