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81" r:id="rId2"/>
    <p:sldId id="268" r:id="rId3"/>
    <p:sldId id="270" r:id="rId4"/>
    <p:sldId id="260" r:id="rId5"/>
    <p:sldId id="269" r:id="rId6"/>
    <p:sldId id="278" r:id="rId7"/>
    <p:sldId id="279" r:id="rId8"/>
    <p:sldId id="271" r:id="rId9"/>
    <p:sldId id="274" r:id="rId10"/>
    <p:sldId id="286" r:id="rId11"/>
    <p:sldId id="276" r:id="rId12"/>
  </p:sldIdLst>
  <p:sldSz cx="9144000" cy="6858000" type="screen4x3"/>
  <p:notesSz cx="6858000" cy="9144000"/>
  <p:embeddedFontLst>
    <p:embeddedFont>
      <p:font typeface="MS PGothic" charset="-128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738" autoAdjust="0"/>
  </p:normalViewPr>
  <p:slideViewPr>
    <p:cSldViewPr showGuides="1">
      <p:cViewPr varScale="1">
        <p:scale>
          <a:sx n="55" d="100"/>
          <a:sy n="55" d="100"/>
        </p:scale>
        <p:origin x="-427" y="-77"/>
      </p:cViewPr>
      <p:guideLst>
        <p:guide orient="horz" pos="2160"/>
        <p:guide orient="horz" pos="154"/>
        <p:guide orient="horz" pos="912"/>
        <p:guide orient="horz" pos="1200"/>
        <p:guide orient="horz" pos="1533"/>
        <p:guide orient="horz" pos="4192"/>
        <p:guide orient="horz" pos="1198"/>
        <p:guide pos="2880"/>
        <p:guide pos="241"/>
        <p:guide pos="5532"/>
        <p:guide pos="4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87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Segoe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>
              <a:latin typeface="Segoe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Segoe" pitchFamily="34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9F9E74-1AC2-45B6-8E97-66279D377C68}" type="slidenum">
              <a:rPr lang="en-US">
                <a:latin typeface="Segoe" pitchFamily="34" charset="0"/>
              </a:rPr>
              <a:pPr>
                <a:defRPr/>
              </a:pPr>
              <a:t>‹#›</a:t>
            </a:fld>
            <a:endParaRPr lang="en-US" dirty="0">
              <a:latin typeface="Sego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Sego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Sego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Segoe" pitchFamily="34" charset="0"/>
              </a:defRPr>
            </a:lvl1pPr>
          </a:lstStyle>
          <a:p>
            <a:pPr>
              <a:defRPr/>
            </a:pPr>
            <a:fld id="{1FE66E6B-3297-41F7-A8A0-CE0438CA05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AF45E-FDE2-4E25-83F4-23E4EFD7C934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66E6B-3297-41F7-A8A0-CE0438CA05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6FFDA-2169-43C5-BA1B-1409AD9F1C75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8CBB2-35BB-48DC-A1B1-390E48BB032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A205E-BE83-4D51-B3A7-D2AEBBFC0614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0380D-87F9-4E20-BF06-8DE0CB0894A2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DED29-5545-4980-A78E-6FAF433837D2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BFD97-399E-48A5-A467-89121EE1E739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06757-2B70-4F5C-A8F3-913CDFA95971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C5975-844B-4C9F-9EDE-8C90220891D4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1F1BA-8E03-4A2F-B23B-3902A797A0D9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605" y="1903678"/>
            <a:ext cx="7692761" cy="1523494"/>
          </a:xfrm>
          <a:prstGeom prst="rect">
            <a:avLst/>
          </a:prstGeom>
          <a:ln algn="ctr"/>
        </p:spPr>
        <p:txBody>
          <a:bodyPr lIns="0" tIns="0" rIns="0" bIns="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5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5" y="4334074"/>
            <a:ext cx="7692761" cy="47320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3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 -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2588" y="228600"/>
            <a:ext cx="8380412" cy="69249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solidFill>
                  <a:srgbClr val="FFFFFF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382588" y="1414464"/>
            <a:ext cx="8380412" cy="2369879"/>
          </a:xfrm>
          <a:prstGeom prst="rect">
            <a:avLst/>
          </a:prstGeo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mo Video et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692761" cy="1523494"/>
          </a:xfrm>
          <a:prstGeom prst="rect">
            <a:avLst/>
          </a:prstGeom>
          <a:ln algn="ctr"/>
        </p:spPr>
        <p:txBody>
          <a:bodyPr lIns="0" tIns="0" rIns="0" bIns="0"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500" b="0" cap="none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5" y="4340490"/>
            <a:ext cx="7692761" cy="47320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414464"/>
            <a:ext cx="8380412" cy="2369879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323" y="1414199"/>
            <a:ext cx="4126177" cy="1733808"/>
          </a:xfrm>
          <a:prstGeom prst="rect">
            <a:avLst/>
          </a:prstGeom>
        </p:spPr>
        <p:txBody>
          <a:bodyPr/>
          <a:lstStyle>
            <a:lvl1pPr marL="296321" indent="-296321"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414199"/>
            <a:ext cx="4127500" cy="1733808"/>
          </a:xfrm>
          <a:prstGeom prst="rect">
            <a:avLst/>
          </a:prstGeom>
        </p:spPr>
        <p:txBody>
          <a:bodyPr/>
          <a:lstStyle>
            <a:lvl1pPr marL="294999" indent="-294999">
              <a:defRPr sz="2300"/>
            </a:lvl1pPr>
            <a:lvl2pPr marL="600580" indent="-285739">
              <a:defRPr sz="2000"/>
            </a:lvl2pPr>
            <a:lvl3pPr marL="866476" indent="-256636">
              <a:defRPr sz="1700"/>
            </a:lvl3pPr>
            <a:lvl4pPr marL="1095331" indent="-247376">
              <a:defRPr sz="1500"/>
            </a:lvl4pPr>
            <a:lvl5pPr marL="1342707" indent="-238115"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414464"/>
            <a:ext cx="8380412" cy="2369879"/>
          </a:xfrm>
          <a:prstGeom prst="rect">
            <a:avLst/>
          </a:prstGeo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s Slide (you must hide 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2588" y="228600"/>
            <a:ext cx="8380412" cy="69249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solidFill>
                  <a:srgbClr val="FFFFFF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382588" y="1414464"/>
            <a:ext cx="8380412" cy="2369879"/>
          </a:xfrm>
          <a:prstGeom prst="rect">
            <a:avLst/>
          </a:prstGeo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6238875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000" b="0" cap="none" spc="-125" dirty="0" smtClean="0">
          <a:ln w="3175">
            <a:noFill/>
          </a:ln>
          <a:gradFill flip="none" rotWithShape="1">
            <a:gsLst>
              <a:gs pos="28000">
                <a:srgbClr val="FEF9DA"/>
              </a:gs>
              <a:gs pos="52000">
                <a:srgbClr val="FCE974"/>
              </a:gs>
              <a:gs pos="68000">
                <a:srgbClr val="F79A1D"/>
              </a:gs>
            </a:gsLst>
            <a:lin ang="5400000" scaled="1"/>
            <a:tileRect/>
          </a:gradFill>
          <a:effectLst>
            <a:outerShdw blurRad="88900" dist="12700" dir="2700000" algn="tl" rotWithShape="0">
              <a:prstClr val="black"/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2pPr>
      <a:lvl3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3pPr>
      <a:lvl4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4pPr>
      <a:lvl5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573" indent="-382573" algn="l" defTabSz="912777" rtl="0" eaLnBrk="1" fontAlgn="base" hangingPunct="1">
        <a:lnSpc>
          <a:spcPct val="90000"/>
        </a:lnSpc>
        <a:spcBef>
          <a:spcPts val="1167"/>
        </a:spcBef>
        <a:spcAft>
          <a:spcPct val="0"/>
        </a:spcAft>
        <a:buClr>
          <a:schemeClr val="tx2"/>
        </a:buClr>
        <a:buSzPct val="95000"/>
        <a:buFontTx/>
        <a:buBlip>
          <a:blip r:embed="rId13"/>
        </a:buBlip>
        <a:defRPr sz="33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4822" indent="-317487" algn="l" defTabSz="912777" rtl="0" eaLnBrk="1" fontAlgn="base" hangingPunct="1">
        <a:lnSpc>
          <a:spcPct val="90000"/>
        </a:lnSpc>
        <a:spcBef>
          <a:spcPts val="1083"/>
        </a:spcBef>
        <a:spcAft>
          <a:spcPct val="0"/>
        </a:spcAft>
        <a:buClr>
          <a:schemeClr val="tx2"/>
        </a:buClr>
        <a:buSzPct val="80000"/>
        <a:buFontTx/>
        <a:buBlip>
          <a:blip r:embed="rId14"/>
        </a:buBlip>
        <a:defRPr sz="3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988974" indent="-282564" algn="l" defTabSz="91277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Tx/>
        <a:buBlip>
          <a:blip r:embed="rId14"/>
        </a:buBlip>
        <a:defRPr sz="2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266774" indent="-276214" algn="l" defTabSz="912777" rtl="0" eaLnBrk="1" fontAlgn="base" hangingPunct="1">
        <a:lnSpc>
          <a:spcPct val="90000"/>
        </a:lnSpc>
        <a:spcBef>
          <a:spcPts val="917"/>
        </a:spcBef>
        <a:spcAft>
          <a:spcPct val="0"/>
        </a:spcAft>
        <a:buClr>
          <a:schemeClr val="tx2"/>
        </a:buClr>
        <a:buSzPct val="80000"/>
        <a:buFontTx/>
        <a:buBlip>
          <a:blip r:embed="rId14"/>
        </a:buBlip>
        <a:defRPr sz="23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530289" indent="-260340" algn="l" defTabSz="912777" rtl="0" eaLnBrk="1" fontAlgn="base" hangingPunct="1">
        <a:lnSpc>
          <a:spcPct val="90000"/>
        </a:lnSpc>
        <a:spcBef>
          <a:spcPts val="833"/>
        </a:spcBef>
        <a:spcAft>
          <a:spcPct val="0"/>
        </a:spcAft>
        <a:buClr>
          <a:schemeClr val="tx2"/>
        </a:buClr>
        <a:buSzPct val="80000"/>
        <a:buFontTx/>
        <a:buBlip>
          <a:blip r:embed="rId14"/>
        </a:buBlip>
        <a:defRPr sz="23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605" y="1903678"/>
            <a:ext cx="7692761" cy="2728439"/>
          </a:xfrm>
        </p:spPr>
        <p:txBody>
          <a:bodyPr/>
          <a:lstStyle/>
          <a:p>
            <a:r>
              <a:rPr lang="en-US" dirty="0" smtClean="0"/>
              <a:t>Platform Enterprise Content Management</a:t>
            </a:r>
            <a:br>
              <a:rPr lang="en-US" dirty="0" smtClean="0"/>
            </a:br>
            <a:r>
              <a:rPr lang="en-US" sz="3200" dirty="0" smtClean="0"/>
              <a:t>With Microsoft Office SharePoint Server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5" y="4334074"/>
            <a:ext cx="7692761" cy="1371145"/>
          </a:xfrm>
        </p:spPr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Caplinger</a:t>
            </a:r>
            <a:endParaRPr lang="en-US" dirty="0" smtClean="0"/>
          </a:p>
          <a:p>
            <a:r>
              <a:rPr lang="en-US" dirty="0" smtClean="0"/>
              <a:t>CTO</a:t>
            </a:r>
          </a:p>
          <a:p>
            <a:r>
              <a:rPr lang="en-US" dirty="0" err="1" smtClean="0"/>
              <a:t>KnowledgeLake</a:t>
            </a:r>
            <a:r>
              <a:rPr lang="en-US" dirty="0" smtClean="0"/>
              <a:t>/Fujitsu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KnowledgeLake Product Suite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0800000">
            <a:off x="5715000" y="2209800"/>
            <a:ext cx="381000" cy="381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Right Arrow 35"/>
          <p:cNvSpPr/>
          <p:nvPr/>
        </p:nvSpPr>
        <p:spPr>
          <a:xfrm>
            <a:off x="2971800" y="2209800"/>
            <a:ext cx="381000" cy="381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Group 93"/>
          <p:cNvGrpSpPr/>
          <p:nvPr/>
        </p:nvGrpSpPr>
        <p:grpSpPr>
          <a:xfrm>
            <a:off x="1066800" y="1752600"/>
            <a:ext cx="1905000" cy="1295400"/>
            <a:chOff x="1295400" y="1752600"/>
            <a:chExt cx="1905000" cy="1295400"/>
          </a:xfrm>
        </p:grpSpPr>
        <p:sp>
          <p:nvSpPr>
            <p:cNvPr id="3" name="Rounded Rectangle 2"/>
            <p:cNvSpPr/>
            <p:nvPr/>
          </p:nvSpPr>
          <p:spPr>
            <a:xfrm>
              <a:off x="1295400" y="1752600"/>
              <a:ext cx="1905000" cy="1295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71600" y="2514600"/>
              <a:ext cx="5334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Batch Capture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81200" y="2514600"/>
              <a:ext cx="5334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XPS and PDF Support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90800" y="2514600"/>
              <a:ext cx="5334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Twain WIA ISIS Kofax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pic>
          <p:nvPicPr>
            <p:cNvPr id="38" name="Picture 37" descr="kl_plain_tranpar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1981200"/>
              <a:ext cx="1371600" cy="4572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057400" y="1828800"/>
              <a:ext cx="106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Capture 2007</a:t>
              </a:r>
              <a:endParaRPr lang="en-US" sz="1100" b="1" i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352800" y="1752600"/>
            <a:ext cx="2362200" cy="1295400"/>
            <a:chOff x="3505200" y="1752600"/>
            <a:chExt cx="2362200" cy="1295400"/>
          </a:xfrm>
        </p:grpSpPr>
        <p:sp>
          <p:nvSpPr>
            <p:cNvPr id="12" name="Rounded Rectangle 11"/>
            <p:cNvSpPr/>
            <p:nvPr/>
          </p:nvSpPr>
          <p:spPr>
            <a:xfrm>
              <a:off x="3505200" y="1752600"/>
              <a:ext cx="2362200" cy="1295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81400" y="2514600"/>
              <a:ext cx="6858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Network Scanning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343400" y="2514600"/>
              <a:ext cx="6858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Fax Server Plug Ins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105400" y="2514600"/>
              <a:ext cx="6858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Image Import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0000" y="1828800"/>
              <a:ext cx="2057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Branch Capture Server 2007</a:t>
              </a:r>
              <a:endParaRPr lang="en-US" sz="1100" b="1" i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41" name="Picture 40" descr="kl_plain_tranpar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981200"/>
              <a:ext cx="1371600" cy="457200"/>
            </a:xfrm>
            <a:prstGeom prst="rect">
              <a:avLst/>
            </a:prstGeom>
          </p:spPr>
        </p:pic>
      </p:grpSp>
      <p:grpSp>
        <p:nvGrpSpPr>
          <p:cNvPr id="6" name="Group 97"/>
          <p:cNvGrpSpPr/>
          <p:nvPr/>
        </p:nvGrpSpPr>
        <p:grpSpPr>
          <a:xfrm>
            <a:off x="6096000" y="1752600"/>
            <a:ext cx="1752600" cy="1295400"/>
            <a:chOff x="6172200" y="1752600"/>
            <a:chExt cx="1752600" cy="1295400"/>
          </a:xfrm>
        </p:grpSpPr>
        <p:sp>
          <p:nvSpPr>
            <p:cNvPr id="18" name="Rounded Rectangle 17"/>
            <p:cNvSpPr/>
            <p:nvPr/>
          </p:nvSpPr>
          <p:spPr>
            <a:xfrm>
              <a:off x="6172200" y="1752600"/>
              <a:ext cx="1752600" cy="1295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324600" y="2514600"/>
              <a:ext cx="14478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SharePoint Integration for any Application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pic>
          <p:nvPicPr>
            <p:cNvPr id="42" name="Picture 41" descr="kl_plain_tranpar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1981200"/>
              <a:ext cx="1371600" cy="4572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781800" y="18288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Connect 2007</a:t>
              </a:r>
              <a:endParaRPr lang="en-US" sz="1100" b="1" i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" name="Group 98"/>
          <p:cNvGrpSpPr/>
          <p:nvPr/>
        </p:nvGrpSpPr>
        <p:grpSpPr>
          <a:xfrm>
            <a:off x="3200400" y="3276600"/>
            <a:ext cx="5105400" cy="3276600"/>
            <a:chOff x="3200400" y="3276600"/>
            <a:chExt cx="5105400" cy="3276600"/>
          </a:xfrm>
        </p:grpSpPr>
        <p:sp>
          <p:nvSpPr>
            <p:cNvPr id="28" name="Rounded Rectangle 27"/>
            <p:cNvSpPr/>
            <p:nvPr/>
          </p:nvSpPr>
          <p:spPr>
            <a:xfrm>
              <a:off x="3200400" y="3276600"/>
              <a:ext cx="5105400" cy="32766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2600" y="34290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Capture Server 2007</a:t>
              </a:r>
              <a:endParaRPr lang="en-US" sz="1800" b="1" i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352800" y="4038600"/>
              <a:ext cx="1066800" cy="381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Advanced Forms Classification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52800" y="4495800"/>
              <a:ext cx="1066800" cy="381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Web Indexing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352800" y="4953000"/>
              <a:ext cx="1066800" cy="381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Image Processing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52800" y="5410200"/>
              <a:ext cx="1066800" cy="381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XPS/PDF Format Conversion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352800" y="5867400"/>
              <a:ext cx="1066800" cy="381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Fax Server Plug In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pic>
          <p:nvPicPr>
            <p:cNvPr id="46" name="Picture 45" descr="kl_plain_tranpar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3352800"/>
              <a:ext cx="1905000" cy="635000"/>
            </a:xfrm>
            <a:prstGeom prst="rect">
              <a:avLst/>
            </a:prstGeom>
          </p:spPr>
        </p:pic>
      </p:grpSp>
      <p:grpSp>
        <p:nvGrpSpPr>
          <p:cNvPr id="9" name="Group 99"/>
          <p:cNvGrpSpPr/>
          <p:nvPr/>
        </p:nvGrpSpPr>
        <p:grpSpPr>
          <a:xfrm>
            <a:off x="4572000" y="4038600"/>
            <a:ext cx="3664525" cy="2286000"/>
            <a:chOff x="4572000" y="4038600"/>
            <a:chExt cx="3664525" cy="2286000"/>
          </a:xfrm>
        </p:grpSpPr>
        <p:sp>
          <p:nvSpPr>
            <p:cNvPr id="50" name="Rounded Rectangle 49"/>
            <p:cNvSpPr/>
            <p:nvPr/>
          </p:nvSpPr>
          <p:spPr>
            <a:xfrm>
              <a:off x="4572000" y="4038600"/>
              <a:ext cx="3505200" cy="2286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54" name="Picture 53" descr="kl_plain_tranpar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4038600"/>
              <a:ext cx="1600200" cy="533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331525" y="4308765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Imaging Server 2007</a:t>
              </a:r>
              <a:endParaRPr lang="en-US" sz="1200" b="1" i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00600" y="46482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Scan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00600" y="48768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Index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800600" y="51054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Search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800600" y="53340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View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800600" y="55626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Print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800600" y="57912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Import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800600" y="6019800"/>
              <a:ext cx="609600" cy="228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Export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486400" y="4648200"/>
              <a:ext cx="2514600" cy="1600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86400" y="47244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Microsoft SharePoint Products and Technologies</a:t>
              </a:r>
              <a:endParaRPr lang="en-US" sz="1200" b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2" name="Flowchart: Magnetic Disk 71"/>
            <p:cNvSpPr/>
            <p:nvPr/>
          </p:nvSpPr>
          <p:spPr>
            <a:xfrm>
              <a:off x="7543800" y="4724400"/>
              <a:ext cx="304800" cy="457200"/>
            </a:xfrm>
            <a:prstGeom prst="flowChartMagneticDisk">
              <a:avLst/>
            </a:prstGeom>
            <a:solidFill>
              <a:srgbClr val="99FF33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257800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WSS or MOSS 2007</a:t>
              </a:r>
              <a:endParaRPr lang="en-US" sz="1000" b="1" dirty="0">
                <a:solidFill>
                  <a:srgbClr val="FF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562600" y="5638800"/>
              <a:ext cx="4572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50" b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Basic Content Mgmt</a:t>
              </a:r>
              <a:endParaRPr lang="en-US" sz="85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019800" y="5638800"/>
              <a:ext cx="4572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50" b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Web Content Mgmt</a:t>
              </a:r>
              <a:endParaRPr lang="en-US" sz="85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77000" y="5638800"/>
              <a:ext cx="5334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50" b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Records Mgmt</a:t>
              </a:r>
              <a:endParaRPr lang="en-US" sz="85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010400" y="5638800"/>
              <a:ext cx="4572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50" b="1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Portal</a:t>
              </a:r>
              <a:endParaRPr lang="en-US" sz="85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467600" y="5638800"/>
              <a:ext cx="457200" cy="4572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50" b="1" dirty="0" err="1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Collab</a:t>
              </a:r>
              <a:endParaRPr lang="en-US" sz="85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00"/>
          <p:cNvGrpSpPr/>
          <p:nvPr/>
        </p:nvGrpSpPr>
        <p:grpSpPr>
          <a:xfrm>
            <a:off x="838200" y="3276600"/>
            <a:ext cx="1828800" cy="3276600"/>
            <a:chOff x="838200" y="3276600"/>
            <a:chExt cx="1828800" cy="3276600"/>
          </a:xfrm>
        </p:grpSpPr>
        <p:sp>
          <p:nvSpPr>
            <p:cNvPr id="79" name="Rounded Rectangle 78"/>
            <p:cNvSpPr/>
            <p:nvPr/>
          </p:nvSpPr>
          <p:spPr>
            <a:xfrm>
              <a:off x="838200" y="3276600"/>
              <a:ext cx="1828800" cy="32766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8200" y="3352800"/>
              <a:ext cx="182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solidFill>
                    <a:schemeClr val="bg2"/>
                  </a:solidFill>
                  <a:latin typeface="+mn-lt"/>
                  <a:cs typeface="Arial" pitchFamily="34" charset="0"/>
                </a:rPr>
                <a:t>Interoperability Modules</a:t>
              </a:r>
              <a:endParaRPr lang="en-US" sz="1100" b="1" i="1" dirty="0">
                <a:solidFill>
                  <a:schemeClr val="bg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990600" y="3733800"/>
              <a:ext cx="1524000" cy="3048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bg2"/>
                  </a:solidFill>
                  <a:cs typeface="Arial" pitchFamily="34" charset="0"/>
                </a:rPr>
                <a:t>Coming Soon</a:t>
              </a:r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990600" y="4191000"/>
              <a:ext cx="1524000" cy="5334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90600" y="4876800"/>
              <a:ext cx="1524000" cy="5334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990600" y="5562600"/>
              <a:ext cx="1524000" cy="5334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4267200"/>
              <a:ext cx="9525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8" name="Flowchart: Magnetic Disk 87"/>
            <p:cNvSpPr/>
            <p:nvPr/>
          </p:nvSpPr>
          <p:spPr>
            <a:xfrm>
              <a:off x="2133600" y="4267200"/>
              <a:ext cx="228600" cy="381000"/>
            </a:xfrm>
            <a:prstGeom prst="flowChartMagneticDisk">
              <a:avLst/>
            </a:prstGeom>
            <a:solidFill>
              <a:srgbClr val="99FF33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89" name="Flowchart: Magnetic Disk 88"/>
            <p:cNvSpPr/>
            <p:nvPr/>
          </p:nvSpPr>
          <p:spPr>
            <a:xfrm>
              <a:off x="2133600" y="4953000"/>
              <a:ext cx="228600" cy="381000"/>
            </a:xfrm>
            <a:prstGeom prst="flowChartMagneticDisk">
              <a:avLst/>
            </a:prstGeom>
            <a:solidFill>
              <a:srgbClr val="99FF33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90" name="Flowchart: Magnetic Disk 89"/>
            <p:cNvSpPr/>
            <p:nvPr/>
          </p:nvSpPr>
          <p:spPr>
            <a:xfrm>
              <a:off x="2133600" y="5638800"/>
              <a:ext cx="228600" cy="381000"/>
            </a:xfrm>
            <a:prstGeom prst="flowChartMagneticDisk">
              <a:avLst/>
            </a:prstGeom>
            <a:solidFill>
              <a:srgbClr val="99FF33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</p:txBody>
        </p:sp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4953000"/>
              <a:ext cx="103944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0600" y="5638800"/>
              <a:ext cx="1114425" cy="30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3" name="Right Arrow 92"/>
          <p:cNvSpPr/>
          <p:nvPr/>
        </p:nvSpPr>
        <p:spPr>
          <a:xfrm rot="5400000">
            <a:off x="4305300" y="3086100"/>
            <a:ext cx="457200" cy="381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6" name="Left-Right Arrow 95"/>
          <p:cNvSpPr/>
          <p:nvPr/>
        </p:nvSpPr>
        <p:spPr>
          <a:xfrm>
            <a:off x="2667000" y="4724400"/>
            <a:ext cx="533400" cy="38100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93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Fujitsu and </a:t>
            </a:r>
            <a:r>
              <a:rPr lang="en-US" dirty="0" err="1" smtClean="0"/>
              <a:t>KnowledgeLake</a:t>
            </a:r>
            <a:r>
              <a:rPr lang="en-US" dirty="0" smtClean="0"/>
              <a:t> are committed to providing “end-to-end” platform ECM solutions for Microsoft and it’s customers by combining best of breed hardware, software, and 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Resource DVD Artwork\DVD_ART\Artwork_Imagery\Shapes and Graphics\Newspaper headline quotes\headline quote white thin.png"/>
          <p:cNvPicPr>
            <a:picLocks noChangeAspect="1" noChangeArrowheads="1"/>
          </p:cNvPicPr>
          <p:nvPr/>
        </p:nvPicPr>
        <p:blipFill>
          <a:blip r:embed="rId3"/>
          <a:srcRect l="27007" r="34296"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1384995"/>
          </a:xfrm>
        </p:spPr>
        <p:txBody>
          <a:bodyPr/>
          <a:lstStyle/>
          <a:p>
            <a:r>
              <a:rPr lang="en-US" dirty="0" smtClean="0"/>
              <a:t>Enterprise Content Management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0" y="2433638"/>
            <a:ext cx="8397875" cy="2493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en-US" sz="3600" dirty="0" smtClean="0">
                <a:solidFill>
                  <a:schemeClr val="bg2"/>
                </a:solidFill>
              </a:rPr>
              <a:t>“The strategies, methods and tools used to </a:t>
            </a:r>
            <a:r>
              <a:rPr lang="en-US" sz="3600" b="1" dirty="0" smtClean="0">
                <a:solidFill>
                  <a:schemeClr val="bg2"/>
                </a:solidFill>
              </a:rPr>
              <a:t>capture</a:t>
            </a:r>
            <a:r>
              <a:rPr lang="en-US" sz="3600" dirty="0" smtClean="0">
                <a:solidFill>
                  <a:schemeClr val="bg2"/>
                </a:solidFill>
              </a:rPr>
              <a:t>, </a:t>
            </a:r>
            <a:r>
              <a:rPr lang="en-US" sz="3600" b="1" dirty="0" smtClean="0">
                <a:solidFill>
                  <a:schemeClr val="bg2"/>
                </a:solidFill>
              </a:rPr>
              <a:t>manage</a:t>
            </a:r>
            <a:r>
              <a:rPr lang="en-US" sz="3600" dirty="0" smtClean="0">
                <a:solidFill>
                  <a:schemeClr val="bg2"/>
                </a:solidFill>
              </a:rPr>
              <a:t>, </a:t>
            </a:r>
            <a:r>
              <a:rPr lang="en-US" sz="3600" b="1" dirty="0" smtClean="0">
                <a:solidFill>
                  <a:schemeClr val="bg2"/>
                </a:solidFill>
              </a:rPr>
              <a:t>store</a:t>
            </a:r>
            <a:r>
              <a:rPr lang="en-US" sz="3600" dirty="0" smtClean="0">
                <a:solidFill>
                  <a:schemeClr val="bg2"/>
                </a:solidFill>
              </a:rPr>
              <a:t>, </a:t>
            </a:r>
            <a:r>
              <a:rPr lang="en-US" sz="3600" b="1" dirty="0" smtClean="0">
                <a:solidFill>
                  <a:schemeClr val="bg2"/>
                </a:solidFill>
              </a:rPr>
              <a:t>preserve</a:t>
            </a:r>
            <a:r>
              <a:rPr lang="en-US" sz="3600" dirty="0" smtClean="0">
                <a:solidFill>
                  <a:schemeClr val="bg2"/>
                </a:solidFill>
              </a:rPr>
              <a:t> and </a:t>
            </a:r>
            <a:r>
              <a:rPr lang="en-US" sz="3600" b="1" dirty="0" smtClean="0">
                <a:solidFill>
                  <a:schemeClr val="bg2"/>
                </a:solidFill>
              </a:rPr>
              <a:t>deliver</a:t>
            </a:r>
            <a:r>
              <a:rPr lang="en-US" sz="3600" dirty="0" smtClean="0">
                <a:solidFill>
                  <a:schemeClr val="bg2"/>
                </a:solidFill>
              </a:rPr>
              <a:t> content and documents related to key organizational processes.”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5276850" y="5029200"/>
            <a:ext cx="3505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sz="2000" b="1" i="1" dirty="0">
                <a:solidFill>
                  <a:schemeClr val="bg2"/>
                </a:solidFill>
                <a:latin typeface="Segoe" pitchFamily="34" charset="0"/>
                <a:ea typeface="MS PGothic"/>
                <a:cs typeface="MS PGothic"/>
              </a:rPr>
              <a:t>AIIM International, 2006</a:t>
            </a:r>
            <a:endParaRPr kumimoji="1" lang="en-US" dirty="0">
              <a:solidFill>
                <a:schemeClr val="bg2"/>
              </a:solidFill>
              <a:latin typeface="Segoe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ECM Industry Trends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ECM Gaining Momentum</a:t>
            </a:r>
          </a:p>
          <a:p>
            <a:r>
              <a:rPr lang="en-US" smtClean="0"/>
              <a:t>Infrastructure vendors offering ECM</a:t>
            </a:r>
          </a:p>
          <a:p>
            <a:r>
              <a:rPr lang="en-US" smtClean="0"/>
              <a:t>ISV Mergers and Acquisitions</a:t>
            </a:r>
          </a:p>
          <a:p>
            <a:r>
              <a:rPr lang="en-US" smtClean="0"/>
              <a:t>Emergence of new partners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ECM Business Drivers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Compliance</a:t>
            </a:r>
          </a:p>
          <a:p>
            <a:r>
              <a:rPr lang="en-US" smtClean="0"/>
              <a:t>Governance</a:t>
            </a:r>
          </a:p>
          <a:p>
            <a:r>
              <a:rPr lang="en-US" smtClean="0"/>
              <a:t>Process Efficiency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1191095"/>
          </a:xfrm>
        </p:spPr>
        <p:txBody>
          <a:bodyPr/>
          <a:lstStyle/>
          <a:p>
            <a:r>
              <a:rPr lang="en-US" dirty="0" smtClean="0"/>
              <a:t>Manages All Content Types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(Unstructured)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4267200" cy="4179606"/>
          </a:xfrm>
        </p:spPr>
        <p:txBody>
          <a:bodyPr/>
          <a:lstStyle/>
          <a:p>
            <a:r>
              <a:rPr lang="en-US" sz="2800" dirty="0" smtClean="0"/>
              <a:t>Graphics</a:t>
            </a:r>
          </a:p>
          <a:p>
            <a:r>
              <a:rPr lang="en-US" sz="2800" dirty="0" smtClean="0"/>
              <a:t>Electronic</a:t>
            </a:r>
          </a:p>
          <a:p>
            <a:r>
              <a:rPr lang="en-US" sz="2800" dirty="0" smtClean="0"/>
              <a:t>Sound</a:t>
            </a:r>
          </a:p>
          <a:p>
            <a:r>
              <a:rPr lang="en-US" sz="2800" dirty="0" smtClean="0"/>
              <a:t>Video</a:t>
            </a:r>
          </a:p>
          <a:p>
            <a:r>
              <a:rPr lang="en-US" sz="2800" dirty="0" smtClean="0"/>
              <a:t>Web Content</a:t>
            </a:r>
          </a:p>
          <a:p>
            <a:r>
              <a:rPr lang="en-US" sz="2800" dirty="0" smtClean="0"/>
              <a:t>E-mail</a:t>
            </a:r>
          </a:p>
          <a:p>
            <a:r>
              <a:rPr lang="en-US" sz="2800" dirty="0" smtClean="0"/>
              <a:t>FAX</a:t>
            </a:r>
          </a:p>
          <a:p>
            <a:r>
              <a:rPr lang="en-US" sz="2800" dirty="0" smtClean="0"/>
              <a:t>Paper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1901825"/>
            <a:ext cx="1027113" cy="1027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0" dist="50800" sx="102000" sy="102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8" y="2968625"/>
            <a:ext cx="1035050" cy="1035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0" dist="50800" sx="102000" sy="102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 b="5890"/>
          <a:stretch>
            <a:fillRect/>
          </a:stretch>
        </p:blipFill>
        <p:spPr bwMode="auto">
          <a:xfrm>
            <a:off x="382588" y="4035425"/>
            <a:ext cx="1020763" cy="1065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0" dist="50800" sx="102000" sy="102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588" y="5102225"/>
            <a:ext cx="1012825" cy="1023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0" dist="50800" sx="102000" sy="102000" algn="ctr" rotWithShape="0">
              <a:srgbClr val="000000">
                <a:alpha val="9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1384995"/>
          </a:xfrm>
        </p:spPr>
        <p:txBody>
          <a:bodyPr/>
          <a:lstStyle/>
          <a:p>
            <a:r>
              <a:rPr lang="en-US" dirty="0" smtClean="0"/>
              <a:t>Technologies To Manage</a:t>
            </a:r>
            <a:br>
              <a:rPr lang="en-US" dirty="0" smtClean="0"/>
            </a:br>
            <a:r>
              <a:rPr lang="en-US" dirty="0" smtClean="0"/>
              <a:t>Unstructured Data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01638" y="1905000"/>
            <a:ext cx="8380412" cy="2369879"/>
          </a:xfrm>
        </p:spPr>
        <p:txBody>
          <a:bodyPr/>
          <a:lstStyle/>
          <a:p>
            <a:r>
              <a:rPr lang="en-US" dirty="0" smtClean="0"/>
              <a:t>Document Management</a:t>
            </a:r>
          </a:p>
          <a:p>
            <a:r>
              <a:rPr lang="en-US" dirty="0" smtClean="0"/>
              <a:t>Web Content Management</a:t>
            </a:r>
          </a:p>
          <a:p>
            <a:r>
              <a:rPr lang="en-US" dirty="0" smtClean="0"/>
              <a:t>Digital Asset Management</a:t>
            </a:r>
          </a:p>
          <a:p>
            <a:r>
              <a:rPr lang="en-US" dirty="0" smtClean="0"/>
              <a:t>Electronic Records Management </a:t>
            </a:r>
          </a:p>
          <a:p>
            <a:r>
              <a:rPr lang="en-US" dirty="0" smtClean="0"/>
              <a:t>Business Process Management</a:t>
            </a:r>
          </a:p>
          <a:p>
            <a:r>
              <a:rPr lang="en-US" dirty="0" smtClean="0"/>
              <a:t>Enterprise Report Management</a:t>
            </a:r>
          </a:p>
          <a:p>
            <a:r>
              <a:rPr lang="en-US" dirty="0" smtClean="0"/>
              <a:t>Information Lifecycle Management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 l="3595" r="6470"/>
          <a:stretch>
            <a:fillRect/>
          </a:stretch>
        </p:blipFill>
        <p:spPr bwMode="auto">
          <a:xfrm>
            <a:off x="7680325" y="1104900"/>
            <a:ext cx="1101725" cy="16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ECM Applications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2323" y="1414199"/>
            <a:ext cx="4126177" cy="4662302"/>
          </a:xfrm>
        </p:spPr>
        <p:txBody>
          <a:bodyPr/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Student Records</a:t>
            </a:r>
          </a:p>
          <a:p>
            <a:pPr lvl="1"/>
            <a:r>
              <a:rPr lang="en-US" dirty="0" smtClean="0"/>
              <a:t>Standardized Tests</a:t>
            </a:r>
          </a:p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Patient Records</a:t>
            </a:r>
          </a:p>
          <a:p>
            <a:pPr lvl="1"/>
            <a:r>
              <a:rPr lang="en-US" dirty="0" smtClean="0"/>
              <a:t>Claim Processing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Proof of Delivery</a:t>
            </a:r>
          </a:p>
          <a:p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Insurance Claims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5500" y="1414199"/>
            <a:ext cx="4127500" cy="3771802"/>
          </a:xfrm>
        </p:spPr>
        <p:txBody>
          <a:bodyPr/>
          <a:lstStyle/>
          <a:p>
            <a:r>
              <a:rPr lang="en-US" dirty="0" smtClean="0"/>
              <a:t>Legal</a:t>
            </a:r>
          </a:p>
          <a:p>
            <a:pPr lvl="1"/>
            <a:r>
              <a:rPr lang="en-US" dirty="0" smtClean="0"/>
              <a:t>Client Records</a:t>
            </a:r>
          </a:p>
          <a:p>
            <a:pPr lvl="1"/>
            <a:r>
              <a:rPr lang="en-US" dirty="0" smtClean="0"/>
              <a:t>Case Reports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Historical Records</a:t>
            </a:r>
          </a:p>
          <a:p>
            <a:pPr lvl="1"/>
            <a:r>
              <a:rPr lang="en-US" dirty="0" smtClean="0"/>
              <a:t>Compliance Documents</a:t>
            </a:r>
          </a:p>
          <a:p>
            <a:r>
              <a:rPr lang="en-US" dirty="0" smtClean="0"/>
              <a:t>Banking/Financial Services</a:t>
            </a:r>
          </a:p>
          <a:p>
            <a:pPr lvl="1"/>
            <a:r>
              <a:rPr lang="en-US" dirty="0" smtClean="0"/>
              <a:t>Mortgage Documents</a:t>
            </a:r>
          </a:p>
          <a:p>
            <a:pPr lvl="1"/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143000" y="1447800"/>
            <a:ext cx="38084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3"/>
              </a:buBlip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1384995"/>
          </a:xfrm>
        </p:spPr>
        <p:txBody>
          <a:bodyPr/>
          <a:lstStyle/>
          <a:p>
            <a:r>
              <a:rPr lang="en-US" dirty="0" smtClean="0"/>
              <a:t>Microsoft Ready For </a:t>
            </a:r>
            <a:br>
              <a:rPr lang="en-US" dirty="0" smtClean="0"/>
            </a:br>
            <a:r>
              <a:rPr lang="en-US" dirty="0" smtClean="0"/>
              <a:t>ECM Market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01638" y="1901825"/>
            <a:ext cx="8380412" cy="3805657"/>
          </a:xfrm>
        </p:spPr>
        <p:txBody>
          <a:bodyPr/>
          <a:lstStyle/>
          <a:p>
            <a:r>
              <a:rPr lang="en-US" dirty="0" smtClean="0"/>
              <a:t>Microsoft – Infrastructure Optimization</a:t>
            </a:r>
          </a:p>
          <a:p>
            <a:r>
              <a:rPr lang="en-US" dirty="0" smtClean="0"/>
              <a:t>2007 Products offer viable ECM solution</a:t>
            </a:r>
          </a:p>
          <a:p>
            <a:pPr lvl="1"/>
            <a:r>
              <a:rPr lang="en-US" dirty="0" smtClean="0"/>
              <a:t>Microsoft Office SharePoint Server</a:t>
            </a:r>
          </a:p>
          <a:p>
            <a:pPr lvl="1"/>
            <a:r>
              <a:rPr lang="en-US" dirty="0" smtClean="0"/>
              <a:t>Windows SharePoint Services</a:t>
            </a:r>
          </a:p>
          <a:p>
            <a:pPr lvl="1"/>
            <a:r>
              <a:rPr lang="en-US" dirty="0" smtClean="0"/>
              <a:t>Office 2007</a:t>
            </a:r>
          </a:p>
          <a:p>
            <a:r>
              <a:rPr lang="en-US" dirty="0" smtClean="0"/>
              <a:t>Fujitsu and </a:t>
            </a:r>
            <a:r>
              <a:rPr lang="en-US" dirty="0" err="1" smtClean="0"/>
              <a:t>KnowledgeLake</a:t>
            </a:r>
            <a:r>
              <a:rPr lang="en-US" dirty="0" smtClean="0"/>
              <a:t> extend ECM capabilities for SharePoint Server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1384995"/>
          </a:xfrm>
        </p:spPr>
        <p:txBody>
          <a:bodyPr/>
          <a:lstStyle/>
          <a:p>
            <a:r>
              <a:rPr lang="en-US" dirty="0" smtClean="0"/>
              <a:t>Microsoft ECM With </a:t>
            </a:r>
            <a:br>
              <a:rPr lang="en-US" dirty="0" smtClean="0"/>
            </a:br>
            <a:r>
              <a:rPr lang="en-US" dirty="0" smtClean="0"/>
              <a:t>SharePoint Server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228600" y="1905000"/>
            <a:ext cx="8763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Segoe" pitchFamily="34" charset="0"/>
              </a:rPr>
              <a:t>Fujitsu Consulting and Systems Integration Services</a:t>
            </a:r>
          </a:p>
        </p:txBody>
      </p:sp>
      <p:sp>
        <p:nvSpPr>
          <p:cNvPr id="72725" name="AutoShape 21"/>
          <p:cNvSpPr>
            <a:spLocks noChangeArrowheads="1"/>
          </p:cNvSpPr>
          <p:nvPr/>
        </p:nvSpPr>
        <p:spPr bwMode="auto">
          <a:xfrm>
            <a:off x="228600" y="2743200"/>
            <a:ext cx="8763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bg2"/>
                </a:solidFill>
                <a:latin typeface="Segoe" pitchFamily="34" charset="0"/>
              </a:rPr>
              <a:t>KnowledgeLake</a:t>
            </a:r>
            <a:r>
              <a:rPr lang="en-US" b="1" dirty="0" smtClean="0">
                <a:solidFill>
                  <a:schemeClr val="bg2"/>
                </a:solidFill>
                <a:latin typeface="Segoe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Segoe" pitchFamily="34" charset="0"/>
              </a:rPr>
              <a:t>Document Imaging </a:t>
            </a:r>
            <a:r>
              <a:rPr lang="en-US" b="1" dirty="0" smtClean="0">
                <a:solidFill>
                  <a:schemeClr val="bg2"/>
                </a:solidFill>
                <a:latin typeface="Segoe" pitchFamily="34" charset="0"/>
              </a:rPr>
              <a:t>and </a:t>
            </a:r>
            <a:r>
              <a:rPr lang="en-US" b="1" dirty="0">
                <a:solidFill>
                  <a:schemeClr val="bg2"/>
                </a:solidFill>
                <a:latin typeface="Segoe" pitchFamily="34" charset="0"/>
              </a:rPr>
              <a:t>Capture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8600" y="3657600"/>
            <a:ext cx="2743200" cy="2565400"/>
            <a:chOff x="144" y="2304"/>
            <a:chExt cx="1728" cy="1616"/>
          </a:xfrm>
        </p:grpSpPr>
        <p:pic>
          <p:nvPicPr>
            <p:cNvPr id="11276" name="Picture 23" descr="LifeBook N3500_front_cdou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312"/>
              <a:ext cx="864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26" descr="59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3317"/>
              <a:ext cx="672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AutoShape 31"/>
            <p:cNvSpPr>
              <a:spLocks noChangeArrowheads="1"/>
            </p:cNvSpPr>
            <p:nvPr/>
          </p:nvSpPr>
          <p:spPr bwMode="auto">
            <a:xfrm>
              <a:off x="144" y="2304"/>
              <a:ext cx="1728" cy="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Segoe" pitchFamily="34" charset="0"/>
                </a:rPr>
                <a:t>Data Capture</a:t>
              </a:r>
            </a:p>
            <a:p>
              <a:pPr algn="ctr"/>
              <a:r>
                <a:rPr lang="en-US" sz="2000" b="1" dirty="0">
                  <a:solidFill>
                    <a:schemeClr val="bg2"/>
                  </a:solidFill>
                  <a:latin typeface="Segoe" pitchFamily="34" charset="0"/>
                </a:rPr>
                <a:t>Scanners </a:t>
              </a:r>
              <a:r>
                <a:rPr lang="en-US" sz="2000" b="1" dirty="0" smtClean="0">
                  <a:solidFill>
                    <a:schemeClr val="bg2"/>
                  </a:solidFill>
                  <a:latin typeface="Segoe" pitchFamily="34" charset="0"/>
                </a:rPr>
                <a:t>and </a:t>
              </a:r>
              <a:r>
                <a:rPr lang="en-US" sz="2000" b="1" dirty="0">
                  <a:solidFill>
                    <a:schemeClr val="bg2"/>
                  </a:solidFill>
                  <a:latin typeface="Segoe" pitchFamily="34" charset="0"/>
                </a:rPr>
                <a:t>Mobile Solutions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200400" y="3657600"/>
            <a:ext cx="2743200" cy="2667000"/>
            <a:chOff x="2016" y="2304"/>
            <a:chExt cx="1728" cy="1680"/>
          </a:xfrm>
        </p:grpSpPr>
        <p:pic>
          <p:nvPicPr>
            <p:cNvPr id="11274" name="Picture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2" y="3216"/>
              <a:ext cx="554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275" name="AutoShape 32"/>
            <p:cNvSpPr>
              <a:spLocks noChangeArrowheads="1"/>
            </p:cNvSpPr>
            <p:nvPr/>
          </p:nvSpPr>
          <p:spPr bwMode="auto">
            <a:xfrm>
              <a:off x="2016" y="2304"/>
              <a:ext cx="1728" cy="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Segoe" pitchFamily="34" charset="0"/>
                </a:rPr>
                <a:t>Data Storage</a:t>
              </a:r>
            </a:p>
            <a:p>
              <a:pPr algn="ctr"/>
              <a:r>
                <a:rPr lang="en-US" sz="2000" b="1" dirty="0">
                  <a:solidFill>
                    <a:schemeClr val="bg2"/>
                  </a:solidFill>
                  <a:latin typeface="Segoe" pitchFamily="34" charset="0"/>
                </a:rPr>
                <a:t>Enterprise Storage Solutions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248400" y="3657600"/>
            <a:ext cx="2743200" cy="2667000"/>
            <a:chOff x="3936" y="2304"/>
            <a:chExt cx="1728" cy="1680"/>
          </a:xfrm>
        </p:grpSpPr>
        <p:pic>
          <p:nvPicPr>
            <p:cNvPr id="11272" name="Picture 25" descr="PrimeQuest cro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8" y="3168"/>
              <a:ext cx="39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AutoShape 33"/>
            <p:cNvSpPr>
              <a:spLocks noChangeArrowheads="1"/>
            </p:cNvSpPr>
            <p:nvPr/>
          </p:nvSpPr>
          <p:spPr bwMode="auto">
            <a:xfrm>
              <a:off x="3936" y="2304"/>
              <a:ext cx="1728" cy="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Segoe" pitchFamily="34" charset="0"/>
                </a:rPr>
                <a:t>Data Management </a:t>
              </a:r>
              <a:r>
                <a:rPr lang="en-US" sz="2200" b="1" dirty="0" smtClean="0">
                  <a:solidFill>
                    <a:schemeClr val="bg2"/>
                  </a:solidFill>
                  <a:latin typeface="Segoe" pitchFamily="34" charset="0"/>
                </a:rPr>
                <a:t>and </a:t>
              </a:r>
              <a:r>
                <a:rPr lang="en-US" sz="2200" b="1" dirty="0">
                  <a:solidFill>
                    <a:schemeClr val="bg2"/>
                  </a:solidFill>
                  <a:latin typeface="Segoe" pitchFamily="34" charset="0"/>
                </a:rPr>
                <a:t>Retrieval</a:t>
              </a:r>
            </a:p>
            <a:p>
              <a:pPr algn="ctr"/>
              <a:r>
                <a:rPr lang="en-US" sz="2000" b="1" dirty="0">
                  <a:solidFill>
                    <a:schemeClr val="bg2"/>
                  </a:solidFill>
                  <a:latin typeface="Segoe" pitchFamily="34" charset="0"/>
                </a:rPr>
                <a:t>Intel Based Servers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 autoUpdateAnimBg="0"/>
      <p:bldP spid="72725" grpId="0" animBg="1" autoUpdateAnimBg="0"/>
    </p:bldLst>
  </p:timing>
</p:sld>
</file>

<file path=ppt/theme/theme1.xml><?xml version="1.0" encoding="utf-8"?>
<a:theme xmlns:a="http://schemas.openxmlformats.org/drawingml/2006/main" name="WinHec 2007 WEB Template">
  <a:themeElements>
    <a:clrScheme name="Custom 7">
      <a:dk1>
        <a:srgbClr val="000000"/>
      </a:dk1>
      <a:lt1>
        <a:srgbClr val="FFFFFF"/>
      </a:lt1>
      <a:dk2>
        <a:srgbClr val="26357E"/>
      </a:dk2>
      <a:lt2>
        <a:srgbClr val="FFFFFF"/>
      </a:lt2>
      <a:accent1>
        <a:srgbClr val="FDE399"/>
      </a:accent1>
      <a:accent2>
        <a:srgbClr val="92D050"/>
      </a:accent2>
      <a:accent3>
        <a:srgbClr val="E76429"/>
      </a:accent3>
      <a:accent4>
        <a:srgbClr val="5DD3FF"/>
      </a:accent4>
      <a:accent5>
        <a:srgbClr val="FF9929"/>
      </a:accent5>
      <a:accent6>
        <a:srgbClr val="FFC000"/>
      </a:accent6>
      <a:hlink>
        <a:srgbClr val="FAD366"/>
      </a:hlink>
      <a:folHlink>
        <a:srgbClr val="7030A0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WinHEC 2007 WEB Template</Template>
  <TotalTime>0</TotalTime>
  <Words>327</Words>
  <Application/>
  <PresentationFormat>On-screen Show (4:3)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Segoe</vt:lpstr>
      <vt:lpstr>Wingdings</vt:lpstr>
      <vt:lpstr>MS PGothic</vt:lpstr>
      <vt:lpstr>Segoe Semibold</vt:lpstr>
      <vt:lpstr>Times New Roman</vt:lpstr>
      <vt:lpstr>WinHec 2007 WEB Template</vt:lpstr>
      <vt:lpstr>Platform Enterprise Content Management With Microsoft Office SharePoint Server </vt:lpstr>
      <vt:lpstr>Enterprise Content Management</vt:lpstr>
      <vt:lpstr>ECM Industry Trends</vt:lpstr>
      <vt:lpstr>ECM Business Drivers</vt:lpstr>
      <vt:lpstr>Manages All Content Types (Unstructured)</vt:lpstr>
      <vt:lpstr>Technologies To Manage Unstructured Data</vt:lpstr>
      <vt:lpstr>ECM Applications</vt:lpstr>
      <vt:lpstr>Microsoft Ready For  ECM Market</vt:lpstr>
      <vt:lpstr>Microsoft ECM With  SharePoint Server</vt:lpstr>
      <vt:lpstr>KnowledgeLake Product Suite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SS-S499  Platform Enterprise Content Management with Microsoft Office Sharepoint Server”</dc:title>
  <dc:subject>WinHec 2007</dc:subject>
  <dc:creator/>
  <dc:description>Template: Bryan Lenning, Silver Fox Productions
Formatting: Susan Blanchard, Silver Fox Productions
Event Date: May 15-17, 2007
Event Location: Los Angeles Convention Center Los Angeles, California
Audience:</dc:description>
  <cp:lastModifiedBy/>
  <cp:revision>5</cp:revision>
  <dcterms:created xsi:type="dcterms:W3CDTF">1901-01-01T07:00:00Z</dcterms:created>
  <dcterms:modified xsi:type="dcterms:W3CDTF">2007-06-04T14:57:05Z</dcterms:modified>
</cp:coreProperties>
</file>