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3" r:id="rId1"/>
  </p:sldMasterIdLst>
  <p:notesMasterIdLst>
    <p:notesMasterId r:id="rId38"/>
  </p:notesMasterIdLst>
  <p:handoutMasterIdLst>
    <p:handoutMasterId r:id="rId39"/>
  </p:handoutMasterIdLst>
  <p:sldIdLst>
    <p:sldId id="294" r:id="rId2"/>
    <p:sldId id="295" r:id="rId3"/>
    <p:sldId id="296" r:id="rId4"/>
    <p:sldId id="297" r:id="rId5"/>
    <p:sldId id="298" r:id="rId6"/>
    <p:sldId id="299" r:id="rId7"/>
    <p:sldId id="300" r:id="rId8"/>
    <p:sldId id="301" r:id="rId9"/>
    <p:sldId id="302" r:id="rId10"/>
    <p:sldId id="303" r:id="rId11"/>
    <p:sldId id="304" r:id="rId12"/>
    <p:sldId id="305" r:id="rId13"/>
    <p:sldId id="307" r:id="rId14"/>
    <p:sldId id="353" r:id="rId15"/>
    <p:sldId id="330" r:id="rId16"/>
    <p:sldId id="331" r:id="rId17"/>
    <p:sldId id="332" r:id="rId18"/>
    <p:sldId id="333" r:id="rId19"/>
    <p:sldId id="334" r:id="rId20"/>
    <p:sldId id="335" r:id="rId21"/>
    <p:sldId id="336" r:id="rId22"/>
    <p:sldId id="337" r:id="rId23"/>
    <p:sldId id="354" r:id="rId24"/>
    <p:sldId id="338" r:id="rId25"/>
    <p:sldId id="339" r:id="rId26"/>
    <p:sldId id="340" r:id="rId27"/>
    <p:sldId id="341" r:id="rId28"/>
    <p:sldId id="342" r:id="rId29"/>
    <p:sldId id="356" r:id="rId30"/>
    <p:sldId id="343" r:id="rId31"/>
    <p:sldId id="344" r:id="rId32"/>
    <p:sldId id="345" r:id="rId33"/>
    <p:sldId id="346" r:id="rId34"/>
    <p:sldId id="347" r:id="rId35"/>
    <p:sldId id="348" r:id="rId36"/>
    <p:sldId id="349" r:id="rId37"/>
  </p:sldIdLst>
  <p:sldSz cx="9144000" cy="6858000" type="screen4x3"/>
  <p:notesSz cx="7010400" cy="9296400"/>
  <p:embeddedFontLst>
    <p:embeddedFont>
      <p:font typeface="Tahoma" pitchFamily="34" charset="0"/>
      <p:regular r:id="rId40"/>
      <p:bold r:id="rId41"/>
    </p:embeddedFont>
    <p:embeddedFont>
      <p:font typeface="PMingLiU" charset="-120"/>
      <p:regular r:id="rId42"/>
    </p:embeddedFont>
    <p:embeddedFont>
      <p:font typeface="MS Mincho" pitchFamily="49" charset="-128"/>
      <p:regular r:id="rId43"/>
    </p:embeddedFont>
    <p:embeddedFont>
      <p:font typeface="Lucida Sans Unicode" pitchFamily="34" charset="0"/>
      <p:regular r:id="rId44"/>
    </p:embeddedFont>
    <p:embeddedFont>
      <p:font typeface="Verdana" pitchFamily="34" charset="0"/>
      <p:regular r:id="rId45"/>
      <p:bold r:id="rId46"/>
      <p:italic r:id="rId47"/>
      <p:boldItalic r:id="rId48"/>
    </p:embeddedFont>
  </p:embeddedFontLst>
  <p:defaultTextStyle>
    <a:defPPr>
      <a:defRPr lang="en-US"/>
    </a:defPPr>
    <a:lvl1pPr algn="ctr"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b="1"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b="1"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b="1"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b="1" kern="1200">
        <a:solidFill>
          <a:schemeClr val="tx1"/>
        </a:solidFill>
        <a:effectLst>
          <a:outerShdw blurRad="38100" dist="38100" dir="2700000" algn="tl">
            <a:srgbClr val="000000">
              <a:alpha val="43137"/>
            </a:srgbClr>
          </a:outerShdw>
        </a:effectLst>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hiddenSlides="1" frameSlides="1"/>
  <p:showPr showNarration="1">
    <p:present/>
    <p:sldAll/>
    <p:penClr>
      <a:srgbClr val="FF0000"/>
    </p:penClr>
  </p:showPr>
  <p:clrMru>
    <a:srgbClr val="FFFF66"/>
    <a:srgbClr val="6699FF"/>
    <a:srgbClr val="3366FF"/>
    <a:srgbClr val="FF7C80"/>
    <a:srgbClr val="99CCFF"/>
    <a:srgbClr val="66CCFF"/>
    <a:srgbClr val="00CC66"/>
    <a:srgbClr val="C0C0C0"/>
  </p:clrMru>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654" autoAdjust="0"/>
    <p:restoredTop sz="86417" autoAdjust="0"/>
  </p:normalViewPr>
  <p:slideViewPr>
    <p:cSldViewPr snapToGrid="0" showGuides="1">
      <p:cViewPr varScale="1">
        <p:scale>
          <a:sx n="55" d="100"/>
          <a:sy n="55" d="100"/>
        </p:scale>
        <p:origin x="-475" y="-77"/>
      </p:cViewPr>
      <p:guideLst>
        <p:guide orient="horz" pos="2160"/>
        <p:guide orient="horz" pos="144"/>
        <p:guide orient="horz" pos="636"/>
        <p:guide orient="horz" pos="1200"/>
        <p:guide orient="horz" pos="1402"/>
        <p:guide orient="horz" pos="4176"/>
        <p:guide orient="horz" pos="3707"/>
        <p:guide orient="horz" pos="889"/>
        <p:guide pos="1390"/>
        <p:guide pos="240"/>
        <p:guide pos="462"/>
        <p:guide pos="5520"/>
        <p:guide pos="2290"/>
        <p:guide pos="287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1476"/>
    </p:cViewPr>
  </p:sorterViewPr>
  <p:notesViewPr>
    <p:cSldViewPr snapToGrid="0" showGuides="1">
      <p:cViewPr>
        <p:scale>
          <a:sx n="125" d="100"/>
          <a:sy n="125" d="100"/>
        </p:scale>
        <p:origin x="-1254" y="256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2"/>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600" b="0" i="0" u="none" strike="noStrike" kern="1200" baseline="0">
                <a:solidFill>
                  <a:srgbClr val="FFFFFF"/>
                </a:solidFill>
                <a:latin typeface="+mn-lt"/>
                <a:ea typeface="+mn-ea"/>
                <a:cs typeface="+mn-cs"/>
              </a:defRPr>
            </a:pPr>
            <a:r>
              <a:rPr lang="en-US" sz="1600" b="0" dirty="0" smtClean="0"/>
              <a:t>Memory Utilization Percentage</a:t>
            </a:r>
          </a:p>
        </c:rich>
      </c:tx>
    </c:title>
    <c:plotArea>
      <c:layout/>
      <c:barChart>
        <c:barDir val="col"/>
        <c:grouping val="stacked"/>
        <c:ser>
          <c:idx val="0"/>
          <c:order val="0"/>
          <c:tx>
            <c:strRef>
              <c:f>Sheet1!$B$1</c:f>
              <c:strCache>
                <c:ptCount val="1"/>
                <c:pt idx="0">
                  <c:v>Series 1</c:v>
                </c:pt>
              </c:strCache>
            </c:strRef>
          </c:tx>
          <c:dLbls>
            <c:numFmt formatCode="0%" sourceLinked="0"/>
            <c:txPr>
              <a:bodyPr/>
              <a:lstStyle/>
              <a:p>
                <a:pPr>
                  <a:defRPr sz="1400">
                    <a:solidFill>
                      <a:schemeClr val="bg2"/>
                    </a:solidFill>
                  </a:defRPr>
                </a:pPr>
                <a:endParaRPr lang="en-US"/>
              </a:p>
            </c:txPr>
            <c:showVal val="1"/>
          </c:dLbls>
          <c:cat>
            <c:strRef>
              <c:f>Sheet1!$A$2:$A$5</c:f>
              <c:strCache>
                <c:ptCount val="4"/>
                <c:pt idx="0">
                  <c:v>512MB</c:v>
                </c:pt>
                <c:pt idx="1">
                  <c:v>1GB</c:v>
                </c:pt>
                <c:pt idx="2">
                  <c:v>1.5GB</c:v>
                </c:pt>
                <c:pt idx="3">
                  <c:v>2GB</c:v>
                </c:pt>
              </c:strCache>
            </c:strRef>
          </c:cat>
          <c:val>
            <c:numRef>
              <c:f>Sheet1!$B$2:$B$5</c:f>
              <c:numCache>
                <c:formatCode>0.00%</c:formatCode>
                <c:ptCount val="4"/>
                <c:pt idx="0">
                  <c:v>0.88000000000000012</c:v>
                </c:pt>
                <c:pt idx="1">
                  <c:v>0.65000000000000124</c:v>
                </c:pt>
                <c:pt idx="2">
                  <c:v>0.63000000000000111</c:v>
                </c:pt>
                <c:pt idx="3">
                  <c:v>0.56999999999999995</c:v>
                </c:pt>
              </c:numCache>
            </c:numRef>
          </c:val>
        </c:ser>
        <c:overlap val="100"/>
        <c:axId val="89238528"/>
        <c:axId val="89244416"/>
      </c:barChart>
      <c:catAx>
        <c:axId val="89238528"/>
        <c:scaling>
          <c:orientation val="minMax"/>
        </c:scaling>
        <c:axPos val="b"/>
        <c:tickLblPos val="nextTo"/>
        <c:txPr>
          <a:bodyPr/>
          <a:lstStyle/>
          <a:p>
            <a:pPr>
              <a:defRPr sz="1050"/>
            </a:pPr>
            <a:endParaRPr lang="en-US"/>
          </a:p>
        </c:txPr>
        <c:crossAx val="89244416"/>
        <c:crosses val="autoZero"/>
        <c:auto val="1"/>
        <c:lblAlgn val="ctr"/>
        <c:lblOffset val="100"/>
      </c:catAx>
      <c:valAx>
        <c:axId val="89244416"/>
        <c:scaling>
          <c:orientation val="minMax"/>
        </c:scaling>
        <c:axPos val="l"/>
        <c:majorGridlines/>
        <c:numFmt formatCode="0%" sourceLinked="0"/>
        <c:tickLblPos val="nextTo"/>
        <c:txPr>
          <a:bodyPr/>
          <a:lstStyle/>
          <a:p>
            <a:pPr>
              <a:defRPr sz="1200"/>
            </a:pPr>
            <a:endParaRPr lang="en-US"/>
          </a:p>
        </c:txPr>
        <c:crossAx val="89238528"/>
        <c:crosses val="autoZero"/>
        <c:crossBetween val="between"/>
      </c:valAx>
    </c:plotArea>
    <c:plotVisOnly val="1"/>
  </c:chart>
  <c:spPr>
    <a:solidFill>
      <a:srgbClr val="000000">
        <a:alpha val="18000"/>
      </a:srgbClr>
    </a:solidFill>
  </c:spPr>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defRPr sz="1200">
                <a:effectLst/>
              </a:defRPr>
            </a:lvl1pPr>
          </a:lstStyle>
          <a:p>
            <a:endParaRPr lang="en-US" dirty="0">
              <a:latin typeface="Segoe" pitchFamily="34" charset="0"/>
            </a:endParaRPr>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effectLst/>
              </a:defRPr>
            </a:lvl1pPr>
          </a:lstStyle>
          <a:p>
            <a:fld id="{FC76084A-B0EE-4463-B6F9-00DABF6BDD3E}" type="datetime8">
              <a:rPr lang="en-US">
                <a:latin typeface="Segoe" pitchFamily="34" charset="0"/>
              </a:rPr>
              <a:pPr/>
              <a:t>5/29/2007 2:02 PM</a:t>
            </a:fld>
            <a:endParaRPr lang="en-US" dirty="0">
              <a:latin typeface="Segoe" pitchFamily="34" charset="0"/>
            </a:endParaRPr>
          </a:p>
        </p:txBody>
      </p:sp>
      <p:sp>
        <p:nvSpPr>
          <p:cNvPr id="19460" name="Rectangle 4"/>
          <p:cNvSpPr>
            <a:spLocks noGrp="1" noChangeArrowheads="1"/>
          </p:cNvSpPr>
          <p:nvPr>
            <p:ph type="ftr" sz="quarter" idx="2"/>
          </p:nvPr>
        </p:nvSpPr>
        <p:spPr bwMode="auto">
          <a:xfrm>
            <a:off x="0" y="8831263"/>
            <a:ext cx="6323013"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eaLnBrk="0" hangingPunct="0">
              <a:defRPr sz="500" b="0">
                <a:effectLst/>
                <a:cs typeface="Arial" charset="0"/>
              </a:defRPr>
            </a:lvl1pPr>
          </a:lstStyle>
          <a:p>
            <a:r>
              <a:rPr lang="en-US" dirty="0">
                <a:latin typeface="Segoe" pitchFamily="34" charset="0"/>
              </a:rPr>
              <a:t>© 2007 Microsoft Corporation. All rights reserved. Microsoft, Windows, Windows Vista and other product names are or may be registered trademarks and/or trademarks in the U.S. and/or other countries.</a:t>
            </a:r>
          </a:p>
          <a:p>
            <a:r>
              <a:rPr lang="en-US" dirty="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Segoe" pitchFamily="34" charset="0"/>
              </a:rPr>
            </a:br>
            <a:r>
              <a:rPr lang="en-US" dirty="0">
                <a:latin typeface="Segoe" pitchFamily="34" charset="0"/>
              </a:rPr>
              <a:t>MICROSOFT MAKES NO WARRANTIES, EXPRESS, IMPLIED OR STATUTORY, AS TO THE INFORMATION IN THIS PRESENTATION.</a:t>
            </a:r>
          </a:p>
        </p:txBody>
      </p:sp>
      <p:sp>
        <p:nvSpPr>
          <p:cNvPr id="19461" name="Rectangle 5"/>
          <p:cNvSpPr>
            <a:spLocks noGrp="1" noChangeArrowheads="1"/>
          </p:cNvSpPr>
          <p:nvPr>
            <p:ph type="sldNum" sz="quarter" idx="3"/>
          </p:nvPr>
        </p:nvSpPr>
        <p:spPr bwMode="auto">
          <a:xfrm>
            <a:off x="6384925" y="8831263"/>
            <a:ext cx="625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effectLst/>
              </a:defRPr>
            </a:lvl1pPr>
          </a:lstStyle>
          <a:p>
            <a:fld id="{2FCEB54C-5D1B-4496-A814-B28889B435C9}" type="slidenum">
              <a:rPr lang="en-US">
                <a:latin typeface="Segoe" pitchFamily="34" charset="0"/>
              </a:rPr>
              <a:pPr/>
              <a:t>‹#›</a:t>
            </a:fld>
            <a:endParaRPr lang="en-US" dirty="0">
              <a:latin typeface="Segoe"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defRPr sz="1200" b="0">
                <a:effectLst/>
                <a:latin typeface="Times New Roman" pitchFamily="18" charset="0"/>
              </a:defRPr>
            </a:lvl1pPr>
          </a:lstStyle>
          <a:p>
            <a:endParaRPr lang="en-US"/>
          </a:p>
        </p:txBody>
      </p:sp>
      <p:sp>
        <p:nvSpPr>
          <p:cNvPr id="2969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b="0">
                <a:effectLst/>
                <a:latin typeface="Times New Roman" pitchFamily="18" charset="0"/>
              </a:defRPr>
            </a:lvl1pPr>
          </a:lstStyle>
          <a:p>
            <a:fld id="{59727394-0171-4462-A76B-A4B85752CEC9}" type="datetime8">
              <a:rPr lang="en-US"/>
              <a:pPr/>
              <a:t>5/29/2007 2:02 PM</a:t>
            </a:fld>
            <a:endParaRPr lang="en-US"/>
          </a:p>
        </p:txBody>
      </p:sp>
      <p:sp>
        <p:nvSpPr>
          <p:cNvPr id="297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2" name="Rectangle 6"/>
          <p:cNvSpPr>
            <a:spLocks noGrp="1" noChangeArrowheads="1"/>
          </p:cNvSpPr>
          <p:nvPr>
            <p:ph type="ftr" sz="quarter" idx="4"/>
          </p:nvPr>
        </p:nvSpPr>
        <p:spPr bwMode="auto">
          <a:xfrm>
            <a:off x="0" y="8831263"/>
            <a:ext cx="6294438"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eaLnBrk="0" hangingPunct="0">
              <a:defRPr sz="500" b="0">
                <a:effectLst/>
                <a:cs typeface="Arial" charset="0"/>
              </a:defRPr>
            </a:lvl1pPr>
          </a:lstStyle>
          <a:p>
            <a:r>
              <a:rPr lang="en-US" dirty="0" smtClean="0">
                <a:latin typeface="Segoe" pitchFamily="34" charset="0"/>
              </a:rPr>
              <a:t>© 2007 Microsoft Corporation. All rights reserved. Microsoft, Windows, Windows Vista and other product names are or may be registered trademarks and/or trademarks in the U.S. and/or other countries.</a:t>
            </a:r>
          </a:p>
          <a:p>
            <a:r>
              <a:rPr lang="en-US" dirty="0"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pitchFamily="34" charset="0"/>
              </a:rPr>
            </a:br>
            <a:r>
              <a:rPr lang="en-US" dirty="0"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29703" name="Rectangle 7"/>
          <p:cNvSpPr>
            <a:spLocks noGrp="1" noChangeArrowheads="1"/>
          </p:cNvSpPr>
          <p:nvPr>
            <p:ph type="sldNum" sz="quarter" idx="5"/>
          </p:nvPr>
        </p:nvSpPr>
        <p:spPr bwMode="auto">
          <a:xfrm>
            <a:off x="5891213" y="8829675"/>
            <a:ext cx="111760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b="0">
                <a:effectLst/>
                <a:latin typeface="Times New Roman" pitchFamily="18" charset="0"/>
              </a:defRPr>
            </a:lvl1pPr>
          </a:lstStyle>
          <a:p>
            <a:fld id="{382CEA83-E172-414E-AA71-C493934747F9}" type="slidenum">
              <a:rPr lang="en-US"/>
              <a:pPr/>
              <a:t>‹#›</a:t>
            </a:fld>
            <a:endParaRPr lang="en-US"/>
          </a:p>
        </p:txBody>
      </p:sp>
    </p:spTree>
  </p:cSld>
  <p:clrMap bg1="lt1" tx1="dk1" bg2="lt2" tx2="dk2" accent1="accent1" accent2="accent2" accent3="accent3" accent4="accent4" accent5="accent5" accent6="accent6" hlink="hlink" folHlink="folHlink"/>
  <p:hf hdr="0"/>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59727394-0171-4462-A76B-A4B85752CEC9}" type="datetime8">
              <a:rPr lang="en-US" smtClean="0"/>
              <a:pPr/>
              <a:t>5/29/2007 2:02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382CEA83-E172-414E-AA71-C493934747F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90EE664-966F-46DE-99D6-8C27928281A9}" type="datetime8">
              <a:rPr lang="en-US"/>
              <a:pPr/>
              <a:t>5/29/2007 2:02 PM</a:t>
            </a:fld>
            <a:endParaRPr lang="en-US"/>
          </a:p>
        </p:txBody>
      </p:sp>
      <p:sp>
        <p:nvSpPr>
          <p:cNvPr id="6" name="Rectangle 6"/>
          <p:cNvSpPr>
            <a:spLocks noGrp="1" noChangeArrowheads="1"/>
          </p:cNvSpPr>
          <p:nvPr>
            <p:ph type="ftr" sz="quarter" idx="4"/>
          </p:nvPr>
        </p:nvSpPr>
        <p:spPr>
          <a:ln/>
        </p:spPr>
        <p:txBody>
          <a:bodyPr/>
          <a:lstStyle/>
          <a:p>
            <a:r>
              <a:rPr lang="en-US" dirty="0">
                <a:latin typeface="Segoe" pitchFamily="34" charset="0"/>
              </a:rPr>
              <a:t>© 2007 Microsoft Corporation. All rights reserved. Microsoft, Windows, Windows Vista and other product names are or may be registered trademarks and/or trademarks in the U.S. and/or other countries.</a:t>
            </a:r>
          </a:p>
          <a:p>
            <a:r>
              <a:rPr lang="en-US" dirty="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Segoe" pitchFamily="34" charset="0"/>
              </a:rPr>
            </a:br>
            <a:r>
              <a:rPr lang="en-US" dirty="0">
                <a:latin typeface="Segoe"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55F4469D-863E-406E-BB3F-C92A4B05CAB3}" type="slidenum">
              <a:rPr lang="en-US"/>
              <a:pPr/>
              <a:t>10</a:t>
            </a:fld>
            <a:endParaRPr lang="en-US"/>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a:xfrm>
            <a:off x="935038" y="4416425"/>
            <a:ext cx="5140325" cy="4183063"/>
          </a:xfr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902910EF-07E3-43D6-BAC7-45C6DC6842DC}" type="datetime8">
              <a:rPr lang="en-US"/>
              <a:pPr/>
              <a:t>5/29/2007 2:02 PM</a:t>
            </a:fld>
            <a:endParaRPr lang="en-US"/>
          </a:p>
        </p:txBody>
      </p:sp>
      <p:sp>
        <p:nvSpPr>
          <p:cNvPr id="6" name="Rectangle 6"/>
          <p:cNvSpPr>
            <a:spLocks noGrp="1" noChangeArrowheads="1"/>
          </p:cNvSpPr>
          <p:nvPr>
            <p:ph type="ftr" sz="quarter" idx="4"/>
          </p:nvPr>
        </p:nvSpPr>
        <p:spPr>
          <a:ln/>
        </p:spPr>
        <p:txBody>
          <a:bodyPr/>
          <a:lstStyle/>
          <a:p>
            <a:r>
              <a:rPr lang="en-US" dirty="0">
                <a:latin typeface="Segoe" pitchFamily="34" charset="0"/>
              </a:rPr>
              <a:t>© 2007 Microsoft Corporation. All rights reserved. Microsoft, Windows, Windows Vista and other product names are or may be registered trademarks and/or trademarks in the U.S. and/or other countries.</a:t>
            </a:r>
          </a:p>
          <a:p>
            <a:r>
              <a:rPr lang="en-US" dirty="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Segoe" pitchFamily="34" charset="0"/>
              </a:rPr>
            </a:br>
            <a:r>
              <a:rPr lang="en-US" dirty="0">
                <a:latin typeface="Segoe"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2ABBEDA0-AD28-4AF8-8165-DF5EDCF1EA37}" type="slidenum">
              <a:rPr lang="en-US"/>
              <a:pPr/>
              <a:t>11</a:t>
            </a:fld>
            <a:endParaRPr lang="en-US"/>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xfrm>
            <a:off x="935038" y="4416425"/>
            <a:ext cx="5140325" cy="4183063"/>
          </a:xfr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C1833D1C-FA40-424C-B8EA-3459BC978DE0}" type="datetime8">
              <a:rPr lang="en-US"/>
              <a:pPr/>
              <a:t>5/29/2007 2:02 PM</a:t>
            </a:fld>
            <a:endParaRPr lang="en-US"/>
          </a:p>
        </p:txBody>
      </p:sp>
      <p:sp>
        <p:nvSpPr>
          <p:cNvPr id="6" name="Rectangle 6"/>
          <p:cNvSpPr>
            <a:spLocks noGrp="1" noChangeArrowheads="1"/>
          </p:cNvSpPr>
          <p:nvPr>
            <p:ph type="ftr" sz="quarter" idx="4"/>
          </p:nvPr>
        </p:nvSpPr>
        <p:spPr>
          <a:ln/>
        </p:spPr>
        <p:txBody>
          <a:bodyPr/>
          <a:lstStyle/>
          <a:p>
            <a:r>
              <a:rPr lang="en-US" dirty="0">
                <a:latin typeface="Segoe" pitchFamily="34" charset="0"/>
              </a:rPr>
              <a:t>© 2007 Microsoft Corporation. All rights reserved. Microsoft, Windows, Windows Vista and other product names are or may be registered trademarks and/or trademarks in the U.S. and/or other countries.</a:t>
            </a:r>
          </a:p>
          <a:p>
            <a:r>
              <a:rPr lang="en-US" dirty="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Segoe" pitchFamily="34" charset="0"/>
              </a:rPr>
            </a:br>
            <a:r>
              <a:rPr lang="en-US" dirty="0">
                <a:latin typeface="Segoe"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D2BA4BEB-70E3-4789-91D1-92AC62F90F7E}" type="slidenum">
              <a:rPr lang="en-US"/>
              <a:pPr/>
              <a:t>12</a:t>
            </a:fld>
            <a:endParaRPr lang="en-US"/>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a:xfrm>
            <a:off x="935038" y="4416425"/>
            <a:ext cx="5140325" cy="4183063"/>
          </a:xfrm>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BD15780B-18D0-4D7D-B768-EE3AA568937B}" type="datetime8">
              <a:rPr lang="en-US"/>
              <a:pPr/>
              <a:t>5/29/2007 2:02 PM</a:t>
            </a:fld>
            <a:endParaRPr lang="en-US"/>
          </a:p>
        </p:txBody>
      </p:sp>
      <p:sp>
        <p:nvSpPr>
          <p:cNvPr id="6" name="Rectangle 6"/>
          <p:cNvSpPr>
            <a:spLocks noGrp="1" noChangeArrowheads="1"/>
          </p:cNvSpPr>
          <p:nvPr>
            <p:ph type="ftr" sz="quarter" idx="4"/>
          </p:nvPr>
        </p:nvSpPr>
        <p:spPr>
          <a:ln/>
        </p:spPr>
        <p:txBody>
          <a:bodyPr/>
          <a:lstStyle/>
          <a:p>
            <a:r>
              <a:rPr lang="en-US" dirty="0">
                <a:latin typeface="Segoe" pitchFamily="34" charset="0"/>
              </a:rPr>
              <a:t>© 2007 Microsoft Corporation. All rights reserved. Microsoft, Windows, Windows Vista and other product names are or may be registered trademarks and/or trademarks in the U.S. and/or other countries.</a:t>
            </a:r>
          </a:p>
          <a:p>
            <a:r>
              <a:rPr lang="en-US" dirty="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Segoe" pitchFamily="34" charset="0"/>
              </a:rPr>
            </a:br>
            <a:r>
              <a:rPr lang="en-US" dirty="0">
                <a:latin typeface="Segoe"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5A5EFFCA-8221-49E4-9F49-EC29D9472826}" type="slidenum">
              <a:rPr lang="en-US"/>
              <a:pPr/>
              <a:t>13</a:t>
            </a:fld>
            <a:endParaRPr lang="en-US"/>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a:xfrm>
            <a:off x="935038" y="4416425"/>
            <a:ext cx="5140325" cy="4183063"/>
          </a:xfr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59727394-0171-4462-A76B-A4B85752CEC9}" type="datetime8">
              <a:rPr lang="en-US" smtClean="0"/>
              <a:pPr/>
              <a:t>5/29/2007 2:02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382CEA83-E172-414E-AA71-C493934747F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A18B4497-112B-4BE7-9FF3-EC7DF58B8E01}" type="datetime8">
              <a:rPr lang="en-US"/>
              <a:pPr/>
              <a:t>5/29/2007 2:02 PM</a:t>
            </a:fld>
            <a:endParaRPr lang="en-US"/>
          </a:p>
        </p:txBody>
      </p:sp>
      <p:sp>
        <p:nvSpPr>
          <p:cNvPr id="6" name="Rectangle 6"/>
          <p:cNvSpPr>
            <a:spLocks noGrp="1" noChangeArrowheads="1"/>
          </p:cNvSpPr>
          <p:nvPr>
            <p:ph type="ftr" sz="quarter" idx="4"/>
          </p:nvPr>
        </p:nvSpPr>
        <p:spPr>
          <a:ln/>
        </p:spPr>
        <p:txBody>
          <a:bodyPr/>
          <a:lstStyle/>
          <a:p>
            <a:r>
              <a:rPr lang="en-US" dirty="0">
                <a:latin typeface="Segoe" pitchFamily="34" charset="0"/>
              </a:rPr>
              <a:t>© 2007 Microsoft Corporation. All rights reserved. Microsoft, Windows, Windows Vista and other product names are or may be registered trademarks and/or trademarks in the U.S. and/or other countries.</a:t>
            </a:r>
          </a:p>
          <a:p>
            <a:r>
              <a:rPr lang="en-US" dirty="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Segoe" pitchFamily="34" charset="0"/>
              </a:rPr>
            </a:br>
            <a:r>
              <a:rPr lang="en-US" dirty="0">
                <a:latin typeface="Segoe"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6C9D0681-7366-410B-BF0E-34658AA8A5CE}" type="slidenum">
              <a:rPr lang="en-US"/>
              <a:pPr/>
              <a:t>15</a:t>
            </a:fld>
            <a:endParaRPr lang="en-US"/>
          </a:p>
        </p:txBody>
      </p:sp>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a:xfrm>
            <a:off x="935038" y="4416425"/>
            <a:ext cx="5140325" cy="4183063"/>
          </a:xfrm>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59727394-0171-4462-A76B-A4B85752CEC9}" type="datetime8">
              <a:rPr lang="en-US" smtClean="0"/>
              <a:pPr/>
              <a:t>5/29/2007 2:02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382CEA83-E172-414E-AA71-C493934747F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59727394-0171-4462-A76B-A4B85752CEC9}" type="datetime8">
              <a:rPr lang="en-US" smtClean="0"/>
              <a:pPr/>
              <a:t>5/29/2007 2:02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382CEA83-E172-414E-AA71-C493934747F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59727394-0171-4462-A76B-A4B85752CEC9}" type="datetime8">
              <a:rPr lang="en-US" smtClean="0"/>
              <a:pPr/>
              <a:t>5/29/2007 2:02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382CEA83-E172-414E-AA71-C493934747F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59727394-0171-4462-A76B-A4B85752CEC9}" type="datetime8">
              <a:rPr lang="en-US" smtClean="0"/>
              <a:pPr/>
              <a:t>5/29/2007 2:02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382CEA83-E172-414E-AA71-C493934747F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59727394-0171-4462-A76B-A4B85752CEC9}" type="datetime8">
              <a:rPr lang="en-US" smtClean="0"/>
              <a:pPr/>
              <a:t>5/29/2007 2:02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382CEA83-E172-414E-AA71-C493934747F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59727394-0171-4462-A76B-A4B85752CEC9}" type="datetime8">
              <a:rPr lang="en-US" smtClean="0"/>
              <a:pPr/>
              <a:t>5/29/2007 2:02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382CEA83-E172-414E-AA71-C493934747F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59727394-0171-4462-A76B-A4B85752CEC9}" type="datetime8">
              <a:rPr lang="en-US" smtClean="0"/>
              <a:pPr/>
              <a:t>5/29/2007 2:02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382CEA83-E172-414E-AA71-C493934747F9}"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59727394-0171-4462-A76B-A4B85752CEC9}" type="datetime8">
              <a:rPr lang="en-US" smtClean="0"/>
              <a:pPr/>
              <a:t>5/29/2007 2:02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382CEA83-E172-414E-AA71-C493934747F9}"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59727394-0171-4462-A76B-A4B85752CEC9}" type="datetime8">
              <a:rPr lang="en-US" smtClean="0"/>
              <a:pPr/>
              <a:t>5/29/2007 2:02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382CEA83-E172-414E-AA71-C493934747F9}"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59727394-0171-4462-A76B-A4B85752CEC9}" type="datetime8">
              <a:rPr lang="en-US" smtClean="0"/>
              <a:pPr/>
              <a:t>5/29/2007 2:02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382CEA83-E172-414E-AA71-C493934747F9}"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59727394-0171-4462-A76B-A4B85752CEC9}" type="datetime8">
              <a:rPr lang="en-US" smtClean="0"/>
              <a:pPr/>
              <a:t>5/29/2007 2:02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382CEA83-E172-414E-AA71-C493934747F9}"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59727394-0171-4462-A76B-A4B85752CEC9}" type="datetime8">
              <a:rPr lang="en-US" smtClean="0"/>
              <a:pPr/>
              <a:t>5/29/2007 2:02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382CEA83-E172-414E-AA71-C493934747F9}"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0EBF8D90-C523-459A-8D4E-6F8777D2F1BC}" type="datetime8">
              <a:rPr lang="en-US"/>
              <a:pPr/>
              <a:t>5/29/2007 2:02 PM</a:t>
            </a:fld>
            <a:endParaRPr lang="en-US"/>
          </a:p>
        </p:txBody>
      </p:sp>
      <p:sp>
        <p:nvSpPr>
          <p:cNvPr id="6" name="Rectangle 6"/>
          <p:cNvSpPr>
            <a:spLocks noGrp="1" noChangeArrowheads="1"/>
          </p:cNvSpPr>
          <p:nvPr>
            <p:ph type="ftr" sz="quarter" idx="4"/>
          </p:nvPr>
        </p:nvSpPr>
        <p:spPr>
          <a:ln/>
        </p:spPr>
        <p:txBody>
          <a:bodyPr/>
          <a:lstStyle/>
          <a:p>
            <a:r>
              <a:rPr lang="en-US" dirty="0">
                <a:latin typeface="Segoe" pitchFamily="34" charset="0"/>
              </a:rPr>
              <a:t>© 2007 Microsoft Corporation. All rights reserved. Microsoft, Windows, Windows Vista and other product names are or may be registered trademarks and/or trademarks in the U.S. and/or other countries.</a:t>
            </a:r>
          </a:p>
          <a:p>
            <a:r>
              <a:rPr lang="en-US" dirty="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Segoe" pitchFamily="34" charset="0"/>
              </a:rPr>
            </a:br>
            <a:r>
              <a:rPr lang="en-US" dirty="0">
                <a:latin typeface="Segoe"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244BCE54-B342-42D2-99C8-5CB5FDA943D8}" type="slidenum">
              <a:rPr lang="en-US"/>
              <a:pPr/>
              <a:t>27</a:t>
            </a:fld>
            <a:endParaRPr lang="en-US"/>
          </a:p>
        </p:txBody>
      </p:sp>
      <p:sp>
        <p:nvSpPr>
          <p:cNvPr id="323586" name="Rectangle 2"/>
          <p:cNvSpPr>
            <a:spLocks noGrp="1" noRot="1" noChangeAspect="1" noChangeArrowheads="1" noTextEdit="1"/>
          </p:cNvSpPr>
          <p:nvPr>
            <p:ph type="sldImg"/>
          </p:nvPr>
        </p:nvSpPr>
        <p:spPr>
          <a:ln/>
        </p:spPr>
      </p:sp>
      <p:sp>
        <p:nvSpPr>
          <p:cNvPr id="323587" name="Rectangle 3"/>
          <p:cNvSpPr>
            <a:spLocks noGrp="1" noChangeArrowheads="1"/>
          </p:cNvSpPr>
          <p:nvPr>
            <p:ph type="body" idx="1"/>
          </p:nvPr>
        </p:nvSpPr>
        <p:spPr>
          <a:xfrm>
            <a:off x="935038" y="4416425"/>
            <a:ext cx="5140325" cy="4183063"/>
          </a:xfrm>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31E02110-9175-41DD-8001-37F364DFF09A}" type="datetime8">
              <a:rPr lang="en-US"/>
              <a:pPr/>
              <a:t>5/29/2007 2:02 PM</a:t>
            </a:fld>
            <a:endParaRPr lang="en-US"/>
          </a:p>
        </p:txBody>
      </p:sp>
      <p:sp>
        <p:nvSpPr>
          <p:cNvPr id="6" name="Rectangle 6"/>
          <p:cNvSpPr>
            <a:spLocks noGrp="1" noChangeArrowheads="1"/>
          </p:cNvSpPr>
          <p:nvPr>
            <p:ph type="ftr" sz="quarter" idx="4"/>
          </p:nvPr>
        </p:nvSpPr>
        <p:spPr>
          <a:ln/>
        </p:spPr>
        <p:txBody>
          <a:bodyPr/>
          <a:lstStyle/>
          <a:p>
            <a:r>
              <a:rPr lang="en-US" dirty="0">
                <a:latin typeface="Segoe" pitchFamily="34" charset="0"/>
              </a:rPr>
              <a:t>© 2007 Microsoft Corporation. All rights reserved. Microsoft, Windows, Windows Vista and other product names are or may be registered trademarks and/or trademarks in the U.S. and/or other countries.</a:t>
            </a:r>
          </a:p>
          <a:p>
            <a:r>
              <a:rPr lang="en-US" dirty="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Segoe" pitchFamily="34" charset="0"/>
              </a:rPr>
            </a:br>
            <a:r>
              <a:rPr lang="en-US" dirty="0">
                <a:latin typeface="Segoe"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861EAB9-EA6E-421C-9500-154E543E2AC0}" type="slidenum">
              <a:rPr lang="en-US"/>
              <a:pPr/>
              <a:t>28</a:t>
            </a:fld>
            <a:endParaRPr lang="en-US"/>
          </a:p>
        </p:txBody>
      </p:sp>
      <p:sp>
        <p:nvSpPr>
          <p:cNvPr id="325634" name="Rectangle 2"/>
          <p:cNvSpPr>
            <a:spLocks noGrp="1" noRot="1" noChangeAspect="1" noChangeArrowheads="1" noTextEdit="1"/>
          </p:cNvSpPr>
          <p:nvPr>
            <p:ph type="sldImg"/>
          </p:nvPr>
        </p:nvSpPr>
        <p:spPr>
          <a:ln/>
        </p:spPr>
      </p:sp>
      <p:sp>
        <p:nvSpPr>
          <p:cNvPr id="325635" name="Rectangle 3"/>
          <p:cNvSpPr>
            <a:spLocks noGrp="1" noChangeArrowheads="1"/>
          </p:cNvSpPr>
          <p:nvPr>
            <p:ph type="body" idx="1"/>
          </p:nvPr>
        </p:nvSpPr>
        <p:spPr>
          <a:xfrm>
            <a:off x="935038" y="4416425"/>
            <a:ext cx="5140325" cy="4183063"/>
          </a:xfrm>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9F370CF2-01A1-4E58-B61C-7126B90E6CE1}" type="datetime8">
              <a:rPr lang="en-US"/>
              <a:pPr/>
              <a:t>5/29/2007 2:02 PM</a:t>
            </a:fld>
            <a:endParaRPr lang="en-US"/>
          </a:p>
        </p:txBody>
      </p:sp>
      <p:sp>
        <p:nvSpPr>
          <p:cNvPr id="6" name="Rectangle 6"/>
          <p:cNvSpPr>
            <a:spLocks noGrp="1" noChangeArrowheads="1"/>
          </p:cNvSpPr>
          <p:nvPr>
            <p:ph type="ftr" sz="quarter" idx="4"/>
          </p:nvPr>
        </p:nvSpPr>
        <p:spPr>
          <a:ln/>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A5A63856-2D91-4322-997A-7458A9661C21}" type="slidenum">
              <a:rPr lang="en-US"/>
              <a:pPr/>
              <a:t>29</a:t>
            </a:fld>
            <a:endParaRPr lang="en-US"/>
          </a:p>
        </p:txBody>
      </p:sp>
      <p:sp>
        <p:nvSpPr>
          <p:cNvPr id="362498" name="Rectangle 2"/>
          <p:cNvSpPr>
            <a:spLocks noGrp="1" noRot="1" noChangeAspect="1" noChangeArrowheads="1" noTextEdit="1"/>
          </p:cNvSpPr>
          <p:nvPr>
            <p:ph type="sldImg"/>
          </p:nvPr>
        </p:nvSpPr>
        <p:spPr>
          <a:xfrm>
            <a:off x="1181100" y="695325"/>
            <a:ext cx="4648200" cy="3486150"/>
          </a:xfrm>
          <a:ln/>
        </p:spPr>
      </p:sp>
      <p:sp>
        <p:nvSpPr>
          <p:cNvPr id="362499" name="Rectangle 3"/>
          <p:cNvSpPr>
            <a:spLocks noGrp="1" noChangeArrowheads="1"/>
          </p:cNvSpPr>
          <p:nvPr>
            <p:ph type="body" idx="1"/>
          </p:nvPr>
        </p:nvSpPr>
        <p:spPr>
          <a:xfrm>
            <a:off x="699756" y="4415143"/>
            <a:ext cx="5610888" cy="4185322"/>
          </a:xfrm>
        </p:spPr>
        <p:txBody>
          <a:bodyPr/>
          <a:lstStyle/>
          <a:p>
            <a:endParaRPr lang="en-US" altLang="zh-TW"/>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59727394-0171-4462-A76B-A4B85752CEC9}" type="datetime8">
              <a:rPr lang="en-US" smtClean="0"/>
              <a:pPr/>
              <a:t>5/29/2007 2:02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382CEA83-E172-414E-AA71-C493934747F9}"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59727394-0171-4462-A76B-A4B85752CEC9}" type="datetime8">
              <a:rPr lang="en-US" smtClean="0"/>
              <a:pPr/>
              <a:t>5/29/2007 2:02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382CEA83-E172-414E-AA71-C493934747F9}"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C1472BDD-4979-4B5C-ADC2-6390231B2880}" type="datetime8">
              <a:rPr lang="en-US"/>
              <a:pPr/>
              <a:t>5/29/2007 2:02 PM</a:t>
            </a:fld>
            <a:endParaRPr lang="en-US"/>
          </a:p>
        </p:txBody>
      </p:sp>
      <p:sp>
        <p:nvSpPr>
          <p:cNvPr id="6" name="Rectangle 6"/>
          <p:cNvSpPr>
            <a:spLocks noGrp="1" noChangeArrowheads="1"/>
          </p:cNvSpPr>
          <p:nvPr>
            <p:ph type="ftr" sz="quarter" idx="4"/>
          </p:nvPr>
        </p:nvSpPr>
        <p:spPr>
          <a:ln/>
        </p:spPr>
        <p:txBody>
          <a:bodyPr/>
          <a:lstStyle/>
          <a:p>
            <a:r>
              <a:rPr lang="en-US" dirty="0">
                <a:latin typeface="Segoe" pitchFamily="34" charset="0"/>
              </a:rPr>
              <a:t>© 2007 Microsoft Corporation. All rights reserved. Microsoft, Windows, Windows Vista and other product names are or may be registered trademarks and/or trademarks in the U.S. and/or other countries.</a:t>
            </a:r>
          </a:p>
          <a:p>
            <a:r>
              <a:rPr lang="en-US" dirty="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Segoe" pitchFamily="34" charset="0"/>
              </a:rPr>
            </a:br>
            <a:r>
              <a:rPr lang="en-US" dirty="0">
                <a:latin typeface="Segoe"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D2DB1F42-8B6C-46D9-9804-A33CCD0FE9CD}" type="slidenum">
              <a:rPr lang="en-US"/>
              <a:pPr/>
              <a:t>31</a:t>
            </a:fld>
            <a:endParaRPr lang="en-US"/>
          </a:p>
        </p:txBody>
      </p:sp>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a:xfrm>
            <a:off x="935038" y="4416425"/>
            <a:ext cx="5140325" cy="4183063"/>
          </a:xfrm>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12D72E2-9A26-48E6-8714-FF8AC2D8AD13}" type="datetime8">
              <a:rPr lang="en-US"/>
              <a:pPr/>
              <a:t>5/29/2007 2:02 PM</a:t>
            </a:fld>
            <a:endParaRPr lang="en-US"/>
          </a:p>
        </p:txBody>
      </p:sp>
      <p:sp>
        <p:nvSpPr>
          <p:cNvPr id="6" name="Rectangle 6"/>
          <p:cNvSpPr>
            <a:spLocks noGrp="1" noChangeArrowheads="1"/>
          </p:cNvSpPr>
          <p:nvPr>
            <p:ph type="ftr" sz="quarter" idx="4"/>
          </p:nvPr>
        </p:nvSpPr>
        <p:spPr>
          <a:ln/>
        </p:spPr>
        <p:txBody>
          <a:bodyPr/>
          <a:lstStyle/>
          <a:p>
            <a:r>
              <a:rPr lang="en-US" dirty="0">
                <a:latin typeface="Segoe" pitchFamily="34" charset="0"/>
              </a:rPr>
              <a:t>© 2007 Microsoft Corporation. All rights reserved. Microsoft, Windows, Windows Vista and other product names are or may be registered trademarks and/or trademarks in the U.S. and/or other countries.</a:t>
            </a:r>
          </a:p>
          <a:p>
            <a:r>
              <a:rPr lang="en-US" dirty="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Segoe" pitchFamily="34" charset="0"/>
              </a:rPr>
            </a:br>
            <a:r>
              <a:rPr lang="en-US" dirty="0">
                <a:latin typeface="Segoe"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CFB4D4F-80F5-4F19-80BF-5209926617B0}" type="slidenum">
              <a:rPr lang="en-US"/>
              <a:pPr/>
              <a:t>32</a:t>
            </a:fld>
            <a:endParaRPr lang="en-US"/>
          </a:p>
        </p:txBody>
      </p:sp>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a:xfrm>
            <a:off x="935038" y="4416425"/>
            <a:ext cx="5140325" cy="4183063"/>
          </a:xfrm>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2318C54E-9934-4631-A20F-5F0E62B29AA7}" type="datetime8">
              <a:rPr lang="en-US"/>
              <a:pPr/>
              <a:t>5/29/2007 2:02 PM</a:t>
            </a:fld>
            <a:endParaRPr lang="en-US"/>
          </a:p>
        </p:txBody>
      </p:sp>
      <p:sp>
        <p:nvSpPr>
          <p:cNvPr id="6" name="Rectangle 6"/>
          <p:cNvSpPr>
            <a:spLocks noGrp="1" noChangeArrowheads="1"/>
          </p:cNvSpPr>
          <p:nvPr>
            <p:ph type="ftr" sz="quarter" idx="4"/>
          </p:nvPr>
        </p:nvSpPr>
        <p:spPr>
          <a:ln/>
        </p:spPr>
        <p:txBody>
          <a:bodyPr/>
          <a:lstStyle/>
          <a:p>
            <a:r>
              <a:rPr lang="en-US" dirty="0">
                <a:latin typeface="Segoe" pitchFamily="34" charset="0"/>
              </a:rPr>
              <a:t>© 2007 Microsoft Corporation. All rights reserved. Microsoft, Windows, Windows Vista and other product names are or may be registered trademarks and/or trademarks in the U.S. and/or other countries.</a:t>
            </a:r>
          </a:p>
          <a:p>
            <a:r>
              <a:rPr lang="en-US" dirty="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Segoe" pitchFamily="34" charset="0"/>
              </a:rPr>
            </a:br>
            <a:r>
              <a:rPr lang="en-US" dirty="0">
                <a:latin typeface="Segoe"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E7671141-4C1C-44A4-9C6F-3BB8DF8B7AD8}" type="slidenum">
              <a:rPr lang="en-US"/>
              <a:pPr/>
              <a:t>33</a:t>
            </a:fld>
            <a:endParaRPr lang="en-US"/>
          </a:p>
        </p:txBody>
      </p:sp>
      <p:sp>
        <p:nvSpPr>
          <p:cNvPr id="332802" name="Rectangle 2"/>
          <p:cNvSpPr>
            <a:spLocks noGrp="1" noRot="1" noChangeAspect="1" noChangeArrowheads="1" noTextEdit="1"/>
          </p:cNvSpPr>
          <p:nvPr>
            <p:ph type="sldImg"/>
          </p:nvPr>
        </p:nvSpPr>
        <p:spPr>
          <a:ln/>
        </p:spPr>
      </p:sp>
      <p:sp>
        <p:nvSpPr>
          <p:cNvPr id="332803" name="Rectangle 3"/>
          <p:cNvSpPr>
            <a:spLocks noGrp="1" noChangeArrowheads="1"/>
          </p:cNvSpPr>
          <p:nvPr>
            <p:ph type="body" idx="1"/>
          </p:nvPr>
        </p:nvSpPr>
        <p:spPr>
          <a:xfrm>
            <a:off x="935038" y="4416425"/>
            <a:ext cx="5140325" cy="4183063"/>
          </a:xfrm>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343FA156-7F98-4B9A-8D02-4E346AA32F03}" type="datetime8">
              <a:rPr lang="en-US"/>
              <a:pPr/>
              <a:t>5/29/2007 2:02 PM</a:t>
            </a:fld>
            <a:endParaRPr lang="en-US"/>
          </a:p>
        </p:txBody>
      </p:sp>
      <p:sp>
        <p:nvSpPr>
          <p:cNvPr id="6" name="Rectangle 6"/>
          <p:cNvSpPr>
            <a:spLocks noGrp="1" noChangeArrowheads="1"/>
          </p:cNvSpPr>
          <p:nvPr>
            <p:ph type="ftr" sz="quarter" idx="4"/>
          </p:nvPr>
        </p:nvSpPr>
        <p:spPr>
          <a:ln/>
        </p:spPr>
        <p:txBody>
          <a:bodyPr/>
          <a:lstStyle/>
          <a:p>
            <a:r>
              <a:rPr lang="en-US" dirty="0">
                <a:latin typeface="Segoe" pitchFamily="34" charset="0"/>
              </a:rPr>
              <a:t>© 2007 Microsoft Corporation. All rights reserved. Microsoft, Windows, Windows Vista and other product names are or may be registered trademarks and/or trademarks in the U.S. and/or other countries.</a:t>
            </a:r>
          </a:p>
          <a:p>
            <a:r>
              <a:rPr lang="en-US" dirty="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Segoe" pitchFamily="34" charset="0"/>
              </a:rPr>
            </a:br>
            <a:r>
              <a:rPr lang="en-US" dirty="0">
                <a:latin typeface="Segoe"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B632D1E8-9500-4BAE-A839-BEBF66951DEE}" type="slidenum">
              <a:rPr lang="en-US"/>
              <a:pPr/>
              <a:t>34</a:t>
            </a:fld>
            <a:endParaRPr lang="en-US"/>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a:xfrm>
            <a:off x="935038" y="4416425"/>
            <a:ext cx="5140325" cy="4183063"/>
          </a:xfrm>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045E4F9-42B2-419A-9A5A-29BCAB5FBEDC}" type="datetime8">
              <a:rPr lang="en-US"/>
              <a:pPr/>
              <a:t>5/29/2007 2:02 PM</a:t>
            </a:fld>
            <a:endParaRPr lang="en-US"/>
          </a:p>
        </p:txBody>
      </p:sp>
      <p:sp>
        <p:nvSpPr>
          <p:cNvPr id="6" name="Rectangle 6"/>
          <p:cNvSpPr>
            <a:spLocks noGrp="1" noChangeArrowheads="1"/>
          </p:cNvSpPr>
          <p:nvPr>
            <p:ph type="ftr" sz="quarter" idx="4"/>
          </p:nvPr>
        </p:nvSpPr>
        <p:spPr>
          <a:ln/>
        </p:spPr>
        <p:txBody>
          <a:bodyPr/>
          <a:lstStyle/>
          <a:p>
            <a:r>
              <a:rPr lang="en-US" dirty="0">
                <a:latin typeface="Segoe" pitchFamily="34" charset="0"/>
              </a:rPr>
              <a:t>© 2007 Microsoft Corporation. All rights reserved. Microsoft, Windows, Windows Vista and other product names are or may be registered trademarks and/or trademarks in the U.S. and/or other countries.</a:t>
            </a:r>
          </a:p>
          <a:p>
            <a:r>
              <a:rPr lang="en-US" dirty="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Segoe" pitchFamily="34" charset="0"/>
              </a:rPr>
            </a:br>
            <a:r>
              <a:rPr lang="en-US" dirty="0">
                <a:latin typeface="Segoe"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AF41543-C1A8-4C16-8033-2728D9218EB6}" type="slidenum">
              <a:rPr lang="en-US"/>
              <a:pPr/>
              <a:t>35</a:t>
            </a:fld>
            <a:endParaRPr lang="en-US"/>
          </a:p>
        </p:txBody>
      </p:sp>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a:xfrm>
            <a:off x="935038" y="4416425"/>
            <a:ext cx="5140325" cy="4183063"/>
          </a:xfrm>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2467105-DF76-4417-AFF7-54938FAC58AF}" type="datetime8">
              <a:rPr lang="en-US"/>
              <a:pPr/>
              <a:t>5/29/2007 2:02 PM</a:t>
            </a:fld>
            <a:endParaRPr lang="en-US"/>
          </a:p>
        </p:txBody>
      </p:sp>
      <p:sp>
        <p:nvSpPr>
          <p:cNvPr id="6" name="Rectangle 6"/>
          <p:cNvSpPr>
            <a:spLocks noGrp="1" noChangeArrowheads="1"/>
          </p:cNvSpPr>
          <p:nvPr>
            <p:ph type="ftr" sz="quarter" idx="4"/>
          </p:nvPr>
        </p:nvSpPr>
        <p:spPr>
          <a:ln/>
        </p:spPr>
        <p:txBody>
          <a:bodyPr/>
          <a:lstStyle/>
          <a:p>
            <a:r>
              <a:rPr lang="en-US" dirty="0">
                <a:latin typeface="Segoe" pitchFamily="34" charset="0"/>
              </a:rPr>
              <a:t>© 2007 Microsoft Corporation. All rights reserved. Microsoft, Windows, Windows Vista and other product names are or may be registered trademarks and/or trademarks in the U.S. and/or other countries.</a:t>
            </a:r>
          </a:p>
          <a:p>
            <a:r>
              <a:rPr lang="en-US" dirty="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Segoe" pitchFamily="34" charset="0"/>
              </a:rPr>
            </a:br>
            <a:r>
              <a:rPr lang="en-US" dirty="0">
                <a:latin typeface="Segoe"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AE9B2B01-F6C2-46E9-A84E-99D441712A09}" type="slidenum">
              <a:rPr lang="en-US"/>
              <a:pPr/>
              <a:t>36</a:t>
            </a:fld>
            <a:endParaRPr lang="en-US"/>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a:xfrm>
            <a:off x="935038" y="4416425"/>
            <a:ext cx="5140325" cy="4183063"/>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59727394-0171-4462-A76B-A4B85752CEC9}" type="datetime8">
              <a:rPr lang="en-US" smtClean="0"/>
              <a:pPr/>
              <a:t>5/29/2007 2:02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382CEA83-E172-414E-AA71-C493934747F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59727394-0171-4462-A76B-A4B85752CEC9}" type="datetime8">
              <a:rPr lang="en-US" smtClean="0"/>
              <a:pPr/>
              <a:t>5/29/2007 2:02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382CEA83-E172-414E-AA71-C493934747F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59727394-0171-4462-A76B-A4B85752CEC9}" type="datetime8">
              <a:rPr lang="en-US" smtClean="0"/>
              <a:pPr/>
              <a:t>5/29/2007 2:02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382CEA83-E172-414E-AA71-C493934747F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59727394-0171-4462-A76B-A4B85752CEC9}" type="datetime8">
              <a:rPr lang="en-US" smtClean="0"/>
              <a:pPr/>
              <a:t>5/29/2007 2:02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382CEA83-E172-414E-AA71-C493934747F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59727394-0171-4462-A76B-A4B85752CEC9}" type="datetime8">
              <a:rPr lang="en-US" smtClean="0"/>
              <a:pPr/>
              <a:t>5/29/2007 2:02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382CEA83-E172-414E-AA71-C493934747F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59727394-0171-4462-A76B-A4B85752CEC9}" type="datetime8">
              <a:rPr lang="en-US" smtClean="0"/>
              <a:pPr/>
              <a:t>5/29/2007 2:02 PM</a:t>
            </a:fld>
            <a:endParaRPr lang="en-US"/>
          </a:p>
        </p:txBody>
      </p:sp>
      <p:sp>
        <p:nvSpPr>
          <p:cNvPr id="5" name="Footer Placeholder 4"/>
          <p:cNvSpPr>
            <a:spLocks noGrp="1"/>
          </p:cNvSpPr>
          <p:nvPr>
            <p:ph type="ftr" sz="quarter" idx="11"/>
          </p:nvPr>
        </p:nvSpPr>
        <p:spPr/>
        <p:txBody>
          <a:bodyPr/>
          <a:lstStyle/>
          <a:p>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fld id="{382CEA83-E172-414E-AA71-C493934747F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727605" y="1903678"/>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727605" y="4334074"/>
            <a:ext cx="7692761" cy="473207"/>
          </a:xfrm>
          <a:prstGeom prst="rect">
            <a:avLst/>
          </a:prstGeom>
        </p:spPr>
        <p:txBody>
          <a:bodyPr lIns="0" tIns="0" rIns="0" bIns="0" anchor="t"/>
          <a:lstStyle>
            <a:lvl1pPr marL="0" indent="0">
              <a:spcBef>
                <a:spcPct val="0"/>
              </a:spcBef>
              <a:buFont typeface="Wingdings" pitchFamily="2" charset="2"/>
              <a:buNone/>
              <a:defRPr sz="3300">
                <a:solidFill>
                  <a:schemeClr val="tx2"/>
                </a:solidFill>
                <a:effectLst>
                  <a:outerShdw blurRad="38100" dist="38100" dir="2700000" algn="tl">
                    <a:srgbClr val="000000">
                      <a:alpha val="43137"/>
                    </a:srgbClr>
                  </a:outerShdw>
                </a:effectLst>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Slide - no bottom bar">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2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5" y="2354792"/>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b="0" cap="none"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18435" name="Rectangle 3"/>
          <p:cNvSpPr>
            <a:spLocks noGrp="1" noChangeArrowheads="1"/>
          </p:cNvSpPr>
          <p:nvPr>
            <p:ph type="subTitle" idx="1"/>
          </p:nvPr>
        </p:nvSpPr>
        <p:spPr>
          <a:xfrm>
            <a:off x="727605" y="4340490"/>
            <a:ext cx="7692761" cy="473207"/>
          </a:xfrm>
          <a:prstGeom prst="rect">
            <a:avLst/>
          </a:prstGeom>
        </p:spPr>
        <p:txBody>
          <a:bodyPr lIns="0" tIns="0" rIns="0" bIns="0" anchor="t"/>
          <a:lstStyle>
            <a:lvl1pPr marL="0" indent="0">
              <a:spcBef>
                <a:spcPct val="0"/>
              </a:spcBef>
              <a:buFont typeface="Wingdings" pitchFamily="2" charset="2"/>
              <a:buNone/>
              <a:defRPr sz="3400">
                <a:solidFill>
                  <a:schemeClr val="tx2"/>
                </a:solidFill>
              </a:defRPr>
            </a:lvl1pPr>
          </a:lstStyle>
          <a:p>
            <a:r>
              <a:rPr lang="en-US" smtClean="0"/>
              <a:t>Click to edit Master subtitle style</a:t>
            </a:r>
            <a:endParaRPr lang="en-US" dirty="0"/>
          </a:p>
        </p:txBody>
      </p:sp>
      <p:sp>
        <p:nvSpPr>
          <p:cNvPr id="8" name="Text Placeholder 7"/>
          <p:cNvSpPr>
            <a:spLocks noGrp="1"/>
          </p:cNvSpPr>
          <p:nvPr>
            <p:ph type="body" sz="quarter" idx="10"/>
          </p:nvPr>
        </p:nvSpPr>
        <p:spPr>
          <a:xfrm>
            <a:off x="1828800" y="838200"/>
            <a:ext cx="5791200" cy="1384995"/>
          </a:xfrm>
          <a:prstGeom prst="rect">
            <a:avLst/>
          </a:prstGeom>
          <a:noFill/>
        </p:spPr>
        <p:txBody>
          <a:bodyPr wrap="square" lIns="0" tIns="0" rIns="0" bIns="0"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algn="r" defTabSz="914400" rtl="0" eaLnBrk="1" latinLnBrk="0" hangingPunct="1">
              <a:buFont typeface="Arial" pitchFamily="34" charset="0"/>
              <a:buNone/>
              <a:defRPr lang="en-US" sz="10000" b="1" kern="1200" spc="-642" dirty="0" smtClean="0">
                <a:ln w="11430"/>
                <a:solidFill>
                  <a:schemeClr val="tx2"/>
                </a:solidFill>
                <a:effectLst>
                  <a:outerShdw blurRad="50800" dist="39000" dir="5460000" algn="tl">
                    <a:srgbClr val="000000">
                      <a:alpha val="38000"/>
                    </a:srgbClr>
                  </a:outerShdw>
                </a:effectLst>
                <a:latin typeface="Segoe" pitchFamily="34" charset="0"/>
                <a:ea typeface="+mn-ea"/>
                <a:cs typeface="+mn-cs"/>
              </a:defRPr>
            </a:lvl1pPr>
            <a:lvl2pPr marL="0" algn="r" defTabSz="914400" rtl="0" eaLnBrk="1" latinLnBrk="0" hangingPunct="1">
              <a:defRPr lang="en-US" sz="10000" b="1" kern="1200" spc="-642" dirty="0" smtClean="0">
                <a:ln w="11430"/>
                <a:solidFill>
                  <a:schemeClr val="tx2"/>
                </a:solidFill>
                <a:effectLst>
                  <a:outerShdw blurRad="50800" dist="39000" dir="5460000" algn="tl">
                    <a:srgbClr val="000000">
                      <a:alpha val="38000"/>
                    </a:srgbClr>
                  </a:outerShdw>
                </a:effectLst>
                <a:latin typeface="Segoe" pitchFamily="34" charset="0"/>
                <a:ea typeface="+mn-ea"/>
                <a:cs typeface="+mn-cs"/>
              </a:defRPr>
            </a:lvl2pPr>
            <a:lvl3pPr marL="0" algn="r" defTabSz="914400" rtl="0" eaLnBrk="1" latinLnBrk="0" hangingPunct="1">
              <a:defRPr lang="en-US" sz="10000" b="1" kern="1200" spc="-642" dirty="0" smtClean="0">
                <a:ln w="11430"/>
                <a:solidFill>
                  <a:schemeClr val="tx2"/>
                </a:solidFill>
                <a:effectLst>
                  <a:outerShdw blurRad="50800" dist="39000" dir="5460000" algn="tl">
                    <a:srgbClr val="000000">
                      <a:alpha val="38000"/>
                    </a:srgbClr>
                  </a:outerShdw>
                </a:effectLst>
                <a:latin typeface="Segoe" pitchFamily="34" charset="0"/>
                <a:ea typeface="+mn-ea"/>
                <a:cs typeface="+mn-cs"/>
              </a:defRPr>
            </a:lvl3pPr>
            <a:lvl4pPr marL="0" algn="r" defTabSz="914400" rtl="0" eaLnBrk="1" latinLnBrk="0" hangingPunct="1">
              <a:defRPr lang="en-US" sz="10000" b="1" kern="1200" spc="-642" dirty="0" smtClean="0">
                <a:ln w="11430"/>
                <a:solidFill>
                  <a:schemeClr val="tx2"/>
                </a:solidFill>
                <a:effectLst>
                  <a:outerShdw blurRad="50800" dist="39000" dir="5460000" algn="tl">
                    <a:srgbClr val="000000">
                      <a:alpha val="38000"/>
                    </a:srgbClr>
                  </a:outerShdw>
                </a:effectLst>
                <a:latin typeface="Segoe" pitchFamily="34" charset="0"/>
                <a:ea typeface="+mn-ea"/>
                <a:cs typeface="+mn-cs"/>
              </a:defRPr>
            </a:lvl4pPr>
            <a:lvl5pPr marL="0" algn="r" defTabSz="914400" rtl="0" eaLnBrk="1" latinLnBrk="0" hangingPunct="1">
              <a:defRPr lang="en-US" sz="10000" b="1" kern="1200" spc="-642" dirty="0">
                <a:ln w="11430"/>
                <a:solidFill>
                  <a:schemeClr val="tx2"/>
                </a:solidFill>
                <a:effectLst>
                  <a:outerShdw blurRad="50800" dist="39000" dir="5460000" algn="tl">
                    <a:srgbClr val="000000">
                      <a:alpha val="38000"/>
                    </a:srgbClr>
                  </a:outerShdw>
                </a:effectLst>
                <a:latin typeface="Segoe" pitchFamily="34" charset="0"/>
                <a:ea typeface="+mn-ea"/>
                <a:cs typeface="+mn-cs"/>
              </a:defRPr>
            </a:lvl5pPr>
          </a:lstStyle>
          <a:p>
            <a:pPr lvl="0"/>
            <a:r>
              <a:rPr lang="en-US" smtClean="0"/>
              <a:t>Click to edit Master text styles</a:t>
            </a:r>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93113" cy="692497"/>
          </a:xfrm>
          <a:prstGeom prst="rect">
            <a:avLst/>
          </a:prstGeom>
        </p:spPr>
        <p:txBody>
          <a:bodyPr/>
          <a:lstStyle>
            <a:lvl1pPr>
              <a:defRPr/>
            </a:lvl1pPr>
          </a:lstStyle>
          <a:p>
            <a:r>
              <a:rPr lang="en-US" dirty="0" smtClean="0"/>
              <a:t>Click to edit Master title style</a:t>
            </a:r>
            <a:endParaRPr lang="en-US" dirty="0"/>
          </a:p>
        </p:txBody>
      </p:sp>
      <p:sp>
        <p:nvSpPr>
          <p:cNvPr id="3" name="Table Placeholder 2"/>
          <p:cNvSpPr>
            <a:spLocks noGrp="1"/>
          </p:cNvSpPr>
          <p:nvPr>
            <p:ph type="tbl" idx="1"/>
          </p:nvPr>
        </p:nvSpPr>
        <p:spPr>
          <a:xfrm>
            <a:off x="381000" y="1420813"/>
            <a:ext cx="8388350" cy="2214562"/>
          </a:xfrm>
          <a:prstGeom prst="rect">
            <a:avLst/>
          </a:prstGeom>
        </p:spPr>
        <p:txBody>
          <a:bodyPr/>
          <a:lstStyle/>
          <a:p>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5" y="2354792"/>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b="0" cap="none"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727605" y="4340490"/>
            <a:ext cx="7692761" cy="473207"/>
          </a:xfrm>
          <a:prstGeom prst="rect">
            <a:avLst/>
          </a:prstGeom>
        </p:spPr>
        <p:txBody>
          <a:bodyPr lIns="0" tIns="0" rIns="0" bIns="0" anchor="t"/>
          <a:lstStyle>
            <a:lvl1pPr marL="0" indent="0">
              <a:spcBef>
                <a:spcPct val="0"/>
              </a:spcBef>
              <a:buFont typeface="Wingdings" pitchFamily="2" charset="2"/>
              <a:buNone/>
              <a:defRPr sz="3400">
                <a:solidFill>
                  <a:schemeClr val="tx2"/>
                </a:solidFill>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a:prstGeom prst="rect">
            <a:avLst/>
          </a:prstGeo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a:prstGeom prst="rect">
            <a:avLst/>
          </a:prstGeo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a:prstGeom prst="rect">
            <a:avLst/>
          </a:prstGeo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otes Slide (you must hide i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6" r:id="rId12"/>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5000" b="0" cap="none"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5"/>
        </a:buBlip>
        <a:defRPr sz="3300">
          <a:solidFill>
            <a:schemeClr val="tx1"/>
          </a:solidFill>
          <a:effectLst>
            <a:outerShdw blurRad="38100" dist="38100" dir="2700000" algn="tl">
              <a:srgbClr val="000000">
                <a:alpha val="43137"/>
              </a:srgbClr>
            </a:outerShdw>
          </a:effectLst>
          <a:latin typeface="+mn-lt"/>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6"/>
        </a:buBlip>
        <a:defRPr sz="3000">
          <a:solidFill>
            <a:schemeClr val="tx1"/>
          </a:solidFill>
          <a:effectLst>
            <a:outerShdw blurRad="38100" dist="38100" dir="2700000" algn="tl">
              <a:srgbClr val="000000">
                <a:alpha val="43137"/>
              </a:srgbClr>
            </a:outerShdw>
          </a:effectLst>
          <a:latin typeface="+mn-lt"/>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6"/>
        </a:buBlip>
        <a:defRPr sz="2700">
          <a:solidFill>
            <a:schemeClr val="tx1"/>
          </a:solidFill>
          <a:effectLst>
            <a:outerShdw blurRad="38100" dist="38100" dir="2700000" algn="tl">
              <a:srgbClr val="000000">
                <a:alpha val="43137"/>
              </a:srgbClr>
            </a:outerShdw>
          </a:effectLst>
          <a:latin typeface="+mn-lt"/>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6"/>
        </a:buBlip>
        <a:defRPr sz="2300">
          <a:solidFill>
            <a:schemeClr val="tx1"/>
          </a:solidFill>
          <a:effectLst>
            <a:outerShdw blurRad="38100" dist="38100" dir="2700000" algn="tl">
              <a:srgbClr val="000000">
                <a:alpha val="43137"/>
              </a:srgbClr>
            </a:outerShdw>
          </a:effectLst>
          <a:latin typeface="+mn-lt"/>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6"/>
        </a:buBlip>
        <a:defRPr sz="2300">
          <a:solidFill>
            <a:schemeClr val="tx1"/>
          </a:solidFill>
          <a:effectLst>
            <a:outerShdw blurRad="38100" dist="38100" dir="2700000" algn="tl">
              <a:srgbClr val="000000">
                <a:alpha val="43137"/>
              </a:srgbClr>
            </a:outerShdw>
          </a:effectLst>
          <a:latin typeface="+mn-lt"/>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www.tomshardware.com/2007/01/31/windows-vista-superfetch-and-readyboostanalyzed/index.html"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24.emf"/></Relationships>
</file>

<file path=ppt/slides/_rels/slide2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www.intel.com/performance/resources/limits.htm"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vmlDrawing" Target="../drawings/vmlDrawing3.vml"/><Relationship Id="rId5" Type="http://schemas.openxmlformats.org/officeDocument/2006/relationships/oleObject" Target="../embeddings/Microsoft_Office_Excel_97-2003_Worksheet1.xls"/><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vmlDrawing" Target="../drawings/vmlDrawing4.vml"/><Relationship Id="rId5" Type="http://schemas.openxmlformats.org/officeDocument/2006/relationships/oleObject" Target="../embeddings/Microsoft_Office_Excel_97-2003_Worksheet2.xls"/><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ctrTitle"/>
          </p:nvPr>
        </p:nvSpPr>
        <p:spPr/>
        <p:txBody>
          <a:bodyPr/>
          <a:lstStyle/>
          <a:p>
            <a:r>
              <a:rPr lang="en-US" dirty="0"/>
              <a:t>Main Memory Technology Direction</a:t>
            </a:r>
          </a:p>
        </p:txBody>
      </p:sp>
      <p:sp>
        <p:nvSpPr>
          <p:cNvPr id="256006" name="Rectangle 6"/>
          <p:cNvSpPr>
            <a:spLocks noGrp="1" noChangeArrowheads="1"/>
          </p:cNvSpPr>
          <p:nvPr>
            <p:ph type="subTitle" idx="1"/>
          </p:nvPr>
        </p:nvSpPr>
        <p:spPr>
          <a:noFill/>
          <a:ln/>
        </p:spPr>
        <p:txBody>
          <a:bodyPr/>
          <a:lstStyle/>
          <a:p>
            <a:r>
              <a:rPr lang="en-US" dirty="0" smtClean="0"/>
              <a:t>Kevin </a:t>
            </a:r>
            <a:r>
              <a:rPr lang="en-US" dirty="0" err="1" smtClean="0"/>
              <a:t>Kilbuck</a:t>
            </a:r>
            <a:endParaRPr lang="en-US" dirty="0" smtClean="0"/>
          </a:p>
          <a:p>
            <a:r>
              <a:rPr lang="en-US" dirty="0" smtClean="0"/>
              <a:t>Senior </a:t>
            </a:r>
            <a:r>
              <a:rPr lang="en-US" dirty="0"/>
              <a:t>Segment Marketing Manager</a:t>
            </a:r>
          </a:p>
          <a:p>
            <a:r>
              <a:rPr lang="en-US" dirty="0"/>
              <a:t>Computing and Servers</a:t>
            </a:r>
          </a:p>
          <a:p>
            <a:r>
              <a:rPr lang="en-US" dirty="0"/>
              <a:t>Micron Technology, Inc.</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381000" y="228600"/>
            <a:ext cx="8393113" cy="1107996"/>
          </a:xfrm>
        </p:spPr>
        <p:txBody>
          <a:bodyPr/>
          <a:lstStyle/>
          <a:p>
            <a:r>
              <a:rPr lang="en-US" sz="4000" dirty="0"/>
              <a:t>Historical DRAM Price-Per-Bit Decline ~35%/year</a:t>
            </a:r>
          </a:p>
        </p:txBody>
      </p:sp>
      <p:grpSp>
        <p:nvGrpSpPr>
          <p:cNvPr id="166" name="Group 85"/>
          <p:cNvGrpSpPr>
            <a:grpSpLocks/>
          </p:cNvGrpSpPr>
          <p:nvPr/>
        </p:nvGrpSpPr>
        <p:grpSpPr bwMode="auto">
          <a:xfrm>
            <a:off x="733425" y="1905000"/>
            <a:ext cx="7566025" cy="4424363"/>
            <a:chOff x="444" y="952"/>
            <a:chExt cx="4845" cy="2833"/>
          </a:xfrm>
        </p:grpSpPr>
        <p:sp>
          <p:nvSpPr>
            <p:cNvPr id="167" name="Rectangle 6"/>
            <p:cNvSpPr>
              <a:spLocks noChangeArrowheads="1"/>
            </p:cNvSpPr>
            <p:nvPr/>
          </p:nvSpPr>
          <p:spPr bwMode="grayWhite">
            <a:xfrm>
              <a:off x="444" y="952"/>
              <a:ext cx="4845" cy="2833"/>
            </a:xfrm>
            <a:prstGeom prst="rect">
              <a:avLst/>
            </a:prstGeom>
            <a:gradFill rotWithShape="1">
              <a:gsLst>
                <a:gs pos="0">
                  <a:srgbClr val="FFB601"/>
                </a:gs>
                <a:gs pos="50000">
                  <a:srgbClr val="FFB601">
                    <a:gamma/>
                    <a:tint val="53725"/>
                    <a:invGamma/>
                  </a:srgbClr>
                </a:gs>
                <a:gs pos="100000">
                  <a:srgbClr val="FFB601"/>
                </a:gs>
              </a:gsLst>
              <a:lin ang="2700000" scaled="1"/>
            </a:gradFill>
            <a:ln w="3175" algn="ctr">
              <a:solidFill>
                <a:srgbClr val="FFFFFF"/>
              </a:solidFill>
              <a:miter lim="800000"/>
              <a:headEnd/>
              <a:tailEnd/>
            </a:ln>
            <a:effectLst/>
          </p:spPr>
          <p:txBody>
            <a:bodyPr wrap="none" anchor="ctr"/>
            <a:lstStyle/>
            <a:p>
              <a:endParaRPr lang="en-US" sz="1600">
                <a:solidFill>
                  <a:srgbClr val="000000"/>
                </a:solidFill>
                <a:effectLst/>
              </a:endParaRPr>
            </a:p>
          </p:txBody>
        </p:sp>
        <p:sp>
          <p:nvSpPr>
            <p:cNvPr id="168" name="Text Box 7"/>
            <p:cNvSpPr txBox="1">
              <a:spLocks noChangeArrowheads="1"/>
            </p:cNvSpPr>
            <p:nvPr/>
          </p:nvSpPr>
          <p:spPr bwMode="auto">
            <a:xfrm>
              <a:off x="2036" y="1128"/>
              <a:ext cx="3134" cy="312"/>
            </a:xfrm>
            <a:prstGeom prst="rect">
              <a:avLst/>
            </a:prstGeom>
            <a:noFill/>
            <a:ln w="9525" algn="ctr">
              <a:noFill/>
              <a:miter lim="800000"/>
              <a:headEnd/>
              <a:tailEnd/>
            </a:ln>
            <a:effectLst/>
          </p:spPr>
          <p:txBody>
            <a:bodyPr>
              <a:spAutoFit/>
            </a:bodyPr>
            <a:lstStyle/>
            <a:p>
              <a:pPr eaLnBrk="0" hangingPunct="0"/>
              <a:r>
                <a:rPr lang="en-US" sz="1400" u="sng">
                  <a:solidFill>
                    <a:schemeClr val="bg2"/>
                  </a:solidFill>
                  <a:effectLst>
                    <a:outerShdw blurRad="38100" dist="38100" dir="2700000" algn="tl">
                      <a:srgbClr val="FFFFFF"/>
                    </a:outerShdw>
                  </a:effectLst>
                </a:rPr>
                <a:t>DRAM Market Price-per-bit Decline</a:t>
              </a:r>
            </a:p>
            <a:p>
              <a:pPr eaLnBrk="0" hangingPunct="0"/>
              <a:r>
                <a:rPr lang="en-US" sz="1200" b="0">
                  <a:solidFill>
                    <a:schemeClr val="bg2"/>
                  </a:solidFill>
                  <a:effectLst>
                    <a:outerShdw blurRad="38100" dist="38100" dir="2700000" algn="tl">
                      <a:srgbClr val="FFFFFF"/>
                    </a:outerShdw>
                  </a:effectLst>
                </a:rPr>
                <a:t>(Normalized- Millicent/bit)</a:t>
              </a:r>
            </a:p>
          </p:txBody>
        </p:sp>
        <p:sp>
          <p:nvSpPr>
            <p:cNvPr id="169" name="Line 8"/>
            <p:cNvSpPr>
              <a:spLocks noChangeShapeType="1"/>
            </p:cNvSpPr>
            <p:nvPr/>
          </p:nvSpPr>
          <p:spPr bwMode="auto">
            <a:xfrm>
              <a:off x="797" y="1381"/>
              <a:ext cx="3873" cy="1468"/>
            </a:xfrm>
            <a:prstGeom prst="line">
              <a:avLst/>
            </a:prstGeom>
            <a:noFill/>
            <a:ln w="28575">
              <a:solidFill>
                <a:schemeClr val="bg2"/>
              </a:solidFill>
              <a:round/>
              <a:headEnd/>
              <a:tailEnd/>
            </a:ln>
            <a:effectLst/>
          </p:spPr>
          <p:txBody>
            <a:bodyPr>
              <a:spAutoFit/>
            </a:bodyPr>
            <a:lstStyle/>
            <a:p>
              <a:endParaRPr lang="en-US"/>
            </a:p>
          </p:txBody>
        </p:sp>
        <p:sp>
          <p:nvSpPr>
            <p:cNvPr id="170" name="Freeform 9"/>
            <p:cNvSpPr>
              <a:spLocks/>
            </p:cNvSpPr>
            <p:nvPr/>
          </p:nvSpPr>
          <p:spPr bwMode="auto">
            <a:xfrm>
              <a:off x="780" y="1458"/>
              <a:ext cx="3907" cy="1401"/>
            </a:xfrm>
            <a:custGeom>
              <a:avLst/>
              <a:gdLst/>
              <a:ahLst/>
              <a:cxnLst>
                <a:cxn ang="0">
                  <a:pos x="0" y="0"/>
                </a:cxn>
                <a:cxn ang="0">
                  <a:pos x="218" y="38"/>
                </a:cxn>
                <a:cxn ang="0">
                  <a:pos x="409" y="83"/>
                </a:cxn>
                <a:cxn ang="0">
                  <a:pos x="548" y="187"/>
                </a:cxn>
                <a:cxn ang="0">
                  <a:pos x="715" y="243"/>
                </a:cxn>
                <a:cxn ang="0">
                  <a:pos x="899" y="291"/>
                </a:cxn>
                <a:cxn ang="0">
                  <a:pos x="1114" y="295"/>
                </a:cxn>
                <a:cxn ang="0">
                  <a:pos x="1256" y="454"/>
                </a:cxn>
                <a:cxn ang="0">
                  <a:pos x="1381" y="517"/>
                </a:cxn>
                <a:cxn ang="0">
                  <a:pos x="1624" y="451"/>
                </a:cxn>
                <a:cxn ang="0">
                  <a:pos x="1749" y="485"/>
                </a:cxn>
                <a:cxn ang="0">
                  <a:pos x="1856" y="565"/>
                </a:cxn>
                <a:cxn ang="0">
                  <a:pos x="1960" y="617"/>
                </a:cxn>
                <a:cxn ang="0">
                  <a:pos x="2075" y="662"/>
                </a:cxn>
                <a:cxn ang="0">
                  <a:pos x="2175" y="662"/>
                </a:cxn>
                <a:cxn ang="0">
                  <a:pos x="2286" y="655"/>
                </a:cxn>
                <a:cxn ang="0">
                  <a:pos x="2415" y="655"/>
                </a:cxn>
                <a:cxn ang="0">
                  <a:pos x="2536" y="787"/>
                </a:cxn>
                <a:cxn ang="0">
                  <a:pos x="2682" y="888"/>
                </a:cxn>
                <a:cxn ang="0">
                  <a:pos x="2817" y="1027"/>
                </a:cxn>
                <a:cxn ang="0">
                  <a:pos x="2967" y="1051"/>
                </a:cxn>
                <a:cxn ang="0">
                  <a:pos x="3088" y="1075"/>
                </a:cxn>
                <a:cxn ang="0">
                  <a:pos x="3216" y="1245"/>
                </a:cxn>
                <a:cxn ang="0">
                  <a:pos x="3334" y="1290"/>
                </a:cxn>
                <a:cxn ang="0">
                  <a:pos x="3428" y="1294"/>
                </a:cxn>
                <a:cxn ang="0">
                  <a:pos x="3529" y="1277"/>
                </a:cxn>
                <a:cxn ang="0">
                  <a:pos x="3609" y="1322"/>
                </a:cxn>
                <a:cxn ang="0">
                  <a:pos x="3699" y="1356"/>
                </a:cxn>
                <a:cxn ang="0">
                  <a:pos x="3806" y="1384"/>
                </a:cxn>
                <a:cxn ang="0">
                  <a:pos x="3907" y="1401"/>
                </a:cxn>
              </a:cxnLst>
              <a:rect l="0" t="0" r="r" b="b"/>
              <a:pathLst>
                <a:path w="3907" h="1401">
                  <a:moveTo>
                    <a:pt x="0" y="0"/>
                  </a:moveTo>
                  <a:lnTo>
                    <a:pt x="218" y="38"/>
                  </a:lnTo>
                  <a:lnTo>
                    <a:pt x="409" y="83"/>
                  </a:lnTo>
                  <a:lnTo>
                    <a:pt x="548" y="187"/>
                  </a:lnTo>
                  <a:lnTo>
                    <a:pt x="715" y="243"/>
                  </a:lnTo>
                  <a:lnTo>
                    <a:pt x="899" y="291"/>
                  </a:lnTo>
                  <a:lnTo>
                    <a:pt x="1114" y="295"/>
                  </a:lnTo>
                  <a:lnTo>
                    <a:pt x="1256" y="454"/>
                  </a:lnTo>
                  <a:lnTo>
                    <a:pt x="1381" y="517"/>
                  </a:lnTo>
                  <a:lnTo>
                    <a:pt x="1624" y="451"/>
                  </a:lnTo>
                  <a:lnTo>
                    <a:pt x="1749" y="485"/>
                  </a:lnTo>
                  <a:lnTo>
                    <a:pt x="1856" y="565"/>
                  </a:lnTo>
                  <a:lnTo>
                    <a:pt x="1960" y="617"/>
                  </a:lnTo>
                  <a:lnTo>
                    <a:pt x="2075" y="662"/>
                  </a:lnTo>
                  <a:lnTo>
                    <a:pt x="2175" y="662"/>
                  </a:lnTo>
                  <a:lnTo>
                    <a:pt x="2286" y="655"/>
                  </a:lnTo>
                  <a:lnTo>
                    <a:pt x="2415" y="655"/>
                  </a:lnTo>
                  <a:lnTo>
                    <a:pt x="2536" y="787"/>
                  </a:lnTo>
                  <a:lnTo>
                    <a:pt x="2682" y="888"/>
                  </a:lnTo>
                  <a:lnTo>
                    <a:pt x="2817" y="1027"/>
                  </a:lnTo>
                  <a:lnTo>
                    <a:pt x="2967" y="1051"/>
                  </a:lnTo>
                  <a:lnTo>
                    <a:pt x="3088" y="1075"/>
                  </a:lnTo>
                  <a:lnTo>
                    <a:pt x="3216" y="1245"/>
                  </a:lnTo>
                  <a:lnTo>
                    <a:pt x="3334" y="1290"/>
                  </a:lnTo>
                  <a:lnTo>
                    <a:pt x="3428" y="1294"/>
                  </a:lnTo>
                  <a:lnTo>
                    <a:pt x="3529" y="1277"/>
                  </a:lnTo>
                  <a:lnTo>
                    <a:pt x="3609" y="1322"/>
                  </a:lnTo>
                  <a:lnTo>
                    <a:pt x="3699" y="1356"/>
                  </a:lnTo>
                  <a:lnTo>
                    <a:pt x="3806" y="1384"/>
                  </a:lnTo>
                  <a:lnTo>
                    <a:pt x="3907" y="1401"/>
                  </a:lnTo>
                </a:path>
              </a:pathLst>
            </a:custGeom>
            <a:noFill/>
            <a:ln w="38100" cap="flat" cmpd="sng">
              <a:solidFill>
                <a:srgbClr val="FF0000"/>
              </a:solidFill>
              <a:prstDash val="solid"/>
              <a:round/>
              <a:headEnd/>
              <a:tailEnd/>
            </a:ln>
            <a:effectLst/>
          </p:spPr>
          <p:txBody>
            <a:bodyPr>
              <a:spAutoFit/>
            </a:bodyPr>
            <a:lstStyle/>
            <a:p>
              <a:endParaRPr lang="en-US"/>
            </a:p>
          </p:txBody>
        </p:sp>
        <p:sp>
          <p:nvSpPr>
            <p:cNvPr id="171" name="Line 10"/>
            <p:cNvSpPr>
              <a:spLocks noChangeShapeType="1"/>
            </p:cNvSpPr>
            <p:nvPr/>
          </p:nvSpPr>
          <p:spPr bwMode="auto">
            <a:xfrm>
              <a:off x="794" y="1100"/>
              <a:ext cx="0" cy="2058"/>
            </a:xfrm>
            <a:prstGeom prst="line">
              <a:avLst/>
            </a:prstGeom>
            <a:noFill/>
            <a:ln w="19050">
              <a:solidFill>
                <a:schemeClr val="bg2"/>
              </a:solidFill>
              <a:round/>
              <a:headEnd/>
              <a:tailEnd/>
            </a:ln>
            <a:effectLst/>
          </p:spPr>
          <p:txBody>
            <a:bodyPr>
              <a:spAutoFit/>
            </a:bodyPr>
            <a:lstStyle/>
            <a:p>
              <a:endParaRPr lang="en-US"/>
            </a:p>
          </p:txBody>
        </p:sp>
        <p:sp>
          <p:nvSpPr>
            <p:cNvPr id="172" name="Line 11"/>
            <p:cNvSpPr>
              <a:spLocks noChangeShapeType="1"/>
            </p:cNvSpPr>
            <p:nvPr/>
          </p:nvSpPr>
          <p:spPr bwMode="auto">
            <a:xfrm>
              <a:off x="769" y="3134"/>
              <a:ext cx="4307" cy="0"/>
            </a:xfrm>
            <a:prstGeom prst="line">
              <a:avLst/>
            </a:prstGeom>
            <a:noFill/>
            <a:ln w="19050">
              <a:solidFill>
                <a:schemeClr val="bg2"/>
              </a:solidFill>
              <a:round/>
              <a:headEnd/>
              <a:tailEnd/>
            </a:ln>
            <a:effectLst/>
          </p:spPr>
          <p:txBody>
            <a:bodyPr>
              <a:spAutoFit/>
            </a:bodyPr>
            <a:lstStyle/>
            <a:p>
              <a:endParaRPr lang="en-US"/>
            </a:p>
          </p:txBody>
        </p:sp>
        <p:sp>
          <p:nvSpPr>
            <p:cNvPr id="173" name="Text Box 12"/>
            <p:cNvSpPr txBox="1">
              <a:spLocks noChangeArrowheads="1"/>
            </p:cNvSpPr>
            <p:nvPr/>
          </p:nvSpPr>
          <p:spPr bwMode="auto">
            <a:xfrm>
              <a:off x="1032" y="2554"/>
              <a:ext cx="1054" cy="449"/>
            </a:xfrm>
            <a:prstGeom prst="rect">
              <a:avLst/>
            </a:prstGeom>
            <a:noFill/>
            <a:ln w="12700" algn="ctr">
              <a:noFill/>
              <a:miter lim="800000"/>
              <a:headEnd/>
              <a:tailEnd/>
            </a:ln>
            <a:effectLst/>
          </p:spPr>
          <p:txBody>
            <a:bodyPr wrap="none">
              <a:spAutoFit/>
            </a:bodyPr>
            <a:lstStyle/>
            <a:p>
              <a:r>
                <a:rPr lang="en-US" sz="1000">
                  <a:solidFill>
                    <a:schemeClr val="bg2"/>
                  </a:solidFill>
                  <a:effectLst>
                    <a:outerShdw blurRad="38100" dist="38100" dir="2700000" algn="tl">
                      <a:srgbClr val="FFFFFF"/>
                    </a:outerShdw>
                  </a:effectLst>
                </a:rPr>
                <a:t>Historical</a:t>
              </a:r>
            </a:p>
            <a:p>
              <a:r>
                <a:rPr lang="en-US" sz="1000">
                  <a:solidFill>
                    <a:schemeClr val="bg2"/>
                  </a:solidFill>
                  <a:effectLst>
                    <a:outerShdw blurRad="38100" dist="38100" dir="2700000" algn="tl">
                      <a:srgbClr val="FFFFFF"/>
                    </a:outerShdw>
                  </a:effectLst>
                </a:rPr>
                <a:t>price-per-bit decline has</a:t>
              </a:r>
            </a:p>
            <a:p>
              <a:r>
                <a:rPr lang="en-US" sz="1000">
                  <a:solidFill>
                    <a:schemeClr val="bg2"/>
                  </a:solidFill>
                  <a:effectLst>
                    <a:outerShdw blurRad="38100" dist="38100" dir="2700000" algn="tl">
                      <a:srgbClr val="FFFFFF"/>
                    </a:outerShdw>
                  </a:effectLst>
                </a:rPr>
                <a:t>averaged 35.5%</a:t>
              </a:r>
            </a:p>
            <a:p>
              <a:r>
                <a:rPr lang="en-US" sz="1000">
                  <a:solidFill>
                    <a:schemeClr val="bg2"/>
                  </a:solidFill>
                  <a:effectLst>
                    <a:outerShdw blurRad="38100" dist="38100" dir="2700000" algn="tl">
                      <a:srgbClr val="FFFFFF"/>
                    </a:outerShdw>
                  </a:effectLst>
                </a:rPr>
                <a:t>(1978 - 2002)</a:t>
              </a:r>
            </a:p>
          </p:txBody>
        </p:sp>
        <p:sp>
          <p:nvSpPr>
            <p:cNvPr id="174" name="Text Box 13"/>
            <p:cNvSpPr txBox="1">
              <a:spLocks noChangeArrowheads="1"/>
            </p:cNvSpPr>
            <p:nvPr/>
          </p:nvSpPr>
          <p:spPr bwMode="auto">
            <a:xfrm rot="10800000">
              <a:off x="524" y="1591"/>
              <a:ext cx="216" cy="982"/>
            </a:xfrm>
            <a:prstGeom prst="rect">
              <a:avLst/>
            </a:prstGeom>
            <a:noFill/>
            <a:ln w="12700" algn="ctr">
              <a:noFill/>
              <a:miter lim="800000"/>
              <a:headEnd/>
              <a:tailEnd/>
            </a:ln>
            <a:effectLst/>
          </p:spPr>
          <p:txBody>
            <a:bodyPr vert="eaVert" wrap="none">
              <a:spAutoFit/>
            </a:bodyPr>
            <a:lstStyle/>
            <a:p>
              <a:r>
                <a:rPr lang="en-US" sz="1000">
                  <a:solidFill>
                    <a:schemeClr val="bg2"/>
                  </a:solidFill>
                  <a:effectLst>
                    <a:outerShdw blurRad="38100" dist="38100" dir="2700000" algn="tl">
                      <a:srgbClr val="FFFFFF"/>
                    </a:outerShdw>
                  </a:effectLst>
                </a:rPr>
                <a:t>Price per Bit (Millicents)</a:t>
              </a:r>
            </a:p>
          </p:txBody>
        </p:sp>
        <p:grpSp>
          <p:nvGrpSpPr>
            <p:cNvPr id="175" name="Group 14"/>
            <p:cNvGrpSpPr>
              <a:grpSpLocks/>
            </p:cNvGrpSpPr>
            <p:nvPr/>
          </p:nvGrpSpPr>
          <p:grpSpPr bwMode="auto">
            <a:xfrm>
              <a:off x="1860" y="3134"/>
              <a:ext cx="3207" cy="28"/>
              <a:chOff x="2135" y="1003"/>
              <a:chExt cx="3207" cy="2065"/>
            </a:xfrm>
          </p:grpSpPr>
          <p:sp>
            <p:nvSpPr>
              <p:cNvPr id="242" name="Line 15"/>
              <p:cNvSpPr>
                <a:spLocks noChangeShapeType="1"/>
              </p:cNvSpPr>
              <p:nvPr/>
            </p:nvSpPr>
            <p:spPr bwMode="auto">
              <a:xfrm>
                <a:off x="2135" y="1010"/>
                <a:ext cx="0" cy="2058"/>
              </a:xfrm>
              <a:prstGeom prst="line">
                <a:avLst/>
              </a:prstGeom>
              <a:noFill/>
              <a:ln w="19050">
                <a:solidFill>
                  <a:schemeClr val="bg2"/>
                </a:solidFill>
                <a:round/>
                <a:headEnd/>
                <a:tailEnd/>
              </a:ln>
              <a:effectLst/>
            </p:spPr>
            <p:txBody>
              <a:bodyPr>
                <a:spAutoFit/>
              </a:bodyPr>
              <a:lstStyle/>
              <a:p>
                <a:endParaRPr lang="en-US"/>
              </a:p>
            </p:txBody>
          </p:sp>
          <p:sp>
            <p:nvSpPr>
              <p:cNvPr id="243" name="Line 16"/>
              <p:cNvSpPr>
                <a:spLocks noChangeShapeType="1"/>
              </p:cNvSpPr>
              <p:nvPr/>
            </p:nvSpPr>
            <p:spPr bwMode="auto">
              <a:xfrm>
                <a:off x="3208" y="1007"/>
                <a:ext cx="0" cy="2058"/>
              </a:xfrm>
              <a:prstGeom prst="line">
                <a:avLst/>
              </a:prstGeom>
              <a:noFill/>
              <a:ln w="19050">
                <a:solidFill>
                  <a:schemeClr val="bg2"/>
                </a:solidFill>
                <a:round/>
                <a:headEnd/>
                <a:tailEnd/>
              </a:ln>
              <a:effectLst/>
            </p:spPr>
            <p:txBody>
              <a:bodyPr>
                <a:spAutoFit/>
              </a:bodyPr>
              <a:lstStyle/>
              <a:p>
                <a:endParaRPr lang="en-US"/>
              </a:p>
            </p:txBody>
          </p:sp>
          <p:sp>
            <p:nvSpPr>
              <p:cNvPr id="244" name="Line 17"/>
              <p:cNvSpPr>
                <a:spLocks noChangeShapeType="1"/>
              </p:cNvSpPr>
              <p:nvPr/>
            </p:nvSpPr>
            <p:spPr bwMode="auto">
              <a:xfrm>
                <a:off x="4280" y="1007"/>
                <a:ext cx="0" cy="2058"/>
              </a:xfrm>
              <a:prstGeom prst="line">
                <a:avLst/>
              </a:prstGeom>
              <a:noFill/>
              <a:ln w="19050">
                <a:solidFill>
                  <a:schemeClr val="bg2"/>
                </a:solidFill>
                <a:round/>
                <a:headEnd/>
                <a:tailEnd/>
              </a:ln>
              <a:effectLst/>
            </p:spPr>
            <p:txBody>
              <a:bodyPr>
                <a:spAutoFit/>
              </a:bodyPr>
              <a:lstStyle/>
              <a:p>
                <a:endParaRPr lang="en-US"/>
              </a:p>
            </p:txBody>
          </p:sp>
          <p:sp>
            <p:nvSpPr>
              <p:cNvPr id="245" name="Line 18"/>
              <p:cNvSpPr>
                <a:spLocks noChangeShapeType="1"/>
              </p:cNvSpPr>
              <p:nvPr/>
            </p:nvSpPr>
            <p:spPr bwMode="auto">
              <a:xfrm>
                <a:off x="5342" y="1003"/>
                <a:ext cx="0" cy="2058"/>
              </a:xfrm>
              <a:prstGeom prst="line">
                <a:avLst/>
              </a:prstGeom>
              <a:noFill/>
              <a:ln w="19050">
                <a:solidFill>
                  <a:schemeClr val="bg2"/>
                </a:solidFill>
                <a:round/>
                <a:headEnd/>
                <a:tailEnd/>
              </a:ln>
              <a:effectLst/>
            </p:spPr>
            <p:txBody>
              <a:bodyPr>
                <a:spAutoFit/>
              </a:bodyPr>
              <a:lstStyle/>
              <a:p>
                <a:endParaRPr lang="en-US"/>
              </a:p>
            </p:txBody>
          </p:sp>
        </p:grpSp>
        <p:sp>
          <p:nvSpPr>
            <p:cNvPr id="176" name="Text Box 19"/>
            <p:cNvSpPr txBox="1">
              <a:spLocks noChangeArrowheads="1"/>
            </p:cNvSpPr>
            <p:nvPr/>
          </p:nvSpPr>
          <p:spPr bwMode="auto">
            <a:xfrm rot="10800000">
              <a:off x="689" y="3186"/>
              <a:ext cx="216" cy="104"/>
            </a:xfrm>
            <a:prstGeom prst="rect">
              <a:avLst/>
            </a:prstGeom>
            <a:noFill/>
            <a:ln w="12700" algn="ctr">
              <a:noFill/>
              <a:miter lim="800000"/>
              <a:headEnd/>
              <a:tailEnd/>
            </a:ln>
            <a:effectLst/>
          </p:spPr>
          <p:txBody>
            <a:bodyPr vert="eaVert" wrap="none">
              <a:spAutoFit/>
            </a:bodyPr>
            <a:lstStyle/>
            <a:p>
              <a:r>
                <a:rPr lang="en-US" sz="1000">
                  <a:solidFill>
                    <a:schemeClr val="bg2"/>
                  </a:solidFill>
                  <a:effectLst>
                    <a:outerShdw blurRad="38100" dist="38100" dir="2700000" algn="tl">
                      <a:srgbClr val="FFFFFF"/>
                    </a:outerShdw>
                  </a:effectLst>
                </a:rPr>
                <a:t>1</a:t>
              </a:r>
            </a:p>
          </p:txBody>
        </p:sp>
        <p:sp>
          <p:nvSpPr>
            <p:cNvPr id="177" name="Text Box 20"/>
            <p:cNvSpPr txBox="1">
              <a:spLocks noChangeArrowheads="1"/>
            </p:cNvSpPr>
            <p:nvPr/>
          </p:nvSpPr>
          <p:spPr bwMode="auto">
            <a:xfrm rot="10800000">
              <a:off x="1758" y="3186"/>
              <a:ext cx="216" cy="193"/>
            </a:xfrm>
            <a:prstGeom prst="rect">
              <a:avLst/>
            </a:prstGeom>
            <a:noFill/>
            <a:ln w="12700" algn="ctr">
              <a:noFill/>
              <a:miter lim="800000"/>
              <a:headEnd/>
              <a:tailEnd/>
            </a:ln>
            <a:effectLst/>
          </p:spPr>
          <p:txBody>
            <a:bodyPr vert="eaVert" wrap="none">
              <a:spAutoFit/>
            </a:bodyPr>
            <a:lstStyle/>
            <a:p>
              <a:r>
                <a:rPr lang="en-US" sz="1000">
                  <a:solidFill>
                    <a:schemeClr val="bg2"/>
                  </a:solidFill>
                  <a:effectLst>
                    <a:outerShdw blurRad="38100" dist="38100" dir="2700000" algn="tl">
                      <a:srgbClr val="FFFFFF"/>
                    </a:outerShdw>
                  </a:effectLst>
                </a:rPr>
                <a:t>100</a:t>
              </a:r>
            </a:p>
          </p:txBody>
        </p:sp>
        <p:sp>
          <p:nvSpPr>
            <p:cNvPr id="178" name="Text Box 21"/>
            <p:cNvSpPr txBox="1">
              <a:spLocks noChangeArrowheads="1"/>
            </p:cNvSpPr>
            <p:nvPr/>
          </p:nvSpPr>
          <p:spPr bwMode="auto">
            <a:xfrm rot="10800000">
              <a:off x="2829" y="3184"/>
              <a:ext cx="215" cy="305"/>
            </a:xfrm>
            <a:prstGeom prst="rect">
              <a:avLst/>
            </a:prstGeom>
            <a:noFill/>
            <a:ln w="12700" algn="ctr">
              <a:noFill/>
              <a:miter lim="800000"/>
              <a:headEnd/>
              <a:tailEnd/>
            </a:ln>
            <a:effectLst/>
          </p:spPr>
          <p:txBody>
            <a:bodyPr vert="eaVert" wrap="none">
              <a:spAutoFit/>
            </a:bodyPr>
            <a:lstStyle/>
            <a:p>
              <a:r>
                <a:rPr lang="en-US" sz="1000">
                  <a:solidFill>
                    <a:schemeClr val="bg2"/>
                  </a:solidFill>
                  <a:effectLst>
                    <a:outerShdw blurRad="38100" dist="38100" dir="2700000" algn="tl">
                      <a:srgbClr val="FFFFFF"/>
                    </a:outerShdw>
                  </a:effectLst>
                </a:rPr>
                <a:t>10,000</a:t>
              </a:r>
            </a:p>
          </p:txBody>
        </p:sp>
        <p:sp>
          <p:nvSpPr>
            <p:cNvPr id="179" name="Text Box 22"/>
            <p:cNvSpPr txBox="1">
              <a:spLocks noChangeArrowheads="1"/>
            </p:cNvSpPr>
            <p:nvPr/>
          </p:nvSpPr>
          <p:spPr bwMode="auto">
            <a:xfrm rot="10800000">
              <a:off x="3895" y="3179"/>
              <a:ext cx="216" cy="417"/>
            </a:xfrm>
            <a:prstGeom prst="rect">
              <a:avLst/>
            </a:prstGeom>
            <a:noFill/>
            <a:ln w="12700" algn="ctr">
              <a:noFill/>
              <a:miter lim="800000"/>
              <a:headEnd/>
              <a:tailEnd/>
            </a:ln>
            <a:effectLst/>
          </p:spPr>
          <p:txBody>
            <a:bodyPr vert="eaVert" wrap="none">
              <a:spAutoFit/>
            </a:bodyPr>
            <a:lstStyle/>
            <a:p>
              <a:r>
                <a:rPr lang="en-US" sz="1000">
                  <a:solidFill>
                    <a:schemeClr val="bg2"/>
                  </a:solidFill>
                  <a:effectLst>
                    <a:outerShdw blurRad="38100" dist="38100" dir="2700000" algn="tl">
                      <a:srgbClr val="FFFFFF"/>
                    </a:outerShdw>
                  </a:effectLst>
                </a:rPr>
                <a:t>1,000,000</a:t>
              </a:r>
            </a:p>
          </p:txBody>
        </p:sp>
        <p:sp>
          <p:nvSpPr>
            <p:cNvPr id="180" name="Text Box 23"/>
            <p:cNvSpPr txBox="1">
              <a:spLocks noChangeArrowheads="1"/>
            </p:cNvSpPr>
            <p:nvPr/>
          </p:nvSpPr>
          <p:spPr bwMode="auto">
            <a:xfrm rot="10800000">
              <a:off x="4963" y="3177"/>
              <a:ext cx="215" cy="506"/>
            </a:xfrm>
            <a:prstGeom prst="rect">
              <a:avLst/>
            </a:prstGeom>
            <a:noFill/>
            <a:ln w="12700" algn="ctr">
              <a:noFill/>
              <a:miter lim="800000"/>
              <a:headEnd/>
              <a:tailEnd/>
            </a:ln>
            <a:effectLst/>
          </p:spPr>
          <p:txBody>
            <a:bodyPr vert="eaVert" wrap="none">
              <a:spAutoFit/>
            </a:bodyPr>
            <a:lstStyle/>
            <a:p>
              <a:r>
                <a:rPr lang="en-US" sz="1000">
                  <a:solidFill>
                    <a:schemeClr val="bg2"/>
                  </a:solidFill>
                  <a:effectLst>
                    <a:outerShdw blurRad="38100" dist="38100" dir="2700000" algn="tl">
                      <a:srgbClr val="FFFFFF"/>
                    </a:outerShdw>
                  </a:effectLst>
                </a:rPr>
                <a:t>100,000,000</a:t>
              </a:r>
            </a:p>
          </p:txBody>
        </p:sp>
        <p:sp>
          <p:nvSpPr>
            <p:cNvPr id="181" name="Text Box 24"/>
            <p:cNvSpPr txBox="1">
              <a:spLocks noChangeArrowheads="1"/>
            </p:cNvSpPr>
            <p:nvPr/>
          </p:nvSpPr>
          <p:spPr bwMode="auto">
            <a:xfrm>
              <a:off x="2324" y="3555"/>
              <a:ext cx="1231" cy="157"/>
            </a:xfrm>
            <a:prstGeom prst="rect">
              <a:avLst/>
            </a:prstGeom>
            <a:noFill/>
            <a:ln w="12700" algn="ctr">
              <a:noFill/>
              <a:miter lim="800000"/>
              <a:headEnd/>
              <a:tailEnd/>
            </a:ln>
            <a:effectLst/>
          </p:spPr>
          <p:txBody>
            <a:bodyPr wrap="none">
              <a:spAutoFit/>
            </a:bodyPr>
            <a:lstStyle/>
            <a:p>
              <a:r>
                <a:rPr lang="en-US" sz="1000">
                  <a:solidFill>
                    <a:schemeClr val="bg2"/>
                  </a:solidFill>
                  <a:effectLst>
                    <a:outerShdw blurRad="38100" dist="38100" dir="2700000" algn="tl">
                      <a:srgbClr val="FFFFFF"/>
                    </a:outerShdw>
                  </a:effectLst>
                </a:rPr>
                <a:t>Cumulative Bit Volume (10</a:t>
              </a:r>
              <a:r>
                <a:rPr lang="en-US" sz="1000" baseline="30000">
                  <a:solidFill>
                    <a:schemeClr val="bg2"/>
                  </a:solidFill>
                  <a:effectLst>
                    <a:outerShdw blurRad="38100" dist="38100" dir="2700000" algn="tl">
                      <a:srgbClr val="FFFFFF"/>
                    </a:outerShdw>
                  </a:effectLst>
                </a:rPr>
                <a:t>12</a:t>
              </a:r>
              <a:r>
                <a:rPr lang="en-US" sz="1000">
                  <a:solidFill>
                    <a:schemeClr val="bg2"/>
                  </a:solidFill>
                  <a:effectLst>
                    <a:outerShdw blurRad="38100" dist="38100" dir="2700000" algn="tl">
                      <a:srgbClr val="FFFFFF"/>
                    </a:outerShdw>
                  </a:effectLst>
                </a:rPr>
                <a:t>)</a:t>
              </a:r>
            </a:p>
          </p:txBody>
        </p:sp>
        <p:sp>
          <p:nvSpPr>
            <p:cNvPr id="182" name="Rectangle 25"/>
            <p:cNvSpPr>
              <a:spLocks noChangeArrowheads="1"/>
            </p:cNvSpPr>
            <p:nvPr/>
          </p:nvSpPr>
          <p:spPr bwMode="auto">
            <a:xfrm>
              <a:off x="974" y="1472"/>
              <a:ext cx="56" cy="56"/>
            </a:xfrm>
            <a:prstGeom prst="rect">
              <a:avLst/>
            </a:prstGeom>
            <a:solidFill>
              <a:srgbClr val="FF0000"/>
            </a:solidFill>
            <a:ln w="12700" algn="ctr">
              <a:noFill/>
              <a:miter lim="800000"/>
              <a:headEnd/>
              <a:tailEnd/>
            </a:ln>
            <a:effectLst/>
          </p:spPr>
          <p:txBody>
            <a:bodyPr wrap="none" anchor="ctr">
              <a:spAutoFit/>
            </a:bodyPr>
            <a:lstStyle/>
            <a:p>
              <a:endParaRPr lang="en-US"/>
            </a:p>
          </p:txBody>
        </p:sp>
        <p:sp>
          <p:nvSpPr>
            <p:cNvPr id="183" name="Rectangle 26"/>
            <p:cNvSpPr>
              <a:spLocks noChangeArrowheads="1"/>
            </p:cNvSpPr>
            <p:nvPr/>
          </p:nvSpPr>
          <p:spPr bwMode="auto">
            <a:xfrm>
              <a:off x="1161" y="1513"/>
              <a:ext cx="56" cy="56"/>
            </a:xfrm>
            <a:prstGeom prst="rect">
              <a:avLst/>
            </a:prstGeom>
            <a:solidFill>
              <a:srgbClr val="FF0000"/>
            </a:solidFill>
            <a:ln w="12700" algn="ctr">
              <a:noFill/>
              <a:miter lim="800000"/>
              <a:headEnd/>
              <a:tailEnd/>
            </a:ln>
            <a:effectLst/>
          </p:spPr>
          <p:txBody>
            <a:bodyPr wrap="none" anchor="ctr">
              <a:spAutoFit/>
            </a:bodyPr>
            <a:lstStyle/>
            <a:p>
              <a:endParaRPr lang="en-US"/>
            </a:p>
          </p:txBody>
        </p:sp>
        <p:sp>
          <p:nvSpPr>
            <p:cNvPr id="184" name="Rectangle 27"/>
            <p:cNvSpPr>
              <a:spLocks noChangeArrowheads="1"/>
            </p:cNvSpPr>
            <p:nvPr/>
          </p:nvSpPr>
          <p:spPr bwMode="auto">
            <a:xfrm>
              <a:off x="1297" y="1621"/>
              <a:ext cx="56" cy="56"/>
            </a:xfrm>
            <a:prstGeom prst="rect">
              <a:avLst/>
            </a:prstGeom>
            <a:solidFill>
              <a:srgbClr val="FF0000"/>
            </a:solidFill>
            <a:ln w="12700" algn="ctr">
              <a:noFill/>
              <a:miter lim="800000"/>
              <a:headEnd/>
              <a:tailEnd/>
            </a:ln>
            <a:effectLst/>
          </p:spPr>
          <p:txBody>
            <a:bodyPr wrap="none" anchor="ctr">
              <a:spAutoFit/>
            </a:bodyPr>
            <a:lstStyle/>
            <a:p>
              <a:endParaRPr lang="en-US"/>
            </a:p>
          </p:txBody>
        </p:sp>
        <p:sp>
          <p:nvSpPr>
            <p:cNvPr id="185" name="Rectangle 28"/>
            <p:cNvSpPr>
              <a:spLocks noChangeArrowheads="1"/>
            </p:cNvSpPr>
            <p:nvPr/>
          </p:nvSpPr>
          <p:spPr bwMode="auto">
            <a:xfrm>
              <a:off x="1467" y="1677"/>
              <a:ext cx="56" cy="56"/>
            </a:xfrm>
            <a:prstGeom prst="rect">
              <a:avLst/>
            </a:prstGeom>
            <a:solidFill>
              <a:srgbClr val="FF0000"/>
            </a:solidFill>
            <a:ln w="12700" algn="ctr">
              <a:noFill/>
              <a:miter lim="800000"/>
              <a:headEnd/>
              <a:tailEnd/>
            </a:ln>
            <a:effectLst/>
          </p:spPr>
          <p:txBody>
            <a:bodyPr wrap="none" anchor="ctr">
              <a:spAutoFit/>
            </a:bodyPr>
            <a:lstStyle/>
            <a:p>
              <a:endParaRPr lang="en-US"/>
            </a:p>
          </p:txBody>
        </p:sp>
        <p:sp>
          <p:nvSpPr>
            <p:cNvPr id="186" name="Rectangle 29"/>
            <p:cNvSpPr>
              <a:spLocks noChangeArrowheads="1"/>
            </p:cNvSpPr>
            <p:nvPr/>
          </p:nvSpPr>
          <p:spPr bwMode="auto">
            <a:xfrm>
              <a:off x="1651" y="1722"/>
              <a:ext cx="56" cy="56"/>
            </a:xfrm>
            <a:prstGeom prst="rect">
              <a:avLst/>
            </a:prstGeom>
            <a:solidFill>
              <a:srgbClr val="FF0000"/>
            </a:solidFill>
            <a:ln w="12700" algn="ctr">
              <a:noFill/>
              <a:miter lim="800000"/>
              <a:headEnd/>
              <a:tailEnd/>
            </a:ln>
            <a:effectLst/>
          </p:spPr>
          <p:txBody>
            <a:bodyPr wrap="none" anchor="ctr">
              <a:spAutoFit/>
            </a:bodyPr>
            <a:lstStyle/>
            <a:p>
              <a:endParaRPr lang="en-US"/>
            </a:p>
          </p:txBody>
        </p:sp>
        <p:sp>
          <p:nvSpPr>
            <p:cNvPr id="187" name="Rectangle 30"/>
            <p:cNvSpPr>
              <a:spLocks noChangeArrowheads="1"/>
            </p:cNvSpPr>
            <p:nvPr/>
          </p:nvSpPr>
          <p:spPr bwMode="auto">
            <a:xfrm>
              <a:off x="1860" y="1722"/>
              <a:ext cx="56" cy="56"/>
            </a:xfrm>
            <a:prstGeom prst="rect">
              <a:avLst/>
            </a:prstGeom>
            <a:solidFill>
              <a:srgbClr val="FF0000"/>
            </a:solidFill>
            <a:ln w="12700" algn="ctr">
              <a:noFill/>
              <a:miter lim="800000"/>
              <a:headEnd/>
              <a:tailEnd/>
            </a:ln>
            <a:effectLst/>
          </p:spPr>
          <p:txBody>
            <a:bodyPr wrap="none" anchor="ctr">
              <a:spAutoFit/>
            </a:bodyPr>
            <a:lstStyle/>
            <a:p>
              <a:endParaRPr lang="en-US"/>
            </a:p>
          </p:txBody>
        </p:sp>
        <p:sp>
          <p:nvSpPr>
            <p:cNvPr id="188" name="Rectangle 31"/>
            <p:cNvSpPr>
              <a:spLocks noChangeArrowheads="1"/>
            </p:cNvSpPr>
            <p:nvPr/>
          </p:nvSpPr>
          <p:spPr bwMode="auto">
            <a:xfrm>
              <a:off x="2002" y="1885"/>
              <a:ext cx="56" cy="56"/>
            </a:xfrm>
            <a:prstGeom prst="rect">
              <a:avLst/>
            </a:prstGeom>
            <a:solidFill>
              <a:srgbClr val="FF0000"/>
            </a:solidFill>
            <a:ln w="12700" algn="ctr">
              <a:noFill/>
              <a:miter lim="800000"/>
              <a:headEnd/>
              <a:tailEnd/>
            </a:ln>
            <a:effectLst/>
          </p:spPr>
          <p:txBody>
            <a:bodyPr wrap="none" anchor="ctr">
              <a:spAutoFit/>
            </a:bodyPr>
            <a:lstStyle/>
            <a:p>
              <a:endParaRPr lang="en-US"/>
            </a:p>
          </p:txBody>
        </p:sp>
        <p:sp>
          <p:nvSpPr>
            <p:cNvPr id="189" name="Rectangle 32"/>
            <p:cNvSpPr>
              <a:spLocks noChangeArrowheads="1"/>
            </p:cNvSpPr>
            <p:nvPr/>
          </p:nvSpPr>
          <p:spPr bwMode="auto">
            <a:xfrm>
              <a:off x="2130" y="1948"/>
              <a:ext cx="56" cy="56"/>
            </a:xfrm>
            <a:prstGeom prst="rect">
              <a:avLst/>
            </a:prstGeom>
            <a:solidFill>
              <a:srgbClr val="FF0000"/>
            </a:solidFill>
            <a:ln w="12700" algn="ctr">
              <a:noFill/>
              <a:miter lim="800000"/>
              <a:headEnd/>
              <a:tailEnd/>
            </a:ln>
            <a:effectLst/>
          </p:spPr>
          <p:txBody>
            <a:bodyPr wrap="none" anchor="ctr">
              <a:spAutoFit/>
            </a:bodyPr>
            <a:lstStyle/>
            <a:p>
              <a:endParaRPr lang="en-US"/>
            </a:p>
          </p:txBody>
        </p:sp>
        <p:sp>
          <p:nvSpPr>
            <p:cNvPr id="190" name="Rectangle 33"/>
            <p:cNvSpPr>
              <a:spLocks noChangeArrowheads="1"/>
            </p:cNvSpPr>
            <p:nvPr/>
          </p:nvSpPr>
          <p:spPr bwMode="auto">
            <a:xfrm>
              <a:off x="2255" y="1917"/>
              <a:ext cx="56" cy="56"/>
            </a:xfrm>
            <a:prstGeom prst="rect">
              <a:avLst/>
            </a:prstGeom>
            <a:solidFill>
              <a:srgbClr val="FF0000"/>
            </a:solidFill>
            <a:ln w="12700" algn="ctr">
              <a:noFill/>
              <a:miter lim="800000"/>
              <a:headEnd/>
              <a:tailEnd/>
            </a:ln>
            <a:effectLst/>
          </p:spPr>
          <p:txBody>
            <a:bodyPr wrap="none" anchor="ctr">
              <a:spAutoFit/>
            </a:bodyPr>
            <a:lstStyle/>
            <a:p>
              <a:endParaRPr lang="en-US"/>
            </a:p>
          </p:txBody>
        </p:sp>
        <p:sp>
          <p:nvSpPr>
            <p:cNvPr id="191" name="Rectangle 34"/>
            <p:cNvSpPr>
              <a:spLocks noChangeArrowheads="1"/>
            </p:cNvSpPr>
            <p:nvPr/>
          </p:nvSpPr>
          <p:spPr bwMode="auto">
            <a:xfrm>
              <a:off x="2373" y="1879"/>
              <a:ext cx="56" cy="56"/>
            </a:xfrm>
            <a:prstGeom prst="rect">
              <a:avLst/>
            </a:prstGeom>
            <a:solidFill>
              <a:srgbClr val="FF0000"/>
            </a:solidFill>
            <a:ln w="12700" algn="ctr">
              <a:noFill/>
              <a:miter lim="800000"/>
              <a:headEnd/>
              <a:tailEnd/>
            </a:ln>
            <a:effectLst/>
          </p:spPr>
          <p:txBody>
            <a:bodyPr wrap="none" anchor="ctr">
              <a:spAutoFit/>
            </a:bodyPr>
            <a:lstStyle/>
            <a:p>
              <a:endParaRPr lang="en-US"/>
            </a:p>
          </p:txBody>
        </p:sp>
        <p:sp>
          <p:nvSpPr>
            <p:cNvPr id="192" name="Rectangle 35"/>
            <p:cNvSpPr>
              <a:spLocks noChangeArrowheads="1"/>
            </p:cNvSpPr>
            <p:nvPr/>
          </p:nvSpPr>
          <p:spPr bwMode="auto">
            <a:xfrm>
              <a:off x="2498" y="1917"/>
              <a:ext cx="56" cy="56"/>
            </a:xfrm>
            <a:prstGeom prst="rect">
              <a:avLst/>
            </a:prstGeom>
            <a:solidFill>
              <a:srgbClr val="FF0000"/>
            </a:solidFill>
            <a:ln w="12700" algn="ctr">
              <a:noFill/>
              <a:miter lim="800000"/>
              <a:headEnd/>
              <a:tailEnd/>
            </a:ln>
            <a:effectLst/>
          </p:spPr>
          <p:txBody>
            <a:bodyPr wrap="none" anchor="ctr">
              <a:spAutoFit/>
            </a:bodyPr>
            <a:lstStyle/>
            <a:p>
              <a:endParaRPr lang="en-US"/>
            </a:p>
          </p:txBody>
        </p:sp>
        <p:sp>
          <p:nvSpPr>
            <p:cNvPr id="193" name="Rectangle 36"/>
            <p:cNvSpPr>
              <a:spLocks noChangeArrowheads="1"/>
            </p:cNvSpPr>
            <p:nvPr/>
          </p:nvSpPr>
          <p:spPr bwMode="auto">
            <a:xfrm>
              <a:off x="2606" y="2000"/>
              <a:ext cx="56" cy="56"/>
            </a:xfrm>
            <a:prstGeom prst="rect">
              <a:avLst/>
            </a:prstGeom>
            <a:solidFill>
              <a:srgbClr val="FF0000"/>
            </a:solidFill>
            <a:ln w="12700" algn="ctr">
              <a:noFill/>
              <a:miter lim="800000"/>
              <a:headEnd/>
              <a:tailEnd/>
            </a:ln>
            <a:effectLst/>
          </p:spPr>
          <p:txBody>
            <a:bodyPr wrap="none" anchor="ctr">
              <a:spAutoFit/>
            </a:bodyPr>
            <a:lstStyle/>
            <a:p>
              <a:endParaRPr lang="en-US"/>
            </a:p>
          </p:txBody>
        </p:sp>
        <p:sp>
          <p:nvSpPr>
            <p:cNvPr id="194" name="Rectangle 37"/>
            <p:cNvSpPr>
              <a:spLocks noChangeArrowheads="1"/>
            </p:cNvSpPr>
            <p:nvPr/>
          </p:nvSpPr>
          <p:spPr bwMode="auto">
            <a:xfrm>
              <a:off x="2700" y="2042"/>
              <a:ext cx="56" cy="56"/>
            </a:xfrm>
            <a:prstGeom prst="rect">
              <a:avLst/>
            </a:prstGeom>
            <a:solidFill>
              <a:srgbClr val="FF0000"/>
            </a:solidFill>
            <a:ln w="12700" algn="ctr">
              <a:noFill/>
              <a:miter lim="800000"/>
              <a:headEnd/>
              <a:tailEnd/>
            </a:ln>
            <a:effectLst/>
          </p:spPr>
          <p:txBody>
            <a:bodyPr wrap="none" anchor="ctr">
              <a:spAutoFit/>
            </a:bodyPr>
            <a:lstStyle/>
            <a:p>
              <a:endParaRPr lang="en-US"/>
            </a:p>
          </p:txBody>
        </p:sp>
        <p:sp>
          <p:nvSpPr>
            <p:cNvPr id="195" name="Rectangle 38"/>
            <p:cNvSpPr>
              <a:spLocks noChangeArrowheads="1"/>
            </p:cNvSpPr>
            <p:nvPr/>
          </p:nvSpPr>
          <p:spPr bwMode="auto">
            <a:xfrm>
              <a:off x="2815" y="2091"/>
              <a:ext cx="56" cy="56"/>
            </a:xfrm>
            <a:prstGeom prst="rect">
              <a:avLst/>
            </a:prstGeom>
            <a:solidFill>
              <a:srgbClr val="FF0000"/>
            </a:solidFill>
            <a:ln w="12700" algn="ctr">
              <a:noFill/>
              <a:miter lim="800000"/>
              <a:headEnd/>
              <a:tailEnd/>
            </a:ln>
            <a:effectLst/>
          </p:spPr>
          <p:txBody>
            <a:bodyPr wrap="none" anchor="ctr">
              <a:spAutoFit/>
            </a:bodyPr>
            <a:lstStyle/>
            <a:p>
              <a:endParaRPr lang="en-US"/>
            </a:p>
          </p:txBody>
        </p:sp>
        <p:sp>
          <p:nvSpPr>
            <p:cNvPr id="196" name="Rectangle 39"/>
            <p:cNvSpPr>
              <a:spLocks noChangeArrowheads="1"/>
            </p:cNvSpPr>
            <p:nvPr/>
          </p:nvSpPr>
          <p:spPr bwMode="auto">
            <a:xfrm>
              <a:off x="2922" y="2084"/>
              <a:ext cx="56" cy="56"/>
            </a:xfrm>
            <a:prstGeom prst="rect">
              <a:avLst/>
            </a:prstGeom>
            <a:solidFill>
              <a:srgbClr val="FF0000"/>
            </a:solidFill>
            <a:ln w="12700" algn="ctr">
              <a:noFill/>
              <a:miter lim="800000"/>
              <a:headEnd/>
              <a:tailEnd/>
            </a:ln>
            <a:effectLst/>
          </p:spPr>
          <p:txBody>
            <a:bodyPr wrap="none" anchor="ctr">
              <a:spAutoFit/>
            </a:bodyPr>
            <a:lstStyle/>
            <a:p>
              <a:endParaRPr lang="en-US"/>
            </a:p>
          </p:txBody>
        </p:sp>
        <p:sp>
          <p:nvSpPr>
            <p:cNvPr id="197" name="Rectangle 40"/>
            <p:cNvSpPr>
              <a:spLocks noChangeArrowheads="1"/>
            </p:cNvSpPr>
            <p:nvPr/>
          </p:nvSpPr>
          <p:spPr bwMode="auto">
            <a:xfrm>
              <a:off x="3037" y="2087"/>
              <a:ext cx="56" cy="56"/>
            </a:xfrm>
            <a:prstGeom prst="rect">
              <a:avLst/>
            </a:prstGeom>
            <a:solidFill>
              <a:srgbClr val="FF0000"/>
            </a:solidFill>
            <a:ln w="12700" algn="ctr">
              <a:noFill/>
              <a:miter lim="800000"/>
              <a:headEnd/>
              <a:tailEnd/>
            </a:ln>
            <a:effectLst/>
          </p:spPr>
          <p:txBody>
            <a:bodyPr wrap="none" anchor="ctr">
              <a:spAutoFit/>
            </a:bodyPr>
            <a:lstStyle/>
            <a:p>
              <a:endParaRPr lang="en-US"/>
            </a:p>
          </p:txBody>
        </p:sp>
        <p:sp>
          <p:nvSpPr>
            <p:cNvPr id="198" name="Rectangle 41"/>
            <p:cNvSpPr>
              <a:spLocks noChangeArrowheads="1"/>
            </p:cNvSpPr>
            <p:nvPr/>
          </p:nvSpPr>
          <p:spPr bwMode="auto">
            <a:xfrm>
              <a:off x="3155" y="2087"/>
              <a:ext cx="56" cy="56"/>
            </a:xfrm>
            <a:prstGeom prst="rect">
              <a:avLst/>
            </a:prstGeom>
            <a:solidFill>
              <a:srgbClr val="FF0000"/>
            </a:solidFill>
            <a:ln w="12700" algn="ctr">
              <a:noFill/>
              <a:miter lim="800000"/>
              <a:headEnd/>
              <a:tailEnd/>
            </a:ln>
            <a:effectLst/>
          </p:spPr>
          <p:txBody>
            <a:bodyPr wrap="none" anchor="ctr">
              <a:spAutoFit/>
            </a:bodyPr>
            <a:lstStyle/>
            <a:p>
              <a:endParaRPr lang="en-US"/>
            </a:p>
          </p:txBody>
        </p:sp>
        <p:sp>
          <p:nvSpPr>
            <p:cNvPr id="199" name="Rectangle 42"/>
            <p:cNvSpPr>
              <a:spLocks noChangeArrowheads="1"/>
            </p:cNvSpPr>
            <p:nvPr/>
          </p:nvSpPr>
          <p:spPr bwMode="auto">
            <a:xfrm>
              <a:off x="3286" y="2219"/>
              <a:ext cx="56" cy="56"/>
            </a:xfrm>
            <a:prstGeom prst="rect">
              <a:avLst/>
            </a:prstGeom>
            <a:solidFill>
              <a:srgbClr val="FF0000"/>
            </a:solidFill>
            <a:ln w="12700" algn="ctr">
              <a:noFill/>
              <a:miter lim="800000"/>
              <a:headEnd/>
              <a:tailEnd/>
            </a:ln>
            <a:effectLst/>
          </p:spPr>
          <p:txBody>
            <a:bodyPr wrap="none" anchor="ctr">
              <a:spAutoFit/>
            </a:bodyPr>
            <a:lstStyle/>
            <a:p>
              <a:endParaRPr lang="en-US"/>
            </a:p>
          </p:txBody>
        </p:sp>
        <p:sp>
          <p:nvSpPr>
            <p:cNvPr id="200" name="Rectangle 43"/>
            <p:cNvSpPr>
              <a:spLocks noChangeArrowheads="1"/>
            </p:cNvSpPr>
            <p:nvPr/>
          </p:nvSpPr>
          <p:spPr bwMode="auto">
            <a:xfrm>
              <a:off x="3428" y="2309"/>
              <a:ext cx="56" cy="56"/>
            </a:xfrm>
            <a:prstGeom prst="rect">
              <a:avLst/>
            </a:prstGeom>
            <a:solidFill>
              <a:srgbClr val="FF0000"/>
            </a:solidFill>
            <a:ln w="12700" algn="ctr">
              <a:noFill/>
              <a:miter lim="800000"/>
              <a:headEnd/>
              <a:tailEnd/>
            </a:ln>
            <a:effectLst/>
          </p:spPr>
          <p:txBody>
            <a:bodyPr wrap="none" anchor="ctr">
              <a:spAutoFit/>
            </a:bodyPr>
            <a:lstStyle/>
            <a:p>
              <a:endParaRPr lang="en-US"/>
            </a:p>
          </p:txBody>
        </p:sp>
        <p:sp>
          <p:nvSpPr>
            <p:cNvPr id="201" name="Rectangle 44"/>
            <p:cNvSpPr>
              <a:spLocks noChangeArrowheads="1"/>
            </p:cNvSpPr>
            <p:nvPr/>
          </p:nvSpPr>
          <p:spPr bwMode="auto">
            <a:xfrm>
              <a:off x="3566" y="2455"/>
              <a:ext cx="56" cy="56"/>
            </a:xfrm>
            <a:prstGeom prst="rect">
              <a:avLst/>
            </a:prstGeom>
            <a:solidFill>
              <a:srgbClr val="FF0000"/>
            </a:solidFill>
            <a:ln w="12700" algn="ctr">
              <a:noFill/>
              <a:miter lim="800000"/>
              <a:headEnd/>
              <a:tailEnd/>
            </a:ln>
            <a:effectLst/>
          </p:spPr>
          <p:txBody>
            <a:bodyPr wrap="none" anchor="ctr">
              <a:spAutoFit/>
            </a:bodyPr>
            <a:lstStyle/>
            <a:p>
              <a:endParaRPr lang="en-US"/>
            </a:p>
          </p:txBody>
        </p:sp>
        <p:sp>
          <p:nvSpPr>
            <p:cNvPr id="202" name="Rectangle 45"/>
            <p:cNvSpPr>
              <a:spLocks noChangeArrowheads="1"/>
            </p:cNvSpPr>
            <p:nvPr/>
          </p:nvSpPr>
          <p:spPr bwMode="auto">
            <a:xfrm>
              <a:off x="3660" y="2469"/>
              <a:ext cx="56" cy="56"/>
            </a:xfrm>
            <a:prstGeom prst="rect">
              <a:avLst/>
            </a:prstGeom>
            <a:solidFill>
              <a:srgbClr val="FF0000"/>
            </a:solidFill>
            <a:ln w="12700" algn="ctr">
              <a:noFill/>
              <a:miter lim="800000"/>
              <a:headEnd/>
              <a:tailEnd/>
            </a:ln>
            <a:effectLst/>
          </p:spPr>
          <p:txBody>
            <a:bodyPr wrap="none" anchor="ctr">
              <a:spAutoFit/>
            </a:bodyPr>
            <a:lstStyle/>
            <a:p>
              <a:endParaRPr lang="en-US"/>
            </a:p>
          </p:txBody>
        </p:sp>
        <p:sp>
          <p:nvSpPr>
            <p:cNvPr id="203" name="Rectangle 46"/>
            <p:cNvSpPr>
              <a:spLocks noChangeArrowheads="1"/>
            </p:cNvSpPr>
            <p:nvPr/>
          </p:nvSpPr>
          <p:spPr bwMode="auto">
            <a:xfrm>
              <a:off x="3830" y="2497"/>
              <a:ext cx="56" cy="56"/>
            </a:xfrm>
            <a:prstGeom prst="rect">
              <a:avLst/>
            </a:prstGeom>
            <a:solidFill>
              <a:srgbClr val="FF0000"/>
            </a:solidFill>
            <a:ln w="12700" algn="ctr">
              <a:noFill/>
              <a:miter lim="800000"/>
              <a:headEnd/>
              <a:tailEnd/>
            </a:ln>
            <a:effectLst/>
          </p:spPr>
          <p:txBody>
            <a:bodyPr wrap="none" anchor="ctr">
              <a:spAutoFit/>
            </a:bodyPr>
            <a:lstStyle/>
            <a:p>
              <a:endParaRPr lang="en-US"/>
            </a:p>
          </p:txBody>
        </p:sp>
        <p:sp>
          <p:nvSpPr>
            <p:cNvPr id="204" name="Rectangle 47"/>
            <p:cNvSpPr>
              <a:spLocks noChangeArrowheads="1"/>
            </p:cNvSpPr>
            <p:nvPr/>
          </p:nvSpPr>
          <p:spPr bwMode="auto">
            <a:xfrm>
              <a:off x="3965" y="2677"/>
              <a:ext cx="56" cy="56"/>
            </a:xfrm>
            <a:prstGeom prst="rect">
              <a:avLst/>
            </a:prstGeom>
            <a:solidFill>
              <a:srgbClr val="FF0000"/>
            </a:solidFill>
            <a:ln w="12700" algn="ctr">
              <a:noFill/>
              <a:miter lim="800000"/>
              <a:headEnd/>
              <a:tailEnd/>
            </a:ln>
            <a:effectLst/>
          </p:spPr>
          <p:txBody>
            <a:bodyPr wrap="none" anchor="ctr">
              <a:spAutoFit/>
            </a:bodyPr>
            <a:lstStyle/>
            <a:p>
              <a:endParaRPr lang="en-US"/>
            </a:p>
          </p:txBody>
        </p:sp>
        <p:sp>
          <p:nvSpPr>
            <p:cNvPr id="205" name="Rectangle 48"/>
            <p:cNvSpPr>
              <a:spLocks noChangeArrowheads="1"/>
            </p:cNvSpPr>
            <p:nvPr/>
          </p:nvSpPr>
          <p:spPr bwMode="auto">
            <a:xfrm>
              <a:off x="4080" y="2725"/>
              <a:ext cx="56" cy="56"/>
            </a:xfrm>
            <a:prstGeom prst="rect">
              <a:avLst/>
            </a:prstGeom>
            <a:solidFill>
              <a:srgbClr val="FF0000"/>
            </a:solidFill>
            <a:ln w="12700" algn="ctr">
              <a:noFill/>
              <a:miter lim="800000"/>
              <a:headEnd/>
              <a:tailEnd/>
            </a:ln>
            <a:effectLst/>
          </p:spPr>
          <p:txBody>
            <a:bodyPr wrap="none" anchor="ctr">
              <a:spAutoFit/>
            </a:bodyPr>
            <a:lstStyle/>
            <a:p>
              <a:endParaRPr lang="en-US"/>
            </a:p>
          </p:txBody>
        </p:sp>
        <p:sp>
          <p:nvSpPr>
            <p:cNvPr id="206" name="Rectangle 49"/>
            <p:cNvSpPr>
              <a:spLocks noChangeArrowheads="1"/>
            </p:cNvSpPr>
            <p:nvPr/>
          </p:nvSpPr>
          <p:spPr bwMode="auto">
            <a:xfrm>
              <a:off x="4177" y="2722"/>
              <a:ext cx="56" cy="56"/>
            </a:xfrm>
            <a:prstGeom prst="rect">
              <a:avLst/>
            </a:prstGeom>
            <a:solidFill>
              <a:srgbClr val="FF0000"/>
            </a:solidFill>
            <a:ln w="12700" algn="ctr">
              <a:noFill/>
              <a:miter lim="800000"/>
              <a:headEnd/>
              <a:tailEnd/>
            </a:ln>
            <a:effectLst/>
          </p:spPr>
          <p:txBody>
            <a:bodyPr wrap="none" anchor="ctr">
              <a:spAutoFit/>
            </a:bodyPr>
            <a:lstStyle/>
            <a:p>
              <a:endParaRPr lang="en-US"/>
            </a:p>
          </p:txBody>
        </p:sp>
        <p:sp>
          <p:nvSpPr>
            <p:cNvPr id="207" name="Rectangle 50"/>
            <p:cNvSpPr>
              <a:spLocks noChangeArrowheads="1"/>
            </p:cNvSpPr>
            <p:nvPr/>
          </p:nvSpPr>
          <p:spPr bwMode="auto">
            <a:xfrm>
              <a:off x="4281" y="2701"/>
              <a:ext cx="56" cy="56"/>
            </a:xfrm>
            <a:prstGeom prst="rect">
              <a:avLst/>
            </a:prstGeom>
            <a:solidFill>
              <a:srgbClr val="FF0000"/>
            </a:solidFill>
            <a:ln w="12700" algn="ctr">
              <a:noFill/>
              <a:miter lim="800000"/>
              <a:headEnd/>
              <a:tailEnd/>
            </a:ln>
            <a:effectLst/>
          </p:spPr>
          <p:txBody>
            <a:bodyPr wrap="none" anchor="ctr">
              <a:spAutoFit/>
            </a:bodyPr>
            <a:lstStyle/>
            <a:p>
              <a:endParaRPr lang="en-US"/>
            </a:p>
          </p:txBody>
        </p:sp>
        <p:sp>
          <p:nvSpPr>
            <p:cNvPr id="208" name="Rectangle 51"/>
            <p:cNvSpPr>
              <a:spLocks noChangeArrowheads="1"/>
            </p:cNvSpPr>
            <p:nvPr/>
          </p:nvSpPr>
          <p:spPr bwMode="auto">
            <a:xfrm>
              <a:off x="4357" y="2750"/>
              <a:ext cx="56" cy="56"/>
            </a:xfrm>
            <a:prstGeom prst="rect">
              <a:avLst/>
            </a:prstGeom>
            <a:solidFill>
              <a:srgbClr val="FF0000"/>
            </a:solidFill>
            <a:ln w="12700" algn="ctr">
              <a:noFill/>
              <a:miter lim="800000"/>
              <a:headEnd/>
              <a:tailEnd/>
            </a:ln>
            <a:effectLst/>
          </p:spPr>
          <p:txBody>
            <a:bodyPr wrap="none" anchor="ctr">
              <a:spAutoFit/>
            </a:bodyPr>
            <a:lstStyle/>
            <a:p>
              <a:endParaRPr lang="en-US"/>
            </a:p>
          </p:txBody>
        </p:sp>
        <p:sp>
          <p:nvSpPr>
            <p:cNvPr id="209" name="Rectangle 52"/>
            <p:cNvSpPr>
              <a:spLocks noChangeArrowheads="1"/>
            </p:cNvSpPr>
            <p:nvPr/>
          </p:nvSpPr>
          <p:spPr bwMode="auto">
            <a:xfrm>
              <a:off x="4451" y="2788"/>
              <a:ext cx="56" cy="56"/>
            </a:xfrm>
            <a:prstGeom prst="rect">
              <a:avLst/>
            </a:prstGeom>
            <a:solidFill>
              <a:srgbClr val="FF0000"/>
            </a:solidFill>
            <a:ln w="12700" algn="ctr">
              <a:noFill/>
              <a:miter lim="800000"/>
              <a:headEnd/>
              <a:tailEnd/>
            </a:ln>
            <a:effectLst/>
          </p:spPr>
          <p:txBody>
            <a:bodyPr wrap="none" anchor="ctr">
              <a:spAutoFit/>
            </a:bodyPr>
            <a:lstStyle/>
            <a:p>
              <a:endParaRPr lang="en-US"/>
            </a:p>
          </p:txBody>
        </p:sp>
        <p:sp>
          <p:nvSpPr>
            <p:cNvPr id="210" name="Rectangle 53"/>
            <p:cNvSpPr>
              <a:spLocks noChangeArrowheads="1"/>
            </p:cNvSpPr>
            <p:nvPr/>
          </p:nvSpPr>
          <p:spPr bwMode="auto">
            <a:xfrm>
              <a:off x="4548" y="2805"/>
              <a:ext cx="56" cy="56"/>
            </a:xfrm>
            <a:prstGeom prst="rect">
              <a:avLst/>
            </a:prstGeom>
            <a:solidFill>
              <a:srgbClr val="FF0000"/>
            </a:solidFill>
            <a:ln w="12700" algn="ctr">
              <a:noFill/>
              <a:miter lim="800000"/>
              <a:headEnd/>
              <a:tailEnd/>
            </a:ln>
            <a:effectLst/>
          </p:spPr>
          <p:txBody>
            <a:bodyPr wrap="none" anchor="ctr">
              <a:spAutoFit/>
            </a:bodyPr>
            <a:lstStyle/>
            <a:p>
              <a:endParaRPr lang="en-US"/>
            </a:p>
          </p:txBody>
        </p:sp>
        <p:sp>
          <p:nvSpPr>
            <p:cNvPr id="211" name="Rectangle 54"/>
            <p:cNvSpPr>
              <a:spLocks noChangeArrowheads="1"/>
            </p:cNvSpPr>
            <p:nvPr/>
          </p:nvSpPr>
          <p:spPr bwMode="auto">
            <a:xfrm>
              <a:off x="4642" y="2826"/>
              <a:ext cx="56" cy="56"/>
            </a:xfrm>
            <a:prstGeom prst="rect">
              <a:avLst/>
            </a:prstGeom>
            <a:solidFill>
              <a:srgbClr val="FF0000"/>
            </a:solidFill>
            <a:ln w="12700" algn="ctr">
              <a:noFill/>
              <a:miter lim="800000"/>
              <a:headEnd/>
              <a:tailEnd/>
            </a:ln>
            <a:effectLst/>
          </p:spPr>
          <p:txBody>
            <a:bodyPr wrap="none" anchor="ctr">
              <a:spAutoFit/>
            </a:bodyPr>
            <a:lstStyle/>
            <a:p>
              <a:endParaRPr lang="en-US"/>
            </a:p>
          </p:txBody>
        </p:sp>
        <p:sp>
          <p:nvSpPr>
            <p:cNvPr id="212" name="Text Box 55"/>
            <p:cNvSpPr txBox="1">
              <a:spLocks noChangeArrowheads="1"/>
            </p:cNvSpPr>
            <p:nvPr/>
          </p:nvSpPr>
          <p:spPr bwMode="auto">
            <a:xfrm>
              <a:off x="933" y="1338"/>
              <a:ext cx="244" cy="127"/>
            </a:xfrm>
            <a:prstGeom prst="rect">
              <a:avLst/>
            </a:prstGeom>
            <a:noFill/>
            <a:ln w="12700" algn="ctr">
              <a:noFill/>
              <a:miter lim="800000"/>
              <a:headEnd/>
              <a:tailEnd/>
            </a:ln>
            <a:effectLst/>
          </p:spPr>
          <p:txBody>
            <a:bodyPr wrap="none">
              <a:spAutoFit/>
            </a:bodyPr>
            <a:lstStyle/>
            <a:p>
              <a:r>
                <a:rPr lang="en-US" sz="700">
                  <a:solidFill>
                    <a:schemeClr val="bg2"/>
                  </a:solidFill>
                  <a:effectLst>
                    <a:outerShdw blurRad="38100" dist="38100" dir="2700000" algn="tl">
                      <a:srgbClr val="FFFFFF"/>
                    </a:outerShdw>
                  </a:effectLst>
                </a:rPr>
                <a:t>1979</a:t>
              </a:r>
            </a:p>
          </p:txBody>
        </p:sp>
        <p:sp>
          <p:nvSpPr>
            <p:cNvPr id="213" name="Text Box 56"/>
            <p:cNvSpPr txBox="1">
              <a:spLocks noChangeArrowheads="1"/>
            </p:cNvSpPr>
            <p:nvPr/>
          </p:nvSpPr>
          <p:spPr bwMode="auto">
            <a:xfrm>
              <a:off x="1252" y="1481"/>
              <a:ext cx="244" cy="127"/>
            </a:xfrm>
            <a:prstGeom prst="rect">
              <a:avLst/>
            </a:prstGeom>
            <a:noFill/>
            <a:ln w="12700" algn="ctr">
              <a:noFill/>
              <a:miter lim="800000"/>
              <a:headEnd/>
              <a:tailEnd/>
            </a:ln>
            <a:effectLst/>
          </p:spPr>
          <p:txBody>
            <a:bodyPr wrap="none">
              <a:spAutoFit/>
            </a:bodyPr>
            <a:lstStyle/>
            <a:p>
              <a:r>
                <a:rPr lang="en-US" sz="700">
                  <a:solidFill>
                    <a:schemeClr val="bg2"/>
                  </a:solidFill>
                  <a:effectLst>
                    <a:outerShdw blurRad="38100" dist="38100" dir="2700000" algn="tl">
                      <a:srgbClr val="FFFFFF"/>
                    </a:outerShdw>
                  </a:effectLst>
                </a:rPr>
                <a:t>1980</a:t>
              </a:r>
            </a:p>
          </p:txBody>
        </p:sp>
        <p:sp>
          <p:nvSpPr>
            <p:cNvPr id="214" name="Text Box 57"/>
            <p:cNvSpPr txBox="1">
              <a:spLocks noChangeArrowheads="1"/>
            </p:cNvSpPr>
            <p:nvPr/>
          </p:nvSpPr>
          <p:spPr bwMode="auto">
            <a:xfrm>
              <a:off x="1066" y="1645"/>
              <a:ext cx="244" cy="127"/>
            </a:xfrm>
            <a:prstGeom prst="rect">
              <a:avLst/>
            </a:prstGeom>
            <a:noFill/>
            <a:ln w="12700" algn="ctr">
              <a:noFill/>
              <a:miter lim="800000"/>
              <a:headEnd/>
              <a:tailEnd/>
            </a:ln>
            <a:effectLst/>
          </p:spPr>
          <p:txBody>
            <a:bodyPr wrap="none">
              <a:spAutoFit/>
            </a:bodyPr>
            <a:lstStyle/>
            <a:p>
              <a:r>
                <a:rPr lang="en-US" sz="700">
                  <a:solidFill>
                    <a:schemeClr val="bg2"/>
                  </a:solidFill>
                  <a:effectLst>
                    <a:outerShdw blurRad="38100" dist="38100" dir="2700000" algn="tl">
                      <a:srgbClr val="FFFFFF"/>
                    </a:outerShdw>
                  </a:effectLst>
                </a:rPr>
                <a:t>1981</a:t>
              </a:r>
            </a:p>
          </p:txBody>
        </p:sp>
        <p:sp>
          <p:nvSpPr>
            <p:cNvPr id="215" name="Text Box 58"/>
            <p:cNvSpPr txBox="1">
              <a:spLocks noChangeArrowheads="1"/>
            </p:cNvSpPr>
            <p:nvPr/>
          </p:nvSpPr>
          <p:spPr bwMode="auto">
            <a:xfrm>
              <a:off x="1254" y="1704"/>
              <a:ext cx="244" cy="127"/>
            </a:xfrm>
            <a:prstGeom prst="rect">
              <a:avLst/>
            </a:prstGeom>
            <a:noFill/>
            <a:ln w="12700" algn="ctr">
              <a:noFill/>
              <a:miter lim="800000"/>
              <a:headEnd/>
              <a:tailEnd/>
            </a:ln>
            <a:effectLst/>
          </p:spPr>
          <p:txBody>
            <a:bodyPr wrap="none">
              <a:spAutoFit/>
            </a:bodyPr>
            <a:lstStyle/>
            <a:p>
              <a:r>
                <a:rPr lang="en-US" sz="700">
                  <a:solidFill>
                    <a:schemeClr val="bg2"/>
                  </a:solidFill>
                  <a:effectLst>
                    <a:outerShdw blurRad="38100" dist="38100" dir="2700000" algn="tl">
                      <a:srgbClr val="FFFFFF"/>
                    </a:outerShdw>
                  </a:effectLst>
                </a:rPr>
                <a:t>1982</a:t>
              </a:r>
            </a:p>
          </p:txBody>
        </p:sp>
        <p:sp>
          <p:nvSpPr>
            <p:cNvPr id="216" name="Text Box 59"/>
            <p:cNvSpPr txBox="1">
              <a:spLocks noChangeArrowheads="1"/>
            </p:cNvSpPr>
            <p:nvPr/>
          </p:nvSpPr>
          <p:spPr bwMode="auto">
            <a:xfrm>
              <a:off x="1528" y="1784"/>
              <a:ext cx="244" cy="127"/>
            </a:xfrm>
            <a:prstGeom prst="rect">
              <a:avLst/>
            </a:prstGeom>
            <a:noFill/>
            <a:ln w="12700" algn="ctr">
              <a:noFill/>
              <a:miter lim="800000"/>
              <a:headEnd/>
              <a:tailEnd/>
            </a:ln>
            <a:effectLst/>
          </p:spPr>
          <p:txBody>
            <a:bodyPr wrap="none">
              <a:spAutoFit/>
            </a:bodyPr>
            <a:lstStyle/>
            <a:p>
              <a:r>
                <a:rPr lang="en-US" sz="700">
                  <a:solidFill>
                    <a:schemeClr val="bg2"/>
                  </a:solidFill>
                  <a:effectLst>
                    <a:outerShdw blurRad="38100" dist="38100" dir="2700000" algn="tl">
                      <a:srgbClr val="FFFFFF"/>
                    </a:outerShdw>
                  </a:effectLst>
                </a:rPr>
                <a:t>1983</a:t>
              </a:r>
            </a:p>
          </p:txBody>
        </p:sp>
        <p:sp>
          <p:nvSpPr>
            <p:cNvPr id="217" name="Text Box 60"/>
            <p:cNvSpPr txBox="1">
              <a:spLocks noChangeArrowheads="1"/>
            </p:cNvSpPr>
            <p:nvPr/>
          </p:nvSpPr>
          <p:spPr bwMode="auto">
            <a:xfrm>
              <a:off x="1923" y="1646"/>
              <a:ext cx="244" cy="127"/>
            </a:xfrm>
            <a:prstGeom prst="rect">
              <a:avLst/>
            </a:prstGeom>
            <a:noFill/>
            <a:ln w="12700" algn="ctr">
              <a:noFill/>
              <a:miter lim="800000"/>
              <a:headEnd/>
              <a:tailEnd/>
            </a:ln>
            <a:effectLst/>
          </p:spPr>
          <p:txBody>
            <a:bodyPr wrap="none">
              <a:spAutoFit/>
            </a:bodyPr>
            <a:lstStyle/>
            <a:p>
              <a:r>
                <a:rPr lang="en-US" sz="700">
                  <a:solidFill>
                    <a:schemeClr val="bg2"/>
                  </a:solidFill>
                  <a:effectLst>
                    <a:outerShdw blurRad="38100" dist="38100" dir="2700000" algn="tl">
                      <a:srgbClr val="FFFFFF"/>
                    </a:outerShdw>
                  </a:effectLst>
                </a:rPr>
                <a:t>1984</a:t>
              </a:r>
            </a:p>
          </p:txBody>
        </p:sp>
        <p:sp>
          <p:nvSpPr>
            <p:cNvPr id="218" name="Text Box 61"/>
            <p:cNvSpPr txBox="1">
              <a:spLocks noChangeArrowheads="1"/>
            </p:cNvSpPr>
            <p:nvPr/>
          </p:nvSpPr>
          <p:spPr bwMode="auto">
            <a:xfrm>
              <a:off x="1788" y="1924"/>
              <a:ext cx="244" cy="127"/>
            </a:xfrm>
            <a:prstGeom prst="rect">
              <a:avLst/>
            </a:prstGeom>
            <a:noFill/>
            <a:ln w="12700" algn="ctr">
              <a:noFill/>
              <a:miter lim="800000"/>
              <a:headEnd/>
              <a:tailEnd/>
            </a:ln>
            <a:effectLst/>
          </p:spPr>
          <p:txBody>
            <a:bodyPr wrap="none">
              <a:spAutoFit/>
            </a:bodyPr>
            <a:lstStyle/>
            <a:p>
              <a:r>
                <a:rPr lang="en-US" sz="700">
                  <a:solidFill>
                    <a:schemeClr val="bg2"/>
                  </a:solidFill>
                  <a:effectLst>
                    <a:outerShdw blurRad="38100" dist="38100" dir="2700000" algn="tl">
                      <a:srgbClr val="FFFFFF"/>
                    </a:outerShdw>
                  </a:effectLst>
                </a:rPr>
                <a:t>1985</a:t>
              </a:r>
            </a:p>
          </p:txBody>
        </p:sp>
        <p:sp>
          <p:nvSpPr>
            <p:cNvPr id="219" name="Text Box 62"/>
            <p:cNvSpPr txBox="1">
              <a:spLocks noChangeArrowheads="1"/>
            </p:cNvSpPr>
            <p:nvPr/>
          </p:nvSpPr>
          <p:spPr bwMode="auto">
            <a:xfrm>
              <a:off x="1979" y="2014"/>
              <a:ext cx="244" cy="127"/>
            </a:xfrm>
            <a:prstGeom prst="rect">
              <a:avLst/>
            </a:prstGeom>
            <a:noFill/>
            <a:ln w="12700" algn="ctr">
              <a:noFill/>
              <a:miter lim="800000"/>
              <a:headEnd/>
              <a:tailEnd/>
            </a:ln>
            <a:effectLst/>
          </p:spPr>
          <p:txBody>
            <a:bodyPr wrap="none">
              <a:spAutoFit/>
            </a:bodyPr>
            <a:lstStyle/>
            <a:p>
              <a:r>
                <a:rPr lang="en-US" sz="700">
                  <a:solidFill>
                    <a:schemeClr val="bg2"/>
                  </a:solidFill>
                  <a:effectLst>
                    <a:outerShdw blurRad="38100" dist="38100" dir="2700000" algn="tl">
                      <a:srgbClr val="FFFFFF"/>
                    </a:outerShdw>
                  </a:effectLst>
                </a:rPr>
                <a:t>1986</a:t>
              </a:r>
            </a:p>
          </p:txBody>
        </p:sp>
        <p:sp>
          <p:nvSpPr>
            <p:cNvPr id="220" name="Text Box 63"/>
            <p:cNvSpPr txBox="1">
              <a:spLocks noChangeArrowheads="1"/>
            </p:cNvSpPr>
            <p:nvPr/>
          </p:nvSpPr>
          <p:spPr bwMode="auto">
            <a:xfrm>
              <a:off x="2215" y="1969"/>
              <a:ext cx="244" cy="127"/>
            </a:xfrm>
            <a:prstGeom prst="rect">
              <a:avLst/>
            </a:prstGeom>
            <a:noFill/>
            <a:ln w="12700" algn="ctr">
              <a:noFill/>
              <a:miter lim="800000"/>
              <a:headEnd/>
              <a:tailEnd/>
            </a:ln>
            <a:effectLst/>
          </p:spPr>
          <p:txBody>
            <a:bodyPr wrap="none">
              <a:spAutoFit/>
            </a:bodyPr>
            <a:lstStyle/>
            <a:p>
              <a:r>
                <a:rPr lang="en-US" sz="700">
                  <a:solidFill>
                    <a:schemeClr val="bg2"/>
                  </a:solidFill>
                  <a:effectLst>
                    <a:outerShdw blurRad="38100" dist="38100" dir="2700000" algn="tl">
                      <a:srgbClr val="FFFFFF"/>
                    </a:outerShdw>
                  </a:effectLst>
                </a:rPr>
                <a:t>1987</a:t>
              </a:r>
            </a:p>
          </p:txBody>
        </p:sp>
        <p:sp>
          <p:nvSpPr>
            <p:cNvPr id="221" name="Text Box 64"/>
            <p:cNvSpPr txBox="1">
              <a:spLocks noChangeArrowheads="1"/>
            </p:cNvSpPr>
            <p:nvPr/>
          </p:nvSpPr>
          <p:spPr bwMode="auto">
            <a:xfrm>
              <a:off x="2347" y="1768"/>
              <a:ext cx="244" cy="127"/>
            </a:xfrm>
            <a:prstGeom prst="rect">
              <a:avLst/>
            </a:prstGeom>
            <a:noFill/>
            <a:ln w="12700" algn="ctr">
              <a:noFill/>
              <a:miter lim="800000"/>
              <a:headEnd/>
              <a:tailEnd/>
            </a:ln>
            <a:effectLst/>
          </p:spPr>
          <p:txBody>
            <a:bodyPr wrap="none">
              <a:spAutoFit/>
            </a:bodyPr>
            <a:lstStyle/>
            <a:p>
              <a:r>
                <a:rPr lang="en-US" sz="700">
                  <a:solidFill>
                    <a:schemeClr val="bg2"/>
                  </a:solidFill>
                  <a:effectLst>
                    <a:outerShdw blurRad="38100" dist="38100" dir="2700000" algn="tl">
                      <a:srgbClr val="FFFFFF"/>
                    </a:outerShdw>
                  </a:effectLst>
                </a:rPr>
                <a:t>1988</a:t>
              </a:r>
            </a:p>
          </p:txBody>
        </p:sp>
        <p:sp>
          <p:nvSpPr>
            <p:cNvPr id="222" name="Text Box 65"/>
            <p:cNvSpPr txBox="1">
              <a:spLocks noChangeArrowheads="1"/>
            </p:cNvSpPr>
            <p:nvPr/>
          </p:nvSpPr>
          <p:spPr bwMode="auto">
            <a:xfrm>
              <a:off x="2528" y="1869"/>
              <a:ext cx="244" cy="127"/>
            </a:xfrm>
            <a:prstGeom prst="rect">
              <a:avLst/>
            </a:prstGeom>
            <a:noFill/>
            <a:ln w="12700" algn="ctr">
              <a:noFill/>
              <a:miter lim="800000"/>
              <a:headEnd/>
              <a:tailEnd/>
            </a:ln>
            <a:effectLst/>
          </p:spPr>
          <p:txBody>
            <a:bodyPr wrap="none">
              <a:spAutoFit/>
            </a:bodyPr>
            <a:lstStyle/>
            <a:p>
              <a:r>
                <a:rPr lang="en-US" sz="700">
                  <a:solidFill>
                    <a:schemeClr val="bg2"/>
                  </a:solidFill>
                  <a:effectLst>
                    <a:outerShdw blurRad="38100" dist="38100" dir="2700000" algn="tl">
                      <a:srgbClr val="FFFFFF"/>
                    </a:outerShdw>
                  </a:effectLst>
                </a:rPr>
                <a:t>1989</a:t>
              </a:r>
            </a:p>
          </p:txBody>
        </p:sp>
        <p:sp>
          <p:nvSpPr>
            <p:cNvPr id="223" name="Text Box 66"/>
            <p:cNvSpPr txBox="1">
              <a:spLocks noChangeArrowheads="1"/>
            </p:cNvSpPr>
            <p:nvPr/>
          </p:nvSpPr>
          <p:spPr bwMode="auto">
            <a:xfrm>
              <a:off x="2650" y="1959"/>
              <a:ext cx="244" cy="127"/>
            </a:xfrm>
            <a:prstGeom prst="rect">
              <a:avLst/>
            </a:prstGeom>
            <a:noFill/>
            <a:ln w="12700" algn="ctr">
              <a:noFill/>
              <a:miter lim="800000"/>
              <a:headEnd/>
              <a:tailEnd/>
            </a:ln>
            <a:effectLst/>
          </p:spPr>
          <p:txBody>
            <a:bodyPr wrap="none">
              <a:spAutoFit/>
            </a:bodyPr>
            <a:lstStyle/>
            <a:p>
              <a:r>
                <a:rPr lang="en-US" sz="700">
                  <a:solidFill>
                    <a:schemeClr val="bg2"/>
                  </a:solidFill>
                  <a:effectLst>
                    <a:outerShdw blurRad="38100" dist="38100" dir="2700000" algn="tl">
                      <a:srgbClr val="FFFFFF"/>
                    </a:outerShdw>
                  </a:effectLst>
                </a:rPr>
                <a:t>1990</a:t>
              </a:r>
            </a:p>
          </p:txBody>
        </p:sp>
        <p:sp>
          <p:nvSpPr>
            <p:cNvPr id="224" name="Text Box 67"/>
            <p:cNvSpPr txBox="1">
              <a:spLocks noChangeArrowheads="1"/>
            </p:cNvSpPr>
            <p:nvPr/>
          </p:nvSpPr>
          <p:spPr bwMode="auto">
            <a:xfrm>
              <a:off x="2553" y="2115"/>
              <a:ext cx="244" cy="127"/>
            </a:xfrm>
            <a:prstGeom prst="rect">
              <a:avLst/>
            </a:prstGeom>
            <a:noFill/>
            <a:ln w="12700" algn="ctr">
              <a:noFill/>
              <a:miter lim="800000"/>
              <a:headEnd/>
              <a:tailEnd/>
            </a:ln>
            <a:effectLst/>
          </p:spPr>
          <p:txBody>
            <a:bodyPr wrap="none">
              <a:spAutoFit/>
            </a:bodyPr>
            <a:lstStyle/>
            <a:p>
              <a:r>
                <a:rPr lang="en-US" sz="700">
                  <a:solidFill>
                    <a:schemeClr val="bg2"/>
                  </a:solidFill>
                  <a:effectLst>
                    <a:outerShdw blurRad="38100" dist="38100" dir="2700000" algn="tl">
                      <a:srgbClr val="FFFFFF"/>
                    </a:outerShdw>
                  </a:effectLst>
                </a:rPr>
                <a:t>1991</a:t>
              </a:r>
            </a:p>
          </p:txBody>
        </p:sp>
        <p:sp>
          <p:nvSpPr>
            <p:cNvPr id="225" name="Text Box 68"/>
            <p:cNvSpPr txBox="1">
              <a:spLocks noChangeArrowheads="1"/>
            </p:cNvSpPr>
            <p:nvPr/>
          </p:nvSpPr>
          <p:spPr bwMode="auto">
            <a:xfrm>
              <a:off x="2730" y="2160"/>
              <a:ext cx="244" cy="127"/>
            </a:xfrm>
            <a:prstGeom prst="rect">
              <a:avLst/>
            </a:prstGeom>
            <a:noFill/>
            <a:ln w="12700" algn="ctr">
              <a:noFill/>
              <a:miter lim="800000"/>
              <a:headEnd/>
              <a:tailEnd/>
            </a:ln>
            <a:effectLst/>
          </p:spPr>
          <p:txBody>
            <a:bodyPr wrap="none">
              <a:spAutoFit/>
            </a:bodyPr>
            <a:lstStyle/>
            <a:p>
              <a:r>
                <a:rPr lang="en-US" sz="700">
                  <a:solidFill>
                    <a:schemeClr val="bg2"/>
                  </a:solidFill>
                  <a:effectLst>
                    <a:outerShdw blurRad="38100" dist="38100" dir="2700000" algn="tl">
                      <a:srgbClr val="FFFFFF"/>
                    </a:outerShdw>
                  </a:effectLst>
                </a:rPr>
                <a:t>1992</a:t>
              </a:r>
            </a:p>
          </p:txBody>
        </p:sp>
        <p:sp>
          <p:nvSpPr>
            <p:cNvPr id="226" name="Text Box 69"/>
            <p:cNvSpPr txBox="1">
              <a:spLocks noChangeArrowheads="1"/>
            </p:cNvSpPr>
            <p:nvPr/>
          </p:nvSpPr>
          <p:spPr bwMode="auto">
            <a:xfrm>
              <a:off x="2858" y="1987"/>
              <a:ext cx="244" cy="127"/>
            </a:xfrm>
            <a:prstGeom prst="rect">
              <a:avLst/>
            </a:prstGeom>
            <a:noFill/>
            <a:ln w="12700" algn="ctr">
              <a:noFill/>
              <a:miter lim="800000"/>
              <a:headEnd/>
              <a:tailEnd/>
            </a:ln>
            <a:effectLst/>
          </p:spPr>
          <p:txBody>
            <a:bodyPr wrap="none">
              <a:spAutoFit/>
            </a:bodyPr>
            <a:lstStyle/>
            <a:p>
              <a:r>
                <a:rPr lang="en-US" sz="700">
                  <a:solidFill>
                    <a:schemeClr val="bg2"/>
                  </a:solidFill>
                  <a:effectLst>
                    <a:outerShdw blurRad="38100" dist="38100" dir="2700000" algn="tl">
                      <a:srgbClr val="FFFFFF"/>
                    </a:outerShdw>
                  </a:effectLst>
                </a:rPr>
                <a:t>1993</a:t>
              </a:r>
            </a:p>
          </p:txBody>
        </p:sp>
        <p:sp>
          <p:nvSpPr>
            <p:cNvPr id="227" name="Text Box 70"/>
            <p:cNvSpPr txBox="1">
              <a:spLocks noChangeArrowheads="1"/>
            </p:cNvSpPr>
            <p:nvPr/>
          </p:nvSpPr>
          <p:spPr bwMode="auto">
            <a:xfrm>
              <a:off x="2962" y="2150"/>
              <a:ext cx="244" cy="128"/>
            </a:xfrm>
            <a:prstGeom prst="rect">
              <a:avLst/>
            </a:prstGeom>
            <a:noFill/>
            <a:ln w="12700" algn="ctr">
              <a:noFill/>
              <a:miter lim="800000"/>
              <a:headEnd/>
              <a:tailEnd/>
            </a:ln>
            <a:effectLst/>
          </p:spPr>
          <p:txBody>
            <a:bodyPr wrap="none">
              <a:spAutoFit/>
            </a:bodyPr>
            <a:lstStyle/>
            <a:p>
              <a:r>
                <a:rPr lang="en-US" sz="700">
                  <a:solidFill>
                    <a:schemeClr val="bg2"/>
                  </a:solidFill>
                  <a:effectLst>
                    <a:outerShdw blurRad="38100" dist="38100" dir="2700000" algn="tl">
                      <a:srgbClr val="FFFFFF"/>
                    </a:outerShdw>
                  </a:effectLst>
                </a:rPr>
                <a:t>1994</a:t>
              </a:r>
            </a:p>
          </p:txBody>
        </p:sp>
        <p:sp>
          <p:nvSpPr>
            <p:cNvPr id="228" name="Text Box 71"/>
            <p:cNvSpPr txBox="1">
              <a:spLocks noChangeArrowheads="1"/>
            </p:cNvSpPr>
            <p:nvPr/>
          </p:nvSpPr>
          <p:spPr bwMode="auto">
            <a:xfrm>
              <a:off x="3180" y="2029"/>
              <a:ext cx="244" cy="128"/>
            </a:xfrm>
            <a:prstGeom prst="rect">
              <a:avLst/>
            </a:prstGeom>
            <a:noFill/>
            <a:ln w="12700" algn="ctr">
              <a:noFill/>
              <a:miter lim="800000"/>
              <a:headEnd/>
              <a:tailEnd/>
            </a:ln>
            <a:effectLst/>
          </p:spPr>
          <p:txBody>
            <a:bodyPr wrap="none">
              <a:spAutoFit/>
            </a:bodyPr>
            <a:lstStyle/>
            <a:p>
              <a:r>
                <a:rPr lang="en-US" sz="700">
                  <a:solidFill>
                    <a:schemeClr val="bg2"/>
                  </a:solidFill>
                  <a:effectLst>
                    <a:outerShdw blurRad="38100" dist="38100" dir="2700000" algn="tl">
                      <a:srgbClr val="FFFFFF"/>
                    </a:outerShdw>
                  </a:effectLst>
                </a:rPr>
                <a:t>1995</a:t>
              </a:r>
            </a:p>
          </p:txBody>
        </p:sp>
        <p:sp>
          <p:nvSpPr>
            <p:cNvPr id="229" name="Text Box 72"/>
            <p:cNvSpPr txBox="1">
              <a:spLocks noChangeArrowheads="1"/>
            </p:cNvSpPr>
            <p:nvPr/>
          </p:nvSpPr>
          <p:spPr bwMode="auto">
            <a:xfrm>
              <a:off x="3333" y="2164"/>
              <a:ext cx="244" cy="127"/>
            </a:xfrm>
            <a:prstGeom prst="rect">
              <a:avLst/>
            </a:prstGeom>
            <a:noFill/>
            <a:ln w="12700" algn="ctr">
              <a:noFill/>
              <a:miter lim="800000"/>
              <a:headEnd/>
              <a:tailEnd/>
            </a:ln>
            <a:effectLst/>
          </p:spPr>
          <p:txBody>
            <a:bodyPr wrap="none">
              <a:spAutoFit/>
            </a:bodyPr>
            <a:lstStyle/>
            <a:p>
              <a:r>
                <a:rPr lang="en-US" sz="700">
                  <a:solidFill>
                    <a:schemeClr val="bg2"/>
                  </a:solidFill>
                  <a:effectLst>
                    <a:outerShdw blurRad="38100" dist="38100" dir="2700000" algn="tl">
                      <a:srgbClr val="FFFFFF"/>
                    </a:outerShdw>
                  </a:effectLst>
                </a:rPr>
                <a:t>1996</a:t>
              </a:r>
            </a:p>
          </p:txBody>
        </p:sp>
        <p:sp>
          <p:nvSpPr>
            <p:cNvPr id="230" name="Text Box 73"/>
            <p:cNvSpPr txBox="1">
              <a:spLocks noChangeArrowheads="1"/>
            </p:cNvSpPr>
            <p:nvPr/>
          </p:nvSpPr>
          <p:spPr bwMode="auto">
            <a:xfrm>
              <a:off x="3461" y="2275"/>
              <a:ext cx="244" cy="128"/>
            </a:xfrm>
            <a:prstGeom prst="rect">
              <a:avLst/>
            </a:prstGeom>
            <a:noFill/>
            <a:ln w="12700" algn="ctr">
              <a:noFill/>
              <a:miter lim="800000"/>
              <a:headEnd/>
              <a:tailEnd/>
            </a:ln>
            <a:effectLst/>
          </p:spPr>
          <p:txBody>
            <a:bodyPr wrap="none">
              <a:spAutoFit/>
            </a:bodyPr>
            <a:lstStyle/>
            <a:p>
              <a:r>
                <a:rPr lang="en-US" sz="700">
                  <a:solidFill>
                    <a:schemeClr val="bg2"/>
                  </a:solidFill>
                  <a:effectLst>
                    <a:outerShdw blurRad="38100" dist="38100" dir="2700000" algn="tl">
                      <a:srgbClr val="FFFFFF"/>
                    </a:outerShdw>
                  </a:effectLst>
                </a:rPr>
                <a:t>1997</a:t>
              </a:r>
            </a:p>
          </p:txBody>
        </p:sp>
        <p:sp>
          <p:nvSpPr>
            <p:cNvPr id="231" name="Text Box 74"/>
            <p:cNvSpPr txBox="1">
              <a:spLocks noChangeArrowheads="1"/>
            </p:cNvSpPr>
            <p:nvPr/>
          </p:nvSpPr>
          <p:spPr bwMode="auto">
            <a:xfrm>
              <a:off x="3301" y="2472"/>
              <a:ext cx="244" cy="127"/>
            </a:xfrm>
            <a:prstGeom prst="rect">
              <a:avLst/>
            </a:prstGeom>
            <a:noFill/>
            <a:ln w="12700" algn="ctr">
              <a:noFill/>
              <a:miter lim="800000"/>
              <a:headEnd/>
              <a:tailEnd/>
            </a:ln>
            <a:effectLst/>
          </p:spPr>
          <p:txBody>
            <a:bodyPr wrap="none">
              <a:spAutoFit/>
            </a:bodyPr>
            <a:lstStyle/>
            <a:p>
              <a:r>
                <a:rPr lang="en-US" sz="700">
                  <a:solidFill>
                    <a:schemeClr val="bg2"/>
                  </a:solidFill>
                  <a:effectLst>
                    <a:outerShdw blurRad="38100" dist="38100" dir="2700000" algn="tl">
                      <a:srgbClr val="FFFFFF"/>
                    </a:outerShdw>
                  </a:effectLst>
                </a:rPr>
                <a:t>1998</a:t>
              </a:r>
            </a:p>
          </p:txBody>
        </p:sp>
        <p:sp>
          <p:nvSpPr>
            <p:cNvPr id="232" name="Text Box 75"/>
            <p:cNvSpPr txBox="1">
              <a:spLocks noChangeArrowheads="1"/>
            </p:cNvSpPr>
            <p:nvPr/>
          </p:nvSpPr>
          <p:spPr bwMode="auto">
            <a:xfrm>
              <a:off x="3485" y="2541"/>
              <a:ext cx="244" cy="127"/>
            </a:xfrm>
            <a:prstGeom prst="rect">
              <a:avLst/>
            </a:prstGeom>
            <a:noFill/>
            <a:ln w="12700" algn="ctr">
              <a:noFill/>
              <a:miter lim="800000"/>
              <a:headEnd/>
              <a:tailEnd/>
            </a:ln>
            <a:effectLst/>
          </p:spPr>
          <p:txBody>
            <a:bodyPr wrap="none">
              <a:spAutoFit/>
            </a:bodyPr>
            <a:lstStyle/>
            <a:p>
              <a:r>
                <a:rPr lang="en-US" sz="700">
                  <a:solidFill>
                    <a:schemeClr val="bg2"/>
                  </a:solidFill>
                  <a:effectLst>
                    <a:outerShdw blurRad="38100" dist="38100" dir="2700000" algn="tl">
                      <a:srgbClr val="FFFFFF"/>
                    </a:outerShdw>
                  </a:effectLst>
                </a:rPr>
                <a:t>1999</a:t>
              </a:r>
            </a:p>
          </p:txBody>
        </p:sp>
        <p:sp>
          <p:nvSpPr>
            <p:cNvPr id="233" name="Text Box 76"/>
            <p:cNvSpPr txBox="1">
              <a:spLocks noChangeArrowheads="1"/>
            </p:cNvSpPr>
            <p:nvPr/>
          </p:nvSpPr>
          <p:spPr bwMode="auto">
            <a:xfrm>
              <a:off x="3886" y="2389"/>
              <a:ext cx="244" cy="127"/>
            </a:xfrm>
            <a:prstGeom prst="rect">
              <a:avLst/>
            </a:prstGeom>
            <a:noFill/>
            <a:ln w="12700" algn="ctr">
              <a:noFill/>
              <a:miter lim="800000"/>
              <a:headEnd/>
              <a:tailEnd/>
            </a:ln>
            <a:effectLst/>
          </p:spPr>
          <p:txBody>
            <a:bodyPr wrap="none">
              <a:spAutoFit/>
            </a:bodyPr>
            <a:lstStyle/>
            <a:p>
              <a:r>
                <a:rPr lang="en-US" sz="700">
                  <a:solidFill>
                    <a:schemeClr val="bg2"/>
                  </a:solidFill>
                  <a:effectLst>
                    <a:outerShdw blurRad="38100" dist="38100" dir="2700000" algn="tl">
                      <a:srgbClr val="FFFFFF"/>
                    </a:outerShdw>
                  </a:effectLst>
                </a:rPr>
                <a:t>2000</a:t>
              </a:r>
            </a:p>
          </p:txBody>
        </p:sp>
        <p:sp>
          <p:nvSpPr>
            <p:cNvPr id="234" name="Text Box 77"/>
            <p:cNvSpPr txBox="1">
              <a:spLocks noChangeArrowheads="1"/>
            </p:cNvSpPr>
            <p:nvPr/>
          </p:nvSpPr>
          <p:spPr bwMode="auto">
            <a:xfrm>
              <a:off x="3684" y="2653"/>
              <a:ext cx="244" cy="127"/>
            </a:xfrm>
            <a:prstGeom prst="rect">
              <a:avLst/>
            </a:prstGeom>
            <a:noFill/>
            <a:ln w="12700" algn="ctr">
              <a:noFill/>
              <a:miter lim="800000"/>
              <a:headEnd/>
              <a:tailEnd/>
            </a:ln>
            <a:effectLst/>
          </p:spPr>
          <p:txBody>
            <a:bodyPr wrap="none">
              <a:spAutoFit/>
            </a:bodyPr>
            <a:lstStyle/>
            <a:p>
              <a:r>
                <a:rPr lang="en-US" sz="700">
                  <a:solidFill>
                    <a:schemeClr val="bg2"/>
                  </a:solidFill>
                  <a:effectLst>
                    <a:outerShdw blurRad="38100" dist="38100" dir="2700000" algn="tl">
                      <a:srgbClr val="FFFFFF"/>
                    </a:outerShdw>
                  </a:effectLst>
                </a:rPr>
                <a:t>2001</a:t>
              </a:r>
            </a:p>
          </p:txBody>
        </p:sp>
        <p:sp>
          <p:nvSpPr>
            <p:cNvPr id="235" name="Text Box 78"/>
            <p:cNvSpPr txBox="1">
              <a:spLocks noChangeArrowheads="1"/>
            </p:cNvSpPr>
            <p:nvPr/>
          </p:nvSpPr>
          <p:spPr bwMode="auto">
            <a:xfrm>
              <a:off x="3847" y="2750"/>
              <a:ext cx="244" cy="127"/>
            </a:xfrm>
            <a:prstGeom prst="rect">
              <a:avLst/>
            </a:prstGeom>
            <a:noFill/>
            <a:ln w="12700" algn="ctr">
              <a:noFill/>
              <a:miter lim="800000"/>
              <a:headEnd/>
              <a:tailEnd/>
            </a:ln>
            <a:effectLst/>
          </p:spPr>
          <p:txBody>
            <a:bodyPr wrap="none">
              <a:spAutoFit/>
            </a:bodyPr>
            <a:lstStyle/>
            <a:p>
              <a:r>
                <a:rPr lang="en-US" sz="700">
                  <a:solidFill>
                    <a:schemeClr val="bg2"/>
                  </a:solidFill>
                  <a:effectLst>
                    <a:outerShdw blurRad="38100" dist="38100" dir="2700000" algn="tl">
                      <a:srgbClr val="FFFFFF"/>
                    </a:outerShdw>
                  </a:effectLst>
                </a:rPr>
                <a:t>2002</a:t>
              </a:r>
            </a:p>
          </p:txBody>
        </p:sp>
        <p:sp>
          <p:nvSpPr>
            <p:cNvPr id="236" name="Text Box 79"/>
            <p:cNvSpPr txBox="1">
              <a:spLocks noChangeArrowheads="1"/>
            </p:cNvSpPr>
            <p:nvPr/>
          </p:nvSpPr>
          <p:spPr bwMode="auto">
            <a:xfrm>
              <a:off x="4114" y="2566"/>
              <a:ext cx="244" cy="127"/>
            </a:xfrm>
            <a:prstGeom prst="rect">
              <a:avLst/>
            </a:prstGeom>
            <a:noFill/>
            <a:ln w="12700" algn="ctr">
              <a:noFill/>
              <a:miter lim="800000"/>
              <a:headEnd/>
              <a:tailEnd/>
            </a:ln>
            <a:effectLst/>
          </p:spPr>
          <p:txBody>
            <a:bodyPr wrap="none">
              <a:spAutoFit/>
            </a:bodyPr>
            <a:lstStyle/>
            <a:p>
              <a:r>
                <a:rPr lang="en-US" sz="700">
                  <a:solidFill>
                    <a:schemeClr val="bg2"/>
                  </a:solidFill>
                  <a:effectLst>
                    <a:outerShdw blurRad="38100" dist="38100" dir="2700000" algn="tl">
                      <a:srgbClr val="FFFFFF"/>
                    </a:outerShdw>
                  </a:effectLst>
                </a:rPr>
                <a:t>2003</a:t>
              </a:r>
            </a:p>
          </p:txBody>
        </p:sp>
        <p:sp>
          <p:nvSpPr>
            <p:cNvPr id="237" name="Text Box 80"/>
            <p:cNvSpPr txBox="1">
              <a:spLocks noChangeArrowheads="1"/>
            </p:cNvSpPr>
            <p:nvPr/>
          </p:nvSpPr>
          <p:spPr bwMode="auto">
            <a:xfrm>
              <a:off x="4284" y="2629"/>
              <a:ext cx="278" cy="127"/>
            </a:xfrm>
            <a:prstGeom prst="rect">
              <a:avLst/>
            </a:prstGeom>
            <a:noFill/>
            <a:ln w="12700" algn="ctr">
              <a:noFill/>
              <a:miter lim="800000"/>
              <a:headEnd/>
              <a:tailEnd/>
            </a:ln>
            <a:effectLst/>
          </p:spPr>
          <p:txBody>
            <a:bodyPr wrap="none">
              <a:spAutoFit/>
            </a:bodyPr>
            <a:lstStyle/>
            <a:p>
              <a:r>
                <a:rPr lang="en-US" sz="700">
                  <a:solidFill>
                    <a:schemeClr val="bg2"/>
                  </a:solidFill>
                  <a:effectLst>
                    <a:outerShdw blurRad="38100" dist="38100" dir="2700000" algn="tl">
                      <a:srgbClr val="FFFFFF"/>
                    </a:outerShdw>
                  </a:effectLst>
                </a:rPr>
                <a:t>2004F</a:t>
              </a:r>
            </a:p>
          </p:txBody>
        </p:sp>
        <p:sp>
          <p:nvSpPr>
            <p:cNvPr id="238" name="Text Box 81"/>
            <p:cNvSpPr txBox="1">
              <a:spLocks noChangeArrowheads="1"/>
            </p:cNvSpPr>
            <p:nvPr/>
          </p:nvSpPr>
          <p:spPr bwMode="auto">
            <a:xfrm>
              <a:off x="4162" y="2789"/>
              <a:ext cx="278" cy="127"/>
            </a:xfrm>
            <a:prstGeom prst="rect">
              <a:avLst/>
            </a:prstGeom>
            <a:noFill/>
            <a:ln w="12700" algn="ctr">
              <a:noFill/>
              <a:miter lim="800000"/>
              <a:headEnd/>
              <a:tailEnd/>
            </a:ln>
            <a:effectLst/>
          </p:spPr>
          <p:txBody>
            <a:bodyPr wrap="none">
              <a:spAutoFit/>
            </a:bodyPr>
            <a:lstStyle/>
            <a:p>
              <a:r>
                <a:rPr lang="en-US" sz="700">
                  <a:solidFill>
                    <a:schemeClr val="bg2"/>
                  </a:solidFill>
                  <a:effectLst>
                    <a:outerShdw blurRad="38100" dist="38100" dir="2700000" algn="tl">
                      <a:srgbClr val="FFFFFF"/>
                    </a:outerShdw>
                  </a:effectLst>
                </a:rPr>
                <a:t>2005F</a:t>
              </a:r>
            </a:p>
          </p:txBody>
        </p:sp>
        <p:sp>
          <p:nvSpPr>
            <p:cNvPr id="239" name="Text Box 82"/>
            <p:cNvSpPr txBox="1">
              <a:spLocks noChangeArrowheads="1"/>
            </p:cNvSpPr>
            <p:nvPr/>
          </p:nvSpPr>
          <p:spPr bwMode="auto">
            <a:xfrm>
              <a:off x="4486" y="2678"/>
              <a:ext cx="278" cy="127"/>
            </a:xfrm>
            <a:prstGeom prst="rect">
              <a:avLst/>
            </a:prstGeom>
            <a:noFill/>
            <a:ln w="12700" algn="ctr">
              <a:noFill/>
              <a:miter lim="800000"/>
              <a:headEnd/>
              <a:tailEnd/>
            </a:ln>
            <a:effectLst/>
          </p:spPr>
          <p:txBody>
            <a:bodyPr wrap="none">
              <a:spAutoFit/>
            </a:bodyPr>
            <a:lstStyle/>
            <a:p>
              <a:r>
                <a:rPr lang="en-US" sz="700">
                  <a:solidFill>
                    <a:schemeClr val="bg2"/>
                  </a:solidFill>
                  <a:effectLst>
                    <a:outerShdw blurRad="38100" dist="38100" dir="2700000" algn="tl">
                      <a:srgbClr val="FFFFFF"/>
                    </a:outerShdw>
                  </a:effectLst>
                </a:rPr>
                <a:t>2006F</a:t>
              </a:r>
            </a:p>
          </p:txBody>
        </p:sp>
        <p:sp>
          <p:nvSpPr>
            <p:cNvPr id="240" name="Text Box 83"/>
            <p:cNvSpPr txBox="1">
              <a:spLocks noChangeArrowheads="1"/>
            </p:cNvSpPr>
            <p:nvPr/>
          </p:nvSpPr>
          <p:spPr bwMode="auto">
            <a:xfrm>
              <a:off x="4417" y="2885"/>
              <a:ext cx="278" cy="127"/>
            </a:xfrm>
            <a:prstGeom prst="rect">
              <a:avLst/>
            </a:prstGeom>
            <a:noFill/>
            <a:ln w="12700" algn="ctr">
              <a:noFill/>
              <a:miter lim="800000"/>
              <a:headEnd/>
              <a:tailEnd/>
            </a:ln>
            <a:effectLst/>
          </p:spPr>
          <p:txBody>
            <a:bodyPr wrap="none">
              <a:spAutoFit/>
            </a:bodyPr>
            <a:lstStyle/>
            <a:p>
              <a:r>
                <a:rPr lang="en-US" sz="700">
                  <a:solidFill>
                    <a:schemeClr val="bg2"/>
                  </a:solidFill>
                  <a:effectLst>
                    <a:outerShdw blurRad="38100" dist="38100" dir="2700000" algn="tl">
                      <a:srgbClr val="FFFFFF"/>
                    </a:outerShdw>
                  </a:effectLst>
                </a:rPr>
                <a:t>2007F</a:t>
              </a:r>
            </a:p>
          </p:txBody>
        </p:sp>
        <p:sp>
          <p:nvSpPr>
            <p:cNvPr id="241" name="Text Box 84"/>
            <p:cNvSpPr txBox="1">
              <a:spLocks noChangeArrowheads="1"/>
            </p:cNvSpPr>
            <p:nvPr/>
          </p:nvSpPr>
          <p:spPr bwMode="auto">
            <a:xfrm>
              <a:off x="4677" y="2833"/>
              <a:ext cx="279" cy="127"/>
            </a:xfrm>
            <a:prstGeom prst="rect">
              <a:avLst/>
            </a:prstGeom>
            <a:noFill/>
            <a:ln w="12700" algn="ctr">
              <a:noFill/>
              <a:miter lim="800000"/>
              <a:headEnd/>
              <a:tailEnd/>
            </a:ln>
            <a:effectLst/>
          </p:spPr>
          <p:txBody>
            <a:bodyPr wrap="none">
              <a:spAutoFit/>
            </a:bodyPr>
            <a:lstStyle/>
            <a:p>
              <a:r>
                <a:rPr lang="en-US" sz="700">
                  <a:solidFill>
                    <a:schemeClr val="bg2"/>
                  </a:solidFill>
                  <a:effectLst>
                    <a:outerShdw blurRad="38100" dist="38100" dir="2700000" algn="tl">
                      <a:srgbClr val="FFFFFF"/>
                    </a:outerShdw>
                  </a:effectLst>
                </a:rPr>
                <a:t>2008F</a:t>
              </a:r>
            </a:p>
          </p:txBody>
        </p:sp>
      </p:gr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5"/>
          <p:cNvGrpSpPr/>
          <p:nvPr/>
        </p:nvGrpSpPr>
        <p:grpSpPr>
          <a:xfrm>
            <a:off x="-228600" y="1904999"/>
            <a:ext cx="9601200" cy="5080591"/>
            <a:chOff x="5180724" y="-1020616"/>
            <a:chExt cx="9214898" cy="3110002"/>
          </a:xfrm>
        </p:grpSpPr>
        <p:pic>
          <p:nvPicPr>
            <p:cNvPr id="11" name="Picture 47" descr="glass rectangle"/>
            <p:cNvPicPr>
              <a:picLocks noChangeAspect="1" noChangeArrowheads="1"/>
            </p:cNvPicPr>
            <p:nvPr/>
          </p:nvPicPr>
          <p:blipFill>
            <a:blip r:embed="rId3">
              <a:lum bright="-100000"/>
            </a:blip>
            <a:srcRect t="2888" b="8159"/>
            <a:stretch>
              <a:fillRect/>
            </a:stretch>
          </p:blipFill>
          <p:spPr bwMode="auto">
            <a:xfrm rot="16200000" flipH="1">
              <a:off x="8268881" y="-4037876"/>
              <a:ext cx="3109482" cy="9144001"/>
            </a:xfrm>
            <a:prstGeom prst="rect">
              <a:avLst/>
            </a:prstGeom>
            <a:noFill/>
            <a:ln w="9525">
              <a:noFill/>
              <a:miter lim="800000"/>
              <a:headEnd/>
              <a:tailEnd/>
            </a:ln>
          </p:spPr>
        </p:pic>
        <p:pic>
          <p:nvPicPr>
            <p:cNvPr id="12" name="Picture 11" descr="glass rectangle"/>
            <p:cNvPicPr>
              <a:picLocks noChangeAspect="1" noChangeArrowheads="1"/>
            </p:cNvPicPr>
            <p:nvPr/>
          </p:nvPicPr>
          <p:blipFill>
            <a:blip r:embed="rId3">
              <a:lum bright="-100000"/>
            </a:blip>
            <a:srcRect t="2888" b="8159"/>
            <a:stretch>
              <a:fillRect/>
            </a:stretch>
          </p:blipFill>
          <p:spPr bwMode="auto">
            <a:xfrm rot="16200000" flipH="1">
              <a:off x="8197980" y="-4037351"/>
              <a:ext cx="3109481" cy="9143994"/>
            </a:xfrm>
            <a:prstGeom prst="rect">
              <a:avLst/>
            </a:prstGeom>
            <a:noFill/>
            <a:ln w="9525">
              <a:noFill/>
              <a:miter lim="800000"/>
              <a:headEnd/>
              <a:tailEnd/>
            </a:ln>
          </p:spPr>
        </p:pic>
      </p:grpSp>
      <p:sp>
        <p:nvSpPr>
          <p:cNvPr id="267270" name="Rectangle 6"/>
          <p:cNvSpPr>
            <a:spLocks noGrp="1" noChangeArrowheads="1"/>
          </p:cNvSpPr>
          <p:nvPr>
            <p:ph type="title"/>
          </p:nvPr>
        </p:nvSpPr>
        <p:spPr>
          <a:xfrm>
            <a:off x="382588" y="228600"/>
            <a:ext cx="8380412" cy="1191095"/>
          </a:xfrm>
        </p:spPr>
        <p:txBody>
          <a:bodyPr/>
          <a:lstStyle/>
          <a:p>
            <a:r>
              <a:rPr lang="en-US" dirty="0" smtClean="0"/>
              <a:t>Industry Analyst DRAM</a:t>
            </a:r>
            <a:br>
              <a:rPr lang="en-US" dirty="0" smtClean="0"/>
            </a:br>
            <a:r>
              <a:rPr lang="en-US" sz="3600" dirty="0" smtClean="0"/>
              <a:t>Density</a:t>
            </a:r>
            <a:r>
              <a:rPr lang="en-US" sz="3600" dirty="0" smtClean="0">
                <a:solidFill>
                  <a:schemeClr val="accent1"/>
                </a:solidFill>
              </a:rPr>
              <a:t> forecast</a:t>
            </a:r>
            <a:endParaRPr lang="en-US" sz="3600" dirty="0">
              <a:solidFill>
                <a:schemeClr val="accent1"/>
              </a:solidFill>
            </a:endParaRPr>
          </a:p>
        </p:txBody>
      </p:sp>
      <p:sp>
        <p:nvSpPr>
          <p:cNvPr id="9" name="Text Box 3"/>
          <p:cNvSpPr txBox="1">
            <a:spLocks noChangeArrowheads="1"/>
          </p:cNvSpPr>
          <p:nvPr/>
        </p:nvSpPr>
        <p:spPr bwMode="auto">
          <a:xfrm>
            <a:off x="381000" y="6597870"/>
            <a:ext cx="2832100" cy="228600"/>
          </a:xfrm>
          <a:prstGeom prst="rect">
            <a:avLst/>
          </a:prstGeom>
          <a:noFill/>
          <a:ln w="12700">
            <a:noFill/>
            <a:miter lim="800000"/>
            <a:headEnd type="none" w="sm" len="sm"/>
            <a:tailEnd type="none" w="sm" len="sm"/>
          </a:ln>
          <a:effectLst/>
        </p:spPr>
        <p:txBody>
          <a:bodyPr>
            <a:spAutoFit/>
          </a:bodyPr>
          <a:lstStyle/>
          <a:p>
            <a:pPr algn="l" eaLnBrk="0" hangingPunct="0"/>
            <a:r>
              <a:rPr lang="en-US" sz="900" b="0" dirty="0">
                <a:effectLst/>
                <a:latin typeface="Segoe" pitchFamily="34" charset="0"/>
              </a:rPr>
              <a:t>Source: IDC, </a:t>
            </a:r>
            <a:r>
              <a:rPr lang="en-US" sz="900" b="0" dirty="0" err="1">
                <a:effectLst/>
                <a:latin typeface="Segoe" pitchFamily="34" charset="0"/>
              </a:rPr>
              <a:t>Isuppli</a:t>
            </a:r>
            <a:r>
              <a:rPr lang="en-US" sz="900" b="0" dirty="0">
                <a:effectLst/>
                <a:latin typeface="Segoe" pitchFamily="34" charset="0"/>
              </a:rPr>
              <a:t>, Gartner, Micron Q107</a:t>
            </a:r>
          </a:p>
        </p:txBody>
      </p:sp>
      <p:pic>
        <p:nvPicPr>
          <p:cNvPr id="6147" name="Picture 3"/>
          <p:cNvPicPr>
            <a:picLocks noChangeAspect="1" noChangeArrowheads="1"/>
          </p:cNvPicPr>
          <p:nvPr/>
        </p:nvPicPr>
        <p:blipFill>
          <a:blip r:embed="rId4"/>
          <a:srcRect/>
          <a:stretch>
            <a:fillRect/>
          </a:stretch>
        </p:blipFill>
        <p:spPr bwMode="auto">
          <a:xfrm>
            <a:off x="381000" y="1905000"/>
            <a:ext cx="8418513" cy="463867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5"/>
          <p:cNvGrpSpPr/>
          <p:nvPr/>
        </p:nvGrpSpPr>
        <p:grpSpPr>
          <a:xfrm>
            <a:off x="-228600" y="1904999"/>
            <a:ext cx="9601200" cy="5123121"/>
            <a:chOff x="5180724" y="-1020616"/>
            <a:chExt cx="9214898" cy="3110002"/>
          </a:xfrm>
        </p:grpSpPr>
        <p:pic>
          <p:nvPicPr>
            <p:cNvPr id="10" name="Picture 9" descr="glass rectangle"/>
            <p:cNvPicPr>
              <a:picLocks noChangeAspect="1" noChangeArrowheads="1"/>
            </p:cNvPicPr>
            <p:nvPr/>
          </p:nvPicPr>
          <p:blipFill>
            <a:blip r:embed="rId3">
              <a:lum bright="-100000"/>
            </a:blip>
            <a:srcRect t="2888" b="8159"/>
            <a:stretch>
              <a:fillRect/>
            </a:stretch>
          </p:blipFill>
          <p:spPr bwMode="auto">
            <a:xfrm rot="16200000" flipH="1">
              <a:off x="8197980" y="-4037351"/>
              <a:ext cx="3109481" cy="9143994"/>
            </a:xfrm>
            <a:prstGeom prst="rect">
              <a:avLst/>
            </a:prstGeom>
            <a:noFill/>
            <a:ln w="9525">
              <a:noFill/>
              <a:miter lim="800000"/>
              <a:headEnd/>
              <a:tailEnd/>
            </a:ln>
          </p:spPr>
        </p:pic>
        <p:pic>
          <p:nvPicPr>
            <p:cNvPr id="9" name="Picture 47" descr="glass rectangle"/>
            <p:cNvPicPr>
              <a:picLocks noChangeAspect="1" noChangeArrowheads="1"/>
            </p:cNvPicPr>
            <p:nvPr/>
          </p:nvPicPr>
          <p:blipFill>
            <a:blip r:embed="rId3">
              <a:lum bright="-100000"/>
            </a:blip>
            <a:srcRect t="2888" b="8159"/>
            <a:stretch>
              <a:fillRect/>
            </a:stretch>
          </p:blipFill>
          <p:spPr bwMode="auto">
            <a:xfrm rot="16200000" flipH="1">
              <a:off x="8268881" y="-4037876"/>
              <a:ext cx="3109482" cy="9144001"/>
            </a:xfrm>
            <a:prstGeom prst="rect">
              <a:avLst/>
            </a:prstGeom>
            <a:noFill/>
            <a:ln w="9525">
              <a:noFill/>
              <a:miter lim="800000"/>
              <a:headEnd/>
              <a:tailEnd/>
            </a:ln>
          </p:spPr>
        </p:pic>
      </p:grpSp>
      <p:sp>
        <p:nvSpPr>
          <p:cNvPr id="269314" name="Rectangle 2"/>
          <p:cNvSpPr>
            <a:spLocks noGrp="1" noChangeArrowheads="1"/>
          </p:cNvSpPr>
          <p:nvPr>
            <p:ph type="title"/>
          </p:nvPr>
        </p:nvSpPr>
        <p:spPr>
          <a:xfrm>
            <a:off x="382588" y="228600"/>
            <a:ext cx="8380412" cy="1191095"/>
          </a:xfrm>
        </p:spPr>
        <p:txBody>
          <a:bodyPr/>
          <a:lstStyle/>
          <a:p>
            <a:r>
              <a:rPr lang="en-US" dirty="0" smtClean="0"/>
              <a:t>Industry Analyst DRAM</a:t>
            </a:r>
            <a:br>
              <a:rPr lang="en-US" dirty="0" smtClean="0"/>
            </a:br>
            <a:r>
              <a:rPr sz="3600" smtClean="0">
                <a:solidFill>
                  <a:schemeClr val="accent1"/>
                </a:solidFill>
              </a:rPr>
              <a:t>Interface forecast</a:t>
            </a:r>
          </a:p>
        </p:txBody>
      </p:sp>
      <p:sp>
        <p:nvSpPr>
          <p:cNvPr id="269317" name="Text Box 5"/>
          <p:cNvSpPr txBox="1">
            <a:spLocks noChangeArrowheads="1"/>
          </p:cNvSpPr>
          <p:nvPr/>
        </p:nvSpPr>
        <p:spPr bwMode="auto">
          <a:xfrm>
            <a:off x="381000" y="6629400"/>
            <a:ext cx="2633663" cy="228600"/>
          </a:xfrm>
          <a:prstGeom prst="rect">
            <a:avLst/>
          </a:prstGeom>
          <a:noFill/>
          <a:ln w="9525" algn="ctr">
            <a:noFill/>
            <a:miter lim="800000"/>
            <a:headEnd/>
            <a:tailEnd/>
          </a:ln>
          <a:effectLst/>
        </p:spPr>
        <p:txBody>
          <a:bodyPr>
            <a:spAutoFit/>
          </a:bodyPr>
          <a:lstStyle/>
          <a:p>
            <a:pPr algn="l" eaLnBrk="0" hangingPunct="0">
              <a:spcBef>
                <a:spcPct val="50000"/>
              </a:spcBef>
            </a:pPr>
            <a:r>
              <a:rPr lang="en-US" sz="900" b="0" dirty="0">
                <a:effectLst/>
                <a:latin typeface="Segoe" pitchFamily="34" charset="0"/>
              </a:rPr>
              <a:t>Source: IDC, </a:t>
            </a:r>
            <a:r>
              <a:rPr lang="en-US" sz="900" b="0" dirty="0" err="1">
                <a:effectLst/>
                <a:latin typeface="Segoe" pitchFamily="34" charset="0"/>
              </a:rPr>
              <a:t>iSuppli</a:t>
            </a:r>
            <a:r>
              <a:rPr lang="en-US" sz="900" b="0" dirty="0">
                <a:effectLst/>
                <a:latin typeface="Segoe" pitchFamily="34" charset="0"/>
              </a:rPr>
              <a:t> Q107</a:t>
            </a:r>
          </a:p>
        </p:txBody>
      </p:sp>
      <p:pic>
        <p:nvPicPr>
          <p:cNvPr id="7171" name="Picture 3"/>
          <p:cNvPicPr>
            <a:picLocks noChangeAspect="1" noChangeArrowheads="1"/>
          </p:cNvPicPr>
          <p:nvPr/>
        </p:nvPicPr>
        <p:blipFill>
          <a:blip r:embed="rId4"/>
          <a:srcRect/>
          <a:stretch>
            <a:fillRect/>
          </a:stretch>
        </p:blipFill>
        <p:spPr bwMode="auto">
          <a:xfrm>
            <a:off x="381000" y="1905000"/>
            <a:ext cx="8456613" cy="4619625"/>
          </a:xfrm>
          <a:prstGeom prst="rect">
            <a:avLst/>
          </a:prstGeom>
          <a:noFill/>
          <a:ln w="9525">
            <a:noFill/>
            <a:miter lim="800000"/>
            <a:headEnd/>
            <a:tailEnd/>
          </a:ln>
          <a:effectLst/>
        </p:spPr>
      </p:pic>
      <p:sp>
        <p:nvSpPr>
          <p:cNvPr id="12" name="Text Box 7"/>
          <p:cNvSpPr txBox="1">
            <a:spLocks noChangeArrowheads="1"/>
          </p:cNvSpPr>
          <p:nvPr/>
        </p:nvSpPr>
        <p:spPr bwMode="auto">
          <a:xfrm>
            <a:off x="4655981" y="2300625"/>
            <a:ext cx="2809875" cy="641350"/>
          </a:xfrm>
          <a:prstGeom prst="rect">
            <a:avLst/>
          </a:prstGeom>
          <a:noFill/>
          <a:ln w="9525" algn="ctr">
            <a:noFill/>
            <a:miter lim="800000"/>
            <a:headEnd/>
            <a:tailEnd/>
          </a:ln>
          <a:effectLst/>
        </p:spPr>
        <p:txBody>
          <a:bodyPr>
            <a:spAutoFit/>
          </a:bodyPr>
          <a:lstStyle/>
          <a:p>
            <a:pPr eaLnBrk="0" hangingPunct="0">
              <a:spcBef>
                <a:spcPct val="50000"/>
              </a:spcBef>
            </a:pPr>
            <a:r>
              <a:rPr lang="en-US" dirty="0">
                <a:effectLst/>
                <a:latin typeface="Segoe" pitchFamily="34" charset="0"/>
              </a:rPr>
              <a:t>DDR3 becomes mainstream in 2009</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ctrTitle"/>
          </p:nvPr>
        </p:nvSpPr>
        <p:spPr/>
        <p:txBody>
          <a:bodyPr/>
          <a:lstStyle/>
          <a:p>
            <a:r>
              <a:rPr lang="en-US" dirty="0"/>
              <a:t>Computing Customer Requirements</a:t>
            </a:r>
          </a:p>
        </p:txBody>
      </p:sp>
      <p:sp>
        <p:nvSpPr>
          <p:cNvPr id="3" name="Subtitle 2"/>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13"/>
          <p:cNvSpPr>
            <a:spLocks/>
          </p:cNvSpPr>
          <p:nvPr/>
        </p:nvSpPr>
        <p:spPr bwMode="auto">
          <a:xfrm>
            <a:off x="6350" y="696191"/>
            <a:ext cx="9137650" cy="5642263"/>
          </a:xfrm>
          <a:custGeom>
            <a:avLst/>
            <a:gdLst/>
            <a:ahLst/>
            <a:cxnLst>
              <a:cxn ang="0">
                <a:pos x="0" y="1"/>
              </a:cxn>
              <a:cxn ang="0">
                <a:pos x="143" y="45"/>
              </a:cxn>
              <a:cxn ang="0">
                <a:pos x="378" y="113"/>
              </a:cxn>
              <a:cxn ang="0">
                <a:pos x="617" y="176"/>
              </a:cxn>
              <a:cxn ang="0">
                <a:pos x="800" y="220"/>
              </a:cxn>
              <a:cxn ang="0">
                <a:pos x="1003" y="266"/>
              </a:cxn>
              <a:cxn ang="0">
                <a:pos x="1221" y="310"/>
              </a:cxn>
              <a:cxn ang="0">
                <a:pos x="1452" y="353"/>
              </a:cxn>
              <a:cxn ang="0">
                <a:pos x="1695" y="392"/>
              </a:cxn>
              <a:cxn ang="0">
                <a:pos x="1948" y="426"/>
              </a:cxn>
              <a:cxn ang="0">
                <a:pos x="2208" y="454"/>
              </a:cxn>
              <a:cxn ang="0">
                <a:pos x="2473" y="473"/>
              </a:cxn>
              <a:cxn ang="0">
                <a:pos x="2743" y="484"/>
              </a:cxn>
              <a:cxn ang="0">
                <a:pos x="2877" y="485"/>
              </a:cxn>
              <a:cxn ang="0">
                <a:pos x="3147" y="480"/>
              </a:cxn>
              <a:cxn ang="0">
                <a:pos x="3414" y="465"/>
              </a:cxn>
              <a:cxn ang="0">
                <a:pos x="3677" y="441"/>
              </a:cxn>
              <a:cxn ang="0">
                <a:pos x="3934" y="410"/>
              </a:cxn>
              <a:cxn ang="0">
                <a:pos x="4183" y="372"/>
              </a:cxn>
              <a:cxn ang="0">
                <a:pos x="4420" y="332"/>
              </a:cxn>
              <a:cxn ang="0">
                <a:pos x="4646" y="287"/>
              </a:cxn>
              <a:cxn ang="0">
                <a:pos x="4855" y="242"/>
              </a:cxn>
              <a:cxn ang="0">
                <a:pos x="5050" y="197"/>
              </a:cxn>
              <a:cxn ang="0">
                <a:pos x="5225" y="153"/>
              </a:cxn>
              <a:cxn ang="0">
                <a:pos x="5509" y="75"/>
              </a:cxn>
              <a:cxn ang="0">
                <a:pos x="5691" y="20"/>
              </a:cxn>
              <a:cxn ang="0">
                <a:pos x="5754" y="2710"/>
              </a:cxn>
              <a:cxn ang="0">
                <a:pos x="5690" y="2690"/>
              </a:cxn>
              <a:cxn ang="0">
                <a:pos x="5507" y="2634"/>
              </a:cxn>
              <a:cxn ang="0">
                <a:pos x="5223" y="2556"/>
              </a:cxn>
              <a:cxn ang="0">
                <a:pos x="5048" y="2511"/>
              </a:cxn>
              <a:cxn ang="0">
                <a:pos x="4855" y="2466"/>
              </a:cxn>
              <a:cxn ang="0">
                <a:pos x="4646" y="2420"/>
              </a:cxn>
              <a:cxn ang="0">
                <a:pos x="4420" y="2377"/>
              </a:cxn>
              <a:cxn ang="0">
                <a:pos x="4182" y="2335"/>
              </a:cxn>
              <a:cxn ang="0">
                <a:pos x="3934" y="2299"/>
              </a:cxn>
              <a:cxn ang="0">
                <a:pos x="3677" y="2268"/>
              </a:cxn>
              <a:cxn ang="0">
                <a:pos x="3414" y="2245"/>
              </a:cxn>
              <a:cxn ang="0">
                <a:pos x="3147" y="2230"/>
              </a:cxn>
              <a:cxn ang="0">
                <a:pos x="2877" y="2226"/>
              </a:cxn>
              <a:cxn ang="0">
                <a:pos x="2743" y="2227"/>
              </a:cxn>
              <a:cxn ang="0">
                <a:pos x="2473" y="2239"/>
              </a:cxn>
              <a:cxn ang="0">
                <a:pos x="2208" y="2260"/>
              </a:cxn>
              <a:cxn ang="0">
                <a:pos x="1948" y="2287"/>
              </a:cxn>
              <a:cxn ang="0">
                <a:pos x="1695" y="2322"/>
              </a:cxn>
              <a:cxn ang="0">
                <a:pos x="1452" y="2360"/>
              </a:cxn>
              <a:cxn ang="0">
                <a:pos x="1221" y="2403"/>
              </a:cxn>
              <a:cxn ang="0">
                <a:pos x="1003" y="2448"/>
              </a:cxn>
              <a:cxn ang="0">
                <a:pos x="800" y="2492"/>
              </a:cxn>
              <a:cxn ang="0">
                <a:pos x="617" y="2537"/>
              </a:cxn>
              <a:cxn ang="0">
                <a:pos x="378" y="2599"/>
              </a:cxn>
              <a:cxn ang="0">
                <a:pos x="143" y="2666"/>
              </a:cxn>
              <a:cxn ang="0">
                <a:pos x="0" y="2710"/>
              </a:cxn>
            </a:cxnLst>
            <a:rect l="0" t="0" r="r" b="b"/>
            <a:pathLst>
              <a:path w="5756" h="2710">
                <a:moveTo>
                  <a:pt x="0" y="1"/>
                </a:moveTo>
                <a:lnTo>
                  <a:pt x="0" y="1"/>
                </a:lnTo>
                <a:lnTo>
                  <a:pt x="65" y="21"/>
                </a:lnTo>
                <a:lnTo>
                  <a:pt x="143" y="45"/>
                </a:lnTo>
                <a:lnTo>
                  <a:pt x="247" y="76"/>
                </a:lnTo>
                <a:lnTo>
                  <a:pt x="378" y="113"/>
                </a:lnTo>
                <a:lnTo>
                  <a:pt x="531" y="154"/>
                </a:lnTo>
                <a:lnTo>
                  <a:pt x="617" y="176"/>
                </a:lnTo>
                <a:lnTo>
                  <a:pt x="706" y="197"/>
                </a:lnTo>
                <a:lnTo>
                  <a:pt x="800" y="220"/>
                </a:lnTo>
                <a:lnTo>
                  <a:pt x="899" y="243"/>
                </a:lnTo>
                <a:lnTo>
                  <a:pt x="1003" y="266"/>
                </a:lnTo>
                <a:lnTo>
                  <a:pt x="1109" y="289"/>
                </a:lnTo>
                <a:lnTo>
                  <a:pt x="1221" y="310"/>
                </a:lnTo>
                <a:lnTo>
                  <a:pt x="1335" y="332"/>
                </a:lnTo>
                <a:lnTo>
                  <a:pt x="1452" y="353"/>
                </a:lnTo>
                <a:lnTo>
                  <a:pt x="1573" y="372"/>
                </a:lnTo>
                <a:lnTo>
                  <a:pt x="1695" y="392"/>
                </a:lnTo>
                <a:lnTo>
                  <a:pt x="1821" y="410"/>
                </a:lnTo>
                <a:lnTo>
                  <a:pt x="1948" y="426"/>
                </a:lnTo>
                <a:lnTo>
                  <a:pt x="2078" y="441"/>
                </a:lnTo>
                <a:lnTo>
                  <a:pt x="2208" y="454"/>
                </a:lnTo>
                <a:lnTo>
                  <a:pt x="2340" y="465"/>
                </a:lnTo>
                <a:lnTo>
                  <a:pt x="2473" y="473"/>
                </a:lnTo>
                <a:lnTo>
                  <a:pt x="2608" y="480"/>
                </a:lnTo>
                <a:lnTo>
                  <a:pt x="2743" y="484"/>
                </a:lnTo>
                <a:lnTo>
                  <a:pt x="2877" y="485"/>
                </a:lnTo>
                <a:lnTo>
                  <a:pt x="2877" y="485"/>
                </a:lnTo>
                <a:lnTo>
                  <a:pt x="3012" y="484"/>
                </a:lnTo>
                <a:lnTo>
                  <a:pt x="3147" y="480"/>
                </a:lnTo>
                <a:lnTo>
                  <a:pt x="3281" y="473"/>
                </a:lnTo>
                <a:lnTo>
                  <a:pt x="3414" y="465"/>
                </a:lnTo>
                <a:lnTo>
                  <a:pt x="3546" y="454"/>
                </a:lnTo>
                <a:lnTo>
                  <a:pt x="3677" y="441"/>
                </a:lnTo>
                <a:lnTo>
                  <a:pt x="3806" y="425"/>
                </a:lnTo>
                <a:lnTo>
                  <a:pt x="3934" y="410"/>
                </a:lnTo>
                <a:lnTo>
                  <a:pt x="4059" y="392"/>
                </a:lnTo>
                <a:lnTo>
                  <a:pt x="4183" y="372"/>
                </a:lnTo>
                <a:lnTo>
                  <a:pt x="4303" y="352"/>
                </a:lnTo>
                <a:lnTo>
                  <a:pt x="4420" y="332"/>
                </a:lnTo>
                <a:lnTo>
                  <a:pt x="4534" y="310"/>
                </a:lnTo>
                <a:lnTo>
                  <a:pt x="4646" y="287"/>
                </a:lnTo>
                <a:lnTo>
                  <a:pt x="4752" y="265"/>
                </a:lnTo>
                <a:lnTo>
                  <a:pt x="4855" y="242"/>
                </a:lnTo>
                <a:lnTo>
                  <a:pt x="4955" y="219"/>
                </a:lnTo>
                <a:lnTo>
                  <a:pt x="5050" y="197"/>
                </a:lnTo>
                <a:lnTo>
                  <a:pt x="5139" y="175"/>
                </a:lnTo>
                <a:lnTo>
                  <a:pt x="5225" y="153"/>
                </a:lnTo>
                <a:lnTo>
                  <a:pt x="5378" y="112"/>
                </a:lnTo>
                <a:lnTo>
                  <a:pt x="5509" y="75"/>
                </a:lnTo>
                <a:lnTo>
                  <a:pt x="5613" y="44"/>
                </a:lnTo>
                <a:lnTo>
                  <a:pt x="5691" y="20"/>
                </a:lnTo>
                <a:lnTo>
                  <a:pt x="5756" y="0"/>
                </a:lnTo>
                <a:lnTo>
                  <a:pt x="5754" y="2710"/>
                </a:lnTo>
                <a:lnTo>
                  <a:pt x="5754" y="2710"/>
                </a:lnTo>
                <a:lnTo>
                  <a:pt x="5690" y="2690"/>
                </a:lnTo>
                <a:lnTo>
                  <a:pt x="5612" y="2665"/>
                </a:lnTo>
                <a:lnTo>
                  <a:pt x="5507" y="2634"/>
                </a:lnTo>
                <a:lnTo>
                  <a:pt x="5377" y="2597"/>
                </a:lnTo>
                <a:lnTo>
                  <a:pt x="5223" y="2556"/>
                </a:lnTo>
                <a:lnTo>
                  <a:pt x="5138" y="2534"/>
                </a:lnTo>
                <a:lnTo>
                  <a:pt x="5048" y="2511"/>
                </a:lnTo>
                <a:lnTo>
                  <a:pt x="4955" y="2489"/>
                </a:lnTo>
                <a:lnTo>
                  <a:pt x="4855" y="2466"/>
                </a:lnTo>
                <a:lnTo>
                  <a:pt x="4752" y="2443"/>
                </a:lnTo>
                <a:lnTo>
                  <a:pt x="4646" y="2420"/>
                </a:lnTo>
                <a:lnTo>
                  <a:pt x="4534" y="2399"/>
                </a:lnTo>
                <a:lnTo>
                  <a:pt x="4420" y="2377"/>
                </a:lnTo>
                <a:lnTo>
                  <a:pt x="4303" y="2356"/>
                </a:lnTo>
                <a:lnTo>
                  <a:pt x="4182" y="2335"/>
                </a:lnTo>
                <a:lnTo>
                  <a:pt x="4059" y="2317"/>
                </a:lnTo>
                <a:lnTo>
                  <a:pt x="3934" y="2299"/>
                </a:lnTo>
                <a:lnTo>
                  <a:pt x="3806" y="2282"/>
                </a:lnTo>
                <a:lnTo>
                  <a:pt x="3677" y="2268"/>
                </a:lnTo>
                <a:lnTo>
                  <a:pt x="3546" y="2256"/>
                </a:lnTo>
                <a:lnTo>
                  <a:pt x="3414" y="2245"/>
                </a:lnTo>
                <a:lnTo>
                  <a:pt x="3281" y="2237"/>
                </a:lnTo>
                <a:lnTo>
                  <a:pt x="3147" y="2230"/>
                </a:lnTo>
                <a:lnTo>
                  <a:pt x="3012" y="2226"/>
                </a:lnTo>
                <a:lnTo>
                  <a:pt x="2877" y="2226"/>
                </a:lnTo>
                <a:lnTo>
                  <a:pt x="2877" y="2226"/>
                </a:lnTo>
                <a:lnTo>
                  <a:pt x="2743" y="2227"/>
                </a:lnTo>
                <a:lnTo>
                  <a:pt x="2608" y="2232"/>
                </a:lnTo>
                <a:lnTo>
                  <a:pt x="2473" y="2239"/>
                </a:lnTo>
                <a:lnTo>
                  <a:pt x="2340" y="2248"/>
                </a:lnTo>
                <a:lnTo>
                  <a:pt x="2208" y="2260"/>
                </a:lnTo>
                <a:lnTo>
                  <a:pt x="2078" y="2273"/>
                </a:lnTo>
                <a:lnTo>
                  <a:pt x="1948" y="2287"/>
                </a:lnTo>
                <a:lnTo>
                  <a:pt x="1821" y="2304"/>
                </a:lnTo>
                <a:lnTo>
                  <a:pt x="1695" y="2322"/>
                </a:lnTo>
                <a:lnTo>
                  <a:pt x="1573" y="2340"/>
                </a:lnTo>
                <a:lnTo>
                  <a:pt x="1452" y="2360"/>
                </a:lnTo>
                <a:lnTo>
                  <a:pt x="1335" y="2382"/>
                </a:lnTo>
                <a:lnTo>
                  <a:pt x="1221" y="2403"/>
                </a:lnTo>
                <a:lnTo>
                  <a:pt x="1109" y="2425"/>
                </a:lnTo>
                <a:lnTo>
                  <a:pt x="1003" y="2448"/>
                </a:lnTo>
                <a:lnTo>
                  <a:pt x="899" y="2471"/>
                </a:lnTo>
                <a:lnTo>
                  <a:pt x="800" y="2492"/>
                </a:lnTo>
                <a:lnTo>
                  <a:pt x="706" y="2515"/>
                </a:lnTo>
                <a:lnTo>
                  <a:pt x="617" y="2537"/>
                </a:lnTo>
                <a:lnTo>
                  <a:pt x="531" y="2558"/>
                </a:lnTo>
                <a:lnTo>
                  <a:pt x="378" y="2599"/>
                </a:lnTo>
                <a:lnTo>
                  <a:pt x="247" y="2636"/>
                </a:lnTo>
                <a:lnTo>
                  <a:pt x="143" y="2666"/>
                </a:lnTo>
                <a:lnTo>
                  <a:pt x="65" y="2690"/>
                </a:lnTo>
                <a:lnTo>
                  <a:pt x="0" y="2710"/>
                </a:lnTo>
                <a:lnTo>
                  <a:pt x="0" y="1"/>
                </a:lnTo>
                <a:close/>
              </a:path>
            </a:pathLst>
          </a:custGeom>
          <a:gradFill flip="none" rotWithShape="1">
            <a:gsLst>
              <a:gs pos="0">
                <a:srgbClr val="002060">
                  <a:alpha val="25000"/>
                </a:srgbClr>
              </a:gs>
              <a:gs pos="50000">
                <a:srgbClr val="000000">
                  <a:alpha val="37000"/>
                </a:srgbClr>
              </a:gs>
              <a:gs pos="100000">
                <a:srgbClr val="010113">
                  <a:alpha val="33000"/>
                </a:srgbClr>
              </a:gs>
            </a:gsLst>
            <a:path path="circle">
              <a:fillToRect l="50000" t="50000" r="50000" b="50000"/>
            </a:path>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305739"/>
            <a:endParaRPr lang="en-US" sz="5700" dirty="0">
              <a:solidFill>
                <a:srgbClr val="000000"/>
              </a:solidFill>
              <a:latin typeface="Segoe" pitchFamily="34" charset="0"/>
            </a:endParaRPr>
          </a:p>
        </p:txBody>
      </p:sp>
      <p:sp>
        <p:nvSpPr>
          <p:cNvPr id="352258" name="Rectangle 2"/>
          <p:cNvSpPr>
            <a:spLocks noGrp="1" noChangeArrowheads="1"/>
          </p:cNvSpPr>
          <p:nvPr>
            <p:ph type="title"/>
          </p:nvPr>
        </p:nvSpPr>
        <p:spPr/>
        <p:txBody>
          <a:bodyPr/>
          <a:lstStyle/>
          <a:p>
            <a:r>
              <a:rPr lang="en-US" dirty="0" smtClean="0"/>
              <a:t>You Can’t Have It All</a:t>
            </a:r>
            <a:endParaRPr lang="en-US" dirty="0"/>
          </a:p>
        </p:txBody>
      </p:sp>
      <p:sp>
        <p:nvSpPr>
          <p:cNvPr id="352259" name="Rectangle 3"/>
          <p:cNvSpPr>
            <a:spLocks noGrp="1" noChangeArrowheads="1"/>
          </p:cNvSpPr>
          <p:nvPr>
            <p:ph idx="4294967295"/>
          </p:nvPr>
        </p:nvSpPr>
        <p:spPr>
          <a:xfrm>
            <a:off x="755650" y="6242050"/>
            <a:ext cx="8388350" cy="387350"/>
          </a:xfrm>
          <a:prstGeom prst="rect">
            <a:avLst/>
          </a:prstGeom>
        </p:spPr>
        <p:txBody>
          <a:bodyPr/>
          <a:lstStyle/>
          <a:p>
            <a:r>
              <a:rPr lang="en-US" sz="2800" dirty="0"/>
              <a:t>Pick two (maybe three if you’re really lucky!)</a:t>
            </a:r>
          </a:p>
        </p:txBody>
      </p:sp>
      <p:sp>
        <p:nvSpPr>
          <p:cNvPr id="352260" name="Oval 4"/>
          <p:cNvSpPr>
            <a:spLocks noChangeArrowheads="1"/>
          </p:cNvSpPr>
          <p:nvPr/>
        </p:nvSpPr>
        <p:spPr bwMode="auto">
          <a:xfrm>
            <a:off x="925080" y="1747263"/>
            <a:ext cx="1897063" cy="831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n-US" dirty="0">
              <a:latin typeface="Segoe" pitchFamily="34" charset="0"/>
            </a:endParaRPr>
          </a:p>
        </p:txBody>
      </p:sp>
      <p:sp>
        <p:nvSpPr>
          <p:cNvPr id="352261" name="Text Box 5"/>
          <p:cNvSpPr txBox="1">
            <a:spLocks noChangeArrowheads="1"/>
          </p:cNvSpPr>
          <p:nvPr/>
        </p:nvSpPr>
        <p:spPr bwMode="auto">
          <a:xfrm>
            <a:off x="1212418" y="1977450"/>
            <a:ext cx="1241425" cy="366713"/>
          </a:xfrm>
          <a:prstGeom prst="rect">
            <a:avLst/>
          </a:prstGeom>
          <a:noFill/>
          <a:ln w="12700">
            <a:noFill/>
            <a:miter lim="800000"/>
            <a:headEnd/>
            <a:tailEnd/>
          </a:ln>
          <a:effectLst/>
        </p:spPr>
        <p:txBody>
          <a:bodyPr>
            <a:spAutoFit/>
          </a:bodyPr>
          <a:lstStyle/>
          <a:p>
            <a:pPr>
              <a:spcBef>
                <a:spcPct val="50000"/>
              </a:spcBef>
            </a:pPr>
            <a:r>
              <a:rPr lang="en-US" dirty="0">
                <a:effectLst>
                  <a:outerShdw blurRad="38100" dist="38100" dir="2700000" algn="tl">
                    <a:srgbClr val="000000"/>
                  </a:outerShdw>
                </a:effectLst>
                <a:latin typeface="Segoe" pitchFamily="34" charset="0"/>
              </a:rPr>
              <a:t>Quality</a:t>
            </a:r>
          </a:p>
        </p:txBody>
      </p:sp>
      <p:sp>
        <p:nvSpPr>
          <p:cNvPr id="352262" name="Rectangle 6"/>
          <p:cNvSpPr>
            <a:spLocks noChangeArrowheads="1"/>
          </p:cNvSpPr>
          <p:nvPr/>
        </p:nvSpPr>
        <p:spPr bwMode="auto">
          <a:xfrm>
            <a:off x="3411105" y="3093463"/>
            <a:ext cx="2511425" cy="83185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n-US" dirty="0">
              <a:latin typeface="Segoe" pitchFamily="34" charset="0"/>
            </a:endParaRPr>
          </a:p>
        </p:txBody>
      </p:sp>
      <p:sp>
        <p:nvSpPr>
          <p:cNvPr id="352263" name="Text Box 7"/>
          <p:cNvSpPr txBox="1">
            <a:spLocks noChangeArrowheads="1"/>
          </p:cNvSpPr>
          <p:nvPr/>
        </p:nvSpPr>
        <p:spPr bwMode="auto">
          <a:xfrm>
            <a:off x="3409518" y="3176013"/>
            <a:ext cx="2498725" cy="641350"/>
          </a:xfrm>
          <a:prstGeom prst="rect">
            <a:avLst/>
          </a:prstGeom>
          <a:noFill/>
          <a:ln w="12700">
            <a:noFill/>
            <a:miter lim="800000"/>
            <a:headEnd/>
            <a:tailEnd/>
          </a:ln>
          <a:effectLst/>
        </p:spPr>
        <p:txBody>
          <a:bodyPr>
            <a:spAutoFit/>
          </a:bodyPr>
          <a:lstStyle/>
          <a:p>
            <a:pPr>
              <a:spcBef>
                <a:spcPct val="50000"/>
              </a:spcBef>
            </a:pPr>
            <a:r>
              <a:rPr lang="en-US" dirty="0">
                <a:effectLst>
                  <a:outerShdw blurRad="38100" dist="38100" dir="2700000" algn="tl">
                    <a:srgbClr val="000000"/>
                  </a:outerShdw>
                </a:effectLst>
                <a:latin typeface="Segoe" pitchFamily="34" charset="0"/>
              </a:rPr>
              <a:t>DRAM Design &amp; Process Constraints</a:t>
            </a:r>
          </a:p>
        </p:txBody>
      </p:sp>
      <p:sp>
        <p:nvSpPr>
          <p:cNvPr id="352264" name="Oval 8"/>
          <p:cNvSpPr>
            <a:spLocks noChangeArrowheads="1"/>
          </p:cNvSpPr>
          <p:nvPr/>
        </p:nvSpPr>
        <p:spPr bwMode="auto">
          <a:xfrm>
            <a:off x="3600811" y="1774250"/>
            <a:ext cx="1897062" cy="831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n-US" dirty="0">
              <a:latin typeface="Segoe" pitchFamily="34" charset="0"/>
            </a:endParaRPr>
          </a:p>
        </p:txBody>
      </p:sp>
      <p:sp>
        <p:nvSpPr>
          <p:cNvPr id="352265" name="Oval 9"/>
          <p:cNvSpPr>
            <a:spLocks noChangeArrowheads="1"/>
          </p:cNvSpPr>
          <p:nvPr/>
        </p:nvSpPr>
        <p:spPr bwMode="auto">
          <a:xfrm>
            <a:off x="6511493" y="1790125"/>
            <a:ext cx="1897062" cy="831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n-US" dirty="0">
              <a:latin typeface="Segoe" pitchFamily="34" charset="0"/>
            </a:endParaRPr>
          </a:p>
        </p:txBody>
      </p:sp>
      <p:sp>
        <p:nvSpPr>
          <p:cNvPr id="352266" name="Oval 10"/>
          <p:cNvSpPr>
            <a:spLocks noChangeArrowheads="1"/>
          </p:cNvSpPr>
          <p:nvPr/>
        </p:nvSpPr>
        <p:spPr bwMode="auto">
          <a:xfrm>
            <a:off x="713943" y="4388863"/>
            <a:ext cx="1897062" cy="831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n-US" dirty="0">
              <a:latin typeface="Segoe" pitchFamily="34" charset="0"/>
            </a:endParaRPr>
          </a:p>
        </p:txBody>
      </p:sp>
      <p:sp>
        <p:nvSpPr>
          <p:cNvPr id="352267" name="Oval 11"/>
          <p:cNvSpPr>
            <a:spLocks noChangeArrowheads="1"/>
          </p:cNvSpPr>
          <p:nvPr/>
        </p:nvSpPr>
        <p:spPr bwMode="auto">
          <a:xfrm>
            <a:off x="3600811" y="4417438"/>
            <a:ext cx="1897063" cy="831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n-US" dirty="0">
              <a:latin typeface="Segoe" pitchFamily="34" charset="0"/>
            </a:endParaRPr>
          </a:p>
        </p:txBody>
      </p:sp>
      <p:sp>
        <p:nvSpPr>
          <p:cNvPr id="352268" name="Oval 12"/>
          <p:cNvSpPr>
            <a:spLocks noChangeArrowheads="1"/>
          </p:cNvSpPr>
          <p:nvPr/>
        </p:nvSpPr>
        <p:spPr bwMode="auto">
          <a:xfrm>
            <a:off x="6463868" y="4393625"/>
            <a:ext cx="1897062" cy="831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n-US" dirty="0">
              <a:latin typeface="Segoe" pitchFamily="34" charset="0"/>
            </a:endParaRPr>
          </a:p>
        </p:txBody>
      </p:sp>
      <p:sp>
        <p:nvSpPr>
          <p:cNvPr id="352269" name="Line 13"/>
          <p:cNvSpPr>
            <a:spLocks noChangeShapeType="1"/>
          </p:cNvSpPr>
          <p:nvPr/>
        </p:nvSpPr>
        <p:spPr bwMode="auto">
          <a:xfrm>
            <a:off x="2523693" y="2485450"/>
            <a:ext cx="857250" cy="614363"/>
          </a:xfrm>
          <a:prstGeom prst="line">
            <a:avLst/>
          </a:prstGeom>
          <a:noFill/>
          <a:ln w="25400">
            <a:solidFill>
              <a:schemeClr val="accent2"/>
            </a:solidFill>
            <a:round/>
            <a:headEnd type="triangle" w="med" len="med"/>
            <a:tailEnd type="triangle" w="med" len="med"/>
          </a:ln>
          <a:effectLst/>
        </p:spPr>
        <p:txBody>
          <a:bodyPr wrap="none" anchor="ctr"/>
          <a:lstStyle/>
          <a:p>
            <a:endParaRPr lang="en-US" dirty="0">
              <a:latin typeface="Segoe" pitchFamily="34" charset="0"/>
            </a:endParaRPr>
          </a:p>
        </p:txBody>
      </p:sp>
      <p:sp>
        <p:nvSpPr>
          <p:cNvPr id="352270" name="Line 14"/>
          <p:cNvSpPr>
            <a:spLocks noChangeShapeType="1"/>
          </p:cNvSpPr>
          <p:nvPr/>
        </p:nvSpPr>
        <p:spPr bwMode="auto">
          <a:xfrm>
            <a:off x="5933643" y="3941188"/>
            <a:ext cx="763587" cy="557212"/>
          </a:xfrm>
          <a:prstGeom prst="line">
            <a:avLst/>
          </a:prstGeom>
          <a:noFill/>
          <a:ln w="25400">
            <a:solidFill>
              <a:schemeClr val="accent2"/>
            </a:solidFill>
            <a:round/>
            <a:headEnd type="triangle" w="med" len="med"/>
            <a:tailEnd type="triangle" w="med" len="med"/>
          </a:ln>
          <a:effectLst/>
        </p:spPr>
        <p:txBody>
          <a:bodyPr wrap="none" anchor="ctr"/>
          <a:lstStyle/>
          <a:p>
            <a:endParaRPr lang="en-US" dirty="0">
              <a:latin typeface="Segoe" pitchFamily="34" charset="0"/>
            </a:endParaRPr>
          </a:p>
        </p:txBody>
      </p:sp>
      <p:sp>
        <p:nvSpPr>
          <p:cNvPr id="352271" name="Line 15"/>
          <p:cNvSpPr>
            <a:spLocks noChangeShapeType="1"/>
          </p:cNvSpPr>
          <p:nvPr/>
        </p:nvSpPr>
        <p:spPr bwMode="auto">
          <a:xfrm>
            <a:off x="4549342" y="2634675"/>
            <a:ext cx="0" cy="436563"/>
          </a:xfrm>
          <a:prstGeom prst="line">
            <a:avLst/>
          </a:prstGeom>
          <a:noFill/>
          <a:ln w="25400">
            <a:solidFill>
              <a:schemeClr val="accent2"/>
            </a:solidFill>
            <a:round/>
            <a:headEnd type="triangle" w="med" len="med"/>
            <a:tailEnd type="triangle" w="med" len="med"/>
          </a:ln>
          <a:effectLst/>
        </p:spPr>
        <p:txBody>
          <a:bodyPr wrap="none" anchor="ctr"/>
          <a:lstStyle/>
          <a:p>
            <a:endParaRPr lang="en-US" dirty="0">
              <a:latin typeface="Segoe" pitchFamily="34" charset="0"/>
            </a:endParaRPr>
          </a:p>
        </p:txBody>
      </p:sp>
      <p:sp>
        <p:nvSpPr>
          <p:cNvPr id="352272" name="Line 16"/>
          <p:cNvSpPr>
            <a:spLocks noChangeShapeType="1"/>
          </p:cNvSpPr>
          <p:nvPr/>
        </p:nvSpPr>
        <p:spPr bwMode="auto">
          <a:xfrm flipV="1">
            <a:off x="5947930" y="2525138"/>
            <a:ext cx="777875" cy="533400"/>
          </a:xfrm>
          <a:prstGeom prst="line">
            <a:avLst/>
          </a:prstGeom>
          <a:noFill/>
          <a:ln w="25400">
            <a:solidFill>
              <a:schemeClr val="accent2"/>
            </a:solidFill>
            <a:round/>
            <a:headEnd type="triangle" w="med" len="med"/>
            <a:tailEnd type="triangle" w="med" len="med"/>
          </a:ln>
          <a:effectLst/>
        </p:spPr>
        <p:txBody>
          <a:bodyPr wrap="none" anchor="ctr"/>
          <a:lstStyle/>
          <a:p>
            <a:endParaRPr lang="en-US" dirty="0">
              <a:latin typeface="Segoe" pitchFamily="34" charset="0"/>
            </a:endParaRPr>
          </a:p>
        </p:txBody>
      </p:sp>
      <p:sp>
        <p:nvSpPr>
          <p:cNvPr id="352273" name="Line 17"/>
          <p:cNvSpPr>
            <a:spLocks noChangeShapeType="1"/>
          </p:cNvSpPr>
          <p:nvPr/>
        </p:nvSpPr>
        <p:spPr bwMode="auto">
          <a:xfrm>
            <a:off x="4549342" y="3960238"/>
            <a:ext cx="0" cy="436562"/>
          </a:xfrm>
          <a:prstGeom prst="line">
            <a:avLst/>
          </a:prstGeom>
          <a:noFill/>
          <a:ln w="25400">
            <a:solidFill>
              <a:schemeClr val="accent2"/>
            </a:solidFill>
            <a:round/>
            <a:headEnd type="triangle" w="med" len="med"/>
            <a:tailEnd type="triangle" w="med" len="med"/>
          </a:ln>
          <a:effectLst/>
        </p:spPr>
        <p:txBody>
          <a:bodyPr wrap="none" anchor="ctr"/>
          <a:lstStyle/>
          <a:p>
            <a:endParaRPr lang="en-US" dirty="0">
              <a:latin typeface="Segoe" pitchFamily="34" charset="0"/>
            </a:endParaRPr>
          </a:p>
        </p:txBody>
      </p:sp>
      <p:sp>
        <p:nvSpPr>
          <p:cNvPr id="352274" name="Line 18"/>
          <p:cNvSpPr>
            <a:spLocks noChangeShapeType="1"/>
          </p:cNvSpPr>
          <p:nvPr/>
        </p:nvSpPr>
        <p:spPr bwMode="auto">
          <a:xfrm flipH="1">
            <a:off x="2550680" y="3961825"/>
            <a:ext cx="808038" cy="642938"/>
          </a:xfrm>
          <a:prstGeom prst="line">
            <a:avLst/>
          </a:prstGeom>
          <a:noFill/>
          <a:ln w="25400">
            <a:solidFill>
              <a:schemeClr val="accent2"/>
            </a:solidFill>
            <a:round/>
            <a:headEnd type="triangle" w="med" len="med"/>
            <a:tailEnd type="triangle" w="med" len="med"/>
          </a:ln>
          <a:effectLst/>
        </p:spPr>
        <p:txBody>
          <a:bodyPr wrap="none" anchor="ctr"/>
          <a:lstStyle/>
          <a:p>
            <a:endParaRPr lang="en-US" dirty="0">
              <a:latin typeface="Segoe" pitchFamily="34" charset="0"/>
            </a:endParaRPr>
          </a:p>
        </p:txBody>
      </p:sp>
      <p:sp>
        <p:nvSpPr>
          <p:cNvPr id="352275" name="Text Box 19"/>
          <p:cNvSpPr txBox="1">
            <a:spLocks noChangeArrowheads="1"/>
          </p:cNvSpPr>
          <p:nvPr/>
        </p:nvSpPr>
        <p:spPr bwMode="auto">
          <a:xfrm>
            <a:off x="3928630" y="1993325"/>
            <a:ext cx="1241425" cy="366713"/>
          </a:xfrm>
          <a:prstGeom prst="rect">
            <a:avLst/>
          </a:prstGeom>
          <a:noFill/>
          <a:ln w="12700">
            <a:noFill/>
            <a:miter lim="800000"/>
            <a:headEnd/>
            <a:tailEnd/>
          </a:ln>
          <a:effectLst/>
        </p:spPr>
        <p:txBody>
          <a:bodyPr>
            <a:spAutoFit/>
          </a:bodyPr>
          <a:lstStyle/>
          <a:p>
            <a:pPr>
              <a:spcBef>
                <a:spcPct val="50000"/>
              </a:spcBef>
            </a:pPr>
            <a:r>
              <a:rPr lang="en-US" dirty="0">
                <a:effectLst>
                  <a:outerShdw blurRad="38100" dist="38100" dir="2700000" algn="tl">
                    <a:srgbClr val="000000"/>
                  </a:outerShdw>
                </a:effectLst>
                <a:latin typeface="Segoe" pitchFamily="34" charset="0"/>
              </a:rPr>
              <a:t>Cost</a:t>
            </a:r>
          </a:p>
        </p:txBody>
      </p:sp>
      <p:sp>
        <p:nvSpPr>
          <p:cNvPr id="352276" name="Text Box 20"/>
          <p:cNvSpPr txBox="1">
            <a:spLocks noChangeArrowheads="1"/>
          </p:cNvSpPr>
          <p:nvPr/>
        </p:nvSpPr>
        <p:spPr bwMode="auto">
          <a:xfrm>
            <a:off x="6882968" y="2010788"/>
            <a:ext cx="1241425" cy="366712"/>
          </a:xfrm>
          <a:prstGeom prst="rect">
            <a:avLst/>
          </a:prstGeom>
          <a:noFill/>
          <a:ln w="12700">
            <a:noFill/>
            <a:miter lim="800000"/>
            <a:headEnd/>
            <a:tailEnd/>
          </a:ln>
          <a:effectLst/>
        </p:spPr>
        <p:txBody>
          <a:bodyPr>
            <a:spAutoFit/>
          </a:bodyPr>
          <a:lstStyle/>
          <a:p>
            <a:pPr>
              <a:spcBef>
                <a:spcPct val="50000"/>
              </a:spcBef>
            </a:pPr>
            <a:r>
              <a:rPr lang="en-US" dirty="0">
                <a:effectLst>
                  <a:outerShdw blurRad="38100" dist="38100" dir="2700000" algn="tl">
                    <a:srgbClr val="000000"/>
                  </a:outerShdw>
                </a:effectLst>
                <a:latin typeface="Segoe" pitchFamily="34" charset="0"/>
              </a:rPr>
              <a:t>Power</a:t>
            </a:r>
          </a:p>
        </p:txBody>
      </p:sp>
      <p:sp>
        <p:nvSpPr>
          <p:cNvPr id="352277" name="Text Box 21"/>
          <p:cNvSpPr txBox="1">
            <a:spLocks noChangeArrowheads="1"/>
          </p:cNvSpPr>
          <p:nvPr/>
        </p:nvSpPr>
        <p:spPr bwMode="auto">
          <a:xfrm>
            <a:off x="1015568" y="4607938"/>
            <a:ext cx="1241425" cy="366712"/>
          </a:xfrm>
          <a:prstGeom prst="rect">
            <a:avLst/>
          </a:prstGeom>
          <a:noFill/>
          <a:ln w="12700">
            <a:noFill/>
            <a:miter lim="800000"/>
            <a:headEnd/>
            <a:tailEnd/>
          </a:ln>
          <a:effectLst/>
        </p:spPr>
        <p:txBody>
          <a:bodyPr>
            <a:spAutoFit/>
          </a:bodyPr>
          <a:lstStyle/>
          <a:p>
            <a:pPr>
              <a:spcBef>
                <a:spcPct val="50000"/>
              </a:spcBef>
            </a:pPr>
            <a:r>
              <a:rPr lang="en-US" dirty="0">
                <a:effectLst>
                  <a:outerShdw blurRad="38100" dist="38100" dir="2700000" algn="tl">
                    <a:srgbClr val="000000"/>
                  </a:outerShdw>
                </a:effectLst>
                <a:latin typeface="Segoe" pitchFamily="34" charset="0"/>
              </a:rPr>
              <a:t>Density</a:t>
            </a:r>
          </a:p>
        </p:txBody>
      </p:sp>
      <p:sp>
        <p:nvSpPr>
          <p:cNvPr id="352278" name="Text Box 22"/>
          <p:cNvSpPr txBox="1">
            <a:spLocks noChangeArrowheads="1"/>
          </p:cNvSpPr>
          <p:nvPr/>
        </p:nvSpPr>
        <p:spPr bwMode="auto">
          <a:xfrm>
            <a:off x="3832586" y="4636513"/>
            <a:ext cx="1433513" cy="366712"/>
          </a:xfrm>
          <a:prstGeom prst="rect">
            <a:avLst/>
          </a:prstGeom>
          <a:noFill/>
          <a:ln w="12700">
            <a:noFill/>
            <a:miter lim="800000"/>
            <a:headEnd/>
            <a:tailEnd/>
          </a:ln>
          <a:effectLst/>
        </p:spPr>
        <p:txBody>
          <a:bodyPr>
            <a:spAutoFit/>
          </a:bodyPr>
          <a:lstStyle/>
          <a:p>
            <a:pPr>
              <a:spcBef>
                <a:spcPct val="50000"/>
              </a:spcBef>
            </a:pPr>
            <a:r>
              <a:rPr lang="en-US" dirty="0">
                <a:effectLst>
                  <a:outerShdw blurRad="38100" dist="38100" dir="2700000" algn="tl">
                    <a:srgbClr val="000000"/>
                  </a:outerShdw>
                </a:effectLst>
                <a:latin typeface="Segoe" pitchFamily="34" charset="0"/>
              </a:rPr>
              <a:t>Bandwidth</a:t>
            </a:r>
          </a:p>
        </p:txBody>
      </p:sp>
      <p:sp>
        <p:nvSpPr>
          <p:cNvPr id="352279" name="Text Box 23"/>
          <p:cNvSpPr txBox="1">
            <a:spLocks noChangeArrowheads="1"/>
          </p:cNvSpPr>
          <p:nvPr/>
        </p:nvSpPr>
        <p:spPr bwMode="auto">
          <a:xfrm>
            <a:off x="6835343" y="4611113"/>
            <a:ext cx="1241425" cy="366712"/>
          </a:xfrm>
          <a:prstGeom prst="rect">
            <a:avLst/>
          </a:prstGeom>
          <a:noFill/>
          <a:ln w="12700">
            <a:noFill/>
            <a:miter lim="800000"/>
            <a:headEnd/>
            <a:tailEnd/>
          </a:ln>
          <a:effectLst/>
        </p:spPr>
        <p:txBody>
          <a:bodyPr>
            <a:spAutoFit/>
          </a:bodyPr>
          <a:lstStyle/>
          <a:p>
            <a:pPr>
              <a:spcBef>
                <a:spcPct val="50000"/>
              </a:spcBef>
            </a:pPr>
            <a:r>
              <a:rPr lang="en-US" dirty="0">
                <a:effectLst>
                  <a:outerShdw blurRad="38100" dist="38100" dir="2700000" algn="tl">
                    <a:srgbClr val="000000"/>
                  </a:outerShdw>
                </a:effectLst>
                <a:latin typeface="Segoe" pitchFamily="34" charset="0"/>
              </a:rPr>
              <a:t>Latency</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5"/>
          <p:cNvGrpSpPr/>
          <p:nvPr/>
        </p:nvGrpSpPr>
        <p:grpSpPr>
          <a:xfrm>
            <a:off x="-228600" y="1905000"/>
            <a:ext cx="9601200" cy="4724400"/>
            <a:chOff x="5180724" y="-1020616"/>
            <a:chExt cx="9214898" cy="3110002"/>
          </a:xfrm>
        </p:grpSpPr>
        <p:pic>
          <p:nvPicPr>
            <p:cNvPr id="8" name="Picture 47" descr="glass rectangle"/>
            <p:cNvPicPr>
              <a:picLocks noChangeAspect="1" noChangeArrowheads="1"/>
            </p:cNvPicPr>
            <p:nvPr/>
          </p:nvPicPr>
          <p:blipFill>
            <a:blip r:embed="rId3">
              <a:lum bright="-100000"/>
            </a:blip>
            <a:srcRect t="2888" b="8159"/>
            <a:stretch>
              <a:fillRect/>
            </a:stretch>
          </p:blipFill>
          <p:spPr bwMode="auto">
            <a:xfrm rot="16200000" flipH="1">
              <a:off x="8268881" y="-4037876"/>
              <a:ext cx="3109482" cy="9144001"/>
            </a:xfrm>
            <a:prstGeom prst="rect">
              <a:avLst/>
            </a:prstGeom>
            <a:noFill/>
            <a:ln w="9525">
              <a:noFill/>
              <a:miter lim="800000"/>
              <a:headEnd/>
              <a:tailEnd/>
            </a:ln>
          </p:spPr>
        </p:pic>
        <p:pic>
          <p:nvPicPr>
            <p:cNvPr id="9" name="Picture 8" descr="glass rectangle"/>
            <p:cNvPicPr>
              <a:picLocks noChangeAspect="1" noChangeArrowheads="1"/>
            </p:cNvPicPr>
            <p:nvPr/>
          </p:nvPicPr>
          <p:blipFill>
            <a:blip r:embed="rId3">
              <a:lum bright="-100000"/>
            </a:blip>
            <a:srcRect t="2888" b="8159"/>
            <a:stretch>
              <a:fillRect/>
            </a:stretch>
          </p:blipFill>
          <p:spPr bwMode="auto">
            <a:xfrm rot="16200000" flipH="1">
              <a:off x="8197980" y="-4037351"/>
              <a:ext cx="3109481" cy="9143994"/>
            </a:xfrm>
            <a:prstGeom prst="rect">
              <a:avLst/>
            </a:prstGeom>
            <a:noFill/>
            <a:ln w="9525">
              <a:noFill/>
              <a:miter lim="800000"/>
              <a:headEnd/>
              <a:tailEnd/>
            </a:ln>
          </p:spPr>
        </p:pic>
      </p:grpSp>
      <p:sp>
        <p:nvSpPr>
          <p:cNvPr id="310274" name="Rectangle 2"/>
          <p:cNvSpPr>
            <a:spLocks noGrp="1" noChangeArrowheads="1"/>
          </p:cNvSpPr>
          <p:nvPr>
            <p:ph type="title"/>
          </p:nvPr>
        </p:nvSpPr>
        <p:spPr>
          <a:xfrm>
            <a:off x="382588" y="228600"/>
            <a:ext cx="8380412" cy="1384995"/>
          </a:xfrm>
        </p:spPr>
        <p:txBody>
          <a:bodyPr/>
          <a:lstStyle/>
          <a:p>
            <a:r>
              <a:rPr smtClean="0"/>
              <a:t>What Computing</a:t>
            </a:r>
            <a:br>
              <a:rPr smtClean="0"/>
            </a:br>
            <a:r>
              <a:rPr smtClean="0"/>
              <a:t>Customers Care About</a:t>
            </a:r>
            <a:endParaRPr lang="en-US" sz="3600" dirty="0" smtClean="0">
              <a:solidFill>
                <a:schemeClr val="accent1"/>
              </a:solidFill>
            </a:endParaRPr>
          </a:p>
        </p:txBody>
      </p:sp>
      <p:pic>
        <p:nvPicPr>
          <p:cNvPr id="45058" name="Picture 2"/>
          <p:cNvPicPr>
            <a:picLocks noChangeAspect="1" noChangeArrowheads="1"/>
          </p:cNvPicPr>
          <p:nvPr/>
        </p:nvPicPr>
        <p:blipFill>
          <a:blip r:embed="rId4"/>
          <a:srcRect/>
          <a:stretch>
            <a:fillRect/>
          </a:stretch>
        </p:blipFill>
        <p:spPr bwMode="auto">
          <a:xfrm>
            <a:off x="381000" y="2147888"/>
            <a:ext cx="8388350" cy="4481512"/>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228600" y="1905000"/>
            <a:ext cx="9601200" cy="4724400"/>
            <a:chOff x="5180724" y="-1020616"/>
            <a:chExt cx="9214898" cy="3110002"/>
          </a:xfrm>
        </p:grpSpPr>
        <p:pic>
          <p:nvPicPr>
            <p:cNvPr id="6" name="Picture 47" descr="glass rectangle"/>
            <p:cNvPicPr>
              <a:picLocks noChangeAspect="1" noChangeArrowheads="1"/>
            </p:cNvPicPr>
            <p:nvPr/>
          </p:nvPicPr>
          <p:blipFill>
            <a:blip r:embed="rId3">
              <a:lum bright="-100000"/>
            </a:blip>
            <a:srcRect t="2888" b="8159"/>
            <a:stretch>
              <a:fillRect/>
            </a:stretch>
          </p:blipFill>
          <p:spPr bwMode="auto">
            <a:xfrm rot="16200000" flipH="1">
              <a:off x="8268881" y="-4037876"/>
              <a:ext cx="3109482" cy="9144001"/>
            </a:xfrm>
            <a:prstGeom prst="rect">
              <a:avLst/>
            </a:prstGeom>
            <a:noFill/>
            <a:ln w="9525">
              <a:noFill/>
              <a:miter lim="800000"/>
              <a:headEnd/>
              <a:tailEnd/>
            </a:ln>
          </p:spPr>
        </p:pic>
        <p:pic>
          <p:nvPicPr>
            <p:cNvPr id="7" name="Picture 6" descr="glass rectangle"/>
            <p:cNvPicPr>
              <a:picLocks noChangeAspect="1" noChangeArrowheads="1"/>
            </p:cNvPicPr>
            <p:nvPr/>
          </p:nvPicPr>
          <p:blipFill>
            <a:blip r:embed="rId3">
              <a:lum bright="-100000"/>
            </a:blip>
            <a:srcRect t="2888" b="8159"/>
            <a:stretch>
              <a:fillRect/>
            </a:stretch>
          </p:blipFill>
          <p:spPr bwMode="auto">
            <a:xfrm rot="16200000" flipH="1">
              <a:off x="8197980" y="-4037351"/>
              <a:ext cx="3109481" cy="9143994"/>
            </a:xfrm>
            <a:prstGeom prst="rect">
              <a:avLst/>
            </a:prstGeom>
            <a:noFill/>
            <a:ln w="9525">
              <a:noFill/>
              <a:miter lim="800000"/>
              <a:headEnd/>
              <a:tailEnd/>
            </a:ln>
          </p:spPr>
        </p:pic>
      </p:grpSp>
      <p:sp>
        <p:nvSpPr>
          <p:cNvPr id="312325" name="Rectangle 5"/>
          <p:cNvSpPr>
            <a:spLocks noGrp="1" noChangeArrowheads="1"/>
          </p:cNvSpPr>
          <p:nvPr>
            <p:ph type="title"/>
          </p:nvPr>
        </p:nvSpPr>
        <p:spPr>
          <a:xfrm>
            <a:off x="382588" y="228600"/>
            <a:ext cx="8380412" cy="1384995"/>
          </a:xfrm>
        </p:spPr>
        <p:txBody>
          <a:bodyPr/>
          <a:lstStyle/>
          <a:p>
            <a:r>
              <a:rPr lang="en-US" dirty="0" smtClean="0"/>
              <a:t>What Computing</a:t>
            </a:r>
            <a:br>
              <a:rPr lang="en-US" dirty="0" smtClean="0"/>
            </a:br>
            <a:r>
              <a:rPr lang="en-US" dirty="0" smtClean="0"/>
              <a:t>Customers Care About</a:t>
            </a:r>
          </a:p>
        </p:txBody>
      </p:sp>
      <p:pic>
        <p:nvPicPr>
          <p:cNvPr id="46082" name="Picture 2"/>
          <p:cNvPicPr>
            <a:picLocks noChangeAspect="1" noChangeArrowheads="1"/>
          </p:cNvPicPr>
          <p:nvPr/>
        </p:nvPicPr>
        <p:blipFill>
          <a:blip r:embed="rId4"/>
          <a:srcRect/>
          <a:stretch>
            <a:fillRect/>
          </a:stretch>
        </p:blipFill>
        <p:spPr bwMode="auto">
          <a:xfrm>
            <a:off x="381000" y="2209800"/>
            <a:ext cx="8394700" cy="44196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382588" y="228600"/>
            <a:ext cx="8380412" cy="1384995"/>
          </a:xfrm>
        </p:spPr>
        <p:txBody>
          <a:bodyPr/>
          <a:lstStyle/>
          <a:p>
            <a:r>
              <a:rPr lang="en-US" dirty="0" smtClean="0"/>
              <a:t>Windows Vista System Requirements</a:t>
            </a:r>
            <a:endParaRPr lang="en-US" dirty="0"/>
          </a:p>
        </p:txBody>
      </p:sp>
      <p:graphicFrame>
        <p:nvGraphicFramePr>
          <p:cNvPr id="313413" name="Group 69"/>
          <p:cNvGraphicFramePr>
            <a:graphicFrameLocks noGrp="1"/>
          </p:cNvGraphicFramePr>
          <p:nvPr/>
        </p:nvGraphicFramePr>
        <p:xfrm>
          <a:off x="381000" y="1905000"/>
          <a:ext cx="8382000" cy="4145280"/>
        </p:xfrm>
        <a:graphic>
          <a:graphicData uri="http://schemas.openxmlformats.org/drawingml/2006/table">
            <a:tbl>
              <a:tblPr firstRow="1" firstCol="1">
                <a:effectLst>
                  <a:outerShdw blurRad="596900" sx="102000" sy="102000" algn="ctr" rotWithShape="0">
                    <a:prstClr val="black"/>
                  </a:outerShdw>
                </a:effectLst>
                <a:tableStyleId>{E8034E78-7F5D-4C2E-B375-FC64B27BC917}</a:tableStyleId>
              </a:tblPr>
              <a:tblGrid>
                <a:gridCol w="1832465"/>
                <a:gridCol w="1339227"/>
                <a:gridCol w="1168196"/>
                <a:gridCol w="4042112"/>
              </a:tblGrid>
              <a:tr h="0">
                <a:tc rowSpan="2">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endParaRPr kumimoji="0" lang="zh-TW" altLang="en-US" sz="1400" b="0" i="0" u="none" strike="noStrike" cap="none" normalizeH="0" baseline="0" dirty="0" smtClean="0">
                        <a:ln>
                          <a:noFill/>
                        </a:ln>
                        <a:solidFill>
                          <a:schemeClr val="tx1"/>
                        </a:solidFill>
                        <a:effectLst>
                          <a:outerShdw blurRad="38100" dist="38100" dir="2700000" algn="tl">
                            <a:srgbClr val="000000"/>
                          </a:outerShdw>
                        </a:effectLst>
                        <a:latin typeface="Segoe" pitchFamily="34" charset="0"/>
                        <a:ea typeface="PMingLiU" pitchFamily="18" charset="-120"/>
                      </a:endParaRPr>
                    </a:p>
                  </a:txBody>
                  <a:tcPr anchor="ctr" horzOverflow="overflow"/>
                </a:tc>
                <a:tc rowSpan="2">
                  <a:txBody>
                    <a:bodyPr/>
                    <a:lstStyle/>
                    <a:p>
                      <a:pPr marL="0" marR="0" lvl="0" indent="0" algn="ctr" defTabSz="914400" rtl="0" eaLnBrk="1" fontAlgn="base" latinLnBrk="0" hangingPunct="1">
                        <a:lnSpc>
                          <a:spcPct val="100000"/>
                        </a:lnSpc>
                        <a:spcBef>
                          <a:spcPct val="0"/>
                        </a:spcBef>
                        <a:spcAft>
                          <a:spcPct val="0"/>
                        </a:spcAft>
                        <a:buClrTx/>
                        <a:buSzPct val="95000"/>
                        <a:buFontTx/>
                        <a:buNone/>
                        <a:tabLst/>
                      </a:pPr>
                      <a:r>
                        <a:rPr kumimoji="0" lang="en-US" altLang="ja-JP" sz="1800" u="none" strike="noStrike" cap="none" normalizeH="0" baseline="0" dirty="0" smtClean="0">
                          <a:ln>
                            <a:noFill/>
                          </a:ln>
                          <a:effectLst/>
                        </a:rPr>
                        <a:t>Minimum</a:t>
                      </a:r>
                    </a:p>
                    <a:p>
                      <a:pPr marL="0" marR="0" lvl="0" indent="0" algn="ctr" defTabSz="914400" rtl="0" eaLnBrk="1" fontAlgn="base" latinLnBrk="0" hangingPunct="1">
                        <a:lnSpc>
                          <a:spcPct val="100000"/>
                        </a:lnSpc>
                        <a:spcBef>
                          <a:spcPct val="0"/>
                        </a:spcBef>
                        <a:spcAft>
                          <a:spcPct val="0"/>
                        </a:spcAft>
                        <a:buClrTx/>
                        <a:buSzPct val="95000"/>
                        <a:buFontTx/>
                        <a:buNone/>
                        <a:tabLst/>
                      </a:pPr>
                      <a:r>
                        <a:rPr kumimoji="0" lang="en-US" altLang="ja-JP" sz="1800" u="none" strike="noStrike" cap="none" normalizeH="0" baseline="0" dirty="0" smtClean="0">
                          <a:ln>
                            <a:noFill/>
                          </a:ln>
                          <a:effectLst/>
                        </a:rPr>
                        <a:t>supported</a:t>
                      </a:r>
                      <a:endParaRPr kumimoji="0" lang="en-US" altLang="ja-JP" sz="1800" b="1" i="0" u="none" strike="noStrike" cap="none" normalizeH="0" baseline="0" dirty="0" smtClean="0">
                        <a:ln>
                          <a:noFill/>
                        </a:ln>
                        <a:solidFill>
                          <a:schemeClr val="tx1"/>
                        </a:solidFill>
                        <a:effectLst/>
                        <a:latin typeface="Times New Roman" pitchFamily="18" charset="0"/>
                        <a:ea typeface="MS Mincho" pitchFamily="49" charset="-128"/>
                        <a:cs typeface="Arial" charset="0"/>
                      </a:endParaRPr>
                    </a:p>
                  </a:txBody>
                  <a:tcPr horzOverflow="overflow"/>
                </a:tc>
                <a:tc gridSpan="2">
                  <a:txBody>
                    <a:bodyPr/>
                    <a:lstStyle/>
                    <a:p>
                      <a:pPr marL="0" marR="0" lvl="0" indent="0" algn="ctr" defTabSz="914400" rtl="0" eaLnBrk="1" fontAlgn="base" latinLnBrk="0" hangingPunct="1">
                        <a:lnSpc>
                          <a:spcPct val="100000"/>
                        </a:lnSpc>
                        <a:spcBef>
                          <a:spcPct val="0"/>
                        </a:spcBef>
                        <a:spcAft>
                          <a:spcPct val="0"/>
                        </a:spcAft>
                        <a:buClrTx/>
                        <a:buSzPct val="95000"/>
                        <a:buFontTx/>
                        <a:buNone/>
                        <a:tabLst/>
                      </a:pPr>
                      <a:r>
                        <a:rPr kumimoji="0" lang="en-US" altLang="ja-JP" sz="2400" u="none" strike="noStrike" cap="none" normalizeH="0" baseline="0" dirty="0" smtClean="0">
                          <a:ln>
                            <a:noFill/>
                          </a:ln>
                          <a:effectLst/>
                        </a:rPr>
                        <a:t>Minimum recommended by SKU</a:t>
                      </a:r>
                      <a:endParaRPr kumimoji="0" lang="en-US" altLang="ja-JP" sz="2800" b="0" i="0" u="none" strike="noStrike" cap="none" normalizeH="0" baseline="0" dirty="0" smtClean="0">
                        <a:ln>
                          <a:noFill/>
                        </a:ln>
                        <a:solidFill>
                          <a:schemeClr val="tx1"/>
                        </a:solidFill>
                        <a:effectLst/>
                        <a:latin typeface="Times New Roman" pitchFamily="18" charset="0"/>
                        <a:ea typeface="MS Mincho" pitchFamily="49" charset="-128"/>
                        <a:cs typeface="Arial" charset="0"/>
                      </a:endParaRPr>
                    </a:p>
                  </a:txBody>
                  <a:tcPr horzOverflow="overflow"/>
                </a:tc>
                <a:tc hMerge="1">
                  <a:txBody>
                    <a:bodyPr/>
                    <a:lstStyle/>
                    <a:p>
                      <a:endParaRPr lang="en-US"/>
                    </a:p>
                  </a:txBody>
                  <a:tcPr/>
                </a:tc>
              </a:tr>
              <a:tr h="0">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Pct val="95000"/>
                        <a:buFontTx/>
                        <a:buNone/>
                        <a:tabLst/>
                      </a:pPr>
                      <a:r>
                        <a:rPr kumimoji="0" lang="en-US" altLang="ja-JP" sz="1400" u="none" strike="noStrike" cap="none" normalizeH="0" baseline="0" dirty="0" smtClean="0">
                          <a:ln>
                            <a:noFill/>
                          </a:ln>
                          <a:effectLst/>
                        </a:rPr>
                        <a:t>Home basic</a:t>
                      </a:r>
                      <a:endParaRPr kumimoji="0" lang="en-US" altLang="ja-JP" sz="2800" b="1" i="0" u="none" strike="noStrike" cap="none" normalizeH="0" baseline="0" dirty="0" smtClean="0">
                        <a:ln>
                          <a:noFill/>
                        </a:ln>
                        <a:solidFill>
                          <a:schemeClr val="tx1"/>
                        </a:solidFill>
                        <a:effectLst/>
                        <a:latin typeface="Times New Roman" pitchFamily="18" charset="0"/>
                        <a:ea typeface="MS Mincho" pitchFamily="49" charset="-128"/>
                        <a:cs typeface="Arial" charset="0"/>
                      </a:endParaRPr>
                    </a:p>
                  </a:txBody>
                  <a:tcPr horzOverflow="overflow">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Pct val="95000"/>
                        <a:buFontTx/>
                        <a:buNone/>
                        <a:tabLst/>
                      </a:pPr>
                      <a:r>
                        <a:rPr kumimoji="0" lang="en-US" altLang="ja-JP" sz="1400" u="none" strike="noStrike" cap="none" normalizeH="0" baseline="0" dirty="0" smtClean="0">
                          <a:ln>
                            <a:noFill/>
                          </a:ln>
                          <a:effectLst/>
                        </a:rPr>
                        <a:t>All other SKUs</a:t>
                      </a:r>
                      <a:endParaRPr kumimoji="0" lang="en-US" altLang="ja-JP" sz="2800" b="1" i="0" u="none" strike="noStrike" cap="none" normalizeH="0" baseline="0" dirty="0" smtClean="0">
                        <a:ln>
                          <a:noFill/>
                        </a:ln>
                        <a:solidFill>
                          <a:schemeClr val="tx1"/>
                        </a:solidFill>
                        <a:effectLst/>
                        <a:latin typeface="Times New Roman" pitchFamily="18" charset="0"/>
                        <a:ea typeface="MS Mincho" pitchFamily="49" charset="-128"/>
                        <a:cs typeface="Arial" charset="0"/>
                      </a:endParaRPr>
                    </a:p>
                  </a:txBody>
                  <a:tcPr horzOverflow="overflow">
                    <a:solidFill>
                      <a:schemeClr val="bg2"/>
                    </a:solidFill>
                  </a:tcPr>
                </a:tc>
              </a:tr>
              <a:tr h="131892">
                <a:tc>
                  <a:txBody>
                    <a:bodyPr/>
                    <a:lstStyle/>
                    <a:p>
                      <a:pPr marL="0" marR="0" lvl="0" indent="0" algn="l" defTabSz="914400" rtl="0" eaLnBrk="1" fontAlgn="base" latinLnBrk="0" hangingPunct="1">
                        <a:lnSpc>
                          <a:spcPct val="100000"/>
                        </a:lnSpc>
                        <a:spcBef>
                          <a:spcPct val="0"/>
                        </a:spcBef>
                        <a:spcAft>
                          <a:spcPct val="0"/>
                        </a:spcAft>
                        <a:buClrTx/>
                        <a:buSzPct val="95000"/>
                        <a:buFontTx/>
                        <a:buNone/>
                        <a:tabLst/>
                      </a:pPr>
                      <a:r>
                        <a:rPr kumimoji="0" lang="en-US" altLang="ja-JP" sz="1600" b="0" u="none" strike="noStrike" cap="none" normalizeH="0" baseline="0" dirty="0" smtClean="0">
                          <a:ln>
                            <a:noFill/>
                          </a:ln>
                          <a:solidFill>
                            <a:schemeClr val="bg2"/>
                          </a:solidFill>
                          <a:effectLst/>
                        </a:rPr>
                        <a:t>CPU</a:t>
                      </a:r>
                      <a:endParaRPr kumimoji="0" lang="en-US" altLang="ja-JP" sz="1600" b="0" i="0" u="none" strike="noStrike" cap="none" normalizeH="0" baseline="0" dirty="0" smtClean="0">
                        <a:ln>
                          <a:noFill/>
                        </a:ln>
                        <a:solidFill>
                          <a:schemeClr val="bg2"/>
                        </a:solidFill>
                        <a:effectLst/>
                        <a:latin typeface="Times New Roman" pitchFamily="18" charset="0"/>
                        <a:ea typeface="MS Mincho" pitchFamily="49" charset="-128"/>
                        <a:cs typeface="Arial" charset="0"/>
                      </a:endParaRPr>
                    </a:p>
                  </a:txBody>
                  <a:tcPr anchor="ctr" horzOverflow="overflow">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tcPr>
                </a:tc>
                <a:tc gridSpan="2">
                  <a:txBody>
                    <a:bodyPr/>
                    <a:lstStyle/>
                    <a:p>
                      <a:pPr marL="0" marR="0" lvl="0" indent="0" algn="ctr" defTabSz="914400" rtl="0" eaLnBrk="1" fontAlgn="base" latinLnBrk="0" hangingPunct="1">
                        <a:lnSpc>
                          <a:spcPct val="100000"/>
                        </a:lnSpc>
                        <a:spcBef>
                          <a:spcPct val="0"/>
                        </a:spcBef>
                        <a:spcAft>
                          <a:spcPct val="0"/>
                        </a:spcAft>
                        <a:buClrTx/>
                        <a:buSzPct val="95000"/>
                        <a:buFontTx/>
                        <a:buNone/>
                        <a:tabLst/>
                      </a:pPr>
                      <a:r>
                        <a:rPr kumimoji="0" lang="en-US" altLang="ja-JP" sz="1400" u="none" strike="noStrike" cap="none" normalizeH="0" baseline="0" dirty="0" smtClean="0">
                          <a:ln>
                            <a:noFill/>
                          </a:ln>
                          <a:solidFill>
                            <a:schemeClr val="bg2"/>
                          </a:solidFill>
                          <a:effectLst/>
                        </a:rPr>
                        <a:t>An 800MHz x86 or x64 processor</a:t>
                      </a:r>
                      <a:r>
                        <a:rPr kumimoji="0" lang="en-US" altLang="ja-JP" sz="1400" u="none" strike="noStrike" cap="none" normalizeH="0" baseline="30000" dirty="0" smtClean="0">
                          <a:ln>
                            <a:noFill/>
                          </a:ln>
                          <a:solidFill>
                            <a:schemeClr val="bg2"/>
                          </a:solidFill>
                          <a:effectLst/>
                        </a:rPr>
                        <a:t>3</a:t>
                      </a:r>
                      <a:endParaRPr kumimoji="0" lang="en-US" altLang="ja-JP" sz="3200" b="0" i="0" u="none" strike="noStrike" cap="none" normalizeH="0" baseline="30000" dirty="0" smtClean="0">
                        <a:ln>
                          <a:noFill/>
                        </a:ln>
                        <a:solidFill>
                          <a:schemeClr val="bg2"/>
                        </a:solidFill>
                        <a:effectLst/>
                        <a:latin typeface="Times New Roman" pitchFamily="18" charset="0"/>
                        <a:ea typeface="MS Mincho" pitchFamily="49" charset="-128"/>
                        <a:cs typeface="Arial"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tx1"/>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Pct val="95000"/>
                        <a:buFontTx/>
                        <a:buNone/>
                        <a:tabLst/>
                      </a:pPr>
                      <a:r>
                        <a:rPr kumimoji="0" lang="en-US" altLang="ja-JP" sz="1400" u="none" strike="noStrike" cap="none" normalizeH="0" baseline="0" dirty="0" smtClean="0">
                          <a:ln>
                            <a:noFill/>
                          </a:ln>
                          <a:solidFill>
                            <a:schemeClr val="bg2"/>
                          </a:solidFill>
                          <a:effectLst/>
                        </a:rPr>
                        <a:t>A 1GHz x86 or x64 processor</a:t>
                      </a:r>
                      <a:r>
                        <a:rPr kumimoji="0" lang="en-US" altLang="ja-JP" sz="1400" u="none" strike="noStrike" cap="none" normalizeH="0" baseline="30000" dirty="0" smtClean="0">
                          <a:ln>
                            <a:noFill/>
                          </a:ln>
                          <a:solidFill>
                            <a:schemeClr val="bg2"/>
                          </a:solidFill>
                          <a:effectLst/>
                        </a:rPr>
                        <a:t>3</a:t>
                      </a:r>
                      <a:endParaRPr kumimoji="0" lang="en-US" altLang="ja-JP" sz="1400" b="0" i="0" u="none" strike="noStrike" cap="none" normalizeH="0" baseline="30000" dirty="0" smtClean="0">
                        <a:ln>
                          <a:noFill/>
                        </a:ln>
                        <a:solidFill>
                          <a:schemeClr val="bg2"/>
                        </a:solidFill>
                        <a:effectLst/>
                        <a:latin typeface="Segoe" pitchFamily="34" charset="0"/>
                        <a:ea typeface="MS Mincho" pitchFamily="49" charset="-128"/>
                        <a:cs typeface="Arial" charset="0"/>
                      </a:endParaRPr>
                    </a:p>
                  </a:txBody>
                  <a:tcPr anchor="ctr" horzOverflow="overflow">
                    <a:lnL w="12700" cap="flat" cmpd="sng" algn="ctr">
                      <a:solidFill>
                        <a:schemeClr val="bg2"/>
                      </a:solidFill>
                      <a:prstDash val="solid"/>
                      <a:round/>
                      <a:headEnd type="none" w="med" len="med"/>
                      <a:tailEnd type="none" w="med" len="med"/>
                    </a:lnL>
                    <a:lnB w="12700" cap="flat" cmpd="sng" algn="ctr">
                      <a:solidFill>
                        <a:schemeClr val="bg2"/>
                      </a:solidFill>
                      <a:prstDash val="solid"/>
                      <a:round/>
                      <a:headEnd type="none" w="med" len="med"/>
                      <a:tailEnd type="none" w="med" len="med"/>
                    </a:lnB>
                    <a:solidFill>
                      <a:schemeClr val="tx1"/>
                    </a:solidFill>
                  </a:tcPr>
                </a:tc>
              </a:tr>
              <a:tr h="0">
                <a:tc>
                  <a:txBody>
                    <a:bodyPr/>
                    <a:lstStyle/>
                    <a:p>
                      <a:pPr marL="0" marR="0" lvl="0" indent="0" algn="l" defTabSz="914400" rtl="0" eaLnBrk="1" fontAlgn="base" latinLnBrk="0" hangingPunct="1">
                        <a:lnSpc>
                          <a:spcPct val="100000"/>
                        </a:lnSpc>
                        <a:spcBef>
                          <a:spcPct val="0"/>
                        </a:spcBef>
                        <a:spcAft>
                          <a:spcPct val="0"/>
                        </a:spcAft>
                        <a:buClrTx/>
                        <a:buSzPct val="95000"/>
                        <a:buFontTx/>
                        <a:buNone/>
                        <a:tabLst/>
                      </a:pPr>
                      <a:r>
                        <a:rPr kumimoji="0" lang="en-US" altLang="ja-JP" sz="1600" b="0" u="none" strike="noStrike" cap="none" normalizeH="0" baseline="0" dirty="0" smtClean="0">
                          <a:ln>
                            <a:noFill/>
                          </a:ln>
                          <a:solidFill>
                            <a:schemeClr val="bg2"/>
                          </a:solidFill>
                          <a:effectLst/>
                        </a:rPr>
                        <a:t>System memory</a:t>
                      </a:r>
                      <a:endParaRPr kumimoji="0" lang="en-US" altLang="ja-JP" sz="1600" b="0" i="0" u="none" strike="noStrike" cap="none" normalizeH="0" baseline="0" dirty="0" smtClean="0">
                        <a:ln>
                          <a:noFill/>
                        </a:ln>
                        <a:solidFill>
                          <a:schemeClr val="bg2"/>
                        </a:solidFill>
                        <a:effectLst/>
                        <a:latin typeface="Times New Roman" pitchFamily="18" charset="0"/>
                        <a:ea typeface="MS Mincho" pitchFamily="49" charset="-128"/>
                        <a:cs typeface="Arial" charset="0"/>
                      </a:endParaRPr>
                    </a:p>
                  </a:txBody>
                  <a:tcPr anchor="ctr" horzOverflow="overflow">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gridSpan="2">
                  <a:txBody>
                    <a:bodyPr/>
                    <a:lstStyle/>
                    <a:p>
                      <a:pPr marL="0" marR="0" lvl="0" indent="0" algn="ctr" defTabSz="914400" rtl="0" eaLnBrk="1" fontAlgn="base" latinLnBrk="0" hangingPunct="1">
                        <a:lnSpc>
                          <a:spcPct val="100000"/>
                        </a:lnSpc>
                        <a:spcBef>
                          <a:spcPct val="0"/>
                        </a:spcBef>
                        <a:spcAft>
                          <a:spcPct val="0"/>
                        </a:spcAft>
                        <a:buClrTx/>
                        <a:buSzPct val="95000"/>
                        <a:buFontTx/>
                        <a:buNone/>
                        <a:tabLst/>
                      </a:pPr>
                      <a:r>
                        <a:rPr kumimoji="0" lang="en-US" altLang="ja-JP" sz="1400" u="none" strike="noStrike" cap="none" normalizeH="0" baseline="0" dirty="0" smtClean="0">
                          <a:ln>
                            <a:noFill/>
                          </a:ln>
                          <a:solidFill>
                            <a:schemeClr val="bg2"/>
                          </a:solidFill>
                          <a:effectLst/>
                        </a:rPr>
                        <a:t>512MB</a:t>
                      </a:r>
                      <a:endParaRPr kumimoji="0" lang="en-US" altLang="ja-JP" sz="3200" b="0" i="0" u="none" strike="noStrike" cap="none" normalizeH="0" baseline="0" dirty="0" smtClean="0">
                        <a:ln>
                          <a:noFill/>
                        </a:ln>
                        <a:solidFill>
                          <a:schemeClr val="bg2"/>
                        </a:solidFill>
                        <a:effectLst/>
                        <a:latin typeface="Times New Roman" pitchFamily="18" charset="0"/>
                        <a:ea typeface="MS Mincho" pitchFamily="49" charset="-128"/>
                        <a:cs typeface="Arial"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Pct val="95000"/>
                        <a:buFontTx/>
                        <a:buNone/>
                        <a:tabLst/>
                      </a:pPr>
                      <a:r>
                        <a:rPr kumimoji="0" lang="en-US" altLang="ja-JP" sz="1400" u="none" strike="noStrike" cap="none" normalizeH="0" baseline="0" dirty="0" smtClean="0">
                          <a:ln>
                            <a:noFill/>
                          </a:ln>
                          <a:solidFill>
                            <a:schemeClr val="bg2"/>
                          </a:solidFill>
                          <a:effectLst/>
                        </a:rPr>
                        <a:t>1GB</a:t>
                      </a:r>
                      <a:endParaRPr kumimoji="0" lang="en-US" altLang="ja-JP" sz="3200" b="0" i="0" u="none" strike="noStrike" cap="none" normalizeH="0" baseline="0" dirty="0" smtClean="0">
                        <a:ln>
                          <a:noFill/>
                        </a:ln>
                        <a:solidFill>
                          <a:schemeClr val="bg2"/>
                        </a:solidFill>
                        <a:effectLst/>
                        <a:latin typeface="Times New Roman" pitchFamily="18" charset="0"/>
                        <a:ea typeface="MS Mincho" pitchFamily="49" charset="-128"/>
                        <a:cs typeface="Arial" charset="0"/>
                      </a:endParaRPr>
                    </a:p>
                  </a:txBody>
                  <a:tcPr anchor="ctr" horzOverflow="overflow">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r>
              <a:tr h="131892">
                <a:tc>
                  <a:txBody>
                    <a:bodyPr/>
                    <a:lstStyle/>
                    <a:p>
                      <a:pPr marL="0" marR="0" lvl="0" indent="0" algn="l" defTabSz="914400" rtl="0" eaLnBrk="1" fontAlgn="base" latinLnBrk="0" hangingPunct="1">
                        <a:lnSpc>
                          <a:spcPct val="100000"/>
                        </a:lnSpc>
                        <a:spcBef>
                          <a:spcPct val="0"/>
                        </a:spcBef>
                        <a:spcAft>
                          <a:spcPct val="0"/>
                        </a:spcAft>
                        <a:buClrTx/>
                        <a:buSzPct val="95000"/>
                        <a:buFontTx/>
                        <a:buNone/>
                        <a:tabLst/>
                      </a:pPr>
                      <a:r>
                        <a:rPr kumimoji="0" lang="en-US" altLang="ja-JP" sz="1600" b="0" u="none" strike="noStrike" cap="none" normalizeH="0" baseline="0" dirty="0" smtClean="0">
                          <a:ln>
                            <a:noFill/>
                          </a:ln>
                          <a:solidFill>
                            <a:schemeClr val="bg2"/>
                          </a:solidFill>
                          <a:effectLst/>
                        </a:rPr>
                        <a:t>GPU</a:t>
                      </a:r>
                      <a:endParaRPr kumimoji="0" lang="en-US" altLang="ja-JP" sz="1600" b="0" i="0" u="none" strike="noStrike" cap="none" normalizeH="0" baseline="0" dirty="0" smtClean="0">
                        <a:ln>
                          <a:noFill/>
                        </a:ln>
                        <a:solidFill>
                          <a:schemeClr val="bg2"/>
                        </a:solidFill>
                        <a:effectLst/>
                        <a:latin typeface="Times New Roman" pitchFamily="18" charset="0"/>
                        <a:ea typeface="MS Mincho" pitchFamily="49" charset="-128"/>
                        <a:cs typeface="Arial" charset="0"/>
                      </a:endParaRPr>
                    </a:p>
                  </a:txBody>
                  <a:tcPr anchor="ctr" horzOverflow="overflow">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Pct val="95000"/>
                        <a:buFontTx/>
                        <a:buNone/>
                        <a:tabLst/>
                      </a:pPr>
                      <a:r>
                        <a:rPr kumimoji="0" lang="en-US" altLang="ja-JP" sz="1400" u="none" strike="noStrike" cap="none" normalizeH="0" baseline="0" dirty="0" smtClean="0">
                          <a:ln>
                            <a:noFill/>
                          </a:ln>
                          <a:solidFill>
                            <a:schemeClr val="bg2"/>
                          </a:solidFill>
                          <a:effectLst/>
                        </a:rPr>
                        <a:t>SVGA (800x600)</a:t>
                      </a:r>
                      <a:endParaRPr kumimoji="0" lang="en-US" altLang="ja-JP" sz="3200" b="0" i="0" u="none" strike="noStrike" cap="none" normalizeH="0" baseline="0" dirty="0" smtClean="0">
                        <a:ln>
                          <a:noFill/>
                        </a:ln>
                        <a:solidFill>
                          <a:schemeClr val="bg2"/>
                        </a:solidFill>
                        <a:effectLst/>
                        <a:latin typeface="Times New Roman" pitchFamily="18" charset="0"/>
                        <a:ea typeface="MS Mincho" pitchFamily="49" charset="-128"/>
                        <a:cs typeface="Arial"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Pct val="95000"/>
                        <a:buFontTx/>
                        <a:buNone/>
                        <a:tabLst/>
                      </a:pPr>
                      <a:r>
                        <a:rPr kumimoji="0" lang="en-US" altLang="ja-JP" sz="1400" u="none" strike="noStrike" cap="none" normalizeH="0" baseline="0" dirty="0" smtClean="0">
                          <a:ln>
                            <a:noFill/>
                          </a:ln>
                          <a:solidFill>
                            <a:schemeClr val="bg2"/>
                          </a:solidFill>
                          <a:effectLst/>
                        </a:rPr>
                        <a:t>DX9 Capable </a:t>
                      </a:r>
                      <a:endParaRPr kumimoji="0" lang="en-US" altLang="ja-JP" sz="3200" b="0" i="0" u="none" strike="noStrike" cap="none" normalizeH="0" baseline="0" dirty="0" smtClean="0">
                        <a:ln>
                          <a:noFill/>
                        </a:ln>
                        <a:solidFill>
                          <a:schemeClr val="bg2"/>
                        </a:solidFill>
                        <a:effectLst/>
                        <a:latin typeface="Times New Roman" pitchFamily="18" charset="0"/>
                        <a:ea typeface="MS Mincho" pitchFamily="49" charset="-128"/>
                        <a:cs typeface="Arial"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Pct val="95000"/>
                        <a:buFontTx/>
                        <a:buNone/>
                        <a:tabLst/>
                      </a:pPr>
                      <a:r>
                        <a:rPr kumimoji="0" lang="en-US" altLang="ja-JP" sz="1400" u="none" strike="noStrike" cap="none" normalizeH="0" baseline="0" dirty="0" smtClean="0">
                          <a:ln>
                            <a:noFill/>
                          </a:ln>
                          <a:solidFill>
                            <a:schemeClr val="bg2"/>
                          </a:solidFill>
                          <a:effectLst/>
                        </a:rPr>
                        <a:t>Aero Capable</a:t>
                      </a:r>
                      <a:endParaRPr kumimoji="0" lang="en-US" altLang="ja-JP" sz="3200" b="0" i="0" u="none" strike="noStrike" cap="none" normalizeH="0" baseline="0" dirty="0" smtClean="0">
                        <a:ln>
                          <a:noFill/>
                        </a:ln>
                        <a:solidFill>
                          <a:schemeClr val="bg2"/>
                        </a:solidFill>
                        <a:effectLst/>
                        <a:latin typeface="Times New Roman" pitchFamily="18" charset="0"/>
                        <a:ea typeface="MS Mincho" pitchFamily="49" charset="-128"/>
                        <a:cs typeface="Arial" charset="0"/>
                      </a:endParaRPr>
                    </a:p>
                  </a:txBody>
                  <a:tcPr anchor="ctr" horzOverflow="overflow">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r>
              <a:tr h="148960">
                <a:tc>
                  <a:txBody>
                    <a:bodyPr/>
                    <a:lstStyle/>
                    <a:p>
                      <a:pPr marL="0" marR="0" lvl="0" indent="0" algn="l" defTabSz="914400" rtl="0" eaLnBrk="1" fontAlgn="base" latinLnBrk="0" hangingPunct="1">
                        <a:lnSpc>
                          <a:spcPct val="100000"/>
                        </a:lnSpc>
                        <a:spcBef>
                          <a:spcPct val="0"/>
                        </a:spcBef>
                        <a:spcAft>
                          <a:spcPct val="0"/>
                        </a:spcAft>
                        <a:buClrTx/>
                        <a:buSzPct val="95000"/>
                        <a:buFontTx/>
                        <a:buNone/>
                        <a:tabLst/>
                      </a:pPr>
                      <a:r>
                        <a:rPr kumimoji="0" lang="en-US" altLang="ja-JP" sz="1600" b="0" u="none" strike="noStrike" cap="none" normalizeH="0" baseline="0" dirty="0" smtClean="0">
                          <a:ln>
                            <a:noFill/>
                          </a:ln>
                          <a:solidFill>
                            <a:schemeClr val="bg2"/>
                          </a:solidFill>
                          <a:effectLst/>
                        </a:rPr>
                        <a:t>Graphics memory</a:t>
                      </a:r>
                      <a:endParaRPr kumimoji="0" lang="en-US" altLang="ja-JP" sz="1600" b="0" i="0" u="none" strike="noStrike" cap="none" normalizeH="0" baseline="0" dirty="0" smtClean="0">
                        <a:ln>
                          <a:noFill/>
                        </a:ln>
                        <a:solidFill>
                          <a:schemeClr val="bg2"/>
                        </a:solidFill>
                        <a:effectLst/>
                        <a:latin typeface="Times New Roman" pitchFamily="18" charset="0"/>
                        <a:ea typeface="MS Mincho" pitchFamily="49" charset="-128"/>
                        <a:cs typeface="Arial" charset="0"/>
                      </a:endParaRPr>
                    </a:p>
                  </a:txBody>
                  <a:tcPr anchor="ctr" horzOverflow="overflow">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endParaRPr kumimoji="0" lang="zh-TW" altLang="en-US" sz="1600" b="0" i="0" u="none" strike="noStrike" cap="none" normalizeH="0" baseline="0" dirty="0" smtClean="0">
                        <a:ln>
                          <a:noFill/>
                        </a:ln>
                        <a:solidFill>
                          <a:schemeClr val="bg2"/>
                        </a:solidFill>
                        <a:effectLst/>
                        <a:latin typeface="Segoe" pitchFamily="34" charset="0"/>
                        <a:ea typeface="PMingLiU" pitchFamily="18" charset="-12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Pct val="95000"/>
                        <a:buFontTx/>
                        <a:buNone/>
                        <a:tabLst/>
                      </a:pPr>
                      <a:r>
                        <a:rPr kumimoji="0" lang="en-US" altLang="ja-JP" sz="1400" u="none" strike="noStrike" cap="none" normalizeH="0" baseline="0" dirty="0" smtClean="0">
                          <a:ln>
                            <a:noFill/>
                          </a:ln>
                          <a:solidFill>
                            <a:schemeClr val="bg2"/>
                          </a:solidFill>
                          <a:effectLst/>
                        </a:rPr>
                        <a:t>32MB</a:t>
                      </a:r>
                      <a:endParaRPr kumimoji="0" lang="en-US" altLang="ja-JP" sz="3200" b="0" i="0" u="none" strike="noStrike" cap="none" normalizeH="0" baseline="0" dirty="0" smtClean="0">
                        <a:ln>
                          <a:noFill/>
                        </a:ln>
                        <a:solidFill>
                          <a:schemeClr val="bg2"/>
                        </a:solidFill>
                        <a:effectLst/>
                        <a:latin typeface="Times New Roman" pitchFamily="18" charset="0"/>
                        <a:ea typeface="MS Mincho" pitchFamily="49" charset="-128"/>
                        <a:cs typeface="Arial"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Pct val="95000"/>
                        <a:buFontTx/>
                        <a:buNone/>
                        <a:tabLst/>
                      </a:pPr>
                      <a:r>
                        <a:rPr kumimoji="0" lang="en-US" altLang="ja-JP" sz="1400" u="none" strike="noStrike" cap="none" normalizeH="0" baseline="0" dirty="0" smtClean="0">
                          <a:ln>
                            <a:noFill/>
                          </a:ln>
                          <a:solidFill>
                            <a:schemeClr val="bg2"/>
                          </a:solidFill>
                          <a:effectLst/>
                        </a:rPr>
                        <a:t>128MB</a:t>
                      </a:r>
                      <a:r>
                        <a:rPr kumimoji="0" lang="en-US" altLang="ja-JP" sz="1400" u="none" strike="noStrike" cap="none" normalizeH="0" baseline="30000" dirty="0" smtClean="0">
                          <a:ln>
                            <a:noFill/>
                          </a:ln>
                          <a:solidFill>
                            <a:schemeClr val="bg2"/>
                          </a:solidFill>
                          <a:effectLst/>
                        </a:rPr>
                        <a:t> 1, 2</a:t>
                      </a:r>
                      <a:endParaRPr kumimoji="0" lang="en-US" altLang="ja-JP" sz="3200" b="0" i="0" u="none" strike="noStrike" cap="none" normalizeH="0" baseline="0" dirty="0" smtClean="0">
                        <a:ln>
                          <a:noFill/>
                        </a:ln>
                        <a:solidFill>
                          <a:schemeClr val="bg2"/>
                        </a:solidFill>
                        <a:effectLst/>
                        <a:latin typeface="Times New Roman" pitchFamily="18" charset="0"/>
                        <a:ea typeface="MS Mincho" pitchFamily="49" charset="-128"/>
                        <a:cs typeface="Arial" charset="0"/>
                      </a:endParaRPr>
                    </a:p>
                  </a:txBody>
                  <a:tcPr anchor="ctr" horzOverflow="overflow">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r>
              <a:tr h="0">
                <a:tc>
                  <a:txBody>
                    <a:bodyPr/>
                    <a:lstStyle/>
                    <a:p>
                      <a:pPr marL="0" marR="0" lvl="0" indent="0" algn="l" defTabSz="914400" rtl="0" eaLnBrk="1" fontAlgn="base" latinLnBrk="0" hangingPunct="1">
                        <a:lnSpc>
                          <a:spcPct val="100000"/>
                        </a:lnSpc>
                        <a:spcBef>
                          <a:spcPct val="0"/>
                        </a:spcBef>
                        <a:spcAft>
                          <a:spcPct val="0"/>
                        </a:spcAft>
                        <a:buClrTx/>
                        <a:buSzPct val="95000"/>
                        <a:buFontTx/>
                        <a:buNone/>
                        <a:tabLst/>
                      </a:pPr>
                      <a:r>
                        <a:rPr kumimoji="0" lang="en-US" altLang="ja-JP" sz="1600" b="0" u="none" strike="noStrike" cap="none" normalizeH="0" baseline="0" dirty="0" smtClean="0">
                          <a:ln>
                            <a:noFill/>
                          </a:ln>
                          <a:solidFill>
                            <a:schemeClr val="bg2"/>
                          </a:solidFill>
                          <a:effectLst/>
                        </a:rPr>
                        <a:t>HDD</a:t>
                      </a:r>
                      <a:endParaRPr kumimoji="0" lang="en-US" altLang="ja-JP" sz="1600" b="0" i="0" u="none" strike="noStrike" cap="none" normalizeH="0" baseline="0" dirty="0" smtClean="0">
                        <a:ln>
                          <a:noFill/>
                        </a:ln>
                        <a:solidFill>
                          <a:schemeClr val="bg2"/>
                        </a:solidFill>
                        <a:effectLst/>
                        <a:latin typeface="Times New Roman" pitchFamily="18" charset="0"/>
                        <a:ea typeface="MS Mincho" pitchFamily="49" charset="-128"/>
                        <a:cs typeface="Arial" charset="0"/>
                      </a:endParaRPr>
                    </a:p>
                  </a:txBody>
                  <a:tcPr anchor="ctr" horzOverflow="overflow">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gridSpan="2">
                  <a:txBody>
                    <a:bodyPr/>
                    <a:lstStyle/>
                    <a:p>
                      <a:pPr marL="0" marR="0" lvl="0" indent="0" algn="ctr" defTabSz="914400" rtl="0" eaLnBrk="1" fontAlgn="base" latinLnBrk="0" hangingPunct="1">
                        <a:lnSpc>
                          <a:spcPct val="100000"/>
                        </a:lnSpc>
                        <a:spcBef>
                          <a:spcPct val="0"/>
                        </a:spcBef>
                        <a:spcAft>
                          <a:spcPct val="0"/>
                        </a:spcAft>
                        <a:buClrTx/>
                        <a:buSzPct val="95000"/>
                        <a:buFontTx/>
                        <a:buNone/>
                        <a:tabLst/>
                      </a:pPr>
                      <a:r>
                        <a:rPr kumimoji="0" lang="en-US" altLang="ja-JP" sz="1400" u="none" strike="noStrike" cap="none" normalizeH="0" baseline="0" dirty="0" smtClean="0">
                          <a:ln>
                            <a:noFill/>
                          </a:ln>
                          <a:solidFill>
                            <a:schemeClr val="bg2"/>
                          </a:solidFill>
                          <a:effectLst/>
                        </a:rPr>
                        <a:t>20GB</a:t>
                      </a:r>
                      <a:endParaRPr kumimoji="0" lang="en-US" altLang="ja-JP" sz="3200" b="0" i="0" u="none" strike="noStrike" cap="none" normalizeH="0" baseline="0" dirty="0" smtClean="0">
                        <a:ln>
                          <a:noFill/>
                        </a:ln>
                        <a:solidFill>
                          <a:schemeClr val="bg2"/>
                        </a:solidFill>
                        <a:effectLst/>
                        <a:latin typeface="Times New Roman" pitchFamily="18" charset="0"/>
                        <a:ea typeface="MS Mincho" pitchFamily="49" charset="-128"/>
                        <a:cs typeface="Arial"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Pct val="95000"/>
                        <a:buFontTx/>
                        <a:buNone/>
                        <a:tabLst/>
                      </a:pPr>
                      <a:r>
                        <a:rPr kumimoji="0" lang="en-US" altLang="ja-JP" sz="1400" u="none" strike="noStrike" cap="none" normalizeH="0" baseline="0" dirty="0" smtClean="0">
                          <a:ln>
                            <a:noFill/>
                          </a:ln>
                          <a:solidFill>
                            <a:schemeClr val="bg2"/>
                          </a:solidFill>
                          <a:effectLst/>
                        </a:rPr>
                        <a:t>40GB</a:t>
                      </a:r>
                      <a:endParaRPr kumimoji="0" lang="en-US" altLang="ja-JP" sz="3200" b="0" i="0" u="none" strike="noStrike" cap="none" normalizeH="0" baseline="0" dirty="0" smtClean="0">
                        <a:ln>
                          <a:noFill/>
                        </a:ln>
                        <a:solidFill>
                          <a:schemeClr val="bg2"/>
                        </a:solidFill>
                        <a:effectLst/>
                        <a:latin typeface="Times New Roman" pitchFamily="18" charset="0"/>
                        <a:ea typeface="MS Mincho" pitchFamily="49" charset="-128"/>
                        <a:cs typeface="Arial" charset="0"/>
                      </a:endParaRPr>
                    </a:p>
                  </a:txBody>
                  <a:tcPr anchor="ctr" horzOverflow="overflow">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r>
              <a:tr h="0">
                <a:tc>
                  <a:txBody>
                    <a:bodyPr/>
                    <a:lstStyle/>
                    <a:p>
                      <a:pPr marL="0" marR="0" lvl="0" indent="0" algn="l" defTabSz="914400" rtl="0" eaLnBrk="1" fontAlgn="base" latinLnBrk="0" hangingPunct="1">
                        <a:lnSpc>
                          <a:spcPct val="100000"/>
                        </a:lnSpc>
                        <a:spcBef>
                          <a:spcPct val="0"/>
                        </a:spcBef>
                        <a:spcAft>
                          <a:spcPct val="0"/>
                        </a:spcAft>
                        <a:buClrTx/>
                        <a:buSzPct val="95000"/>
                        <a:buFontTx/>
                        <a:buNone/>
                        <a:tabLst/>
                      </a:pPr>
                      <a:r>
                        <a:rPr kumimoji="0" lang="en-US" altLang="ja-JP" sz="1600" b="0" u="none" strike="noStrike" cap="none" normalizeH="0" baseline="0" dirty="0" smtClean="0">
                          <a:ln>
                            <a:noFill/>
                          </a:ln>
                          <a:solidFill>
                            <a:schemeClr val="bg2"/>
                          </a:solidFill>
                          <a:effectLst/>
                        </a:rPr>
                        <a:t>HDD free space</a:t>
                      </a:r>
                      <a:endParaRPr kumimoji="0" lang="en-US" altLang="ja-JP" sz="1600" b="0" i="0" u="none" strike="noStrike" cap="none" normalizeH="0" baseline="0" dirty="0" smtClean="0">
                        <a:ln>
                          <a:noFill/>
                        </a:ln>
                        <a:solidFill>
                          <a:schemeClr val="bg2"/>
                        </a:solidFill>
                        <a:effectLst/>
                        <a:latin typeface="Times New Roman" pitchFamily="18" charset="0"/>
                        <a:ea typeface="MS Mincho" pitchFamily="49" charset="-128"/>
                        <a:cs typeface="Arial" charset="0"/>
                      </a:endParaRPr>
                    </a:p>
                  </a:txBody>
                  <a:tcPr anchor="ctr" horzOverflow="overflow">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gridSpan="3">
                  <a:txBody>
                    <a:bodyPr/>
                    <a:lstStyle/>
                    <a:p>
                      <a:pPr marL="0" marR="0" lvl="0" indent="0" algn="ctr" defTabSz="914400" rtl="0" eaLnBrk="1" fontAlgn="base" latinLnBrk="0" hangingPunct="1">
                        <a:lnSpc>
                          <a:spcPct val="100000"/>
                        </a:lnSpc>
                        <a:spcBef>
                          <a:spcPct val="0"/>
                        </a:spcBef>
                        <a:spcAft>
                          <a:spcPct val="0"/>
                        </a:spcAft>
                        <a:buClrTx/>
                        <a:buSzPct val="95000"/>
                        <a:buFontTx/>
                        <a:buNone/>
                        <a:tabLst/>
                      </a:pPr>
                      <a:r>
                        <a:rPr kumimoji="0" lang="en-US" altLang="ja-JP" sz="1400" u="none" strike="noStrike" cap="none" normalizeH="0" baseline="0" dirty="0" smtClean="0">
                          <a:ln>
                            <a:noFill/>
                          </a:ln>
                          <a:solidFill>
                            <a:schemeClr val="bg2"/>
                          </a:solidFill>
                          <a:effectLst/>
                        </a:rPr>
                        <a:t>15GB</a:t>
                      </a:r>
                      <a:endParaRPr kumimoji="0" lang="en-US" altLang="ja-JP" sz="3200" b="0" i="0" u="none" strike="noStrike" cap="none" normalizeH="0" baseline="0" dirty="0" smtClean="0">
                        <a:ln>
                          <a:noFill/>
                        </a:ln>
                        <a:solidFill>
                          <a:schemeClr val="bg2"/>
                        </a:solidFill>
                        <a:effectLst/>
                        <a:latin typeface="Times New Roman" pitchFamily="18" charset="0"/>
                        <a:ea typeface="MS Mincho" pitchFamily="49" charset="-128"/>
                        <a:cs typeface="Arial" charset="0"/>
                      </a:endParaRPr>
                    </a:p>
                  </a:txBody>
                  <a:tcPr anchor="ctr" horzOverflow="overflow">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r>
              <a:tr h="0">
                <a:tc>
                  <a:txBody>
                    <a:bodyPr/>
                    <a:lstStyle/>
                    <a:p>
                      <a:pPr marL="0" marR="0" lvl="0" indent="0" algn="l" defTabSz="914400" rtl="0" eaLnBrk="1" fontAlgn="base" latinLnBrk="0" hangingPunct="1">
                        <a:lnSpc>
                          <a:spcPct val="100000"/>
                        </a:lnSpc>
                        <a:spcBef>
                          <a:spcPct val="0"/>
                        </a:spcBef>
                        <a:spcAft>
                          <a:spcPct val="0"/>
                        </a:spcAft>
                        <a:buClrTx/>
                        <a:buSzPct val="95000"/>
                        <a:buFontTx/>
                        <a:buNone/>
                        <a:tabLst/>
                      </a:pPr>
                      <a:r>
                        <a:rPr kumimoji="0" lang="en-US" altLang="ja-JP" sz="1600" b="0" u="none" strike="noStrike" cap="none" normalizeH="0" baseline="0" dirty="0" smtClean="0">
                          <a:ln>
                            <a:noFill/>
                          </a:ln>
                          <a:solidFill>
                            <a:schemeClr val="bg2"/>
                          </a:solidFill>
                          <a:effectLst/>
                        </a:rPr>
                        <a:t>Optical drive</a:t>
                      </a:r>
                      <a:endParaRPr kumimoji="0" lang="en-US" altLang="ja-JP" sz="1600" b="0" i="0" u="none" strike="noStrike" cap="none" normalizeH="0" baseline="0" dirty="0" smtClean="0">
                        <a:ln>
                          <a:noFill/>
                        </a:ln>
                        <a:solidFill>
                          <a:schemeClr val="bg2"/>
                        </a:solidFill>
                        <a:effectLst/>
                        <a:latin typeface="Times New Roman" pitchFamily="18" charset="0"/>
                        <a:ea typeface="MS Mincho" pitchFamily="49" charset="-128"/>
                        <a:cs typeface="Arial" charset="0"/>
                      </a:endParaRPr>
                    </a:p>
                  </a:txBody>
                  <a:tcPr anchor="ctr" horzOverflow="overflow">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Pct val="95000"/>
                        <a:buFontTx/>
                        <a:buNone/>
                        <a:tabLst/>
                      </a:pPr>
                      <a:r>
                        <a:rPr kumimoji="0" lang="en-US" altLang="ja-JP" sz="1400" u="none" strike="noStrike" cap="none" normalizeH="0" baseline="0" dirty="0" smtClean="0">
                          <a:ln>
                            <a:noFill/>
                          </a:ln>
                          <a:solidFill>
                            <a:schemeClr val="bg2"/>
                          </a:solidFill>
                          <a:effectLst/>
                        </a:rPr>
                        <a:t>CD-ROM</a:t>
                      </a:r>
                      <a:r>
                        <a:rPr kumimoji="0" lang="en-US" altLang="ja-JP" sz="1400" u="none" strike="noStrike" cap="none" normalizeH="0" baseline="30000" dirty="0" smtClean="0">
                          <a:ln>
                            <a:noFill/>
                          </a:ln>
                          <a:solidFill>
                            <a:schemeClr val="bg2"/>
                          </a:solidFill>
                          <a:effectLst/>
                        </a:rPr>
                        <a:t>4</a:t>
                      </a:r>
                      <a:endParaRPr kumimoji="0" lang="en-US" altLang="ja-JP" sz="1400" b="0" i="0" u="none" strike="noStrike" cap="none" normalizeH="0" baseline="30000" dirty="0" smtClean="0">
                        <a:ln>
                          <a:noFill/>
                        </a:ln>
                        <a:solidFill>
                          <a:schemeClr val="bg2"/>
                        </a:solidFill>
                        <a:effectLst/>
                        <a:latin typeface="Segoe" pitchFamily="34" charset="0"/>
                        <a:ea typeface="MS Mincho" pitchFamily="49" charset="-128"/>
                        <a:cs typeface="Arial"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gridSpan="2">
                  <a:txBody>
                    <a:bodyPr/>
                    <a:lstStyle/>
                    <a:p>
                      <a:pPr marL="0" marR="0" lvl="0" indent="0" algn="ctr" defTabSz="914400" rtl="0" eaLnBrk="1" fontAlgn="base" latinLnBrk="0" hangingPunct="1">
                        <a:lnSpc>
                          <a:spcPct val="100000"/>
                        </a:lnSpc>
                        <a:spcBef>
                          <a:spcPct val="0"/>
                        </a:spcBef>
                        <a:spcAft>
                          <a:spcPct val="0"/>
                        </a:spcAft>
                        <a:buClrTx/>
                        <a:buSzPct val="95000"/>
                        <a:buFontTx/>
                        <a:buNone/>
                        <a:tabLst/>
                      </a:pPr>
                      <a:r>
                        <a:rPr kumimoji="0" lang="en-US" altLang="ja-JP" sz="1400" u="none" strike="noStrike" cap="none" normalizeH="0" baseline="0" dirty="0" smtClean="0">
                          <a:ln>
                            <a:noFill/>
                          </a:ln>
                          <a:solidFill>
                            <a:schemeClr val="bg2"/>
                          </a:solidFill>
                          <a:effectLst/>
                        </a:rPr>
                        <a:t>DVD-ROM</a:t>
                      </a:r>
                      <a:r>
                        <a:rPr kumimoji="0" lang="en-US" altLang="ja-JP" sz="1400" u="none" strike="noStrike" cap="none" normalizeH="0" baseline="30000" dirty="0" smtClean="0">
                          <a:ln>
                            <a:noFill/>
                          </a:ln>
                          <a:solidFill>
                            <a:schemeClr val="bg2"/>
                          </a:solidFill>
                          <a:effectLst/>
                        </a:rPr>
                        <a:t>4</a:t>
                      </a:r>
                      <a:endParaRPr kumimoji="0" lang="en-US" altLang="ja-JP" sz="3200" b="0" i="0" u="none" strike="noStrike" cap="none" normalizeH="0" baseline="0" dirty="0" smtClean="0">
                        <a:ln>
                          <a:noFill/>
                        </a:ln>
                        <a:solidFill>
                          <a:schemeClr val="bg2"/>
                        </a:solidFill>
                        <a:effectLst/>
                        <a:latin typeface="Times New Roman" pitchFamily="18" charset="0"/>
                        <a:ea typeface="MS Mincho" pitchFamily="49" charset="-128"/>
                        <a:cs typeface="Arial" charset="0"/>
                      </a:endParaRPr>
                    </a:p>
                  </a:txBody>
                  <a:tcPr anchor="ctr" horzOverflow="overflow">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hMerge="1">
                  <a:txBody>
                    <a:bodyPr/>
                    <a:lstStyle/>
                    <a:p>
                      <a:endParaRPr lang="en-US"/>
                    </a:p>
                  </a:txBody>
                  <a:tcPr/>
                </a:tc>
              </a:tr>
              <a:tr h="0">
                <a:tc>
                  <a:txBody>
                    <a:bodyPr/>
                    <a:lstStyle/>
                    <a:p>
                      <a:pPr marL="0" marR="0" lvl="0" indent="0" algn="l" defTabSz="914400" rtl="0" eaLnBrk="1" fontAlgn="base" latinLnBrk="0" hangingPunct="1">
                        <a:lnSpc>
                          <a:spcPct val="100000"/>
                        </a:lnSpc>
                        <a:spcBef>
                          <a:spcPct val="0"/>
                        </a:spcBef>
                        <a:spcAft>
                          <a:spcPct val="0"/>
                        </a:spcAft>
                        <a:buClrTx/>
                        <a:buSzPct val="95000"/>
                        <a:buFontTx/>
                        <a:buNone/>
                        <a:tabLst/>
                      </a:pPr>
                      <a:r>
                        <a:rPr kumimoji="0" lang="en-US" altLang="ja-JP" sz="1600" b="0" u="none" strike="noStrike" cap="none" normalizeH="0" baseline="0" dirty="0" smtClean="0">
                          <a:ln>
                            <a:noFill/>
                          </a:ln>
                          <a:solidFill>
                            <a:schemeClr val="bg2"/>
                          </a:solidFill>
                          <a:effectLst/>
                        </a:rPr>
                        <a:t>Networking</a:t>
                      </a:r>
                      <a:endParaRPr kumimoji="0" lang="en-US" altLang="ja-JP" sz="1600" b="0" i="0" u="none" strike="noStrike" cap="none" normalizeH="0" baseline="0" dirty="0" smtClean="0">
                        <a:ln>
                          <a:noFill/>
                        </a:ln>
                        <a:solidFill>
                          <a:schemeClr val="bg2"/>
                        </a:solidFill>
                        <a:effectLst/>
                        <a:latin typeface="Times New Roman" pitchFamily="18" charset="0"/>
                        <a:ea typeface="MS Mincho" pitchFamily="49" charset="-128"/>
                        <a:cs typeface="Arial" charset="0"/>
                      </a:endParaRPr>
                    </a:p>
                  </a:txBody>
                  <a:tcPr anchor="ctr" horzOverflow="overflow">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endParaRPr kumimoji="0" lang="zh-TW" altLang="en-US" sz="1400" b="0" i="0" u="none" strike="noStrike" cap="none" normalizeH="0" baseline="0" dirty="0" smtClean="0">
                        <a:ln>
                          <a:noFill/>
                        </a:ln>
                        <a:solidFill>
                          <a:schemeClr val="bg2"/>
                        </a:solidFill>
                        <a:effectLst/>
                        <a:latin typeface="Segoe" pitchFamily="34" charset="0"/>
                        <a:ea typeface="PMingLiU" pitchFamily="18" charset="-12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gridSpan="2">
                  <a:txBody>
                    <a:bodyPr/>
                    <a:lstStyle/>
                    <a:p>
                      <a:pPr marL="0" marR="0" lvl="0" indent="0" algn="ctr" defTabSz="914400" rtl="0" eaLnBrk="1" fontAlgn="base" latinLnBrk="0" hangingPunct="1">
                        <a:lnSpc>
                          <a:spcPct val="100000"/>
                        </a:lnSpc>
                        <a:spcBef>
                          <a:spcPct val="0"/>
                        </a:spcBef>
                        <a:spcAft>
                          <a:spcPct val="0"/>
                        </a:spcAft>
                        <a:buClrTx/>
                        <a:buSzPct val="95000"/>
                        <a:buFontTx/>
                        <a:buNone/>
                        <a:tabLst/>
                      </a:pPr>
                      <a:r>
                        <a:rPr kumimoji="0" lang="en-US" altLang="ja-JP" sz="1400" u="none" strike="noStrike" cap="none" normalizeH="0" baseline="0" dirty="0" smtClean="0">
                          <a:ln>
                            <a:noFill/>
                          </a:ln>
                          <a:solidFill>
                            <a:schemeClr val="bg2"/>
                          </a:solidFill>
                          <a:effectLst/>
                        </a:rPr>
                        <a:t>Internet Access Capable</a:t>
                      </a:r>
                      <a:endParaRPr kumimoji="0" lang="en-US" altLang="ja-JP" sz="3200" b="0" i="0" u="none" strike="noStrike" cap="none" normalizeH="0" baseline="0" dirty="0" smtClean="0">
                        <a:ln>
                          <a:noFill/>
                        </a:ln>
                        <a:solidFill>
                          <a:schemeClr val="bg2"/>
                        </a:solidFill>
                        <a:effectLst/>
                        <a:latin typeface="Times New Roman" pitchFamily="18" charset="0"/>
                        <a:ea typeface="MS Mincho" pitchFamily="49" charset="-128"/>
                        <a:cs typeface="Arial" charset="0"/>
                      </a:endParaRPr>
                    </a:p>
                  </a:txBody>
                  <a:tcPr anchor="ctr" horzOverflow="overflow">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hMerge="1">
                  <a:txBody>
                    <a:bodyPr/>
                    <a:lstStyle/>
                    <a:p>
                      <a:endParaRPr lang="en-US"/>
                    </a:p>
                  </a:txBody>
                  <a:tcPr/>
                </a:tc>
              </a:tr>
              <a:tr h="0">
                <a:tc>
                  <a:txBody>
                    <a:bodyPr/>
                    <a:lstStyle/>
                    <a:p>
                      <a:pPr marL="0" marR="0" lvl="0" indent="0" algn="l" defTabSz="914400" rtl="0" eaLnBrk="1" fontAlgn="base" latinLnBrk="0" hangingPunct="1">
                        <a:lnSpc>
                          <a:spcPct val="100000"/>
                        </a:lnSpc>
                        <a:spcBef>
                          <a:spcPct val="0"/>
                        </a:spcBef>
                        <a:spcAft>
                          <a:spcPct val="0"/>
                        </a:spcAft>
                        <a:buClrTx/>
                        <a:buSzPct val="95000"/>
                        <a:buFontTx/>
                        <a:buNone/>
                        <a:tabLst/>
                      </a:pPr>
                      <a:r>
                        <a:rPr kumimoji="0" lang="en-US" altLang="ja-JP" sz="1600" b="0" u="none" strike="noStrike" cap="none" normalizeH="0" baseline="0" dirty="0" smtClean="0">
                          <a:ln>
                            <a:noFill/>
                          </a:ln>
                          <a:solidFill>
                            <a:schemeClr val="bg2"/>
                          </a:solidFill>
                          <a:effectLst/>
                        </a:rPr>
                        <a:t>Audio</a:t>
                      </a:r>
                      <a:endParaRPr kumimoji="0" lang="en-US" altLang="ja-JP" sz="1600" b="0" i="0" u="none" strike="noStrike" cap="none" normalizeH="0" baseline="0" dirty="0" smtClean="0">
                        <a:ln>
                          <a:noFill/>
                        </a:ln>
                        <a:solidFill>
                          <a:schemeClr val="bg2"/>
                        </a:solidFill>
                        <a:effectLst/>
                        <a:latin typeface="Times New Roman" pitchFamily="18" charset="0"/>
                        <a:ea typeface="MS Mincho" pitchFamily="49" charset="-128"/>
                        <a:cs typeface="Arial" charset="0"/>
                      </a:endParaRPr>
                    </a:p>
                  </a:txBody>
                  <a:tcPr anchor="ctr" horzOverflow="overflow">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tcPr>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endParaRPr kumimoji="0" lang="zh-TW" altLang="en-US" sz="1400" b="0" i="0" u="none" strike="noStrike" cap="none" normalizeH="0" baseline="0" dirty="0" smtClean="0">
                        <a:ln>
                          <a:noFill/>
                        </a:ln>
                        <a:solidFill>
                          <a:schemeClr val="bg2"/>
                        </a:solidFill>
                        <a:effectLst/>
                        <a:latin typeface="Segoe" pitchFamily="34" charset="0"/>
                        <a:ea typeface="PMingLiU" pitchFamily="18" charset="-12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tc gridSpan="2">
                  <a:txBody>
                    <a:bodyPr/>
                    <a:lstStyle/>
                    <a:p>
                      <a:pPr marL="0" marR="0" lvl="0" indent="0" algn="ctr" defTabSz="914400" rtl="0" eaLnBrk="1" fontAlgn="base" latinLnBrk="0" hangingPunct="1">
                        <a:lnSpc>
                          <a:spcPct val="100000"/>
                        </a:lnSpc>
                        <a:spcBef>
                          <a:spcPct val="0"/>
                        </a:spcBef>
                        <a:spcAft>
                          <a:spcPct val="0"/>
                        </a:spcAft>
                        <a:buClrTx/>
                        <a:buSzPct val="95000"/>
                        <a:buFontTx/>
                        <a:buNone/>
                        <a:tabLst/>
                      </a:pPr>
                      <a:r>
                        <a:rPr kumimoji="0" lang="en-US" altLang="ja-JP" sz="1400" u="none" strike="noStrike" cap="none" normalizeH="0" baseline="0" dirty="0" smtClean="0">
                          <a:ln>
                            <a:noFill/>
                          </a:ln>
                          <a:solidFill>
                            <a:schemeClr val="bg2"/>
                          </a:solidFill>
                          <a:effectLst/>
                        </a:rPr>
                        <a:t>Audio Output Capability</a:t>
                      </a:r>
                      <a:endParaRPr kumimoji="0" lang="en-US" altLang="ja-JP" sz="3200" b="0" i="0" u="none" strike="noStrike" cap="none" normalizeH="0" baseline="0" dirty="0" smtClean="0">
                        <a:ln>
                          <a:noFill/>
                        </a:ln>
                        <a:solidFill>
                          <a:schemeClr val="bg2"/>
                        </a:solidFill>
                        <a:effectLst/>
                        <a:latin typeface="Times New Roman" pitchFamily="18" charset="0"/>
                        <a:ea typeface="MS Mincho" pitchFamily="49" charset="-128"/>
                        <a:cs typeface="Arial" charset="0"/>
                      </a:endParaRPr>
                    </a:p>
                  </a:txBody>
                  <a:tcPr anchor="ctr" horzOverflow="overflow">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solidFill>
                      <a:schemeClr val="tx1"/>
                    </a:solidFill>
                  </a:tcPr>
                </a:tc>
                <a:tc hMerge="1">
                  <a:txBody>
                    <a:bodyPr/>
                    <a:lstStyle/>
                    <a:p>
                      <a:endParaRPr lang="en-US"/>
                    </a:p>
                  </a:txBody>
                  <a:tcPr/>
                </a:tc>
              </a:tr>
            </a:tbl>
          </a:graphicData>
        </a:graphic>
      </p:graphicFrame>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p:txBody>
          <a:bodyPr/>
          <a:lstStyle/>
          <a:p>
            <a:r>
              <a:rPr lang="en-US" dirty="0" smtClean="0"/>
              <a:t>Density Matters</a:t>
            </a:r>
            <a:endParaRPr lang="en-US" dirty="0"/>
          </a:p>
        </p:txBody>
      </p:sp>
      <p:sp>
        <p:nvSpPr>
          <p:cNvPr id="314371" name="Rectangle 3"/>
          <p:cNvSpPr>
            <a:spLocks noGrp="1" noChangeArrowheads="1"/>
          </p:cNvSpPr>
          <p:nvPr>
            <p:ph idx="4294967295"/>
          </p:nvPr>
        </p:nvSpPr>
        <p:spPr>
          <a:xfrm>
            <a:off x="381000" y="5467350"/>
            <a:ext cx="8763000" cy="835025"/>
          </a:xfrm>
          <a:prstGeom prst="rect">
            <a:avLst/>
          </a:prstGeom>
        </p:spPr>
        <p:txBody>
          <a:bodyPr/>
          <a:lstStyle/>
          <a:p>
            <a:pPr marL="169863" indent="-169863"/>
            <a:r>
              <a:rPr lang="en-US" sz="1600" dirty="0"/>
              <a:t>“Give Windows Vista as much memory as you can, and it will thank you by serving you quicker.”</a:t>
            </a:r>
          </a:p>
          <a:p>
            <a:pPr marL="404813" lvl="1" indent="-204788"/>
            <a:r>
              <a:rPr lang="en-US" sz="1200" dirty="0"/>
              <a:t>Tom’s Hardware, Windows Vista's </a:t>
            </a:r>
            <a:r>
              <a:rPr lang="en-US" sz="1200" dirty="0" err="1"/>
              <a:t>SuperFetch</a:t>
            </a:r>
            <a:r>
              <a:rPr lang="en-US" sz="1200" dirty="0"/>
              <a:t> and </a:t>
            </a:r>
            <a:r>
              <a:rPr lang="en-US" sz="1200" dirty="0" err="1"/>
              <a:t>ReadyBoost</a:t>
            </a:r>
            <a:r>
              <a:rPr lang="en-US" sz="1200" dirty="0"/>
              <a:t> Analyzed,  January 31, 2007, </a:t>
            </a:r>
          </a:p>
          <a:p>
            <a:pPr marL="404813" lvl="1" indent="-204788"/>
            <a:r>
              <a:rPr lang="en-US" sz="1200" dirty="0">
                <a:hlinkClick r:id="rId3"/>
              </a:rPr>
              <a:t>http://</a:t>
            </a:r>
            <a:r>
              <a:rPr lang="en-US" sz="1200" dirty="0" smtClean="0">
                <a:hlinkClick r:id="rId3"/>
              </a:rPr>
              <a:t>www.tomshardware.com/2007/01/31/windows-vista-superfetch-and-readyboostanalyzed/index.html</a:t>
            </a:r>
            <a:endParaRPr lang="en-US" sz="1200" dirty="0"/>
          </a:p>
        </p:txBody>
      </p:sp>
      <p:pic>
        <p:nvPicPr>
          <p:cNvPr id="314372" name="Picture 4" descr="Tom Harware Vista Memory"/>
          <p:cNvPicPr>
            <a:picLocks noChangeAspect="1" noChangeArrowheads="1"/>
          </p:cNvPicPr>
          <p:nvPr/>
        </p:nvPicPr>
        <p:blipFill>
          <a:blip r:embed="rId4"/>
          <a:srcRect/>
          <a:stretch>
            <a:fillRect/>
          </a:stretch>
        </p:blipFill>
        <p:spPr bwMode="auto">
          <a:xfrm>
            <a:off x="741362" y="1479550"/>
            <a:ext cx="7661275" cy="3898900"/>
          </a:xfrm>
          <a:prstGeom prst="rect">
            <a:avLst/>
          </a:prstGeom>
          <a:noFill/>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382588" y="228600"/>
            <a:ext cx="8761412" cy="692497"/>
          </a:xfrm>
        </p:spPr>
        <p:txBody>
          <a:bodyPr/>
          <a:lstStyle/>
          <a:p>
            <a:r>
              <a:rPr lang="en-US" dirty="0"/>
              <a:t>Windows Vista RTM Test Results</a:t>
            </a:r>
          </a:p>
        </p:txBody>
      </p:sp>
      <p:graphicFrame>
        <p:nvGraphicFramePr>
          <p:cNvPr id="11" name="Content Placeholder 10"/>
          <p:cNvGraphicFramePr>
            <a:graphicFrameLocks noGrp="1"/>
          </p:cNvGraphicFramePr>
          <p:nvPr>
            <p:ph idx="1"/>
          </p:nvPr>
        </p:nvGraphicFramePr>
        <p:xfrm>
          <a:off x="4572000" y="1414463"/>
          <a:ext cx="4191000" cy="2370137"/>
        </p:xfrm>
        <a:graphic>
          <a:graphicData uri="http://schemas.openxmlformats.org/drawingml/2006/chart">
            <c:chart xmlns:c="http://schemas.openxmlformats.org/drawingml/2006/chart" xmlns:r="http://schemas.openxmlformats.org/officeDocument/2006/relationships" r:id="rId3"/>
          </a:graphicData>
        </a:graphic>
      </p:graphicFrame>
      <p:sp>
        <p:nvSpPr>
          <p:cNvPr id="315395" name="Rectangle 3"/>
          <p:cNvSpPr>
            <a:spLocks noGrp="1" noChangeArrowheads="1"/>
          </p:cNvSpPr>
          <p:nvPr>
            <p:ph type="body" sz="half" idx="4294967295"/>
          </p:nvPr>
        </p:nvSpPr>
        <p:spPr>
          <a:xfrm>
            <a:off x="0" y="1419225"/>
            <a:ext cx="3868738" cy="2868613"/>
          </a:xfrm>
          <a:prstGeom prst="rect">
            <a:avLst/>
          </a:prstGeom>
        </p:spPr>
        <p:txBody>
          <a:bodyPr/>
          <a:lstStyle/>
          <a:p>
            <a:pPr>
              <a:lnSpc>
                <a:spcPct val="110000"/>
              </a:lnSpc>
            </a:pPr>
            <a:r>
              <a:rPr lang="en-US" sz="2000" dirty="0"/>
              <a:t>Memory utilization is minimized with more system memory </a:t>
            </a:r>
            <a:r>
              <a:rPr lang="en-US" sz="2000" dirty="0" smtClean="0"/>
              <a:t>installed</a:t>
            </a:r>
            <a:endParaRPr lang="en-US" sz="2000" dirty="0"/>
          </a:p>
          <a:p>
            <a:pPr>
              <a:lnSpc>
                <a:spcPct val="110000"/>
              </a:lnSpc>
            </a:pPr>
            <a:r>
              <a:rPr lang="en-US" sz="2000" dirty="0" err="1"/>
              <a:t>SuperFetch</a:t>
            </a:r>
            <a:r>
              <a:rPr lang="en-US" sz="2000" dirty="0"/>
              <a:t> exhausts DRAM memory before using NAND memory </a:t>
            </a:r>
          </a:p>
          <a:p>
            <a:pPr lvl="1">
              <a:lnSpc>
                <a:spcPct val="110000"/>
              </a:lnSpc>
            </a:pPr>
            <a:r>
              <a:rPr lang="en-US" sz="1600" dirty="0"/>
              <a:t>2GB appears to be optimal DRAM density for </a:t>
            </a:r>
            <a:r>
              <a:rPr lang="en-US" sz="1600" dirty="0" smtClean="0"/>
              <a:t>Windows Vista</a:t>
            </a:r>
            <a:endParaRPr lang="en-US" sz="1600" dirty="0"/>
          </a:p>
        </p:txBody>
      </p:sp>
      <p:sp>
        <p:nvSpPr>
          <p:cNvPr id="315426" name="Text Box 34"/>
          <p:cNvSpPr txBox="1">
            <a:spLocks noChangeArrowheads="1"/>
          </p:cNvSpPr>
          <p:nvPr/>
        </p:nvSpPr>
        <p:spPr bwMode="auto">
          <a:xfrm>
            <a:off x="4572000" y="3806393"/>
            <a:ext cx="4191000" cy="457200"/>
          </a:xfrm>
          <a:prstGeom prst="rect">
            <a:avLst/>
          </a:prstGeom>
          <a:noFill/>
          <a:ln w="9525" algn="ctr">
            <a:noFill/>
            <a:miter lim="800000"/>
            <a:headEnd/>
            <a:tailEnd/>
          </a:ln>
          <a:effectLst/>
        </p:spPr>
        <p:txBody>
          <a:bodyPr wrap="square">
            <a:spAutoFit/>
          </a:bodyPr>
          <a:lstStyle/>
          <a:p>
            <a:pPr eaLnBrk="0" hangingPunct="0">
              <a:spcBef>
                <a:spcPct val="50000"/>
              </a:spcBef>
            </a:pPr>
            <a:r>
              <a:rPr lang="en-US" sz="1200" b="0" dirty="0">
                <a:latin typeface="+mn-lt"/>
              </a:rPr>
              <a:t>Lower number means your system has more resources available for additional tasks</a:t>
            </a:r>
          </a:p>
        </p:txBody>
      </p:sp>
      <p:sp>
        <p:nvSpPr>
          <p:cNvPr id="315438" name="Rectangle 46"/>
          <p:cNvSpPr>
            <a:spLocks noChangeArrowheads="1"/>
          </p:cNvSpPr>
          <p:nvPr/>
        </p:nvSpPr>
        <p:spPr bwMode="auto">
          <a:xfrm>
            <a:off x="381000" y="4588164"/>
            <a:ext cx="8535988" cy="1036638"/>
          </a:xfrm>
          <a:prstGeom prst="rect">
            <a:avLst/>
          </a:prstGeom>
          <a:noFill/>
          <a:ln w="9525">
            <a:noFill/>
            <a:miter lim="800000"/>
            <a:headEnd/>
            <a:tailEnd/>
          </a:ln>
          <a:effectLst/>
        </p:spPr>
        <p:txBody>
          <a:bodyPr>
            <a:spAutoFit/>
          </a:bodyPr>
          <a:lstStyle/>
          <a:p>
            <a:pPr marL="571500" indent="-571500" algn="l">
              <a:lnSpc>
                <a:spcPct val="110000"/>
              </a:lnSpc>
              <a:spcBef>
                <a:spcPct val="30000"/>
              </a:spcBef>
              <a:buClr>
                <a:schemeClr val="tx2"/>
              </a:buClr>
              <a:buSzPct val="95000"/>
              <a:buFont typeface="Wingdings" pitchFamily="2" charset="2"/>
              <a:buBlip>
                <a:blip r:embed="rId4"/>
              </a:buBlip>
            </a:pPr>
            <a:r>
              <a:rPr lang="en-US" sz="2000" b="0" dirty="0">
                <a:latin typeface="Segoe" pitchFamily="34" charset="0"/>
              </a:rPr>
              <a:t>Multiple programs running</a:t>
            </a:r>
          </a:p>
          <a:p>
            <a:pPr marL="1028700" lvl="1" indent="-455613" algn="l">
              <a:lnSpc>
                <a:spcPct val="110000"/>
              </a:lnSpc>
              <a:spcBef>
                <a:spcPct val="30000"/>
              </a:spcBef>
              <a:buClr>
                <a:schemeClr val="tx2"/>
              </a:buClr>
              <a:buSzPct val="95000"/>
              <a:buFont typeface="Wingdings" pitchFamily="2" charset="2"/>
              <a:buBlip>
                <a:blip r:embed="rId5"/>
              </a:buBlip>
            </a:pPr>
            <a:r>
              <a:rPr lang="en-US" sz="1600" b="0" dirty="0">
                <a:latin typeface="Segoe" pitchFamily="34" charset="0"/>
              </a:rPr>
              <a:t>Two Web browsers, Windows Media Player, Adobe Photoshop with 445MB file open, and Trend Virus Protection</a:t>
            </a:r>
          </a:p>
        </p:txBody>
      </p:sp>
      <p:sp>
        <p:nvSpPr>
          <p:cNvPr id="315440" name="Text Box 48"/>
          <p:cNvSpPr txBox="1">
            <a:spLocks noChangeArrowheads="1"/>
          </p:cNvSpPr>
          <p:nvPr/>
        </p:nvSpPr>
        <p:spPr bwMode="auto">
          <a:xfrm>
            <a:off x="733425" y="5824061"/>
            <a:ext cx="1655762" cy="581025"/>
          </a:xfrm>
          <a:prstGeom prst="rect">
            <a:avLst/>
          </a:prstGeom>
          <a:noFill/>
          <a:ln w="12700">
            <a:noFill/>
            <a:miter lim="800000"/>
            <a:headEnd/>
            <a:tailEnd/>
          </a:ln>
          <a:effectLst/>
        </p:spPr>
        <p:txBody>
          <a:bodyPr>
            <a:spAutoFit/>
          </a:bodyPr>
          <a:lstStyle/>
          <a:p>
            <a:pPr algn="l">
              <a:spcBef>
                <a:spcPct val="50000"/>
              </a:spcBef>
            </a:pPr>
            <a:r>
              <a:rPr lang="en-US" sz="1600" b="0" dirty="0">
                <a:latin typeface="Segoe" pitchFamily="34" charset="0"/>
              </a:rPr>
              <a:t>System Specifications</a:t>
            </a:r>
          </a:p>
        </p:txBody>
      </p:sp>
      <p:sp>
        <p:nvSpPr>
          <p:cNvPr id="315441" name="Text Box 49"/>
          <p:cNvSpPr txBox="1">
            <a:spLocks noChangeArrowheads="1"/>
          </p:cNvSpPr>
          <p:nvPr/>
        </p:nvSpPr>
        <p:spPr bwMode="auto">
          <a:xfrm>
            <a:off x="2400300" y="5881211"/>
            <a:ext cx="1787236" cy="738664"/>
          </a:xfrm>
          <a:prstGeom prst="rect">
            <a:avLst/>
          </a:prstGeom>
          <a:noFill/>
          <a:ln w="12700">
            <a:noFill/>
            <a:miter lim="800000"/>
            <a:headEnd/>
            <a:tailEnd/>
          </a:ln>
          <a:effectLst/>
        </p:spPr>
        <p:txBody>
          <a:bodyPr wrap="square">
            <a:spAutoFit/>
          </a:bodyPr>
          <a:lstStyle/>
          <a:p>
            <a:pPr algn="l">
              <a:spcBef>
                <a:spcPct val="50000"/>
              </a:spcBef>
            </a:pPr>
            <a:r>
              <a:rPr lang="en-US" sz="1400" b="0" dirty="0" err="1">
                <a:latin typeface="Segoe" pitchFamily="34" charset="0"/>
              </a:rPr>
              <a:t>Inspiron</a:t>
            </a:r>
            <a:r>
              <a:rPr lang="en-US" sz="1400" b="0" dirty="0">
                <a:latin typeface="Segoe" pitchFamily="34" charset="0"/>
              </a:rPr>
              <a:t> 6000   Intel 915GM/PM   </a:t>
            </a:r>
            <a:r>
              <a:rPr lang="en-US" sz="1400" b="0" dirty="0" smtClean="0">
                <a:latin typeface="Segoe" pitchFamily="34" charset="0"/>
              </a:rPr>
              <a:t>Windows Vista </a:t>
            </a:r>
            <a:r>
              <a:rPr lang="en-US" sz="1400" b="0" dirty="0">
                <a:latin typeface="Segoe" pitchFamily="34" charset="0"/>
              </a:rPr>
              <a:t>RC2</a:t>
            </a:r>
          </a:p>
        </p:txBody>
      </p:sp>
      <p:sp>
        <p:nvSpPr>
          <p:cNvPr id="315442" name="Text Box 50"/>
          <p:cNvSpPr txBox="1">
            <a:spLocks noChangeArrowheads="1"/>
          </p:cNvSpPr>
          <p:nvPr/>
        </p:nvSpPr>
        <p:spPr bwMode="auto">
          <a:xfrm>
            <a:off x="4171950" y="5890736"/>
            <a:ext cx="2509837" cy="738664"/>
          </a:xfrm>
          <a:prstGeom prst="rect">
            <a:avLst/>
          </a:prstGeom>
          <a:noFill/>
          <a:ln w="12700">
            <a:noFill/>
            <a:miter lim="800000"/>
            <a:headEnd/>
            <a:tailEnd/>
          </a:ln>
          <a:effectLst/>
        </p:spPr>
        <p:txBody>
          <a:bodyPr>
            <a:spAutoFit/>
          </a:bodyPr>
          <a:lstStyle/>
          <a:p>
            <a:pPr algn="l">
              <a:spcBef>
                <a:spcPct val="50000"/>
              </a:spcBef>
            </a:pPr>
            <a:r>
              <a:rPr lang="en-US" sz="1400" b="0" dirty="0">
                <a:latin typeface="Segoe" pitchFamily="34" charset="0"/>
              </a:rPr>
              <a:t>Intel Pentium M 1.7Ghz   ATI Mobility </a:t>
            </a:r>
            <a:r>
              <a:rPr lang="en-US" sz="1400" b="0" dirty="0" err="1">
                <a:latin typeface="Segoe" pitchFamily="34" charset="0"/>
              </a:rPr>
              <a:t>Radeon</a:t>
            </a:r>
            <a:r>
              <a:rPr lang="en-US" sz="1400" b="0" dirty="0">
                <a:latin typeface="Segoe" pitchFamily="34" charset="0"/>
              </a:rPr>
              <a:t> X300   80GB Fujitsu ATA</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r>
              <a:rPr lang="en-US" dirty="0" smtClean="0"/>
              <a:t>Agenda</a:t>
            </a:r>
            <a:endParaRPr lang="en-US" dirty="0"/>
          </a:p>
        </p:txBody>
      </p:sp>
      <p:sp>
        <p:nvSpPr>
          <p:cNvPr id="257027" name="Rectangle 3"/>
          <p:cNvSpPr>
            <a:spLocks noGrp="1" noChangeArrowheads="1"/>
          </p:cNvSpPr>
          <p:nvPr>
            <p:ph idx="1"/>
          </p:nvPr>
        </p:nvSpPr>
        <p:spPr>
          <a:xfrm>
            <a:off x="382588" y="1414464"/>
            <a:ext cx="8380412" cy="1678921"/>
          </a:xfrm>
        </p:spPr>
        <p:txBody>
          <a:bodyPr/>
          <a:lstStyle/>
          <a:p>
            <a:r>
              <a:rPr lang="en-US" dirty="0" smtClean="0"/>
              <a:t>DRAM Technology Trends</a:t>
            </a:r>
          </a:p>
          <a:p>
            <a:r>
              <a:rPr lang="en-US" dirty="0" smtClean="0"/>
              <a:t>Computing Customer Requirements</a:t>
            </a:r>
          </a:p>
          <a:p>
            <a:r>
              <a:rPr lang="en-US" dirty="0" smtClean="0"/>
              <a:t>Introduction to DDR3</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rot="5400000">
            <a:off x="3397823" y="1371263"/>
            <a:ext cx="297873" cy="7121236"/>
          </a:xfrm>
          <a:prstGeom prst="rect">
            <a:avLst/>
          </a:prstGeom>
          <a:gradFill flip="none" rotWithShape="1">
            <a:gsLst>
              <a:gs pos="9000">
                <a:srgbClr val="FFFFFF">
                  <a:alpha val="0"/>
                </a:srgbClr>
              </a:gs>
              <a:gs pos="31000">
                <a:schemeClr val="bg2">
                  <a:alpha val="20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74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sp>
        <p:nvSpPr>
          <p:cNvPr id="11" name="Rectangle 10"/>
          <p:cNvSpPr/>
          <p:nvPr/>
        </p:nvSpPr>
        <p:spPr bwMode="auto">
          <a:xfrm rot="5400000">
            <a:off x="3397823" y="1689166"/>
            <a:ext cx="297873" cy="7121236"/>
          </a:xfrm>
          <a:prstGeom prst="rect">
            <a:avLst/>
          </a:prstGeom>
          <a:gradFill flip="none" rotWithShape="1">
            <a:gsLst>
              <a:gs pos="9000">
                <a:srgbClr val="FFFFFF">
                  <a:alpha val="0"/>
                </a:srgbClr>
              </a:gs>
              <a:gs pos="31000">
                <a:schemeClr val="bg2">
                  <a:alpha val="20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74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sp>
        <p:nvSpPr>
          <p:cNvPr id="12" name="Rectangle 11"/>
          <p:cNvSpPr/>
          <p:nvPr/>
        </p:nvSpPr>
        <p:spPr bwMode="auto">
          <a:xfrm rot="5400000">
            <a:off x="3397823" y="2007069"/>
            <a:ext cx="297873" cy="7121236"/>
          </a:xfrm>
          <a:prstGeom prst="rect">
            <a:avLst/>
          </a:prstGeom>
          <a:gradFill flip="none" rotWithShape="1">
            <a:gsLst>
              <a:gs pos="9000">
                <a:srgbClr val="FFFFFF">
                  <a:alpha val="0"/>
                </a:srgbClr>
              </a:gs>
              <a:gs pos="31000">
                <a:schemeClr val="bg2">
                  <a:alpha val="20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74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sp>
        <p:nvSpPr>
          <p:cNvPr id="13" name="Rectangle 12"/>
          <p:cNvSpPr/>
          <p:nvPr/>
        </p:nvSpPr>
        <p:spPr bwMode="auto">
          <a:xfrm rot="5400000">
            <a:off x="3397823" y="2324972"/>
            <a:ext cx="297873" cy="7121236"/>
          </a:xfrm>
          <a:prstGeom prst="rect">
            <a:avLst/>
          </a:prstGeom>
          <a:gradFill flip="none" rotWithShape="1">
            <a:gsLst>
              <a:gs pos="9000">
                <a:srgbClr val="FFFFFF">
                  <a:alpha val="0"/>
                </a:srgbClr>
              </a:gs>
              <a:gs pos="31000">
                <a:schemeClr val="bg2">
                  <a:alpha val="20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74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sp>
        <p:nvSpPr>
          <p:cNvPr id="6" name="Rectangle 5"/>
          <p:cNvSpPr/>
          <p:nvPr/>
        </p:nvSpPr>
        <p:spPr bwMode="auto">
          <a:xfrm rot="5400000">
            <a:off x="3397823" y="-883224"/>
            <a:ext cx="297873" cy="7121236"/>
          </a:xfrm>
          <a:prstGeom prst="rect">
            <a:avLst/>
          </a:prstGeom>
          <a:gradFill flip="none" rotWithShape="1">
            <a:gsLst>
              <a:gs pos="9000">
                <a:srgbClr val="FFFFFF">
                  <a:alpha val="0"/>
                </a:srgbClr>
              </a:gs>
              <a:gs pos="31000">
                <a:schemeClr val="bg2">
                  <a:alpha val="20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74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sp>
        <p:nvSpPr>
          <p:cNvPr id="7" name="Rectangle 6"/>
          <p:cNvSpPr/>
          <p:nvPr/>
        </p:nvSpPr>
        <p:spPr bwMode="auto">
          <a:xfrm rot="5400000">
            <a:off x="3397823" y="-572410"/>
            <a:ext cx="297873" cy="7121236"/>
          </a:xfrm>
          <a:prstGeom prst="rect">
            <a:avLst/>
          </a:prstGeom>
          <a:gradFill flip="none" rotWithShape="1">
            <a:gsLst>
              <a:gs pos="9000">
                <a:srgbClr val="FFFFFF">
                  <a:alpha val="0"/>
                </a:srgbClr>
              </a:gs>
              <a:gs pos="31000">
                <a:schemeClr val="bg2">
                  <a:alpha val="20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74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sp>
        <p:nvSpPr>
          <p:cNvPr id="8" name="Rectangle 7"/>
          <p:cNvSpPr/>
          <p:nvPr/>
        </p:nvSpPr>
        <p:spPr bwMode="auto">
          <a:xfrm rot="5400000">
            <a:off x="3397823" y="-261596"/>
            <a:ext cx="297873" cy="7121236"/>
          </a:xfrm>
          <a:prstGeom prst="rect">
            <a:avLst/>
          </a:prstGeom>
          <a:gradFill flip="none" rotWithShape="1">
            <a:gsLst>
              <a:gs pos="9000">
                <a:srgbClr val="FFFFFF">
                  <a:alpha val="0"/>
                </a:srgbClr>
              </a:gs>
              <a:gs pos="31000">
                <a:schemeClr val="bg2">
                  <a:alpha val="20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74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sp>
        <p:nvSpPr>
          <p:cNvPr id="9" name="Rectangle 8"/>
          <p:cNvSpPr/>
          <p:nvPr/>
        </p:nvSpPr>
        <p:spPr bwMode="auto">
          <a:xfrm rot="5400000">
            <a:off x="3397823" y="49219"/>
            <a:ext cx="297873" cy="7121236"/>
          </a:xfrm>
          <a:prstGeom prst="rect">
            <a:avLst/>
          </a:prstGeom>
          <a:gradFill flip="none" rotWithShape="1">
            <a:gsLst>
              <a:gs pos="9000">
                <a:srgbClr val="FFFFFF">
                  <a:alpha val="0"/>
                </a:srgbClr>
              </a:gs>
              <a:gs pos="31000">
                <a:schemeClr val="bg2">
                  <a:alpha val="20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74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sp>
        <p:nvSpPr>
          <p:cNvPr id="316418" name="Rectangle 2"/>
          <p:cNvSpPr>
            <a:spLocks noGrp="1" noChangeArrowheads="1"/>
          </p:cNvSpPr>
          <p:nvPr>
            <p:ph type="title"/>
          </p:nvPr>
        </p:nvSpPr>
        <p:spPr>
          <a:xfrm>
            <a:off x="382588" y="228600"/>
            <a:ext cx="8380412" cy="1384995"/>
          </a:xfrm>
        </p:spPr>
        <p:txBody>
          <a:bodyPr/>
          <a:lstStyle/>
          <a:p>
            <a:r>
              <a:rPr lang="en-US" dirty="0" smtClean="0"/>
              <a:t>Windows Vista </a:t>
            </a:r>
            <a:r>
              <a:rPr lang="en-US" dirty="0" err="1" smtClean="0"/>
              <a:t>ReadyBoost</a:t>
            </a:r>
            <a:r>
              <a:rPr lang="en-US" dirty="0" smtClean="0"/>
              <a:t> C&amp;P Lab Results</a:t>
            </a:r>
            <a:endParaRPr lang="en-US" dirty="0"/>
          </a:p>
        </p:txBody>
      </p:sp>
      <p:sp>
        <p:nvSpPr>
          <p:cNvPr id="316419" name="Rectangle 3"/>
          <p:cNvSpPr>
            <a:spLocks noGrp="1" noChangeArrowheads="1"/>
          </p:cNvSpPr>
          <p:nvPr>
            <p:ph idx="1"/>
          </p:nvPr>
        </p:nvSpPr>
        <p:spPr>
          <a:xfrm>
            <a:off x="382588" y="1905000"/>
            <a:ext cx="8380412" cy="4490460"/>
          </a:xfrm>
        </p:spPr>
        <p:txBody>
          <a:bodyPr/>
          <a:lstStyle/>
          <a:p>
            <a:pPr>
              <a:spcBef>
                <a:spcPts val="600"/>
              </a:spcBef>
            </a:pPr>
            <a:r>
              <a:rPr lang="en-US" sz="1800" dirty="0" smtClean="0"/>
              <a:t>With 2x CT3264AA667 512MB of DRAM installed:</a:t>
            </a:r>
          </a:p>
          <a:p>
            <a:pPr>
              <a:spcBef>
                <a:spcPts val="600"/>
              </a:spcBef>
              <a:buNone/>
            </a:pPr>
            <a:r>
              <a:rPr lang="en-US" sz="1800" dirty="0" smtClean="0"/>
              <a:t>	</a:t>
            </a:r>
            <a:r>
              <a:rPr lang="en-US" sz="1800" dirty="0" smtClean="0">
                <a:solidFill>
                  <a:schemeClr val="accent1"/>
                </a:solidFill>
              </a:rPr>
              <a:t>Ready Boost disabled               Ready Boost enabled</a:t>
            </a:r>
          </a:p>
          <a:p>
            <a:pPr>
              <a:spcBef>
                <a:spcPts val="600"/>
              </a:spcBef>
              <a:buNone/>
              <a:tabLst>
                <a:tab pos="1257300" algn="dec"/>
                <a:tab pos="4405313" algn="dec"/>
              </a:tabLst>
            </a:pPr>
            <a:r>
              <a:rPr lang="en-US" sz="1800" dirty="0" smtClean="0"/>
              <a:t>		1:20.04	38.23 sec</a:t>
            </a:r>
          </a:p>
          <a:p>
            <a:pPr>
              <a:spcBef>
                <a:spcPts val="600"/>
              </a:spcBef>
              <a:buNone/>
              <a:tabLst>
                <a:tab pos="1257300" algn="dec"/>
                <a:tab pos="4405313" algn="dec"/>
              </a:tabLst>
            </a:pPr>
            <a:r>
              <a:rPr lang="en-US" sz="1800" dirty="0" smtClean="0"/>
              <a:t>		1:09.48	33.23 sec</a:t>
            </a:r>
          </a:p>
          <a:p>
            <a:pPr>
              <a:spcBef>
                <a:spcPts val="600"/>
              </a:spcBef>
              <a:buNone/>
              <a:tabLst>
                <a:tab pos="1257300" algn="dec"/>
                <a:tab pos="4405313" algn="dec"/>
              </a:tabLst>
            </a:pPr>
            <a:r>
              <a:rPr lang="en-US" sz="1800" dirty="0" smtClean="0"/>
              <a:t>		1:15.56 	29.81 sec</a:t>
            </a:r>
          </a:p>
          <a:p>
            <a:pPr>
              <a:spcBef>
                <a:spcPts val="600"/>
              </a:spcBef>
              <a:buNone/>
              <a:tabLst>
                <a:tab pos="1257300" algn="dec"/>
                <a:tab pos="4405313" algn="dec"/>
              </a:tabLst>
            </a:pPr>
            <a:r>
              <a:rPr lang="en-US" sz="1800" dirty="0" smtClean="0"/>
              <a:t>		1:06.06	44.46 sec</a:t>
            </a:r>
          </a:p>
          <a:p>
            <a:pPr>
              <a:spcBef>
                <a:spcPts val="600"/>
              </a:spcBef>
            </a:pPr>
            <a:endParaRPr lang="en-US" sz="1800" dirty="0" smtClean="0"/>
          </a:p>
          <a:p>
            <a:pPr>
              <a:spcBef>
                <a:spcPts val="600"/>
              </a:spcBef>
            </a:pPr>
            <a:r>
              <a:rPr lang="en-US" sz="1800" dirty="0" smtClean="0"/>
              <a:t>With 2x CT6464AA667 1024MB of DRAM installed:</a:t>
            </a:r>
          </a:p>
          <a:p>
            <a:pPr>
              <a:spcBef>
                <a:spcPts val="600"/>
              </a:spcBef>
              <a:buNone/>
            </a:pPr>
            <a:r>
              <a:rPr lang="en-US" sz="1800" dirty="0" smtClean="0"/>
              <a:t>	</a:t>
            </a:r>
            <a:r>
              <a:rPr lang="en-US" sz="1800" dirty="0" smtClean="0">
                <a:solidFill>
                  <a:schemeClr val="accent1"/>
                </a:solidFill>
              </a:rPr>
              <a:t>Ready Boost disabled                Ready Boost enabled</a:t>
            </a:r>
          </a:p>
          <a:p>
            <a:pPr>
              <a:spcBef>
                <a:spcPts val="600"/>
              </a:spcBef>
              <a:buNone/>
              <a:tabLst>
                <a:tab pos="1600200" algn="dec"/>
                <a:tab pos="4457700" algn="dec"/>
              </a:tabLst>
            </a:pPr>
            <a:r>
              <a:rPr lang="en-US" sz="1800" dirty="0" smtClean="0"/>
              <a:t>		8.39 sec	7.43 sec</a:t>
            </a:r>
          </a:p>
          <a:p>
            <a:pPr>
              <a:spcBef>
                <a:spcPts val="600"/>
              </a:spcBef>
              <a:buNone/>
              <a:tabLst>
                <a:tab pos="1600200" algn="dec"/>
                <a:tab pos="4457700" algn="dec"/>
              </a:tabLst>
            </a:pPr>
            <a:r>
              <a:rPr lang="en-US" sz="1800" dirty="0" smtClean="0"/>
              <a:t>		8.18 sec	7.29 sec</a:t>
            </a:r>
          </a:p>
          <a:p>
            <a:pPr>
              <a:spcBef>
                <a:spcPts val="600"/>
              </a:spcBef>
              <a:buNone/>
              <a:tabLst>
                <a:tab pos="1600200" algn="dec"/>
                <a:tab pos="4457700" algn="dec"/>
              </a:tabLst>
            </a:pPr>
            <a:r>
              <a:rPr lang="en-US" sz="1800" dirty="0" smtClean="0"/>
              <a:t>		8.56 sec	6.50 sec</a:t>
            </a:r>
          </a:p>
          <a:p>
            <a:pPr>
              <a:spcBef>
                <a:spcPts val="600"/>
              </a:spcBef>
              <a:buNone/>
              <a:tabLst>
                <a:tab pos="1600200" algn="dec"/>
                <a:tab pos="4457700" algn="dec"/>
              </a:tabLst>
            </a:pPr>
            <a:r>
              <a:rPr lang="en-US" sz="1800" dirty="0" smtClean="0"/>
              <a:t>		7.81 sec	7.51 sec</a:t>
            </a:r>
          </a:p>
          <a:p>
            <a:pPr>
              <a:spcBef>
                <a:spcPts val="600"/>
              </a:spcBef>
            </a:pPr>
            <a:endParaRPr lang="en-US" sz="1800"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rot="5400000">
            <a:off x="3370113" y="-723897"/>
            <a:ext cx="353294" cy="7121236"/>
          </a:xfrm>
          <a:prstGeom prst="rect">
            <a:avLst/>
          </a:prstGeom>
          <a:gradFill flip="none" rotWithShape="1">
            <a:gsLst>
              <a:gs pos="9000">
                <a:srgbClr val="FFFFFF">
                  <a:alpha val="0"/>
                </a:srgbClr>
              </a:gs>
              <a:gs pos="31000">
                <a:schemeClr val="bg2">
                  <a:alpha val="20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74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sp>
        <p:nvSpPr>
          <p:cNvPr id="9" name="Rectangle 8"/>
          <p:cNvSpPr/>
          <p:nvPr/>
        </p:nvSpPr>
        <p:spPr bwMode="auto">
          <a:xfrm rot="5400000">
            <a:off x="3370113" y="-360220"/>
            <a:ext cx="353294" cy="7121236"/>
          </a:xfrm>
          <a:prstGeom prst="rect">
            <a:avLst/>
          </a:prstGeom>
          <a:gradFill flip="none" rotWithShape="1">
            <a:gsLst>
              <a:gs pos="9000">
                <a:srgbClr val="FFFFFF">
                  <a:alpha val="0"/>
                </a:srgbClr>
              </a:gs>
              <a:gs pos="31000">
                <a:schemeClr val="bg2">
                  <a:alpha val="20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74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sp>
        <p:nvSpPr>
          <p:cNvPr id="10" name="Rectangle 9"/>
          <p:cNvSpPr/>
          <p:nvPr/>
        </p:nvSpPr>
        <p:spPr bwMode="auto">
          <a:xfrm rot="5400000">
            <a:off x="3370113" y="1188030"/>
            <a:ext cx="353294" cy="7121236"/>
          </a:xfrm>
          <a:prstGeom prst="rect">
            <a:avLst/>
          </a:prstGeom>
          <a:gradFill flip="none" rotWithShape="1">
            <a:gsLst>
              <a:gs pos="9000">
                <a:srgbClr val="FFFFFF">
                  <a:alpha val="0"/>
                </a:srgbClr>
              </a:gs>
              <a:gs pos="31000">
                <a:schemeClr val="bg2">
                  <a:alpha val="20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74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sp>
        <p:nvSpPr>
          <p:cNvPr id="11" name="Rectangle 10"/>
          <p:cNvSpPr/>
          <p:nvPr/>
        </p:nvSpPr>
        <p:spPr bwMode="auto">
          <a:xfrm rot="5400000">
            <a:off x="3370113" y="1551707"/>
            <a:ext cx="353294" cy="7121236"/>
          </a:xfrm>
          <a:prstGeom prst="rect">
            <a:avLst/>
          </a:prstGeom>
          <a:gradFill flip="none" rotWithShape="1">
            <a:gsLst>
              <a:gs pos="9000">
                <a:srgbClr val="FFFFFF">
                  <a:alpha val="0"/>
                </a:srgbClr>
              </a:gs>
              <a:gs pos="31000">
                <a:schemeClr val="bg2">
                  <a:alpha val="20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74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sp>
        <p:nvSpPr>
          <p:cNvPr id="317446" name="Rectangle 6"/>
          <p:cNvSpPr>
            <a:spLocks noGrp="1" noChangeArrowheads="1"/>
          </p:cNvSpPr>
          <p:nvPr>
            <p:ph type="title"/>
          </p:nvPr>
        </p:nvSpPr>
        <p:spPr>
          <a:xfrm>
            <a:off x="382588" y="228600"/>
            <a:ext cx="8380412" cy="1384995"/>
          </a:xfrm>
        </p:spPr>
        <p:txBody>
          <a:bodyPr/>
          <a:lstStyle/>
          <a:p>
            <a:r>
              <a:rPr lang="en-US" dirty="0" smtClean="0"/>
              <a:t>Windows Vista </a:t>
            </a:r>
            <a:r>
              <a:rPr lang="en-US" dirty="0" err="1" smtClean="0"/>
              <a:t>ReadyBoost</a:t>
            </a:r>
            <a:r>
              <a:rPr lang="en-US" dirty="0" smtClean="0"/>
              <a:t> C&amp;P Lab Results</a:t>
            </a:r>
            <a:endParaRPr lang="en-US" dirty="0"/>
          </a:p>
        </p:txBody>
      </p:sp>
      <p:sp>
        <p:nvSpPr>
          <p:cNvPr id="317443" name="Rectangle 3"/>
          <p:cNvSpPr>
            <a:spLocks noGrp="1" noChangeArrowheads="1"/>
          </p:cNvSpPr>
          <p:nvPr>
            <p:ph idx="1"/>
          </p:nvPr>
        </p:nvSpPr>
        <p:spPr>
          <a:xfrm>
            <a:off x="381000" y="1905000"/>
            <a:ext cx="8380412" cy="3440942"/>
          </a:xfrm>
        </p:spPr>
        <p:txBody>
          <a:bodyPr/>
          <a:lstStyle/>
          <a:p>
            <a:pPr>
              <a:spcBef>
                <a:spcPts val="600"/>
              </a:spcBef>
            </a:pPr>
            <a:r>
              <a:rPr lang="en-US" sz="2400" dirty="0" smtClean="0"/>
              <a:t>With 2x CT12864AA667 2048MB of DRAM installed:</a:t>
            </a:r>
          </a:p>
          <a:p>
            <a:pPr>
              <a:spcBef>
                <a:spcPts val="600"/>
              </a:spcBef>
              <a:buNone/>
            </a:pPr>
            <a:r>
              <a:rPr lang="en-US" sz="2400" dirty="0" smtClean="0"/>
              <a:t>	</a:t>
            </a:r>
            <a:r>
              <a:rPr lang="en-US" sz="1800" dirty="0" smtClean="0">
                <a:solidFill>
                  <a:schemeClr val="accent1"/>
                </a:solidFill>
              </a:rPr>
              <a:t>Ready Boost disabled                 Ready Boost enabled</a:t>
            </a:r>
          </a:p>
          <a:p>
            <a:pPr>
              <a:spcBef>
                <a:spcPts val="600"/>
              </a:spcBef>
              <a:buNone/>
              <a:tabLst>
                <a:tab pos="1433513" algn="dec"/>
                <a:tab pos="4633913" algn="dec"/>
              </a:tabLst>
            </a:pPr>
            <a:r>
              <a:rPr lang="en-US" sz="2000" dirty="0" smtClean="0"/>
              <a:t>		6.73 sec	5.57 sec</a:t>
            </a:r>
          </a:p>
          <a:p>
            <a:pPr>
              <a:spcBef>
                <a:spcPts val="600"/>
              </a:spcBef>
              <a:buNone/>
              <a:tabLst>
                <a:tab pos="1433513" algn="dec"/>
                <a:tab pos="4633913" algn="dec"/>
              </a:tabLst>
            </a:pPr>
            <a:r>
              <a:rPr lang="en-US" sz="2000" dirty="0" smtClean="0"/>
              <a:t>		5.93 sec	5.14 sec</a:t>
            </a:r>
          </a:p>
          <a:p>
            <a:pPr>
              <a:spcBef>
                <a:spcPts val="600"/>
              </a:spcBef>
            </a:pPr>
            <a:endParaRPr lang="en-US" sz="2400" dirty="0" smtClean="0"/>
          </a:p>
          <a:p>
            <a:pPr>
              <a:spcBef>
                <a:spcPts val="600"/>
              </a:spcBef>
            </a:pPr>
            <a:r>
              <a:rPr lang="en-US" sz="2400" dirty="0" smtClean="0"/>
              <a:t>With 4x CT12864AA667 4096MB of DRAM installed:</a:t>
            </a:r>
          </a:p>
          <a:p>
            <a:pPr>
              <a:spcBef>
                <a:spcPts val="600"/>
              </a:spcBef>
              <a:buNone/>
            </a:pPr>
            <a:r>
              <a:rPr lang="en-US" sz="2400" dirty="0" smtClean="0"/>
              <a:t>	</a:t>
            </a:r>
            <a:r>
              <a:rPr lang="en-US" sz="1800" dirty="0" smtClean="0">
                <a:solidFill>
                  <a:schemeClr val="accent1"/>
                </a:solidFill>
              </a:rPr>
              <a:t>Ready Boost disabled                 Ready Boost enabled</a:t>
            </a:r>
          </a:p>
          <a:p>
            <a:pPr>
              <a:spcBef>
                <a:spcPts val="600"/>
              </a:spcBef>
              <a:buNone/>
              <a:tabLst>
                <a:tab pos="1433513" algn="dec"/>
                <a:tab pos="4633913" algn="dec"/>
              </a:tabLst>
            </a:pPr>
            <a:r>
              <a:rPr lang="en-US" sz="2000" dirty="0" smtClean="0"/>
              <a:t>		8.01 sec	7.08 sec</a:t>
            </a:r>
          </a:p>
          <a:p>
            <a:pPr>
              <a:spcBef>
                <a:spcPts val="600"/>
              </a:spcBef>
              <a:buNone/>
              <a:tabLst>
                <a:tab pos="1433513" algn="dec"/>
                <a:tab pos="4633913" algn="dec"/>
              </a:tabLst>
            </a:pPr>
            <a:r>
              <a:rPr lang="en-US" sz="2000" dirty="0" smtClean="0"/>
              <a:t>		5.48 sec	6.29 sec</a:t>
            </a:r>
            <a:endParaRPr lang="en-US" sz="2000" dirty="0"/>
          </a:p>
        </p:txBody>
      </p:sp>
      <p:sp>
        <p:nvSpPr>
          <p:cNvPr id="317444" name="Rectangle 4"/>
          <p:cNvSpPr>
            <a:spLocks noChangeArrowheads="1"/>
          </p:cNvSpPr>
          <p:nvPr/>
        </p:nvSpPr>
        <p:spPr bwMode="gray">
          <a:xfrm>
            <a:off x="381000" y="5626497"/>
            <a:ext cx="8510588" cy="516731"/>
          </a:xfrm>
          <a:prstGeom prst="rect">
            <a:avLst/>
          </a:prstGeom>
          <a:noFill/>
          <a:ln w="9525">
            <a:noFill/>
            <a:miter lim="800000"/>
            <a:headEnd/>
            <a:tailEnd/>
          </a:ln>
          <a:effectLst/>
        </p:spPr>
        <p:txBody>
          <a:bodyPr/>
          <a:lstStyle/>
          <a:p>
            <a:pPr marL="571500" indent="-571500" algn="l">
              <a:lnSpc>
                <a:spcPct val="90000"/>
              </a:lnSpc>
              <a:spcBef>
                <a:spcPct val="30000"/>
              </a:spcBef>
              <a:buClr>
                <a:schemeClr val="tx2"/>
              </a:buClr>
              <a:buSzPct val="95000"/>
              <a:buFont typeface="Wingdings" pitchFamily="2" charset="2"/>
              <a:buBlip>
                <a:blip r:embed="rId3"/>
              </a:buBlip>
            </a:pPr>
            <a:r>
              <a:rPr lang="en-US" b="0" dirty="0">
                <a:latin typeface="Segoe" pitchFamily="34" charset="0"/>
              </a:rPr>
              <a:t>2GB DRAM achieves the peak performance gain for DRAM density in </a:t>
            </a:r>
            <a:r>
              <a:rPr lang="en-US" b="0" dirty="0" smtClean="0">
                <a:latin typeface="Segoe" pitchFamily="34" charset="0"/>
              </a:rPr>
              <a:t>Windows Vista </a:t>
            </a:r>
            <a:r>
              <a:rPr lang="en-US" b="0" dirty="0">
                <a:latin typeface="Segoe" pitchFamily="34" charset="0"/>
              </a:rPr>
              <a:t>systems using Ready </a:t>
            </a:r>
            <a:r>
              <a:rPr lang="en-US" b="0" dirty="0" smtClean="0">
                <a:latin typeface="Segoe" pitchFamily="34" charset="0"/>
              </a:rPr>
              <a:t>Boost</a:t>
            </a:r>
            <a:endParaRPr lang="en-US" b="0" dirty="0">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xfrm>
            <a:off x="382588" y="228600"/>
            <a:ext cx="8761412" cy="553998"/>
          </a:xfrm>
        </p:spPr>
        <p:txBody>
          <a:bodyPr/>
          <a:lstStyle/>
          <a:p>
            <a:r>
              <a:rPr lang="en-US" sz="4000" dirty="0" smtClean="0"/>
              <a:t>DRAM Density Increases CPU Efficiency</a:t>
            </a:r>
            <a:endParaRPr lang="en-US" sz="4000" dirty="0"/>
          </a:p>
        </p:txBody>
      </p:sp>
      <p:sp>
        <p:nvSpPr>
          <p:cNvPr id="318467" name="Rectangle 3"/>
          <p:cNvSpPr>
            <a:spLocks noGrp="1" noChangeArrowheads="1"/>
          </p:cNvSpPr>
          <p:nvPr>
            <p:ph idx="1"/>
          </p:nvPr>
        </p:nvSpPr>
        <p:spPr>
          <a:xfrm>
            <a:off x="381000" y="1411288"/>
            <a:ext cx="8382000" cy="984885"/>
          </a:xfrm>
        </p:spPr>
        <p:txBody>
          <a:bodyPr/>
          <a:lstStyle/>
          <a:p>
            <a:pPr>
              <a:spcBef>
                <a:spcPts val="600"/>
              </a:spcBef>
            </a:pPr>
            <a:r>
              <a:rPr lang="en-US" sz="2000" dirty="0" smtClean="0"/>
              <a:t>As memory density increases, memory utilization decreases </a:t>
            </a:r>
          </a:p>
          <a:p>
            <a:pPr>
              <a:spcBef>
                <a:spcPts val="600"/>
              </a:spcBef>
            </a:pPr>
            <a:r>
              <a:rPr lang="en-US" sz="2000" dirty="0" smtClean="0"/>
              <a:t>As memory density increases, processor utilization goes up  </a:t>
            </a:r>
          </a:p>
          <a:p>
            <a:pPr>
              <a:spcBef>
                <a:spcPts val="600"/>
              </a:spcBef>
            </a:pPr>
            <a:r>
              <a:rPr lang="en-US" sz="2000" dirty="0" smtClean="0"/>
              <a:t>More memory drastically increases the efficiency of your processor</a:t>
            </a:r>
            <a:endParaRPr lang="en-US" sz="2000" dirty="0"/>
          </a:p>
        </p:txBody>
      </p:sp>
      <p:sp>
        <p:nvSpPr>
          <p:cNvPr id="318469" name="Text Box 5"/>
          <p:cNvSpPr txBox="1">
            <a:spLocks noChangeArrowheads="1"/>
          </p:cNvSpPr>
          <p:nvPr/>
        </p:nvSpPr>
        <p:spPr bwMode="auto">
          <a:xfrm>
            <a:off x="381000" y="6350169"/>
            <a:ext cx="7372350" cy="507831"/>
          </a:xfrm>
          <a:prstGeom prst="rect">
            <a:avLst/>
          </a:prstGeom>
          <a:noFill/>
          <a:ln w="9525" algn="ctr">
            <a:noFill/>
            <a:miter lim="800000"/>
            <a:headEnd/>
            <a:tailEnd/>
          </a:ln>
          <a:effectLst/>
        </p:spPr>
        <p:txBody>
          <a:bodyPr>
            <a:spAutoFit/>
          </a:bodyPr>
          <a:lstStyle/>
          <a:p>
            <a:pPr algn="l" eaLnBrk="0" hangingPunct="0">
              <a:spcBef>
                <a:spcPct val="50000"/>
              </a:spcBef>
            </a:pPr>
            <a:r>
              <a:rPr lang="en-US" sz="900" b="0" dirty="0">
                <a:effectLst/>
                <a:latin typeface="Segoe" pitchFamily="34" charset="0"/>
              </a:rPr>
              <a:t>System Specifications Motherboard: </a:t>
            </a:r>
            <a:r>
              <a:rPr lang="en-US" sz="900" b="0" dirty="0" err="1">
                <a:effectLst/>
                <a:latin typeface="Segoe" pitchFamily="34" charset="0"/>
              </a:rPr>
              <a:t>Evga</a:t>
            </a:r>
            <a:r>
              <a:rPr lang="en-US" sz="900" b="0" dirty="0">
                <a:effectLst/>
                <a:latin typeface="Segoe" pitchFamily="34" charset="0"/>
              </a:rPr>
              <a:t> NF68 Chipset: </a:t>
            </a:r>
            <a:r>
              <a:rPr lang="en-US" sz="900" b="0" dirty="0" err="1">
                <a:effectLst/>
                <a:latin typeface="Segoe" pitchFamily="34" charset="0"/>
              </a:rPr>
              <a:t>nVidia</a:t>
            </a:r>
            <a:r>
              <a:rPr lang="en-US" sz="900" b="0" dirty="0">
                <a:effectLst/>
                <a:latin typeface="Segoe" pitchFamily="34" charset="0"/>
              </a:rPr>
              <a:t> 680i SLI Processor: Intel Pentium 4 2.8GHZ Video: ATI </a:t>
            </a:r>
            <a:r>
              <a:rPr lang="en-US" sz="900" b="0" dirty="0" err="1">
                <a:effectLst/>
                <a:latin typeface="Segoe" pitchFamily="34" charset="0"/>
              </a:rPr>
              <a:t>Radeon</a:t>
            </a:r>
            <a:r>
              <a:rPr lang="en-US" sz="900" b="0" dirty="0">
                <a:effectLst/>
                <a:latin typeface="Segoe" pitchFamily="34" charset="0"/>
              </a:rPr>
              <a:t> X1900XTX PCIE 512MB Hard </a:t>
            </a:r>
            <a:r>
              <a:rPr lang="en-US" sz="900" b="0" dirty="0" err="1">
                <a:effectLst/>
                <a:latin typeface="Segoe" pitchFamily="34" charset="0"/>
              </a:rPr>
              <a:t>Drive:WD</a:t>
            </a:r>
            <a:r>
              <a:rPr lang="en-US" sz="900" b="0" dirty="0">
                <a:effectLst/>
                <a:latin typeface="Segoe" pitchFamily="34" charset="0"/>
              </a:rPr>
              <a:t> 80GB OS: Windows Vista Ultimate DRAM: Crucial DDR2 6400 Real World Test Processes running to generate utilization: Nero Recode, ADOBE WITH 445 MEG FILE OPEN, 2 WEBSITES OPEN</a:t>
            </a:r>
          </a:p>
        </p:txBody>
      </p:sp>
      <p:pic>
        <p:nvPicPr>
          <p:cNvPr id="6" name="Picture 8"/>
          <p:cNvPicPr>
            <a:picLocks noChangeAspect="1" noChangeArrowheads="1"/>
          </p:cNvPicPr>
          <p:nvPr/>
        </p:nvPicPr>
        <p:blipFill>
          <a:blip r:embed="rId3"/>
          <a:srcRect/>
          <a:stretch>
            <a:fillRect/>
          </a:stretch>
        </p:blipFill>
        <p:spPr bwMode="auto">
          <a:xfrm>
            <a:off x="1871156" y="2578814"/>
            <a:ext cx="5489511" cy="3575406"/>
          </a:xfrm>
          <a:prstGeom prst="rect">
            <a:avLst/>
          </a:prstGeom>
          <a:noFill/>
          <a:ln w="12700">
            <a:noFill/>
            <a:miter lim="800000"/>
            <a:headEnd/>
            <a:tailEnd/>
          </a:ln>
          <a:effectLst/>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27605" y="2354792"/>
            <a:ext cx="7692761" cy="761747"/>
          </a:xfrm>
        </p:spPr>
        <p:txBody>
          <a:bodyPr/>
          <a:lstStyle/>
          <a:p>
            <a:r>
              <a:rPr smtClean="0"/>
              <a:t>Density Matters</a:t>
            </a:r>
            <a:endParaRPr lang="en-US" dirty="0"/>
          </a:p>
        </p:txBody>
      </p:sp>
      <p:sp>
        <p:nvSpPr>
          <p:cNvPr id="6" name="Subtitle 5"/>
          <p:cNvSpPr>
            <a:spLocks noGrp="1"/>
          </p:cNvSpPr>
          <p:nvPr>
            <p:ph type="subTitle" idx="1"/>
          </p:nvPr>
        </p:nvSpPr>
        <p:spPr/>
        <p:txBody>
          <a:bodyPr/>
          <a:lstStyle/>
          <a:p>
            <a:endParaRPr lang="en-US" dirty="0"/>
          </a:p>
        </p:txBody>
      </p:sp>
      <p:sp>
        <p:nvSpPr>
          <p:cNvPr id="7" name="Text Placeholder 6"/>
          <p:cNvSpPr>
            <a:spLocks noGrp="1"/>
          </p:cNvSpPr>
          <p:nvPr>
            <p:ph type="body" sz="quarter" idx="10"/>
          </p:nvPr>
        </p:nvSpPr>
        <p:spPr/>
        <p:txBody>
          <a:bodyPr/>
          <a:lstStyle/>
          <a:p>
            <a:r>
              <a:rPr smtClean="0"/>
              <a:t>video</a:t>
            </a:r>
            <a:endParaRPr lang="en-US" dirty="0"/>
          </a:p>
        </p:txBody>
      </p:sp>
      <p:grpSp>
        <p:nvGrpSpPr>
          <p:cNvPr id="8" name="Group 7"/>
          <p:cNvGrpSpPr/>
          <p:nvPr/>
        </p:nvGrpSpPr>
        <p:grpSpPr>
          <a:xfrm>
            <a:off x="6172198" y="3605645"/>
            <a:ext cx="1669473" cy="1662113"/>
            <a:chOff x="2743200" y="2230438"/>
            <a:chExt cx="3009900" cy="2860675"/>
          </a:xfrm>
        </p:grpSpPr>
        <p:pic>
          <p:nvPicPr>
            <p:cNvPr id="354307" name="Picture 3" descr="Movie Clip-2"/>
            <p:cNvPicPr>
              <a:picLocks noChangeAspect="1" noChangeArrowheads="1"/>
            </p:cNvPicPr>
            <p:nvPr/>
          </p:nvPicPr>
          <p:blipFill>
            <a:blip r:embed="rId3"/>
            <a:srcRect/>
            <a:stretch>
              <a:fillRect/>
            </a:stretch>
          </p:blipFill>
          <p:spPr bwMode="auto">
            <a:xfrm rot="-1012528">
              <a:off x="2743200" y="2230438"/>
              <a:ext cx="3009900" cy="2860675"/>
            </a:xfrm>
            <a:prstGeom prst="rect">
              <a:avLst/>
            </a:prstGeom>
            <a:noFill/>
            <a:effectLst>
              <a:outerShdw dist="35921" dir="2700000" algn="ctr" rotWithShape="0">
                <a:schemeClr val="bg2"/>
              </a:outerShdw>
            </a:effectLst>
          </p:spPr>
        </p:pic>
        <p:sp>
          <p:nvSpPr>
            <p:cNvPr id="354308" name="Text Box 4"/>
            <p:cNvSpPr txBox="1">
              <a:spLocks noChangeArrowheads="1"/>
            </p:cNvSpPr>
            <p:nvPr/>
          </p:nvSpPr>
          <p:spPr bwMode="auto">
            <a:xfrm>
              <a:off x="4489450" y="2794001"/>
              <a:ext cx="804863" cy="1324291"/>
            </a:xfrm>
            <a:prstGeom prst="rect">
              <a:avLst/>
            </a:prstGeom>
            <a:noFill/>
            <a:ln w="12700" algn="ctr">
              <a:noFill/>
              <a:miter lim="800000"/>
              <a:headEnd/>
              <a:tailEnd/>
            </a:ln>
            <a:effectLst/>
          </p:spPr>
          <p:txBody>
            <a:bodyPr>
              <a:spAutoFit/>
            </a:bodyPr>
            <a:lstStyle/>
            <a:p>
              <a:r>
                <a:rPr lang="en-US" sz="4400" dirty="0">
                  <a:effectLst>
                    <a:outerShdw blurRad="38100" dist="38100" dir="2700000" algn="tl">
                      <a:srgbClr val="000000"/>
                    </a:outerShdw>
                  </a:effectLst>
                  <a:latin typeface="Segoe" pitchFamily="34" charset="0"/>
                </a:rPr>
                <a:t>1</a:t>
              </a:r>
            </a:p>
          </p:txBody>
        </p:sp>
      </p:gr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501" name="Rectangle 13"/>
          <p:cNvSpPr>
            <a:spLocks noGrp="1" noChangeArrowheads="1"/>
          </p:cNvSpPr>
          <p:nvPr>
            <p:ph type="title"/>
          </p:nvPr>
        </p:nvSpPr>
        <p:spPr/>
        <p:txBody>
          <a:bodyPr/>
          <a:lstStyle/>
          <a:p>
            <a:r>
              <a:rPr lang="en-US" dirty="0" smtClean="0"/>
              <a:t>Dual Die Stacking Technology</a:t>
            </a:r>
            <a:endParaRPr lang="en-US" dirty="0"/>
          </a:p>
        </p:txBody>
      </p:sp>
      <p:sp>
        <p:nvSpPr>
          <p:cNvPr id="319491" name="Rectangle 3"/>
          <p:cNvSpPr>
            <a:spLocks noGrp="1" noChangeArrowheads="1"/>
          </p:cNvSpPr>
          <p:nvPr>
            <p:ph idx="1"/>
          </p:nvPr>
        </p:nvSpPr>
        <p:spPr>
          <a:xfrm>
            <a:off x="382588" y="1414464"/>
            <a:ext cx="8380412" cy="3203954"/>
          </a:xfrm>
        </p:spPr>
        <p:txBody>
          <a:bodyPr/>
          <a:lstStyle/>
          <a:p>
            <a:r>
              <a:rPr lang="en-US" dirty="0" smtClean="0"/>
              <a:t>Typical monolithic FBGA packages utilize BOC (Board-On-Chip) technology</a:t>
            </a:r>
          </a:p>
          <a:p>
            <a:endParaRPr lang="en-US" dirty="0" smtClean="0"/>
          </a:p>
          <a:p>
            <a:pPr>
              <a:buNone/>
            </a:pPr>
            <a:endParaRPr lang="en-US" dirty="0" smtClean="0"/>
          </a:p>
          <a:p>
            <a:r>
              <a:rPr lang="en-US" dirty="0" smtClean="0"/>
              <a:t>Typical dual die FBGA packages utilize COB (Chip-On-Board) technology</a:t>
            </a:r>
            <a:endParaRPr lang="en-US" dirty="0"/>
          </a:p>
        </p:txBody>
      </p:sp>
      <p:grpSp>
        <p:nvGrpSpPr>
          <p:cNvPr id="319513" name="Group 25"/>
          <p:cNvGrpSpPr>
            <a:grpSpLocks/>
          </p:cNvGrpSpPr>
          <p:nvPr/>
        </p:nvGrpSpPr>
        <p:grpSpPr bwMode="auto">
          <a:xfrm>
            <a:off x="2274093" y="2362200"/>
            <a:ext cx="4595813" cy="1181100"/>
            <a:chOff x="1444" y="1393"/>
            <a:chExt cx="2895" cy="744"/>
          </a:xfrm>
        </p:grpSpPr>
        <p:pic>
          <p:nvPicPr>
            <p:cNvPr id="319490" name="Picture 2"/>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1444" y="1393"/>
              <a:ext cx="2895" cy="744"/>
            </a:xfrm>
            <a:prstGeom prst="rect">
              <a:avLst/>
            </a:prstGeom>
            <a:noFill/>
            <a:ln w="9525">
              <a:noFill/>
              <a:miter lim="800000"/>
              <a:headEnd/>
              <a:tailEnd/>
            </a:ln>
            <a:effectLst/>
          </p:spPr>
        </p:pic>
        <p:grpSp>
          <p:nvGrpSpPr>
            <p:cNvPr id="319492" name="Group 4"/>
            <p:cNvGrpSpPr>
              <a:grpSpLocks/>
            </p:cNvGrpSpPr>
            <p:nvPr/>
          </p:nvGrpSpPr>
          <p:grpSpPr bwMode="auto">
            <a:xfrm>
              <a:off x="1468" y="1935"/>
              <a:ext cx="2864" cy="145"/>
              <a:chOff x="1468" y="1935"/>
              <a:chExt cx="2864" cy="145"/>
            </a:xfrm>
          </p:grpSpPr>
          <p:sp>
            <p:nvSpPr>
              <p:cNvPr id="319493" name="Rectangle 5"/>
              <p:cNvSpPr>
                <a:spLocks noChangeArrowheads="1"/>
              </p:cNvSpPr>
              <p:nvPr/>
            </p:nvSpPr>
            <p:spPr bwMode="auto">
              <a:xfrm>
                <a:off x="1468" y="1944"/>
                <a:ext cx="1192" cy="136"/>
              </a:xfrm>
              <a:prstGeom prst="rect">
                <a:avLst/>
              </a:prstGeom>
              <a:solidFill>
                <a:schemeClr val="bg1"/>
              </a:solidFill>
              <a:ln w="9525" algn="ctr">
                <a:noFill/>
                <a:miter lim="800000"/>
                <a:headEnd/>
                <a:tailEnd/>
              </a:ln>
              <a:effectLst/>
            </p:spPr>
            <p:txBody>
              <a:bodyPr wrap="none" anchor="ctr"/>
              <a:lstStyle/>
              <a:p>
                <a:endParaRPr lang="en-US" dirty="0">
                  <a:latin typeface="Segoe" pitchFamily="34" charset="0"/>
                </a:endParaRPr>
              </a:p>
            </p:txBody>
          </p:sp>
          <p:sp>
            <p:nvSpPr>
              <p:cNvPr id="319494" name="Rectangle 6"/>
              <p:cNvSpPr>
                <a:spLocks noChangeArrowheads="1"/>
              </p:cNvSpPr>
              <p:nvPr/>
            </p:nvSpPr>
            <p:spPr bwMode="auto">
              <a:xfrm>
                <a:off x="3156" y="1944"/>
                <a:ext cx="1176" cy="136"/>
              </a:xfrm>
              <a:prstGeom prst="rect">
                <a:avLst/>
              </a:prstGeom>
              <a:solidFill>
                <a:schemeClr val="bg1"/>
              </a:solidFill>
              <a:ln w="9525" algn="ctr">
                <a:noFill/>
                <a:miter lim="800000"/>
                <a:headEnd/>
                <a:tailEnd/>
              </a:ln>
              <a:effectLst/>
            </p:spPr>
            <p:txBody>
              <a:bodyPr wrap="none" anchor="ctr"/>
              <a:lstStyle/>
              <a:p>
                <a:endParaRPr lang="en-US" dirty="0">
                  <a:latin typeface="Segoe" pitchFamily="34" charset="0"/>
                </a:endParaRPr>
              </a:p>
            </p:txBody>
          </p:sp>
          <p:sp>
            <p:nvSpPr>
              <p:cNvPr id="319495" name="Oval 7"/>
              <p:cNvSpPr>
                <a:spLocks noChangeArrowheads="1"/>
              </p:cNvSpPr>
              <p:nvPr/>
            </p:nvSpPr>
            <p:spPr bwMode="auto">
              <a:xfrm>
                <a:off x="2034" y="1943"/>
                <a:ext cx="134" cy="125"/>
              </a:xfrm>
              <a:prstGeom prst="ellipse">
                <a:avLst/>
              </a:prstGeom>
              <a:solidFill>
                <a:srgbClr val="333333"/>
              </a:solidFill>
              <a:ln w="9525">
                <a:solidFill>
                  <a:srgbClr val="000000"/>
                </a:solidFill>
                <a:round/>
                <a:headEnd/>
                <a:tailEnd/>
              </a:ln>
              <a:effectLst/>
            </p:spPr>
            <p:txBody>
              <a:bodyPr anchor="ctr"/>
              <a:lstStyle/>
              <a:p>
                <a:endParaRPr lang="en-US" dirty="0">
                  <a:latin typeface="Segoe" pitchFamily="34" charset="0"/>
                </a:endParaRPr>
              </a:p>
            </p:txBody>
          </p:sp>
          <p:sp>
            <p:nvSpPr>
              <p:cNvPr id="319496" name="Oval 8"/>
              <p:cNvSpPr>
                <a:spLocks noChangeArrowheads="1"/>
              </p:cNvSpPr>
              <p:nvPr/>
            </p:nvSpPr>
            <p:spPr bwMode="auto">
              <a:xfrm>
                <a:off x="2234" y="1935"/>
                <a:ext cx="134" cy="125"/>
              </a:xfrm>
              <a:prstGeom prst="ellipse">
                <a:avLst/>
              </a:prstGeom>
              <a:solidFill>
                <a:srgbClr val="333333"/>
              </a:solidFill>
              <a:ln w="9525">
                <a:solidFill>
                  <a:srgbClr val="000000"/>
                </a:solidFill>
                <a:round/>
                <a:headEnd/>
                <a:tailEnd/>
              </a:ln>
              <a:effectLst/>
            </p:spPr>
            <p:txBody>
              <a:bodyPr anchor="ctr"/>
              <a:lstStyle/>
              <a:p>
                <a:endParaRPr lang="en-US" dirty="0">
                  <a:latin typeface="Segoe" pitchFamily="34" charset="0"/>
                </a:endParaRPr>
              </a:p>
            </p:txBody>
          </p:sp>
          <p:sp>
            <p:nvSpPr>
              <p:cNvPr id="319497" name="Oval 9"/>
              <p:cNvSpPr>
                <a:spLocks noChangeArrowheads="1"/>
              </p:cNvSpPr>
              <p:nvPr/>
            </p:nvSpPr>
            <p:spPr bwMode="auto">
              <a:xfrm>
                <a:off x="2434" y="1943"/>
                <a:ext cx="134" cy="125"/>
              </a:xfrm>
              <a:prstGeom prst="ellipse">
                <a:avLst/>
              </a:prstGeom>
              <a:solidFill>
                <a:srgbClr val="333333"/>
              </a:solidFill>
              <a:ln w="9525">
                <a:solidFill>
                  <a:srgbClr val="000000"/>
                </a:solidFill>
                <a:round/>
                <a:headEnd/>
                <a:tailEnd/>
              </a:ln>
              <a:effectLst/>
            </p:spPr>
            <p:txBody>
              <a:bodyPr anchor="ctr"/>
              <a:lstStyle/>
              <a:p>
                <a:endParaRPr lang="en-US" dirty="0">
                  <a:latin typeface="Segoe" pitchFamily="34" charset="0"/>
                </a:endParaRPr>
              </a:p>
            </p:txBody>
          </p:sp>
          <p:sp>
            <p:nvSpPr>
              <p:cNvPr id="319498" name="Oval 10"/>
              <p:cNvSpPr>
                <a:spLocks noChangeArrowheads="1"/>
              </p:cNvSpPr>
              <p:nvPr/>
            </p:nvSpPr>
            <p:spPr bwMode="auto">
              <a:xfrm>
                <a:off x="3247" y="1935"/>
                <a:ext cx="133" cy="125"/>
              </a:xfrm>
              <a:prstGeom prst="ellipse">
                <a:avLst/>
              </a:prstGeom>
              <a:solidFill>
                <a:srgbClr val="333333"/>
              </a:solidFill>
              <a:ln w="9525">
                <a:solidFill>
                  <a:srgbClr val="000000"/>
                </a:solidFill>
                <a:round/>
                <a:headEnd/>
                <a:tailEnd/>
              </a:ln>
              <a:effectLst/>
            </p:spPr>
            <p:txBody>
              <a:bodyPr anchor="ctr"/>
              <a:lstStyle/>
              <a:p>
                <a:endParaRPr lang="en-US" dirty="0">
                  <a:latin typeface="Segoe" pitchFamily="34" charset="0"/>
                </a:endParaRPr>
              </a:p>
            </p:txBody>
          </p:sp>
          <p:sp>
            <p:nvSpPr>
              <p:cNvPr id="319499" name="Oval 11"/>
              <p:cNvSpPr>
                <a:spLocks noChangeArrowheads="1"/>
              </p:cNvSpPr>
              <p:nvPr/>
            </p:nvSpPr>
            <p:spPr bwMode="auto">
              <a:xfrm>
                <a:off x="3441" y="1935"/>
                <a:ext cx="133" cy="125"/>
              </a:xfrm>
              <a:prstGeom prst="ellipse">
                <a:avLst/>
              </a:prstGeom>
              <a:solidFill>
                <a:srgbClr val="333333"/>
              </a:solidFill>
              <a:ln w="9525">
                <a:solidFill>
                  <a:srgbClr val="000000"/>
                </a:solidFill>
                <a:round/>
                <a:headEnd/>
                <a:tailEnd/>
              </a:ln>
              <a:effectLst/>
            </p:spPr>
            <p:txBody>
              <a:bodyPr anchor="ctr"/>
              <a:lstStyle/>
              <a:p>
                <a:endParaRPr lang="en-US" dirty="0">
                  <a:latin typeface="Segoe" pitchFamily="34" charset="0"/>
                </a:endParaRPr>
              </a:p>
            </p:txBody>
          </p:sp>
          <p:sp>
            <p:nvSpPr>
              <p:cNvPr id="319500" name="Oval 12"/>
              <p:cNvSpPr>
                <a:spLocks noChangeArrowheads="1"/>
              </p:cNvSpPr>
              <p:nvPr/>
            </p:nvSpPr>
            <p:spPr bwMode="auto">
              <a:xfrm>
                <a:off x="3653" y="1943"/>
                <a:ext cx="134" cy="125"/>
              </a:xfrm>
              <a:prstGeom prst="ellipse">
                <a:avLst/>
              </a:prstGeom>
              <a:solidFill>
                <a:srgbClr val="333333"/>
              </a:solidFill>
              <a:ln w="9525">
                <a:solidFill>
                  <a:srgbClr val="000000"/>
                </a:solidFill>
                <a:round/>
                <a:headEnd/>
                <a:tailEnd/>
              </a:ln>
              <a:effectLst/>
            </p:spPr>
            <p:txBody>
              <a:bodyPr anchor="ctr"/>
              <a:lstStyle/>
              <a:p>
                <a:endParaRPr lang="en-US" dirty="0">
                  <a:latin typeface="Segoe" pitchFamily="34" charset="0"/>
                </a:endParaRPr>
              </a:p>
            </p:txBody>
          </p:sp>
        </p:grpSp>
      </p:grpSp>
      <p:grpSp>
        <p:nvGrpSpPr>
          <p:cNvPr id="319514" name="Group 26"/>
          <p:cNvGrpSpPr>
            <a:grpSpLocks/>
          </p:cNvGrpSpPr>
          <p:nvPr/>
        </p:nvGrpSpPr>
        <p:grpSpPr bwMode="auto">
          <a:xfrm>
            <a:off x="2306637" y="4652170"/>
            <a:ext cx="4530725" cy="1195387"/>
            <a:chOff x="1460" y="2819"/>
            <a:chExt cx="2854" cy="753"/>
          </a:xfrm>
        </p:grpSpPr>
        <p:pic>
          <p:nvPicPr>
            <p:cNvPr id="319503" name="Picture 15"/>
            <p:cNvPicPr>
              <a:picLocks noChangeAspect="1" noChangeArrowheads="1"/>
            </p:cNvPicPr>
            <p:nvPr/>
          </p:nvPicPr>
          <p:blipFill>
            <a:blip r:embed="rId4"/>
            <a:srcRect/>
            <a:stretch>
              <a:fillRect/>
            </a:stretch>
          </p:blipFill>
          <p:spPr bwMode="auto">
            <a:xfrm>
              <a:off x="1471" y="2819"/>
              <a:ext cx="2842" cy="753"/>
            </a:xfrm>
            <a:prstGeom prst="rect">
              <a:avLst/>
            </a:prstGeom>
            <a:noFill/>
            <a:ln w="9525">
              <a:noFill/>
              <a:miter lim="800000"/>
              <a:headEnd/>
              <a:tailEnd/>
            </a:ln>
            <a:effectLst/>
          </p:spPr>
        </p:pic>
        <p:sp>
          <p:nvSpPr>
            <p:cNvPr id="319504" name="Rectangle 16"/>
            <p:cNvSpPr>
              <a:spLocks noChangeArrowheads="1"/>
            </p:cNvSpPr>
            <p:nvPr/>
          </p:nvSpPr>
          <p:spPr bwMode="auto">
            <a:xfrm>
              <a:off x="1460" y="3409"/>
              <a:ext cx="2854" cy="115"/>
            </a:xfrm>
            <a:prstGeom prst="rect">
              <a:avLst/>
            </a:prstGeom>
            <a:solidFill>
              <a:schemeClr val="bg1"/>
            </a:solidFill>
            <a:ln w="9525" algn="ctr">
              <a:noFill/>
              <a:miter lim="800000"/>
              <a:headEnd/>
              <a:tailEnd/>
            </a:ln>
            <a:effectLst/>
          </p:spPr>
          <p:txBody>
            <a:bodyPr wrap="none" anchor="ctr"/>
            <a:lstStyle/>
            <a:p>
              <a:endParaRPr lang="en-US" b="0" dirty="0">
                <a:latin typeface="Segoe" pitchFamily="34" charset="0"/>
              </a:endParaRPr>
            </a:p>
          </p:txBody>
        </p:sp>
        <p:sp>
          <p:nvSpPr>
            <p:cNvPr id="319505" name="Oval 17"/>
            <p:cNvSpPr>
              <a:spLocks noChangeArrowheads="1"/>
            </p:cNvSpPr>
            <p:nvPr/>
          </p:nvSpPr>
          <p:spPr bwMode="auto">
            <a:xfrm>
              <a:off x="2015" y="3395"/>
              <a:ext cx="126" cy="143"/>
            </a:xfrm>
            <a:prstGeom prst="ellipse">
              <a:avLst/>
            </a:prstGeom>
            <a:solidFill>
              <a:srgbClr val="333333"/>
            </a:solidFill>
            <a:ln w="9525">
              <a:solidFill>
                <a:srgbClr val="000000"/>
              </a:solidFill>
              <a:round/>
              <a:headEnd/>
              <a:tailEnd/>
            </a:ln>
            <a:effectLst/>
          </p:spPr>
          <p:txBody>
            <a:bodyPr anchor="ctr"/>
            <a:lstStyle/>
            <a:p>
              <a:endParaRPr lang="en-US" b="0" dirty="0">
                <a:latin typeface="Segoe" pitchFamily="34" charset="0"/>
              </a:endParaRPr>
            </a:p>
          </p:txBody>
        </p:sp>
        <p:sp>
          <p:nvSpPr>
            <p:cNvPr id="319506" name="Oval 18"/>
            <p:cNvSpPr>
              <a:spLocks noChangeArrowheads="1"/>
            </p:cNvSpPr>
            <p:nvPr/>
          </p:nvSpPr>
          <p:spPr bwMode="auto">
            <a:xfrm>
              <a:off x="2204" y="3395"/>
              <a:ext cx="126" cy="143"/>
            </a:xfrm>
            <a:prstGeom prst="ellipse">
              <a:avLst/>
            </a:prstGeom>
            <a:solidFill>
              <a:srgbClr val="333333"/>
            </a:solidFill>
            <a:ln w="9525">
              <a:solidFill>
                <a:srgbClr val="000000"/>
              </a:solidFill>
              <a:round/>
              <a:headEnd/>
              <a:tailEnd/>
            </a:ln>
            <a:effectLst/>
          </p:spPr>
          <p:txBody>
            <a:bodyPr anchor="ctr"/>
            <a:lstStyle/>
            <a:p>
              <a:endParaRPr lang="en-US" b="0" dirty="0">
                <a:latin typeface="Segoe" pitchFamily="34" charset="0"/>
              </a:endParaRPr>
            </a:p>
          </p:txBody>
        </p:sp>
        <p:sp>
          <p:nvSpPr>
            <p:cNvPr id="319507" name="Oval 19"/>
            <p:cNvSpPr>
              <a:spLocks noChangeArrowheads="1"/>
            </p:cNvSpPr>
            <p:nvPr/>
          </p:nvSpPr>
          <p:spPr bwMode="auto">
            <a:xfrm>
              <a:off x="2392" y="3395"/>
              <a:ext cx="126" cy="143"/>
            </a:xfrm>
            <a:prstGeom prst="ellipse">
              <a:avLst/>
            </a:prstGeom>
            <a:solidFill>
              <a:srgbClr val="333333"/>
            </a:solidFill>
            <a:ln w="9525">
              <a:solidFill>
                <a:srgbClr val="000000"/>
              </a:solidFill>
              <a:round/>
              <a:headEnd/>
              <a:tailEnd/>
            </a:ln>
            <a:effectLst/>
          </p:spPr>
          <p:txBody>
            <a:bodyPr anchor="ctr"/>
            <a:lstStyle/>
            <a:p>
              <a:endParaRPr lang="en-US" b="0" dirty="0">
                <a:latin typeface="Segoe" pitchFamily="34" charset="0"/>
              </a:endParaRPr>
            </a:p>
          </p:txBody>
        </p:sp>
        <p:sp>
          <p:nvSpPr>
            <p:cNvPr id="319508" name="Oval 20"/>
            <p:cNvSpPr>
              <a:spLocks noChangeArrowheads="1"/>
            </p:cNvSpPr>
            <p:nvPr/>
          </p:nvSpPr>
          <p:spPr bwMode="auto">
            <a:xfrm>
              <a:off x="3236" y="3410"/>
              <a:ext cx="126" cy="142"/>
            </a:xfrm>
            <a:prstGeom prst="ellipse">
              <a:avLst/>
            </a:prstGeom>
            <a:solidFill>
              <a:srgbClr val="333333"/>
            </a:solidFill>
            <a:ln w="9525">
              <a:solidFill>
                <a:srgbClr val="000000"/>
              </a:solidFill>
              <a:round/>
              <a:headEnd/>
              <a:tailEnd/>
            </a:ln>
            <a:effectLst/>
          </p:spPr>
          <p:txBody>
            <a:bodyPr anchor="ctr"/>
            <a:lstStyle/>
            <a:p>
              <a:endParaRPr lang="en-US" b="0" dirty="0">
                <a:latin typeface="Segoe" pitchFamily="34" charset="0"/>
              </a:endParaRPr>
            </a:p>
          </p:txBody>
        </p:sp>
        <p:sp>
          <p:nvSpPr>
            <p:cNvPr id="319509" name="Oval 21"/>
            <p:cNvSpPr>
              <a:spLocks noChangeArrowheads="1"/>
            </p:cNvSpPr>
            <p:nvPr/>
          </p:nvSpPr>
          <p:spPr bwMode="auto">
            <a:xfrm>
              <a:off x="3425" y="3410"/>
              <a:ext cx="126" cy="142"/>
            </a:xfrm>
            <a:prstGeom prst="ellipse">
              <a:avLst/>
            </a:prstGeom>
            <a:solidFill>
              <a:srgbClr val="333333"/>
            </a:solidFill>
            <a:ln w="9525">
              <a:solidFill>
                <a:srgbClr val="000000"/>
              </a:solidFill>
              <a:round/>
              <a:headEnd/>
              <a:tailEnd/>
            </a:ln>
            <a:effectLst/>
          </p:spPr>
          <p:txBody>
            <a:bodyPr anchor="ctr"/>
            <a:lstStyle/>
            <a:p>
              <a:endParaRPr lang="en-US" b="0" dirty="0">
                <a:latin typeface="Segoe" pitchFamily="34" charset="0"/>
              </a:endParaRPr>
            </a:p>
          </p:txBody>
        </p:sp>
        <p:sp>
          <p:nvSpPr>
            <p:cNvPr id="319510" name="Oval 22"/>
            <p:cNvSpPr>
              <a:spLocks noChangeArrowheads="1"/>
            </p:cNvSpPr>
            <p:nvPr/>
          </p:nvSpPr>
          <p:spPr bwMode="auto">
            <a:xfrm>
              <a:off x="3614" y="3410"/>
              <a:ext cx="125" cy="142"/>
            </a:xfrm>
            <a:prstGeom prst="ellipse">
              <a:avLst/>
            </a:prstGeom>
            <a:solidFill>
              <a:srgbClr val="333333"/>
            </a:solidFill>
            <a:ln w="9525">
              <a:solidFill>
                <a:srgbClr val="000000"/>
              </a:solidFill>
              <a:round/>
              <a:headEnd/>
              <a:tailEnd/>
            </a:ln>
            <a:effectLst/>
          </p:spPr>
          <p:txBody>
            <a:bodyPr anchor="ctr"/>
            <a:lstStyle/>
            <a:p>
              <a:endParaRPr lang="en-US" b="0" dirty="0">
                <a:latin typeface="Segoe" pitchFamily="34" charset="0"/>
              </a:endParaRPr>
            </a:p>
          </p:txBody>
        </p:sp>
      </p:grpSp>
      <p:sp>
        <p:nvSpPr>
          <p:cNvPr id="319511" name="Text Box 23"/>
          <p:cNvSpPr txBox="1">
            <a:spLocks noChangeArrowheads="1"/>
          </p:cNvSpPr>
          <p:nvPr/>
        </p:nvSpPr>
        <p:spPr bwMode="auto">
          <a:xfrm>
            <a:off x="7178675" y="4791870"/>
            <a:ext cx="1460500" cy="915987"/>
          </a:xfrm>
          <a:prstGeom prst="rect">
            <a:avLst/>
          </a:prstGeom>
          <a:noFill/>
          <a:ln w="9525" algn="ctr">
            <a:noFill/>
            <a:miter lim="800000"/>
            <a:headEnd/>
            <a:tailEnd/>
          </a:ln>
          <a:effectLst/>
        </p:spPr>
        <p:txBody>
          <a:bodyPr>
            <a:spAutoFit/>
          </a:bodyPr>
          <a:lstStyle/>
          <a:p>
            <a:pPr eaLnBrk="0" hangingPunct="0">
              <a:spcBef>
                <a:spcPct val="50000"/>
              </a:spcBef>
            </a:pPr>
            <a:r>
              <a:rPr lang="en-US" b="0" dirty="0">
                <a:latin typeface="Segoe" pitchFamily="34" charset="0"/>
              </a:rPr>
              <a:t>Supports DDR3 data rates</a:t>
            </a:r>
          </a:p>
        </p:txBody>
      </p:sp>
      <p:sp>
        <p:nvSpPr>
          <p:cNvPr id="319512" name="Text Box 24"/>
          <p:cNvSpPr txBox="1">
            <a:spLocks noChangeArrowheads="1"/>
          </p:cNvSpPr>
          <p:nvPr/>
        </p:nvSpPr>
        <p:spPr bwMode="auto">
          <a:xfrm>
            <a:off x="682625" y="4929188"/>
            <a:ext cx="1379538" cy="641350"/>
          </a:xfrm>
          <a:prstGeom prst="rect">
            <a:avLst/>
          </a:prstGeom>
          <a:noFill/>
          <a:ln w="9525" algn="ctr">
            <a:noFill/>
            <a:miter lim="800000"/>
            <a:headEnd/>
            <a:tailEnd/>
          </a:ln>
          <a:effectLst/>
        </p:spPr>
        <p:txBody>
          <a:bodyPr>
            <a:spAutoFit/>
          </a:bodyPr>
          <a:lstStyle/>
          <a:p>
            <a:pPr eaLnBrk="0" hangingPunct="0">
              <a:spcBef>
                <a:spcPct val="50000"/>
              </a:spcBef>
            </a:pPr>
            <a:r>
              <a:rPr lang="en-US" b="0" dirty="0">
                <a:latin typeface="Segoe" pitchFamily="34" charset="0"/>
              </a:rPr>
              <a:t>1.2mm thick</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p:txBody>
          <a:bodyPr/>
          <a:lstStyle/>
          <a:p>
            <a:r>
              <a:rPr lang="en-US" dirty="0" smtClean="0"/>
              <a:t>Dual Die Package Construction</a:t>
            </a:r>
            <a:endParaRPr lang="en-US" dirty="0"/>
          </a:p>
        </p:txBody>
      </p:sp>
      <p:sp>
        <p:nvSpPr>
          <p:cNvPr id="320515" name="Rectangle 3"/>
          <p:cNvSpPr>
            <a:spLocks noGrp="1" noChangeArrowheads="1"/>
          </p:cNvSpPr>
          <p:nvPr>
            <p:ph idx="4294967295"/>
          </p:nvPr>
        </p:nvSpPr>
        <p:spPr>
          <a:xfrm>
            <a:off x="504825" y="1419225"/>
            <a:ext cx="8639175" cy="331788"/>
          </a:xfrm>
          <a:prstGeom prst="rect">
            <a:avLst/>
          </a:prstGeom>
        </p:spPr>
        <p:txBody>
          <a:bodyPr/>
          <a:lstStyle/>
          <a:p>
            <a:pPr>
              <a:buNone/>
            </a:pPr>
            <a:r>
              <a:rPr lang="en-US" sz="2300" dirty="0"/>
              <a:t>M</a:t>
            </a:r>
            <a:r>
              <a:rPr lang="en-US" sz="2400" dirty="0"/>
              <a:t>aximum Thickness = 1.35mm</a:t>
            </a:r>
          </a:p>
        </p:txBody>
      </p:sp>
      <p:sp>
        <p:nvSpPr>
          <p:cNvPr id="320516" name="Text Box 4"/>
          <p:cNvSpPr txBox="1">
            <a:spLocks noChangeArrowheads="1"/>
          </p:cNvSpPr>
          <p:nvPr/>
        </p:nvSpPr>
        <p:spPr bwMode="auto">
          <a:xfrm>
            <a:off x="381000" y="3246437"/>
            <a:ext cx="4070350" cy="738664"/>
          </a:xfrm>
          <a:prstGeom prst="rect">
            <a:avLst/>
          </a:prstGeom>
          <a:noFill/>
          <a:ln w="9525" algn="ctr">
            <a:noFill/>
            <a:miter lim="800000"/>
            <a:headEnd/>
            <a:tailEnd/>
          </a:ln>
          <a:effectLst/>
        </p:spPr>
        <p:txBody>
          <a:bodyPr>
            <a:spAutoFit/>
          </a:bodyPr>
          <a:lstStyle/>
          <a:p>
            <a:pPr algn="l" eaLnBrk="0" hangingPunct="0">
              <a:spcBef>
                <a:spcPct val="50000"/>
              </a:spcBef>
            </a:pPr>
            <a:r>
              <a:rPr lang="en-US" sz="1400" b="0" dirty="0">
                <a:latin typeface="Segoe" pitchFamily="34" charset="0"/>
              </a:rPr>
              <a:t>RDL = Re-distribution layer; center wire bond pads are re-distributed to perimeter of die through a metal layer to facilitate stacking</a:t>
            </a:r>
          </a:p>
        </p:txBody>
      </p:sp>
      <p:grpSp>
        <p:nvGrpSpPr>
          <p:cNvPr id="320517" name="Group 5"/>
          <p:cNvGrpSpPr>
            <a:grpSpLocks/>
          </p:cNvGrpSpPr>
          <p:nvPr/>
        </p:nvGrpSpPr>
        <p:grpSpPr bwMode="auto">
          <a:xfrm>
            <a:off x="381000" y="4211637"/>
            <a:ext cx="8472487" cy="1854200"/>
            <a:chOff x="728" y="1980"/>
            <a:chExt cx="4035" cy="883"/>
          </a:xfrm>
        </p:grpSpPr>
        <p:grpSp>
          <p:nvGrpSpPr>
            <p:cNvPr id="320518" name="Group 6"/>
            <p:cNvGrpSpPr>
              <a:grpSpLocks/>
            </p:cNvGrpSpPr>
            <p:nvPr/>
          </p:nvGrpSpPr>
          <p:grpSpPr bwMode="auto">
            <a:xfrm>
              <a:off x="1127" y="2639"/>
              <a:ext cx="3244" cy="224"/>
              <a:chOff x="2050" y="10640"/>
              <a:chExt cx="8110" cy="560"/>
            </a:xfrm>
          </p:grpSpPr>
          <p:sp>
            <p:nvSpPr>
              <p:cNvPr id="320519" name="Oval 7" descr="White marble"/>
              <p:cNvSpPr>
                <a:spLocks noChangeArrowheads="1"/>
              </p:cNvSpPr>
              <p:nvPr/>
            </p:nvSpPr>
            <p:spPr bwMode="auto">
              <a:xfrm>
                <a:off x="9570" y="10640"/>
                <a:ext cx="590" cy="560"/>
              </a:xfrm>
              <a:prstGeom prst="ellipse">
                <a:avLst/>
              </a:prstGeom>
              <a:blipFill dpi="0" rotWithShape="1">
                <a:blip r:embed="rId3"/>
                <a:srcRect/>
                <a:tile tx="0" ty="0" sx="100000" sy="100000" flip="none" algn="tl"/>
              </a:blipFill>
              <a:ln w="9525">
                <a:noFill/>
                <a:round/>
                <a:headEnd/>
                <a:tailEnd/>
              </a:ln>
            </p:spPr>
            <p:txBody>
              <a:bodyPr/>
              <a:lstStyle/>
              <a:p>
                <a:endParaRPr lang="en-US" dirty="0">
                  <a:latin typeface="Segoe" pitchFamily="34" charset="0"/>
                </a:endParaRPr>
              </a:p>
            </p:txBody>
          </p:sp>
          <p:sp>
            <p:nvSpPr>
              <p:cNvPr id="320520" name="Oval 8" descr="White marble"/>
              <p:cNvSpPr>
                <a:spLocks noChangeArrowheads="1"/>
              </p:cNvSpPr>
              <p:nvPr/>
            </p:nvSpPr>
            <p:spPr bwMode="auto">
              <a:xfrm>
                <a:off x="8630" y="10640"/>
                <a:ext cx="590" cy="560"/>
              </a:xfrm>
              <a:prstGeom prst="ellipse">
                <a:avLst/>
              </a:prstGeom>
              <a:blipFill dpi="0" rotWithShape="1">
                <a:blip r:embed="rId3"/>
                <a:srcRect/>
                <a:tile tx="0" ty="0" sx="100000" sy="100000" flip="none" algn="tl"/>
              </a:blipFill>
              <a:ln w="9525">
                <a:noFill/>
                <a:round/>
                <a:headEnd/>
                <a:tailEnd/>
              </a:ln>
            </p:spPr>
            <p:txBody>
              <a:bodyPr/>
              <a:lstStyle/>
              <a:p>
                <a:endParaRPr lang="en-US" dirty="0">
                  <a:latin typeface="Segoe" pitchFamily="34" charset="0"/>
                </a:endParaRPr>
              </a:p>
            </p:txBody>
          </p:sp>
          <p:sp>
            <p:nvSpPr>
              <p:cNvPr id="320521" name="Oval 9" descr="White marble"/>
              <p:cNvSpPr>
                <a:spLocks noChangeArrowheads="1"/>
              </p:cNvSpPr>
              <p:nvPr/>
            </p:nvSpPr>
            <p:spPr bwMode="auto">
              <a:xfrm>
                <a:off x="7690" y="10640"/>
                <a:ext cx="590" cy="560"/>
              </a:xfrm>
              <a:prstGeom prst="ellipse">
                <a:avLst/>
              </a:prstGeom>
              <a:blipFill dpi="0" rotWithShape="1">
                <a:blip r:embed="rId3"/>
                <a:srcRect/>
                <a:tile tx="0" ty="0" sx="100000" sy="100000" flip="none" algn="tl"/>
              </a:blipFill>
              <a:ln w="9525">
                <a:noFill/>
                <a:round/>
                <a:headEnd/>
                <a:tailEnd/>
              </a:ln>
            </p:spPr>
            <p:txBody>
              <a:bodyPr/>
              <a:lstStyle/>
              <a:p>
                <a:endParaRPr lang="en-US" dirty="0">
                  <a:latin typeface="Segoe" pitchFamily="34" charset="0"/>
                </a:endParaRPr>
              </a:p>
            </p:txBody>
          </p:sp>
          <p:sp>
            <p:nvSpPr>
              <p:cNvPr id="320522" name="Oval 10" descr="White marble"/>
              <p:cNvSpPr>
                <a:spLocks noChangeArrowheads="1"/>
              </p:cNvSpPr>
              <p:nvPr/>
            </p:nvSpPr>
            <p:spPr bwMode="auto">
              <a:xfrm>
                <a:off x="3930" y="10640"/>
                <a:ext cx="590" cy="560"/>
              </a:xfrm>
              <a:prstGeom prst="ellipse">
                <a:avLst/>
              </a:prstGeom>
              <a:blipFill dpi="0" rotWithShape="1">
                <a:blip r:embed="rId3"/>
                <a:srcRect/>
                <a:tile tx="0" ty="0" sx="100000" sy="100000" flip="none" algn="tl"/>
              </a:blipFill>
              <a:ln w="9525">
                <a:noFill/>
                <a:round/>
                <a:headEnd/>
                <a:tailEnd/>
              </a:ln>
            </p:spPr>
            <p:txBody>
              <a:bodyPr/>
              <a:lstStyle/>
              <a:p>
                <a:endParaRPr lang="en-US" dirty="0">
                  <a:latin typeface="Segoe" pitchFamily="34" charset="0"/>
                </a:endParaRPr>
              </a:p>
            </p:txBody>
          </p:sp>
          <p:sp>
            <p:nvSpPr>
              <p:cNvPr id="320523" name="Oval 11" descr="White marble"/>
              <p:cNvSpPr>
                <a:spLocks noChangeArrowheads="1"/>
              </p:cNvSpPr>
              <p:nvPr/>
            </p:nvSpPr>
            <p:spPr bwMode="auto">
              <a:xfrm>
                <a:off x="2990" y="10640"/>
                <a:ext cx="590" cy="560"/>
              </a:xfrm>
              <a:prstGeom prst="ellipse">
                <a:avLst/>
              </a:prstGeom>
              <a:blipFill dpi="0" rotWithShape="1">
                <a:blip r:embed="rId3"/>
                <a:srcRect/>
                <a:tile tx="0" ty="0" sx="100000" sy="100000" flip="none" algn="tl"/>
              </a:blipFill>
              <a:ln w="9525">
                <a:noFill/>
                <a:round/>
                <a:headEnd/>
                <a:tailEnd/>
              </a:ln>
            </p:spPr>
            <p:txBody>
              <a:bodyPr/>
              <a:lstStyle/>
              <a:p>
                <a:endParaRPr lang="en-US" dirty="0">
                  <a:latin typeface="Segoe" pitchFamily="34" charset="0"/>
                </a:endParaRPr>
              </a:p>
            </p:txBody>
          </p:sp>
          <p:sp>
            <p:nvSpPr>
              <p:cNvPr id="320524" name="Oval 12" descr="White marble"/>
              <p:cNvSpPr>
                <a:spLocks noChangeArrowheads="1"/>
              </p:cNvSpPr>
              <p:nvPr/>
            </p:nvSpPr>
            <p:spPr bwMode="auto">
              <a:xfrm>
                <a:off x="2050" y="10640"/>
                <a:ext cx="590" cy="560"/>
              </a:xfrm>
              <a:prstGeom prst="ellipse">
                <a:avLst/>
              </a:prstGeom>
              <a:blipFill dpi="0" rotWithShape="1">
                <a:blip r:embed="rId3"/>
                <a:srcRect/>
                <a:tile tx="0" ty="0" sx="100000" sy="100000" flip="none" algn="tl"/>
              </a:blipFill>
              <a:ln w="9525">
                <a:noFill/>
                <a:round/>
                <a:headEnd/>
                <a:tailEnd/>
              </a:ln>
            </p:spPr>
            <p:txBody>
              <a:bodyPr/>
              <a:lstStyle/>
              <a:p>
                <a:endParaRPr lang="en-US" dirty="0">
                  <a:latin typeface="Segoe" pitchFamily="34" charset="0"/>
                </a:endParaRPr>
              </a:p>
            </p:txBody>
          </p:sp>
        </p:grpSp>
        <p:sp>
          <p:nvSpPr>
            <p:cNvPr id="320525" name="Rectangle 13"/>
            <p:cNvSpPr>
              <a:spLocks noChangeArrowheads="1"/>
            </p:cNvSpPr>
            <p:nvPr/>
          </p:nvSpPr>
          <p:spPr bwMode="auto">
            <a:xfrm>
              <a:off x="728" y="1980"/>
              <a:ext cx="4035" cy="693"/>
            </a:xfrm>
            <a:prstGeom prst="rect">
              <a:avLst/>
            </a:prstGeom>
            <a:solidFill>
              <a:srgbClr val="000000">
                <a:alpha val="89999"/>
              </a:srgbClr>
            </a:solidFill>
            <a:ln w="9525">
              <a:noFill/>
              <a:miter lim="800000"/>
              <a:headEnd/>
              <a:tailEnd/>
            </a:ln>
          </p:spPr>
          <p:txBody>
            <a:bodyPr/>
            <a:lstStyle/>
            <a:p>
              <a:endParaRPr lang="en-US" dirty="0">
                <a:latin typeface="Segoe" pitchFamily="34" charset="0"/>
              </a:endParaRPr>
            </a:p>
          </p:txBody>
        </p:sp>
        <p:sp>
          <p:nvSpPr>
            <p:cNvPr id="320526" name="Freeform 14"/>
            <p:cNvSpPr>
              <a:spLocks/>
            </p:cNvSpPr>
            <p:nvPr/>
          </p:nvSpPr>
          <p:spPr bwMode="auto">
            <a:xfrm>
              <a:off x="4349" y="2081"/>
              <a:ext cx="276" cy="405"/>
            </a:xfrm>
            <a:custGeom>
              <a:avLst/>
              <a:gdLst/>
              <a:ahLst/>
              <a:cxnLst>
                <a:cxn ang="0">
                  <a:pos x="28" y="12"/>
                </a:cxn>
                <a:cxn ang="0">
                  <a:pos x="2" y="10"/>
                </a:cxn>
                <a:cxn ang="0">
                  <a:pos x="40" y="2"/>
                </a:cxn>
                <a:cxn ang="0">
                  <a:pos x="62" y="2"/>
                </a:cxn>
                <a:cxn ang="0">
                  <a:pos x="84" y="16"/>
                </a:cxn>
                <a:cxn ang="0">
                  <a:pos x="106" y="72"/>
                </a:cxn>
                <a:cxn ang="0">
                  <a:pos x="162" y="332"/>
                </a:cxn>
                <a:cxn ang="0">
                  <a:pos x="178" y="400"/>
                </a:cxn>
                <a:cxn ang="0">
                  <a:pos x="196" y="398"/>
                </a:cxn>
              </a:cxnLst>
              <a:rect l="0" t="0" r="r" b="b"/>
              <a:pathLst>
                <a:path w="196" h="411">
                  <a:moveTo>
                    <a:pt x="28" y="12"/>
                  </a:moveTo>
                  <a:cubicBezTo>
                    <a:pt x="14" y="12"/>
                    <a:pt x="0" y="12"/>
                    <a:pt x="2" y="10"/>
                  </a:cubicBezTo>
                  <a:cubicBezTo>
                    <a:pt x="4" y="8"/>
                    <a:pt x="30" y="3"/>
                    <a:pt x="40" y="2"/>
                  </a:cubicBezTo>
                  <a:cubicBezTo>
                    <a:pt x="50" y="1"/>
                    <a:pt x="55" y="0"/>
                    <a:pt x="62" y="2"/>
                  </a:cubicBezTo>
                  <a:cubicBezTo>
                    <a:pt x="69" y="4"/>
                    <a:pt x="77" y="4"/>
                    <a:pt x="84" y="16"/>
                  </a:cubicBezTo>
                  <a:cubicBezTo>
                    <a:pt x="91" y="28"/>
                    <a:pt x="93" y="19"/>
                    <a:pt x="106" y="72"/>
                  </a:cubicBezTo>
                  <a:cubicBezTo>
                    <a:pt x="119" y="125"/>
                    <a:pt x="150" y="277"/>
                    <a:pt x="162" y="332"/>
                  </a:cubicBezTo>
                  <a:cubicBezTo>
                    <a:pt x="174" y="387"/>
                    <a:pt x="172" y="389"/>
                    <a:pt x="178" y="400"/>
                  </a:cubicBezTo>
                  <a:cubicBezTo>
                    <a:pt x="184" y="411"/>
                    <a:pt x="193" y="398"/>
                    <a:pt x="196" y="398"/>
                  </a:cubicBezTo>
                </a:path>
              </a:pathLst>
            </a:custGeom>
            <a:noFill/>
            <a:ln w="15875" cap="flat" cmpd="sng">
              <a:solidFill>
                <a:schemeClr val="accent1"/>
              </a:solidFill>
              <a:prstDash val="solid"/>
              <a:round/>
              <a:headEnd/>
              <a:tailEnd/>
            </a:ln>
            <a:effectLst/>
          </p:spPr>
          <p:txBody>
            <a:bodyPr anchor="ctr"/>
            <a:lstStyle/>
            <a:p>
              <a:endParaRPr lang="en-US" dirty="0">
                <a:latin typeface="Segoe" pitchFamily="34" charset="0"/>
              </a:endParaRPr>
            </a:p>
          </p:txBody>
        </p:sp>
        <p:sp>
          <p:nvSpPr>
            <p:cNvPr id="320527" name="Freeform 15"/>
            <p:cNvSpPr>
              <a:spLocks/>
            </p:cNvSpPr>
            <p:nvPr/>
          </p:nvSpPr>
          <p:spPr bwMode="auto">
            <a:xfrm flipH="1">
              <a:off x="835" y="2075"/>
              <a:ext cx="263" cy="411"/>
            </a:xfrm>
            <a:custGeom>
              <a:avLst/>
              <a:gdLst/>
              <a:ahLst/>
              <a:cxnLst>
                <a:cxn ang="0">
                  <a:pos x="28" y="12"/>
                </a:cxn>
                <a:cxn ang="0">
                  <a:pos x="2" y="10"/>
                </a:cxn>
                <a:cxn ang="0">
                  <a:pos x="40" y="2"/>
                </a:cxn>
                <a:cxn ang="0">
                  <a:pos x="62" y="2"/>
                </a:cxn>
                <a:cxn ang="0">
                  <a:pos x="84" y="16"/>
                </a:cxn>
                <a:cxn ang="0">
                  <a:pos x="106" y="72"/>
                </a:cxn>
                <a:cxn ang="0">
                  <a:pos x="162" y="332"/>
                </a:cxn>
                <a:cxn ang="0">
                  <a:pos x="178" y="400"/>
                </a:cxn>
                <a:cxn ang="0">
                  <a:pos x="196" y="398"/>
                </a:cxn>
              </a:cxnLst>
              <a:rect l="0" t="0" r="r" b="b"/>
              <a:pathLst>
                <a:path w="196" h="411">
                  <a:moveTo>
                    <a:pt x="28" y="12"/>
                  </a:moveTo>
                  <a:cubicBezTo>
                    <a:pt x="14" y="12"/>
                    <a:pt x="0" y="12"/>
                    <a:pt x="2" y="10"/>
                  </a:cubicBezTo>
                  <a:cubicBezTo>
                    <a:pt x="4" y="8"/>
                    <a:pt x="30" y="3"/>
                    <a:pt x="40" y="2"/>
                  </a:cubicBezTo>
                  <a:cubicBezTo>
                    <a:pt x="50" y="1"/>
                    <a:pt x="55" y="0"/>
                    <a:pt x="62" y="2"/>
                  </a:cubicBezTo>
                  <a:cubicBezTo>
                    <a:pt x="69" y="4"/>
                    <a:pt x="77" y="4"/>
                    <a:pt x="84" y="16"/>
                  </a:cubicBezTo>
                  <a:cubicBezTo>
                    <a:pt x="91" y="28"/>
                    <a:pt x="93" y="19"/>
                    <a:pt x="106" y="72"/>
                  </a:cubicBezTo>
                  <a:cubicBezTo>
                    <a:pt x="119" y="125"/>
                    <a:pt x="150" y="277"/>
                    <a:pt x="162" y="332"/>
                  </a:cubicBezTo>
                  <a:cubicBezTo>
                    <a:pt x="174" y="387"/>
                    <a:pt x="172" y="389"/>
                    <a:pt x="178" y="400"/>
                  </a:cubicBezTo>
                  <a:cubicBezTo>
                    <a:pt x="184" y="411"/>
                    <a:pt x="193" y="398"/>
                    <a:pt x="196" y="398"/>
                  </a:cubicBezTo>
                </a:path>
              </a:pathLst>
            </a:custGeom>
            <a:noFill/>
            <a:ln w="15875" cap="flat" cmpd="sng">
              <a:solidFill>
                <a:schemeClr val="accent1"/>
              </a:solidFill>
              <a:prstDash val="solid"/>
              <a:round/>
              <a:headEnd/>
              <a:tailEnd/>
            </a:ln>
            <a:effectLst/>
          </p:spPr>
          <p:txBody>
            <a:bodyPr anchor="ctr"/>
            <a:lstStyle/>
            <a:p>
              <a:endParaRPr lang="en-US" dirty="0">
                <a:latin typeface="Segoe" pitchFamily="34" charset="0"/>
              </a:endParaRPr>
            </a:p>
          </p:txBody>
        </p:sp>
        <p:sp>
          <p:nvSpPr>
            <p:cNvPr id="320528" name="Freeform 16"/>
            <p:cNvSpPr>
              <a:spLocks/>
            </p:cNvSpPr>
            <p:nvPr/>
          </p:nvSpPr>
          <p:spPr bwMode="auto">
            <a:xfrm flipH="1">
              <a:off x="4352" y="2273"/>
              <a:ext cx="197" cy="227"/>
            </a:xfrm>
            <a:custGeom>
              <a:avLst/>
              <a:gdLst/>
              <a:ahLst/>
              <a:cxnLst>
                <a:cxn ang="0">
                  <a:pos x="126" y="38"/>
                </a:cxn>
                <a:cxn ang="0">
                  <a:pos x="147" y="35"/>
                </a:cxn>
                <a:cxn ang="0">
                  <a:pos x="78" y="29"/>
                </a:cxn>
                <a:cxn ang="0">
                  <a:pos x="24" y="209"/>
                </a:cxn>
                <a:cxn ang="0">
                  <a:pos x="0" y="209"/>
                </a:cxn>
              </a:cxnLst>
              <a:rect l="0" t="0" r="r" b="b"/>
              <a:pathLst>
                <a:path w="155" h="239">
                  <a:moveTo>
                    <a:pt x="126" y="38"/>
                  </a:moveTo>
                  <a:cubicBezTo>
                    <a:pt x="140" y="37"/>
                    <a:pt x="155" y="37"/>
                    <a:pt x="147" y="35"/>
                  </a:cubicBezTo>
                  <a:cubicBezTo>
                    <a:pt x="139" y="33"/>
                    <a:pt x="99" y="0"/>
                    <a:pt x="78" y="29"/>
                  </a:cubicBezTo>
                  <a:cubicBezTo>
                    <a:pt x="57" y="58"/>
                    <a:pt x="37" y="179"/>
                    <a:pt x="24" y="209"/>
                  </a:cubicBezTo>
                  <a:cubicBezTo>
                    <a:pt x="11" y="239"/>
                    <a:pt x="4" y="209"/>
                    <a:pt x="0" y="209"/>
                  </a:cubicBezTo>
                </a:path>
              </a:pathLst>
            </a:custGeom>
            <a:noFill/>
            <a:ln w="15875" cap="flat" cmpd="sng">
              <a:solidFill>
                <a:schemeClr val="accent1"/>
              </a:solidFill>
              <a:prstDash val="solid"/>
              <a:round/>
              <a:headEnd/>
              <a:tailEnd/>
            </a:ln>
            <a:effectLst/>
          </p:spPr>
          <p:txBody>
            <a:bodyPr anchor="ctr"/>
            <a:lstStyle/>
            <a:p>
              <a:endParaRPr lang="en-US" dirty="0">
                <a:latin typeface="Segoe" pitchFamily="34" charset="0"/>
              </a:endParaRPr>
            </a:p>
          </p:txBody>
        </p:sp>
        <p:sp>
          <p:nvSpPr>
            <p:cNvPr id="320529" name="Freeform 17"/>
            <p:cNvSpPr>
              <a:spLocks/>
            </p:cNvSpPr>
            <p:nvPr/>
          </p:nvSpPr>
          <p:spPr bwMode="auto">
            <a:xfrm>
              <a:off x="899" y="2273"/>
              <a:ext cx="191" cy="227"/>
            </a:xfrm>
            <a:custGeom>
              <a:avLst/>
              <a:gdLst/>
              <a:ahLst/>
              <a:cxnLst>
                <a:cxn ang="0">
                  <a:pos x="126" y="38"/>
                </a:cxn>
                <a:cxn ang="0">
                  <a:pos x="147" y="35"/>
                </a:cxn>
                <a:cxn ang="0">
                  <a:pos x="78" y="29"/>
                </a:cxn>
                <a:cxn ang="0">
                  <a:pos x="24" y="209"/>
                </a:cxn>
                <a:cxn ang="0">
                  <a:pos x="0" y="209"/>
                </a:cxn>
              </a:cxnLst>
              <a:rect l="0" t="0" r="r" b="b"/>
              <a:pathLst>
                <a:path w="155" h="239">
                  <a:moveTo>
                    <a:pt x="126" y="38"/>
                  </a:moveTo>
                  <a:cubicBezTo>
                    <a:pt x="140" y="37"/>
                    <a:pt x="155" y="37"/>
                    <a:pt x="147" y="35"/>
                  </a:cubicBezTo>
                  <a:cubicBezTo>
                    <a:pt x="139" y="33"/>
                    <a:pt x="99" y="0"/>
                    <a:pt x="78" y="29"/>
                  </a:cubicBezTo>
                  <a:cubicBezTo>
                    <a:pt x="57" y="58"/>
                    <a:pt x="37" y="179"/>
                    <a:pt x="24" y="209"/>
                  </a:cubicBezTo>
                  <a:cubicBezTo>
                    <a:pt x="11" y="239"/>
                    <a:pt x="4" y="209"/>
                    <a:pt x="0" y="209"/>
                  </a:cubicBezTo>
                </a:path>
              </a:pathLst>
            </a:custGeom>
            <a:noFill/>
            <a:ln w="15875" cap="flat" cmpd="sng">
              <a:solidFill>
                <a:schemeClr val="accent1"/>
              </a:solidFill>
              <a:prstDash val="solid"/>
              <a:round/>
              <a:headEnd/>
              <a:tailEnd/>
            </a:ln>
            <a:effectLst/>
          </p:spPr>
          <p:txBody>
            <a:bodyPr anchor="ctr"/>
            <a:lstStyle/>
            <a:p>
              <a:endParaRPr lang="en-US" dirty="0">
                <a:latin typeface="Segoe" pitchFamily="34" charset="0"/>
              </a:endParaRPr>
            </a:p>
          </p:txBody>
        </p:sp>
        <p:grpSp>
          <p:nvGrpSpPr>
            <p:cNvPr id="320530" name="Group 18"/>
            <p:cNvGrpSpPr>
              <a:grpSpLocks/>
            </p:cNvGrpSpPr>
            <p:nvPr/>
          </p:nvGrpSpPr>
          <p:grpSpPr bwMode="auto">
            <a:xfrm>
              <a:off x="975" y="2093"/>
              <a:ext cx="3490" cy="418"/>
              <a:chOff x="1669" y="9276"/>
              <a:chExt cx="8727" cy="1044"/>
            </a:xfrm>
          </p:grpSpPr>
          <p:sp>
            <p:nvSpPr>
              <p:cNvPr id="320531" name="Freeform 19"/>
              <p:cNvSpPr>
                <a:spLocks/>
              </p:cNvSpPr>
              <p:nvPr/>
            </p:nvSpPr>
            <p:spPr bwMode="auto">
              <a:xfrm>
                <a:off x="1669" y="9968"/>
                <a:ext cx="8727" cy="352"/>
              </a:xfrm>
              <a:custGeom>
                <a:avLst/>
                <a:gdLst/>
                <a:ahLst/>
                <a:cxnLst>
                  <a:cxn ang="0">
                    <a:pos x="202" y="0"/>
                  </a:cxn>
                  <a:cxn ang="0">
                    <a:pos x="0" y="352"/>
                  </a:cxn>
                  <a:cxn ang="0">
                    <a:pos x="8887" y="352"/>
                  </a:cxn>
                  <a:cxn ang="0">
                    <a:pos x="8655" y="0"/>
                  </a:cxn>
                  <a:cxn ang="0">
                    <a:pos x="202" y="0"/>
                  </a:cxn>
                </a:cxnLst>
                <a:rect l="0" t="0" r="r" b="b"/>
                <a:pathLst>
                  <a:path w="8887" h="352">
                    <a:moveTo>
                      <a:pt x="202" y="0"/>
                    </a:moveTo>
                    <a:lnTo>
                      <a:pt x="0" y="352"/>
                    </a:lnTo>
                    <a:lnTo>
                      <a:pt x="8887" y="352"/>
                    </a:lnTo>
                    <a:lnTo>
                      <a:pt x="8655" y="0"/>
                    </a:lnTo>
                    <a:lnTo>
                      <a:pt x="202" y="0"/>
                    </a:lnTo>
                    <a:close/>
                  </a:path>
                </a:pathLst>
              </a:custGeom>
              <a:solidFill>
                <a:srgbClr val="00FFFF"/>
              </a:solidFill>
              <a:ln w="9525">
                <a:noFill/>
                <a:round/>
                <a:headEnd/>
                <a:tailEnd/>
              </a:ln>
            </p:spPr>
            <p:txBody>
              <a:bodyPr/>
              <a:lstStyle/>
              <a:p>
                <a:endParaRPr lang="en-US" dirty="0">
                  <a:latin typeface="Segoe" pitchFamily="34" charset="0"/>
                </a:endParaRPr>
              </a:p>
            </p:txBody>
          </p:sp>
          <p:sp>
            <p:nvSpPr>
              <p:cNvPr id="320532" name="Rectangle 20"/>
              <p:cNvSpPr>
                <a:spLocks noChangeArrowheads="1"/>
              </p:cNvSpPr>
              <p:nvPr/>
            </p:nvSpPr>
            <p:spPr bwMode="auto">
              <a:xfrm>
                <a:off x="1969" y="9570"/>
                <a:ext cx="8126" cy="258"/>
              </a:xfrm>
              <a:prstGeom prst="rect">
                <a:avLst/>
              </a:prstGeom>
              <a:solidFill>
                <a:srgbClr val="00FFFF"/>
              </a:solidFill>
              <a:ln w="9525">
                <a:noFill/>
                <a:miter lim="800000"/>
                <a:headEnd/>
                <a:tailEnd/>
              </a:ln>
            </p:spPr>
            <p:txBody>
              <a:bodyPr/>
              <a:lstStyle/>
              <a:p>
                <a:endParaRPr lang="en-US" dirty="0">
                  <a:latin typeface="Segoe" pitchFamily="34" charset="0"/>
                </a:endParaRPr>
              </a:p>
            </p:txBody>
          </p:sp>
          <p:sp>
            <p:nvSpPr>
              <p:cNvPr id="320533" name="Rectangle 21"/>
              <p:cNvSpPr>
                <a:spLocks noChangeArrowheads="1"/>
              </p:cNvSpPr>
              <p:nvPr/>
            </p:nvSpPr>
            <p:spPr bwMode="auto">
              <a:xfrm>
                <a:off x="1827" y="9817"/>
                <a:ext cx="8391" cy="356"/>
              </a:xfrm>
              <a:prstGeom prst="rect">
                <a:avLst/>
              </a:prstGeom>
              <a:solidFill>
                <a:srgbClr val="C0C0C0"/>
              </a:solidFill>
              <a:ln w="9525">
                <a:noFill/>
                <a:miter lim="800000"/>
                <a:headEnd/>
                <a:tailEnd/>
              </a:ln>
            </p:spPr>
            <p:txBody>
              <a:bodyPr/>
              <a:lstStyle/>
              <a:p>
                <a:endParaRPr lang="en-US" dirty="0">
                  <a:latin typeface="Segoe" pitchFamily="34" charset="0"/>
                </a:endParaRPr>
              </a:p>
            </p:txBody>
          </p:sp>
          <p:sp>
            <p:nvSpPr>
              <p:cNvPr id="320534" name="Rectangle 22"/>
              <p:cNvSpPr>
                <a:spLocks noChangeArrowheads="1"/>
              </p:cNvSpPr>
              <p:nvPr/>
            </p:nvSpPr>
            <p:spPr bwMode="auto">
              <a:xfrm>
                <a:off x="1837" y="9276"/>
                <a:ext cx="8391" cy="356"/>
              </a:xfrm>
              <a:prstGeom prst="rect">
                <a:avLst/>
              </a:prstGeom>
              <a:solidFill>
                <a:srgbClr val="C0C0C0"/>
              </a:solidFill>
              <a:ln w="9525">
                <a:noFill/>
                <a:miter lim="800000"/>
                <a:headEnd/>
                <a:tailEnd/>
              </a:ln>
            </p:spPr>
            <p:txBody>
              <a:bodyPr/>
              <a:lstStyle/>
              <a:p>
                <a:endParaRPr lang="en-US" dirty="0">
                  <a:latin typeface="Segoe" pitchFamily="34" charset="0"/>
                </a:endParaRPr>
              </a:p>
            </p:txBody>
          </p:sp>
        </p:grpSp>
        <p:sp>
          <p:nvSpPr>
            <p:cNvPr id="320535" name="Rectangle 23" descr="Weave"/>
            <p:cNvSpPr>
              <a:spLocks noChangeArrowheads="1"/>
            </p:cNvSpPr>
            <p:nvPr/>
          </p:nvSpPr>
          <p:spPr bwMode="auto">
            <a:xfrm>
              <a:off x="728" y="2481"/>
              <a:ext cx="4035" cy="196"/>
            </a:xfrm>
            <a:prstGeom prst="rect">
              <a:avLst/>
            </a:prstGeom>
            <a:pattFill prst="weave">
              <a:fgClr>
                <a:srgbClr val="008000"/>
              </a:fgClr>
              <a:bgClr>
                <a:srgbClr val="339966"/>
              </a:bgClr>
            </a:pattFill>
            <a:ln w="9525">
              <a:noFill/>
              <a:miter lim="800000"/>
              <a:headEnd/>
              <a:tailEnd/>
            </a:ln>
          </p:spPr>
          <p:txBody>
            <a:bodyPr/>
            <a:lstStyle/>
            <a:p>
              <a:endParaRPr lang="en-US" dirty="0">
                <a:latin typeface="Segoe" pitchFamily="34" charset="0"/>
              </a:endParaRPr>
            </a:p>
          </p:txBody>
        </p:sp>
        <p:sp>
          <p:nvSpPr>
            <p:cNvPr id="320536" name="Line 24"/>
            <p:cNvSpPr>
              <a:spLocks noChangeShapeType="1"/>
            </p:cNvSpPr>
            <p:nvPr/>
          </p:nvSpPr>
          <p:spPr bwMode="auto">
            <a:xfrm>
              <a:off x="1052" y="2092"/>
              <a:ext cx="3316" cy="1"/>
            </a:xfrm>
            <a:prstGeom prst="line">
              <a:avLst/>
            </a:prstGeom>
            <a:noFill/>
            <a:ln w="12700">
              <a:solidFill>
                <a:schemeClr val="accent1"/>
              </a:solidFill>
              <a:round/>
              <a:headEnd/>
              <a:tailEnd/>
            </a:ln>
            <a:effectLst/>
          </p:spPr>
          <p:txBody>
            <a:bodyPr anchor="ctr"/>
            <a:lstStyle/>
            <a:p>
              <a:endParaRPr lang="en-US" dirty="0">
                <a:latin typeface="Segoe" pitchFamily="34" charset="0"/>
              </a:endParaRPr>
            </a:p>
          </p:txBody>
        </p:sp>
        <p:sp>
          <p:nvSpPr>
            <p:cNvPr id="320537" name="Line 25"/>
            <p:cNvSpPr>
              <a:spLocks noChangeShapeType="1"/>
            </p:cNvSpPr>
            <p:nvPr/>
          </p:nvSpPr>
          <p:spPr bwMode="auto">
            <a:xfrm>
              <a:off x="1056" y="2312"/>
              <a:ext cx="3316" cy="1"/>
            </a:xfrm>
            <a:prstGeom prst="line">
              <a:avLst/>
            </a:prstGeom>
            <a:noFill/>
            <a:ln w="12700">
              <a:solidFill>
                <a:schemeClr val="accent1"/>
              </a:solidFill>
              <a:round/>
              <a:headEnd/>
              <a:tailEnd/>
            </a:ln>
            <a:effectLst/>
          </p:spPr>
          <p:txBody>
            <a:bodyPr anchor="ctr"/>
            <a:lstStyle/>
            <a:p>
              <a:endParaRPr lang="en-US" dirty="0">
                <a:latin typeface="Segoe" pitchFamily="34" charset="0"/>
              </a:endParaRPr>
            </a:p>
          </p:txBody>
        </p:sp>
        <p:sp>
          <p:nvSpPr>
            <p:cNvPr id="320538" name="Text Box 26"/>
            <p:cNvSpPr txBox="1">
              <a:spLocks noChangeArrowheads="1"/>
            </p:cNvSpPr>
            <p:nvPr/>
          </p:nvSpPr>
          <p:spPr bwMode="auto">
            <a:xfrm>
              <a:off x="2267" y="2085"/>
              <a:ext cx="875" cy="144"/>
            </a:xfrm>
            <a:prstGeom prst="rect">
              <a:avLst/>
            </a:prstGeom>
            <a:noFill/>
            <a:ln w="9525">
              <a:noFill/>
              <a:miter lim="800000"/>
              <a:headEnd/>
              <a:tailEnd/>
            </a:ln>
          </p:spPr>
          <p:txBody>
            <a:bodyPr/>
            <a:lstStyle/>
            <a:p>
              <a:pPr eaLnBrk="0" hangingPunct="0">
                <a:spcBef>
                  <a:spcPct val="20000"/>
                </a:spcBef>
                <a:buClr>
                  <a:srgbClr val="EDB22C"/>
                </a:buClr>
                <a:buFont typeface="Tahoma" pitchFamily="34" charset="0"/>
                <a:buNone/>
              </a:pPr>
              <a:r>
                <a:rPr lang="en-US" altLang="ja-JP" sz="1400" dirty="0">
                  <a:solidFill>
                    <a:schemeClr val="bg2"/>
                  </a:solidFill>
                  <a:effectLst/>
                  <a:latin typeface="Segoe" pitchFamily="34" charset="0"/>
                  <a:ea typeface="MS Mincho" pitchFamily="49" charset="-128"/>
                </a:rPr>
                <a:t>Die</a:t>
              </a:r>
              <a:endParaRPr lang="en-US" sz="1400" dirty="0">
                <a:solidFill>
                  <a:schemeClr val="bg2"/>
                </a:solidFill>
                <a:effectLst/>
                <a:latin typeface="Segoe" pitchFamily="34" charset="0"/>
              </a:endParaRPr>
            </a:p>
          </p:txBody>
        </p:sp>
        <p:sp>
          <p:nvSpPr>
            <p:cNvPr id="320539" name="Text Box 27"/>
            <p:cNvSpPr txBox="1">
              <a:spLocks noChangeArrowheads="1"/>
            </p:cNvSpPr>
            <p:nvPr/>
          </p:nvSpPr>
          <p:spPr bwMode="auto">
            <a:xfrm>
              <a:off x="2267" y="2302"/>
              <a:ext cx="875" cy="144"/>
            </a:xfrm>
            <a:prstGeom prst="rect">
              <a:avLst/>
            </a:prstGeom>
            <a:noFill/>
            <a:ln w="9525">
              <a:noFill/>
              <a:miter lim="800000"/>
              <a:headEnd/>
              <a:tailEnd/>
            </a:ln>
          </p:spPr>
          <p:txBody>
            <a:bodyPr/>
            <a:lstStyle/>
            <a:p>
              <a:pPr eaLnBrk="0" hangingPunct="0">
                <a:spcBef>
                  <a:spcPct val="20000"/>
                </a:spcBef>
                <a:buClr>
                  <a:srgbClr val="EDB22C"/>
                </a:buClr>
                <a:buFont typeface="Tahoma" pitchFamily="34" charset="0"/>
                <a:buNone/>
              </a:pPr>
              <a:r>
                <a:rPr lang="en-US" altLang="ja-JP" sz="1400" dirty="0">
                  <a:solidFill>
                    <a:schemeClr val="bg2"/>
                  </a:solidFill>
                  <a:effectLst/>
                  <a:latin typeface="Segoe" pitchFamily="34" charset="0"/>
                  <a:ea typeface="MS Mincho" pitchFamily="49" charset="-128"/>
                </a:rPr>
                <a:t>Die</a:t>
              </a:r>
              <a:endParaRPr lang="en-US" sz="1400" dirty="0">
                <a:solidFill>
                  <a:schemeClr val="bg2"/>
                </a:solidFill>
                <a:effectLst/>
                <a:latin typeface="Segoe" pitchFamily="34" charset="0"/>
              </a:endParaRPr>
            </a:p>
          </p:txBody>
        </p:sp>
      </p:grpSp>
      <p:sp>
        <p:nvSpPr>
          <p:cNvPr id="320540" name="Line 28"/>
          <p:cNvSpPr>
            <a:spLocks noChangeShapeType="1"/>
          </p:cNvSpPr>
          <p:nvPr/>
        </p:nvSpPr>
        <p:spPr bwMode="auto">
          <a:xfrm>
            <a:off x="4349750" y="3790950"/>
            <a:ext cx="812800" cy="620712"/>
          </a:xfrm>
          <a:prstGeom prst="line">
            <a:avLst/>
          </a:prstGeom>
          <a:noFill/>
          <a:ln w="38100">
            <a:solidFill>
              <a:srgbClr val="E66100"/>
            </a:solidFill>
            <a:round/>
            <a:headEnd/>
            <a:tailEnd type="triangle" w="med" len="med"/>
          </a:ln>
          <a:effectLst/>
        </p:spPr>
        <p:txBody>
          <a:bodyPr anchor="ctr"/>
          <a:lstStyle/>
          <a:p>
            <a:endParaRPr lang="en-US" dirty="0">
              <a:latin typeface="Segoe" pitchFamily="34" charset="0"/>
            </a:endParaRPr>
          </a:p>
        </p:txBody>
      </p:sp>
      <p:sp>
        <p:nvSpPr>
          <p:cNvPr id="320541" name="Text Box 29"/>
          <p:cNvSpPr txBox="1">
            <a:spLocks noChangeArrowheads="1"/>
          </p:cNvSpPr>
          <p:nvPr/>
        </p:nvSpPr>
        <p:spPr bwMode="auto">
          <a:xfrm>
            <a:off x="4572000" y="5840412"/>
            <a:ext cx="942975" cy="274638"/>
          </a:xfrm>
          <a:prstGeom prst="rect">
            <a:avLst/>
          </a:prstGeom>
          <a:noFill/>
          <a:ln w="9525" algn="ctr">
            <a:noFill/>
            <a:miter lim="800000"/>
            <a:headEnd/>
            <a:tailEnd/>
          </a:ln>
          <a:effectLst/>
        </p:spPr>
        <p:txBody>
          <a:bodyPr>
            <a:spAutoFit/>
          </a:bodyPr>
          <a:lstStyle/>
          <a:p>
            <a:pPr algn="l" eaLnBrk="0" hangingPunct="0">
              <a:spcBef>
                <a:spcPct val="50000"/>
              </a:spcBef>
            </a:pPr>
            <a:r>
              <a:rPr lang="en-US" sz="1200" dirty="0">
                <a:latin typeface="Segoe" pitchFamily="34" charset="0"/>
              </a:rPr>
              <a:t>Substrate</a:t>
            </a:r>
          </a:p>
        </p:txBody>
      </p:sp>
      <p:sp>
        <p:nvSpPr>
          <p:cNvPr id="320542" name="Line 30"/>
          <p:cNvSpPr>
            <a:spLocks noChangeShapeType="1"/>
          </p:cNvSpPr>
          <p:nvPr/>
        </p:nvSpPr>
        <p:spPr bwMode="auto">
          <a:xfrm flipH="1" flipV="1">
            <a:off x="3644900" y="5524500"/>
            <a:ext cx="936625" cy="430212"/>
          </a:xfrm>
          <a:prstGeom prst="line">
            <a:avLst/>
          </a:prstGeom>
          <a:noFill/>
          <a:ln w="38100">
            <a:solidFill>
              <a:srgbClr val="E66100"/>
            </a:solidFill>
            <a:round/>
            <a:headEnd/>
            <a:tailEnd type="triangle" w="med" len="med"/>
          </a:ln>
          <a:effectLst/>
        </p:spPr>
        <p:txBody>
          <a:bodyPr anchor="ctr"/>
          <a:lstStyle/>
          <a:p>
            <a:endParaRPr lang="en-US" dirty="0">
              <a:latin typeface="Segoe" pitchFamily="34" charset="0"/>
            </a:endParaRPr>
          </a:p>
        </p:txBody>
      </p:sp>
      <p:sp>
        <p:nvSpPr>
          <p:cNvPr id="320543" name="Text Box 31"/>
          <p:cNvSpPr txBox="1">
            <a:spLocks noChangeArrowheads="1"/>
          </p:cNvSpPr>
          <p:nvPr/>
        </p:nvSpPr>
        <p:spPr bwMode="auto">
          <a:xfrm>
            <a:off x="6735762" y="3541712"/>
            <a:ext cx="942975" cy="457200"/>
          </a:xfrm>
          <a:prstGeom prst="rect">
            <a:avLst/>
          </a:prstGeom>
          <a:noFill/>
          <a:ln w="9525" algn="ctr">
            <a:noFill/>
            <a:miter lim="800000"/>
            <a:headEnd/>
            <a:tailEnd/>
          </a:ln>
          <a:effectLst/>
        </p:spPr>
        <p:txBody>
          <a:bodyPr>
            <a:spAutoFit/>
          </a:bodyPr>
          <a:lstStyle/>
          <a:p>
            <a:pPr eaLnBrk="0" hangingPunct="0">
              <a:spcBef>
                <a:spcPct val="50000"/>
              </a:spcBef>
            </a:pPr>
            <a:r>
              <a:rPr lang="en-US" sz="1200" dirty="0">
                <a:latin typeface="Segoe" pitchFamily="34" charset="0"/>
              </a:rPr>
              <a:t>Wire Bonds</a:t>
            </a:r>
          </a:p>
        </p:txBody>
      </p:sp>
      <p:sp>
        <p:nvSpPr>
          <p:cNvPr id="320544" name="Line 32"/>
          <p:cNvSpPr>
            <a:spLocks noChangeShapeType="1"/>
          </p:cNvSpPr>
          <p:nvPr/>
        </p:nvSpPr>
        <p:spPr bwMode="auto">
          <a:xfrm>
            <a:off x="7504112" y="3863975"/>
            <a:ext cx="757238" cy="1196975"/>
          </a:xfrm>
          <a:prstGeom prst="line">
            <a:avLst/>
          </a:prstGeom>
          <a:noFill/>
          <a:ln w="38100">
            <a:solidFill>
              <a:srgbClr val="E66100"/>
            </a:solidFill>
            <a:round/>
            <a:headEnd/>
            <a:tailEnd type="triangle" w="med" len="med"/>
          </a:ln>
          <a:effectLst/>
        </p:spPr>
        <p:txBody>
          <a:bodyPr anchor="ctr"/>
          <a:lstStyle/>
          <a:p>
            <a:endParaRPr lang="en-US" dirty="0">
              <a:latin typeface="Segoe" pitchFamily="34" charset="0"/>
            </a:endParaRPr>
          </a:p>
        </p:txBody>
      </p:sp>
      <p:sp>
        <p:nvSpPr>
          <p:cNvPr id="320545" name="Line 33"/>
          <p:cNvSpPr>
            <a:spLocks noChangeShapeType="1"/>
          </p:cNvSpPr>
          <p:nvPr/>
        </p:nvSpPr>
        <p:spPr bwMode="auto">
          <a:xfrm>
            <a:off x="7512050" y="3868737"/>
            <a:ext cx="711200" cy="542925"/>
          </a:xfrm>
          <a:prstGeom prst="line">
            <a:avLst/>
          </a:prstGeom>
          <a:noFill/>
          <a:ln w="38100">
            <a:solidFill>
              <a:srgbClr val="E66100"/>
            </a:solidFill>
            <a:round/>
            <a:headEnd/>
            <a:tailEnd type="triangle" w="med" len="med"/>
          </a:ln>
          <a:effectLst/>
        </p:spPr>
        <p:txBody>
          <a:bodyPr anchor="ctr"/>
          <a:lstStyle/>
          <a:p>
            <a:endParaRPr lang="en-US" dirty="0">
              <a:latin typeface="Segoe" pitchFamily="34" charset="0"/>
            </a:endParaRPr>
          </a:p>
        </p:txBody>
      </p:sp>
      <p:pic>
        <p:nvPicPr>
          <p:cNvPr id="320546" name="Picture 34" descr="rdl"/>
          <p:cNvPicPr>
            <a:picLocks noChangeAspect="1" noChangeArrowheads="1"/>
          </p:cNvPicPr>
          <p:nvPr/>
        </p:nvPicPr>
        <p:blipFill>
          <a:blip r:embed="rId4"/>
          <a:srcRect/>
          <a:stretch>
            <a:fillRect/>
          </a:stretch>
        </p:blipFill>
        <p:spPr bwMode="auto">
          <a:xfrm>
            <a:off x="5964237" y="1868487"/>
            <a:ext cx="2982913" cy="1471613"/>
          </a:xfrm>
          <a:prstGeom prst="rect">
            <a:avLst/>
          </a:prstGeom>
          <a:noFill/>
        </p:spPr>
      </p:pic>
      <p:sp>
        <p:nvSpPr>
          <p:cNvPr id="320547" name="Text Box 35"/>
          <p:cNvSpPr txBox="1">
            <a:spLocks noChangeArrowheads="1"/>
          </p:cNvSpPr>
          <p:nvPr/>
        </p:nvSpPr>
        <p:spPr bwMode="auto">
          <a:xfrm>
            <a:off x="5970587" y="1630362"/>
            <a:ext cx="2957513" cy="274638"/>
          </a:xfrm>
          <a:prstGeom prst="rect">
            <a:avLst/>
          </a:prstGeom>
          <a:noFill/>
          <a:ln w="9525" algn="ctr">
            <a:noFill/>
            <a:miter lim="800000"/>
            <a:headEnd/>
            <a:tailEnd/>
          </a:ln>
          <a:effectLst/>
        </p:spPr>
        <p:txBody>
          <a:bodyPr>
            <a:spAutoFit/>
          </a:bodyPr>
          <a:lstStyle/>
          <a:p>
            <a:pPr eaLnBrk="0" hangingPunct="0">
              <a:spcBef>
                <a:spcPct val="50000"/>
              </a:spcBef>
            </a:pPr>
            <a:r>
              <a:rPr lang="en-US" sz="1200" dirty="0">
                <a:latin typeface="Segoe" pitchFamily="34" charset="0"/>
              </a:rPr>
              <a:t>Top view of a typical RDL layer</a:t>
            </a:r>
          </a:p>
        </p:txBody>
      </p:sp>
      <p:sp>
        <p:nvSpPr>
          <p:cNvPr id="320548" name="Line 36"/>
          <p:cNvSpPr>
            <a:spLocks noChangeShapeType="1"/>
          </p:cNvSpPr>
          <p:nvPr/>
        </p:nvSpPr>
        <p:spPr bwMode="auto">
          <a:xfrm flipV="1">
            <a:off x="4354512" y="2613025"/>
            <a:ext cx="1563688" cy="866775"/>
          </a:xfrm>
          <a:prstGeom prst="line">
            <a:avLst/>
          </a:prstGeom>
          <a:noFill/>
          <a:ln w="38100">
            <a:solidFill>
              <a:srgbClr val="E66100"/>
            </a:solidFill>
            <a:round/>
            <a:headEnd/>
            <a:tailEnd type="triangle" w="med" len="med"/>
          </a:ln>
          <a:effectLst/>
        </p:spPr>
        <p:txBody>
          <a:bodyPr anchor="ctr"/>
          <a:lstStyle/>
          <a:p>
            <a:endParaRPr lang="en-US" dirty="0">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9" name="Rectangle 3"/>
          <p:cNvSpPr>
            <a:spLocks noGrp="1" noChangeArrowheads="1"/>
          </p:cNvSpPr>
          <p:nvPr>
            <p:ph type="title"/>
          </p:nvPr>
        </p:nvSpPr>
        <p:spPr/>
        <p:txBody>
          <a:bodyPr/>
          <a:lstStyle/>
          <a:p>
            <a:r>
              <a:rPr lang="en-US" dirty="0"/>
              <a:t>Dual Die Photo</a:t>
            </a:r>
          </a:p>
        </p:txBody>
      </p:sp>
      <p:sp>
        <p:nvSpPr>
          <p:cNvPr id="321540" name="Rectangle 4"/>
          <p:cNvSpPr>
            <a:spLocks noGrp="1" noChangeArrowheads="1"/>
          </p:cNvSpPr>
          <p:nvPr>
            <p:ph idx="1"/>
          </p:nvPr>
        </p:nvSpPr>
        <p:spPr/>
        <p:txBody>
          <a:bodyPr/>
          <a:lstStyle/>
          <a:p>
            <a:r>
              <a:rPr lang="en-US" sz="2300"/>
              <a:t>Two die complete with wire bond prior to encapsulation </a:t>
            </a:r>
          </a:p>
          <a:p>
            <a:endParaRPr lang="en-US" sz="2300"/>
          </a:p>
          <a:p>
            <a:endParaRPr lang="en-US" sz="2400"/>
          </a:p>
        </p:txBody>
      </p:sp>
      <p:pic>
        <p:nvPicPr>
          <p:cNvPr id="321541" name="Picture 5"/>
          <p:cNvPicPr>
            <a:picLocks noChangeAspect="1" noChangeArrowheads="1"/>
          </p:cNvPicPr>
          <p:nvPr/>
        </p:nvPicPr>
        <p:blipFill>
          <a:blip r:embed="rId3">
            <a:lum bright="26000"/>
          </a:blip>
          <a:srcRect/>
          <a:stretch>
            <a:fillRect/>
          </a:stretch>
        </p:blipFill>
        <p:spPr bwMode="auto">
          <a:xfrm>
            <a:off x="1677942" y="1905000"/>
            <a:ext cx="5788115" cy="4724400"/>
          </a:xfrm>
          <a:prstGeom prst="rect">
            <a:avLst/>
          </a:prstGeom>
          <a:noFill/>
          <a:ln w="9525" algn="ctr">
            <a:noFill/>
            <a:miter lim="800000"/>
            <a:headEnd/>
            <a:tailEnd/>
          </a:ln>
          <a:effectLst>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p:txBody>
          <a:bodyPr/>
          <a:lstStyle/>
          <a:p>
            <a:r>
              <a:rPr lang="en-US" dirty="0" smtClean="0"/>
              <a:t>Power Consumption</a:t>
            </a:r>
            <a:endParaRPr lang="en-US" dirty="0"/>
          </a:p>
        </p:txBody>
      </p:sp>
      <p:sp>
        <p:nvSpPr>
          <p:cNvPr id="322564" name="Rectangle 4"/>
          <p:cNvSpPr>
            <a:spLocks noChangeArrowheads="1"/>
          </p:cNvSpPr>
          <p:nvPr/>
        </p:nvSpPr>
        <p:spPr bwMode="gray">
          <a:xfrm>
            <a:off x="381000" y="6025284"/>
            <a:ext cx="6875463" cy="439737"/>
          </a:xfrm>
          <a:prstGeom prst="rect">
            <a:avLst/>
          </a:prstGeom>
          <a:noFill/>
          <a:ln w="9525">
            <a:noFill/>
            <a:miter lim="800000"/>
            <a:headEnd/>
            <a:tailEnd/>
          </a:ln>
          <a:effectLst/>
        </p:spPr>
        <p:txBody>
          <a:bodyPr/>
          <a:lstStyle/>
          <a:p>
            <a:pPr marL="228600" indent="-228600" algn="l">
              <a:lnSpc>
                <a:spcPct val="110000"/>
              </a:lnSpc>
              <a:spcBef>
                <a:spcPct val="30000"/>
              </a:spcBef>
              <a:buClr>
                <a:schemeClr val="tx2"/>
              </a:buClr>
              <a:buSzPct val="95000"/>
              <a:buFont typeface="Wingdings" pitchFamily="2" charset="2"/>
              <a:buBlip>
                <a:blip r:embed="rId3"/>
              </a:buBlip>
            </a:pPr>
            <a:r>
              <a:rPr lang="en-US" b="0" dirty="0">
                <a:latin typeface="Segoe" pitchFamily="34" charset="0"/>
              </a:rPr>
              <a:t>Power estimates reflect a maximum DRAM utilization of 67% with a BL=4 and register/PLL power of 1.5W</a:t>
            </a:r>
          </a:p>
        </p:txBody>
      </p:sp>
      <p:sp>
        <p:nvSpPr>
          <p:cNvPr id="322569" name="Text Box 9"/>
          <p:cNvSpPr txBox="1">
            <a:spLocks noChangeArrowheads="1"/>
          </p:cNvSpPr>
          <p:nvPr/>
        </p:nvSpPr>
        <p:spPr bwMode="auto">
          <a:xfrm>
            <a:off x="569912" y="1438275"/>
            <a:ext cx="8004175" cy="466725"/>
          </a:xfrm>
          <a:prstGeom prst="rect">
            <a:avLst/>
          </a:prstGeom>
          <a:noFill/>
          <a:ln w="9525" algn="ctr">
            <a:noFill/>
            <a:miter lim="800000"/>
            <a:headEnd/>
            <a:tailEnd/>
          </a:ln>
          <a:effectLst/>
        </p:spPr>
        <p:txBody>
          <a:bodyPr>
            <a:spAutoFit/>
          </a:bodyPr>
          <a:lstStyle/>
          <a:p>
            <a:pPr eaLnBrk="0" hangingPunct="0"/>
            <a:r>
              <a:rPr lang="en-US" sz="2400" b="0" dirty="0">
                <a:latin typeface="Segoe" pitchFamily="34" charset="0"/>
              </a:rPr>
              <a:t>4X density increase with little to no power increase</a:t>
            </a:r>
          </a:p>
        </p:txBody>
      </p:sp>
      <p:sp>
        <p:nvSpPr>
          <p:cNvPr id="322563" name="Text Box 3"/>
          <p:cNvSpPr txBox="1">
            <a:spLocks noChangeArrowheads="1"/>
          </p:cNvSpPr>
          <p:nvPr/>
        </p:nvSpPr>
        <p:spPr bwMode="auto">
          <a:xfrm>
            <a:off x="5721002" y="2074230"/>
            <a:ext cx="173434" cy="368794"/>
          </a:xfrm>
          <a:prstGeom prst="rect">
            <a:avLst/>
          </a:prstGeom>
          <a:noFill/>
          <a:ln w="9525" algn="ctr">
            <a:noFill/>
            <a:miter lim="800000"/>
            <a:headEnd/>
            <a:tailEnd/>
          </a:ln>
          <a:effectLst/>
        </p:spPr>
        <p:txBody>
          <a:bodyPr wrap="none">
            <a:spAutoFit/>
          </a:bodyPr>
          <a:lstStyle/>
          <a:p>
            <a:pPr eaLnBrk="0" hangingPunct="0"/>
            <a:endParaRPr lang="en-US">
              <a:solidFill>
                <a:schemeClr val="tx2"/>
              </a:solidFill>
              <a:effectLst/>
              <a:latin typeface="Lucida Sans Unicode" pitchFamily="34" charset="0"/>
            </a:endParaRPr>
          </a:p>
        </p:txBody>
      </p:sp>
      <p:pic>
        <p:nvPicPr>
          <p:cNvPr id="322565" name="Picture 5"/>
          <p:cNvPicPr>
            <a:picLocks noChangeAspect="1" noChangeArrowheads="1"/>
          </p:cNvPicPr>
          <p:nvPr/>
        </p:nvPicPr>
        <p:blipFill>
          <a:blip r:embed="rId4"/>
          <a:srcRect/>
          <a:stretch>
            <a:fillRect/>
          </a:stretch>
        </p:blipFill>
        <p:spPr bwMode="auto">
          <a:xfrm>
            <a:off x="1328333" y="1981633"/>
            <a:ext cx="6518733" cy="4090266"/>
          </a:xfrm>
          <a:prstGeom prst="rect">
            <a:avLst/>
          </a:prstGeom>
          <a:noFill/>
          <a:ln w="9525" algn="ctr">
            <a:noFill/>
            <a:miter lim="800000"/>
            <a:headEnd/>
            <a:tailEnd/>
          </a:ln>
          <a:effectLst/>
        </p:spPr>
      </p:pic>
      <p:sp>
        <p:nvSpPr>
          <p:cNvPr id="322566" name="Line 6"/>
          <p:cNvSpPr>
            <a:spLocks noChangeShapeType="1"/>
          </p:cNvSpPr>
          <p:nvPr/>
        </p:nvSpPr>
        <p:spPr bwMode="auto">
          <a:xfrm>
            <a:off x="1619881" y="2498903"/>
            <a:ext cx="1264873" cy="1200578"/>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nchor="ctr"/>
          <a:lstStyle/>
          <a:p>
            <a:endParaRPr lang="en-US" dirty="0">
              <a:latin typeface="Segoe" pitchFamily="34" charset="0"/>
            </a:endParaRPr>
          </a:p>
        </p:txBody>
      </p:sp>
      <p:sp>
        <p:nvSpPr>
          <p:cNvPr id="322567" name="Line 7"/>
          <p:cNvSpPr>
            <a:spLocks noChangeShapeType="1"/>
          </p:cNvSpPr>
          <p:nvPr/>
        </p:nvSpPr>
        <p:spPr bwMode="auto">
          <a:xfrm>
            <a:off x="1654269" y="2514868"/>
            <a:ext cx="959868" cy="1353843"/>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nchor="ctr"/>
          <a:lstStyle/>
          <a:p>
            <a:endParaRPr lang="en-US" dirty="0">
              <a:latin typeface="Segoe" pitchFamily="34" charset="0"/>
            </a:endParaRPr>
          </a:p>
        </p:txBody>
      </p:sp>
      <p:sp>
        <p:nvSpPr>
          <p:cNvPr id="322568" name="Text Box 8"/>
          <p:cNvSpPr txBox="1">
            <a:spLocks noChangeArrowheads="1"/>
          </p:cNvSpPr>
          <p:nvPr/>
        </p:nvSpPr>
        <p:spPr bwMode="auto">
          <a:xfrm>
            <a:off x="567315" y="1905000"/>
            <a:ext cx="2105132" cy="593903"/>
          </a:xfrm>
          <a:prstGeom prst="rect">
            <a:avLst/>
          </a:prstGeom>
          <a:ln>
            <a:headEnd/>
            <a:tailEnd/>
          </a:ln>
        </p:spPr>
        <p:style>
          <a:lnRef idx="3">
            <a:schemeClr val="lt1"/>
          </a:lnRef>
          <a:fillRef idx="1">
            <a:schemeClr val="dk1"/>
          </a:fillRef>
          <a:effectRef idx="1">
            <a:schemeClr val="dk1"/>
          </a:effectRef>
          <a:fontRef idx="minor">
            <a:schemeClr val="lt1"/>
          </a:fontRef>
        </p:style>
        <p:txBody>
          <a:bodyPr>
            <a:spAutoFit/>
          </a:bodyPr>
          <a:lstStyle/>
          <a:p>
            <a:pPr eaLnBrk="0" hangingPunct="0"/>
            <a:r>
              <a:rPr lang="en-US" sz="1600" dirty="0">
                <a:effectLst/>
                <a:latin typeface="Segoe" pitchFamily="34" charset="0"/>
              </a:rPr>
              <a:t>512Mb-based 1GB and 2GB RDIMMs</a:t>
            </a:r>
          </a:p>
        </p:txBody>
      </p:sp>
      <p:sp>
        <p:nvSpPr>
          <p:cNvPr id="322570" name="Line 10"/>
          <p:cNvSpPr>
            <a:spLocks noChangeShapeType="1"/>
          </p:cNvSpPr>
          <p:nvPr/>
        </p:nvSpPr>
        <p:spPr bwMode="auto">
          <a:xfrm flipH="1" flipV="1">
            <a:off x="4903169" y="5072482"/>
            <a:ext cx="1100410" cy="477357"/>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nchor="ctr"/>
          <a:lstStyle/>
          <a:p>
            <a:endParaRPr lang="en-US" dirty="0">
              <a:latin typeface="Segoe" pitchFamily="34" charset="0"/>
            </a:endParaRPr>
          </a:p>
        </p:txBody>
      </p:sp>
      <p:sp>
        <p:nvSpPr>
          <p:cNvPr id="322571" name="Text Box 11"/>
          <p:cNvSpPr txBox="1">
            <a:spLocks noChangeArrowheads="1"/>
          </p:cNvSpPr>
          <p:nvPr/>
        </p:nvSpPr>
        <p:spPr bwMode="auto">
          <a:xfrm>
            <a:off x="5581954" y="5308766"/>
            <a:ext cx="3323055" cy="523220"/>
          </a:xfrm>
          <a:prstGeom prst="rect">
            <a:avLst/>
          </a:prstGeom>
          <a:ln>
            <a:headEnd/>
            <a:tailEnd/>
          </a:ln>
        </p:spPr>
        <p:style>
          <a:lnRef idx="3">
            <a:schemeClr val="lt1"/>
          </a:lnRef>
          <a:fillRef idx="1">
            <a:schemeClr val="dk1"/>
          </a:fillRef>
          <a:effectRef idx="1">
            <a:schemeClr val="dk1"/>
          </a:effectRef>
          <a:fontRef idx="minor">
            <a:schemeClr val="lt1"/>
          </a:fontRef>
        </p:style>
        <p:txBody>
          <a:bodyPr wrap="square">
            <a:spAutoFit/>
          </a:bodyPr>
          <a:lstStyle/>
          <a:p>
            <a:pPr eaLnBrk="0" hangingPunct="0"/>
            <a:r>
              <a:rPr lang="en-US" sz="1400" dirty="0">
                <a:effectLst/>
                <a:latin typeface="Segoe" pitchFamily="34" charset="0"/>
              </a:rPr>
              <a:t>Converting from 512Mb to 1Gb-based reduces power by over 50%</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ChangeArrowheads="1"/>
          </p:cNvSpPr>
          <p:nvPr/>
        </p:nvSpPr>
        <p:spPr bwMode="auto">
          <a:xfrm>
            <a:off x="7209269" y="3441700"/>
            <a:ext cx="485775" cy="277813"/>
          </a:xfrm>
          <a:prstGeom prst="rect">
            <a:avLst/>
          </a:prstGeom>
          <a:solidFill>
            <a:srgbClr val="FF3300"/>
          </a:solidFill>
          <a:ln w="9525" algn="ctr">
            <a:noFill/>
            <a:miter lim="800000"/>
            <a:headEnd/>
            <a:tailEnd/>
          </a:ln>
          <a:effectLst/>
        </p:spPr>
        <p:txBody>
          <a:bodyPr wrap="none" anchor="ctr"/>
          <a:lstStyle/>
          <a:p>
            <a:endParaRPr lang="en-US" dirty="0">
              <a:latin typeface="Segoe" pitchFamily="34" charset="0"/>
            </a:endParaRPr>
          </a:p>
        </p:txBody>
      </p:sp>
      <p:sp>
        <p:nvSpPr>
          <p:cNvPr id="324611" name="Rectangle 3"/>
          <p:cNvSpPr>
            <a:spLocks noGrp="1" noChangeArrowheads="1"/>
          </p:cNvSpPr>
          <p:nvPr>
            <p:ph type="title"/>
          </p:nvPr>
        </p:nvSpPr>
        <p:spPr>
          <a:xfrm>
            <a:off x="382588" y="228600"/>
            <a:ext cx="8380412" cy="1191095"/>
          </a:xfrm>
        </p:spPr>
        <p:txBody>
          <a:bodyPr/>
          <a:lstStyle/>
          <a:p>
            <a:r>
              <a:rPr lang="en-US" dirty="0" smtClean="0"/>
              <a:t>Estimated WC Power</a:t>
            </a:r>
            <a:br>
              <a:rPr lang="en-US" dirty="0" smtClean="0"/>
            </a:br>
            <a:r>
              <a:rPr lang="en-US" sz="3600" dirty="0" smtClean="0">
                <a:solidFill>
                  <a:schemeClr val="accent1"/>
                </a:solidFill>
              </a:rPr>
              <a:t>Using (1Gb) datasheet values</a:t>
            </a:r>
            <a:endParaRPr lang="en-US" sz="3600" dirty="0">
              <a:solidFill>
                <a:schemeClr val="accent1"/>
              </a:solidFill>
            </a:endParaRPr>
          </a:p>
        </p:txBody>
      </p:sp>
      <p:sp>
        <p:nvSpPr>
          <p:cNvPr id="324612" name="Text Box 4"/>
          <p:cNvSpPr txBox="1">
            <a:spLocks noChangeArrowheads="1"/>
          </p:cNvSpPr>
          <p:nvPr/>
        </p:nvSpPr>
        <p:spPr bwMode="auto">
          <a:xfrm>
            <a:off x="381000" y="5890736"/>
            <a:ext cx="6871855" cy="738664"/>
          </a:xfrm>
          <a:prstGeom prst="rect">
            <a:avLst/>
          </a:prstGeom>
          <a:noFill/>
          <a:ln w="9525" algn="ctr">
            <a:noFill/>
            <a:miter lim="800000"/>
            <a:headEnd/>
            <a:tailEnd/>
          </a:ln>
          <a:effectLst/>
        </p:spPr>
        <p:txBody>
          <a:bodyPr wrap="square">
            <a:spAutoFit/>
          </a:bodyPr>
          <a:lstStyle/>
          <a:p>
            <a:pPr algn="l" eaLnBrk="0" hangingPunct="0"/>
            <a:r>
              <a:rPr lang="en-US" sz="1400" b="0" dirty="0">
                <a:latin typeface="Segoe" pitchFamily="34" charset="0"/>
              </a:rPr>
              <a:t>Reflects a sustained channel bandwidth of 65% maximum DRAM,  2x READs to WRITEs distributed evenly through all ranks, closed page, single slot populated, PLL/Register package included</a:t>
            </a:r>
          </a:p>
        </p:txBody>
      </p:sp>
      <p:pic>
        <p:nvPicPr>
          <p:cNvPr id="324613" name="Picture 5"/>
          <p:cNvPicPr>
            <a:picLocks noChangeAspect="1" noChangeArrowheads="1"/>
          </p:cNvPicPr>
          <p:nvPr/>
        </p:nvPicPr>
        <p:blipFill>
          <a:blip r:embed="rId3"/>
          <a:srcRect/>
          <a:stretch>
            <a:fillRect/>
          </a:stretch>
        </p:blipFill>
        <p:spPr bwMode="auto">
          <a:xfrm>
            <a:off x="507134" y="1625600"/>
            <a:ext cx="6651625" cy="4259263"/>
          </a:xfrm>
          <a:prstGeom prst="rect">
            <a:avLst/>
          </a:prstGeom>
          <a:noFill/>
          <a:ln w="9525" algn="ctr">
            <a:noFill/>
            <a:miter lim="800000"/>
            <a:headEnd/>
            <a:tailEnd/>
          </a:ln>
          <a:effectLst/>
        </p:spPr>
      </p:pic>
      <p:sp>
        <p:nvSpPr>
          <p:cNvPr id="324614" name="Text Box 6"/>
          <p:cNvSpPr txBox="1">
            <a:spLocks noChangeArrowheads="1"/>
          </p:cNvSpPr>
          <p:nvPr/>
        </p:nvSpPr>
        <p:spPr bwMode="auto">
          <a:xfrm>
            <a:off x="1845397" y="5308600"/>
            <a:ext cx="646112" cy="198438"/>
          </a:xfrm>
          <a:prstGeom prst="rect">
            <a:avLst/>
          </a:prstGeom>
          <a:noFill/>
          <a:ln w="9525" algn="ctr">
            <a:noFill/>
            <a:miter lim="800000"/>
            <a:headEnd/>
            <a:tailEnd/>
          </a:ln>
          <a:effectLst/>
        </p:spPr>
        <p:txBody>
          <a:bodyPr wrap="none">
            <a:spAutoFit/>
          </a:bodyPr>
          <a:lstStyle/>
          <a:p>
            <a:pPr eaLnBrk="0" hangingPunct="0"/>
            <a:r>
              <a:rPr lang="en-US" sz="700" b="0">
                <a:solidFill>
                  <a:srgbClr val="3E841C"/>
                </a:solidFill>
                <a:effectLst/>
                <a:latin typeface="Lucida Sans Unicode" pitchFamily="34" charset="0"/>
              </a:rPr>
              <a:t>DDR2-400</a:t>
            </a:r>
          </a:p>
        </p:txBody>
      </p:sp>
      <p:sp>
        <p:nvSpPr>
          <p:cNvPr id="324615" name="Text Box 7"/>
          <p:cNvSpPr txBox="1">
            <a:spLocks noChangeArrowheads="1"/>
          </p:cNvSpPr>
          <p:nvPr/>
        </p:nvSpPr>
        <p:spPr bwMode="auto">
          <a:xfrm>
            <a:off x="3129684" y="5308600"/>
            <a:ext cx="646113" cy="198438"/>
          </a:xfrm>
          <a:prstGeom prst="rect">
            <a:avLst/>
          </a:prstGeom>
          <a:noFill/>
          <a:ln w="9525" algn="ctr">
            <a:noFill/>
            <a:miter lim="800000"/>
            <a:headEnd/>
            <a:tailEnd/>
          </a:ln>
          <a:effectLst/>
        </p:spPr>
        <p:txBody>
          <a:bodyPr wrap="none">
            <a:spAutoFit/>
          </a:bodyPr>
          <a:lstStyle/>
          <a:p>
            <a:pPr eaLnBrk="0" hangingPunct="0"/>
            <a:r>
              <a:rPr lang="en-US" sz="700" b="0">
                <a:solidFill>
                  <a:srgbClr val="3E841C"/>
                </a:solidFill>
                <a:effectLst/>
                <a:latin typeface="Lucida Sans Unicode" pitchFamily="34" charset="0"/>
              </a:rPr>
              <a:t>DDR2-533</a:t>
            </a:r>
          </a:p>
        </p:txBody>
      </p:sp>
      <p:sp>
        <p:nvSpPr>
          <p:cNvPr id="324616" name="Text Box 8"/>
          <p:cNvSpPr txBox="1">
            <a:spLocks noChangeArrowheads="1"/>
          </p:cNvSpPr>
          <p:nvPr/>
        </p:nvSpPr>
        <p:spPr bwMode="auto">
          <a:xfrm>
            <a:off x="4352059" y="5297488"/>
            <a:ext cx="720725" cy="214312"/>
          </a:xfrm>
          <a:prstGeom prst="rect">
            <a:avLst/>
          </a:prstGeom>
          <a:noFill/>
          <a:ln w="9525" algn="ctr">
            <a:noFill/>
            <a:miter lim="800000"/>
            <a:headEnd/>
            <a:tailEnd/>
          </a:ln>
          <a:effectLst/>
        </p:spPr>
        <p:txBody>
          <a:bodyPr wrap="none">
            <a:spAutoFit/>
          </a:bodyPr>
          <a:lstStyle/>
          <a:p>
            <a:pPr eaLnBrk="0" hangingPunct="0"/>
            <a:r>
              <a:rPr lang="en-US" sz="800">
                <a:solidFill>
                  <a:srgbClr val="3E841C"/>
                </a:solidFill>
                <a:effectLst/>
                <a:latin typeface="Lucida Sans Unicode" pitchFamily="34" charset="0"/>
              </a:rPr>
              <a:t>DDR2-667</a:t>
            </a:r>
          </a:p>
        </p:txBody>
      </p:sp>
      <p:sp>
        <p:nvSpPr>
          <p:cNvPr id="324617" name="Text Box 9"/>
          <p:cNvSpPr txBox="1">
            <a:spLocks noChangeArrowheads="1"/>
          </p:cNvSpPr>
          <p:nvPr/>
        </p:nvSpPr>
        <p:spPr bwMode="auto">
          <a:xfrm>
            <a:off x="5663334" y="5308600"/>
            <a:ext cx="646113" cy="198438"/>
          </a:xfrm>
          <a:prstGeom prst="rect">
            <a:avLst/>
          </a:prstGeom>
          <a:noFill/>
          <a:ln w="9525" algn="ctr">
            <a:noFill/>
            <a:miter lim="800000"/>
            <a:headEnd/>
            <a:tailEnd/>
          </a:ln>
          <a:effectLst/>
        </p:spPr>
        <p:txBody>
          <a:bodyPr wrap="none">
            <a:spAutoFit/>
          </a:bodyPr>
          <a:lstStyle/>
          <a:p>
            <a:pPr eaLnBrk="0" hangingPunct="0"/>
            <a:r>
              <a:rPr lang="en-US" sz="700" b="0">
                <a:solidFill>
                  <a:srgbClr val="3E841C"/>
                </a:solidFill>
                <a:effectLst/>
                <a:latin typeface="Lucida Sans Unicode" pitchFamily="34" charset="0"/>
              </a:rPr>
              <a:t>DDR2-800</a:t>
            </a:r>
          </a:p>
        </p:txBody>
      </p:sp>
      <p:sp>
        <p:nvSpPr>
          <p:cNvPr id="324618" name="Rectangle 10"/>
          <p:cNvSpPr>
            <a:spLocks noChangeArrowheads="1"/>
          </p:cNvSpPr>
          <p:nvPr/>
        </p:nvSpPr>
        <p:spPr bwMode="auto">
          <a:xfrm>
            <a:off x="7207682" y="3871913"/>
            <a:ext cx="485775" cy="276225"/>
          </a:xfrm>
          <a:prstGeom prst="rect">
            <a:avLst/>
          </a:prstGeom>
          <a:solidFill>
            <a:srgbClr val="66FF33"/>
          </a:solidFill>
          <a:ln w="9525" algn="ctr">
            <a:noFill/>
            <a:miter lim="800000"/>
            <a:headEnd/>
            <a:tailEnd/>
          </a:ln>
          <a:effectLst/>
        </p:spPr>
        <p:txBody>
          <a:bodyPr wrap="none" anchor="ctr"/>
          <a:lstStyle/>
          <a:p>
            <a:endParaRPr lang="en-US" dirty="0">
              <a:latin typeface="Segoe" pitchFamily="34" charset="0"/>
            </a:endParaRPr>
          </a:p>
        </p:txBody>
      </p:sp>
      <p:sp>
        <p:nvSpPr>
          <p:cNvPr id="324619" name="Text Box 11"/>
          <p:cNvSpPr txBox="1">
            <a:spLocks noChangeArrowheads="1"/>
          </p:cNvSpPr>
          <p:nvPr/>
        </p:nvSpPr>
        <p:spPr bwMode="auto">
          <a:xfrm>
            <a:off x="7701683" y="3875232"/>
            <a:ext cx="1096775" cy="276999"/>
          </a:xfrm>
          <a:prstGeom prst="rect">
            <a:avLst/>
          </a:prstGeom>
          <a:noFill/>
          <a:ln w="9525" algn="ctr">
            <a:noFill/>
            <a:miter lim="800000"/>
            <a:headEnd/>
            <a:tailEnd/>
          </a:ln>
          <a:effectLst/>
        </p:spPr>
        <p:txBody>
          <a:bodyPr wrap="none">
            <a:spAutoFit/>
          </a:bodyPr>
          <a:lstStyle/>
          <a:p>
            <a:pPr eaLnBrk="0" hangingPunct="0"/>
            <a:r>
              <a:rPr lang="en-US" sz="1200" b="0" dirty="0">
                <a:latin typeface="Segoe" pitchFamily="34" charset="0"/>
              </a:rPr>
              <a:t>DDR2 (DR x4)</a:t>
            </a:r>
          </a:p>
        </p:txBody>
      </p:sp>
      <p:sp>
        <p:nvSpPr>
          <p:cNvPr id="324620" name="Text Box 12"/>
          <p:cNvSpPr txBox="1">
            <a:spLocks noChangeArrowheads="1"/>
          </p:cNvSpPr>
          <p:nvPr/>
        </p:nvSpPr>
        <p:spPr bwMode="auto">
          <a:xfrm>
            <a:off x="7701683" y="3445020"/>
            <a:ext cx="1096775" cy="276999"/>
          </a:xfrm>
          <a:prstGeom prst="rect">
            <a:avLst/>
          </a:prstGeom>
          <a:noFill/>
          <a:ln w="9525" algn="ctr">
            <a:noFill/>
            <a:miter lim="800000"/>
            <a:headEnd/>
            <a:tailEnd/>
          </a:ln>
          <a:effectLst/>
        </p:spPr>
        <p:txBody>
          <a:bodyPr wrap="none">
            <a:spAutoFit/>
          </a:bodyPr>
          <a:lstStyle/>
          <a:p>
            <a:pPr eaLnBrk="0" hangingPunct="0"/>
            <a:r>
              <a:rPr lang="en-US" sz="1200" b="0" dirty="0">
                <a:latin typeface="Segoe" pitchFamily="34" charset="0"/>
              </a:rPr>
              <a:t>DDR3 (DR x4)</a:t>
            </a:r>
          </a:p>
        </p:txBody>
      </p:sp>
      <p:sp>
        <p:nvSpPr>
          <p:cNvPr id="324621" name="Line 13"/>
          <p:cNvSpPr>
            <a:spLocks noChangeShapeType="1"/>
          </p:cNvSpPr>
          <p:nvPr/>
        </p:nvSpPr>
        <p:spPr bwMode="auto">
          <a:xfrm>
            <a:off x="3537672" y="3748088"/>
            <a:ext cx="1085850" cy="0"/>
          </a:xfrm>
          <a:prstGeom prst="line">
            <a:avLst/>
          </a:prstGeom>
          <a:ln>
            <a:prstDash val="dash"/>
            <a:headEnd type="triangle" w="med" len="med"/>
            <a:tailEnd type="triangle" w="med" len="med"/>
          </a:ln>
        </p:spPr>
        <p:style>
          <a:lnRef idx="3">
            <a:schemeClr val="dk1"/>
          </a:lnRef>
          <a:fillRef idx="0">
            <a:schemeClr val="dk1"/>
          </a:fillRef>
          <a:effectRef idx="2">
            <a:schemeClr val="dk1"/>
          </a:effectRef>
          <a:fontRef idx="minor">
            <a:schemeClr val="tx1"/>
          </a:fontRef>
        </p:style>
        <p:txBody>
          <a:bodyPr anchor="ctr"/>
          <a:lstStyle/>
          <a:p>
            <a:endParaRPr lang="en-US" dirty="0">
              <a:latin typeface="Segoe" pitchFamily="34" charset="0"/>
            </a:endParaRPr>
          </a:p>
        </p:txBody>
      </p:sp>
      <p:sp>
        <p:nvSpPr>
          <p:cNvPr id="324622" name="Line 14"/>
          <p:cNvSpPr>
            <a:spLocks noChangeShapeType="1"/>
          </p:cNvSpPr>
          <p:nvPr/>
        </p:nvSpPr>
        <p:spPr bwMode="auto">
          <a:xfrm flipV="1">
            <a:off x="4790209" y="2974975"/>
            <a:ext cx="757238" cy="490538"/>
          </a:xfrm>
          <a:prstGeom prst="line">
            <a:avLst/>
          </a:prstGeom>
          <a:ln>
            <a:prstDash val="dash"/>
            <a:headEnd type="triangle" w="med" len="med"/>
            <a:tailEnd type="triangle" w="med" len="med"/>
          </a:ln>
        </p:spPr>
        <p:style>
          <a:lnRef idx="3">
            <a:schemeClr val="dk1"/>
          </a:lnRef>
          <a:fillRef idx="0">
            <a:schemeClr val="dk1"/>
          </a:fillRef>
          <a:effectRef idx="2">
            <a:schemeClr val="dk1"/>
          </a:effectRef>
          <a:fontRef idx="minor">
            <a:schemeClr val="tx1"/>
          </a:fontRef>
        </p:style>
        <p:txBody>
          <a:bodyPr anchor="ctr"/>
          <a:lstStyle/>
          <a:p>
            <a:endParaRPr lang="en-US" dirty="0">
              <a:latin typeface="Segoe" pitchFamily="34" charset="0"/>
            </a:endParaRPr>
          </a:p>
        </p:txBody>
      </p:sp>
      <p:sp>
        <p:nvSpPr>
          <p:cNvPr id="324623" name="Line 15"/>
          <p:cNvSpPr>
            <a:spLocks noChangeShapeType="1"/>
          </p:cNvSpPr>
          <p:nvPr/>
        </p:nvSpPr>
        <p:spPr bwMode="auto">
          <a:xfrm flipH="1" flipV="1">
            <a:off x="5656984" y="3030538"/>
            <a:ext cx="276225" cy="457200"/>
          </a:xfrm>
          <a:prstGeom prst="line">
            <a:avLst/>
          </a:prstGeom>
          <a:ln>
            <a:prstDash val="dash"/>
            <a:headEnd type="triangle" w="med" len="med"/>
            <a:tailEnd type="triangle" w="med" len="med"/>
          </a:ln>
        </p:spPr>
        <p:style>
          <a:lnRef idx="3">
            <a:schemeClr val="dk1"/>
          </a:lnRef>
          <a:fillRef idx="0">
            <a:schemeClr val="dk1"/>
          </a:fillRef>
          <a:effectRef idx="2">
            <a:schemeClr val="dk1"/>
          </a:effectRef>
          <a:fontRef idx="minor">
            <a:schemeClr val="tx1"/>
          </a:fontRef>
        </p:style>
        <p:txBody>
          <a:bodyPr anchor="ctr"/>
          <a:lstStyle/>
          <a:p>
            <a:endParaRPr lang="en-US" dirty="0">
              <a:latin typeface="Segoe" pitchFamily="34" charset="0"/>
            </a:endParaRPr>
          </a:p>
        </p:txBody>
      </p:sp>
      <p:sp>
        <p:nvSpPr>
          <p:cNvPr id="324624" name="Text Box 16"/>
          <p:cNvSpPr txBox="1">
            <a:spLocks noChangeArrowheads="1"/>
          </p:cNvSpPr>
          <p:nvPr/>
        </p:nvSpPr>
        <p:spPr bwMode="auto">
          <a:xfrm>
            <a:off x="5233122" y="2719388"/>
            <a:ext cx="3735387" cy="466725"/>
          </a:xfrm>
          <a:prstGeom prst="rect">
            <a:avLst/>
          </a:prstGeom>
          <a:ln>
            <a:headEnd/>
            <a:tailEnd/>
          </a:ln>
        </p:spPr>
        <p:style>
          <a:lnRef idx="3">
            <a:schemeClr val="lt1"/>
          </a:lnRef>
          <a:fillRef idx="1">
            <a:schemeClr val="dk1"/>
          </a:fillRef>
          <a:effectRef idx="1">
            <a:schemeClr val="dk1"/>
          </a:effectRef>
          <a:fontRef idx="minor">
            <a:schemeClr val="lt1"/>
          </a:fontRef>
        </p:style>
        <p:txBody>
          <a:bodyPr>
            <a:spAutoFit/>
          </a:bodyPr>
          <a:lstStyle/>
          <a:p>
            <a:pPr eaLnBrk="0" hangingPunct="0"/>
            <a:r>
              <a:rPr lang="en-US" sz="1200" dirty="0">
                <a:effectLst/>
                <a:latin typeface="Segoe" pitchFamily="34" charset="0"/>
              </a:rPr>
              <a:t>DDR3-1333 is slightly higher than DDR2-800 and about 2.2W more than DDR2-667</a:t>
            </a:r>
          </a:p>
        </p:txBody>
      </p:sp>
      <p:sp>
        <p:nvSpPr>
          <p:cNvPr id="324625" name="Line 17"/>
          <p:cNvSpPr>
            <a:spLocks noChangeShapeType="1"/>
          </p:cNvSpPr>
          <p:nvPr/>
        </p:nvSpPr>
        <p:spPr bwMode="auto">
          <a:xfrm flipH="1" flipV="1">
            <a:off x="4077422" y="3746500"/>
            <a:ext cx="1784350" cy="719138"/>
          </a:xfrm>
          <a:prstGeom prst="line">
            <a:avLst/>
          </a:prstGeom>
          <a:ln>
            <a:prstDash val="dash"/>
            <a:headEnd/>
            <a:tailEnd type="triangle" w="med" len="med"/>
          </a:ln>
        </p:spPr>
        <p:style>
          <a:lnRef idx="3">
            <a:schemeClr val="dk1"/>
          </a:lnRef>
          <a:fillRef idx="0">
            <a:schemeClr val="dk1"/>
          </a:fillRef>
          <a:effectRef idx="2">
            <a:schemeClr val="dk1"/>
          </a:effectRef>
          <a:fontRef idx="minor">
            <a:schemeClr val="tx1"/>
          </a:fontRef>
        </p:style>
        <p:txBody>
          <a:bodyPr anchor="ctr"/>
          <a:lstStyle/>
          <a:p>
            <a:endParaRPr lang="en-US" dirty="0">
              <a:latin typeface="Segoe" pitchFamily="34" charset="0"/>
            </a:endParaRPr>
          </a:p>
        </p:txBody>
      </p:sp>
      <p:sp>
        <p:nvSpPr>
          <p:cNvPr id="324626" name="Line 18"/>
          <p:cNvSpPr>
            <a:spLocks noChangeShapeType="1"/>
          </p:cNvSpPr>
          <p:nvPr/>
        </p:nvSpPr>
        <p:spPr bwMode="auto">
          <a:xfrm>
            <a:off x="4715597" y="3030538"/>
            <a:ext cx="0" cy="2122487"/>
          </a:xfrm>
          <a:prstGeom prst="line">
            <a:avLst/>
          </a:prstGeom>
          <a:noFill/>
          <a:ln w="9525">
            <a:solidFill>
              <a:schemeClr val="bg2"/>
            </a:solidFill>
            <a:prstDash val="dash"/>
            <a:round/>
            <a:headEnd/>
            <a:tailEnd/>
          </a:ln>
          <a:effectLst/>
        </p:spPr>
        <p:txBody>
          <a:bodyPr anchor="ctr"/>
          <a:lstStyle/>
          <a:p>
            <a:endParaRPr lang="en-US" dirty="0">
              <a:latin typeface="Segoe" pitchFamily="34" charset="0"/>
            </a:endParaRPr>
          </a:p>
        </p:txBody>
      </p:sp>
      <p:sp>
        <p:nvSpPr>
          <p:cNvPr id="324627" name="Line 19"/>
          <p:cNvSpPr>
            <a:spLocks noChangeShapeType="1"/>
          </p:cNvSpPr>
          <p:nvPr/>
        </p:nvSpPr>
        <p:spPr bwMode="auto">
          <a:xfrm>
            <a:off x="3451947" y="3335338"/>
            <a:ext cx="0" cy="1819275"/>
          </a:xfrm>
          <a:prstGeom prst="line">
            <a:avLst/>
          </a:prstGeom>
          <a:noFill/>
          <a:ln w="9525">
            <a:solidFill>
              <a:schemeClr val="bg2"/>
            </a:solidFill>
            <a:prstDash val="dash"/>
            <a:round/>
            <a:headEnd/>
            <a:tailEnd/>
          </a:ln>
          <a:effectLst/>
        </p:spPr>
        <p:txBody>
          <a:bodyPr anchor="ctr"/>
          <a:lstStyle/>
          <a:p>
            <a:endParaRPr lang="en-US" dirty="0">
              <a:latin typeface="Segoe" pitchFamily="34" charset="0"/>
            </a:endParaRPr>
          </a:p>
        </p:txBody>
      </p:sp>
      <p:sp>
        <p:nvSpPr>
          <p:cNvPr id="324628" name="Line 20"/>
          <p:cNvSpPr>
            <a:spLocks noChangeShapeType="1"/>
          </p:cNvSpPr>
          <p:nvPr/>
        </p:nvSpPr>
        <p:spPr bwMode="auto">
          <a:xfrm>
            <a:off x="2178772" y="3760788"/>
            <a:ext cx="0" cy="1393825"/>
          </a:xfrm>
          <a:prstGeom prst="line">
            <a:avLst/>
          </a:prstGeom>
          <a:noFill/>
          <a:ln w="9525">
            <a:solidFill>
              <a:schemeClr val="bg2"/>
            </a:solidFill>
            <a:prstDash val="dash"/>
            <a:round/>
            <a:headEnd/>
            <a:tailEnd/>
          </a:ln>
          <a:effectLst/>
        </p:spPr>
        <p:txBody>
          <a:bodyPr anchor="ctr"/>
          <a:lstStyle/>
          <a:p>
            <a:endParaRPr lang="en-US" dirty="0">
              <a:latin typeface="Segoe" pitchFamily="34" charset="0"/>
            </a:endParaRPr>
          </a:p>
        </p:txBody>
      </p:sp>
      <p:sp>
        <p:nvSpPr>
          <p:cNvPr id="324629" name="Line 21"/>
          <p:cNvSpPr>
            <a:spLocks noChangeShapeType="1"/>
          </p:cNvSpPr>
          <p:nvPr/>
        </p:nvSpPr>
        <p:spPr bwMode="auto">
          <a:xfrm>
            <a:off x="5977659" y="3575050"/>
            <a:ext cx="0" cy="1557338"/>
          </a:xfrm>
          <a:prstGeom prst="line">
            <a:avLst/>
          </a:prstGeom>
          <a:noFill/>
          <a:ln w="9525">
            <a:solidFill>
              <a:schemeClr val="bg2"/>
            </a:solidFill>
            <a:prstDash val="dash"/>
            <a:round/>
            <a:headEnd/>
            <a:tailEnd/>
          </a:ln>
          <a:effectLst/>
        </p:spPr>
        <p:txBody>
          <a:bodyPr anchor="ctr"/>
          <a:lstStyle/>
          <a:p>
            <a:endParaRPr lang="en-US" dirty="0">
              <a:latin typeface="Segoe" pitchFamily="34" charset="0"/>
            </a:endParaRPr>
          </a:p>
        </p:txBody>
      </p:sp>
      <p:sp>
        <p:nvSpPr>
          <p:cNvPr id="324630" name="Text Box 22"/>
          <p:cNvSpPr txBox="1">
            <a:spLocks noChangeArrowheads="1"/>
          </p:cNvSpPr>
          <p:nvPr/>
        </p:nvSpPr>
        <p:spPr bwMode="auto">
          <a:xfrm>
            <a:off x="5842722" y="4386263"/>
            <a:ext cx="2962093" cy="276999"/>
          </a:xfrm>
          <a:prstGeom prst="rect">
            <a:avLst/>
          </a:prstGeom>
          <a:ln>
            <a:headEnd/>
            <a:tailEnd/>
          </a:ln>
        </p:spPr>
        <p:style>
          <a:lnRef idx="3">
            <a:schemeClr val="lt1"/>
          </a:lnRef>
          <a:fillRef idx="1">
            <a:schemeClr val="dk1"/>
          </a:fillRef>
          <a:effectRef idx="1">
            <a:schemeClr val="dk1"/>
          </a:effectRef>
          <a:fontRef idx="minor">
            <a:schemeClr val="lt1"/>
          </a:fontRef>
        </p:style>
        <p:txBody>
          <a:bodyPr wrap="none">
            <a:spAutoFit/>
          </a:bodyPr>
          <a:lstStyle/>
          <a:p>
            <a:pPr eaLnBrk="0" hangingPunct="0"/>
            <a:r>
              <a:rPr lang="en-US" sz="1200" dirty="0">
                <a:effectLst/>
                <a:latin typeface="Segoe" pitchFamily="34" charset="0"/>
              </a:rPr>
              <a:t>DDR3-1067 is about equal to DDR-667</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5" name="Rectangle 3"/>
          <p:cNvSpPr>
            <a:spLocks noChangeArrowheads="1"/>
          </p:cNvSpPr>
          <p:nvPr/>
        </p:nvSpPr>
        <p:spPr bwMode="auto">
          <a:xfrm>
            <a:off x="381000" y="1411288"/>
            <a:ext cx="4641166" cy="1887537"/>
          </a:xfrm>
          <a:prstGeom prst="rect">
            <a:avLst/>
          </a:prstGeom>
          <a:noFill/>
          <a:ln w="9525">
            <a:noFill/>
            <a:miter lim="800000"/>
            <a:headEnd/>
            <a:tailEnd/>
          </a:ln>
          <a:effectLst/>
        </p:spPr>
        <p:txBody>
          <a:bodyPr lIns="91400" tIns="45702" rIns="91400" bIns="45702"/>
          <a:lstStyle/>
          <a:p>
            <a:pPr marL="225425" indent="-225425" algn="l">
              <a:lnSpc>
                <a:spcPct val="80000"/>
              </a:lnSpc>
              <a:spcBef>
                <a:spcPct val="30000"/>
              </a:spcBef>
              <a:buClr>
                <a:schemeClr val="tx2"/>
              </a:buClr>
              <a:buSzPct val="95000"/>
              <a:buFont typeface="Wingdings" pitchFamily="2" charset="2"/>
              <a:buBlip>
                <a:blip r:embed="rId3"/>
              </a:buBlip>
            </a:pPr>
            <a:r>
              <a:rPr lang="en-US" altLang="zh-TW" dirty="0">
                <a:latin typeface="+mn-lt"/>
                <a:ea typeface="PMingLiU" pitchFamily="18" charset="-120"/>
              </a:rPr>
              <a:t>More energy efficient architecture</a:t>
            </a:r>
          </a:p>
          <a:p>
            <a:pPr marL="576263" lvl="1" indent="-350838" algn="l">
              <a:lnSpc>
                <a:spcPct val="80000"/>
              </a:lnSpc>
              <a:spcBef>
                <a:spcPct val="30000"/>
              </a:spcBef>
              <a:buClr>
                <a:schemeClr val="tx2"/>
              </a:buClr>
              <a:buSzPct val="95000"/>
              <a:buFont typeface="Wingdings" pitchFamily="2" charset="2"/>
              <a:buBlip>
                <a:blip r:embed="rId4"/>
              </a:buBlip>
            </a:pPr>
            <a:r>
              <a:rPr lang="en-US" altLang="zh-TW" sz="1600" b="0" dirty="0">
                <a:latin typeface="+mn-lt"/>
                <a:ea typeface="PMingLiU" pitchFamily="18" charset="-120"/>
              </a:rPr>
              <a:t>~25% better TDP power over DDR2</a:t>
            </a:r>
          </a:p>
          <a:p>
            <a:pPr marL="576263" lvl="1" indent="-350838" algn="l">
              <a:lnSpc>
                <a:spcPct val="80000"/>
              </a:lnSpc>
              <a:spcBef>
                <a:spcPct val="30000"/>
              </a:spcBef>
              <a:buClr>
                <a:schemeClr val="tx2"/>
              </a:buClr>
              <a:buSzPct val="95000"/>
              <a:buFont typeface="Wingdings" pitchFamily="2" charset="2"/>
              <a:buBlip>
                <a:blip r:embed="rId4"/>
              </a:buBlip>
            </a:pPr>
            <a:r>
              <a:rPr lang="en-US" altLang="zh-TW" sz="1600" b="0" dirty="0">
                <a:latin typeface="+mn-lt"/>
                <a:ea typeface="PMingLiU" pitchFamily="18" charset="-120"/>
              </a:rPr>
              <a:t>Fewer thermal throttling conditions</a:t>
            </a:r>
          </a:p>
          <a:p>
            <a:pPr marL="576263" lvl="1" indent="-350838" algn="l">
              <a:lnSpc>
                <a:spcPct val="80000"/>
              </a:lnSpc>
              <a:spcBef>
                <a:spcPct val="30000"/>
              </a:spcBef>
              <a:buClr>
                <a:schemeClr val="tx2"/>
              </a:buClr>
              <a:buSzPct val="95000"/>
              <a:buFont typeface="Wingdings" pitchFamily="2" charset="2"/>
              <a:buBlip>
                <a:blip r:embed="rId4"/>
              </a:buBlip>
            </a:pPr>
            <a:r>
              <a:rPr lang="en-US" altLang="zh-TW" sz="1600" b="0" dirty="0">
                <a:latin typeface="+mn-lt"/>
                <a:ea typeface="PMingLiU" pitchFamily="18" charset="-120"/>
              </a:rPr>
              <a:t>~15% platform power reduction in </a:t>
            </a:r>
            <a:r>
              <a:rPr lang="en-US" altLang="zh-TW" sz="1600" b="0" dirty="0" smtClean="0">
                <a:latin typeface="+mn-lt"/>
                <a:ea typeface="PMingLiU" pitchFamily="18" charset="-120"/>
              </a:rPr>
              <a:t/>
            </a:r>
            <a:br>
              <a:rPr lang="en-US" altLang="zh-TW" sz="1600" b="0" dirty="0" smtClean="0">
                <a:latin typeface="+mn-lt"/>
                <a:ea typeface="PMingLiU" pitchFamily="18" charset="-120"/>
              </a:rPr>
            </a:br>
            <a:r>
              <a:rPr lang="en-US" altLang="zh-TW" sz="1600" b="0" dirty="0" smtClean="0">
                <a:latin typeface="+mn-lt"/>
                <a:ea typeface="PMingLiU" pitchFamily="18" charset="-120"/>
              </a:rPr>
              <a:t>sleep </a:t>
            </a:r>
            <a:r>
              <a:rPr lang="en-US" altLang="zh-TW" sz="1600" b="0" dirty="0">
                <a:latin typeface="+mn-lt"/>
                <a:ea typeface="PMingLiU" pitchFamily="18" charset="-120"/>
              </a:rPr>
              <a:t>mode</a:t>
            </a:r>
          </a:p>
          <a:p>
            <a:pPr marL="576263" lvl="1" indent="-350838" algn="l">
              <a:lnSpc>
                <a:spcPct val="80000"/>
              </a:lnSpc>
              <a:spcBef>
                <a:spcPct val="30000"/>
              </a:spcBef>
              <a:buClr>
                <a:schemeClr val="tx2"/>
              </a:buClr>
              <a:buSzPct val="95000"/>
              <a:buFont typeface="Wingdings" pitchFamily="2" charset="2"/>
              <a:buBlip>
                <a:blip r:embed="rId4"/>
              </a:buBlip>
            </a:pPr>
            <a:r>
              <a:rPr lang="en-US" altLang="zh-TW" sz="1600" b="0" dirty="0">
                <a:latin typeface="+mn-lt"/>
                <a:ea typeface="PMingLiU" pitchFamily="18" charset="-120"/>
              </a:rPr>
              <a:t>Added platform margin for Energy Star</a:t>
            </a:r>
            <a:endParaRPr lang="en-US" altLang="zh-TW" sz="1200" b="0" dirty="0">
              <a:latin typeface="+mn-lt"/>
              <a:ea typeface="PMingLiU" pitchFamily="18" charset="-120"/>
            </a:endParaRPr>
          </a:p>
        </p:txBody>
      </p:sp>
      <p:pic>
        <p:nvPicPr>
          <p:cNvPr id="361476" name="Picture 4"/>
          <p:cNvPicPr>
            <a:picLocks noChangeAspect="1" noChangeArrowheads="1"/>
          </p:cNvPicPr>
          <p:nvPr/>
        </p:nvPicPr>
        <p:blipFill>
          <a:blip r:embed="rId5"/>
          <a:srcRect l="1407" t="2153" r="1929"/>
          <a:stretch>
            <a:fillRect/>
          </a:stretch>
        </p:blipFill>
        <p:spPr bwMode="auto">
          <a:xfrm>
            <a:off x="233363" y="3054350"/>
            <a:ext cx="4406900" cy="286702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361477" name="Rectangle 5"/>
          <p:cNvSpPr>
            <a:spLocks noChangeArrowheads="1"/>
          </p:cNvSpPr>
          <p:nvPr/>
        </p:nvSpPr>
        <p:spPr bwMode="auto">
          <a:xfrm>
            <a:off x="4537345" y="4002698"/>
            <a:ext cx="4225655" cy="2366963"/>
          </a:xfrm>
          <a:prstGeom prst="rect">
            <a:avLst/>
          </a:prstGeom>
          <a:noFill/>
          <a:ln w="9525">
            <a:noFill/>
            <a:miter lim="800000"/>
            <a:headEnd/>
            <a:tailEnd/>
          </a:ln>
          <a:effectLst/>
        </p:spPr>
        <p:txBody>
          <a:bodyPr lIns="91400" tIns="45702" rIns="91400" bIns="45702"/>
          <a:lstStyle/>
          <a:p>
            <a:pPr marL="571500" indent="-223838" algn="l">
              <a:lnSpc>
                <a:spcPct val="80000"/>
              </a:lnSpc>
              <a:spcBef>
                <a:spcPct val="30000"/>
              </a:spcBef>
              <a:buClr>
                <a:schemeClr val="tx2"/>
              </a:buClr>
              <a:buSzPct val="95000"/>
              <a:buFont typeface="Wingdings" pitchFamily="2" charset="2"/>
              <a:buBlip>
                <a:blip r:embed="rId3"/>
              </a:buBlip>
            </a:pPr>
            <a:r>
              <a:rPr lang="en-US" altLang="zh-TW" dirty="0">
                <a:latin typeface="+mn-lt"/>
                <a:ea typeface="PMingLiU" pitchFamily="18" charset="-120"/>
              </a:rPr>
              <a:t>Increased Performance</a:t>
            </a:r>
          </a:p>
          <a:p>
            <a:pPr marL="858838" lvl="1" indent="-282575" algn="l">
              <a:lnSpc>
                <a:spcPct val="80000"/>
              </a:lnSpc>
              <a:spcBef>
                <a:spcPct val="30000"/>
              </a:spcBef>
              <a:buClr>
                <a:schemeClr val="tx2"/>
              </a:buClr>
              <a:buSzPct val="95000"/>
              <a:buFont typeface="Wingdings" pitchFamily="2" charset="2"/>
              <a:buBlip>
                <a:blip r:embed="rId4"/>
              </a:buBlip>
            </a:pPr>
            <a:r>
              <a:rPr lang="en-US" altLang="zh-TW" sz="1600" b="0" dirty="0">
                <a:latin typeface="+mn-lt"/>
                <a:ea typeface="PMingLiU" pitchFamily="18" charset="-120"/>
              </a:rPr>
              <a:t>~10% </a:t>
            </a:r>
            <a:r>
              <a:rPr lang="en-US" altLang="zh-TW" sz="1600" b="0" dirty="0" err="1">
                <a:latin typeface="+mn-lt"/>
                <a:ea typeface="PMingLiU" pitchFamily="18" charset="-120"/>
              </a:rPr>
              <a:t>perf</a:t>
            </a:r>
            <a:r>
              <a:rPr lang="en-US" altLang="zh-TW" sz="1600" b="0" dirty="0">
                <a:latin typeface="+mn-lt"/>
                <a:ea typeface="PMingLiU" pitchFamily="18" charset="-120"/>
              </a:rPr>
              <a:t> gain DDR3-1333 </a:t>
            </a:r>
            <a:r>
              <a:rPr lang="en-US" altLang="zh-TW" sz="1600" b="0" dirty="0" smtClean="0">
                <a:latin typeface="+mn-lt"/>
                <a:ea typeface="PMingLiU" pitchFamily="18" charset="-120"/>
              </a:rPr>
              <a:t>versus </a:t>
            </a:r>
            <a:r>
              <a:rPr lang="en-US" altLang="zh-TW" sz="1600" b="0" dirty="0">
                <a:latin typeface="+mn-lt"/>
                <a:ea typeface="PMingLiU" pitchFamily="18" charset="-120"/>
              </a:rPr>
              <a:t>DDR2-800 (</a:t>
            </a:r>
            <a:r>
              <a:rPr lang="en-US" altLang="zh-TW" sz="1600" b="0" dirty="0" err="1">
                <a:latin typeface="+mn-lt"/>
                <a:ea typeface="PMingLiU" pitchFamily="18" charset="-120"/>
              </a:rPr>
              <a:t>SPECrateFP</a:t>
            </a:r>
            <a:r>
              <a:rPr lang="en-US" altLang="zh-TW" sz="1600" b="0" dirty="0">
                <a:latin typeface="+mn-lt"/>
                <a:ea typeface="PMingLiU" pitchFamily="18" charset="-120"/>
              </a:rPr>
              <a:t>) </a:t>
            </a:r>
          </a:p>
          <a:p>
            <a:pPr marL="858838" lvl="1" indent="-282575" algn="l">
              <a:lnSpc>
                <a:spcPct val="80000"/>
              </a:lnSpc>
              <a:spcBef>
                <a:spcPct val="30000"/>
              </a:spcBef>
              <a:buClr>
                <a:schemeClr val="tx2"/>
              </a:buClr>
              <a:buSzPct val="95000"/>
              <a:buFont typeface="Wingdings" pitchFamily="2" charset="2"/>
              <a:buBlip>
                <a:blip r:embed="rId4"/>
              </a:buBlip>
            </a:pPr>
            <a:r>
              <a:rPr lang="en-US" altLang="zh-TW" sz="1600" b="0" dirty="0">
                <a:latin typeface="+mn-lt"/>
                <a:ea typeface="PMingLiU" pitchFamily="18" charset="-120"/>
              </a:rPr>
              <a:t>Expect more gains from </a:t>
            </a:r>
            <a:r>
              <a:rPr lang="en-US" altLang="zh-TW" sz="1600" b="0" dirty="0" err="1">
                <a:latin typeface="+mn-lt"/>
                <a:ea typeface="PMingLiU" pitchFamily="18" charset="-120"/>
              </a:rPr>
              <a:t>overclocking</a:t>
            </a:r>
            <a:endParaRPr lang="en-US" altLang="zh-TW" sz="1600" b="0" dirty="0">
              <a:latin typeface="+mn-lt"/>
              <a:ea typeface="PMingLiU" pitchFamily="18" charset="-120"/>
            </a:endParaRPr>
          </a:p>
          <a:p>
            <a:pPr marL="858838" lvl="1" indent="-282575" algn="l">
              <a:lnSpc>
                <a:spcPct val="80000"/>
              </a:lnSpc>
              <a:spcBef>
                <a:spcPct val="30000"/>
              </a:spcBef>
              <a:buClr>
                <a:schemeClr val="tx2"/>
              </a:buClr>
              <a:buSzPct val="95000"/>
              <a:buFont typeface="Wingdings" pitchFamily="2" charset="2"/>
              <a:buBlip>
                <a:blip r:embed="rId4"/>
              </a:buBlip>
            </a:pPr>
            <a:r>
              <a:rPr lang="en-US" altLang="zh-TW" sz="1600" b="0" dirty="0">
                <a:latin typeface="+mn-lt"/>
                <a:ea typeface="PMingLiU" pitchFamily="18" charset="-120"/>
              </a:rPr>
              <a:t>Increased memory compliment increased CPU performance and provide better system performance</a:t>
            </a:r>
          </a:p>
          <a:p>
            <a:pPr marL="571500" indent="-223838" algn="l">
              <a:lnSpc>
                <a:spcPct val="80000"/>
              </a:lnSpc>
              <a:spcBef>
                <a:spcPct val="30000"/>
              </a:spcBef>
              <a:buClr>
                <a:schemeClr val="tx2"/>
              </a:buClr>
              <a:buSzPct val="95000"/>
              <a:buFont typeface="Wingdings" pitchFamily="2" charset="2"/>
              <a:buBlip>
                <a:blip r:embed="rId3"/>
              </a:buBlip>
            </a:pPr>
            <a:endParaRPr lang="zh-TW" altLang="en-US" b="0" dirty="0">
              <a:latin typeface="+mn-lt"/>
              <a:ea typeface="PMingLiU" pitchFamily="18" charset="-120"/>
            </a:endParaRPr>
          </a:p>
        </p:txBody>
      </p:sp>
      <p:pic>
        <p:nvPicPr>
          <p:cNvPr id="361478" name="Picture 6"/>
          <p:cNvPicPr>
            <a:picLocks noChangeAspect="1" noChangeArrowheads="1"/>
          </p:cNvPicPr>
          <p:nvPr/>
        </p:nvPicPr>
        <p:blipFill>
          <a:blip r:embed="rId6"/>
          <a:srcRect/>
          <a:stretch>
            <a:fillRect/>
          </a:stretch>
        </p:blipFill>
        <p:spPr bwMode="auto">
          <a:xfrm>
            <a:off x="5008563" y="930275"/>
            <a:ext cx="3992562" cy="2776538"/>
          </a:xfrm>
          <a:prstGeom prst="rect">
            <a:avLst/>
          </a:prstGeom>
          <a:noFill/>
          <a:effectLst>
            <a:outerShdw blurRad="50800" dist="38100" dir="2700000" algn="tl" rotWithShape="0">
              <a:prstClr val="black">
                <a:alpha val="40000"/>
              </a:prstClr>
            </a:outerShdw>
          </a:effectLst>
        </p:spPr>
      </p:pic>
      <p:sp>
        <p:nvSpPr>
          <p:cNvPr id="361479" name="Rectangle 7"/>
          <p:cNvSpPr>
            <a:spLocks noChangeArrowheads="1"/>
          </p:cNvSpPr>
          <p:nvPr/>
        </p:nvSpPr>
        <p:spPr bwMode="auto">
          <a:xfrm>
            <a:off x="381000" y="6252555"/>
            <a:ext cx="6880225" cy="517525"/>
          </a:xfrm>
          <a:prstGeom prst="rect">
            <a:avLst/>
          </a:prstGeom>
          <a:noFill/>
          <a:ln w="22225" algn="ctr">
            <a:noFill/>
            <a:miter lim="800000"/>
            <a:headEnd/>
            <a:tailEnd/>
          </a:ln>
          <a:effectLst/>
        </p:spPr>
        <p:txBody>
          <a:bodyPr anchor="ctr">
            <a:spAutoFit/>
          </a:bodyPr>
          <a:lstStyle/>
          <a:p>
            <a:pPr algn="l" eaLnBrk="0" hangingPunct="0"/>
            <a:r>
              <a:rPr lang="en-US" altLang="zh-TW" sz="700" b="0" i="1" dirty="0">
                <a:effectLst/>
                <a:latin typeface="Verdana" pitchFamily="34" charset="0"/>
                <a:ea typeface="PMingLiU" pitchFamily="18" charset="-120"/>
              </a:rPr>
              <a:t>Performance tests and ratings are measured using specific computer systems and/or components and reflect the approximate performance of Intel products as measured by those tests. Any difference in system hardware or software design or configuration may affect actual performance. Buyers should consult other sources of information to evaluate the performance of systems or components they are considering purchasing. For more information on performance tests and on the performance of Intel products, visit </a:t>
            </a:r>
            <a:r>
              <a:rPr lang="en-US" altLang="zh-TW" sz="700" b="0" i="1" dirty="0">
                <a:effectLst/>
                <a:latin typeface="Verdana" pitchFamily="34" charset="0"/>
                <a:ea typeface="PMingLiU" pitchFamily="18" charset="-120"/>
                <a:hlinkClick r:id="rId7"/>
              </a:rPr>
              <a:t>Intel Performance Benchmark Limitations</a:t>
            </a:r>
            <a:r>
              <a:rPr lang="en-US" altLang="zh-TW" sz="700" b="0" i="1" dirty="0">
                <a:effectLst/>
                <a:latin typeface="Verdana" pitchFamily="34" charset="0"/>
                <a:ea typeface="PMingLiU" pitchFamily="18" charset="-120"/>
              </a:rPr>
              <a:t>.</a:t>
            </a:r>
            <a:r>
              <a:rPr lang="en-US" altLang="zh-TW" sz="700" b="0" dirty="0">
                <a:effectLst/>
                <a:latin typeface="Verdana" pitchFamily="34" charset="0"/>
                <a:ea typeface="PMingLiU" pitchFamily="18" charset="-120"/>
              </a:rPr>
              <a:t> </a:t>
            </a:r>
          </a:p>
        </p:txBody>
      </p:sp>
      <p:sp>
        <p:nvSpPr>
          <p:cNvPr id="361480" name="Rectangle 8"/>
          <p:cNvSpPr>
            <a:spLocks noChangeArrowheads="1"/>
          </p:cNvSpPr>
          <p:nvPr/>
        </p:nvSpPr>
        <p:spPr bwMode="auto">
          <a:xfrm>
            <a:off x="4910138" y="3697288"/>
            <a:ext cx="1784350" cy="241300"/>
          </a:xfrm>
          <a:prstGeom prst="rect">
            <a:avLst/>
          </a:prstGeom>
          <a:noFill/>
          <a:ln w="12700">
            <a:noFill/>
            <a:miter lim="800000"/>
            <a:headEnd/>
            <a:tailEnd/>
          </a:ln>
          <a:effectLst/>
        </p:spPr>
        <p:txBody>
          <a:bodyPr wrap="none" lIns="90488" tIns="44450" rIns="90488" bIns="44450" anchor="ctr">
            <a:spAutoFit/>
          </a:bodyPr>
          <a:lstStyle/>
          <a:p>
            <a:pPr eaLnBrk="0" hangingPunct="0">
              <a:spcBef>
                <a:spcPct val="50000"/>
              </a:spcBef>
            </a:pPr>
            <a:r>
              <a:rPr lang="en-US" altLang="zh-TW" sz="1000" b="0">
                <a:effectLst/>
                <a:ea typeface="PMingLiU" pitchFamily="18" charset="-120"/>
              </a:rPr>
              <a:t>Source: Intel Labs, Q1, 2007</a:t>
            </a:r>
          </a:p>
        </p:txBody>
      </p:sp>
      <p:sp>
        <p:nvSpPr>
          <p:cNvPr id="361481" name="Rectangle 9"/>
          <p:cNvSpPr>
            <a:spLocks noChangeArrowheads="1"/>
          </p:cNvSpPr>
          <p:nvPr/>
        </p:nvSpPr>
        <p:spPr bwMode="auto">
          <a:xfrm>
            <a:off x="155575" y="5911850"/>
            <a:ext cx="1784350" cy="241300"/>
          </a:xfrm>
          <a:prstGeom prst="rect">
            <a:avLst/>
          </a:prstGeom>
          <a:noFill/>
          <a:ln w="12700">
            <a:noFill/>
            <a:miter lim="800000"/>
            <a:headEnd/>
            <a:tailEnd/>
          </a:ln>
          <a:effectLst/>
        </p:spPr>
        <p:txBody>
          <a:bodyPr wrap="none" lIns="90488" tIns="44450" rIns="90488" bIns="44450" anchor="ctr">
            <a:spAutoFit/>
          </a:bodyPr>
          <a:lstStyle/>
          <a:p>
            <a:pPr eaLnBrk="0" hangingPunct="0">
              <a:spcBef>
                <a:spcPct val="50000"/>
              </a:spcBef>
            </a:pPr>
            <a:r>
              <a:rPr lang="en-US" altLang="zh-TW" sz="1000" b="0">
                <a:effectLst/>
                <a:ea typeface="PMingLiU" pitchFamily="18" charset="-120"/>
              </a:rPr>
              <a:t>Source: Intel Labs, Q1, 2007</a:t>
            </a:r>
          </a:p>
        </p:txBody>
      </p:sp>
      <p:sp>
        <p:nvSpPr>
          <p:cNvPr id="10" name="Title 9"/>
          <p:cNvSpPr>
            <a:spLocks noGrp="1"/>
          </p:cNvSpPr>
          <p:nvPr>
            <p:ph type="title"/>
          </p:nvPr>
        </p:nvSpPr>
        <p:spPr>
          <a:xfrm>
            <a:off x="382588" y="228600"/>
            <a:ext cx="8380412" cy="1107996"/>
          </a:xfrm>
        </p:spPr>
        <p:txBody>
          <a:bodyPr/>
          <a:lstStyle/>
          <a:p>
            <a:r>
              <a:rPr lang="en-US" sz="4000" dirty="0" smtClean="0"/>
              <a:t>DDR3 Energy Efficient Performance </a:t>
            </a:r>
            <a:br>
              <a:rPr lang="en-US" sz="4000" dirty="0" smtClean="0"/>
            </a:br>
            <a:r>
              <a:rPr lang="en-US" sz="4000" dirty="0" smtClean="0"/>
              <a:t>For Client</a:t>
            </a:r>
            <a:endParaRPr lang="en-US" sz="4000"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727605" y="1903678"/>
            <a:ext cx="7692761" cy="761747"/>
          </a:xfrm>
        </p:spPr>
        <p:txBody>
          <a:bodyPr/>
          <a:lstStyle/>
          <a:p>
            <a:r>
              <a:rPr lang="en-US" dirty="0"/>
              <a:t>DRAM Technology Trends</a:t>
            </a:r>
          </a:p>
        </p:txBody>
      </p:sp>
      <p:sp>
        <p:nvSpPr>
          <p:cNvPr id="5" name="Subtitle 4"/>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ctrTitle"/>
          </p:nvPr>
        </p:nvSpPr>
        <p:spPr>
          <a:xfrm>
            <a:off x="727605" y="1903678"/>
            <a:ext cx="7692761" cy="761747"/>
          </a:xfrm>
        </p:spPr>
        <p:txBody>
          <a:bodyPr/>
          <a:lstStyle/>
          <a:p>
            <a:r>
              <a:rPr lang="en-US" dirty="0"/>
              <a:t>Introduction </a:t>
            </a:r>
            <a:r>
              <a:rPr lang="en-US" dirty="0" smtClean="0"/>
              <a:t>To </a:t>
            </a:r>
            <a:r>
              <a:rPr lang="en-US" dirty="0"/>
              <a:t>DDR3</a:t>
            </a:r>
          </a:p>
        </p:txBody>
      </p:sp>
      <p:sp>
        <p:nvSpPr>
          <p:cNvPr id="3" name="Subtitle 2"/>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a:xfrm>
            <a:off x="382588" y="228600"/>
            <a:ext cx="8380412" cy="1191095"/>
          </a:xfrm>
        </p:spPr>
        <p:txBody>
          <a:bodyPr/>
          <a:lstStyle/>
          <a:p>
            <a:r>
              <a:rPr lang="en-US" dirty="0" smtClean="0"/>
              <a:t>DDR2 To DDR3 Comparison</a:t>
            </a:r>
            <a:br>
              <a:rPr lang="en-US" dirty="0" smtClean="0"/>
            </a:br>
            <a:r>
              <a:rPr sz="3600" smtClean="0">
                <a:solidFill>
                  <a:schemeClr val="accent1"/>
                </a:solidFill>
              </a:rPr>
              <a:t>Standard features</a:t>
            </a:r>
            <a:endParaRPr sz="3600">
              <a:solidFill>
                <a:schemeClr val="accent1"/>
              </a:solidFill>
            </a:endParaRPr>
          </a:p>
        </p:txBody>
      </p:sp>
      <p:graphicFrame>
        <p:nvGraphicFramePr>
          <p:cNvPr id="327733" name="Group 53"/>
          <p:cNvGraphicFramePr>
            <a:graphicFrameLocks noGrp="1"/>
          </p:cNvGraphicFramePr>
          <p:nvPr>
            <p:ph type="tbl" idx="4294967295"/>
          </p:nvPr>
        </p:nvGraphicFramePr>
        <p:xfrm>
          <a:off x="381000" y="1905000"/>
          <a:ext cx="8381999" cy="4124161"/>
        </p:xfrm>
        <a:graphic>
          <a:graphicData uri="http://schemas.openxmlformats.org/drawingml/2006/table">
            <a:tbl>
              <a:tblPr firstRow="1">
                <a:effectLst>
                  <a:outerShdw blurRad="622300" sx="102000" sy="102000" algn="ctr" rotWithShape="0">
                    <a:prstClr val="black"/>
                  </a:outerShdw>
                </a:effectLst>
                <a:tableStyleId>{793D81CF-94F2-401A-BA57-92F5A7B2D0C5}</a:tableStyleId>
              </a:tblPr>
              <a:tblGrid>
                <a:gridCol w="1815662"/>
                <a:gridCol w="1429407"/>
                <a:gridCol w="1923393"/>
                <a:gridCol w="3213537"/>
              </a:tblGrid>
              <a:tr h="328883">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Features/Options</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DDR2</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DDR3</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Comments</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r>
              <a:tr h="774465">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Pin-out/Package</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90000"/>
                        </a:lnSpc>
                        <a:spcBef>
                          <a:spcPct val="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60-ball; x4, x8</a:t>
                      </a:r>
                    </a:p>
                    <a:p>
                      <a:pPr marL="0" marR="0" lvl="0" indent="0" algn="ctr" defTabSz="914400" rtl="0" eaLnBrk="1" fontAlgn="base" latinLnBrk="0" hangingPunct="1">
                        <a:lnSpc>
                          <a:spcPct val="90000"/>
                        </a:lnSpc>
                        <a:spcBef>
                          <a:spcPct val="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84-ball; x16</a:t>
                      </a:r>
                    </a:p>
                    <a:p>
                      <a:pPr marL="0" marR="0" lvl="0" indent="0" algn="ctr" defTabSz="914400" rtl="0" eaLnBrk="1" fontAlgn="base" latinLnBrk="0" hangingPunct="1">
                        <a:lnSpc>
                          <a:spcPct val="90000"/>
                        </a:lnSpc>
                        <a:spcBef>
                          <a:spcPct val="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FBGA only</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90000"/>
                        </a:lnSpc>
                        <a:spcBef>
                          <a:spcPct val="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78-ball; x4, x8</a:t>
                      </a:r>
                    </a:p>
                    <a:p>
                      <a:pPr marL="0" marR="0" lvl="0" indent="0" algn="ctr" defTabSz="914400" rtl="0" eaLnBrk="1" fontAlgn="base" latinLnBrk="0" hangingPunct="1">
                        <a:lnSpc>
                          <a:spcPct val="90000"/>
                        </a:lnSpc>
                        <a:spcBef>
                          <a:spcPct val="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96-ball; x16</a:t>
                      </a:r>
                    </a:p>
                    <a:p>
                      <a:pPr marL="0" marR="0" lvl="0" indent="0" algn="ctr" defTabSz="914400" rtl="0" eaLnBrk="1" fontAlgn="base" latinLnBrk="0" hangingPunct="1">
                        <a:lnSpc>
                          <a:spcPct val="90000"/>
                        </a:lnSpc>
                        <a:spcBef>
                          <a:spcPct val="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FBGA only</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l" defTabSz="914400" rtl="0" eaLnBrk="1" fontAlgn="base" latinLnBrk="0" hangingPunct="1">
                        <a:lnSpc>
                          <a:spcPct val="90000"/>
                        </a:lnSpc>
                        <a:spcBef>
                          <a:spcPct val="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Independent pin-out for x4/x8 and x16 (simplifies module design)</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r>
              <a:tr h="551674">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Voltage</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90000"/>
                        </a:lnSpc>
                        <a:spcBef>
                          <a:spcPct val="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1.8V</a:t>
                      </a:r>
                    </a:p>
                    <a:p>
                      <a:pPr marL="0" marR="0" lvl="0" indent="0" algn="ctr" defTabSz="914400" rtl="0" eaLnBrk="1" fontAlgn="base" latinLnBrk="0" hangingPunct="1">
                        <a:lnSpc>
                          <a:spcPct val="90000"/>
                        </a:lnSpc>
                        <a:spcBef>
                          <a:spcPct val="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1.8V I/O</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90000"/>
                        </a:lnSpc>
                        <a:spcBef>
                          <a:spcPct val="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1.5V</a:t>
                      </a:r>
                    </a:p>
                    <a:p>
                      <a:pPr marL="0" marR="0" lvl="0" indent="0" algn="ctr" defTabSz="914400" rtl="0" eaLnBrk="1" fontAlgn="base" latinLnBrk="0" hangingPunct="1">
                        <a:lnSpc>
                          <a:spcPct val="90000"/>
                        </a:lnSpc>
                        <a:spcBef>
                          <a:spcPct val="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1.5V I/O</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l" defTabSz="914400" rtl="0" eaLnBrk="1" fontAlgn="base" latinLnBrk="0" hangingPunct="1">
                        <a:lnSpc>
                          <a:spcPct val="90000"/>
                        </a:lnSpc>
                        <a:spcBef>
                          <a:spcPct val="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Reduces memory system power demand</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r>
              <a:tr h="774465">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Densities</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90000"/>
                        </a:lnSpc>
                        <a:spcBef>
                          <a:spcPct val="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256Mb-4Gb</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90000"/>
                        </a:lnSpc>
                        <a:spcBef>
                          <a:spcPct val="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                        512Mb–8Gb</a:t>
                      </a:r>
                    </a:p>
                    <a:p>
                      <a:pPr marL="0" marR="0" lvl="0" indent="0" algn="ctr" defTabSz="914400" rtl="0" eaLnBrk="1" fontAlgn="base" latinLnBrk="0" hangingPunct="1">
                        <a:lnSpc>
                          <a:spcPct val="90000"/>
                        </a:lnSpc>
                        <a:spcBef>
                          <a:spcPct val="0"/>
                        </a:spcBef>
                        <a:spcAft>
                          <a:spcPct val="0"/>
                        </a:spcAft>
                        <a:buClr>
                          <a:schemeClr val="tx2"/>
                        </a:buClr>
                        <a:buSzPct val="95000"/>
                        <a:buFont typeface="Wingdings" pitchFamily="2" charset="2"/>
                        <a:buNone/>
                        <a:tabLst/>
                      </a:pP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l" defTabSz="914400" rtl="0" eaLnBrk="1" fontAlgn="base" latinLnBrk="0" hangingPunct="1">
                        <a:lnSpc>
                          <a:spcPct val="90000"/>
                        </a:lnSpc>
                        <a:spcBef>
                          <a:spcPct val="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High‐density components enable large capacity memory subsystems</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r>
              <a:tr h="559165">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Internal Banks</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90000"/>
                        </a:lnSpc>
                        <a:spcBef>
                          <a:spcPct val="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4 (256,512Mb)</a:t>
                      </a:r>
                    </a:p>
                    <a:p>
                      <a:pPr marL="0" marR="0" lvl="0" indent="0" algn="ctr" defTabSz="914400" rtl="0" eaLnBrk="1" fontAlgn="base" latinLnBrk="0" hangingPunct="1">
                        <a:lnSpc>
                          <a:spcPct val="90000"/>
                        </a:lnSpc>
                        <a:spcBef>
                          <a:spcPct val="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8 (1Gb,2Gb,4Gb)</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90000"/>
                        </a:lnSpc>
                        <a:spcBef>
                          <a:spcPct val="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8 (512Mb, 1Gb, 2Gb, 4Gb, 8Gb)</a:t>
                      </a:r>
                      <a:endParaRPr kumimoji="0" lang="en-US" sz="1400" b="0"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l" defTabSz="914400" rtl="0" eaLnBrk="1" fontAlgn="base" latinLnBrk="0" hangingPunct="1">
                        <a:lnSpc>
                          <a:spcPct val="90000"/>
                        </a:lnSpc>
                        <a:spcBef>
                          <a:spcPct val="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Larger density per monolithic package, 8-banks is standard</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r>
              <a:tr h="551674">
                <a:tc>
                  <a:txBody>
                    <a:bodyPr/>
                    <a:lstStyle/>
                    <a:p>
                      <a:pPr marL="0" marR="0" lvl="0" indent="0" algn="l" defTabSz="914400" rtl="0" eaLnBrk="1" fontAlgn="base" latinLnBrk="0" hangingPunct="1">
                        <a:lnSpc>
                          <a:spcPct val="90000"/>
                        </a:lnSpc>
                        <a:spcBef>
                          <a:spcPct val="0"/>
                        </a:spcBef>
                        <a:spcAft>
                          <a:spcPct val="0"/>
                        </a:spcAft>
                        <a:buClr>
                          <a:schemeClr val="tx2"/>
                        </a:buClr>
                        <a:buSzPct val="95000"/>
                        <a:buFont typeface="Wingdings" pitchFamily="2" charset="2"/>
                        <a:buNone/>
                        <a:tabLst/>
                      </a:pPr>
                      <a:r>
                        <a:rPr kumimoji="0" lang="en-US" sz="1400" u="none" strike="noStrike" cap="none" normalizeH="0" baseline="0" dirty="0" err="1" smtClean="0">
                          <a:ln>
                            <a:noFill/>
                          </a:ln>
                          <a:effectLst/>
                        </a:rPr>
                        <a:t>Prefetch</a:t>
                      </a:r>
                      <a:endParaRPr kumimoji="0" lang="en-US" sz="1400" u="none" strike="noStrike" cap="none" normalizeH="0" baseline="0" dirty="0" smtClean="0">
                        <a:ln>
                          <a:noFill/>
                        </a:ln>
                        <a:effectLst/>
                      </a:endParaRPr>
                    </a:p>
                    <a:p>
                      <a:pPr marL="0" marR="0" lvl="0" indent="0" algn="l" defTabSz="914400" rtl="0" eaLnBrk="1" fontAlgn="base" latinLnBrk="0" hangingPunct="1">
                        <a:lnSpc>
                          <a:spcPct val="90000"/>
                        </a:lnSpc>
                        <a:spcBef>
                          <a:spcPct val="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(MIN READ burst)</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90000"/>
                        </a:lnSpc>
                        <a:spcBef>
                          <a:spcPct val="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4-bits</a:t>
                      </a:r>
                    </a:p>
                    <a:p>
                      <a:pPr marL="0" marR="0" lvl="0" indent="0" algn="ctr" defTabSz="914400" rtl="0" eaLnBrk="1" fontAlgn="base" latinLnBrk="0" hangingPunct="1">
                        <a:lnSpc>
                          <a:spcPct val="90000"/>
                        </a:lnSpc>
                        <a:spcBef>
                          <a:spcPct val="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(2 clocks)</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90000"/>
                        </a:lnSpc>
                        <a:spcBef>
                          <a:spcPct val="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8-bits</a:t>
                      </a:r>
                    </a:p>
                    <a:p>
                      <a:pPr marL="0" marR="0" lvl="0" indent="0" algn="ctr" defTabSz="914400" rtl="0" eaLnBrk="1" fontAlgn="base" latinLnBrk="0" hangingPunct="1">
                        <a:lnSpc>
                          <a:spcPct val="90000"/>
                        </a:lnSpc>
                        <a:spcBef>
                          <a:spcPct val="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(4 clocks)</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l" defTabSz="914400" rtl="0" eaLnBrk="1" fontAlgn="base" latinLnBrk="0" hangingPunct="1">
                        <a:lnSpc>
                          <a:spcPct val="90000"/>
                        </a:lnSpc>
                        <a:spcBef>
                          <a:spcPct val="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Reduced core speed dependency for better yield</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r>
              <a:tr h="439537">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30000" dirty="0" err="1" smtClean="0">
                          <a:ln>
                            <a:noFill/>
                          </a:ln>
                          <a:effectLst/>
                        </a:rPr>
                        <a:t>t</a:t>
                      </a:r>
                      <a:r>
                        <a:rPr kumimoji="0" lang="en-US" sz="1400" u="none" strike="noStrike" cap="none" normalizeH="0" baseline="0" dirty="0" err="1" smtClean="0">
                          <a:ln>
                            <a:noFill/>
                          </a:ln>
                          <a:effectLst/>
                        </a:rPr>
                        <a:t>CK</a:t>
                      </a:r>
                      <a:r>
                        <a:rPr kumimoji="0" lang="en-US" sz="1400" u="none" strike="noStrike" cap="none" normalizeH="0" baseline="0" dirty="0" smtClean="0">
                          <a:ln>
                            <a:noFill/>
                          </a:ln>
                          <a:effectLst/>
                        </a:rPr>
                        <a:t> – DLL enabled</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125MHz to 400MHz</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300MHz to 800MHz</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Support higher data rates </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r>
            </a:tbl>
          </a:graphicData>
        </a:graphic>
      </p:graphicFrame>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lstStyle/>
          <a:p>
            <a:r>
              <a:rPr lang="en-US" dirty="0" smtClean="0"/>
              <a:t>DDR2 To DDR3 Comparison      </a:t>
            </a:r>
            <a:r>
              <a:rPr sz="3600" smtClean="0">
                <a:solidFill>
                  <a:schemeClr val="accent1"/>
                </a:solidFill>
              </a:rPr>
              <a:t>Standard features</a:t>
            </a:r>
            <a:endParaRPr sz="3600" dirty="0">
              <a:solidFill>
                <a:schemeClr val="accent1"/>
              </a:solidFill>
            </a:endParaRPr>
          </a:p>
        </p:txBody>
      </p:sp>
      <p:graphicFrame>
        <p:nvGraphicFramePr>
          <p:cNvPr id="329779" name="Group 51"/>
          <p:cNvGraphicFramePr>
            <a:graphicFrameLocks noGrp="1"/>
          </p:cNvGraphicFramePr>
          <p:nvPr>
            <p:ph type="tbl" idx="4294967295"/>
          </p:nvPr>
        </p:nvGraphicFramePr>
        <p:xfrm>
          <a:off x="381000" y="1905000"/>
          <a:ext cx="8382000" cy="4096794"/>
        </p:xfrm>
        <a:graphic>
          <a:graphicData uri="http://schemas.openxmlformats.org/drawingml/2006/table">
            <a:tbl>
              <a:tblPr firstRow="1">
                <a:effectLst>
                  <a:outerShdw blurRad="647700" sx="102000" sy="102000" algn="ctr" rotWithShape="0">
                    <a:prstClr val="black"/>
                  </a:outerShdw>
                </a:effectLst>
                <a:tableStyleId>{793D81CF-94F2-401A-BA57-92F5A7B2D0C5}</a:tableStyleId>
              </a:tblPr>
              <a:tblGrid>
                <a:gridCol w="1826171"/>
                <a:gridCol w="1397876"/>
                <a:gridCol w="1944414"/>
                <a:gridCol w="3213539"/>
              </a:tblGrid>
              <a:tr h="318943">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Features/Options</a:t>
                      </a:r>
                      <a:endParaRPr kumimoji="0" lang="en-US" sz="1400" b="0"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DDR2</a:t>
                      </a:r>
                      <a:endParaRPr kumimoji="0" lang="en-US" sz="1400" b="0"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DDR3</a:t>
                      </a:r>
                      <a:endParaRPr kumimoji="0" lang="en-US" sz="1400" b="0"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Comments</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r>
              <a:tr h="515667">
                <a:tc>
                  <a:txBody>
                    <a:bodyPr/>
                    <a:lstStyle/>
                    <a:p>
                      <a:pPr marL="0" marR="0" lvl="0" indent="0" algn="l" defTabSz="914400" rtl="0" eaLnBrk="1" fontAlgn="base" latinLnBrk="0" hangingPunct="1">
                        <a:lnSpc>
                          <a:spcPct val="90000"/>
                        </a:lnSpc>
                        <a:spcBef>
                          <a:spcPct val="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Burst length</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90000"/>
                        </a:lnSpc>
                        <a:spcBef>
                          <a:spcPct val="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BL4, BL8</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90000"/>
                        </a:lnSpc>
                        <a:spcBef>
                          <a:spcPct val="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BC4, BL8</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l" defTabSz="914400" rtl="0" eaLnBrk="1" fontAlgn="base" latinLnBrk="0" hangingPunct="1">
                        <a:lnSpc>
                          <a:spcPct val="90000"/>
                        </a:lnSpc>
                        <a:spcBef>
                          <a:spcPct val="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BC4 provides relief from some “BL8” requirements </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r>
              <a:tr h="515667">
                <a:tc>
                  <a:txBody>
                    <a:bodyPr/>
                    <a:lstStyle/>
                    <a:p>
                      <a:pPr marL="0" marR="0" lvl="0" indent="0" algn="l" defTabSz="914400" rtl="0" eaLnBrk="1" fontAlgn="base" latinLnBrk="0" hangingPunct="1">
                        <a:lnSpc>
                          <a:spcPct val="90000"/>
                        </a:lnSpc>
                        <a:spcBef>
                          <a:spcPct val="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Burst type</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90000"/>
                        </a:lnSpc>
                        <a:spcBef>
                          <a:spcPct val="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Fixed, via LMR</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90000"/>
                        </a:lnSpc>
                        <a:spcBef>
                          <a:spcPct val="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(1) Fixed, via MRS </a:t>
                      </a:r>
                    </a:p>
                    <a:p>
                      <a:pPr marL="0" marR="0" lvl="0" indent="0" algn="ctr" defTabSz="914400" rtl="0" eaLnBrk="1" fontAlgn="base" latinLnBrk="0" hangingPunct="1">
                        <a:lnSpc>
                          <a:spcPct val="90000"/>
                        </a:lnSpc>
                        <a:spcBef>
                          <a:spcPct val="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(2) OTF, “on-the-fly”</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l" defTabSz="914400" rtl="0" eaLnBrk="1" fontAlgn="base" latinLnBrk="0" hangingPunct="1">
                        <a:lnSpc>
                          <a:spcPct val="90000"/>
                        </a:lnSpc>
                        <a:spcBef>
                          <a:spcPct val="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OTF allows switching between BC4 and BL8 without MRS command </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r>
              <a:tr h="515667">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Speed (data pin)</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90000"/>
                        </a:lnSpc>
                        <a:spcBef>
                          <a:spcPct val="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400, 533, </a:t>
                      </a:r>
                    </a:p>
                    <a:p>
                      <a:pPr marL="0" marR="0" lvl="0" indent="0" algn="ctr" defTabSz="914400" rtl="0" eaLnBrk="1" fontAlgn="base" latinLnBrk="0" hangingPunct="1">
                        <a:lnSpc>
                          <a:spcPct val="90000"/>
                        </a:lnSpc>
                        <a:spcBef>
                          <a:spcPct val="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667, 800 Mb/s</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90000"/>
                        </a:lnSpc>
                        <a:spcBef>
                          <a:spcPct val="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800, 1066, </a:t>
                      </a:r>
                      <a:br>
                        <a:rPr kumimoji="0" lang="en-US" sz="1400" u="none" strike="noStrike" cap="none" normalizeH="0" baseline="0" dirty="0" smtClean="0">
                          <a:ln>
                            <a:noFill/>
                          </a:ln>
                          <a:effectLst/>
                        </a:rPr>
                      </a:br>
                      <a:r>
                        <a:rPr kumimoji="0" lang="en-US" sz="1400" u="none" strike="noStrike" cap="none" normalizeH="0" baseline="0" dirty="0" smtClean="0">
                          <a:ln>
                            <a:noFill/>
                          </a:ln>
                          <a:effectLst/>
                        </a:rPr>
                        <a:t>1333, 1600 Mb/s</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l" defTabSz="914400" rtl="0" eaLnBrk="1" fontAlgn="base" latinLnBrk="0" hangingPunct="1">
                        <a:lnSpc>
                          <a:spcPct val="90000"/>
                        </a:lnSpc>
                        <a:spcBef>
                          <a:spcPct val="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Migration to higher‐speed I/O</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r>
              <a:tr h="550581">
                <a:tc>
                  <a:txBody>
                    <a:bodyPr/>
                    <a:lstStyle/>
                    <a:p>
                      <a:pPr marL="0" marR="0" lvl="0" indent="0" algn="l" defTabSz="914400" rtl="0" eaLnBrk="1" fontAlgn="base" latinLnBrk="0" hangingPunct="1">
                        <a:lnSpc>
                          <a:spcPct val="90000"/>
                        </a:lnSpc>
                        <a:spcBef>
                          <a:spcPct val="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Additive Latency {AL}</a:t>
                      </a:r>
                    </a:p>
                    <a:p>
                      <a:pPr marL="0" marR="0" lvl="0" indent="0" algn="l" defTabSz="914400" rtl="0" eaLnBrk="1" fontAlgn="base" latinLnBrk="0" hangingPunct="1">
                        <a:lnSpc>
                          <a:spcPct val="90000"/>
                        </a:lnSpc>
                        <a:spcBef>
                          <a:spcPct val="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(Posted CAS)</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90000"/>
                        </a:lnSpc>
                        <a:spcBef>
                          <a:spcPct val="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AL options</a:t>
                      </a:r>
                    </a:p>
                    <a:p>
                      <a:pPr marL="0" marR="0" lvl="0" indent="0" algn="ctr" defTabSz="914400" rtl="0" eaLnBrk="1" fontAlgn="base" latinLnBrk="0" hangingPunct="1">
                        <a:lnSpc>
                          <a:spcPct val="90000"/>
                        </a:lnSpc>
                        <a:spcBef>
                          <a:spcPct val="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(0,1,2,3,4)</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90000"/>
                        </a:lnSpc>
                        <a:spcBef>
                          <a:spcPct val="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AL options</a:t>
                      </a:r>
                    </a:p>
                    <a:p>
                      <a:pPr marL="0" marR="0" lvl="0" indent="0" algn="ctr" defTabSz="914400" rtl="0" eaLnBrk="1" fontAlgn="base" latinLnBrk="0" hangingPunct="1">
                        <a:lnSpc>
                          <a:spcPct val="90000"/>
                        </a:lnSpc>
                        <a:spcBef>
                          <a:spcPct val="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0, CL-1, CL-2</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l" defTabSz="914400" rtl="0" eaLnBrk="1" fontAlgn="base" latinLnBrk="0" hangingPunct="1">
                        <a:lnSpc>
                          <a:spcPct val="90000"/>
                        </a:lnSpc>
                        <a:spcBef>
                          <a:spcPct val="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Mainly used in server applications to improve command bus efficiency</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r>
              <a:tr h="984333">
                <a:tc>
                  <a:txBody>
                    <a:bodyPr/>
                    <a:lstStyle/>
                    <a:p>
                      <a:pPr marL="0" marR="0" lvl="0" indent="0" algn="l" defTabSz="914400" rtl="0" eaLnBrk="1" fontAlgn="base" latinLnBrk="0" hangingPunct="1">
                        <a:lnSpc>
                          <a:spcPct val="90000"/>
                        </a:lnSpc>
                        <a:spcBef>
                          <a:spcPct val="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READ Latency</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bg1"/>
                        </a:buClr>
                        <a:buSzPct val="95000"/>
                        <a:buFontTx/>
                        <a:buNone/>
                        <a:tabLst/>
                      </a:pPr>
                      <a:r>
                        <a:rPr kumimoji="0" lang="en-US" sz="1400" u="none" strike="noStrike" cap="none" normalizeH="0" baseline="0" dirty="0" smtClean="0">
                          <a:ln>
                            <a:noFill/>
                          </a:ln>
                          <a:effectLst/>
                        </a:rPr>
                        <a:t>AL + CL </a:t>
                      </a:r>
                    </a:p>
                    <a:p>
                      <a:pPr marL="0" marR="0" lvl="0" indent="0" algn="ctr" defTabSz="914400" rtl="0" eaLnBrk="1" fontAlgn="base" latinLnBrk="0" hangingPunct="1">
                        <a:lnSpc>
                          <a:spcPct val="100000"/>
                        </a:lnSpc>
                        <a:spcBef>
                          <a:spcPct val="0"/>
                        </a:spcBef>
                        <a:spcAft>
                          <a:spcPct val="0"/>
                        </a:spcAft>
                        <a:buClr>
                          <a:schemeClr val="bg1"/>
                        </a:buClr>
                        <a:buSzPct val="95000"/>
                        <a:buFontTx/>
                        <a:buNone/>
                        <a:tabLst/>
                      </a:pPr>
                      <a:r>
                        <a:rPr kumimoji="0" lang="en-US" sz="1400" u="none" strike="noStrike" cap="none" normalizeH="0" baseline="0" dirty="0" smtClean="0">
                          <a:ln>
                            <a:noFill/>
                          </a:ln>
                          <a:effectLst/>
                        </a:rPr>
                        <a:t>CL = 3,4,5,6</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90000"/>
                        </a:lnSpc>
                        <a:spcBef>
                          <a:spcPct val="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AL + CL </a:t>
                      </a:r>
                    </a:p>
                    <a:p>
                      <a:pPr marL="0" marR="0" lvl="0" indent="0" algn="ctr" defTabSz="914400" rtl="0" eaLnBrk="1" fontAlgn="base" latinLnBrk="0" hangingPunct="1">
                        <a:lnSpc>
                          <a:spcPct val="90000"/>
                        </a:lnSpc>
                        <a:spcBef>
                          <a:spcPct val="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CL = 5,6,7,8,9,10,</a:t>
                      </a:r>
                    </a:p>
                    <a:p>
                      <a:pPr marL="0" marR="0" lvl="0" indent="0" algn="ctr" defTabSz="914400" rtl="0" eaLnBrk="1" fontAlgn="base" latinLnBrk="0" hangingPunct="1">
                        <a:lnSpc>
                          <a:spcPct val="90000"/>
                        </a:lnSpc>
                        <a:spcBef>
                          <a:spcPct val="0"/>
                        </a:spcBef>
                        <a:spcAft>
                          <a:spcPct val="0"/>
                        </a:spcAft>
                        <a:buClr>
                          <a:schemeClr val="tx2"/>
                        </a:buClr>
                        <a:buSzPct val="95000"/>
                        <a:buFont typeface="Wingdings" pitchFamily="2" charset="2"/>
                        <a:buNone/>
                        <a:tabLst/>
                      </a:pP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l" defTabSz="914400" rtl="0" eaLnBrk="1" fontAlgn="base" latinLnBrk="0" hangingPunct="1">
                        <a:lnSpc>
                          <a:spcPct val="90000"/>
                        </a:lnSpc>
                        <a:spcBef>
                          <a:spcPct val="0"/>
                        </a:spcBef>
                        <a:spcAft>
                          <a:spcPct val="0"/>
                        </a:spcAft>
                        <a:buClr>
                          <a:schemeClr val="tx2"/>
                        </a:buClr>
                        <a:buSzPct val="95000"/>
                        <a:buFont typeface="Wingdings" pitchFamily="2" charset="2"/>
                        <a:buNone/>
                        <a:tabLst/>
                      </a:pPr>
                      <a:r>
                        <a:rPr kumimoji="0" lang="en-US" sz="1200" u="none" strike="noStrike" cap="none" normalizeH="0" baseline="0" dirty="0" smtClean="0">
                          <a:ln>
                            <a:noFill/>
                          </a:ln>
                          <a:effectLst/>
                        </a:rPr>
                        <a:t>800(-25E) 5-5-5       1333(-15F) 8-8-8 </a:t>
                      </a:r>
                    </a:p>
                    <a:p>
                      <a:pPr marL="0" marR="0" lvl="0" indent="0" algn="l" defTabSz="914400" rtl="0" eaLnBrk="1" fontAlgn="base" latinLnBrk="0" hangingPunct="1">
                        <a:lnSpc>
                          <a:spcPct val="90000"/>
                        </a:lnSpc>
                        <a:spcBef>
                          <a:spcPct val="0"/>
                        </a:spcBef>
                        <a:spcAft>
                          <a:spcPct val="0"/>
                        </a:spcAft>
                        <a:buClr>
                          <a:schemeClr val="tx2"/>
                        </a:buClr>
                        <a:buSzPct val="95000"/>
                        <a:buFont typeface="Wingdings" pitchFamily="2" charset="2"/>
                        <a:buNone/>
                        <a:tabLst/>
                      </a:pPr>
                      <a:r>
                        <a:rPr kumimoji="0" lang="en-US" sz="1200" u="none" strike="noStrike" cap="none" normalizeH="0" baseline="0" dirty="0" smtClean="0">
                          <a:ln>
                            <a:noFill/>
                          </a:ln>
                          <a:effectLst/>
                        </a:rPr>
                        <a:t>800(-25) 6-6-6         1333(-15E) 9-9-9</a:t>
                      </a:r>
                    </a:p>
                    <a:p>
                      <a:pPr marL="0" marR="0" lvl="0" indent="0" algn="l" defTabSz="914400" rtl="0" eaLnBrk="1" fontAlgn="base" latinLnBrk="0" hangingPunct="1">
                        <a:lnSpc>
                          <a:spcPct val="90000"/>
                        </a:lnSpc>
                        <a:spcBef>
                          <a:spcPct val="0"/>
                        </a:spcBef>
                        <a:spcAft>
                          <a:spcPct val="0"/>
                        </a:spcAft>
                        <a:buClr>
                          <a:schemeClr val="tx2"/>
                        </a:buClr>
                        <a:buSzPct val="95000"/>
                        <a:buFont typeface="Wingdings" pitchFamily="2" charset="2"/>
                        <a:buNone/>
                        <a:tabLst/>
                      </a:pPr>
                      <a:r>
                        <a:rPr kumimoji="0" lang="en-US" sz="1200" u="none" strike="noStrike" cap="none" normalizeH="0" baseline="0" dirty="0" smtClean="0">
                          <a:ln>
                            <a:noFill/>
                          </a:ln>
                          <a:effectLst/>
                        </a:rPr>
                        <a:t>1066(-187E) 7-7-7   1600(-125E) 9-9-9</a:t>
                      </a:r>
                    </a:p>
                    <a:p>
                      <a:pPr marL="0" marR="0" lvl="0" indent="0" algn="l" defTabSz="914400" rtl="0" eaLnBrk="1" fontAlgn="base" latinLnBrk="0" hangingPunct="1">
                        <a:lnSpc>
                          <a:spcPct val="90000"/>
                        </a:lnSpc>
                        <a:spcBef>
                          <a:spcPct val="0"/>
                        </a:spcBef>
                        <a:spcAft>
                          <a:spcPct val="0"/>
                        </a:spcAft>
                        <a:buClr>
                          <a:schemeClr val="tx2"/>
                        </a:buClr>
                        <a:buSzPct val="95000"/>
                        <a:buFont typeface="Wingdings" pitchFamily="2" charset="2"/>
                        <a:buNone/>
                        <a:tabLst/>
                      </a:pPr>
                      <a:r>
                        <a:rPr kumimoji="0" lang="en-US" sz="1200" u="none" strike="noStrike" cap="none" normalizeH="0" baseline="0" dirty="0" smtClean="0">
                          <a:ln>
                            <a:noFill/>
                          </a:ln>
                          <a:effectLst/>
                        </a:rPr>
                        <a:t>1066(-187) 8-8-8     1600(-125) 10-10-10</a:t>
                      </a:r>
                      <a:endParaRPr kumimoji="0" lang="en-US" sz="1200" b="1" i="0" u="none" strike="noStrike" cap="none" normalizeH="0" baseline="0" dirty="0" smtClean="0">
                        <a:ln>
                          <a:noFill/>
                        </a:ln>
                        <a:solidFill>
                          <a:schemeClr val="tx1"/>
                        </a:solidFill>
                        <a:effectLst/>
                        <a:latin typeface="Segoe" pitchFamily="34" charset="0"/>
                      </a:endParaRPr>
                    </a:p>
                  </a:txBody>
                  <a:tcPr anchor="ctr" horzOverflow="overflow"/>
                </a:tc>
              </a:tr>
              <a:tr h="579005">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WRITE Latency</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RL - 1</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AL + CWL               </a:t>
                      </a:r>
                    </a:p>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CWL = 5,6,7,8      </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Reduces Latency combinations, one latency per </a:t>
                      </a:r>
                      <a:r>
                        <a:rPr kumimoji="0" lang="en-US" sz="1400" u="none" strike="noStrike" cap="none" normalizeH="0" baseline="30000" dirty="0" smtClean="0">
                          <a:ln>
                            <a:noFill/>
                          </a:ln>
                          <a:effectLst/>
                        </a:rPr>
                        <a:t> </a:t>
                      </a:r>
                      <a:r>
                        <a:rPr kumimoji="0" lang="en-US" sz="1400" u="none" strike="noStrike" cap="none" normalizeH="0" baseline="30000" dirty="0" err="1" smtClean="0">
                          <a:ln>
                            <a:noFill/>
                          </a:ln>
                          <a:effectLst/>
                        </a:rPr>
                        <a:t>t</a:t>
                      </a:r>
                      <a:r>
                        <a:rPr kumimoji="0" lang="en-US" sz="1400" u="none" strike="noStrike" cap="none" normalizeH="0" baseline="0" dirty="0" err="1" smtClean="0">
                          <a:ln>
                            <a:noFill/>
                          </a:ln>
                          <a:effectLst/>
                        </a:rPr>
                        <a:t>CK</a:t>
                      </a:r>
                      <a:r>
                        <a:rPr kumimoji="0" lang="en-US" sz="1400" u="none" strike="noStrike" cap="none" normalizeH="0" baseline="0" dirty="0" smtClean="0">
                          <a:ln>
                            <a:noFill/>
                          </a:ln>
                          <a:effectLst/>
                        </a:rPr>
                        <a:t> range</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r>
            </a:tbl>
          </a:graphicData>
        </a:graphic>
      </p:graphicFrame>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a:xfrm>
            <a:off x="381000" y="228600"/>
            <a:ext cx="8393113" cy="1191095"/>
          </a:xfrm>
        </p:spPr>
        <p:txBody>
          <a:bodyPr/>
          <a:lstStyle/>
          <a:p>
            <a:r>
              <a:rPr lang="en-US" dirty="0" smtClean="0"/>
              <a:t>DDR2 To DDR3 Comparison</a:t>
            </a:r>
            <a:br>
              <a:rPr lang="en-US" dirty="0" smtClean="0"/>
            </a:br>
            <a:r>
              <a:rPr sz="3600" dirty="0" smtClean="0">
                <a:solidFill>
                  <a:schemeClr val="accent1"/>
                </a:solidFill>
              </a:rPr>
              <a:t>Standard features</a:t>
            </a:r>
          </a:p>
        </p:txBody>
      </p:sp>
      <p:graphicFrame>
        <p:nvGraphicFramePr>
          <p:cNvPr id="331836" name="Group 60"/>
          <p:cNvGraphicFramePr>
            <a:graphicFrameLocks noGrp="1"/>
          </p:cNvGraphicFramePr>
          <p:nvPr>
            <p:ph type="tbl" idx="1"/>
          </p:nvPr>
        </p:nvGraphicFramePr>
        <p:xfrm>
          <a:off x="381000" y="1905000"/>
          <a:ext cx="8382000" cy="3961297"/>
        </p:xfrm>
        <a:graphic>
          <a:graphicData uri="http://schemas.openxmlformats.org/drawingml/2006/table">
            <a:tbl>
              <a:tblPr firstRow="1">
                <a:effectLst>
                  <a:outerShdw blurRad="673100" sx="102000" sy="102000" algn="ctr" rotWithShape="0">
                    <a:prstClr val="black"/>
                  </a:outerShdw>
                </a:effectLst>
                <a:tableStyleId>{793D81CF-94F2-401A-BA57-92F5A7B2D0C5}</a:tableStyleId>
              </a:tblPr>
              <a:tblGrid>
                <a:gridCol w="1815662"/>
                <a:gridCol w="1439917"/>
                <a:gridCol w="1902373"/>
                <a:gridCol w="3224048"/>
              </a:tblGrid>
              <a:tr h="323193">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Features/Options</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DDR2</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DDR3</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Comments</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r>
              <a:tr h="543523">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Data Strobes</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Single-ended or Differential</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Differential Only</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Reduce data strobe crosstalk</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r>
              <a:tr h="548078">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Data Bus Termination </a:t>
                      </a:r>
                      <a:r>
                        <a:rPr kumimoji="0" lang="en-US" sz="1400" u="none" strike="noStrike" cap="none" normalizeH="0" baseline="0" dirty="0" err="1" smtClean="0">
                          <a:ln>
                            <a:noFill/>
                          </a:ln>
                          <a:effectLst/>
                        </a:rPr>
                        <a:t>Rtt</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err="1" smtClean="0">
                          <a:ln>
                            <a:noFill/>
                          </a:ln>
                          <a:effectLst/>
                        </a:rPr>
                        <a:t>on­die</a:t>
                      </a:r>
                      <a:r>
                        <a:rPr kumimoji="0" lang="en-US" sz="1400" u="none" strike="noStrike" cap="none" normalizeH="0" baseline="0" dirty="0" smtClean="0">
                          <a:ln>
                            <a:noFill/>
                          </a:ln>
                          <a:effectLst/>
                        </a:rPr>
                        <a:t> (ODT)    </a:t>
                      </a:r>
                      <a:br>
                        <a:rPr kumimoji="0" lang="en-US" sz="1400" u="none" strike="noStrike" cap="none" normalizeH="0" baseline="0" dirty="0" smtClean="0">
                          <a:ln>
                            <a:noFill/>
                          </a:ln>
                          <a:effectLst/>
                        </a:rPr>
                      </a:br>
                      <a:r>
                        <a:rPr kumimoji="0" lang="en-US" sz="1400" u="none" strike="noStrike" cap="none" normalizeH="0" baseline="0" dirty="0" smtClean="0">
                          <a:ln>
                            <a:noFill/>
                          </a:ln>
                          <a:effectLst/>
                        </a:rPr>
                        <a:t>opt. on MB</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err="1" smtClean="0">
                          <a:ln>
                            <a:noFill/>
                          </a:ln>
                          <a:effectLst/>
                        </a:rPr>
                        <a:t>on­die</a:t>
                      </a:r>
                      <a:r>
                        <a:rPr kumimoji="0" lang="en-US" sz="1400" u="none" strike="noStrike" cap="none" normalizeH="0" baseline="0" dirty="0" smtClean="0">
                          <a:ln>
                            <a:noFill/>
                          </a:ln>
                          <a:effectLst/>
                        </a:rPr>
                        <a:t> (ODT) opt. on MB</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Optimized for higher data rates</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r>
              <a:tr h="495547">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err="1" smtClean="0">
                          <a:ln>
                            <a:noFill/>
                          </a:ln>
                          <a:effectLst/>
                        </a:rPr>
                        <a:t>Rtt</a:t>
                      </a:r>
                      <a:r>
                        <a:rPr kumimoji="0" lang="en-US" sz="1400" u="none" strike="noStrike" cap="none" normalizeH="0" baseline="0" dirty="0" smtClean="0">
                          <a:ln>
                            <a:noFill/>
                          </a:ln>
                          <a:effectLst/>
                        </a:rPr>
                        <a:t> Values</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50, 75, 150 ohm</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bg1"/>
                        </a:buClr>
                        <a:buSzPct val="95000"/>
                        <a:buFontTx/>
                        <a:buNone/>
                        <a:tabLst/>
                      </a:pPr>
                      <a:r>
                        <a:rPr kumimoji="0" lang="en-US" sz="1400" u="none" strike="noStrike" cap="none" normalizeH="0" baseline="0" dirty="0" smtClean="0">
                          <a:ln>
                            <a:noFill/>
                          </a:ln>
                          <a:effectLst/>
                        </a:rPr>
                        <a:t>120, 60, 40, 30, 20 ohm</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Support higher data rates </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r>
              <a:tr h="528341">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err="1" smtClean="0">
                          <a:ln>
                            <a:noFill/>
                          </a:ln>
                          <a:effectLst/>
                        </a:rPr>
                        <a:t>Rtt</a:t>
                      </a:r>
                      <a:r>
                        <a:rPr kumimoji="0" lang="en-US" sz="1400" u="none" strike="noStrike" cap="none" normalizeH="0" baseline="0" dirty="0" smtClean="0">
                          <a:ln>
                            <a:noFill/>
                          </a:ln>
                          <a:effectLst/>
                        </a:rPr>
                        <a:t> Allowed</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Read, Writes, standby</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Writes, standby</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DDR3 does not allow during Reads </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r>
              <a:tr h="403846">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Dynamic ODT</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none</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120, 60 ohm</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Support 2-slots; Writes only </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r>
              <a:tr h="548078">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DQ Driver Impedance</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18 ohm </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90000"/>
                        </a:lnSpc>
                        <a:spcBef>
                          <a:spcPct val="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34 ohm </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Optimized for 2-slot and pt-to-pt systems</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r>
              <a:tr h="548078">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Driver / ODT Calibration</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none </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90000"/>
                        </a:lnSpc>
                        <a:spcBef>
                          <a:spcPct val="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External Resistor</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Improves accuracy over voltage and temperature</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r>
            </a:tbl>
          </a:graphicData>
        </a:graphic>
      </p:graphicFrame>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381000" y="228600"/>
            <a:ext cx="8393113" cy="1191095"/>
          </a:xfrm>
        </p:spPr>
        <p:txBody>
          <a:bodyPr/>
          <a:lstStyle/>
          <a:p>
            <a:r>
              <a:rPr lang="en-US" dirty="0" smtClean="0"/>
              <a:t>DDR2 To DDR3 Comparison</a:t>
            </a:r>
            <a:br>
              <a:rPr lang="en-US" dirty="0" smtClean="0"/>
            </a:br>
            <a:r>
              <a:rPr sz="3600" smtClean="0">
                <a:solidFill>
                  <a:schemeClr val="accent1"/>
                </a:solidFill>
              </a:rPr>
              <a:t>Standard features</a:t>
            </a:r>
            <a:endParaRPr sz="3600" dirty="0">
              <a:solidFill>
                <a:schemeClr val="accent1"/>
              </a:solidFill>
            </a:endParaRPr>
          </a:p>
        </p:txBody>
      </p:sp>
      <p:graphicFrame>
        <p:nvGraphicFramePr>
          <p:cNvPr id="333860" name="Group 36"/>
          <p:cNvGraphicFramePr>
            <a:graphicFrameLocks noGrp="1"/>
          </p:cNvGraphicFramePr>
          <p:nvPr>
            <p:ph type="tbl" idx="1"/>
          </p:nvPr>
        </p:nvGraphicFramePr>
        <p:xfrm>
          <a:off x="381000" y="1905000"/>
          <a:ext cx="8382000" cy="3553025"/>
        </p:xfrm>
        <a:graphic>
          <a:graphicData uri="http://schemas.openxmlformats.org/drawingml/2006/table">
            <a:tbl>
              <a:tblPr firstRow="1">
                <a:effectLst>
                  <a:outerShdw blurRad="635000" sx="102000" sy="102000" algn="ctr" rotWithShape="0">
                    <a:prstClr val="black"/>
                  </a:outerShdw>
                </a:effectLst>
                <a:tableStyleId>{793D81CF-94F2-401A-BA57-92F5A7B2D0C5}</a:tableStyleId>
              </a:tblPr>
              <a:tblGrid>
                <a:gridCol w="1815662"/>
                <a:gridCol w="1439917"/>
                <a:gridCol w="1912883"/>
                <a:gridCol w="3213538"/>
              </a:tblGrid>
              <a:tr h="312683">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Features/Options</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DDR2</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DDR3</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Comments</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r>
              <a:tr h="631825">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MPR </a:t>
                      </a:r>
                      <a:br>
                        <a:rPr kumimoji="0" lang="en-US" sz="1400" u="none" strike="noStrike" cap="none" normalizeH="0" baseline="0" dirty="0" smtClean="0">
                          <a:ln>
                            <a:noFill/>
                          </a:ln>
                          <a:effectLst/>
                        </a:rPr>
                      </a:br>
                      <a:r>
                        <a:rPr kumimoji="0" lang="en-US" sz="1400" u="none" strike="noStrike" cap="none" normalizeH="0" baseline="0" dirty="0" smtClean="0">
                          <a:ln>
                            <a:noFill/>
                          </a:ln>
                          <a:effectLst/>
                        </a:rPr>
                        <a:t>{Multi-Purpose Register}</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none</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Four registers – 2 Defined, 2 RFU</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Provides specialty readouts</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r>
              <a:tr h="633413">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Write Leveling</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none</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DQS captures CK, DQ drives out CK’s state </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De-skews fly-by layout used by modules</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r>
              <a:tr h="631825">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RESET#</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none</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Dedicated input </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Disable outputs, </a:t>
                      </a:r>
                      <a:br>
                        <a:rPr kumimoji="0" lang="en-US" sz="1400" u="none" strike="noStrike" cap="none" normalizeH="0" baseline="0" dirty="0" smtClean="0">
                          <a:ln>
                            <a:noFill/>
                          </a:ln>
                          <a:effectLst/>
                        </a:rPr>
                      </a:br>
                      <a:r>
                        <a:rPr kumimoji="0" lang="en-US" sz="1400" u="none" strike="noStrike" cap="none" normalizeH="0" baseline="0" dirty="0" smtClean="0">
                          <a:ln>
                            <a:noFill/>
                          </a:ln>
                          <a:effectLst/>
                        </a:rPr>
                        <a:t>Resets DRAM</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r>
              <a:tr h="946150">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Modules</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240­pin UDIMM, RDIMM, FBDIMM;</a:t>
                      </a:r>
                    </a:p>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200­pin  SODIMM</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240­pin UDIMM; RDIMM and FBDIMM TBD; </a:t>
                      </a:r>
                    </a:p>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204­pin SODIMM  </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Similar dimensions as DDR2</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r>
            </a:tbl>
          </a:graphicData>
        </a:graphic>
      </p:graphicFrame>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381000" y="228600"/>
            <a:ext cx="8393113" cy="1191095"/>
          </a:xfrm>
        </p:spPr>
        <p:txBody>
          <a:bodyPr/>
          <a:lstStyle/>
          <a:p>
            <a:r>
              <a:rPr lang="en-US" dirty="0" smtClean="0"/>
              <a:t>DDR2 To DDR3 Comparison</a:t>
            </a:r>
            <a:br>
              <a:rPr lang="en-US" dirty="0" smtClean="0"/>
            </a:br>
            <a:r>
              <a:rPr sz="3600" smtClean="0">
                <a:solidFill>
                  <a:schemeClr val="accent1"/>
                </a:solidFill>
              </a:rPr>
              <a:t>Optional features</a:t>
            </a:r>
            <a:endParaRPr sz="3600" dirty="0">
              <a:solidFill>
                <a:schemeClr val="accent1"/>
              </a:solidFill>
            </a:endParaRPr>
          </a:p>
        </p:txBody>
      </p:sp>
      <p:graphicFrame>
        <p:nvGraphicFramePr>
          <p:cNvPr id="335904" name="Group 32"/>
          <p:cNvGraphicFramePr>
            <a:graphicFrameLocks noGrp="1"/>
          </p:cNvGraphicFramePr>
          <p:nvPr>
            <p:ph type="tbl" idx="1"/>
          </p:nvPr>
        </p:nvGraphicFramePr>
        <p:xfrm>
          <a:off x="381000" y="1905000"/>
          <a:ext cx="8382000" cy="3063821"/>
        </p:xfrm>
        <a:graphic>
          <a:graphicData uri="http://schemas.openxmlformats.org/drawingml/2006/table">
            <a:tbl>
              <a:tblPr firstRow="1">
                <a:effectLst>
                  <a:outerShdw blurRad="647700" sx="102000" sy="102000" algn="ctr" rotWithShape="0">
                    <a:prstClr val="black"/>
                  </a:outerShdw>
                </a:effectLst>
                <a:tableStyleId>{793D81CF-94F2-401A-BA57-92F5A7B2D0C5}</a:tableStyleId>
              </a:tblPr>
              <a:tblGrid>
                <a:gridCol w="1826172"/>
                <a:gridCol w="1429407"/>
                <a:gridCol w="1912883"/>
                <a:gridCol w="3213538"/>
              </a:tblGrid>
              <a:tr h="312683">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Features/Options</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DDR2</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DDR3</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Comments</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r>
              <a:tr h="917575">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ASR (Automatic Self Refresh)</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90000"/>
                        </a:lnSpc>
                        <a:spcBef>
                          <a:spcPct val="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none</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90000"/>
                        </a:lnSpc>
                        <a:spcBef>
                          <a:spcPct val="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Optional</a:t>
                      </a:r>
                      <a:endParaRPr kumimoji="0" lang="en-US" sz="1400" b="0"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l" defTabSz="914400" rtl="0" eaLnBrk="1" fontAlgn="base" latinLnBrk="0" hangingPunct="1">
                        <a:lnSpc>
                          <a:spcPct val="90000"/>
                        </a:lnSpc>
                        <a:spcBef>
                          <a:spcPct val="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Automatically adjust refresh rate during Self Refresh mode</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r>
              <a:tr h="917575">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30000" dirty="0" err="1" smtClean="0">
                          <a:ln>
                            <a:noFill/>
                          </a:ln>
                          <a:effectLst/>
                        </a:rPr>
                        <a:t>t</a:t>
                      </a:r>
                      <a:r>
                        <a:rPr kumimoji="0" lang="en-US" sz="1400" u="none" strike="noStrike" cap="none" normalizeH="0" baseline="0" dirty="0" err="1" smtClean="0">
                          <a:ln>
                            <a:noFill/>
                          </a:ln>
                          <a:effectLst/>
                        </a:rPr>
                        <a:t>CK</a:t>
                      </a:r>
                      <a:r>
                        <a:rPr kumimoji="0" lang="en-US" sz="1400" u="none" strike="noStrike" cap="none" normalizeH="0" baseline="0" dirty="0" smtClean="0">
                          <a:ln>
                            <a:noFill/>
                          </a:ln>
                          <a:effectLst/>
                        </a:rPr>
                        <a:t> – DLL disabled</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Undefined</a:t>
                      </a:r>
                      <a:br>
                        <a:rPr kumimoji="0" lang="en-US" sz="1400" u="none" strike="noStrike" cap="none" normalizeH="0" baseline="0" dirty="0" smtClean="0">
                          <a:ln>
                            <a:noFill/>
                          </a:ln>
                          <a:effectLst/>
                        </a:rPr>
                      </a:br>
                      <a:r>
                        <a:rPr kumimoji="0" lang="en-US" sz="1400" u="none" strike="noStrike" cap="none" normalizeH="0" baseline="0" dirty="0" smtClean="0">
                          <a:ln>
                            <a:noFill/>
                          </a:ln>
                          <a:effectLst/>
                        </a:rPr>
                        <a:t>(optional)</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128KHz to 125MHz</a:t>
                      </a:r>
                    </a:p>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(optional)</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Provides some guidance for DLL disabled mode, if supported </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r>
              <a:tr h="915988">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ODTS, via MPR</a:t>
                      </a:r>
                    </a:p>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(On Die Temp Sensor)</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90000"/>
                        </a:lnSpc>
                        <a:spcBef>
                          <a:spcPct val="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none</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ctr" defTabSz="914400" rtl="0" eaLnBrk="1" fontAlgn="base" latinLnBrk="0" hangingPunct="1">
                        <a:lnSpc>
                          <a:spcPct val="90000"/>
                        </a:lnSpc>
                        <a:spcBef>
                          <a:spcPct val="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2 readout points</a:t>
                      </a:r>
                    </a:p>
                    <a:p>
                      <a:pPr marL="0" marR="0" lvl="0" indent="0" algn="ctr" defTabSz="914400" rtl="0" eaLnBrk="1" fontAlgn="base" latinLnBrk="0" hangingPunct="1">
                        <a:lnSpc>
                          <a:spcPct val="90000"/>
                        </a:lnSpc>
                        <a:spcBef>
                          <a:spcPct val="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(3 states – 1X, 2X, &gt;2X refresh rate), Optional </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c>
                  <a:txBody>
                    <a:bodyPr/>
                    <a:lstStyle/>
                    <a:p>
                      <a:pPr marL="0" marR="0" lvl="0" indent="0" algn="l" defTabSz="914400" rtl="0" eaLnBrk="1" fontAlgn="base" latinLnBrk="0" hangingPunct="1">
                        <a:lnSpc>
                          <a:spcPct val="90000"/>
                        </a:lnSpc>
                        <a:spcBef>
                          <a:spcPct val="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ODTS to trip at Refresh points, with 2C grace margin.  85C, 95C</a:t>
                      </a:r>
                      <a:endParaRPr kumimoji="0" lang="en-US" sz="1400" b="1" i="0" u="none" strike="noStrike" cap="none" normalizeH="0" baseline="0" dirty="0" smtClean="0">
                        <a:ln>
                          <a:noFill/>
                        </a:ln>
                        <a:solidFill>
                          <a:schemeClr val="tx1"/>
                        </a:solidFill>
                        <a:effectLst/>
                        <a:latin typeface="Segoe" pitchFamily="34" charset="0"/>
                      </a:endParaRPr>
                    </a:p>
                  </a:txBody>
                  <a:tcPr anchor="ctr" horzOverflow="overflow"/>
                </a:tc>
              </a:tr>
            </a:tbl>
          </a:graphicData>
        </a:graphic>
      </p:graphicFrame>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bwMode="auto">
          <a:xfrm>
            <a:off x="550718" y="1821871"/>
            <a:ext cx="7793182" cy="1939637"/>
          </a:xfrm>
          <a:prstGeom prst="rect">
            <a:avLst/>
          </a:prstGeom>
          <a:solidFill>
            <a:schemeClr val="tx1"/>
          </a:solidFill>
          <a:ln>
            <a:headEnd type="none" w="med" len="med"/>
            <a:tailEnd type="none" w="med" len="med"/>
          </a:ln>
          <a:effectLst>
            <a:outerShdw blurRad="609600" sx="102000" sy="102000" algn="ctr" rotWithShape="0">
              <a:prstClr val="black"/>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9" name="Rectangle 78"/>
          <p:cNvSpPr/>
          <p:nvPr/>
        </p:nvSpPr>
        <p:spPr bwMode="auto">
          <a:xfrm>
            <a:off x="571500" y="2576945"/>
            <a:ext cx="7710055" cy="1143000"/>
          </a:xfrm>
          <a:prstGeom prst="rect">
            <a:avLst/>
          </a:prstGeom>
          <a:solidFill>
            <a:schemeClr val="tx1"/>
          </a:solidFill>
          <a:ln>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37922" name="Rectangle 2"/>
          <p:cNvSpPr>
            <a:spLocks noGrp="1" noChangeArrowheads="1"/>
          </p:cNvSpPr>
          <p:nvPr>
            <p:ph type="title"/>
          </p:nvPr>
        </p:nvSpPr>
        <p:spPr/>
        <p:txBody>
          <a:bodyPr/>
          <a:lstStyle/>
          <a:p>
            <a:r>
              <a:rPr lang="en-US" dirty="0" smtClean="0"/>
              <a:t>DDR3 Performance Timeline</a:t>
            </a:r>
            <a:endParaRPr lang="en-US" dirty="0"/>
          </a:p>
        </p:txBody>
      </p:sp>
      <p:sp>
        <p:nvSpPr>
          <p:cNvPr id="337923" name="Rectangle 3"/>
          <p:cNvSpPr>
            <a:spLocks noGrp="1" noChangeArrowheads="1"/>
          </p:cNvSpPr>
          <p:nvPr>
            <p:ph idx="1"/>
          </p:nvPr>
        </p:nvSpPr>
        <p:spPr>
          <a:xfrm>
            <a:off x="382588" y="1414464"/>
            <a:ext cx="8380412" cy="4585871"/>
          </a:xfrm>
        </p:spPr>
        <p:txBody>
          <a:bodyPr/>
          <a:lstStyle/>
          <a:p>
            <a:r>
              <a:rPr lang="en-US" sz="2000" dirty="0" smtClean="0"/>
              <a:t>DDR3 data rate and latency timeline</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2000" dirty="0" smtClean="0"/>
              <a:t>Fastest speed grade driven by high-end desktop</a:t>
            </a:r>
          </a:p>
          <a:p>
            <a:r>
              <a:rPr lang="en-US" sz="2000" dirty="0" smtClean="0"/>
              <a:t>Mainstream will not pay for speed</a:t>
            </a:r>
          </a:p>
          <a:p>
            <a:r>
              <a:rPr lang="en-US" sz="2000" dirty="0" smtClean="0"/>
              <a:t>Notebook and server segments tend to follow mainstream desktop</a:t>
            </a:r>
          </a:p>
          <a:p>
            <a:r>
              <a:rPr lang="en-US" sz="2000" dirty="0" smtClean="0"/>
              <a:t>15ns latencies not expected to be required for 1333 and above</a:t>
            </a:r>
            <a:endParaRPr lang="en-US" sz="2000" dirty="0"/>
          </a:p>
        </p:txBody>
      </p:sp>
      <p:sp>
        <p:nvSpPr>
          <p:cNvPr id="337925" name="AutoShape 5"/>
          <p:cNvSpPr>
            <a:spLocks noChangeAspect="1" noChangeArrowheads="1" noTextEdit="1"/>
          </p:cNvSpPr>
          <p:nvPr/>
        </p:nvSpPr>
        <p:spPr bwMode="auto">
          <a:xfrm>
            <a:off x="566738" y="1858532"/>
            <a:ext cx="7720012" cy="1881188"/>
          </a:xfrm>
          <a:prstGeom prst="rect">
            <a:avLst/>
          </a:prstGeom>
          <a:noFill/>
          <a:ln w="9525">
            <a:noFill/>
            <a:miter lim="800000"/>
            <a:headEnd/>
            <a:tailEnd/>
          </a:ln>
        </p:spPr>
        <p:txBody>
          <a:bodyPr/>
          <a:lstStyle/>
          <a:p>
            <a:endParaRPr lang="en-US" dirty="0">
              <a:latin typeface="Segoe" pitchFamily="34" charset="0"/>
            </a:endParaRPr>
          </a:p>
        </p:txBody>
      </p:sp>
      <p:sp>
        <p:nvSpPr>
          <p:cNvPr id="337927" name="Rectangle 7"/>
          <p:cNvSpPr>
            <a:spLocks noChangeArrowheads="1"/>
          </p:cNvSpPr>
          <p:nvPr/>
        </p:nvSpPr>
        <p:spPr bwMode="auto">
          <a:xfrm>
            <a:off x="566738" y="1858532"/>
            <a:ext cx="7720012" cy="733425"/>
          </a:xfrm>
          <a:prstGeom prst="rect">
            <a:avLst/>
          </a:prstGeom>
          <a:solidFill>
            <a:schemeClr val="bg2"/>
          </a:solidFill>
          <a:ln w="9525">
            <a:noFill/>
            <a:miter lim="800000"/>
            <a:headEnd/>
            <a:tailEnd/>
          </a:ln>
        </p:spPr>
        <p:txBody>
          <a:bodyPr/>
          <a:lstStyle/>
          <a:p>
            <a:endParaRPr lang="en-US" dirty="0">
              <a:latin typeface="Segoe" pitchFamily="34" charset="0"/>
            </a:endParaRPr>
          </a:p>
        </p:txBody>
      </p:sp>
      <p:sp>
        <p:nvSpPr>
          <p:cNvPr id="337928" name="Rectangle 8"/>
          <p:cNvSpPr>
            <a:spLocks noChangeArrowheads="1"/>
          </p:cNvSpPr>
          <p:nvPr/>
        </p:nvSpPr>
        <p:spPr bwMode="auto">
          <a:xfrm>
            <a:off x="788988" y="2304620"/>
            <a:ext cx="512961" cy="215444"/>
          </a:xfrm>
          <a:prstGeom prst="rect">
            <a:avLst/>
          </a:prstGeom>
          <a:noFill/>
          <a:ln w="9525">
            <a:noFill/>
            <a:miter lim="800000"/>
            <a:headEnd/>
            <a:tailEnd/>
          </a:ln>
        </p:spPr>
        <p:txBody>
          <a:bodyPr wrap="none" lIns="0" tIns="0" rIns="0" bIns="0">
            <a:spAutoFit/>
          </a:bodyPr>
          <a:lstStyle/>
          <a:p>
            <a:r>
              <a:rPr lang="en-US" sz="1400" dirty="0">
                <a:effectLst/>
                <a:latin typeface="Segoe" pitchFamily="34" charset="0"/>
              </a:rPr>
              <a:t>Speed</a:t>
            </a:r>
            <a:endParaRPr lang="en-US" sz="1600" dirty="0">
              <a:effectLst>
                <a:outerShdw blurRad="38100" dist="38100" dir="2700000" algn="tl">
                  <a:srgbClr val="000000"/>
                </a:outerShdw>
              </a:effectLst>
              <a:latin typeface="Segoe" pitchFamily="34" charset="0"/>
            </a:endParaRPr>
          </a:p>
        </p:txBody>
      </p:sp>
      <p:sp>
        <p:nvSpPr>
          <p:cNvPr id="337929" name="Rectangle 9"/>
          <p:cNvSpPr>
            <a:spLocks noChangeArrowheads="1"/>
          </p:cNvSpPr>
          <p:nvPr/>
        </p:nvSpPr>
        <p:spPr bwMode="auto">
          <a:xfrm>
            <a:off x="1530350" y="2304620"/>
            <a:ext cx="646908" cy="215444"/>
          </a:xfrm>
          <a:prstGeom prst="rect">
            <a:avLst/>
          </a:prstGeom>
          <a:noFill/>
          <a:ln w="9525">
            <a:noFill/>
            <a:miter lim="800000"/>
            <a:headEnd/>
            <a:tailEnd/>
          </a:ln>
        </p:spPr>
        <p:txBody>
          <a:bodyPr wrap="none" lIns="0" tIns="0" rIns="0" bIns="0">
            <a:spAutoFit/>
          </a:bodyPr>
          <a:lstStyle/>
          <a:p>
            <a:r>
              <a:rPr lang="en-US" sz="1400" dirty="0">
                <a:effectLst/>
                <a:latin typeface="Segoe" pitchFamily="34" charset="0"/>
              </a:rPr>
              <a:t>Latency</a:t>
            </a:r>
            <a:endParaRPr lang="en-US" sz="1600" dirty="0">
              <a:effectLst>
                <a:outerShdw blurRad="38100" dist="38100" dir="2700000" algn="tl">
                  <a:srgbClr val="000000"/>
                </a:outerShdw>
              </a:effectLst>
              <a:latin typeface="Segoe" pitchFamily="34" charset="0"/>
            </a:endParaRPr>
          </a:p>
        </p:txBody>
      </p:sp>
      <p:sp>
        <p:nvSpPr>
          <p:cNvPr id="337930" name="Rectangle 10"/>
          <p:cNvSpPr>
            <a:spLocks noChangeArrowheads="1"/>
          </p:cNvSpPr>
          <p:nvPr/>
        </p:nvSpPr>
        <p:spPr bwMode="auto">
          <a:xfrm>
            <a:off x="2382838" y="2304620"/>
            <a:ext cx="692497" cy="215444"/>
          </a:xfrm>
          <a:prstGeom prst="rect">
            <a:avLst/>
          </a:prstGeom>
          <a:noFill/>
          <a:ln w="9525">
            <a:noFill/>
            <a:miter lim="800000"/>
            <a:headEnd/>
            <a:tailEnd/>
          </a:ln>
        </p:spPr>
        <p:txBody>
          <a:bodyPr wrap="none" lIns="0" tIns="0" rIns="0" bIns="0">
            <a:spAutoFit/>
          </a:bodyPr>
          <a:lstStyle/>
          <a:p>
            <a:r>
              <a:rPr lang="en-US" sz="1400" dirty="0" err="1">
                <a:effectLst/>
                <a:latin typeface="Segoe" pitchFamily="34" charset="0"/>
              </a:rPr>
              <a:t>tAA</a:t>
            </a:r>
            <a:r>
              <a:rPr lang="en-US" sz="1400" dirty="0">
                <a:effectLst/>
                <a:latin typeface="Segoe" pitchFamily="34" charset="0"/>
              </a:rPr>
              <a:t> (ns)</a:t>
            </a:r>
            <a:endParaRPr lang="en-US" sz="1600" dirty="0">
              <a:effectLst>
                <a:outerShdw blurRad="38100" dist="38100" dir="2700000" algn="tl">
                  <a:srgbClr val="000000"/>
                </a:outerShdw>
              </a:effectLst>
              <a:latin typeface="Segoe" pitchFamily="34" charset="0"/>
            </a:endParaRPr>
          </a:p>
        </p:txBody>
      </p:sp>
      <p:sp>
        <p:nvSpPr>
          <p:cNvPr id="337931" name="Rectangle 11"/>
          <p:cNvSpPr>
            <a:spLocks noChangeArrowheads="1"/>
          </p:cNvSpPr>
          <p:nvPr/>
        </p:nvSpPr>
        <p:spPr bwMode="auto">
          <a:xfrm>
            <a:off x="3357563" y="2304620"/>
            <a:ext cx="512961" cy="215444"/>
          </a:xfrm>
          <a:prstGeom prst="rect">
            <a:avLst/>
          </a:prstGeom>
          <a:noFill/>
          <a:ln w="9525">
            <a:noFill/>
            <a:miter lim="800000"/>
            <a:headEnd/>
            <a:tailEnd/>
          </a:ln>
        </p:spPr>
        <p:txBody>
          <a:bodyPr wrap="none" lIns="0" tIns="0" rIns="0" bIns="0">
            <a:spAutoFit/>
          </a:bodyPr>
          <a:lstStyle/>
          <a:p>
            <a:r>
              <a:rPr lang="en-US" sz="1400" dirty="0">
                <a:effectLst/>
                <a:latin typeface="Segoe" pitchFamily="34" charset="0"/>
              </a:rPr>
              <a:t>Speed</a:t>
            </a:r>
            <a:endParaRPr lang="en-US" sz="1600" dirty="0">
              <a:effectLst>
                <a:outerShdw blurRad="38100" dist="38100" dir="2700000" algn="tl">
                  <a:srgbClr val="000000"/>
                </a:outerShdw>
              </a:effectLst>
              <a:latin typeface="Segoe" pitchFamily="34" charset="0"/>
            </a:endParaRPr>
          </a:p>
        </p:txBody>
      </p:sp>
      <p:sp>
        <p:nvSpPr>
          <p:cNvPr id="337932" name="Rectangle 12"/>
          <p:cNvSpPr>
            <a:spLocks noChangeArrowheads="1"/>
          </p:cNvSpPr>
          <p:nvPr/>
        </p:nvSpPr>
        <p:spPr bwMode="auto">
          <a:xfrm>
            <a:off x="4098925" y="2304620"/>
            <a:ext cx="646908" cy="215444"/>
          </a:xfrm>
          <a:prstGeom prst="rect">
            <a:avLst/>
          </a:prstGeom>
          <a:noFill/>
          <a:ln w="9525">
            <a:noFill/>
            <a:miter lim="800000"/>
            <a:headEnd/>
            <a:tailEnd/>
          </a:ln>
        </p:spPr>
        <p:txBody>
          <a:bodyPr wrap="none" lIns="0" tIns="0" rIns="0" bIns="0">
            <a:spAutoFit/>
          </a:bodyPr>
          <a:lstStyle/>
          <a:p>
            <a:r>
              <a:rPr lang="en-US" sz="1400" dirty="0">
                <a:effectLst/>
                <a:latin typeface="Segoe" pitchFamily="34" charset="0"/>
              </a:rPr>
              <a:t>Latency</a:t>
            </a:r>
            <a:endParaRPr lang="en-US" sz="1600" dirty="0">
              <a:effectLst>
                <a:outerShdw blurRad="38100" dist="38100" dir="2700000" algn="tl">
                  <a:srgbClr val="000000"/>
                </a:outerShdw>
              </a:effectLst>
              <a:latin typeface="Segoe" pitchFamily="34" charset="0"/>
            </a:endParaRPr>
          </a:p>
        </p:txBody>
      </p:sp>
      <p:sp>
        <p:nvSpPr>
          <p:cNvPr id="337933" name="Rectangle 13"/>
          <p:cNvSpPr>
            <a:spLocks noChangeArrowheads="1"/>
          </p:cNvSpPr>
          <p:nvPr/>
        </p:nvSpPr>
        <p:spPr bwMode="auto">
          <a:xfrm>
            <a:off x="4951413" y="2304620"/>
            <a:ext cx="692497" cy="215444"/>
          </a:xfrm>
          <a:prstGeom prst="rect">
            <a:avLst/>
          </a:prstGeom>
          <a:noFill/>
          <a:ln w="9525">
            <a:noFill/>
            <a:miter lim="800000"/>
            <a:headEnd/>
            <a:tailEnd/>
          </a:ln>
        </p:spPr>
        <p:txBody>
          <a:bodyPr wrap="none" lIns="0" tIns="0" rIns="0" bIns="0">
            <a:spAutoFit/>
          </a:bodyPr>
          <a:lstStyle/>
          <a:p>
            <a:r>
              <a:rPr lang="en-US" sz="1400" dirty="0" err="1">
                <a:effectLst/>
                <a:latin typeface="Segoe" pitchFamily="34" charset="0"/>
              </a:rPr>
              <a:t>tAA</a:t>
            </a:r>
            <a:r>
              <a:rPr lang="en-US" sz="1400" dirty="0">
                <a:effectLst/>
                <a:latin typeface="Segoe" pitchFamily="34" charset="0"/>
              </a:rPr>
              <a:t> (ns)</a:t>
            </a:r>
            <a:endParaRPr lang="en-US" sz="1600" dirty="0">
              <a:effectLst>
                <a:outerShdw blurRad="38100" dist="38100" dir="2700000" algn="tl">
                  <a:srgbClr val="000000"/>
                </a:outerShdw>
              </a:effectLst>
              <a:latin typeface="Segoe" pitchFamily="34" charset="0"/>
            </a:endParaRPr>
          </a:p>
        </p:txBody>
      </p:sp>
      <p:sp>
        <p:nvSpPr>
          <p:cNvPr id="337934" name="Rectangle 14"/>
          <p:cNvSpPr>
            <a:spLocks noChangeArrowheads="1"/>
          </p:cNvSpPr>
          <p:nvPr/>
        </p:nvSpPr>
        <p:spPr bwMode="auto">
          <a:xfrm>
            <a:off x="5927725" y="2304620"/>
            <a:ext cx="512961" cy="215444"/>
          </a:xfrm>
          <a:prstGeom prst="rect">
            <a:avLst/>
          </a:prstGeom>
          <a:noFill/>
          <a:ln w="9525">
            <a:noFill/>
            <a:miter lim="800000"/>
            <a:headEnd/>
            <a:tailEnd/>
          </a:ln>
        </p:spPr>
        <p:txBody>
          <a:bodyPr wrap="none" lIns="0" tIns="0" rIns="0" bIns="0">
            <a:spAutoFit/>
          </a:bodyPr>
          <a:lstStyle/>
          <a:p>
            <a:r>
              <a:rPr lang="en-US" sz="1400" dirty="0">
                <a:effectLst/>
                <a:latin typeface="Segoe" pitchFamily="34" charset="0"/>
              </a:rPr>
              <a:t>Speed</a:t>
            </a:r>
            <a:endParaRPr lang="en-US" sz="1600" dirty="0">
              <a:effectLst>
                <a:outerShdw blurRad="38100" dist="38100" dir="2700000" algn="tl">
                  <a:srgbClr val="000000"/>
                </a:outerShdw>
              </a:effectLst>
              <a:latin typeface="Segoe" pitchFamily="34" charset="0"/>
            </a:endParaRPr>
          </a:p>
        </p:txBody>
      </p:sp>
      <p:sp>
        <p:nvSpPr>
          <p:cNvPr id="337935" name="Rectangle 15"/>
          <p:cNvSpPr>
            <a:spLocks noChangeArrowheads="1"/>
          </p:cNvSpPr>
          <p:nvPr/>
        </p:nvSpPr>
        <p:spPr bwMode="auto">
          <a:xfrm>
            <a:off x="6667500" y="2304620"/>
            <a:ext cx="646908" cy="215444"/>
          </a:xfrm>
          <a:prstGeom prst="rect">
            <a:avLst/>
          </a:prstGeom>
          <a:noFill/>
          <a:ln w="9525">
            <a:noFill/>
            <a:miter lim="800000"/>
            <a:headEnd/>
            <a:tailEnd/>
          </a:ln>
        </p:spPr>
        <p:txBody>
          <a:bodyPr wrap="none" lIns="0" tIns="0" rIns="0" bIns="0">
            <a:spAutoFit/>
          </a:bodyPr>
          <a:lstStyle/>
          <a:p>
            <a:r>
              <a:rPr lang="en-US" sz="1400" dirty="0">
                <a:effectLst/>
                <a:latin typeface="Segoe" pitchFamily="34" charset="0"/>
              </a:rPr>
              <a:t>Latency</a:t>
            </a:r>
            <a:endParaRPr lang="en-US" sz="1600" dirty="0">
              <a:effectLst>
                <a:outerShdw blurRad="38100" dist="38100" dir="2700000" algn="tl">
                  <a:srgbClr val="000000"/>
                </a:outerShdw>
              </a:effectLst>
              <a:latin typeface="Segoe" pitchFamily="34" charset="0"/>
            </a:endParaRPr>
          </a:p>
        </p:txBody>
      </p:sp>
      <p:sp>
        <p:nvSpPr>
          <p:cNvPr id="337936" name="Rectangle 16"/>
          <p:cNvSpPr>
            <a:spLocks noChangeArrowheads="1"/>
          </p:cNvSpPr>
          <p:nvPr/>
        </p:nvSpPr>
        <p:spPr bwMode="auto">
          <a:xfrm>
            <a:off x="7521575" y="2304620"/>
            <a:ext cx="692497" cy="215444"/>
          </a:xfrm>
          <a:prstGeom prst="rect">
            <a:avLst/>
          </a:prstGeom>
          <a:noFill/>
          <a:ln w="9525">
            <a:noFill/>
            <a:miter lim="800000"/>
            <a:headEnd/>
            <a:tailEnd/>
          </a:ln>
        </p:spPr>
        <p:txBody>
          <a:bodyPr wrap="none" lIns="0" tIns="0" rIns="0" bIns="0">
            <a:spAutoFit/>
          </a:bodyPr>
          <a:lstStyle/>
          <a:p>
            <a:r>
              <a:rPr lang="en-US" sz="1400" dirty="0" err="1">
                <a:effectLst/>
                <a:latin typeface="Segoe" pitchFamily="34" charset="0"/>
              </a:rPr>
              <a:t>tAA</a:t>
            </a:r>
            <a:r>
              <a:rPr lang="en-US" sz="1400" dirty="0">
                <a:effectLst/>
                <a:latin typeface="Segoe" pitchFamily="34" charset="0"/>
              </a:rPr>
              <a:t> (ns)</a:t>
            </a:r>
            <a:endParaRPr lang="en-US" sz="1600" dirty="0">
              <a:effectLst>
                <a:outerShdw blurRad="38100" dist="38100" dir="2700000" algn="tl">
                  <a:srgbClr val="000000"/>
                </a:outerShdw>
              </a:effectLst>
              <a:latin typeface="Segoe" pitchFamily="34" charset="0"/>
            </a:endParaRPr>
          </a:p>
        </p:txBody>
      </p:sp>
      <p:sp>
        <p:nvSpPr>
          <p:cNvPr id="337965" name="Rectangle 45"/>
          <p:cNvSpPr>
            <a:spLocks noChangeArrowheads="1"/>
          </p:cNvSpPr>
          <p:nvPr/>
        </p:nvSpPr>
        <p:spPr bwMode="auto">
          <a:xfrm>
            <a:off x="1677988" y="1890282"/>
            <a:ext cx="532197" cy="276999"/>
          </a:xfrm>
          <a:prstGeom prst="rect">
            <a:avLst/>
          </a:prstGeom>
          <a:noFill/>
          <a:ln w="9525">
            <a:noFill/>
            <a:miter lim="800000"/>
            <a:headEnd/>
            <a:tailEnd/>
          </a:ln>
        </p:spPr>
        <p:txBody>
          <a:bodyPr wrap="none" lIns="0" tIns="0" rIns="0" bIns="0">
            <a:spAutoFit/>
          </a:bodyPr>
          <a:lstStyle/>
          <a:p>
            <a:r>
              <a:rPr lang="en-US" dirty="0">
                <a:effectLst/>
                <a:latin typeface="Segoe" pitchFamily="34" charset="0"/>
              </a:rPr>
              <a:t>2007</a:t>
            </a:r>
            <a:endParaRPr lang="en-US" sz="1600" dirty="0">
              <a:effectLst>
                <a:outerShdw blurRad="38100" dist="38100" dir="2700000" algn="tl">
                  <a:srgbClr val="000000"/>
                </a:outerShdw>
              </a:effectLst>
              <a:latin typeface="Segoe" pitchFamily="34" charset="0"/>
            </a:endParaRPr>
          </a:p>
        </p:txBody>
      </p:sp>
      <p:grpSp>
        <p:nvGrpSpPr>
          <p:cNvPr id="78" name="Group 77"/>
          <p:cNvGrpSpPr/>
          <p:nvPr/>
        </p:nvGrpSpPr>
        <p:grpSpPr>
          <a:xfrm>
            <a:off x="871538" y="2591957"/>
            <a:ext cx="7338088" cy="1075869"/>
            <a:chOff x="871538" y="2591957"/>
            <a:chExt cx="7338088" cy="1075869"/>
          </a:xfrm>
        </p:grpSpPr>
        <p:sp>
          <p:nvSpPr>
            <p:cNvPr id="337937" name="Rectangle 17"/>
            <p:cNvSpPr>
              <a:spLocks noChangeArrowheads="1"/>
            </p:cNvSpPr>
            <p:nvPr/>
          </p:nvSpPr>
          <p:spPr bwMode="auto">
            <a:xfrm>
              <a:off x="1749425" y="2591957"/>
              <a:ext cx="306174" cy="215444"/>
            </a:xfrm>
            <a:prstGeom prst="rect">
              <a:avLst/>
            </a:prstGeom>
            <a:noFill/>
            <a:ln w="9525">
              <a:noFill/>
              <a:miter lim="800000"/>
              <a:headEnd/>
              <a:tailEnd/>
            </a:ln>
          </p:spPr>
          <p:txBody>
            <a:bodyPr wrap="none" lIns="0" tIns="0" rIns="0" bIns="0">
              <a:spAutoFit/>
            </a:bodyPr>
            <a:lstStyle/>
            <a:p>
              <a:r>
                <a:rPr lang="en-US" sz="1400" dirty="0">
                  <a:solidFill>
                    <a:schemeClr val="bg2"/>
                  </a:solidFill>
                  <a:effectLst/>
                  <a:latin typeface="Segoe" pitchFamily="34" charset="0"/>
                </a:rPr>
                <a:t>CL7</a:t>
              </a:r>
              <a:endParaRPr lang="en-US" sz="1600" dirty="0">
                <a:solidFill>
                  <a:schemeClr val="bg2"/>
                </a:solidFill>
                <a:effectLst>
                  <a:outerShdw blurRad="38100" dist="38100" dir="2700000" algn="tl">
                    <a:srgbClr val="000000"/>
                  </a:outerShdw>
                </a:effectLst>
                <a:latin typeface="Segoe" pitchFamily="34" charset="0"/>
              </a:endParaRPr>
            </a:p>
          </p:txBody>
        </p:sp>
        <p:sp>
          <p:nvSpPr>
            <p:cNvPr id="337938" name="Rectangle 18"/>
            <p:cNvSpPr>
              <a:spLocks noChangeArrowheads="1"/>
            </p:cNvSpPr>
            <p:nvPr/>
          </p:nvSpPr>
          <p:spPr bwMode="auto">
            <a:xfrm>
              <a:off x="2509838" y="2591957"/>
              <a:ext cx="561052" cy="215444"/>
            </a:xfrm>
            <a:prstGeom prst="rect">
              <a:avLst/>
            </a:prstGeom>
            <a:noFill/>
            <a:ln w="9525">
              <a:noFill/>
              <a:miter lim="800000"/>
              <a:headEnd/>
              <a:tailEnd/>
            </a:ln>
          </p:spPr>
          <p:txBody>
            <a:bodyPr wrap="none" lIns="0" tIns="0" rIns="0" bIns="0">
              <a:spAutoFit/>
            </a:bodyPr>
            <a:lstStyle/>
            <a:p>
              <a:r>
                <a:rPr lang="en-US" sz="1400" dirty="0">
                  <a:solidFill>
                    <a:schemeClr val="bg2"/>
                  </a:solidFill>
                  <a:effectLst/>
                  <a:latin typeface="Segoe" pitchFamily="34" charset="0"/>
                </a:rPr>
                <a:t>13.125</a:t>
              </a:r>
              <a:endParaRPr lang="en-US" sz="1600" dirty="0">
                <a:solidFill>
                  <a:schemeClr val="bg2"/>
                </a:solidFill>
                <a:effectLst>
                  <a:outerShdw blurRad="38100" dist="38100" dir="2700000" algn="tl">
                    <a:srgbClr val="000000"/>
                  </a:outerShdw>
                </a:effectLst>
                <a:latin typeface="Segoe" pitchFamily="34" charset="0"/>
              </a:endParaRPr>
            </a:p>
          </p:txBody>
        </p:sp>
        <p:sp>
          <p:nvSpPr>
            <p:cNvPr id="337939" name="Rectangle 19"/>
            <p:cNvSpPr>
              <a:spLocks noChangeArrowheads="1"/>
            </p:cNvSpPr>
            <p:nvPr/>
          </p:nvSpPr>
          <p:spPr bwMode="auto">
            <a:xfrm>
              <a:off x="4319588" y="2591957"/>
              <a:ext cx="306173" cy="215444"/>
            </a:xfrm>
            <a:prstGeom prst="rect">
              <a:avLst/>
            </a:prstGeom>
            <a:noFill/>
            <a:ln w="9525">
              <a:noFill/>
              <a:miter lim="800000"/>
              <a:headEnd/>
              <a:tailEnd/>
            </a:ln>
          </p:spPr>
          <p:txBody>
            <a:bodyPr wrap="none" lIns="0" tIns="0" rIns="0" bIns="0">
              <a:spAutoFit/>
            </a:bodyPr>
            <a:lstStyle/>
            <a:p>
              <a:r>
                <a:rPr lang="en-US" sz="1400" dirty="0">
                  <a:solidFill>
                    <a:schemeClr val="bg2"/>
                  </a:solidFill>
                  <a:effectLst/>
                  <a:latin typeface="Segoe" pitchFamily="34" charset="0"/>
                </a:rPr>
                <a:t>CL8</a:t>
              </a:r>
              <a:endParaRPr lang="en-US" sz="1600" dirty="0">
                <a:solidFill>
                  <a:schemeClr val="bg2"/>
                </a:solidFill>
                <a:effectLst>
                  <a:outerShdw blurRad="38100" dist="38100" dir="2700000" algn="tl">
                    <a:srgbClr val="000000"/>
                  </a:outerShdw>
                </a:effectLst>
                <a:latin typeface="Segoe" pitchFamily="34" charset="0"/>
              </a:endParaRPr>
            </a:p>
          </p:txBody>
        </p:sp>
        <p:sp>
          <p:nvSpPr>
            <p:cNvPr id="337940" name="Rectangle 20"/>
            <p:cNvSpPr>
              <a:spLocks noChangeArrowheads="1"/>
            </p:cNvSpPr>
            <p:nvPr/>
          </p:nvSpPr>
          <p:spPr bwMode="auto">
            <a:xfrm>
              <a:off x="5243513" y="2591957"/>
              <a:ext cx="205184" cy="215444"/>
            </a:xfrm>
            <a:prstGeom prst="rect">
              <a:avLst/>
            </a:prstGeom>
            <a:noFill/>
            <a:ln w="9525">
              <a:noFill/>
              <a:miter lim="800000"/>
              <a:headEnd/>
              <a:tailEnd/>
            </a:ln>
          </p:spPr>
          <p:txBody>
            <a:bodyPr wrap="none" lIns="0" tIns="0" rIns="0" bIns="0">
              <a:spAutoFit/>
            </a:bodyPr>
            <a:lstStyle/>
            <a:p>
              <a:r>
                <a:rPr lang="en-US" sz="1400" dirty="0">
                  <a:solidFill>
                    <a:schemeClr val="bg2"/>
                  </a:solidFill>
                  <a:effectLst/>
                  <a:latin typeface="Segoe" pitchFamily="34" charset="0"/>
                </a:rPr>
                <a:t>12</a:t>
              </a:r>
              <a:endParaRPr lang="en-US" sz="1600" dirty="0">
                <a:solidFill>
                  <a:schemeClr val="bg2"/>
                </a:solidFill>
                <a:effectLst>
                  <a:outerShdw blurRad="38100" dist="38100" dir="2700000" algn="tl">
                    <a:srgbClr val="000000"/>
                  </a:outerShdw>
                </a:effectLst>
                <a:latin typeface="Segoe" pitchFamily="34" charset="0"/>
              </a:endParaRPr>
            </a:p>
          </p:txBody>
        </p:sp>
        <p:sp>
          <p:nvSpPr>
            <p:cNvPr id="337941" name="Rectangle 21"/>
            <p:cNvSpPr>
              <a:spLocks noChangeArrowheads="1"/>
            </p:cNvSpPr>
            <p:nvPr/>
          </p:nvSpPr>
          <p:spPr bwMode="auto">
            <a:xfrm>
              <a:off x="6010275" y="2591957"/>
              <a:ext cx="410369" cy="215444"/>
            </a:xfrm>
            <a:prstGeom prst="rect">
              <a:avLst/>
            </a:prstGeom>
            <a:noFill/>
            <a:ln w="9525">
              <a:noFill/>
              <a:miter lim="800000"/>
              <a:headEnd/>
              <a:tailEnd/>
            </a:ln>
          </p:spPr>
          <p:txBody>
            <a:bodyPr wrap="none" lIns="0" tIns="0" rIns="0" bIns="0">
              <a:spAutoFit/>
            </a:bodyPr>
            <a:lstStyle/>
            <a:p>
              <a:r>
                <a:rPr lang="en-US" sz="1400" dirty="0">
                  <a:solidFill>
                    <a:schemeClr val="bg2"/>
                  </a:solidFill>
                  <a:effectLst/>
                  <a:latin typeface="Segoe" pitchFamily="34" charset="0"/>
                </a:rPr>
                <a:t>1600</a:t>
              </a:r>
              <a:endParaRPr lang="en-US" sz="1600" dirty="0">
                <a:solidFill>
                  <a:schemeClr val="bg2"/>
                </a:solidFill>
                <a:effectLst>
                  <a:outerShdw blurRad="38100" dist="38100" dir="2700000" algn="tl">
                    <a:srgbClr val="000000"/>
                  </a:outerShdw>
                </a:effectLst>
                <a:latin typeface="Segoe" pitchFamily="34" charset="0"/>
              </a:endParaRPr>
            </a:p>
          </p:txBody>
        </p:sp>
        <p:sp>
          <p:nvSpPr>
            <p:cNvPr id="337942" name="Rectangle 22"/>
            <p:cNvSpPr>
              <a:spLocks noChangeArrowheads="1"/>
            </p:cNvSpPr>
            <p:nvPr/>
          </p:nvSpPr>
          <p:spPr bwMode="auto">
            <a:xfrm>
              <a:off x="6853238" y="2591957"/>
              <a:ext cx="408766" cy="215444"/>
            </a:xfrm>
            <a:prstGeom prst="rect">
              <a:avLst/>
            </a:prstGeom>
            <a:noFill/>
            <a:ln w="9525">
              <a:noFill/>
              <a:miter lim="800000"/>
              <a:headEnd/>
              <a:tailEnd/>
            </a:ln>
          </p:spPr>
          <p:txBody>
            <a:bodyPr wrap="none" lIns="0" tIns="0" rIns="0" bIns="0">
              <a:spAutoFit/>
            </a:bodyPr>
            <a:lstStyle/>
            <a:p>
              <a:r>
                <a:rPr lang="en-US" sz="1400" dirty="0">
                  <a:solidFill>
                    <a:schemeClr val="bg2"/>
                  </a:solidFill>
                  <a:effectLst/>
                  <a:latin typeface="Segoe" pitchFamily="34" charset="0"/>
                </a:rPr>
                <a:t>CL10</a:t>
              </a:r>
              <a:endParaRPr lang="en-US" sz="1600" dirty="0">
                <a:solidFill>
                  <a:schemeClr val="bg2"/>
                </a:solidFill>
                <a:effectLst>
                  <a:outerShdw blurRad="38100" dist="38100" dir="2700000" algn="tl">
                    <a:srgbClr val="000000"/>
                  </a:outerShdw>
                </a:effectLst>
                <a:latin typeface="Segoe" pitchFamily="34" charset="0"/>
              </a:endParaRPr>
            </a:p>
          </p:txBody>
        </p:sp>
        <p:sp>
          <p:nvSpPr>
            <p:cNvPr id="337943" name="Rectangle 23"/>
            <p:cNvSpPr>
              <a:spLocks noChangeArrowheads="1"/>
            </p:cNvSpPr>
            <p:nvPr/>
          </p:nvSpPr>
          <p:spPr bwMode="auto">
            <a:xfrm>
              <a:off x="7732713" y="2591957"/>
              <a:ext cx="355868" cy="215444"/>
            </a:xfrm>
            <a:prstGeom prst="rect">
              <a:avLst/>
            </a:prstGeom>
            <a:noFill/>
            <a:ln w="9525">
              <a:noFill/>
              <a:miter lim="800000"/>
              <a:headEnd/>
              <a:tailEnd/>
            </a:ln>
          </p:spPr>
          <p:txBody>
            <a:bodyPr wrap="none" lIns="0" tIns="0" rIns="0" bIns="0">
              <a:spAutoFit/>
            </a:bodyPr>
            <a:lstStyle/>
            <a:p>
              <a:r>
                <a:rPr lang="en-US" sz="1400" dirty="0">
                  <a:solidFill>
                    <a:schemeClr val="bg2"/>
                  </a:solidFill>
                  <a:effectLst/>
                  <a:latin typeface="Segoe" pitchFamily="34" charset="0"/>
                </a:rPr>
                <a:t>12.5</a:t>
              </a:r>
              <a:endParaRPr lang="en-US" sz="1600" dirty="0">
                <a:solidFill>
                  <a:schemeClr val="bg2"/>
                </a:solidFill>
                <a:effectLst>
                  <a:outerShdw blurRad="38100" dist="38100" dir="2700000" algn="tl">
                    <a:srgbClr val="000000"/>
                  </a:outerShdw>
                </a:effectLst>
                <a:latin typeface="Segoe" pitchFamily="34" charset="0"/>
              </a:endParaRPr>
            </a:p>
          </p:txBody>
        </p:sp>
        <p:sp>
          <p:nvSpPr>
            <p:cNvPr id="337944" name="Rectangle 24"/>
            <p:cNvSpPr>
              <a:spLocks noChangeArrowheads="1"/>
            </p:cNvSpPr>
            <p:nvPr/>
          </p:nvSpPr>
          <p:spPr bwMode="auto">
            <a:xfrm>
              <a:off x="1749425" y="2879295"/>
              <a:ext cx="306174" cy="215444"/>
            </a:xfrm>
            <a:prstGeom prst="rect">
              <a:avLst/>
            </a:prstGeom>
            <a:noFill/>
            <a:ln w="9525">
              <a:noFill/>
              <a:miter lim="800000"/>
              <a:headEnd/>
              <a:tailEnd/>
            </a:ln>
          </p:spPr>
          <p:txBody>
            <a:bodyPr wrap="none" lIns="0" tIns="0" rIns="0" bIns="0">
              <a:spAutoFit/>
            </a:bodyPr>
            <a:lstStyle/>
            <a:p>
              <a:r>
                <a:rPr lang="en-US" sz="1400" dirty="0">
                  <a:solidFill>
                    <a:schemeClr val="bg2"/>
                  </a:solidFill>
                  <a:effectLst/>
                  <a:latin typeface="Segoe" pitchFamily="34" charset="0"/>
                </a:rPr>
                <a:t>CL8</a:t>
              </a:r>
              <a:endParaRPr lang="en-US" sz="1600" dirty="0">
                <a:solidFill>
                  <a:schemeClr val="bg2"/>
                </a:solidFill>
                <a:effectLst>
                  <a:outerShdw blurRad="38100" dist="38100" dir="2700000" algn="tl">
                    <a:srgbClr val="000000"/>
                  </a:outerShdw>
                </a:effectLst>
                <a:latin typeface="Segoe" pitchFamily="34" charset="0"/>
              </a:endParaRPr>
            </a:p>
          </p:txBody>
        </p:sp>
        <p:sp>
          <p:nvSpPr>
            <p:cNvPr id="337945" name="Rectangle 25"/>
            <p:cNvSpPr>
              <a:spLocks noChangeArrowheads="1"/>
            </p:cNvSpPr>
            <p:nvPr/>
          </p:nvSpPr>
          <p:spPr bwMode="auto">
            <a:xfrm>
              <a:off x="2674938" y="2879295"/>
              <a:ext cx="205184" cy="215444"/>
            </a:xfrm>
            <a:prstGeom prst="rect">
              <a:avLst/>
            </a:prstGeom>
            <a:noFill/>
            <a:ln w="9525">
              <a:noFill/>
              <a:miter lim="800000"/>
              <a:headEnd/>
              <a:tailEnd/>
            </a:ln>
          </p:spPr>
          <p:txBody>
            <a:bodyPr wrap="none" lIns="0" tIns="0" rIns="0" bIns="0">
              <a:spAutoFit/>
            </a:bodyPr>
            <a:lstStyle/>
            <a:p>
              <a:r>
                <a:rPr lang="en-US" sz="1400" dirty="0">
                  <a:solidFill>
                    <a:schemeClr val="bg2"/>
                  </a:solidFill>
                  <a:effectLst/>
                  <a:latin typeface="Segoe" pitchFamily="34" charset="0"/>
                </a:rPr>
                <a:t>15</a:t>
              </a:r>
              <a:endParaRPr lang="en-US" sz="1600" dirty="0">
                <a:solidFill>
                  <a:schemeClr val="bg2"/>
                </a:solidFill>
                <a:effectLst>
                  <a:outerShdw blurRad="38100" dist="38100" dir="2700000" algn="tl">
                    <a:srgbClr val="000000"/>
                  </a:outerShdw>
                </a:effectLst>
                <a:latin typeface="Segoe" pitchFamily="34" charset="0"/>
              </a:endParaRPr>
            </a:p>
          </p:txBody>
        </p:sp>
        <p:sp>
          <p:nvSpPr>
            <p:cNvPr id="337946" name="Rectangle 26"/>
            <p:cNvSpPr>
              <a:spLocks noChangeArrowheads="1"/>
            </p:cNvSpPr>
            <p:nvPr/>
          </p:nvSpPr>
          <p:spPr bwMode="auto">
            <a:xfrm>
              <a:off x="4319588" y="2879295"/>
              <a:ext cx="306173" cy="215444"/>
            </a:xfrm>
            <a:prstGeom prst="rect">
              <a:avLst/>
            </a:prstGeom>
            <a:noFill/>
            <a:ln w="9525">
              <a:noFill/>
              <a:miter lim="800000"/>
              <a:headEnd/>
              <a:tailEnd/>
            </a:ln>
          </p:spPr>
          <p:txBody>
            <a:bodyPr wrap="none" lIns="0" tIns="0" rIns="0" bIns="0">
              <a:spAutoFit/>
            </a:bodyPr>
            <a:lstStyle/>
            <a:p>
              <a:r>
                <a:rPr lang="en-US" sz="1400" dirty="0">
                  <a:solidFill>
                    <a:schemeClr val="bg2"/>
                  </a:solidFill>
                  <a:effectLst/>
                  <a:latin typeface="Segoe" pitchFamily="34" charset="0"/>
                </a:rPr>
                <a:t>CL9</a:t>
              </a:r>
              <a:endParaRPr lang="en-US" sz="1600" dirty="0">
                <a:solidFill>
                  <a:schemeClr val="bg2"/>
                </a:solidFill>
                <a:effectLst>
                  <a:outerShdw blurRad="38100" dist="38100" dir="2700000" algn="tl">
                    <a:srgbClr val="000000"/>
                  </a:outerShdw>
                </a:effectLst>
                <a:latin typeface="Segoe" pitchFamily="34" charset="0"/>
              </a:endParaRPr>
            </a:p>
          </p:txBody>
        </p:sp>
        <p:sp>
          <p:nvSpPr>
            <p:cNvPr id="337947" name="Rectangle 27"/>
            <p:cNvSpPr>
              <a:spLocks noChangeArrowheads="1"/>
            </p:cNvSpPr>
            <p:nvPr/>
          </p:nvSpPr>
          <p:spPr bwMode="auto">
            <a:xfrm>
              <a:off x="5164138" y="2879295"/>
              <a:ext cx="355868" cy="215444"/>
            </a:xfrm>
            <a:prstGeom prst="rect">
              <a:avLst/>
            </a:prstGeom>
            <a:noFill/>
            <a:ln w="9525">
              <a:noFill/>
              <a:miter lim="800000"/>
              <a:headEnd/>
              <a:tailEnd/>
            </a:ln>
          </p:spPr>
          <p:txBody>
            <a:bodyPr wrap="none" lIns="0" tIns="0" rIns="0" bIns="0">
              <a:spAutoFit/>
            </a:bodyPr>
            <a:lstStyle/>
            <a:p>
              <a:r>
                <a:rPr lang="en-US" sz="1400" dirty="0">
                  <a:solidFill>
                    <a:schemeClr val="bg2"/>
                  </a:solidFill>
                  <a:effectLst/>
                  <a:latin typeface="Segoe" pitchFamily="34" charset="0"/>
                </a:rPr>
                <a:t>13.5</a:t>
              </a:r>
              <a:endParaRPr lang="en-US" sz="1600" dirty="0">
                <a:solidFill>
                  <a:schemeClr val="bg2"/>
                </a:solidFill>
                <a:effectLst>
                  <a:outerShdw blurRad="38100" dist="38100" dir="2700000" algn="tl">
                    <a:srgbClr val="000000"/>
                  </a:outerShdw>
                </a:effectLst>
                <a:latin typeface="Segoe" pitchFamily="34" charset="0"/>
              </a:endParaRPr>
            </a:p>
          </p:txBody>
        </p:sp>
        <p:sp>
          <p:nvSpPr>
            <p:cNvPr id="337948" name="Rectangle 28"/>
            <p:cNvSpPr>
              <a:spLocks noChangeArrowheads="1"/>
            </p:cNvSpPr>
            <p:nvPr/>
          </p:nvSpPr>
          <p:spPr bwMode="auto">
            <a:xfrm>
              <a:off x="6888163" y="2879295"/>
              <a:ext cx="306173" cy="215444"/>
            </a:xfrm>
            <a:prstGeom prst="rect">
              <a:avLst/>
            </a:prstGeom>
            <a:noFill/>
            <a:ln w="9525">
              <a:noFill/>
              <a:miter lim="800000"/>
              <a:headEnd/>
              <a:tailEnd/>
            </a:ln>
          </p:spPr>
          <p:txBody>
            <a:bodyPr wrap="none" lIns="0" tIns="0" rIns="0" bIns="0">
              <a:spAutoFit/>
            </a:bodyPr>
            <a:lstStyle/>
            <a:p>
              <a:r>
                <a:rPr lang="en-US" sz="1400" dirty="0">
                  <a:solidFill>
                    <a:schemeClr val="bg2"/>
                  </a:solidFill>
                  <a:effectLst/>
                  <a:latin typeface="Segoe" pitchFamily="34" charset="0"/>
                </a:rPr>
                <a:t>CL8</a:t>
              </a:r>
              <a:endParaRPr lang="en-US" sz="1600" dirty="0">
                <a:solidFill>
                  <a:schemeClr val="bg2"/>
                </a:solidFill>
                <a:effectLst>
                  <a:outerShdw blurRad="38100" dist="38100" dir="2700000" algn="tl">
                    <a:srgbClr val="000000"/>
                  </a:outerShdw>
                </a:effectLst>
                <a:latin typeface="Segoe" pitchFamily="34" charset="0"/>
              </a:endParaRPr>
            </a:p>
          </p:txBody>
        </p:sp>
        <p:sp>
          <p:nvSpPr>
            <p:cNvPr id="337949" name="Rectangle 29"/>
            <p:cNvSpPr>
              <a:spLocks noChangeArrowheads="1"/>
            </p:cNvSpPr>
            <p:nvPr/>
          </p:nvSpPr>
          <p:spPr bwMode="auto">
            <a:xfrm>
              <a:off x="7812088" y="2879295"/>
              <a:ext cx="205184" cy="215444"/>
            </a:xfrm>
            <a:prstGeom prst="rect">
              <a:avLst/>
            </a:prstGeom>
            <a:noFill/>
            <a:ln w="9525">
              <a:noFill/>
              <a:miter lim="800000"/>
              <a:headEnd/>
              <a:tailEnd/>
            </a:ln>
          </p:spPr>
          <p:txBody>
            <a:bodyPr wrap="none" lIns="0" tIns="0" rIns="0" bIns="0">
              <a:spAutoFit/>
            </a:bodyPr>
            <a:lstStyle/>
            <a:p>
              <a:r>
                <a:rPr lang="en-US" sz="1400" dirty="0">
                  <a:solidFill>
                    <a:schemeClr val="bg2"/>
                  </a:solidFill>
                  <a:effectLst/>
                  <a:latin typeface="Segoe" pitchFamily="34" charset="0"/>
                </a:rPr>
                <a:t>12</a:t>
              </a:r>
              <a:endParaRPr lang="en-US" sz="1600" dirty="0">
                <a:solidFill>
                  <a:schemeClr val="bg2"/>
                </a:solidFill>
                <a:effectLst>
                  <a:outerShdw blurRad="38100" dist="38100" dir="2700000" algn="tl">
                    <a:srgbClr val="000000"/>
                  </a:outerShdw>
                </a:effectLst>
                <a:latin typeface="Segoe" pitchFamily="34" charset="0"/>
              </a:endParaRPr>
            </a:p>
          </p:txBody>
        </p:sp>
        <p:sp>
          <p:nvSpPr>
            <p:cNvPr id="337950" name="Rectangle 30"/>
            <p:cNvSpPr>
              <a:spLocks noChangeArrowheads="1"/>
            </p:cNvSpPr>
            <p:nvPr/>
          </p:nvSpPr>
          <p:spPr bwMode="auto">
            <a:xfrm>
              <a:off x="1749425" y="3165045"/>
              <a:ext cx="306174" cy="215444"/>
            </a:xfrm>
            <a:prstGeom prst="rect">
              <a:avLst/>
            </a:prstGeom>
            <a:noFill/>
            <a:ln w="9525">
              <a:noFill/>
              <a:miter lim="800000"/>
              <a:headEnd/>
              <a:tailEnd/>
            </a:ln>
          </p:spPr>
          <p:txBody>
            <a:bodyPr wrap="none" lIns="0" tIns="0" rIns="0" bIns="0">
              <a:spAutoFit/>
            </a:bodyPr>
            <a:lstStyle/>
            <a:p>
              <a:r>
                <a:rPr lang="en-US" sz="1400" dirty="0">
                  <a:solidFill>
                    <a:schemeClr val="bg2"/>
                  </a:solidFill>
                  <a:effectLst/>
                  <a:latin typeface="Segoe" pitchFamily="34" charset="0"/>
                </a:rPr>
                <a:t>CL5</a:t>
              </a:r>
              <a:endParaRPr lang="en-US" sz="1600" dirty="0">
                <a:solidFill>
                  <a:schemeClr val="bg2"/>
                </a:solidFill>
                <a:effectLst>
                  <a:outerShdw blurRad="38100" dist="38100" dir="2700000" algn="tl">
                    <a:srgbClr val="000000"/>
                  </a:outerShdw>
                </a:effectLst>
                <a:latin typeface="Segoe" pitchFamily="34" charset="0"/>
              </a:endParaRPr>
            </a:p>
          </p:txBody>
        </p:sp>
        <p:sp>
          <p:nvSpPr>
            <p:cNvPr id="337951" name="Rectangle 31"/>
            <p:cNvSpPr>
              <a:spLocks noChangeArrowheads="1"/>
            </p:cNvSpPr>
            <p:nvPr/>
          </p:nvSpPr>
          <p:spPr bwMode="auto">
            <a:xfrm>
              <a:off x="2593975" y="3165045"/>
              <a:ext cx="355867" cy="215444"/>
            </a:xfrm>
            <a:prstGeom prst="rect">
              <a:avLst/>
            </a:prstGeom>
            <a:noFill/>
            <a:ln w="9525">
              <a:noFill/>
              <a:miter lim="800000"/>
              <a:headEnd/>
              <a:tailEnd/>
            </a:ln>
          </p:spPr>
          <p:txBody>
            <a:bodyPr wrap="none" lIns="0" tIns="0" rIns="0" bIns="0">
              <a:spAutoFit/>
            </a:bodyPr>
            <a:lstStyle/>
            <a:p>
              <a:r>
                <a:rPr lang="en-US" sz="1400" dirty="0">
                  <a:solidFill>
                    <a:schemeClr val="bg2"/>
                  </a:solidFill>
                  <a:effectLst/>
                  <a:latin typeface="Segoe" pitchFamily="34" charset="0"/>
                </a:rPr>
                <a:t>12.5</a:t>
              </a:r>
              <a:endParaRPr lang="en-US" sz="1600" dirty="0">
                <a:solidFill>
                  <a:schemeClr val="bg2"/>
                </a:solidFill>
                <a:effectLst>
                  <a:outerShdw blurRad="38100" dist="38100" dir="2700000" algn="tl">
                    <a:srgbClr val="000000"/>
                  </a:outerShdw>
                </a:effectLst>
                <a:latin typeface="Segoe" pitchFamily="34" charset="0"/>
              </a:endParaRPr>
            </a:p>
          </p:txBody>
        </p:sp>
        <p:sp>
          <p:nvSpPr>
            <p:cNvPr id="337952" name="Rectangle 32"/>
            <p:cNvSpPr>
              <a:spLocks noChangeArrowheads="1"/>
            </p:cNvSpPr>
            <p:nvPr/>
          </p:nvSpPr>
          <p:spPr bwMode="auto">
            <a:xfrm>
              <a:off x="3440113" y="3165045"/>
              <a:ext cx="410369" cy="215444"/>
            </a:xfrm>
            <a:prstGeom prst="rect">
              <a:avLst/>
            </a:prstGeom>
            <a:noFill/>
            <a:ln w="9525">
              <a:noFill/>
              <a:miter lim="800000"/>
              <a:headEnd/>
              <a:tailEnd/>
            </a:ln>
          </p:spPr>
          <p:txBody>
            <a:bodyPr wrap="none" lIns="0" tIns="0" rIns="0" bIns="0">
              <a:spAutoFit/>
            </a:bodyPr>
            <a:lstStyle/>
            <a:p>
              <a:r>
                <a:rPr lang="en-US" sz="1400" dirty="0">
                  <a:solidFill>
                    <a:schemeClr val="bg2"/>
                  </a:solidFill>
                  <a:effectLst/>
                  <a:latin typeface="Segoe" pitchFamily="34" charset="0"/>
                </a:rPr>
                <a:t>1067</a:t>
              </a:r>
              <a:endParaRPr lang="en-US" sz="1600" dirty="0">
                <a:solidFill>
                  <a:schemeClr val="bg2"/>
                </a:solidFill>
                <a:effectLst>
                  <a:outerShdw blurRad="38100" dist="38100" dir="2700000" algn="tl">
                    <a:srgbClr val="000000"/>
                  </a:outerShdw>
                </a:effectLst>
                <a:latin typeface="Segoe" pitchFamily="34" charset="0"/>
              </a:endParaRPr>
            </a:p>
          </p:txBody>
        </p:sp>
        <p:sp>
          <p:nvSpPr>
            <p:cNvPr id="337953" name="Rectangle 33"/>
            <p:cNvSpPr>
              <a:spLocks noChangeArrowheads="1"/>
            </p:cNvSpPr>
            <p:nvPr/>
          </p:nvSpPr>
          <p:spPr bwMode="auto">
            <a:xfrm>
              <a:off x="4319588" y="3165045"/>
              <a:ext cx="306173" cy="215444"/>
            </a:xfrm>
            <a:prstGeom prst="rect">
              <a:avLst/>
            </a:prstGeom>
            <a:noFill/>
            <a:ln w="9525">
              <a:noFill/>
              <a:miter lim="800000"/>
              <a:headEnd/>
              <a:tailEnd/>
            </a:ln>
          </p:spPr>
          <p:txBody>
            <a:bodyPr wrap="none" lIns="0" tIns="0" rIns="0" bIns="0">
              <a:spAutoFit/>
            </a:bodyPr>
            <a:lstStyle/>
            <a:p>
              <a:r>
                <a:rPr lang="en-US" sz="1400" dirty="0">
                  <a:solidFill>
                    <a:schemeClr val="bg2"/>
                  </a:solidFill>
                  <a:effectLst/>
                  <a:latin typeface="Segoe" pitchFamily="34" charset="0"/>
                </a:rPr>
                <a:t>CL7</a:t>
              </a:r>
              <a:endParaRPr lang="en-US" sz="1600" dirty="0">
                <a:solidFill>
                  <a:schemeClr val="bg2"/>
                </a:solidFill>
                <a:effectLst>
                  <a:outerShdw blurRad="38100" dist="38100" dir="2700000" algn="tl">
                    <a:srgbClr val="000000"/>
                  </a:outerShdw>
                </a:effectLst>
                <a:latin typeface="Segoe" pitchFamily="34" charset="0"/>
              </a:endParaRPr>
            </a:p>
          </p:txBody>
        </p:sp>
        <p:sp>
          <p:nvSpPr>
            <p:cNvPr id="337954" name="Rectangle 34"/>
            <p:cNvSpPr>
              <a:spLocks noChangeArrowheads="1"/>
            </p:cNvSpPr>
            <p:nvPr/>
          </p:nvSpPr>
          <p:spPr bwMode="auto">
            <a:xfrm>
              <a:off x="5080000" y="3165045"/>
              <a:ext cx="561051" cy="215444"/>
            </a:xfrm>
            <a:prstGeom prst="rect">
              <a:avLst/>
            </a:prstGeom>
            <a:noFill/>
            <a:ln w="9525">
              <a:noFill/>
              <a:miter lim="800000"/>
              <a:headEnd/>
              <a:tailEnd/>
            </a:ln>
          </p:spPr>
          <p:txBody>
            <a:bodyPr wrap="none" lIns="0" tIns="0" rIns="0" bIns="0">
              <a:spAutoFit/>
            </a:bodyPr>
            <a:lstStyle/>
            <a:p>
              <a:r>
                <a:rPr lang="en-US" sz="1400" dirty="0">
                  <a:solidFill>
                    <a:schemeClr val="bg2"/>
                  </a:solidFill>
                  <a:effectLst/>
                  <a:latin typeface="Segoe" pitchFamily="34" charset="0"/>
                </a:rPr>
                <a:t>13.125</a:t>
              </a:r>
              <a:endParaRPr lang="en-US" sz="1600" dirty="0">
                <a:solidFill>
                  <a:schemeClr val="bg2"/>
                </a:solidFill>
                <a:effectLst>
                  <a:outerShdw blurRad="38100" dist="38100" dir="2700000" algn="tl">
                    <a:srgbClr val="000000"/>
                  </a:outerShdw>
                </a:effectLst>
                <a:latin typeface="Segoe" pitchFamily="34" charset="0"/>
              </a:endParaRPr>
            </a:p>
          </p:txBody>
        </p:sp>
        <p:sp>
          <p:nvSpPr>
            <p:cNvPr id="337955" name="Rectangle 35"/>
            <p:cNvSpPr>
              <a:spLocks noChangeArrowheads="1"/>
            </p:cNvSpPr>
            <p:nvPr/>
          </p:nvSpPr>
          <p:spPr bwMode="auto">
            <a:xfrm>
              <a:off x="6888163" y="3165045"/>
              <a:ext cx="306173" cy="215444"/>
            </a:xfrm>
            <a:prstGeom prst="rect">
              <a:avLst/>
            </a:prstGeom>
            <a:noFill/>
            <a:ln w="9525">
              <a:noFill/>
              <a:miter lim="800000"/>
              <a:headEnd/>
              <a:tailEnd/>
            </a:ln>
          </p:spPr>
          <p:txBody>
            <a:bodyPr wrap="none" lIns="0" tIns="0" rIns="0" bIns="0">
              <a:spAutoFit/>
            </a:bodyPr>
            <a:lstStyle/>
            <a:p>
              <a:r>
                <a:rPr lang="en-US" sz="1400" dirty="0">
                  <a:solidFill>
                    <a:schemeClr val="bg2"/>
                  </a:solidFill>
                  <a:effectLst/>
                  <a:latin typeface="Segoe" pitchFamily="34" charset="0"/>
                </a:rPr>
                <a:t>CL9</a:t>
              </a:r>
              <a:endParaRPr lang="en-US" sz="1600" dirty="0">
                <a:solidFill>
                  <a:schemeClr val="bg2"/>
                </a:solidFill>
                <a:effectLst>
                  <a:outerShdw blurRad="38100" dist="38100" dir="2700000" algn="tl">
                    <a:srgbClr val="000000"/>
                  </a:outerShdw>
                </a:effectLst>
                <a:latin typeface="Segoe" pitchFamily="34" charset="0"/>
              </a:endParaRPr>
            </a:p>
          </p:txBody>
        </p:sp>
        <p:sp>
          <p:nvSpPr>
            <p:cNvPr id="337956" name="Rectangle 36"/>
            <p:cNvSpPr>
              <a:spLocks noChangeArrowheads="1"/>
            </p:cNvSpPr>
            <p:nvPr/>
          </p:nvSpPr>
          <p:spPr bwMode="auto">
            <a:xfrm>
              <a:off x="7732713" y="3165045"/>
              <a:ext cx="355868" cy="215444"/>
            </a:xfrm>
            <a:prstGeom prst="rect">
              <a:avLst/>
            </a:prstGeom>
            <a:noFill/>
            <a:ln w="9525">
              <a:noFill/>
              <a:miter lim="800000"/>
              <a:headEnd/>
              <a:tailEnd/>
            </a:ln>
          </p:spPr>
          <p:txBody>
            <a:bodyPr wrap="none" lIns="0" tIns="0" rIns="0" bIns="0">
              <a:spAutoFit/>
            </a:bodyPr>
            <a:lstStyle/>
            <a:p>
              <a:r>
                <a:rPr lang="en-US" sz="1400" dirty="0">
                  <a:solidFill>
                    <a:schemeClr val="bg2"/>
                  </a:solidFill>
                  <a:effectLst/>
                  <a:latin typeface="Segoe" pitchFamily="34" charset="0"/>
                </a:rPr>
                <a:t>13.5</a:t>
              </a:r>
              <a:endParaRPr lang="en-US" sz="1600" dirty="0">
                <a:solidFill>
                  <a:schemeClr val="bg2"/>
                </a:solidFill>
                <a:effectLst>
                  <a:outerShdw blurRad="38100" dist="38100" dir="2700000" algn="tl">
                    <a:srgbClr val="000000"/>
                  </a:outerShdw>
                </a:effectLst>
                <a:latin typeface="Segoe" pitchFamily="34" charset="0"/>
              </a:endParaRPr>
            </a:p>
          </p:txBody>
        </p:sp>
        <p:sp>
          <p:nvSpPr>
            <p:cNvPr id="337957" name="Rectangle 37"/>
            <p:cNvSpPr>
              <a:spLocks noChangeArrowheads="1"/>
            </p:cNvSpPr>
            <p:nvPr/>
          </p:nvSpPr>
          <p:spPr bwMode="auto">
            <a:xfrm>
              <a:off x="1749425" y="3452382"/>
              <a:ext cx="306174" cy="215444"/>
            </a:xfrm>
            <a:prstGeom prst="rect">
              <a:avLst/>
            </a:prstGeom>
            <a:noFill/>
            <a:ln w="9525">
              <a:noFill/>
              <a:miter lim="800000"/>
              <a:headEnd/>
              <a:tailEnd/>
            </a:ln>
          </p:spPr>
          <p:txBody>
            <a:bodyPr wrap="none" lIns="0" tIns="0" rIns="0" bIns="0">
              <a:spAutoFit/>
            </a:bodyPr>
            <a:lstStyle/>
            <a:p>
              <a:r>
                <a:rPr lang="en-US" sz="1400" dirty="0">
                  <a:solidFill>
                    <a:schemeClr val="bg2"/>
                  </a:solidFill>
                  <a:effectLst/>
                  <a:latin typeface="Segoe" pitchFamily="34" charset="0"/>
                </a:rPr>
                <a:t>CL6</a:t>
              </a:r>
              <a:endParaRPr lang="en-US" sz="1600" dirty="0">
                <a:solidFill>
                  <a:schemeClr val="bg2"/>
                </a:solidFill>
                <a:effectLst>
                  <a:outerShdw blurRad="38100" dist="38100" dir="2700000" algn="tl">
                    <a:srgbClr val="000000"/>
                  </a:outerShdw>
                </a:effectLst>
                <a:latin typeface="Segoe" pitchFamily="34" charset="0"/>
              </a:endParaRPr>
            </a:p>
          </p:txBody>
        </p:sp>
        <p:sp>
          <p:nvSpPr>
            <p:cNvPr id="337958" name="Rectangle 38"/>
            <p:cNvSpPr>
              <a:spLocks noChangeArrowheads="1"/>
            </p:cNvSpPr>
            <p:nvPr/>
          </p:nvSpPr>
          <p:spPr bwMode="auto">
            <a:xfrm>
              <a:off x="2674938" y="3452382"/>
              <a:ext cx="205184" cy="215444"/>
            </a:xfrm>
            <a:prstGeom prst="rect">
              <a:avLst/>
            </a:prstGeom>
            <a:noFill/>
            <a:ln w="9525">
              <a:noFill/>
              <a:miter lim="800000"/>
              <a:headEnd/>
              <a:tailEnd/>
            </a:ln>
          </p:spPr>
          <p:txBody>
            <a:bodyPr wrap="none" lIns="0" tIns="0" rIns="0" bIns="0">
              <a:spAutoFit/>
            </a:bodyPr>
            <a:lstStyle/>
            <a:p>
              <a:r>
                <a:rPr lang="en-US" sz="1400" dirty="0">
                  <a:solidFill>
                    <a:schemeClr val="bg2"/>
                  </a:solidFill>
                  <a:effectLst/>
                  <a:latin typeface="Segoe" pitchFamily="34" charset="0"/>
                </a:rPr>
                <a:t>15</a:t>
              </a:r>
              <a:endParaRPr lang="en-US" sz="1600" dirty="0">
                <a:solidFill>
                  <a:schemeClr val="bg2"/>
                </a:solidFill>
                <a:effectLst>
                  <a:outerShdw blurRad="38100" dist="38100" dir="2700000" algn="tl">
                    <a:srgbClr val="000000"/>
                  </a:outerShdw>
                </a:effectLst>
                <a:latin typeface="Segoe" pitchFamily="34" charset="0"/>
              </a:endParaRPr>
            </a:p>
          </p:txBody>
        </p:sp>
        <p:sp>
          <p:nvSpPr>
            <p:cNvPr id="337959" name="Rectangle 39"/>
            <p:cNvSpPr>
              <a:spLocks noChangeArrowheads="1"/>
            </p:cNvSpPr>
            <p:nvPr/>
          </p:nvSpPr>
          <p:spPr bwMode="auto">
            <a:xfrm>
              <a:off x="3475038" y="3452382"/>
              <a:ext cx="307778" cy="215444"/>
            </a:xfrm>
            <a:prstGeom prst="rect">
              <a:avLst/>
            </a:prstGeom>
            <a:noFill/>
            <a:ln w="9525">
              <a:noFill/>
              <a:miter lim="800000"/>
              <a:headEnd/>
              <a:tailEnd/>
            </a:ln>
          </p:spPr>
          <p:txBody>
            <a:bodyPr wrap="none" lIns="0" tIns="0" rIns="0" bIns="0">
              <a:spAutoFit/>
            </a:bodyPr>
            <a:lstStyle/>
            <a:p>
              <a:r>
                <a:rPr lang="en-US" sz="1400" dirty="0">
                  <a:solidFill>
                    <a:schemeClr val="bg2"/>
                  </a:solidFill>
                  <a:effectLst/>
                  <a:latin typeface="Segoe" pitchFamily="34" charset="0"/>
                </a:rPr>
                <a:t>800</a:t>
              </a:r>
              <a:endParaRPr lang="en-US" sz="1600" dirty="0">
                <a:solidFill>
                  <a:schemeClr val="bg2"/>
                </a:solidFill>
                <a:effectLst>
                  <a:outerShdw blurRad="38100" dist="38100" dir="2700000" algn="tl">
                    <a:srgbClr val="000000"/>
                  </a:outerShdw>
                </a:effectLst>
                <a:latin typeface="Segoe" pitchFamily="34" charset="0"/>
              </a:endParaRPr>
            </a:p>
          </p:txBody>
        </p:sp>
        <p:sp>
          <p:nvSpPr>
            <p:cNvPr id="337960" name="Rectangle 40"/>
            <p:cNvSpPr>
              <a:spLocks noChangeArrowheads="1"/>
            </p:cNvSpPr>
            <p:nvPr/>
          </p:nvSpPr>
          <p:spPr bwMode="auto">
            <a:xfrm>
              <a:off x="4319588" y="3452382"/>
              <a:ext cx="306173" cy="215444"/>
            </a:xfrm>
            <a:prstGeom prst="rect">
              <a:avLst/>
            </a:prstGeom>
            <a:noFill/>
            <a:ln w="9525">
              <a:noFill/>
              <a:miter lim="800000"/>
              <a:headEnd/>
              <a:tailEnd/>
            </a:ln>
          </p:spPr>
          <p:txBody>
            <a:bodyPr wrap="none" lIns="0" tIns="0" rIns="0" bIns="0">
              <a:spAutoFit/>
            </a:bodyPr>
            <a:lstStyle/>
            <a:p>
              <a:r>
                <a:rPr lang="en-US" sz="1400" dirty="0">
                  <a:solidFill>
                    <a:schemeClr val="bg2"/>
                  </a:solidFill>
                  <a:effectLst/>
                  <a:latin typeface="Segoe" pitchFamily="34" charset="0"/>
                </a:rPr>
                <a:t>CL5</a:t>
              </a:r>
              <a:endParaRPr lang="en-US" sz="1600" dirty="0">
                <a:solidFill>
                  <a:schemeClr val="bg2"/>
                </a:solidFill>
                <a:effectLst>
                  <a:outerShdw blurRad="38100" dist="38100" dir="2700000" algn="tl">
                    <a:srgbClr val="000000"/>
                  </a:outerShdw>
                </a:effectLst>
                <a:latin typeface="Segoe" pitchFamily="34" charset="0"/>
              </a:endParaRPr>
            </a:p>
          </p:txBody>
        </p:sp>
        <p:sp>
          <p:nvSpPr>
            <p:cNvPr id="337961" name="Rectangle 41"/>
            <p:cNvSpPr>
              <a:spLocks noChangeArrowheads="1"/>
            </p:cNvSpPr>
            <p:nvPr/>
          </p:nvSpPr>
          <p:spPr bwMode="auto">
            <a:xfrm>
              <a:off x="5164138" y="3452382"/>
              <a:ext cx="355868" cy="215444"/>
            </a:xfrm>
            <a:prstGeom prst="rect">
              <a:avLst/>
            </a:prstGeom>
            <a:noFill/>
            <a:ln w="9525">
              <a:noFill/>
              <a:miter lim="800000"/>
              <a:headEnd/>
              <a:tailEnd/>
            </a:ln>
          </p:spPr>
          <p:txBody>
            <a:bodyPr wrap="none" lIns="0" tIns="0" rIns="0" bIns="0">
              <a:spAutoFit/>
            </a:bodyPr>
            <a:lstStyle/>
            <a:p>
              <a:r>
                <a:rPr lang="en-US" sz="1400" dirty="0">
                  <a:solidFill>
                    <a:schemeClr val="bg2"/>
                  </a:solidFill>
                  <a:effectLst/>
                  <a:latin typeface="Segoe" pitchFamily="34" charset="0"/>
                </a:rPr>
                <a:t>12.5</a:t>
              </a:r>
              <a:endParaRPr lang="en-US" sz="1600" dirty="0">
                <a:solidFill>
                  <a:schemeClr val="bg2"/>
                </a:solidFill>
                <a:effectLst>
                  <a:outerShdw blurRad="38100" dist="38100" dir="2700000" algn="tl">
                    <a:srgbClr val="000000"/>
                  </a:outerShdw>
                </a:effectLst>
                <a:latin typeface="Segoe" pitchFamily="34" charset="0"/>
              </a:endParaRPr>
            </a:p>
          </p:txBody>
        </p:sp>
        <p:sp>
          <p:nvSpPr>
            <p:cNvPr id="337962" name="Rectangle 42"/>
            <p:cNvSpPr>
              <a:spLocks noChangeArrowheads="1"/>
            </p:cNvSpPr>
            <p:nvPr/>
          </p:nvSpPr>
          <p:spPr bwMode="auto">
            <a:xfrm>
              <a:off x="6010275" y="3452382"/>
              <a:ext cx="410369" cy="215444"/>
            </a:xfrm>
            <a:prstGeom prst="rect">
              <a:avLst/>
            </a:prstGeom>
            <a:noFill/>
            <a:ln w="9525">
              <a:noFill/>
              <a:miter lim="800000"/>
              <a:headEnd/>
              <a:tailEnd/>
            </a:ln>
          </p:spPr>
          <p:txBody>
            <a:bodyPr wrap="none" lIns="0" tIns="0" rIns="0" bIns="0">
              <a:spAutoFit/>
            </a:bodyPr>
            <a:lstStyle/>
            <a:p>
              <a:r>
                <a:rPr lang="en-US" sz="1400" dirty="0">
                  <a:solidFill>
                    <a:schemeClr val="bg2"/>
                  </a:solidFill>
                  <a:effectLst/>
                  <a:latin typeface="Segoe" pitchFamily="34" charset="0"/>
                </a:rPr>
                <a:t>1067</a:t>
              </a:r>
              <a:endParaRPr lang="en-US" sz="1600" dirty="0">
                <a:solidFill>
                  <a:schemeClr val="bg2"/>
                </a:solidFill>
                <a:effectLst>
                  <a:outerShdw blurRad="38100" dist="38100" dir="2700000" algn="tl">
                    <a:srgbClr val="000000"/>
                  </a:outerShdw>
                </a:effectLst>
                <a:latin typeface="Segoe" pitchFamily="34" charset="0"/>
              </a:endParaRPr>
            </a:p>
          </p:txBody>
        </p:sp>
        <p:sp>
          <p:nvSpPr>
            <p:cNvPr id="337963" name="Rectangle 43"/>
            <p:cNvSpPr>
              <a:spLocks noChangeArrowheads="1"/>
            </p:cNvSpPr>
            <p:nvPr/>
          </p:nvSpPr>
          <p:spPr bwMode="auto">
            <a:xfrm>
              <a:off x="6888163" y="3452382"/>
              <a:ext cx="306173" cy="215444"/>
            </a:xfrm>
            <a:prstGeom prst="rect">
              <a:avLst/>
            </a:prstGeom>
            <a:noFill/>
            <a:ln w="9525">
              <a:noFill/>
              <a:miter lim="800000"/>
              <a:headEnd/>
              <a:tailEnd/>
            </a:ln>
          </p:spPr>
          <p:txBody>
            <a:bodyPr wrap="none" lIns="0" tIns="0" rIns="0" bIns="0">
              <a:spAutoFit/>
            </a:bodyPr>
            <a:lstStyle/>
            <a:p>
              <a:r>
                <a:rPr lang="en-US" sz="1400" dirty="0">
                  <a:solidFill>
                    <a:schemeClr val="bg2"/>
                  </a:solidFill>
                  <a:effectLst/>
                  <a:latin typeface="Segoe" pitchFamily="34" charset="0"/>
                </a:rPr>
                <a:t>CL7</a:t>
              </a:r>
              <a:endParaRPr lang="en-US" sz="1600" dirty="0">
                <a:solidFill>
                  <a:schemeClr val="bg2"/>
                </a:solidFill>
                <a:effectLst>
                  <a:outerShdw blurRad="38100" dist="38100" dir="2700000" algn="tl">
                    <a:srgbClr val="000000"/>
                  </a:outerShdw>
                </a:effectLst>
                <a:latin typeface="Segoe" pitchFamily="34" charset="0"/>
              </a:endParaRPr>
            </a:p>
          </p:txBody>
        </p:sp>
        <p:sp>
          <p:nvSpPr>
            <p:cNvPr id="337964" name="Rectangle 44"/>
            <p:cNvSpPr>
              <a:spLocks noChangeArrowheads="1"/>
            </p:cNvSpPr>
            <p:nvPr/>
          </p:nvSpPr>
          <p:spPr bwMode="auto">
            <a:xfrm>
              <a:off x="7648575" y="3452382"/>
              <a:ext cx="561051" cy="215444"/>
            </a:xfrm>
            <a:prstGeom prst="rect">
              <a:avLst/>
            </a:prstGeom>
            <a:noFill/>
            <a:ln w="9525">
              <a:noFill/>
              <a:miter lim="800000"/>
              <a:headEnd/>
              <a:tailEnd/>
            </a:ln>
          </p:spPr>
          <p:txBody>
            <a:bodyPr wrap="none" lIns="0" tIns="0" rIns="0" bIns="0">
              <a:spAutoFit/>
            </a:bodyPr>
            <a:lstStyle/>
            <a:p>
              <a:r>
                <a:rPr lang="en-US" sz="1400" dirty="0">
                  <a:solidFill>
                    <a:schemeClr val="bg2"/>
                  </a:solidFill>
                  <a:effectLst/>
                  <a:latin typeface="Segoe" pitchFamily="34" charset="0"/>
                </a:rPr>
                <a:t>13.125</a:t>
              </a:r>
              <a:endParaRPr lang="en-US" sz="1600" dirty="0">
                <a:solidFill>
                  <a:schemeClr val="bg2"/>
                </a:solidFill>
                <a:effectLst>
                  <a:outerShdw blurRad="38100" dist="38100" dir="2700000" algn="tl">
                    <a:srgbClr val="000000"/>
                  </a:outerShdw>
                </a:effectLst>
                <a:latin typeface="Segoe" pitchFamily="34" charset="0"/>
              </a:endParaRPr>
            </a:p>
          </p:txBody>
        </p:sp>
        <p:sp>
          <p:nvSpPr>
            <p:cNvPr id="337966" name="Rectangle 46"/>
            <p:cNvSpPr>
              <a:spLocks noChangeArrowheads="1"/>
            </p:cNvSpPr>
            <p:nvPr/>
          </p:nvSpPr>
          <p:spPr bwMode="auto">
            <a:xfrm>
              <a:off x="871538" y="2718957"/>
              <a:ext cx="410369" cy="215444"/>
            </a:xfrm>
            <a:prstGeom prst="rect">
              <a:avLst/>
            </a:prstGeom>
            <a:noFill/>
            <a:ln w="9525">
              <a:noFill/>
              <a:miter lim="800000"/>
              <a:headEnd/>
              <a:tailEnd/>
            </a:ln>
          </p:spPr>
          <p:txBody>
            <a:bodyPr wrap="none" lIns="0" tIns="0" rIns="0" bIns="0">
              <a:spAutoFit/>
            </a:bodyPr>
            <a:lstStyle/>
            <a:p>
              <a:r>
                <a:rPr lang="en-US" sz="1400" dirty="0">
                  <a:solidFill>
                    <a:schemeClr val="bg2"/>
                  </a:solidFill>
                  <a:effectLst/>
                  <a:latin typeface="Segoe" pitchFamily="34" charset="0"/>
                </a:rPr>
                <a:t>1067</a:t>
              </a:r>
              <a:endParaRPr lang="en-US" sz="1600" dirty="0">
                <a:solidFill>
                  <a:schemeClr val="bg2"/>
                </a:solidFill>
                <a:effectLst>
                  <a:outerShdw blurRad="38100" dist="38100" dir="2700000" algn="tl">
                    <a:srgbClr val="000000"/>
                  </a:outerShdw>
                </a:effectLst>
                <a:latin typeface="Segoe" pitchFamily="34" charset="0"/>
              </a:endParaRPr>
            </a:p>
          </p:txBody>
        </p:sp>
        <p:sp>
          <p:nvSpPr>
            <p:cNvPr id="337967" name="Rectangle 47"/>
            <p:cNvSpPr>
              <a:spLocks noChangeArrowheads="1"/>
            </p:cNvSpPr>
            <p:nvPr/>
          </p:nvSpPr>
          <p:spPr bwMode="auto">
            <a:xfrm>
              <a:off x="904875" y="3293632"/>
              <a:ext cx="307778" cy="215444"/>
            </a:xfrm>
            <a:prstGeom prst="rect">
              <a:avLst/>
            </a:prstGeom>
            <a:noFill/>
            <a:ln w="9525">
              <a:noFill/>
              <a:miter lim="800000"/>
              <a:headEnd/>
              <a:tailEnd/>
            </a:ln>
          </p:spPr>
          <p:txBody>
            <a:bodyPr wrap="none" lIns="0" tIns="0" rIns="0" bIns="0">
              <a:spAutoFit/>
            </a:bodyPr>
            <a:lstStyle/>
            <a:p>
              <a:r>
                <a:rPr lang="en-US" sz="1400" dirty="0">
                  <a:solidFill>
                    <a:schemeClr val="bg2"/>
                  </a:solidFill>
                  <a:effectLst/>
                  <a:latin typeface="Segoe" pitchFamily="34" charset="0"/>
                </a:rPr>
                <a:t>800</a:t>
              </a:r>
              <a:endParaRPr lang="en-US" sz="1600" dirty="0">
                <a:solidFill>
                  <a:schemeClr val="bg2"/>
                </a:solidFill>
                <a:effectLst>
                  <a:outerShdw blurRad="38100" dist="38100" dir="2700000" algn="tl">
                    <a:srgbClr val="000000"/>
                  </a:outerShdw>
                </a:effectLst>
                <a:latin typeface="Segoe" pitchFamily="34" charset="0"/>
              </a:endParaRPr>
            </a:p>
          </p:txBody>
        </p:sp>
        <p:sp>
          <p:nvSpPr>
            <p:cNvPr id="337968" name="Rectangle 48"/>
            <p:cNvSpPr>
              <a:spLocks noChangeArrowheads="1"/>
            </p:cNvSpPr>
            <p:nvPr/>
          </p:nvSpPr>
          <p:spPr bwMode="auto">
            <a:xfrm>
              <a:off x="3440113" y="2718957"/>
              <a:ext cx="410369" cy="215444"/>
            </a:xfrm>
            <a:prstGeom prst="rect">
              <a:avLst/>
            </a:prstGeom>
            <a:noFill/>
            <a:ln w="9525">
              <a:noFill/>
              <a:miter lim="800000"/>
              <a:headEnd/>
              <a:tailEnd/>
            </a:ln>
          </p:spPr>
          <p:txBody>
            <a:bodyPr wrap="none" lIns="0" tIns="0" rIns="0" bIns="0">
              <a:spAutoFit/>
            </a:bodyPr>
            <a:lstStyle/>
            <a:p>
              <a:r>
                <a:rPr lang="en-US" sz="1400" dirty="0">
                  <a:solidFill>
                    <a:schemeClr val="bg2"/>
                  </a:solidFill>
                  <a:effectLst/>
                  <a:latin typeface="Segoe" pitchFamily="34" charset="0"/>
                </a:rPr>
                <a:t>1333</a:t>
              </a:r>
              <a:endParaRPr lang="en-US" sz="1600" dirty="0">
                <a:solidFill>
                  <a:schemeClr val="bg2"/>
                </a:solidFill>
                <a:effectLst>
                  <a:outerShdw blurRad="38100" dist="38100" dir="2700000" algn="tl">
                    <a:srgbClr val="000000"/>
                  </a:outerShdw>
                </a:effectLst>
                <a:latin typeface="Segoe" pitchFamily="34" charset="0"/>
              </a:endParaRPr>
            </a:p>
          </p:txBody>
        </p:sp>
        <p:sp>
          <p:nvSpPr>
            <p:cNvPr id="337969" name="Rectangle 49"/>
            <p:cNvSpPr>
              <a:spLocks noChangeArrowheads="1"/>
            </p:cNvSpPr>
            <p:nvPr/>
          </p:nvSpPr>
          <p:spPr bwMode="auto">
            <a:xfrm>
              <a:off x="6010275" y="3006295"/>
              <a:ext cx="410369" cy="215444"/>
            </a:xfrm>
            <a:prstGeom prst="rect">
              <a:avLst/>
            </a:prstGeom>
            <a:noFill/>
            <a:ln w="9525">
              <a:noFill/>
              <a:miter lim="800000"/>
              <a:headEnd/>
              <a:tailEnd/>
            </a:ln>
          </p:spPr>
          <p:txBody>
            <a:bodyPr wrap="none" lIns="0" tIns="0" rIns="0" bIns="0">
              <a:spAutoFit/>
            </a:bodyPr>
            <a:lstStyle/>
            <a:p>
              <a:r>
                <a:rPr lang="en-US" sz="1400" dirty="0">
                  <a:solidFill>
                    <a:schemeClr val="bg2"/>
                  </a:solidFill>
                  <a:effectLst/>
                  <a:latin typeface="Segoe" pitchFamily="34" charset="0"/>
                </a:rPr>
                <a:t>1333</a:t>
              </a:r>
              <a:endParaRPr lang="en-US" sz="1600" dirty="0">
                <a:solidFill>
                  <a:schemeClr val="bg2"/>
                </a:solidFill>
                <a:effectLst>
                  <a:outerShdw blurRad="38100" dist="38100" dir="2700000" algn="tl">
                    <a:srgbClr val="000000"/>
                  </a:outerShdw>
                </a:effectLst>
                <a:latin typeface="Segoe" pitchFamily="34" charset="0"/>
              </a:endParaRPr>
            </a:p>
          </p:txBody>
        </p:sp>
      </p:grpSp>
      <p:sp>
        <p:nvSpPr>
          <p:cNvPr id="337970" name="Rectangle 50"/>
          <p:cNvSpPr>
            <a:spLocks noChangeArrowheads="1"/>
          </p:cNvSpPr>
          <p:nvPr/>
        </p:nvSpPr>
        <p:spPr bwMode="auto">
          <a:xfrm>
            <a:off x="6815138" y="1890282"/>
            <a:ext cx="532197" cy="276999"/>
          </a:xfrm>
          <a:prstGeom prst="rect">
            <a:avLst/>
          </a:prstGeom>
          <a:noFill/>
          <a:ln w="9525">
            <a:noFill/>
            <a:miter lim="800000"/>
            <a:headEnd/>
            <a:tailEnd/>
          </a:ln>
        </p:spPr>
        <p:txBody>
          <a:bodyPr wrap="none" lIns="0" tIns="0" rIns="0" bIns="0">
            <a:spAutoFit/>
          </a:bodyPr>
          <a:lstStyle/>
          <a:p>
            <a:r>
              <a:rPr lang="en-US" dirty="0">
                <a:effectLst/>
                <a:latin typeface="Segoe" pitchFamily="34" charset="0"/>
              </a:rPr>
              <a:t>2009</a:t>
            </a:r>
            <a:endParaRPr lang="en-US" sz="1600" dirty="0">
              <a:effectLst>
                <a:outerShdw blurRad="38100" dist="38100" dir="2700000" algn="tl">
                  <a:srgbClr val="000000"/>
                </a:outerShdw>
              </a:effectLst>
              <a:latin typeface="Segoe" pitchFamily="34" charset="0"/>
            </a:endParaRPr>
          </a:p>
        </p:txBody>
      </p:sp>
      <p:sp>
        <p:nvSpPr>
          <p:cNvPr id="337971" name="Rectangle 51"/>
          <p:cNvSpPr>
            <a:spLocks noChangeArrowheads="1"/>
          </p:cNvSpPr>
          <p:nvPr/>
        </p:nvSpPr>
        <p:spPr bwMode="auto">
          <a:xfrm>
            <a:off x="4246563" y="1890282"/>
            <a:ext cx="532197" cy="276999"/>
          </a:xfrm>
          <a:prstGeom prst="rect">
            <a:avLst/>
          </a:prstGeom>
          <a:noFill/>
          <a:ln w="9525">
            <a:noFill/>
            <a:miter lim="800000"/>
            <a:headEnd/>
            <a:tailEnd/>
          </a:ln>
        </p:spPr>
        <p:txBody>
          <a:bodyPr wrap="none" lIns="0" tIns="0" rIns="0" bIns="0">
            <a:spAutoFit/>
          </a:bodyPr>
          <a:lstStyle/>
          <a:p>
            <a:r>
              <a:rPr lang="en-US" dirty="0">
                <a:effectLst/>
                <a:latin typeface="Segoe" pitchFamily="34" charset="0"/>
              </a:rPr>
              <a:t>2008</a:t>
            </a:r>
            <a:endParaRPr lang="en-US" sz="1600" dirty="0">
              <a:effectLst>
                <a:outerShdw blurRad="38100" dist="38100" dir="2700000" algn="tl">
                  <a:srgbClr val="000000"/>
                </a:outerShdw>
              </a:effectLst>
              <a:latin typeface="Segoe" pitchFamily="34" charset="0"/>
            </a:endParaRPr>
          </a:p>
        </p:txBody>
      </p:sp>
      <p:sp>
        <p:nvSpPr>
          <p:cNvPr id="337972" name="Line 52"/>
          <p:cNvSpPr>
            <a:spLocks noChangeShapeType="1"/>
          </p:cNvSpPr>
          <p:nvPr/>
        </p:nvSpPr>
        <p:spPr bwMode="auto">
          <a:xfrm>
            <a:off x="579438" y="2209370"/>
            <a:ext cx="2543175" cy="1587"/>
          </a:xfrm>
          <a:prstGeom prst="line">
            <a:avLst/>
          </a:prstGeom>
          <a:noFill/>
          <a:ln w="0">
            <a:solidFill>
              <a:srgbClr val="000000"/>
            </a:solidFill>
            <a:round/>
            <a:headEnd/>
            <a:tailEnd/>
          </a:ln>
        </p:spPr>
        <p:txBody>
          <a:bodyPr/>
          <a:lstStyle/>
          <a:p>
            <a:endParaRPr lang="en-US" dirty="0">
              <a:latin typeface="Segoe" pitchFamily="34" charset="0"/>
            </a:endParaRPr>
          </a:p>
        </p:txBody>
      </p:sp>
      <p:sp>
        <p:nvSpPr>
          <p:cNvPr id="337973" name="Rectangle 53"/>
          <p:cNvSpPr>
            <a:spLocks noChangeArrowheads="1"/>
          </p:cNvSpPr>
          <p:nvPr/>
        </p:nvSpPr>
        <p:spPr bwMode="auto">
          <a:xfrm>
            <a:off x="579438" y="2209370"/>
            <a:ext cx="2543175" cy="15875"/>
          </a:xfrm>
          <a:prstGeom prst="rect">
            <a:avLst/>
          </a:prstGeom>
          <a:solidFill>
            <a:schemeClr val="tx1"/>
          </a:solidFill>
          <a:ln w="9525">
            <a:solidFill>
              <a:schemeClr val="tx1"/>
            </a:solidFill>
            <a:miter lim="800000"/>
            <a:headEnd/>
            <a:tailEnd/>
          </a:ln>
        </p:spPr>
        <p:txBody>
          <a:bodyPr/>
          <a:lstStyle/>
          <a:p>
            <a:endParaRPr lang="en-US" dirty="0">
              <a:latin typeface="Segoe" pitchFamily="34" charset="0"/>
            </a:endParaRPr>
          </a:p>
        </p:txBody>
      </p:sp>
      <p:sp>
        <p:nvSpPr>
          <p:cNvPr id="337974" name="Line 54"/>
          <p:cNvSpPr>
            <a:spLocks noChangeShapeType="1"/>
          </p:cNvSpPr>
          <p:nvPr/>
        </p:nvSpPr>
        <p:spPr bwMode="auto">
          <a:xfrm>
            <a:off x="3425825" y="2209370"/>
            <a:ext cx="2541588" cy="1587"/>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37975" name="Rectangle 55"/>
          <p:cNvSpPr>
            <a:spLocks noChangeArrowheads="1"/>
          </p:cNvSpPr>
          <p:nvPr/>
        </p:nvSpPr>
        <p:spPr bwMode="auto">
          <a:xfrm>
            <a:off x="3149600" y="2209370"/>
            <a:ext cx="2541588" cy="15875"/>
          </a:xfrm>
          <a:prstGeom prst="rect">
            <a:avLst/>
          </a:prstGeom>
          <a:solidFill>
            <a:schemeClr val="tx1"/>
          </a:solidFill>
          <a:ln w="9525">
            <a:solidFill>
              <a:schemeClr val="tx1"/>
            </a:solidFill>
            <a:miter lim="800000"/>
            <a:headEnd/>
            <a:tailEnd/>
          </a:ln>
        </p:spPr>
        <p:txBody>
          <a:bodyPr/>
          <a:lstStyle/>
          <a:p>
            <a:endParaRPr lang="en-US" dirty="0">
              <a:latin typeface="Segoe" pitchFamily="34" charset="0"/>
            </a:endParaRPr>
          </a:p>
        </p:txBody>
      </p:sp>
      <p:sp>
        <p:nvSpPr>
          <p:cNvPr id="337976" name="Line 56"/>
          <p:cNvSpPr>
            <a:spLocks noChangeShapeType="1"/>
          </p:cNvSpPr>
          <p:nvPr/>
        </p:nvSpPr>
        <p:spPr bwMode="auto">
          <a:xfrm>
            <a:off x="1422400" y="2863420"/>
            <a:ext cx="1700213" cy="1587"/>
          </a:xfrm>
          <a:prstGeom prst="line">
            <a:avLst/>
          </a:prstGeom>
          <a:noFill/>
          <a:ln w="0">
            <a:solidFill>
              <a:schemeClr val="bg2"/>
            </a:solidFill>
            <a:round/>
            <a:headEnd/>
            <a:tailEnd/>
          </a:ln>
        </p:spPr>
        <p:txBody>
          <a:bodyPr/>
          <a:lstStyle/>
          <a:p>
            <a:endParaRPr lang="en-US" dirty="0">
              <a:latin typeface="Segoe" pitchFamily="34" charset="0"/>
            </a:endParaRPr>
          </a:p>
        </p:txBody>
      </p:sp>
      <p:sp>
        <p:nvSpPr>
          <p:cNvPr id="337977" name="Rectangle 57"/>
          <p:cNvSpPr>
            <a:spLocks noChangeArrowheads="1"/>
          </p:cNvSpPr>
          <p:nvPr/>
        </p:nvSpPr>
        <p:spPr bwMode="auto">
          <a:xfrm>
            <a:off x="1422400" y="2863420"/>
            <a:ext cx="1700213" cy="15875"/>
          </a:xfrm>
          <a:prstGeom prst="rect">
            <a:avLst/>
          </a:prstGeom>
          <a:solidFill>
            <a:schemeClr val="bg2"/>
          </a:solidFill>
          <a:ln w="9525">
            <a:solidFill>
              <a:schemeClr val="bg2"/>
            </a:solidFill>
            <a:miter lim="800000"/>
            <a:headEnd/>
            <a:tailEnd/>
          </a:ln>
        </p:spPr>
        <p:txBody>
          <a:bodyPr/>
          <a:lstStyle/>
          <a:p>
            <a:endParaRPr lang="en-US" dirty="0">
              <a:latin typeface="Segoe" pitchFamily="34" charset="0"/>
            </a:endParaRPr>
          </a:p>
        </p:txBody>
      </p:sp>
      <p:sp>
        <p:nvSpPr>
          <p:cNvPr id="337978" name="Line 58"/>
          <p:cNvSpPr>
            <a:spLocks noChangeShapeType="1"/>
          </p:cNvSpPr>
          <p:nvPr/>
        </p:nvSpPr>
        <p:spPr bwMode="auto">
          <a:xfrm>
            <a:off x="3992563" y="2863420"/>
            <a:ext cx="1698625" cy="1587"/>
          </a:xfrm>
          <a:prstGeom prst="line">
            <a:avLst/>
          </a:prstGeom>
          <a:noFill/>
          <a:ln w="0">
            <a:solidFill>
              <a:schemeClr val="bg2"/>
            </a:solidFill>
            <a:round/>
            <a:headEnd/>
            <a:tailEnd/>
          </a:ln>
        </p:spPr>
        <p:txBody>
          <a:bodyPr/>
          <a:lstStyle/>
          <a:p>
            <a:endParaRPr lang="en-US" dirty="0">
              <a:latin typeface="Segoe" pitchFamily="34" charset="0"/>
            </a:endParaRPr>
          </a:p>
        </p:txBody>
      </p:sp>
      <p:sp>
        <p:nvSpPr>
          <p:cNvPr id="337979" name="Rectangle 59"/>
          <p:cNvSpPr>
            <a:spLocks noChangeArrowheads="1"/>
          </p:cNvSpPr>
          <p:nvPr/>
        </p:nvSpPr>
        <p:spPr bwMode="auto">
          <a:xfrm>
            <a:off x="3992563" y="2863420"/>
            <a:ext cx="1698625" cy="15875"/>
          </a:xfrm>
          <a:prstGeom prst="rect">
            <a:avLst/>
          </a:prstGeom>
          <a:solidFill>
            <a:schemeClr val="bg2"/>
          </a:solidFill>
          <a:ln w="9525">
            <a:solidFill>
              <a:schemeClr val="bg2"/>
            </a:solidFill>
            <a:miter lim="800000"/>
            <a:headEnd/>
            <a:tailEnd/>
          </a:ln>
        </p:spPr>
        <p:txBody>
          <a:bodyPr/>
          <a:lstStyle/>
          <a:p>
            <a:endParaRPr lang="en-US" dirty="0">
              <a:latin typeface="Segoe" pitchFamily="34" charset="0"/>
            </a:endParaRPr>
          </a:p>
        </p:txBody>
      </p:sp>
      <p:sp>
        <p:nvSpPr>
          <p:cNvPr id="337980" name="Rectangle 60"/>
          <p:cNvSpPr>
            <a:spLocks noChangeArrowheads="1"/>
          </p:cNvSpPr>
          <p:nvPr/>
        </p:nvSpPr>
        <p:spPr bwMode="auto">
          <a:xfrm>
            <a:off x="579438" y="3133295"/>
            <a:ext cx="5138737" cy="31750"/>
          </a:xfrm>
          <a:prstGeom prst="rect">
            <a:avLst/>
          </a:prstGeom>
          <a:solidFill>
            <a:schemeClr val="tx1"/>
          </a:solidFill>
          <a:ln w="9525">
            <a:noFill/>
            <a:miter lim="800000"/>
            <a:headEnd/>
            <a:tailEnd/>
          </a:ln>
        </p:spPr>
        <p:txBody>
          <a:bodyPr/>
          <a:lstStyle/>
          <a:p>
            <a:endParaRPr lang="en-US" dirty="0">
              <a:latin typeface="Segoe" pitchFamily="34" charset="0"/>
            </a:endParaRPr>
          </a:p>
        </p:txBody>
      </p:sp>
      <p:sp>
        <p:nvSpPr>
          <p:cNvPr id="337981" name="Line 61"/>
          <p:cNvSpPr>
            <a:spLocks noChangeShapeType="1"/>
          </p:cNvSpPr>
          <p:nvPr/>
        </p:nvSpPr>
        <p:spPr bwMode="auto">
          <a:xfrm>
            <a:off x="1422400" y="3436507"/>
            <a:ext cx="1700213" cy="1588"/>
          </a:xfrm>
          <a:prstGeom prst="line">
            <a:avLst/>
          </a:prstGeom>
          <a:noFill/>
          <a:ln w="0">
            <a:solidFill>
              <a:schemeClr val="bg2"/>
            </a:solidFill>
            <a:round/>
            <a:headEnd/>
            <a:tailEnd/>
          </a:ln>
        </p:spPr>
        <p:txBody>
          <a:bodyPr/>
          <a:lstStyle/>
          <a:p>
            <a:endParaRPr lang="en-US" dirty="0">
              <a:latin typeface="Segoe" pitchFamily="34" charset="0"/>
            </a:endParaRPr>
          </a:p>
        </p:txBody>
      </p:sp>
      <p:sp>
        <p:nvSpPr>
          <p:cNvPr id="337982" name="Rectangle 62"/>
          <p:cNvSpPr>
            <a:spLocks noChangeArrowheads="1"/>
          </p:cNvSpPr>
          <p:nvPr/>
        </p:nvSpPr>
        <p:spPr bwMode="auto">
          <a:xfrm>
            <a:off x="1422400" y="3436507"/>
            <a:ext cx="1700213" cy="15875"/>
          </a:xfrm>
          <a:prstGeom prst="rect">
            <a:avLst/>
          </a:prstGeom>
          <a:solidFill>
            <a:schemeClr val="bg2"/>
          </a:solidFill>
          <a:ln w="9525">
            <a:solidFill>
              <a:schemeClr val="bg2"/>
            </a:solidFill>
            <a:miter lim="800000"/>
            <a:headEnd/>
            <a:tailEnd/>
          </a:ln>
        </p:spPr>
        <p:txBody>
          <a:bodyPr/>
          <a:lstStyle/>
          <a:p>
            <a:endParaRPr lang="en-US" dirty="0">
              <a:latin typeface="Segoe" pitchFamily="34" charset="0"/>
            </a:endParaRPr>
          </a:p>
        </p:txBody>
      </p:sp>
      <p:sp>
        <p:nvSpPr>
          <p:cNvPr id="337983" name="Rectangle 63"/>
          <p:cNvSpPr>
            <a:spLocks noChangeArrowheads="1"/>
          </p:cNvSpPr>
          <p:nvPr/>
        </p:nvSpPr>
        <p:spPr bwMode="auto">
          <a:xfrm>
            <a:off x="554038" y="1842657"/>
            <a:ext cx="25400" cy="1897063"/>
          </a:xfrm>
          <a:prstGeom prst="rect">
            <a:avLst/>
          </a:prstGeom>
          <a:solidFill>
            <a:schemeClr val="tx1"/>
          </a:solidFill>
          <a:ln w="9525">
            <a:noFill/>
            <a:miter lim="800000"/>
            <a:headEnd/>
            <a:tailEnd/>
          </a:ln>
        </p:spPr>
        <p:txBody>
          <a:bodyPr/>
          <a:lstStyle/>
          <a:p>
            <a:endParaRPr lang="en-US" dirty="0">
              <a:latin typeface="Segoe" pitchFamily="34" charset="0"/>
            </a:endParaRPr>
          </a:p>
        </p:txBody>
      </p:sp>
      <p:sp>
        <p:nvSpPr>
          <p:cNvPr id="337984" name="Rectangle 64"/>
          <p:cNvSpPr>
            <a:spLocks noChangeArrowheads="1"/>
          </p:cNvSpPr>
          <p:nvPr/>
        </p:nvSpPr>
        <p:spPr bwMode="auto">
          <a:xfrm>
            <a:off x="3122613" y="1874407"/>
            <a:ext cx="26987" cy="1865313"/>
          </a:xfrm>
          <a:prstGeom prst="rect">
            <a:avLst/>
          </a:prstGeom>
          <a:solidFill>
            <a:schemeClr val="tx1"/>
          </a:solidFill>
          <a:ln w="9525">
            <a:noFill/>
            <a:miter lim="800000"/>
            <a:headEnd/>
            <a:tailEnd/>
          </a:ln>
        </p:spPr>
        <p:txBody>
          <a:bodyPr/>
          <a:lstStyle/>
          <a:p>
            <a:endParaRPr lang="en-US" dirty="0">
              <a:latin typeface="Segoe" pitchFamily="34" charset="0"/>
            </a:endParaRPr>
          </a:p>
        </p:txBody>
      </p:sp>
      <p:sp>
        <p:nvSpPr>
          <p:cNvPr id="337985" name="Rectangle 65"/>
          <p:cNvSpPr>
            <a:spLocks noChangeArrowheads="1"/>
          </p:cNvSpPr>
          <p:nvPr/>
        </p:nvSpPr>
        <p:spPr bwMode="auto">
          <a:xfrm>
            <a:off x="5691188" y="1874407"/>
            <a:ext cx="26987" cy="1865313"/>
          </a:xfrm>
          <a:prstGeom prst="rect">
            <a:avLst/>
          </a:prstGeom>
          <a:solidFill>
            <a:schemeClr val="tx1"/>
          </a:solidFill>
          <a:ln w="9525">
            <a:solidFill>
              <a:schemeClr val="tx1"/>
            </a:solidFill>
            <a:miter lim="800000"/>
            <a:headEnd/>
            <a:tailEnd/>
          </a:ln>
        </p:spPr>
        <p:txBody>
          <a:bodyPr/>
          <a:lstStyle/>
          <a:p>
            <a:endParaRPr lang="en-US" dirty="0">
              <a:latin typeface="Segoe" pitchFamily="34" charset="0"/>
            </a:endParaRPr>
          </a:p>
        </p:txBody>
      </p:sp>
      <p:sp>
        <p:nvSpPr>
          <p:cNvPr id="337986" name="Rectangle 66"/>
          <p:cNvSpPr>
            <a:spLocks noChangeArrowheads="1"/>
          </p:cNvSpPr>
          <p:nvPr/>
        </p:nvSpPr>
        <p:spPr bwMode="auto">
          <a:xfrm>
            <a:off x="8259763" y="1874407"/>
            <a:ext cx="26987" cy="1865313"/>
          </a:xfrm>
          <a:prstGeom prst="rect">
            <a:avLst/>
          </a:prstGeom>
          <a:solidFill>
            <a:schemeClr val="tx1"/>
          </a:solidFill>
          <a:ln w="9525">
            <a:solidFill>
              <a:schemeClr val="tx1"/>
            </a:solidFill>
            <a:miter lim="800000"/>
            <a:headEnd/>
            <a:tailEnd/>
          </a:ln>
        </p:spPr>
        <p:txBody>
          <a:bodyPr/>
          <a:lstStyle/>
          <a:p>
            <a:endParaRPr lang="en-US" dirty="0">
              <a:latin typeface="Segoe" pitchFamily="34" charset="0"/>
            </a:endParaRPr>
          </a:p>
        </p:txBody>
      </p:sp>
      <p:sp>
        <p:nvSpPr>
          <p:cNvPr id="337987" name="Rectangle 67"/>
          <p:cNvSpPr>
            <a:spLocks noChangeArrowheads="1"/>
          </p:cNvSpPr>
          <p:nvPr/>
        </p:nvSpPr>
        <p:spPr bwMode="auto">
          <a:xfrm>
            <a:off x="579438" y="1842657"/>
            <a:ext cx="7707312" cy="31750"/>
          </a:xfrm>
          <a:prstGeom prst="rect">
            <a:avLst/>
          </a:prstGeom>
          <a:solidFill>
            <a:schemeClr val="tx1"/>
          </a:solidFill>
          <a:ln w="9525">
            <a:noFill/>
            <a:miter lim="800000"/>
            <a:headEnd/>
            <a:tailEnd/>
          </a:ln>
        </p:spPr>
        <p:txBody>
          <a:bodyPr/>
          <a:lstStyle/>
          <a:p>
            <a:endParaRPr lang="en-US" dirty="0">
              <a:latin typeface="Segoe" pitchFamily="34" charset="0"/>
            </a:endParaRPr>
          </a:p>
        </p:txBody>
      </p:sp>
      <p:sp>
        <p:nvSpPr>
          <p:cNvPr id="337988" name="Line 68"/>
          <p:cNvSpPr>
            <a:spLocks noChangeShapeType="1"/>
          </p:cNvSpPr>
          <p:nvPr/>
        </p:nvSpPr>
        <p:spPr bwMode="auto">
          <a:xfrm>
            <a:off x="5727700" y="2209370"/>
            <a:ext cx="2541588" cy="1587"/>
          </a:xfrm>
          <a:prstGeom prst="line">
            <a:avLst/>
          </a:prstGeom>
          <a:noFill/>
          <a:ln w="0">
            <a:solidFill>
              <a:schemeClr val="tx1"/>
            </a:solidFill>
            <a:round/>
            <a:headEnd/>
            <a:tailEnd/>
          </a:ln>
        </p:spPr>
        <p:txBody>
          <a:bodyPr/>
          <a:lstStyle/>
          <a:p>
            <a:endParaRPr lang="en-US" dirty="0">
              <a:latin typeface="Segoe" pitchFamily="34" charset="0"/>
            </a:endParaRPr>
          </a:p>
        </p:txBody>
      </p:sp>
      <p:sp>
        <p:nvSpPr>
          <p:cNvPr id="337989" name="Rectangle 69"/>
          <p:cNvSpPr>
            <a:spLocks noChangeArrowheads="1"/>
          </p:cNvSpPr>
          <p:nvPr/>
        </p:nvSpPr>
        <p:spPr bwMode="auto">
          <a:xfrm>
            <a:off x="5718175" y="2209370"/>
            <a:ext cx="2541588" cy="15875"/>
          </a:xfrm>
          <a:prstGeom prst="rect">
            <a:avLst/>
          </a:prstGeom>
          <a:solidFill>
            <a:schemeClr val="tx1"/>
          </a:solidFill>
          <a:ln w="9525">
            <a:solidFill>
              <a:schemeClr val="tx1"/>
            </a:solidFill>
            <a:miter lim="800000"/>
            <a:headEnd/>
            <a:tailEnd/>
          </a:ln>
        </p:spPr>
        <p:txBody>
          <a:bodyPr/>
          <a:lstStyle/>
          <a:p>
            <a:endParaRPr lang="en-US" dirty="0">
              <a:latin typeface="Segoe" pitchFamily="34" charset="0"/>
            </a:endParaRPr>
          </a:p>
        </p:txBody>
      </p:sp>
      <p:sp>
        <p:nvSpPr>
          <p:cNvPr id="337990" name="Rectangle 70"/>
          <p:cNvSpPr>
            <a:spLocks noChangeArrowheads="1"/>
          </p:cNvSpPr>
          <p:nvPr/>
        </p:nvSpPr>
        <p:spPr bwMode="auto">
          <a:xfrm>
            <a:off x="579438" y="2560207"/>
            <a:ext cx="7707312" cy="31750"/>
          </a:xfrm>
          <a:prstGeom prst="rect">
            <a:avLst/>
          </a:prstGeom>
          <a:solidFill>
            <a:schemeClr val="tx1"/>
          </a:solidFill>
          <a:ln w="9525">
            <a:solidFill>
              <a:schemeClr val="tx1"/>
            </a:solidFill>
            <a:miter lim="800000"/>
            <a:headEnd/>
            <a:tailEnd/>
          </a:ln>
        </p:spPr>
        <p:txBody>
          <a:bodyPr/>
          <a:lstStyle/>
          <a:p>
            <a:endParaRPr lang="en-US" dirty="0">
              <a:latin typeface="Segoe" pitchFamily="34" charset="0"/>
            </a:endParaRPr>
          </a:p>
        </p:txBody>
      </p:sp>
      <p:sp>
        <p:nvSpPr>
          <p:cNvPr id="337991" name="Rectangle 71"/>
          <p:cNvSpPr>
            <a:spLocks noChangeArrowheads="1"/>
          </p:cNvSpPr>
          <p:nvPr/>
        </p:nvSpPr>
        <p:spPr bwMode="auto">
          <a:xfrm>
            <a:off x="5724778" y="2847544"/>
            <a:ext cx="2527930" cy="45719"/>
          </a:xfrm>
          <a:prstGeom prst="rect">
            <a:avLst/>
          </a:prstGeom>
          <a:solidFill>
            <a:schemeClr val="bg2"/>
          </a:solidFill>
          <a:ln w="9525">
            <a:solidFill>
              <a:schemeClr val="bg2"/>
            </a:solidFill>
            <a:miter lim="800000"/>
            <a:headEnd/>
            <a:tailEnd/>
          </a:ln>
        </p:spPr>
        <p:txBody>
          <a:bodyPr/>
          <a:lstStyle/>
          <a:p>
            <a:endParaRPr lang="en-US" dirty="0">
              <a:latin typeface="Segoe" pitchFamily="34" charset="0"/>
            </a:endParaRPr>
          </a:p>
        </p:txBody>
      </p:sp>
      <p:sp>
        <p:nvSpPr>
          <p:cNvPr id="337992" name="Line 72"/>
          <p:cNvSpPr>
            <a:spLocks noChangeShapeType="1"/>
          </p:cNvSpPr>
          <p:nvPr/>
        </p:nvSpPr>
        <p:spPr bwMode="auto">
          <a:xfrm>
            <a:off x="6561138" y="3149170"/>
            <a:ext cx="1698625" cy="1587"/>
          </a:xfrm>
          <a:prstGeom prst="line">
            <a:avLst/>
          </a:prstGeom>
          <a:noFill/>
          <a:ln w="0">
            <a:solidFill>
              <a:schemeClr val="bg2"/>
            </a:solidFill>
            <a:round/>
            <a:headEnd/>
            <a:tailEnd/>
          </a:ln>
        </p:spPr>
        <p:txBody>
          <a:bodyPr/>
          <a:lstStyle/>
          <a:p>
            <a:endParaRPr lang="en-US" dirty="0">
              <a:latin typeface="Segoe" pitchFamily="34" charset="0"/>
            </a:endParaRPr>
          </a:p>
        </p:txBody>
      </p:sp>
      <p:sp>
        <p:nvSpPr>
          <p:cNvPr id="337993" name="Rectangle 73"/>
          <p:cNvSpPr>
            <a:spLocks noChangeArrowheads="1"/>
          </p:cNvSpPr>
          <p:nvPr/>
        </p:nvSpPr>
        <p:spPr bwMode="auto">
          <a:xfrm flipV="1">
            <a:off x="6584246" y="3103451"/>
            <a:ext cx="1668462" cy="45719"/>
          </a:xfrm>
          <a:prstGeom prst="rect">
            <a:avLst/>
          </a:prstGeom>
          <a:solidFill>
            <a:schemeClr val="bg2"/>
          </a:solidFill>
          <a:ln w="9525">
            <a:solidFill>
              <a:schemeClr val="bg2"/>
            </a:solidFill>
            <a:miter lim="800000"/>
            <a:headEnd/>
            <a:tailEnd/>
          </a:ln>
        </p:spPr>
        <p:txBody>
          <a:bodyPr/>
          <a:lstStyle/>
          <a:p>
            <a:endParaRPr lang="en-US" dirty="0">
              <a:latin typeface="Segoe" pitchFamily="34" charset="0"/>
            </a:endParaRPr>
          </a:p>
        </p:txBody>
      </p:sp>
      <p:sp>
        <p:nvSpPr>
          <p:cNvPr id="337994" name="Rectangle 74"/>
          <p:cNvSpPr>
            <a:spLocks noChangeArrowheads="1"/>
          </p:cNvSpPr>
          <p:nvPr/>
        </p:nvSpPr>
        <p:spPr bwMode="auto">
          <a:xfrm>
            <a:off x="3149600" y="3420631"/>
            <a:ext cx="5103108" cy="45719"/>
          </a:xfrm>
          <a:prstGeom prst="rect">
            <a:avLst/>
          </a:prstGeom>
          <a:solidFill>
            <a:schemeClr val="bg2"/>
          </a:solidFill>
          <a:ln w="9525">
            <a:solidFill>
              <a:schemeClr val="bg2"/>
            </a:solidFill>
            <a:miter lim="800000"/>
            <a:headEnd/>
            <a:tailEnd/>
          </a:ln>
        </p:spPr>
        <p:txBody>
          <a:bodyPr/>
          <a:lstStyle/>
          <a:p>
            <a:endParaRPr lang="en-US" dirty="0">
              <a:latin typeface="Segoe" pitchFamily="34" charset="0"/>
            </a:endParaRPr>
          </a:p>
        </p:txBody>
      </p:sp>
      <p:sp>
        <p:nvSpPr>
          <p:cNvPr id="337995" name="Rectangle 75"/>
          <p:cNvSpPr>
            <a:spLocks noChangeArrowheads="1"/>
          </p:cNvSpPr>
          <p:nvPr/>
        </p:nvSpPr>
        <p:spPr bwMode="auto">
          <a:xfrm>
            <a:off x="579438" y="3707970"/>
            <a:ext cx="7707312" cy="31750"/>
          </a:xfrm>
          <a:prstGeom prst="rect">
            <a:avLst/>
          </a:prstGeom>
          <a:solidFill>
            <a:schemeClr val="tx1"/>
          </a:solidFill>
          <a:ln w="9525">
            <a:noFill/>
            <a:miter lim="800000"/>
            <a:headEnd/>
            <a:tailEnd/>
          </a:ln>
        </p:spPr>
        <p:txBody>
          <a:bodyPr/>
          <a:lstStyle/>
          <a:p>
            <a:endParaRPr lang="en-US" dirty="0">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5"/>
          <p:cNvGrpSpPr/>
          <p:nvPr/>
        </p:nvGrpSpPr>
        <p:grpSpPr>
          <a:xfrm>
            <a:off x="-228600" y="1419225"/>
            <a:ext cx="9601200" cy="4465638"/>
            <a:chOff x="5180724" y="-1020616"/>
            <a:chExt cx="9214898" cy="3110002"/>
          </a:xfrm>
        </p:grpSpPr>
        <p:pic>
          <p:nvPicPr>
            <p:cNvPr id="19" name="Picture 47" descr="glass rectangle"/>
            <p:cNvPicPr>
              <a:picLocks noChangeAspect="1" noChangeArrowheads="1"/>
            </p:cNvPicPr>
            <p:nvPr/>
          </p:nvPicPr>
          <p:blipFill>
            <a:blip r:embed="rId4">
              <a:lum bright="-100000"/>
            </a:blip>
            <a:srcRect t="2888" b="8159"/>
            <a:stretch>
              <a:fillRect/>
            </a:stretch>
          </p:blipFill>
          <p:spPr bwMode="auto">
            <a:xfrm rot="16200000" flipH="1">
              <a:off x="8268881" y="-4037876"/>
              <a:ext cx="3109482" cy="9144001"/>
            </a:xfrm>
            <a:prstGeom prst="rect">
              <a:avLst/>
            </a:prstGeom>
            <a:noFill/>
            <a:ln w="9525">
              <a:noFill/>
              <a:miter lim="800000"/>
              <a:headEnd/>
              <a:tailEnd/>
            </a:ln>
          </p:spPr>
        </p:pic>
        <p:pic>
          <p:nvPicPr>
            <p:cNvPr id="20" name="Picture 19" descr="glass rectangle"/>
            <p:cNvPicPr>
              <a:picLocks noChangeAspect="1" noChangeArrowheads="1"/>
            </p:cNvPicPr>
            <p:nvPr/>
          </p:nvPicPr>
          <p:blipFill>
            <a:blip r:embed="rId4">
              <a:lum bright="-100000"/>
            </a:blip>
            <a:srcRect t="2888" b="8159"/>
            <a:stretch>
              <a:fillRect/>
            </a:stretch>
          </p:blipFill>
          <p:spPr bwMode="auto">
            <a:xfrm rot="16200000" flipH="1">
              <a:off x="8197980" y="-4037351"/>
              <a:ext cx="3109481" cy="9143994"/>
            </a:xfrm>
            <a:prstGeom prst="rect">
              <a:avLst/>
            </a:prstGeom>
            <a:noFill/>
            <a:ln w="9525">
              <a:noFill/>
              <a:miter lim="800000"/>
              <a:headEnd/>
              <a:tailEnd/>
            </a:ln>
          </p:spPr>
        </p:pic>
      </p:grpSp>
      <p:sp>
        <p:nvSpPr>
          <p:cNvPr id="259074" name="Rectangle 2"/>
          <p:cNvSpPr>
            <a:spLocks noGrp="1" noChangeArrowheads="1"/>
          </p:cNvSpPr>
          <p:nvPr>
            <p:ph type="title"/>
          </p:nvPr>
        </p:nvSpPr>
        <p:spPr>
          <a:xfrm>
            <a:off x="382588" y="228600"/>
            <a:ext cx="8761412" cy="692498"/>
          </a:xfrm>
        </p:spPr>
        <p:txBody>
          <a:bodyPr/>
          <a:lstStyle/>
          <a:p>
            <a:r>
              <a:rPr lang="en-US" dirty="0" smtClean="0"/>
              <a:t>Main Memory Data Rate Trends</a:t>
            </a:r>
            <a:endParaRPr lang="en-US" dirty="0"/>
          </a:p>
        </p:txBody>
      </p:sp>
      <p:sp>
        <p:nvSpPr>
          <p:cNvPr id="259077" name="Text Box 5"/>
          <p:cNvSpPr txBox="1">
            <a:spLocks noChangeArrowheads="1"/>
          </p:cNvSpPr>
          <p:nvPr/>
        </p:nvSpPr>
        <p:spPr bwMode="auto">
          <a:xfrm>
            <a:off x="381000" y="5964603"/>
            <a:ext cx="6875463"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82573" indent="-382573" algn="l" defTabSz="912777">
              <a:lnSpc>
                <a:spcPct val="90000"/>
              </a:lnSpc>
              <a:spcBef>
                <a:spcPts val="1167"/>
              </a:spcBef>
              <a:buClr>
                <a:schemeClr val="tx2"/>
              </a:buClr>
              <a:buSzPct val="95000"/>
              <a:buBlip>
                <a:blip r:embed="rId5"/>
              </a:buBlip>
            </a:pPr>
            <a:r>
              <a:rPr lang="en-US" sz="2400" b="0" dirty="0">
                <a:latin typeface="+mn-lt"/>
              </a:rPr>
              <a:t>DRAM bandwidth requirements typically double every 3 years</a:t>
            </a:r>
          </a:p>
        </p:txBody>
      </p:sp>
      <p:sp>
        <p:nvSpPr>
          <p:cNvPr id="34" name="Rectangle 3"/>
          <p:cNvSpPr>
            <a:spLocks noChangeArrowheads="1"/>
          </p:cNvSpPr>
          <p:nvPr/>
        </p:nvSpPr>
        <p:spPr bwMode="auto">
          <a:xfrm>
            <a:off x="5730875" y="4316686"/>
            <a:ext cx="1100138" cy="369332"/>
          </a:xfrm>
          <a:prstGeom prst="rect">
            <a:avLst/>
          </a:prstGeom>
          <a:solidFill>
            <a:schemeClr val="accent1"/>
          </a:solidFill>
          <a:ln w="9525">
            <a:noFill/>
            <a:miter lim="800000"/>
            <a:headEnd/>
            <a:tailEnd/>
          </a:ln>
          <a:effectLst/>
        </p:spPr>
        <p:txBody>
          <a:bodyPr anchor="ctr">
            <a:noAutofit/>
          </a:bodyPr>
          <a:lstStyle/>
          <a:p>
            <a:endParaRPr lang="en-US" dirty="0">
              <a:latin typeface="Segoe" pitchFamily="34" charset="0"/>
            </a:endParaRPr>
          </a:p>
        </p:txBody>
      </p:sp>
      <p:sp>
        <p:nvSpPr>
          <p:cNvPr id="35" name="Rectangle 4"/>
          <p:cNvSpPr>
            <a:spLocks noChangeArrowheads="1"/>
          </p:cNvSpPr>
          <p:nvPr/>
        </p:nvSpPr>
        <p:spPr bwMode="auto">
          <a:xfrm>
            <a:off x="6261100" y="1768749"/>
            <a:ext cx="1485900" cy="1260202"/>
          </a:xfrm>
          <a:prstGeom prst="rect">
            <a:avLst/>
          </a:prstGeom>
          <a:solidFill>
            <a:srgbClr val="CCFF33"/>
          </a:solidFill>
          <a:ln w="9525">
            <a:noFill/>
            <a:miter lim="800000"/>
            <a:headEnd/>
            <a:tailEnd/>
          </a:ln>
          <a:effectLst/>
        </p:spPr>
        <p:txBody>
          <a:bodyPr anchor="ctr">
            <a:noAutofit/>
          </a:bodyPr>
          <a:lstStyle/>
          <a:p>
            <a:endParaRPr lang="en-US" dirty="0">
              <a:latin typeface="Segoe" pitchFamily="34" charset="0"/>
            </a:endParaRPr>
          </a:p>
        </p:txBody>
      </p:sp>
      <p:sp>
        <p:nvSpPr>
          <p:cNvPr id="36" name="Rectangle 6"/>
          <p:cNvSpPr>
            <a:spLocks noChangeArrowheads="1"/>
          </p:cNvSpPr>
          <p:nvPr/>
        </p:nvSpPr>
        <p:spPr bwMode="gray">
          <a:xfrm>
            <a:off x="4567238" y="4338911"/>
            <a:ext cx="1173162" cy="676275"/>
          </a:xfrm>
          <a:prstGeom prst="rect">
            <a:avLst/>
          </a:prstGeom>
          <a:solidFill>
            <a:srgbClr val="FF859C"/>
          </a:solidFill>
          <a:ln w="9525">
            <a:noFill/>
            <a:miter lim="800000"/>
            <a:headEnd/>
            <a:tailEnd/>
          </a:ln>
          <a:effectLst/>
        </p:spPr>
        <p:txBody>
          <a:bodyPr wrap="none" anchor="ctr">
            <a:noAutofit/>
          </a:bodyPr>
          <a:lstStyle/>
          <a:p>
            <a:pPr eaLnBrk="0" hangingPunct="0">
              <a:spcBef>
                <a:spcPct val="20000"/>
              </a:spcBef>
              <a:buClr>
                <a:srgbClr val="EDB22C"/>
              </a:buClr>
              <a:buFont typeface="Tahoma" pitchFamily="34" charset="0"/>
              <a:buChar char="•"/>
            </a:pPr>
            <a:endParaRPr lang="en-US" sz="2000" b="0" dirty="0">
              <a:effectLst/>
              <a:latin typeface="Segoe" pitchFamily="34" charset="0"/>
            </a:endParaRPr>
          </a:p>
        </p:txBody>
      </p:sp>
      <p:sp>
        <p:nvSpPr>
          <p:cNvPr id="37" name="Rectangle 7"/>
          <p:cNvSpPr>
            <a:spLocks noChangeArrowheads="1"/>
          </p:cNvSpPr>
          <p:nvPr/>
        </p:nvSpPr>
        <p:spPr bwMode="gray">
          <a:xfrm>
            <a:off x="2157413" y="4762774"/>
            <a:ext cx="1257300" cy="369332"/>
          </a:xfrm>
          <a:prstGeom prst="rect">
            <a:avLst/>
          </a:prstGeom>
          <a:solidFill>
            <a:srgbClr val="8DAF6B"/>
          </a:solidFill>
          <a:ln w="9525">
            <a:noFill/>
            <a:miter lim="800000"/>
            <a:headEnd/>
            <a:tailEnd/>
          </a:ln>
          <a:effectLst/>
        </p:spPr>
        <p:txBody>
          <a:bodyPr anchor="ctr">
            <a:noAutofit/>
          </a:bodyPr>
          <a:lstStyle/>
          <a:p>
            <a:endParaRPr lang="en-US" dirty="0">
              <a:latin typeface="Segoe" pitchFamily="34" charset="0"/>
            </a:endParaRPr>
          </a:p>
        </p:txBody>
      </p:sp>
      <p:sp>
        <p:nvSpPr>
          <p:cNvPr id="38" name="Rectangle 8"/>
          <p:cNvSpPr>
            <a:spLocks noChangeArrowheads="1"/>
          </p:cNvSpPr>
          <p:nvPr/>
        </p:nvSpPr>
        <p:spPr bwMode="gray">
          <a:xfrm>
            <a:off x="3465513" y="4388124"/>
            <a:ext cx="1058862" cy="746125"/>
          </a:xfrm>
          <a:prstGeom prst="rect">
            <a:avLst/>
          </a:prstGeom>
          <a:solidFill>
            <a:srgbClr val="7184A9"/>
          </a:solidFill>
          <a:ln w="9525">
            <a:noFill/>
            <a:miter lim="800000"/>
            <a:headEnd/>
            <a:tailEnd/>
          </a:ln>
          <a:effectLst/>
        </p:spPr>
        <p:txBody>
          <a:bodyPr wrap="none" anchor="ctr">
            <a:noAutofit/>
          </a:bodyPr>
          <a:lstStyle/>
          <a:p>
            <a:pPr eaLnBrk="0" hangingPunct="0">
              <a:spcBef>
                <a:spcPct val="20000"/>
              </a:spcBef>
              <a:buClr>
                <a:srgbClr val="EDB22C"/>
              </a:buClr>
              <a:buFont typeface="Tahoma" pitchFamily="34" charset="0"/>
              <a:buChar char="•"/>
            </a:pPr>
            <a:endParaRPr lang="en-US" sz="1600" b="0" dirty="0">
              <a:effectLst/>
              <a:latin typeface="Segoe" pitchFamily="34" charset="0"/>
            </a:endParaRPr>
          </a:p>
        </p:txBody>
      </p:sp>
      <p:sp>
        <p:nvSpPr>
          <p:cNvPr id="39" name="Rectangle 14"/>
          <p:cNvSpPr>
            <a:spLocks noChangeArrowheads="1"/>
          </p:cNvSpPr>
          <p:nvPr/>
        </p:nvSpPr>
        <p:spPr bwMode="auto">
          <a:xfrm>
            <a:off x="6248400" y="3430861"/>
            <a:ext cx="1497013" cy="1039813"/>
          </a:xfrm>
          <a:prstGeom prst="rect">
            <a:avLst/>
          </a:prstGeom>
          <a:solidFill>
            <a:srgbClr val="80B2AD"/>
          </a:solidFill>
          <a:ln w="9525" algn="ctr">
            <a:noFill/>
            <a:miter lim="800000"/>
            <a:headEnd/>
            <a:tailEnd/>
          </a:ln>
          <a:effectLst/>
        </p:spPr>
        <p:txBody>
          <a:bodyPr wrap="none" anchor="ctr">
            <a:noAutofit/>
          </a:bodyPr>
          <a:lstStyle/>
          <a:p>
            <a:endParaRPr lang="en-US" dirty="0">
              <a:latin typeface="Segoe" pitchFamily="34" charset="0"/>
            </a:endParaRPr>
          </a:p>
        </p:txBody>
      </p:sp>
      <p:graphicFrame>
        <p:nvGraphicFramePr>
          <p:cNvPr id="40" name="Object 16"/>
          <p:cNvGraphicFramePr>
            <a:graphicFrameLocks noChangeAspect="1"/>
          </p:cNvGraphicFramePr>
          <p:nvPr/>
        </p:nvGraphicFramePr>
        <p:xfrm>
          <a:off x="381000" y="1267099"/>
          <a:ext cx="7815263" cy="4881562"/>
        </p:xfrm>
        <a:graphic>
          <a:graphicData uri="http://schemas.openxmlformats.org/presentationml/2006/ole">
            <p:oleObj spid="_x0000_s1026" name="Chart" r:id="rId6" imgW="7829584" imgH="4895983" progId="MSGraph.Chart.8">
              <p:embed followColorScheme="full"/>
            </p:oleObj>
          </a:graphicData>
        </a:graphic>
      </p:graphicFrame>
      <p:sp>
        <p:nvSpPr>
          <p:cNvPr id="41" name="AutoShape 9"/>
          <p:cNvSpPr>
            <a:spLocks noChangeArrowheads="1"/>
          </p:cNvSpPr>
          <p:nvPr/>
        </p:nvSpPr>
        <p:spPr bwMode="gray">
          <a:xfrm>
            <a:off x="1998663" y="4680224"/>
            <a:ext cx="1201737" cy="374571"/>
          </a:xfrm>
          <a:prstGeom prst="roundRect">
            <a:avLst>
              <a:gd name="adj" fmla="val 16667"/>
            </a:avLst>
          </a:prstGeom>
          <a:noFill/>
          <a:ln w="9525">
            <a:noFill/>
            <a:round/>
            <a:headEnd/>
            <a:tailEnd/>
          </a:ln>
          <a:effectLst/>
        </p:spPr>
        <p:txBody>
          <a:bodyPr anchor="ctr">
            <a:noAutofit/>
          </a:bodyPr>
          <a:lstStyle/>
          <a:p>
            <a:pPr eaLnBrk="0" hangingPunct="0">
              <a:spcBef>
                <a:spcPct val="20000"/>
              </a:spcBef>
              <a:buClr>
                <a:srgbClr val="EDB22C"/>
              </a:buClr>
              <a:buFont typeface="Tahoma" pitchFamily="34" charset="0"/>
              <a:buNone/>
            </a:pPr>
            <a:r>
              <a:rPr lang="en-US" sz="1600" dirty="0">
                <a:effectLst/>
                <a:latin typeface="Segoe" pitchFamily="34" charset="0"/>
              </a:rPr>
              <a:t>SDRAM</a:t>
            </a:r>
          </a:p>
        </p:txBody>
      </p:sp>
      <p:sp>
        <p:nvSpPr>
          <p:cNvPr id="42" name="AutoShape 10"/>
          <p:cNvSpPr>
            <a:spLocks noChangeArrowheads="1"/>
          </p:cNvSpPr>
          <p:nvPr/>
        </p:nvSpPr>
        <p:spPr bwMode="gray">
          <a:xfrm>
            <a:off x="3409950" y="4388124"/>
            <a:ext cx="651611" cy="374571"/>
          </a:xfrm>
          <a:prstGeom prst="roundRect">
            <a:avLst>
              <a:gd name="adj" fmla="val 16667"/>
            </a:avLst>
          </a:prstGeom>
          <a:noFill/>
          <a:ln w="9525">
            <a:noFill/>
            <a:round/>
            <a:headEnd/>
            <a:tailEnd/>
          </a:ln>
          <a:effectLst/>
        </p:spPr>
        <p:txBody>
          <a:bodyPr wrap="none" anchor="ctr">
            <a:noAutofit/>
          </a:bodyPr>
          <a:lstStyle/>
          <a:p>
            <a:pPr eaLnBrk="0" hangingPunct="0">
              <a:spcBef>
                <a:spcPct val="20000"/>
              </a:spcBef>
              <a:buClr>
                <a:srgbClr val="EDB22C"/>
              </a:buClr>
              <a:buFont typeface="Tahoma" pitchFamily="34" charset="0"/>
              <a:buNone/>
            </a:pPr>
            <a:r>
              <a:rPr lang="en-US" sz="1600" dirty="0">
                <a:effectLst/>
                <a:latin typeface="Segoe" pitchFamily="34" charset="0"/>
              </a:rPr>
              <a:t>DDR</a:t>
            </a:r>
          </a:p>
        </p:txBody>
      </p:sp>
      <p:sp>
        <p:nvSpPr>
          <p:cNvPr id="43" name="AutoShape 11"/>
          <p:cNvSpPr>
            <a:spLocks noChangeArrowheads="1"/>
          </p:cNvSpPr>
          <p:nvPr/>
        </p:nvSpPr>
        <p:spPr bwMode="gray">
          <a:xfrm>
            <a:off x="4543425" y="4296049"/>
            <a:ext cx="770014" cy="374571"/>
          </a:xfrm>
          <a:prstGeom prst="roundRect">
            <a:avLst>
              <a:gd name="adj" fmla="val 16667"/>
            </a:avLst>
          </a:prstGeom>
          <a:noFill/>
          <a:ln w="9525">
            <a:noFill/>
            <a:round/>
            <a:headEnd/>
            <a:tailEnd/>
          </a:ln>
          <a:effectLst/>
        </p:spPr>
        <p:txBody>
          <a:bodyPr wrap="none" anchor="ctr">
            <a:noAutofit/>
          </a:bodyPr>
          <a:lstStyle/>
          <a:p>
            <a:pPr eaLnBrk="0" hangingPunct="0">
              <a:spcBef>
                <a:spcPct val="20000"/>
              </a:spcBef>
              <a:buClr>
                <a:srgbClr val="EDB22C"/>
              </a:buClr>
              <a:buFont typeface="Tahoma" pitchFamily="34" charset="0"/>
              <a:buNone/>
            </a:pPr>
            <a:r>
              <a:rPr lang="en-US" sz="1600" dirty="0">
                <a:effectLst/>
                <a:latin typeface="Segoe" pitchFamily="34" charset="0"/>
              </a:rPr>
              <a:t>DDR2</a:t>
            </a:r>
          </a:p>
        </p:txBody>
      </p:sp>
      <p:sp>
        <p:nvSpPr>
          <p:cNvPr id="44" name="AutoShape 12"/>
          <p:cNvSpPr>
            <a:spLocks noChangeArrowheads="1"/>
          </p:cNvSpPr>
          <p:nvPr/>
        </p:nvSpPr>
        <p:spPr bwMode="gray">
          <a:xfrm>
            <a:off x="6148388" y="1816374"/>
            <a:ext cx="1409700" cy="374571"/>
          </a:xfrm>
          <a:prstGeom prst="roundRect">
            <a:avLst>
              <a:gd name="adj" fmla="val 16667"/>
            </a:avLst>
          </a:prstGeom>
          <a:noFill/>
          <a:ln w="9525">
            <a:noFill/>
            <a:round/>
            <a:headEnd/>
            <a:tailEnd/>
          </a:ln>
          <a:effectLst/>
        </p:spPr>
        <p:txBody>
          <a:bodyPr anchor="ctr">
            <a:noAutofit/>
          </a:bodyPr>
          <a:lstStyle/>
          <a:p>
            <a:pPr eaLnBrk="0" hangingPunct="0">
              <a:spcBef>
                <a:spcPct val="20000"/>
              </a:spcBef>
              <a:buClr>
                <a:srgbClr val="EDB22C"/>
              </a:buClr>
              <a:buFont typeface="Tahoma" pitchFamily="34" charset="0"/>
              <a:buNone/>
            </a:pPr>
            <a:r>
              <a:rPr lang="en-US" sz="1600" dirty="0">
                <a:solidFill>
                  <a:schemeClr val="folHlink"/>
                </a:solidFill>
                <a:effectLst/>
                <a:latin typeface="Segoe" pitchFamily="34" charset="0"/>
              </a:rPr>
              <a:t>NGM Diff</a:t>
            </a:r>
          </a:p>
        </p:txBody>
      </p:sp>
      <p:sp>
        <p:nvSpPr>
          <p:cNvPr id="45" name="AutoShape 13"/>
          <p:cNvSpPr>
            <a:spLocks noChangeArrowheads="1"/>
          </p:cNvSpPr>
          <p:nvPr/>
        </p:nvSpPr>
        <p:spPr bwMode="gray">
          <a:xfrm>
            <a:off x="6037263" y="4697686"/>
            <a:ext cx="854075" cy="374571"/>
          </a:xfrm>
          <a:prstGeom prst="roundRect">
            <a:avLst>
              <a:gd name="adj" fmla="val 16667"/>
            </a:avLst>
          </a:prstGeom>
          <a:noFill/>
          <a:ln w="9525">
            <a:noFill/>
            <a:round/>
            <a:headEnd/>
            <a:tailEnd/>
          </a:ln>
          <a:effectLst/>
        </p:spPr>
        <p:txBody>
          <a:bodyPr anchor="ctr">
            <a:noAutofit/>
          </a:bodyPr>
          <a:lstStyle/>
          <a:p>
            <a:pPr eaLnBrk="0" hangingPunct="0">
              <a:spcBef>
                <a:spcPct val="20000"/>
              </a:spcBef>
              <a:buClr>
                <a:srgbClr val="EDB22C"/>
              </a:buClr>
              <a:buFont typeface="Tahoma" pitchFamily="34" charset="0"/>
              <a:buNone/>
            </a:pPr>
            <a:r>
              <a:rPr lang="en-US" sz="1600" dirty="0">
                <a:solidFill>
                  <a:schemeClr val="folHlink"/>
                </a:solidFill>
                <a:effectLst/>
                <a:latin typeface="Segoe" pitchFamily="34" charset="0"/>
              </a:rPr>
              <a:t>DDR3</a:t>
            </a:r>
          </a:p>
        </p:txBody>
      </p:sp>
      <p:sp>
        <p:nvSpPr>
          <p:cNvPr id="46" name="AutoShape 15"/>
          <p:cNvSpPr>
            <a:spLocks noChangeArrowheads="1"/>
          </p:cNvSpPr>
          <p:nvPr/>
        </p:nvSpPr>
        <p:spPr bwMode="gray">
          <a:xfrm>
            <a:off x="5994400" y="3416574"/>
            <a:ext cx="1409700" cy="374571"/>
          </a:xfrm>
          <a:prstGeom prst="roundRect">
            <a:avLst>
              <a:gd name="adj" fmla="val 16667"/>
            </a:avLst>
          </a:prstGeom>
          <a:noFill/>
          <a:ln w="9525">
            <a:noFill/>
            <a:round/>
            <a:headEnd/>
            <a:tailEnd/>
          </a:ln>
          <a:effectLst/>
        </p:spPr>
        <p:txBody>
          <a:bodyPr anchor="ctr">
            <a:noAutofit/>
          </a:bodyPr>
          <a:lstStyle/>
          <a:p>
            <a:pPr eaLnBrk="0" hangingPunct="0">
              <a:spcBef>
                <a:spcPct val="20000"/>
              </a:spcBef>
              <a:buClr>
                <a:srgbClr val="EDB22C"/>
              </a:buClr>
              <a:buFont typeface="Tahoma" pitchFamily="34" charset="0"/>
              <a:buNone/>
            </a:pPr>
            <a:r>
              <a:rPr lang="en-US" sz="1600" dirty="0">
                <a:effectLst/>
                <a:latin typeface="Segoe" pitchFamily="34" charset="0"/>
              </a:rPr>
              <a:t>NGM SE</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5"/>
          <p:cNvGrpSpPr/>
          <p:nvPr/>
        </p:nvGrpSpPr>
        <p:grpSpPr>
          <a:xfrm>
            <a:off x="-228600" y="1419225"/>
            <a:ext cx="9601200" cy="4465638"/>
            <a:chOff x="5180724" y="-1020616"/>
            <a:chExt cx="9214898" cy="3110002"/>
          </a:xfrm>
        </p:grpSpPr>
        <p:pic>
          <p:nvPicPr>
            <p:cNvPr id="21" name="Picture 47" descr="glass rectangle"/>
            <p:cNvPicPr>
              <a:picLocks noChangeAspect="1" noChangeArrowheads="1"/>
            </p:cNvPicPr>
            <p:nvPr/>
          </p:nvPicPr>
          <p:blipFill>
            <a:blip r:embed="rId4">
              <a:lum bright="-100000"/>
            </a:blip>
            <a:srcRect t="2888" b="8159"/>
            <a:stretch>
              <a:fillRect/>
            </a:stretch>
          </p:blipFill>
          <p:spPr bwMode="auto">
            <a:xfrm rot="16200000" flipH="1">
              <a:off x="8268881" y="-4037876"/>
              <a:ext cx="3109482" cy="9144001"/>
            </a:xfrm>
            <a:prstGeom prst="rect">
              <a:avLst/>
            </a:prstGeom>
            <a:noFill/>
            <a:ln w="9525">
              <a:noFill/>
              <a:miter lim="800000"/>
              <a:headEnd/>
              <a:tailEnd/>
            </a:ln>
          </p:spPr>
        </p:pic>
        <p:pic>
          <p:nvPicPr>
            <p:cNvPr id="22" name="Picture 21" descr="glass rectangle"/>
            <p:cNvPicPr>
              <a:picLocks noChangeAspect="1" noChangeArrowheads="1"/>
            </p:cNvPicPr>
            <p:nvPr/>
          </p:nvPicPr>
          <p:blipFill>
            <a:blip r:embed="rId4">
              <a:lum bright="-100000"/>
            </a:blip>
            <a:srcRect t="2888" b="8159"/>
            <a:stretch>
              <a:fillRect/>
            </a:stretch>
          </p:blipFill>
          <p:spPr bwMode="auto">
            <a:xfrm rot="16200000" flipH="1">
              <a:off x="8197980" y="-4037351"/>
              <a:ext cx="3109481" cy="9143994"/>
            </a:xfrm>
            <a:prstGeom prst="rect">
              <a:avLst/>
            </a:prstGeom>
            <a:noFill/>
            <a:ln w="9525">
              <a:noFill/>
              <a:miter lim="800000"/>
              <a:headEnd/>
              <a:tailEnd/>
            </a:ln>
          </p:spPr>
        </p:pic>
      </p:grpSp>
      <p:sp>
        <p:nvSpPr>
          <p:cNvPr id="260098" name="Rectangle 2"/>
          <p:cNvSpPr>
            <a:spLocks noGrp="1" noChangeArrowheads="1"/>
          </p:cNvSpPr>
          <p:nvPr>
            <p:ph type="title"/>
          </p:nvPr>
        </p:nvSpPr>
        <p:spPr/>
        <p:txBody>
          <a:bodyPr/>
          <a:lstStyle/>
          <a:p>
            <a:r>
              <a:rPr lang="en-US" dirty="0" smtClean="0"/>
              <a:t>Unit Interval (Bit-time) Trends</a:t>
            </a:r>
            <a:endParaRPr lang="en-US" dirty="0"/>
          </a:p>
        </p:txBody>
      </p:sp>
      <p:sp>
        <p:nvSpPr>
          <p:cNvPr id="260099" name="Text Box 3"/>
          <p:cNvSpPr txBox="1">
            <a:spLocks noChangeArrowheads="1"/>
          </p:cNvSpPr>
          <p:nvPr/>
        </p:nvSpPr>
        <p:spPr bwMode="auto">
          <a:xfrm>
            <a:off x="381000" y="5964603"/>
            <a:ext cx="7064375"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82573" indent="-382573" algn="l" defTabSz="912777">
              <a:lnSpc>
                <a:spcPct val="90000"/>
              </a:lnSpc>
              <a:spcBef>
                <a:spcPts val="1167"/>
              </a:spcBef>
              <a:buClr>
                <a:schemeClr val="tx2"/>
              </a:buClr>
              <a:buSzPct val="95000"/>
              <a:buBlip>
                <a:blip r:embed="rId5"/>
              </a:buBlip>
            </a:pPr>
            <a:r>
              <a:rPr lang="en-US" sz="2400" b="0" dirty="0">
                <a:latin typeface="+mn-lt"/>
              </a:rPr>
              <a:t>30-40% of UI will be budgeted for RX circuits (</a:t>
            </a:r>
            <a:r>
              <a:rPr lang="en-US" sz="2400" b="0" dirty="0" err="1">
                <a:latin typeface="+mn-lt"/>
              </a:rPr>
              <a:t>jitter+S</a:t>
            </a:r>
            <a:r>
              <a:rPr lang="en-US" sz="2400" b="0" dirty="0">
                <a:latin typeface="+mn-lt"/>
              </a:rPr>
              <a:t>/H+static)</a:t>
            </a:r>
          </a:p>
        </p:txBody>
      </p:sp>
      <p:sp>
        <p:nvSpPr>
          <p:cNvPr id="26" name="Rectangle 5"/>
          <p:cNvSpPr>
            <a:spLocks noChangeArrowheads="1"/>
          </p:cNvSpPr>
          <p:nvPr/>
        </p:nvSpPr>
        <p:spPr bwMode="auto">
          <a:xfrm>
            <a:off x="5705475" y="3538538"/>
            <a:ext cx="1100137" cy="757237"/>
          </a:xfrm>
          <a:prstGeom prst="rect">
            <a:avLst/>
          </a:prstGeom>
          <a:solidFill>
            <a:schemeClr val="accent1"/>
          </a:solidFill>
          <a:ln w="9525">
            <a:noFill/>
            <a:miter lim="800000"/>
            <a:headEnd/>
            <a:tailEnd/>
          </a:ln>
          <a:effectLst/>
        </p:spPr>
        <p:txBody>
          <a:bodyPr anchor="ctr">
            <a:spAutoFit/>
          </a:bodyPr>
          <a:lstStyle/>
          <a:p>
            <a:endParaRPr lang="en-US"/>
          </a:p>
        </p:txBody>
      </p:sp>
      <p:sp>
        <p:nvSpPr>
          <p:cNvPr id="40" name="Rectangle 6"/>
          <p:cNvSpPr>
            <a:spLocks noChangeArrowheads="1"/>
          </p:cNvSpPr>
          <p:nvPr/>
        </p:nvSpPr>
        <p:spPr bwMode="auto">
          <a:xfrm>
            <a:off x="6257925" y="4283075"/>
            <a:ext cx="1485900" cy="725488"/>
          </a:xfrm>
          <a:prstGeom prst="rect">
            <a:avLst/>
          </a:prstGeom>
          <a:solidFill>
            <a:srgbClr val="CCFF33"/>
          </a:solidFill>
          <a:ln w="9525">
            <a:noFill/>
            <a:miter lim="800000"/>
            <a:headEnd/>
            <a:tailEnd/>
          </a:ln>
          <a:effectLst/>
        </p:spPr>
        <p:txBody>
          <a:bodyPr anchor="ctr">
            <a:noAutofit/>
          </a:bodyPr>
          <a:lstStyle/>
          <a:p>
            <a:endParaRPr lang="en-US"/>
          </a:p>
        </p:txBody>
      </p:sp>
      <p:sp>
        <p:nvSpPr>
          <p:cNvPr id="41" name="Rectangle 7"/>
          <p:cNvSpPr>
            <a:spLocks noChangeArrowheads="1"/>
          </p:cNvSpPr>
          <p:nvPr/>
        </p:nvSpPr>
        <p:spPr bwMode="gray">
          <a:xfrm>
            <a:off x="4584700" y="3189288"/>
            <a:ext cx="1173162" cy="946150"/>
          </a:xfrm>
          <a:prstGeom prst="rect">
            <a:avLst/>
          </a:prstGeom>
          <a:solidFill>
            <a:srgbClr val="FF859C"/>
          </a:solidFill>
          <a:ln w="9525">
            <a:noFill/>
            <a:miter lim="800000"/>
            <a:headEnd/>
            <a:tailEnd/>
          </a:ln>
          <a:effectLst/>
        </p:spPr>
        <p:txBody>
          <a:bodyPr wrap="none" anchor="ctr">
            <a:noAutofit/>
          </a:bodyPr>
          <a:lstStyle/>
          <a:p>
            <a:pPr eaLnBrk="0" hangingPunct="0">
              <a:spcBef>
                <a:spcPct val="20000"/>
              </a:spcBef>
              <a:buClr>
                <a:srgbClr val="EDB22C"/>
              </a:buClr>
              <a:buFont typeface="Tahoma" pitchFamily="34" charset="0"/>
              <a:buChar char="•"/>
            </a:pPr>
            <a:endParaRPr lang="en-US" sz="2000" b="0">
              <a:effectLst/>
            </a:endParaRPr>
          </a:p>
        </p:txBody>
      </p:sp>
      <p:sp>
        <p:nvSpPr>
          <p:cNvPr id="42" name="Rectangle 8"/>
          <p:cNvSpPr>
            <a:spLocks noChangeArrowheads="1"/>
          </p:cNvSpPr>
          <p:nvPr/>
        </p:nvSpPr>
        <p:spPr bwMode="gray">
          <a:xfrm>
            <a:off x="2174875" y="2239963"/>
            <a:ext cx="1257300" cy="546100"/>
          </a:xfrm>
          <a:prstGeom prst="rect">
            <a:avLst/>
          </a:prstGeom>
          <a:solidFill>
            <a:srgbClr val="8DAF6B"/>
          </a:solidFill>
          <a:ln w="9525">
            <a:noFill/>
            <a:miter lim="800000"/>
            <a:headEnd/>
            <a:tailEnd/>
          </a:ln>
          <a:effectLst/>
        </p:spPr>
        <p:txBody>
          <a:bodyPr anchor="ctr">
            <a:noAutofit/>
          </a:bodyPr>
          <a:lstStyle/>
          <a:p>
            <a:endParaRPr lang="en-US"/>
          </a:p>
        </p:txBody>
      </p:sp>
      <p:sp>
        <p:nvSpPr>
          <p:cNvPr id="43" name="Rectangle 9"/>
          <p:cNvSpPr>
            <a:spLocks noChangeArrowheads="1"/>
          </p:cNvSpPr>
          <p:nvPr/>
        </p:nvSpPr>
        <p:spPr bwMode="gray">
          <a:xfrm>
            <a:off x="3511550" y="2651125"/>
            <a:ext cx="1058862" cy="874713"/>
          </a:xfrm>
          <a:prstGeom prst="rect">
            <a:avLst/>
          </a:prstGeom>
          <a:solidFill>
            <a:srgbClr val="7184A9"/>
          </a:solidFill>
          <a:ln w="9525">
            <a:noFill/>
            <a:miter lim="800000"/>
            <a:headEnd/>
            <a:tailEnd/>
          </a:ln>
          <a:effectLst/>
        </p:spPr>
        <p:txBody>
          <a:bodyPr wrap="none" anchor="ctr">
            <a:noAutofit/>
          </a:bodyPr>
          <a:lstStyle/>
          <a:p>
            <a:pPr eaLnBrk="0" hangingPunct="0">
              <a:spcBef>
                <a:spcPct val="20000"/>
              </a:spcBef>
              <a:buClr>
                <a:srgbClr val="EDB22C"/>
              </a:buClr>
              <a:buFont typeface="Tahoma" pitchFamily="34" charset="0"/>
              <a:buChar char="•"/>
            </a:pPr>
            <a:endParaRPr lang="en-US" sz="1600" b="0">
              <a:effectLst/>
            </a:endParaRPr>
          </a:p>
        </p:txBody>
      </p:sp>
      <p:sp>
        <p:nvSpPr>
          <p:cNvPr id="44" name="AutoShape 10"/>
          <p:cNvSpPr>
            <a:spLocks noChangeArrowheads="1"/>
          </p:cNvSpPr>
          <p:nvPr/>
        </p:nvSpPr>
        <p:spPr bwMode="gray">
          <a:xfrm>
            <a:off x="2371725" y="2146300"/>
            <a:ext cx="1204912" cy="396875"/>
          </a:xfrm>
          <a:prstGeom prst="roundRect">
            <a:avLst>
              <a:gd name="adj" fmla="val 16667"/>
            </a:avLst>
          </a:prstGeom>
          <a:noFill/>
          <a:ln w="9525">
            <a:noFill/>
            <a:round/>
            <a:headEnd/>
            <a:tailEnd/>
          </a:ln>
          <a:effectLst/>
        </p:spPr>
        <p:txBody>
          <a:bodyPr anchor="ctr">
            <a:spAutoFit/>
          </a:bodyPr>
          <a:lstStyle/>
          <a:p>
            <a:pPr eaLnBrk="0" hangingPunct="0">
              <a:spcBef>
                <a:spcPct val="20000"/>
              </a:spcBef>
              <a:buClr>
                <a:srgbClr val="EDB22C"/>
              </a:buClr>
              <a:buFont typeface="Tahoma" pitchFamily="34" charset="0"/>
              <a:buNone/>
            </a:pPr>
            <a:r>
              <a:rPr lang="en-US">
                <a:effectLst/>
              </a:rPr>
              <a:t>SDRAM</a:t>
            </a:r>
          </a:p>
        </p:txBody>
      </p:sp>
      <p:sp>
        <p:nvSpPr>
          <p:cNvPr id="45" name="AutoShape 11"/>
          <p:cNvSpPr>
            <a:spLocks noChangeArrowheads="1"/>
          </p:cNvSpPr>
          <p:nvPr/>
        </p:nvSpPr>
        <p:spPr bwMode="gray">
          <a:xfrm>
            <a:off x="3925887" y="2606675"/>
            <a:ext cx="709613" cy="396875"/>
          </a:xfrm>
          <a:prstGeom prst="roundRect">
            <a:avLst>
              <a:gd name="adj" fmla="val 16667"/>
            </a:avLst>
          </a:prstGeom>
          <a:noFill/>
          <a:ln w="9525">
            <a:noFill/>
            <a:round/>
            <a:headEnd/>
            <a:tailEnd/>
          </a:ln>
          <a:effectLst/>
        </p:spPr>
        <p:txBody>
          <a:bodyPr wrap="none" anchor="ctr">
            <a:spAutoFit/>
          </a:bodyPr>
          <a:lstStyle/>
          <a:p>
            <a:pPr eaLnBrk="0" hangingPunct="0">
              <a:spcBef>
                <a:spcPct val="20000"/>
              </a:spcBef>
              <a:buClr>
                <a:srgbClr val="EDB22C"/>
              </a:buClr>
              <a:buFont typeface="Tahoma" pitchFamily="34" charset="0"/>
              <a:buNone/>
            </a:pPr>
            <a:r>
              <a:rPr lang="en-US">
                <a:effectLst/>
              </a:rPr>
              <a:t>DDR</a:t>
            </a:r>
          </a:p>
        </p:txBody>
      </p:sp>
      <p:sp>
        <p:nvSpPr>
          <p:cNvPr id="46" name="AutoShape 12"/>
          <p:cNvSpPr>
            <a:spLocks noChangeArrowheads="1"/>
          </p:cNvSpPr>
          <p:nvPr/>
        </p:nvSpPr>
        <p:spPr bwMode="gray">
          <a:xfrm>
            <a:off x="4967287" y="3130550"/>
            <a:ext cx="836613" cy="396875"/>
          </a:xfrm>
          <a:prstGeom prst="roundRect">
            <a:avLst>
              <a:gd name="adj" fmla="val 16667"/>
            </a:avLst>
          </a:prstGeom>
          <a:noFill/>
          <a:ln w="9525">
            <a:noFill/>
            <a:round/>
            <a:headEnd/>
            <a:tailEnd/>
          </a:ln>
          <a:effectLst/>
        </p:spPr>
        <p:txBody>
          <a:bodyPr wrap="none" anchor="ctr">
            <a:spAutoFit/>
          </a:bodyPr>
          <a:lstStyle/>
          <a:p>
            <a:pPr eaLnBrk="0" hangingPunct="0">
              <a:spcBef>
                <a:spcPct val="20000"/>
              </a:spcBef>
              <a:buClr>
                <a:srgbClr val="EDB22C"/>
              </a:buClr>
              <a:buFont typeface="Tahoma" pitchFamily="34" charset="0"/>
              <a:buNone/>
            </a:pPr>
            <a:r>
              <a:rPr lang="en-US">
                <a:effectLst/>
              </a:rPr>
              <a:t>DDR2</a:t>
            </a:r>
          </a:p>
        </p:txBody>
      </p:sp>
      <p:sp>
        <p:nvSpPr>
          <p:cNvPr id="47" name="AutoShape 13"/>
          <p:cNvSpPr>
            <a:spLocks noChangeArrowheads="1"/>
          </p:cNvSpPr>
          <p:nvPr/>
        </p:nvSpPr>
        <p:spPr bwMode="gray">
          <a:xfrm>
            <a:off x="6192837" y="4679950"/>
            <a:ext cx="1233488" cy="396875"/>
          </a:xfrm>
          <a:prstGeom prst="roundRect">
            <a:avLst>
              <a:gd name="adj" fmla="val 16667"/>
            </a:avLst>
          </a:prstGeom>
          <a:noFill/>
          <a:ln w="9525">
            <a:noFill/>
            <a:round/>
            <a:headEnd/>
            <a:tailEnd/>
          </a:ln>
          <a:effectLst/>
        </p:spPr>
        <p:txBody>
          <a:bodyPr anchor="ctr">
            <a:spAutoFit/>
          </a:bodyPr>
          <a:lstStyle/>
          <a:p>
            <a:pPr eaLnBrk="0" hangingPunct="0">
              <a:spcBef>
                <a:spcPct val="20000"/>
              </a:spcBef>
              <a:buClr>
                <a:srgbClr val="EDB22C"/>
              </a:buClr>
              <a:buFont typeface="Tahoma" pitchFamily="34" charset="0"/>
              <a:buNone/>
            </a:pPr>
            <a:r>
              <a:rPr lang="en-US">
                <a:solidFill>
                  <a:srgbClr val="6699FF"/>
                </a:solidFill>
                <a:effectLst/>
              </a:rPr>
              <a:t>NGM Diff</a:t>
            </a:r>
          </a:p>
        </p:txBody>
      </p:sp>
      <p:sp>
        <p:nvSpPr>
          <p:cNvPr id="48" name="AutoShape 14"/>
          <p:cNvSpPr>
            <a:spLocks noChangeArrowheads="1"/>
          </p:cNvSpPr>
          <p:nvPr/>
        </p:nvSpPr>
        <p:spPr bwMode="gray">
          <a:xfrm>
            <a:off x="5981700" y="3487738"/>
            <a:ext cx="857250" cy="396875"/>
          </a:xfrm>
          <a:prstGeom prst="roundRect">
            <a:avLst>
              <a:gd name="adj" fmla="val 16667"/>
            </a:avLst>
          </a:prstGeom>
          <a:noFill/>
          <a:ln w="9525">
            <a:noFill/>
            <a:round/>
            <a:headEnd/>
            <a:tailEnd/>
          </a:ln>
          <a:effectLst/>
        </p:spPr>
        <p:txBody>
          <a:bodyPr anchor="ctr">
            <a:noAutofit/>
          </a:bodyPr>
          <a:lstStyle/>
          <a:p>
            <a:pPr eaLnBrk="0" hangingPunct="0">
              <a:spcBef>
                <a:spcPct val="20000"/>
              </a:spcBef>
              <a:buClr>
                <a:srgbClr val="EDB22C"/>
              </a:buClr>
              <a:buFont typeface="Tahoma" pitchFamily="34" charset="0"/>
              <a:buNone/>
            </a:pPr>
            <a:r>
              <a:rPr lang="en-US">
                <a:effectLst/>
              </a:rPr>
              <a:t>DDR3</a:t>
            </a:r>
          </a:p>
        </p:txBody>
      </p:sp>
      <p:sp>
        <p:nvSpPr>
          <p:cNvPr id="49" name="Text Box 15"/>
          <p:cNvSpPr txBox="1">
            <a:spLocks noChangeArrowheads="1"/>
          </p:cNvSpPr>
          <p:nvPr/>
        </p:nvSpPr>
        <p:spPr bwMode="auto">
          <a:xfrm>
            <a:off x="7753350" y="4762500"/>
            <a:ext cx="758825" cy="336550"/>
          </a:xfrm>
          <a:prstGeom prst="rect">
            <a:avLst/>
          </a:prstGeom>
          <a:noFill/>
          <a:ln w="9525">
            <a:noFill/>
            <a:miter lim="800000"/>
            <a:headEnd/>
            <a:tailEnd/>
          </a:ln>
          <a:effectLst/>
        </p:spPr>
        <p:txBody>
          <a:bodyPr wrap="none">
            <a:spAutoFit/>
          </a:bodyPr>
          <a:lstStyle/>
          <a:p>
            <a:pPr algn="r" defTabSz="885825" eaLnBrk="0" hangingPunct="0"/>
            <a:r>
              <a:rPr lang="en-US" sz="1600">
                <a:solidFill>
                  <a:schemeClr val="accent2"/>
                </a:solidFill>
                <a:effectLst/>
              </a:rPr>
              <a:t>156ps</a:t>
            </a:r>
          </a:p>
        </p:txBody>
      </p:sp>
      <p:sp>
        <p:nvSpPr>
          <p:cNvPr id="50" name="Text Box 16"/>
          <p:cNvSpPr txBox="1">
            <a:spLocks noChangeArrowheads="1"/>
          </p:cNvSpPr>
          <p:nvPr/>
        </p:nvSpPr>
        <p:spPr bwMode="auto">
          <a:xfrm>
            <a:off x="7780337" y="3740150"/>
            <a:ext cx="758825" cy="336550"/>
          </a:xfrm>
          <a:prstGeom prst="rect">
            <a:avLst/>
          </a:prstGeom>
          <a:noFill/>
          <a:ln w="9525">
            <a:noFill/>
            <a:miter lim="800000"/>
            <a:headEnd/>
            <a:tailEnd/>
          </a:ln>
          <a:effectLst/>
        </p:spPr>
        <p:txBody>
          <a:bodyPr wrap="none">
            <a:spAutoFit/>
          </a:bodyPr>
          <a:lstStyle/>
          <a:p>
            <a:pPr algn="r" defTabSz="885825" eaLnBrk="0" hangingPunct="0"/>
            <a:r>
              <a:rPr lang="en-US" sz="1600">
                <a:solidFill>
                  <a:srgbClr val="99CCFF"/>
                </a:solidFill>
                <a:effectLst/>
              </a:rPr>
              <a:t>625ps</a:t>
            </a:r>
          </a:p>
        </p:txBody>
      </p:sp>
      <p:sp>
        <p:nvSpPr>
          <p:cNvPr id="51" name="Rectangle 17"/>
          <p:cNvSpPr>
            <a:spLocks noChangeArrowheads="1"/>
          </p:cNvSpPr>
          <p:nvPr/>
        </p:nvSpPr>
        <p:spPr bwMode="auto">
          <a:xfrm>
            <a:off x="6245225" y="4084638"/>
            <a:ext cx="1497012" cy="457200"/>
          </a:xfrm>
          <a:prstGeom prst="rect">
            <a:avLst/>
          </a:prstGeom>
          <a:solidFill>
            <a:srgbClr val="80B2AD"/>
          </a:solidFill>
          <a:ln w="9525" algn="ctr">
            <a:noFill/>
            <a:miter lim="800000"/>
            <a:headEnd/>
            <a:tailEnd/>
          </a:ln>
          <a:effectLst/>
        </p:spPr>
        <p:txBody>
          <a:bodyPr wrap="none" anchor="ctr">
            <a:noAutofit/>
          </a:bodyPr>
          <a:lstStyle/>
          <a:p>
            <a:endParaRPr lang="en-US"/>
          </a:p>
        </p:txBody>
      </p:sp>
      <p:sp>
        <p:nvSpPr>
          <p:cNvPr id="52" name="AutoShape 18"/>
          <p:cNvSpPr>
            <a:spLocks noChangeArrowheads="1"/>
          </p:cNvSpPr>
          <p:nvPr/>
        </p:nvSpPr>
        <p:spPr bwMode="gray">
          <a:xfrm>
            <a:off x="6153150" y="4222750"/>
            <a:ext cx="1233487" cy="396875"/>
          </a:xfrm>
          <a:prstGeom prst="roundRect">
            <a:avLst>
              <a:gd name="adj" fmla="val 16667"/>
            </a:avLst>
          </a:prstGeom>
          <a:noFill/>
          <a:ln w="9525">
            <a:noFill/>
            <a:round/>
            <a:headEnd/>
            <a:tailEnd/>
          </a:ln>
          <a:effectLst/>
        </p:spPr>
        <p:txBody>
          <a:bodyPr anchor="ctr">
            <a:spAutoFit/>
          </a:bodyPr>
          <a:lstStyle/>
          <a:p>
            <a:pPr eaLnBrk="0" hangingPunct="0">
              <a:spcBef>
                <a:spcPct val="20000"/>
              </a:spcBef>
              <a:buClr>
                <a:srgbClr val="EDB22C"/>
              </a:buClr>
              <a:buFont typeface="Tahoma" pitchFamily="34" charset="0"/>
              <a:buNone/>
            </a:pPr>
            <a:r>
              <a:rPr lang="en-US">
                <a:effectLst/>
              </a:rPr>
              <a:t>NGM SE</a:t>
            </a:r>
          </a:p>
        </p:txBody>
      </p:sp>
      <p:sp>
        <p:nvSpPr>
          <p:cNvPr id="53" name="Text Box 20"/>
          <p:cNvSpPr txBox="1">
            <a:spLocks noChangeArrowheads="1"/>
          </p:cNvSpPr>
          <p:nvPr/>
        </p:nvSpPr>
        <p:spPr bwMode="auto">
          <a:xfrm>
            <a:off x="7791450" y="4278313"/>
            <a:ext cx="758825" cy="336550"/>
          </a:xfrm>
          <a:prstGeom prst="rect">
            <a:avLst/>
          </a:prstGeom>
          <a:noFill/>
          <a:ln w="9525">
            <a:noFill/>
            <a:miter lim="800000"/>
            <a:headEnd/>
            <a:tailEnd/>
          </a:ln>
          <a:effectLst/>
        </p:spPr>
        <p:txBody>
          <a:bodyPr wrap="none">
            <a:spAutoFit/>
          </a:bodyPr>
          <a:lstStyle/>
          <a:p>
            <a:pPr algn="r" defTabSz="885825" eaLnBrk="0" hangingPunct="0"/>
            <a:r>
              <a:rPr lang="en-US" sz="1600">
                <a:solidFill>
                  <a:srgbClr val="00CC66"/>
                </a:solidFill>
                <a:effectLst/>
              </a:rPr>
              <a:t>313ps</a:t>
            </a:r>
          </a:p>
        </p:txBody>
      </p:sp>
      <p:graphicFrame>
        <p:nvGraphicFramePr>
          <p:cNvPr id="54" name="Object 19"/>
          <p:cNvGraphicFramePr>
            <a:graphicFrameLocks noChangeAspect="1"/>
          </p:cNvGraphicFramePr>
          <p:nvPr/>
        </p:nvGraphicFramePr>
        <p:xfrm>
          <a:off x="381000" y="1228725"/>
          <a:ext cx="7807325" cy="4879975"/>
        </p:xfrm>
        <a:graphic>
          <a:graphicData uri="http://schemas.openxmlformats.org/presentationml/2006/ole">
            <p:oleObj spid="_x0000_s2051" name="Chart" r:id="rId6" imgW="7829540" imgH="4895982" progId="MSGraph.Chart.8">
              <p:embed followColorScheme="full"/>
            </p:oleObj>
          </a:graphicData>
        </a:graphic>
      </p:graphicFrame>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5"/>
          <p:cNvGrpSpPr/>
          <p:nvPr/>
        </p:nvGrpSpPr>
        <p:grpSpPr>
          <a:xfrm>
            <a:off x="-228600" y="1419225"/>
            <a:ext cx="9601200" cy="4465638"/>
            <a:chOff x="5180724" y="-1020616"/>
            <a:chExt cx="9214898" cy="3110002"/>
          </a:xfrm>
        </p:grpSpPr>
        <p:pic>
          <p:nvPicPr>
            <p:cNvPr id="8" name="Picture 47" descr="glass rectangle"/>
            <p:cNvPicPr>
              <a:picLocks noChangeAspect="1" noChangeArrowheads="1"/>
            </p:cNvPicPr>
            <p:nvPr/>
          </p:nvPicPr>
          <p:blipFill>
            <a:blip r:embed="rId4">
              <a:lum bright="-100000"/>
            </a:blip>
            <a:srcRect t="2888" b="8159"/>
            <a:stretch>
              <a:fillRect/>
            </a:stretch>
          </p:blipFill>
          <p:spPr bwMode="auto">
            <a:xfrm rot="16200000" flipH="1">
              <a:off x="8268881" y="-4037876"/>
              <a:ext cx="3109482" cy="9144001"/>
            </a:xfrm>
            <a:prstGeom prst="rect">
              <a:avLst/>
            </a:prstGeom>
            <a:noFill/>
            <a:ln w="9525">
              <a:noFill/>
              <a:miter lim="800000"/>
              <a:headEnd/>
              <a:tailEnd/>
            </a:ln>
          </p:spPr>
        </p:pic>
        <p:pic>
          <p:nvPicPr>
            <p:cNvPr id="9" name="Picture 8" descr="glass rectangle"/>
            <p:cNvPicPr>
              <a:picLocks noChangeAspect="1" noChangeArrowheads="1"/>
            </p:cNvPicPr>
            <p:nvPr/>
          </p:nvPicPr>
          <p:blipFill>
            <a:blip r:embed="rId4">
              <a:lum bright="-100000"/>
            </a:blip>
            <a:srcRect t="2888" b="8159"/>
            <a:stretch>
              <a:fillRect/>
            </a:stretch>
          </p:blipFill>
          <p:spPr bwMode="auto">
            <a:xfrm rot="16200000" flipH="1">
              <a:off x="8197980" y="-4037351"/>
              <a:ext cx="3109481" cy="9143994"/>
            </a:xfrm>
            <a:prstGeom prst="rect">
              <a:avLst/>
            </a:prstGeom>
            <a:noFill/>
            <a:ln w="9525">
              <a:noFill/>
              <a:miter lim="800000"/>
              <a:headEnd/>
              <a:tailEnd/>
            </a:ln>
          </p:spPr>
        </p:pic>
      </p:grpSp>
      <p:sp>
        <p:nvSpPr>
          <p:cNvPr id="261122" name="Rectangle 2"/>
          <p:cNvSpPr>
            <a:spLocks noGrp="1" noChangeArrowheads="1"/>
          </p:cNvSpPr>
          <p:nvPr>
            <p:ph type="title"/>
          </p:nvPr>
        </p:nvSpPr>
        <p:spPr/>
        <p:txBody>
          <a:bodyPr/>
          <a:lstStyle/>
          <a:p>
            <a:r>
              <a:rPr lang="en-US" dirty="0" smtClean="0"/>
              <a:t>Die Size Impact</a:t>
            </a:r>
            <a:endParaRPr lang="en-US" dirty="0"/>
          </a:p>
        </p:txBody>
      </p:sp>
      <p:graphicFrame>
        <p:nvGraphicFramePr>
          <p:cNvPr id="11" name="Object 9"/>
          <p:cNvGraphicFramePr>
            <a:graphicFrameLocks noChangeAspect="1"/>
          </p:cNvGraphicFramePr>
          <p:nvPr/>
        </p:nvGraphicFramePr>
        <p:xfrm>
          <a:off x="573087" y="1137417"/>
          <a:ext cx="7997825" cy="5010150"/>
        </p:xfrm>
        <a:graphic>
          <a:graphicData uri="http://schemas.openxmlformats.org/presentationml/2006/ole">
            <p:oleObj spid="_x0000_s3074" name="Chart" r:id="rId5" imgW="4895850" imgH="3067050" progId="Excel.Sheet.8">
              <p:embed/>
            </p:oleObj>
          </a:graphicData>
        </a:graphic>
      </p:graphicFrame>
      <p:sp>
        <p:nvSpPr>
          <p:cNvPr id="12" name="Text Box 10"/>
          <p:cNvSpPr txBox="1">
            <a:spLocks noChangeArrowheads="1"/>
          </p:cNvSpPr>
          <p:nvPr/>
        </p:nvSpPr>
        <p:spPr bwMode="auto">
          <a:xfrm>
            <a:off x="4799012" y="2059755"/>
            <a:ext cx="1197764" cy="307777"/>
          </a:xfrm>
          <a:prstGeom prst="rect">
            <a:avLst/>
          </a:prstGeom>
          <a:noFill/>
          <a:ln w="9525" algn="ctr">
            <a:noFill/>
            <a:miter lim="800000"/>
            <a:headEnd/>
            <a:tailEnd/>
          </a:ln>
          <a:effectLst/>
        </p:spPr>
        <p:txBody>
          <a:bodyPr wrap="none">
            <a:spAutoFit/>
          </a:bodyPr>
          <a:lstStyle/>
          <a:p>
            <a:pPr eaLnBrk="0" hangingPunct="0"/>
            <a:r>
              <a:rPr lang="en-US" sz="1400" dirty="0">
                <a:effectLst/>
                <a:latin typeface="Segoe" pitchFamily="34" charset="0"/>
              </a:rPr>
              <a:t>Triple Metal</a:t>
            </a:r>
          </a:p>
        </p:txBody>
      </p:sp>
      <p:sp>
        <p:nvSpPr>
          <p:cNvPr id="13" name="Oval 11"/>
          <p:cNvSpPr>
            <a:spLocks noChangeArrowheads="1"/>
          </p:cNvSpPr>
          <p:nvPr/>
        </p:nvSpPr>
        <p:spPr bwMode="auto">
          <a:xfrm>
            <a:off x="4078287" y="2672530"/>
            <a:ext cx="450850" cy="1204912"/>
          </a:xfrm>
          <a:prstGeom prst="ellipse">
            <a:avLst/>
          </a:prstGeom>
          <a:noFill/>
          <a:ln w="9525" algn="ctr">
            <a:solidFill>
              <a:schemeClr val="tx1"/>
            </a:solidFill>
            <a:round/>
            <a:headEnd/>
            <a:tailEnd/>
          </a:ln>
          <a:effectLst/>
        </p:spPr>
        <p:txBody>
          <a:bodyPr wrap="none" anchor="ctr"/>
          <a:lstStyle/>
          <a:p>
            <a:endParaRPr lang="en-US" dirty="0">
              <a:latin typeface="Segoe" pitchFamily="34" charset="0"/>
            </a:endParaRPr>
          </a:p>
        </p:txBody>
      </p:sp>
      <p:sp>
        <p:nvSpPr>
          <p:cNvPr id="14" name="Line 12"/>
          <p:cNvSpPr>
            <a:spLocks noChangeShapeType="1"/>
          </p:cNvSpPr>
          <p:nvPr/>
        </p:nvSpPr>
        <p:spPr bwMode="auto">
          <a:xfrm flipH="1">
            <a:off x="4468812" y="2235967"/>
            <a:ext cx="398463" cy="498475"/>
          </a:xfrm>
          <a:prstGeom prst="line">
            <a:avLst/>
          </a:prstGeom>
          <a:noFill/>
          <a:ln w="19050">
            <a:solidFill>
              <a:schemeClr val="tx1"/>
            </a:solidFill>
            <a:round/>
            <a:headEnd/>
            <a:tailEnd type="triangle" w="med" len="med"/>
          </a:ln>
          <a:effectLst/>
        </p:spPr>
        <p:txBody>
          <a:bodyPr anchor="ctr"/>
          <a:lstStyle/>
          <a:p>
            <a:endParaRPr lang="en-US" dirty="0">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5"/>
          <p:cNvGrpSpPr/>
          <p:nvPr/>
        </p:nvGrpSpPr>
        <p:grpSpPr>
          <a:xfrm>
            <a:off x="-228600" y="1419224"/>
            <a:ext cx="9601200" cy="5438775"/>
            <a:chOff x="5180724" y="-1020616"/>
            <a:chExt cx="9214898" cy="3110002"/>
          </a:xfrm>
        </p:grpSpPr>
        <p:pic>
          <p:nvPicPr>
            <p:cNvPr id="15" name="Picture 47" descr="glass rectangle"/>
            <p:cNvPicPr>
              <a:picLocks noChangeAspect="1" noChangeArrowheads="1"/>
            </p:cNvPicPr>
            <p:nvPr/>
          </p:nvPicPr>
          <p:blipFill>
            <a:blip r:embed="rId4">
              <a:lum bright="-100000"/>
            </a:blip>
            <a:srcRect t="2888" b="8159"/>
            <a:stretch>
              <a:fillRect/>
            </a:stretch>
          </p:blipFill>
          <p:spPr bwMode="auto">
            <a:xfrm rot="16200000" flipH="1">
              <a:off x="8268881" y="-4037876"/>
              <a:ext cx="3109482" cy="9144001"/>
            </a:xfrm>
            <a:prstGeom prst="rect">
              <a:avLst/>
            </a:prstGeom>
            <a:noFill/>
            <a:ln w="9525">
              <a:noFill/>
              <a:miter lim="800000"/>
              <a:headEnd/>
              <a:tailEnd/>
            </a:ln>
          </p:spPr>
        </p:pic>
        <p:pic>
          <p:nvPicPr>
            <p:cNvPr id="16" name="Picture 15" descr="glass rectangle"/>
            <p:cNvPicPr>
              <a:picLocks noChangeAspect="1" noChangeArrowheads="1"/>
            </p:cNvPicPr>
            <p:nvPr/>
          </p:nvPicPr>
          <p:blipFill>
            <a:blip r:embed="rId4">
              <a:lum bright="-100000"/>
            </a:blip>
            <a:srcRect t="2888" b="8159"/>
            <a:stretch>
              <a:fillRect/>
            </a:stretch>
          </p:blipFill>
          <p:spPr bwMode="auto">
            <a:xfrm rot="16200000" flipH="1">
              <a:off x="8197980" y="-4037351"/>
              <a:ext cx="3109481" cy="9143994"/>
            </a:xfrm>
            <a:prstGeom prst="rect">
              <a:avLst/>
            </a:prstGeom>
            <a:noFill/>
            <a:ln w="9525">
              <a:noFill/>
              <a:miter lim="800000"/>
              <a:headEnd/>
              <a:tailEnd/>
            </a:ln>
          </p:spPr>
        </p:pic>
      </p:grpSp>
      <p:sp>
        <p:nvSpPr>
          <p:cNvPr id="262146" name="Rectangle 2"/>
          <p:cNvSpPr>
            <a:spLocks noGrp="1" noChangeArrowheads="1"/>
          </p:cNvSpPr>
          <p:nvPr>
            <p:ph type="title"/>
          </p:nvPr>
        </p:nvSpPr>
        <p:spPr/>
        <p:txBody>
          <a:bodyPr/>
          <a:lstStyle/>
          <a:p>
            <a:r>
              <a:rPr lang="en-US" dirty="0" err="1"/>
              <a:t>Idd</a:t>
            </a:r>
            <a:r>
              <a:rPr lang="en-US" dirty="0"/>
              <a:t> Impact</a:t>
            </a:r>
          </a:p>
        </p:txBody>
      </p:sp>
      <p:graphicFrame>
        <p:nvGraphicFramePr>
          <p:cNvPr id="18" name="Object 3"/>
          <p:cNvGraphicFramePr>
            <a:graphicFrameLocks noChangeAspect="1"/>
          </p:cNvGraphicFramePr>
          <p:nvPr/>
        </p:nvGraphicFramePr>
        <p:xfrm>
          <a:off x="1120775" y="1236663"/>
          <a:ext cx="6902450" cy="4975225"/>
        </p:xfrm>
        <a:graphic>
          <a:graphicData uri="http://schemas.openxmlformats.org/presentationml/2006/ole">
            <p:oleObj spid="_x0000_s4098" name="Worksheet" r:id="rId5" imgW="4505376" imgH="3248138" progId="Excel.Sheet.8">
              <p:embed/>
            </p:oleObj>
          </a:graphicData>
        </a:graphic>
      </p:graphicFrame>
      <p:sp>
        <p:nvSpPr>
          <p:cNvPr id="19" name="AutoShape 4"/>
          <p:cNvSpPr>
            <a:spLocks/>
          </p:cNvSpPr>
          <p:nvPr/>
        </p:nvSpPr>
        <p:spPr bwMode="auto">
          <a:xfrm rot="16200000">
            <a:off x="5865018" y="5335118"/>
            <a:ext cx="314325" cy="1738313"/>
          </a:xfrm>
          <a:prstGeom prst="leftBrace">
            <a:avLst>
              <a:gd name="adj1" fmla="val 46086"/>
              <a:gd name="adj2" fmla="val 50000"/>
            </a:avLst>
          </a:prstGeom>
          <a:noFill/>
          <a:ln w="9525">
            <a:solidFill>
              <a:schemeClr val="tx1"/>
            </a:solidFill>
            <a:round/>
            <a:headEnd/>
            <a:tailEnd/>
          </a:ln>
          <a:effectLst/>
        </p:spPr>
        <p:txBody>
          <a:bodyPr wrap="none" anchor="ctr"/>
          <a:lstStyle/>
          <a:p>
            <a:endParaRPr lang="en-US" dirty="0">
              <a:latin typeface="Segoe" pitchFamily="34" charset="0"/>
            </a:endParaRPr>
          </a:p>
        </p:txBody>
      </p:sp>
      <p:sp>
        <p:nvSpPr>
          <p:cNvPr id="20" name="Text Box 5"/>
          <p:cNvSpPr txBox="1">
            <a:spLocks noChangeArrowheads="1"/>
          </p:cNvSpPr>
          <p:nvPr/>
        </p:nvSpPr>
        <p:spPr bwMode="auto">
          <a:xfrm>
            <a:off x="5743574" y="6262687"/>
            <a:ext cx="601447" cy="369332"/>
          </a:xfrm>
          <a:prstGeom prst="rect">
            <a:avLst/>
          </a:prstGeom>
          <a:noFill/>
          <a:ln w="9525" algn="ctr">
            <a:noFill/>
            <a:miter lim="800000"/>
            <a:headEnd/>
            <a:tailEnd/>
          </a:ln>
          <a:effectLst/>
        </p:spPr>
        <p:txBody>
          <a:bodyPr wrap="none">
            <a:spAutoFit/>
          </a:bodyPr>
          <a:lstStyle/>
          <a:p>
            <a:pPr eaLnBrk="0" hangingPunct="0"/>
            <a:r>
              <a:rPr lang="en-US" dirty="0">
                <a:effectLst/>
                <a:latin typeface="Segoe" pitchFamily="34" charset="0"/>
              </a:rPr>
              <a:t>X32</a:t>
            </a:r>
          </a:p>
        </p:txBody>
      </p:sp>
      <p:sp>
        <p:nvSpPr>
          <p:cNvPr id="21" name="AutoShape 6"/>
          <p:cNvSpPr>
            <a:spLocks/>
          </p:cNvSpPr>
          <p:nvPr/>
        </p:nvSpPr>
        <p:spPr bwMode="auto">
          <a:xfrm rot="16200000">
            <a:off x="3568699" y="4853312"/>
            <a:ext cx="314325" cy="2708275"/>
          </a:xfrm>
          <a:prstGeom prst="leftBrace">
            <a:avLst>
              <a:gd name="adj1" fmla="val 71801"/>
              <a:gd name="adj2" fmla="val 50000"/>
            </a:avLst>
          </a:prstGeom>
          <a:noFill/>
          <a:ln w="9525">
            <a:solidFill>
              <a:schemeClr val="tx1"/>
            </a:solidFill>
            <a:round/>
            <a:headEnd/>
            <a:tailEnd/>
          </a:ln>
          <a:effectLst/>
        </p:spPr>
        <p:txBody>
          <a:bodyPr wrap="none" anchor="ctr"/>
          <a:lstStyle/>
          <a:p>
            <a:endParaRPr lang="en-US" dirty="0">
              <a:latin typeface="Segoe" pitchFamily="34" charset="0"/>
            </a:endParaRPr>
          </a:p>
        </p:txBody>
      </p:sp>
      <p:sp>
        <p:nvSpPr>
          <p:cNvPr id="22" name="Text Box 7"/>
          <p:cNvSpPr txBox="1">
            <a:spLocks noChangeArrowheads="1"/>
          </p:cNvSpPr>
          <p:nvPr/>
        </p:nvSpPr>
        <p:spPr bwMode="auto">
          <a:xfrm>
            <a:off x="3392487" y="6262687"/>
            <a:ext cx="698500" cy="366713"/>
          </a:xfrm>
          <a:prstGeom prst="rect">
            <a:avLst/>
          </a:prstGeom>
          <a:noFill/>
          <a:ln w="9525" algn="ctr">
            <a:noFill/>
            <a:miter lim="800000"/>
            <a:headEnd/>
            <a:tailEnd/>
          </a:ln>
          <a:effectLst/>
        </p:spPr>
        <p:txBody>
          <a:bodyPr>
            <a:spAutoFit/>
          </a:bodyPr>
          <a:lstStyle/>
          <a:p>
            <a:pPr eaLnBrk="0" hangingPunct="0"/>
            <a:r>
              <a:rPr lang="en-US" dirty="0">
                <a:effectLst/>
                <a:latin typeface="Segoe" pitchFamily="34" charset="0"/>
              </a:rPr>
              <a:t>X16</a:t>
            </a:r>
          </a:p>
        </p:txBody>
      </p:sp>
      <p:sp>
        <p:nvSpPr>
          <p:cNvPr id="23" name="Text Box 8"/>
          <p:cNvSpPr txBox="1">
            <a:spLocks noChangeArrowheads="1"/>
          </p:cNvSpPr>
          <p:nvPr/>
        </p:nvSpPr>
        <p:spPr bwMode="auto">
          <a:xfrm>
            <a:off x="6080124" y="2535562"/>
            <a:ext cx="785813" cy="274638"/>
          </a:xfrm>
          <a:prstGeom prst="rect">
            <a:avLst/>
          </a:prstGeom>
          <a:noFill/>
          <a:ln w="9525" algn="ctr">
            <a:noFill/>
            <a:miter lim="800000"/>
            <a:headEnd/>
            <a:tailEnd/>
          </a:ln>
          <a:effectLst/>
        </p:spPr>
        <p:txBody>
          <a:bodyPr wrap="none">
            <a:spAutoFit/>
          </a:bodyPr>
          <a:lstStyle/>
          <a:p>
            <a:pPr eaLnBrk="0" hangingPunct="0"/>
            <a:r>
              <a:rPr lang="en-US" sz="1200" dirty="0">
                <a:effectLst/>
                <a:latin typeface="Segoe" pitchFamily="34" charset="0"/>
              </a:rPr>
              <a:t>2.5Gpbs</a:t>
            </a:r>
          </a:p>
        </p:txBody>
      </p:sp>
      <p:sp>
        <p:nvSpPr>
          <p:cNvPr id="24" name="Text Box 9"/>
          <p:cNvSpPr txBox="1">
            <a:spLocks noChangeArrowheads="1"/>
          </p:cNvSpPr>
          <p:nvPr/>
        </p:nvSpPr>
        <p:spPr bwMode="auto">
          <a:xfrm>
            <a:off x="5203824" y="2553025"/>
            <a:ext cx="785813" cy="274637"/>
          </a:xfrm>
          <a:prstGeom prst="rect">
            <a:avLst/>
          </a:prstGeom>
          <a:noFill/>
          <a:ln w="9525" algn="ctr">
            <a:noFill/>
            <a:miter lim="800000"/>
            <a:headEnd/>
            <a:tailEnd/>
          </a:ln>
          <a:effectLst/>
        </p:spPr>
        <p:txBody>
          <a:bodyPr wrap="none">
            <a:spAutoFit/>
          </a:bodyPr>
          <a:lstStyle/>
          <a:p>
            <a:pPr eaLnBrk="0" hangingPunct="0"/>
            <a:r>
              <a:rPr lang="en-US" sz="1200" dirty="0">
                <a:effectLst/>
                <a:latin typeface="Segoe" pitchFamily="34" charset="0"/>
              </a:rPr>
              <a:t>1.6Gpbs</a:t>
            </a:r>
          </a:p>
        </p:txBody>
      </p:sp>
      <p:sp>
        <p:nvSpPr>
          <p:cNvPr id="25" name="Text Box 10"/>
          <p:cNvSpPr txBox="1">
            <a:spLocks noChangeArrowheads="1"/>
          </p:cNvSpPr>
          <p:nvPr/>
        </p:nvSpPr>
        <p:spPr bwMode="auto">
          <a:xfrm>
            <a:off x="4222749" y="4404050"/>
            <a:ext cx="869950" cy="274637"/>
          </a:xfrm>
          <a:prstGeom prst="rect">
            <a:avLst/>
          </a:prstGeom>
          <a:noFill/>
          <a:ln w="9525" algn="ctr">
            <a:noFill/>
            <a:miter lim="800000"/>
            <a:headEnd/>
            <a:tailEnd/>
          </a:ln>
          <a:effectLst/>
        </p:spPr>
        <p:txBody>
          <a:bodyPr wrap="none">
            <a:spAutoFit/>
          </a:bodyPr>
          <a:lstStyle/>
          <a:p>
            <a:pPr eaLnBrk="0" hangingPunct="0"/>
            <a:r>
              <a:rPr lang="en-US" sz="1200" dirty="0">
                <a:effectLst/>
                <a:latin typeface="Segoe" pitchFamily="34" charset="0"/>
              </a:rPr>
              <a:t>1.33Gpbs</a:t>
            </a:r>
          </a:p>
        </p:txBody>
      </p:sp>
      <p:sp>
        <p:nvSpPr>
          <p:cNvPr id="26" name="Text Box 11"/>
          <p:cNvSpPr txBox="1">
            <a:spLocks noChangeArrowheads="1"/>
          </p:cNvSpPr>
          <p:nvPr/>
        </p:nvSpPr>
        <p:spPr bwMode="auto">
          <a:xfrm>
            <a:off x="3370262" y="4556450"/>
            <a:ext cx="856325" cy="276999"/>
          </a:xfrm>
          <a:prstGeom prst="rect">
            <a:avLst/>
          </a:prstGeom>
          <a:noFill/>
          <a:ln w="9525" algn="ctr">
            <a:noFill/>
            <a:miter lim="800000"/>
            <a:headEnd/>
            <a:tailEnd/>
          </a:ln>
          <a:effectLst/>
        </p:spPr>
        <p:txBody>
          <a:bodyPr wrap="none">
            <a:spAutoFit/>
          </a:bodyPr>
          <a:lstStyle/>
          <a:p>
            <a:pPr eaLnBrk="0" hangingPunct="0"/>
            <a:r>
              <a:rPr lang="en-US" sz="1200" dirty="0">
                <a:effectLst/>
                <a:latin typeface="Segoe" pitchFamily="34" charset="0"/>
              </a:rPr>
              <a:t>800Mpbs</a:t>
            </a:r>
          </a:p>
        </p:txBody>
      </p:sp>
      <p:sp>
        <p:nvSpPr>
          <p:cNvPr id="27" name="Text Box 12"/>
          <p:cNvSpPr txBox="1">
            <a:spLocks noChangeArrowheads="1"/>
          </p:cNvSpPr>
          <p:nvPr/>
        </p:nvSpPr>
        <p:spPr bwMode="auto">
          <a:xfrm>
            <a:off x="2487612" y="4613600"/>
            <a:ext cx="856325" cy="276999"/>
          </a:xfrm>
          <a:prstGeom prst="rect">
            <a:avLst/>
          </a:prstGeom>
          <a:noFill/>
          <a:ln w="9525" algn="ctr">
            <a:noFill/>
            <a:miter lim="800000"/>
            <a:headEnd/>
            <a:tailEnd/>
          </a:ln>
          <a:effectLst/>
        </p:spPr>
        <p:txBody>
          <a:bodyPr wrap="none">
            <a:spAutoFit/>
          </a:bodyPr>
          <a:lstStyle/>
          <a:p>
            <a:pPr eaLnBrk="0" hangingPunct="0"/>
            <a:r>
              <a:rPr lang="en-US" sz="1200" dirty="0">
                <a:effectLst/>
                <a:latin typeface="Segoe" pitchFamily="34" charset="0"/>
              </a:rPr>
              <a:t>400Mpbs</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5"/>
          <p:cNvGrpSpPr/>
          <p:nvPr/>
        </p:nvGrpSpPr>
        <p:grpSpPr>
          <a:xfrm>
            <a:off x="-228600" y="1419225"/>
            <a:ext cx="9601200" cy="4465638"/>
            <a:chOff x="5180724" y="-1020616"/>
            <a:chExt cx="9214898" cy="3110002"/>
          </a:xfrm>
        </p:grpSpPr>
        <p:pic>
          <p:nvPicPr>
            <p:cNvPr id="9" name="Picture 47" descr="glass rectangle"/>
            <p:cNvPicPr>
              <a:picLocks noChangeAspect="1" noChangeArrowheads="1"/>
            </p:cNvPicPr>
            <p:nvPr/>
          </p:nvPicPr>
          <p:blipFill>
            <a:blip r:embed="rId3">
              <a:lum bright="-100000"/>
            </a:blip>
            <a:srcRect t="2888" b="8159"/>
            <a:stretch>
              <a:fillRect/>
            </a:stretch>
          </p:blipFill>
          <p:spPr bwMode="auto">
            <a:xfrm rot="16200000" flipH="1">
              <a:off x="8268881" y="-4037876"/>
              <a:ext cx="3109482" cy="9144001"/>
            </a:xfrm>
            <a:prstGeom prst="rect">
              <a:avLst/>
            </a:prstGeom>
            <a:noFill/>
            <a:ln w="9525">
              <a:noFill/>
              <a:miter lim="800000"/>
              <a:headEnd/>
              <a:tailEnd/>
            </a:ln>
          </p:spPr>
        </p:pic>
        <p:pic>
          <p:nvPicPr>
            <p:cNvPr id="10" name="Picture 9" descr="glass rectangle"/>
            <p:cNvPicPr>
              <a:picLocks noChangeAspect="1" noChangeArrowheads="1"/>
            </p:cNvPicPr>
            <p:nvPr/>
          </p:nvPicPr>
          <p:blipFill>
            <a:blip r:embed="rId3">
              <a:lum bright="-100000"/>
            </a:blip>
            <a:srcRect t="2888" b="8159"/>
            <a:stretch>
              <a:fillRect/>
            </a:stretch>
          </p:blipFill>
          <p:spPr bwMode="auto">
            <a:xfrm rot="16200000" flipH="1">
              <a:off x="8197980" y="-4037351"/>
              <a:ext cx="3109481" cy="9143994"/>
            </a:xfrm>
            <a:prstGeom prst="rect">
              <a:avLst/>
            </a:prstGeom>
            <a:noFill/>
            <a:ln w="9525">
              <a:noFill/>
              <a:miter lim="800000"/>
              <a:headEnd/>
              <a:tailEnd/>
            </a:ln>
          </p:spPr>
        </p:pic>
      </p:grpSp>
      <p:sp>
        <p:nvSpPr>
          <p:cNvPr id="263170" name="Rectangle 2"/>
          <p:cNvSpPr>
            <a:spLocks noGrp="1" noChangeArrowheads="1"/>
          </p:cNvSpPr>
          <p:nvPr>
            <p:ph type="title"/>
          </p:nvPr>
        </p:nvSpPr>
        <p:spPr/>
        <p:txBody>
          <a:bodyPr/>
          <a:lstStyle/>
          <a:p>
            <a:r>
              <a:rPr lang="en-US" dirty="0"/>
              <a:t>Power Dissipation Trends</a:t>
            </a:r>
          </a:p>
        </p:txBody>
      </p:sp>
      <p:sp>
        <p:nvSpPr>
          <p:cNvPr id="263177" name="Text Box 9"/>
          <p:cNvSpPr txBox="1">
            <a:spLocks noChangeArrowheads="1"/>
          </p:cNvSpPr>
          <p:nvPr/>
        </p:nvSpPr>
        <p:spPr bwMode="auto">
          <a:xfrm>
            <a:off x="381000" y="6120356"/>
            <a:ext cx="7064375" cy="3323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82573" indent="-382573" algn="l" defTabSz="912777">
              <a:lnSpc>
                <a:spcPct val="90000"/>
              </a:lnSpc>
              <a:spcBef>
                <a:spcPts val="1167"/>
              </a:spcBef>
              <a:buClr>
                <a:schemeClr val="tx2"/>
              </a:buClr>
              <a:buSzPct val="95000"/>
              <a:buBlip>
                <a:blip r:embed="rId4"/>
              </a:buBlip>
            </a:pPr>
            <a:r>
              <a:rPr lang="en-US" sz="2400" b="0" dirty="0">
                <a:latin typeface="+mn-lt"/>
              </a:rPr>
              <a:t>X16 devices at nominal </a:t>
            </a:r>
            <a:r>
              <a:rPr lang="en-US" sz="2400" b="0" dirty="0" err="1">
                <a:latin typeface="+mn-lt"/>
              </a:rPr>
              <a:t>Vdd</a:t>
            </a:r>
            <a:endParaRPr lang="en-US" sz="2400" b="0" dirty="0">
              <a:latin typeface="+mn-lt"/>
            </a:endParaRPr>
          </a:p>
        </p:txBody>
      </p:sp>
      <p:sp>
        <p:nvSpPr>
          <p:cNvPr id="13" name="Line 5"/>
          <p:cNvSpPr>
            <a:spLocks noChangeShapeType="1"/>
          </p:cNvSpPr>
          <p:nvPr/>
        </p:nvSpPr>
        <p:spPr bwMode="auto">
          <a:xfrm>
            <a:off x="3967956" y="3370591"/>
            <a:ext cx="1103312" cy="0"/>
          </a:xfrm>
          <a:prstGeom prst="line">
            <a:avLst/>
          </a:prstGeom>
          <a:noFill/>
          <a:ln w="44450">
            <a:solidFill>
              <a:srgbClr val="CCFFCC"/>
            </a:solidFill>
            <a:round/>
            <a:headEnd/>
            <a:tailEnd type="triangle" w="med" len="med"/>
          </a:ln>
          <a:effectLst/>
        </p:spPr>
        <p:txBody>
          <a:bodyPr anchor="ctr"/>
          <a:lstStyle/>
          <a:p>
            <a:endParaRPr lang="en-US" dirty="0">
              <a:latin typeface="Segoe" pitchFamily="34" charset="0"/>
            </a:endParaRPr>
          </a:p>
        </p:txBody>
      </p:sp>
      <p:sp>
        <p:nvSpPr>
          <p:cNvPr id="14" name="Line 6"/>
          <p:cNvSpPr>
            <a:spLocks noChangeShapeType="1"/>
          </p:cNvSpPr>
          <p:nvPr/>
        </p:nvSpPr>
        <p:spPr bwMode="auto">
          <a:xfrm flipH="1">
            <a:off x="2763043" y="2649866"/>
            <a:ext cx="914400" cy="0"/>
          </a:xfrm>
          <a:prstGeom prst="line">
            <a:avLst/>
          </a:prstGeom>
          <a:noFill/>
          <a:ln w="44450">
            <a:solidFill>
              <a:srgbClr val="FF7C80"/>
            </a:solidFill>
            <a:round/>
            <a:headEnd/>
            <a:tailEnd type="triangle" w="med" len="med"/>
          </a:ln>
          <a:effectLst/>
        </p:spPr>
        <p:txBody>
          <a:bodyPr anchor="ctr"/>
          <a:lstStyle/>
          <a:p>
            <a:endParaRPr lang="en-US" dirty="0">
              <a:latin typeface="Segoe" pitchFamily="34" charset="0"/>
            </a:endParaRPr>
          </a:p>
        </p:txBody>
      </p:sp>
      <p:pic>
        <p:nvPicPr>
          <p:cNvPr id="5123" name="Picture 3"/>
          <p:cNvPicPr>
            <a:picLocks noChangeAspect="1" noChangeArrowheads="1"/>
          </p:cNvPicPr>
          <p:nvPr/>
        </p:nvPicPr>
        <p:blipFill>
          <a:blip r:embed="rId5"/>
          <a:srcRect/>
          <a:stretch>
            <a:fillRect/>
          </a:stretch>
        </p:blipFill>
        <p:spPr bwMode="auto">
          <a:xfrm>
            <a:off x="318723" y="1563013"/>
            <a:ext cx="8885237" cy="417195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Group 5"/>
          <p:cNvGrpSpPr/>
          <p:nvPr/>
        </p:nvGrpSpPr>
        <p:grpSpPr>
          <a:xfrm>
            <a:off x="-228600" y="1419224"/>
            <a:ext cx="9601200" cy="5210175"/>
            <a:chOff x="5180724" y="-1020616"/>
            <a:chExt cx="9214898" cy="3110002"/>
          </a:xfrm>
        </p:grpSpPr>
        <p:pic>
          <p:nvPicPr>
            <p:cNvPr id="110" name="Picture 47" descr="glass rectangle"/>
            <p:cNvPicPr>
              <a:picLocks noChangeAspect="1" noChangeArrowheads="1"/>
            </p:cNvPicPr>
            <p:nvPr/>
          </p:nvPicPr>
          <p:blipFill>
            <a:blip r:embed="rId3">
              <a:lum bright="-100000"/>
            </a:blip>
            <a:srcRect t="2888" b="8159"/>
            <a:stretch>
              <a:fillRect/>
            </a:stretch>
          </p:blipFill>
          <p:spPr bwMode="auto">
            <a:xfrm rot="16200000" flipH="1">
              <a:off x="8268881" y="-4037876"/>
              <a:ext cx="3109482" cy="9144001"/>
            </a:xfrm>
            <a:prstGeom prst="rect">
              <a:avLst/>
            </a:prstGeom>
            <a:noFill/>
            <a:ln w="9525">
              <a:noFill/>
              <a:miter lim="800000"/>
              <a:headEnd/>
              <a:tailEnd/>
            </a:ln>
          </p:spPr>
        </p:pic>
        <p:pic>
          <p:nvPicPr>
            <p:cNvPr id="111" name="Picture 110" descr="glass rectangle"/>
            <p:cNvPicPr>
              <a:picLocks noChangeAspect="1" noChangeArrowheads="1"/>
            </p:cNvPicPr>
            <p:nvPr/>
          </p:nvPicPr>
          <p:blipFill>
            <a:blip r:embed="rId3">
              <a:lum bright="-100000"/>
            </a:blip>
            <a:srcRect t="2888" b="8159"/>
            <a:stretch>
              <a:fillRect/>
            </a:stretch>
          </p:blipFill>
          <p:spPr bwMode="auto">
            <a:xfrm rot="16200000" flipH="1">
              <a:off x="8197980" y="-4037351"/>
              <a:ext cx="3109481" cy="9143994"/>
            </a:xfrm>
            <a:prstGeom prst="rect">
              <a:avLst/>
            </a:prstGeom>
            <a:noFill/>
            <a:ln w="9525">
              <a:noFill/>
              <a:miter lim="800000"/>
              <a:headEnd/>
              <a:tailEnd/>
            </a:ln>
          </p:spPr>
        </p:pic>
      </p:grpSp>
      <p:sp>
        <p:nvSpPr>
          <p:cNvPr id="264194" name="Rectangle 2"/>
          <p:cNvSpPr>
            <a:spLocks noGrp="1" noChangeArrowheads="1"/>
          </p:cNvSpPr>
          <p:nvPr>
            <p:ph type="title"/>
          </p:nvPr>
        </p:nvSpPr>
        <p:spPr/>
        <p:txBody>
          <a:bodyPr/>
          <a:lstStyle/>
          <a:p>
            <a:r>
              <a:rPr lang="en-US" dirty="0"/>
              <a:t>Voltage Scaling</a:t>
            </a:r>
          </a:p>
        </p:txBody>
      </p:sp>
      <p:sp>
        <p:nvSpPr>
          <p:cNvPr id="112" name="Oval 207"/>
          <p:cNvSpPr>
            <a:spLocks noChangeArrowheads="1"/>
          </p:cNvSpPr>
          <p:nvPr/>
        </p:nvSpPr>
        <p:spPr bwMode="auto">
          <a:xfrm>
            <a:off x="6138863" y="4845170"/>
            <a:ext cx="85725" cy="88900"/>
          </a:xfrm>
          <a:prstGeom prst="ellipse">
            <a:avLst/>
          </a:prstGeom>
          <a:solidFill>
            <a:schemeClr val="hlink"/>
          </a:solidFill>
          <a:ln w="9525">
            <a:solidFill>
              <a:schemeClr val="hlink"/>
            </a:solidFill>
            <a:round/>
            <a:headEnd/>
            <a:tailEnd/>
          </a:ln>
        </p:spPr>
        <p:txBody>
          <a:bodyPr>
            <a:noAutofit/>
          </a:bodyPr>
          <a:lstStyle/>
          <a:p>
            <a:endParaRPr lang="en-US"/>
          </a:p>
        </p:txBody>
      </p:sp>
      <p:sp>
        <p:nvSpPr>
          <p:cNvPr id="218" name="Oval 209"/>
          <p:cNvSpPr>
            <a:spLocks noChangeArrowheads="1"/>
          </p:cNvSpPr>
          <p:nvPr/>
        </p:nvSpPr>
        <p:spPr bwMode="auto">
          <a:xfrm>
            <a:off x="6740525" y="5024557"/>
            <a:ext cx="85725" cy="88900"/>
          </a:xfrm>
          <a:prstGeom prst="ellipse">
            <a:avLst/>
          </a:prstGeom>
          <a:solidFill>
            <a:schemeClr val="hlink"/>
          </a:solidFill>
          <a:ln w="9525">
            <a:solidFill>
              <a:schemeClr val="hlink"/>
            </a:solidFill>
            <a:round/>
            <a:headEnd/>
            <a:tailEnd/>
          </a:ln>
        </p:spPr>
        <p:txBody>
          <a:bodyPr>
            <a:noAutofit/>
          </a:bodyPr>
          <a:lstStyle/>
          <a:p>
            <a:endParaRPr lang="en-US"/>
          </a:p>
        </p:txBody>
      </p:sp>
      <p:sp>
        <p:nvSpPr>
          <p:cNvPr id="219" name="Freeform 225"/>
          <p:cNvSpPr>
            <a:spLocks/>
          </p:cNvSpPr>
          <p:nvPr/>
        </p:nvSpPr>
        <p:spPr bwMode="auto">
          <a:xfrm>
            <a:off x="5872163" y="4824532"/>
            <a:ext cx="314325" cy="79375"/>
          </a:xfrm>
          <a:custGeom>
            <a:avLst/>
            <a:gdLst/>
            <a:ahLst/>
            <a:cxnLst>
              <a:cxn ang="0">
                <a:pos x="0" y="0"/>
              </a:cxn>
              <a:cxn ang="0">
                <a:pos x="4" y="1"/>
              </a:cxn>
              <a:cxn ang="0">
                <a:pos x="8" y="2"/>
              </a:cxn>
              <a:cxn ang="0">
                <a:pos x="12" y="3"/>
              </a:cxn>
              <a:cxn ang="0">
                <a:pos x="16" y="4"/>
              </a:cxn>
              <a:cxn ang="0">
                <a:pos x="20" y="5"/>
              </a:cxn>
              <a:cxn ang="0">
                <a:pos x="24" y="6"/>
              </a:cxn>
              <a:cxn ang="0">
                <a:pos x="29" y="7"/>
              </a:cxn>
              <a:cxn ang="0">
                <a:pos x="33" y="8"/>
              </a:cxn>
            </a:cxnLst>
            <a:rect l="0" t="0" r="r" b="b"/>
            <a:pathLst>
              <a:path w="33" h="8">
                <a:moveTo>
                  <a:pt x="0" y="0"/>
                </a:moveTo>
                <a:lnTo>
                  <a:pt x="4" y="1"/>
                </a:lnTo>
                <a:lnTo>
                  <a:pt x="8" y="2"/>
                </a:lnTo>
                <a:lnTo>
                  <a:pt x="12" y="3"/>
                </a:lnTo>
                <a:lnTo>
                  <a:pt x="16" y="4"/>
                </a:lnTo>
                <a:lnTo>
                  <a:pt x="20" y="5"/>
                </a:lnTo>
                <a:lnTo>
                  <a:pt x="24" y="6"/>
                </a:lnTo>
                <a:lnTo>
                  <a:pt x="29" y="7"/>
                </a:lnTo>
                <a:lnTo>
                  <a:pt x="33" y="8"/>
                </a:lnTo>
              </a:path>
            </a:pathLst>
          </a:custGeom>
          <a:noFill/>
          <a:ln w="19050">
            <a:solidFill>
              <a:schemeClr val="tx1"/>
            </a:solidFill>
            <a:prstDash val="solid"/>
            <a:round/>
            <a:headEnd/>
            <a:tailEnd/>
          </a:ln>
        </p:spPr>
        <p:txBody>
          <a:bodyPr>
            <a:noAutofit/>
          </a:bodyPr>
          <a:lstStyle/>
          <a:p>
            <a:endParaRPr lang="en-US"/>
          </a:p>
        </p:txBody>
      </p:sp>
      <p:sp>
        <p:nvSpPr>
          <p:cNvPr id="220" name="Freeform 227"/>
          <p:cNvSpPr>
            <a:spLocks/>
          </p:cNvSpPr>
          <p:nvPr/>
        </p:nvSpPr>
        <p:spPr bwMode="auto">
          <a:xfrm>
            <a:off x="6492875" y="4994395"/>
            <a:ext cx="314325" cy="69850"/>
          </a:xfrm>
          <a:custGeom>
            <a:avLst/>
            <a:gdLst/>
            <a:ahLst/>
            <a:cxnLst>
              <a:cxn ang="0">
                <a:pos x="0" y="0"/>
              </a:cxn>
              <a:cxn ang="0">
                <a:pos x="4" y="1"/>
              </a:cxn>
              <a:cxn ang="0">
                <a:pos x="8" y="1"/>
              </a:cxn>
              <a:cxn ang="0">
                <a:pos x="12" y="2"/>
              </a:cxn>
              <a:cxn ang="0">
                <a:pos x="17" y="3"/>
              </a:cxn>
              <a:cxn ang="0">
                <a:pos x="21" y="4"/>
              </a:cxn>
              <a:cxn ang="0">
                <a:pos x="25" y="5"/>
              </a:cxn>
              <a:cxn ang="0">
                <a:pos x="29" y="6"/>
              </a:cxn>
              <a:cxn ang="0">
                <a:pos x="33" y="7"/>
              </a:cxn>
            </a:cxnLst>
            <a:rect l="0" t="0" r="r" b="b"/>
            <a:pathLst>
              <a:path w="33" h="7">
                <a:moveTo>
                  <a:pt x="0" y="0"/>
                </a:moveTo>
                <a:lnTo>
                  <a:pt x="4" y="1"/>
                </a:lnTo>
                <a:lnTo>
                  <a:pt x="8" y="1"/>
                </a:lnTo>
                <a:lnTo>
                  <a:pt x="12" y="2"/>
                </a:lnTo>
                <a:lnTo>
                  <a:pt x="17" y="3"/>
                </a:lnTo>
                <a:lnTo>
                  <a:pt x="21" y="4"/>
                </a:lnTo>
                <a:lnTo>
                  <a:pt x="25" y="5"/>
                </a:lnTo>
                <a:lnTo>
                  <a:pt x="29" y="6"/>
                </a:lnTo>
                <a:lnTo>
                  <a:pt x="33" y="7"/>
                </a:lnTo>
              </a:path>
            </a:pathLst>
          </a:custGeom>
          <a:noFill/>
          <a:ln w="19050">
            <a:solidFill>
              <a:schemeClr val="tx1"/>
            </a:solidFill>
            <a:prstDash val="solid"/>
            <a:round/>
            <a:headEnd/>
            <a:tailEnd/>
          </a:ln>
        </p:spPr>
        <p:txBody>
          <a:bodyPr>
            <a:noAutofit/>
          </a:bodyPr>
          <a:lstStyle/>
          <a:p>
            <a:endParaRPr lang="en-US"/>
          </a:p>
        </p:txBody>
      </p:sp>
      <p:sp>
        <p:nvSpPr>
          <p:cNvPr id="221" name="Freeform 228"/>
          <p:cNvSpPr>
            <a:spLocks/>
          </p:cNvSpPr>
          <p:nvPr/>
        </p:nvSpPr>
        <p:spPr bwMode="auto">
          <a:xfrm>
            <a:off x="6807200" y="5064245"/>
            <a:ext cx="306388" cy="68262"/>
          </a:xfrm>
          <a:custGeom>
            <a:avLst/>
            <a:gdLst/>
            <a:ahLst/>
            <a:cxnLst>
              <a:cxn ang="0">
                <a:pos x="0" y="0"/>
              </a:cxn>
              <a:cxn ang="0">
                <a:pos x="4" y="1"/>
              </a:cxn>
              <a:cxn ang="0">
                <a:pos x="8" y="2"/>
              </a:cxn>
              <a:cxn ang="0">
                <a:pos x="12" y="3"/>
              </a:cxn>
              <a:cxn ang="0">
                <a:pos x="16" y="4"/>
              </a:cxn>
              <a:cxn ang="0">
                <a:pos x="20" y="4"/>
              </a:cxn>
              <a:cxn ang="0">
                <a:pos x="24" y="5"/>
              </a:cxn>
              <a:cxn ang="0">
                <a:pos x="28" y="6"/>
              </a:cxn>
              <a:cxn ang="0">
                <a:pos x="32" y="7"/>
              </a:cxn>
            </a:cxnLst>
            <a:rect l="0" t="0" r="r" b="b"/>
            <a:pathLst>
              <a:path w="32" h="7">
                <a:moveTo>
                  <a:pt x="0" y="0"/>
                </a:moveTo>
                <a:lnTo>
                  <a:pt x="4" y="1"/>
                </a:lnTo>
                <a:lnTo>
                  <a:pt x="8" y="2"/>
                </a:lnTo>
                <a:lnTo>
                  <a:pt x="12" y="3"/>
                </a:lnTo>
                <a:lnTo>
                  <a:pt x="16" y="4"/>
                </a:lnTo>
                <a:lnTo>
                  <a:pt x="20" y="4"/>
                </a:lnTo>
                <a:lnTo>
                  <a:pt x="24" y="5"/>
                </a:lnTo>
                <a:lnTo>
                  <a:pt x="28" y="6"/>
                </a:lnTo>
                <a:lnTo>
                  <a:pt x="32" y="7"/>
                </a:lnTo>
              </a:path>
            </a:pathLst>
          </a:custGeom>
          <a:noFill/>
          <a:ln w="19050">
            <a:solidFill>
              <a:schemeClr val="tx1"/>
            </a:solidFill>
            <a:prstDash val="solid"/>
            <a:round/>
            <a:headEnd/>
            <a:tailEnd/>
          </a:ln>
        </p:spPr>
        <p:txBody>
          <a:bodyPr>
            <a:noAutofit/>
          </a:bodyPr>
          <a:lstStyle/>
          <a:p>
            <a:endParaRPr lang="en-US"/>
          </a:p>
        </p:txBody>
      </p:sp>
      <p:sp>
        <p:nvSpPr>
          <p:cNvPr id="222" name="Line 250"/>
          <p:cNvSpPr>
            <a:spLocks noChangeShapeType="1"/>
          </p:cNvSpPr>
          <p:nvPr/>
        </p:nvSpPr>
        <p:spPr bwMode="auto">
          <a:xfrm flipV="1">
            <a:off x="5884863" y="1730495"/>
            <a:ext cx="0" cy="4267200"/>
          </a:xfrm>
          <a:prstGeom prst="line">
            <a:avLst/>
          </a:prstGeom>
          <a:noFill/>
          <a:ln w="9525">
            <a:solidFill>
              <a:schemeClr val="tx1"/>
            </a:solidFill>
            <a:round/>
            <a:headEnd/>
            <a:tailEnd/>
          </a:ln>
          <a:effectLst/>
        </p:spPr>
        <p:txBody>
          <a:bodyPr>
            <a:noAutofit/>
          </a:bodyPr>
          <a:lstStyle/>
          <a:p>
            <a:endParaRPr lang="en-US"/>
          </a:p>
        </p:txBody>
      </p:sp>
      <p:sp>
        <p:nvSpPr>
          <p:cNvPr id="223" name="Line 251"/>
          <p:cNvSpPr>
            <a:spLocks noChangeShapeType="1"/>
          </p:cNvSpPr>
          <p:nvPr/>
        </p:nvSpPr>
        <p:spPr bwMode="auto">
          <a:xfrm flipV="1">
            <a:off x="6799263" y="1730495"/>
            <a:ext cx="0" cy="4267200"/>
          </a:xfrm>
          <a:prstGeom prst="line">
            <a:avLst/>
          </a:prstGeom>
          <a:noFill/>
          <a:ln w="9525">
            <a:solidFill>
              <a:schemeClr val="tx1"/>
            </a:solidFill>
            <a:round/>
            <a:headEnd/>
            <a:tailEnd/>
          </a:ln>
          <a:effectLst/>
        </p:spPr>
        <p:txBody>
          <a:bodyPr>
            <a:noAutofit/>
          </a:bodyPr>
          <a:lstStyle/>
          <a:p>
            <a:endParaRPr lang="en-US"/>
          </a:p>
        </p:txBody>
      </p:sp>
      <p:sp>
        <p:nvSpPr>
          <p:cNvPr id="224" name="Line 243"/>
          <p:cNvSpPr>
            <a:spLocks noChangeShapeType="1"/>
          </p:cNvSpPr>
          <p:nvPr/>
        </p:nvSpPr>
        <p:spPr bwMode="auto">
          <a:xfrm flipV="1">
            <a:off x="5283200" y="1733670"/>
            <a:ext cx="0" cy="4267200"/>
          </a:xfrm>
          <a:prstGeom prst="line">
            <a:avLst/>
          </a:prstGeom>
          <a:noFill/>
          <a:ln w="9525">
            <a:solidFill>
              <a:schemeClr val="tx1"/>
            </a:solidFill>
            <a:round/>
            <a:headEnd/>
            <a:tailEnd/>
          </a:ln>
          <a:effectLst/>
        </p:spPr>
        <p:txBody>
          <a:bodyPr>
            <a:noAutofit/>
          </a:bodyPr>
          <a:lstStyle/>
          <a:p>
            <a:endParaRPr lang="en-US"/>
          </a:p>
        </p:txBody>
      </p:sp>
      <p:sp>
        <p:nvSpPr>
          <p:cNvPr id="225" name="Line 245"/>
          <p:cNvSpPr>
            <a:spLocks noChangeShapeType="1"/>
          </p:cNvSpPr>
          <p:nvPr/>
        </p:nvSpPr>
        <p:spPr bwMode="auto">
          <a:xfrm flipV="1">
            <a:off x="4373563" y="1730495"/>
            <a:ext cx="0" cy="4267200"/>
          </a:xfrm>
          <a:prstGeom prst="line">
            <a:avLst/>
          </a:prstGeom>
          <a:noFill/>
          <a:ln w="9525">
            <a:solidFill>
              <a:schemeClr val="tx1"/>
            </a:solidFill>
            <a:round/>
            <a:headEnd/>
            <a:tailEnd/>
          </a:ln>
          <a:effectLst/>
        </p:spPr>
        <p:txBody>
          <a:bodyPr>
            <a:noAutofit/>
          </a:bodyPr>
          <a:lstStyle/>
          <a:p>
            <a:endParaRPr lang="en-US"/>
          </a:p>
        </p:txBody>
      </p:sp>
      <p:sp>
        <p:nvSpPr>
          <p:cNvPr id="226" name="Line 252"/>
          <p:cNvSpPr>
            <a:spLocks noChangeShapeType="1"/>
          </p:cNvSpPr>
          <p:nvPr/>
        </p:nvSpPr>
        <p:spPr bwMode="auto">
          <a:xfrm flipV="1">
            <a:off x="2860675" y="1714620"/>
            <a:ext cx="0" cy="4267200"/>
          </a:xfrm>
          <a:prstGeom prst="line">
            <a:avLst/>
          </a:prstGeom>
          <a:noFill/>
          <a:ln w="9525">
            <a:solidFill>
              <a:schemeClr val="tx1"/>
            </a:solidFill>
            <a:round/>
            <a:headEnd/>
            <a:tailEnd/>
          </a:ln>
          <a:effectLst/>
        </p:spPr>
        <p:txBody>
          <a:bodyPr>
            <a:noAutofit/>
          </a:bodyPr>
          <a:lstStyle/>
          <a:p>
            <a:endParaRPr lang="en-US"/>
          </a:p>
        </p:txBody>
      </p:sp>
      <p:sp>
        <p:nvSpPr>
          <p:cNvPr id="227" name="Oval 4"/>
          <p:cNvSpPr>
            <a:spLocks noChangeArrowheads="1"/>
          </p:cNvSpPr>
          <p:nvPr/>
        </p:nvSpPr>
        <p:spPr bwMode="auto">
          <a:xfrm>
            <a:off x="7656513" y="2081332"/>
            <a:ext cx="107950" cy="107950"/>
          </a:xfrm>
          <a:prstGeom prst="ellipse">
            <a:avLst/>
          </a:prstGeom>
          <a:solidFill>
            <a:schemeClr val="hlink"/>
          </a:solidFill>
          <a:ln w="9525">
            <a:noFill/>
            <a:round/>
            <a:headEnd/>
            <a:tailEnd/>
          </a:ln>
          <a:effectLst/>
        </p:spPr>
        <p:txBody>
          <a:bodyPr anchor="ctr">
            <a:noAutofit/>
          </a:bodyPr>
          <a:lstStyle/>
          <a:p>
            <a:endParaRPr lang="en-US"/>
          </a:p>
        </p:txBody>
      </p:sp>
      <p:sp>
        <p:nvSpPr>
          <p:cNvPr id="228" name="Line 5"/>
          <p:cNvSpPr>
            <a:spLocks noChangeShapeType="1"/>
          </p:cNvSpPr>
          <p:nvPr/>
        </p:nvSpPr>
        <p:spPr bwMode="auto">
          <a:xfrm flipH="1" flipV="1">
            <a:off x="7580313" y="2386132"/>
            <a:ext cx="304800" cy="0"/>
          </a:xfrm>
          <a:prstGeom prst="line">
            <a:avLst/>
          </a:prstGeom>
          <a:noFill/>
          <a:ln w="101600">
            <a:solidFill>
              <a:schemeClr val="accent2"/>
            </a:solidFill>
            <a:round/>
            <a:headEnd/>
            <a:tailEnd/>
          </a:ln>
          <a:effectLst/>
        </p:spPr>
        <p:txBody>
          <a:bodyPr>
            <a:noAutofit/>
          </a:bodyPr>
          <a:lstStyle/>
          <a:p>
            <a:endParaRPr lang="en-US"/>
          </a:p>
        </p:txBody>
      </p:sp>
      <p:sp>
        <p:nvSpPr>
          <p:cNvPr id="229" name="Text Box 8"/>
          <p:cNvSpPr txBox="1">
            <a:spLocks noChangeArrowheads="1"/>
          </p:cNvSpPr>
          <p:nvPr/>
        </p:nvSpPr>
        <p:spPr bwMode="auto">
          <a:xfrm>
            <a:off x="8018463" y="1990845"/>
            <a:ext cx="877887" cy="274637"/>
          </a:xfrm>
          <a:prstGeom prst="rect">
            <a:avLst/>
          </a:prstGeom>
          <a:noFill/>
          <a:ln w="9525">
            <a:noFill/>
            <a:miter lim="800000"/>
            <a:headEnd/>
            <a:tailEnd/>
          </a:ln>
          <a:effectLst/>
        </p:spPr>
        <p:txBody>
          <a:bodyPr wrap="none">
            <a:noAutofit/>
          </a:bodyPr>
          <a:lstStyle/>
          <a:p>
            <a:pPr algn="l" eaLnBrk="0" hangingPunct="0">
              <a:spcBef>
                <a:spcPct val="20000"/>
              </a:spcBef>
              <a:buClr>
                <a:srgbClr val="EDB22C"/>
              </a:buClr>
              <a:buFont typeface="Tahoma" pitchFamily="34" charset="0"/>
              <a:buNone/>
            </a:pPr>
            <a:r>
              <a:rPr lang="en-US" sz="1200">
                <a:effectLst/>
              </a:rPr>
              <a:t>Historical</a:t>
            </a:r>
          </a:p>
        </p:txBody>
      </p:sp>
      <p:sp>
        <p:nvSpPr>
          <p:cNvPr id="230" name="Text Box 9"/>
          <p:cNvSpPr txBox="1">
            <a:spLocks noChangeArrowheads="1"/>
          </p:cNvSpPr>
          <p:nvPr/>
        </p:nvSpPr>
        <p:spPr bwMode="auto">
          <a:xfrm>
            <a:off x="8018463" y="2235320"/>
            <a:ext cx="963612" cy="274637"/>
          </a:xfrm>
          <a:prstGeom prst="rect">
            <a:avLst/>
          </a:prstGeom>
          <a:noFill/>
          <a:ln w="9525">
            <a:noFill/>
            <a:miter lim="800000"/>
            <a:headEnd/>
            <a:tailEnd/>
          </a:ln>
          <a:effectLst/>
        </p:spPr>
        <p:txBody>
          <a:bodyPr wrap="none">
            <a:noAutofit/>
          </a:bodyPr>
          <a:lstStyle/>
          <a:p>
            <a:pPr algn="l" eaLnBrk="0" hangingPunct="0">
              <a:spcBef>
                <a:spcPct val="20000"/>
              </a:spcBef>
              <a:buClr>
                <a:srgbClr val="EDB22C"/>
              </a:buClr>
              <a:buFont typeface="Tahoma" pitchFamily="34" charset="0"/>
              <a:buNone/>
            </a:pPr>
            <a:r>
              <a:rPr lang="en-US" sz="1200">
                <a:effectLst/>
              </a:rPr>
              <a:t>Enthusiast</a:t>
            </a:r>
          </a:p>
        </p:txBody>
      </p:sp>
      <p:sp>
        <p:nvSpPr>
          <p:cNvPr id="231" name="Rectangle 151"/>
          <p:cNvSpPr>
            <a:spLocks noChangeArrowheads="1"/>
          </p:cNvSpPr>
          <p:nvPr/>
        </p:nvSpPr>
        <p:spPr bwMode="auto">
          <a:xfrm>
            <a:off x="1354138" y="1733670"/>
            <a:ext cx="6035675" cy="4254500"/>
          </a:xfrm>
          <a:prstGeom prst="rect">
            <a:avLst/>
          </a:prstGeom>
          <a:noFill/>
          <a:ln w="9525">
            <a:noFill/>
            <a:miter lim="800000"/>
            <a:headEnd/>
            <a:tailEnd/>
          </a:ln>
        </p:spPr>
        <p:txBody>
          <a:bodyPr>
            <a:noAutofit/>
          </a:bodyPr>
          <a:lstStyle/>
          <a:p>
            <a:endParaRPr lang="en-US"/>
          </a:p>
        </p:txBody>
      </p:sp>
      <p:sp>
        <p:nvSpPr>
          <p:cNvPr id="232" name="Line 152"/>
          <p:cNvSpPr>
            <a:spLocks noChangeShapeType="1"/>
          </p:cNvSpPr>
          <p:nvPr/>
        </p:nvSpPr>
        <p:spPr bwMode="auto">
          <a:xfrm>
            <a:off x="1354138" y="5381745"/>
            <a:ext cx="6035675" cy="1587"/>
          </a:xfrm>
          <a:prstGeom prst="line">
            <a:avLst/>
          </a:prstGeom>
          <a:noFill/>
          <a:ln w="0">
            <a:solidFill>
              <a:schemeClr val="tx1"/>
            </a:solidFill>
            <a:round/>
            <a:headEnd/>
            <a:tailEnd/>
          </a:ln>
        </p:spPr>
        <p:txBody>
          <a:bodyPr>
            <a:noAutofit/>
          </a:bodyPr>
          <a:lstStyle/>
          <a:p>
            <a:endParaRPr lang="en-US"/>
          </a:p>
        </p:txBody>
      </p:sp>
      <p:sp>
        <p:nvSpPr>
          <p:cNvPr id="233" name="Line 153"/>
          <p:cNvSpPr>
            <a:spLocks noChangeShapeType="1"/>
          </p:cNvSpPr>
          <p:nvPr/>
        </p:nvSpPr>
        <p:spPr bwMode="auto">
          <a:xfrm>
            <a:off x="1354138" y="4775320"/>
            <a:ext cx="6035675" cy="1587"/>
          </a:xfrm>
          <a:prstGeom prst="line">
            <a:avLst/>
          </a:prstGeom>
          <a:noFill/>
          <a:ln w="0">
            <a:solidFill>
              <a:schemeClr val="tx1"/>
            </a:solidFill>
            <a:round/>
            <a:headEnd/>
            <a:tailEnd/>
          </a:ln>
        </p:spPr>
        <p:txBody>
          <a:bodyPr>
            <a:noAutofit/>
          </a:bodyPr>
          <a:lstStyle/>
          <a:p>
            <a:endParaRPr lang="en-US"/>
          </a:p>
        </p:txBody>
      </p:sp>
      <p:sp>
        <p:nvSpPr>
          <p:cNvPr id="234" name="Line 154"/>
          <p:cNvSpPr>
            <a:spLocks noChangeShapeType="1"/>
          </p:cNvSpPr>
          <p:nvPr/>
        </p:nvSpPr>
        <p:spPr bwMode="auto">
          <a:xfrm>
            <a:off x="1354138" y="4168895"/>
            <a:ext cx="6035675" cy="1587"/>
          </a:xfrm>
          <a:prstGeom prst="line">
            <a:avLst/>
          </a:prstGeom>
          <a:noFill/>
          <a:ln w="0">
            <a:solidFill>
              <a:schemeClr val="tx1"/>
            </a:solidFill>
            <a:round/>
            <a:headEnd/>
            <a:tailEnd/>
          </a:ln>
        </p:spPr>
        <p:txBody>
          <a:bodyPr>
            <a:noAutofit/>
          </a:bodyPr>
          <a:lstStyle/>
          <a:p>
            <a:endParaRPr lang="en-US"/>
          </a:p>
        </p:txBody>
      </p:sp>
      <p:sp>
        <p:nvSpPr>
          <p:cNvPr id="235" name="Line 155"/>
          <p:cNvSpPr>
            <a:spLocks noChangeShapeType="1"/>
          </p:cNvSpPr>
          <p:nvPr/>
        </p:nvSpPr>
        <p:spPr bwMode="auto">
          <a:xfrm>
            <a:off x="1354138" y="3552945"/>
            <a:ext cx="6035675" cy="1587"/>
          </a:xfrm>
          <a:prstGeom prst="line">
            <a:avLst/>
          </a:prstGeom>
          <a:noFill/>
          <a:ln w="0">
            <a:solidFill>
              <a:schemeClr val="tx1"/>
            </a:solidFill>
            <a:round/>
            <a:headEnd/>
            <a:tailEnd/>
          </a:ln>
        </p:spPr>
        <p:txBody>
          <a:bodyPr>
            <a:noAutofit/>
          </a:bodyPr>
          <a:lstStyle/>
          <a:p>
            <a:endParaRPr lang="en-US"/>
          </a:p>
        </p:txBody>
      </p:sp>
      <p:sp>
        <p:nvSpPr>
          <p:cNvPr id="236" name="Line 156"/>
          <p:cNvSpPr>
            <a:spLocks noChangeShapeType="1"/>
          </p:cNvSpPr>
          <p:nvPr/>
        </p:nvSpPr>
        <p:spPr bwMode="auto">
          <a:xfrm>
            <a:off x="1354138" y="2946520"/>
            <a:ext cx="6035675" cy="1587"/>
          </a:xfrm>
          <a:prstGeom prst="line">
            <a:avLst/>
          </a:prstGeom>
          <a:noFill/>
          <a:ln w="0">
            <a:solidFill>
              <a:schemeClr val="tx1"/>
            </a:solidFill>
            <a:round/>
            <a:headEnd/>
            <a:tailEnd/>
          </a:ln>
        </p:spPr>
        <p:txBody>
          <a:bodyPr>
            <a:noAutofit/>
          </a:bodyPr>
          <a:lstStyle/>
          <a:p>
            <a:endParaRPr lang="en-US"/>
          </a:p>
        </p:txBody>
      </p:sp>
      <p:sp>
        <p:nvSpPr>
          <p:cNvPr id="237" name="Line 157"/>
          <p:cNvSpPr>
            <a:spLocks noChangeShapeType="1"/>
          </p:cNvSpPr>
          <p:nvPr/>
        </p:nvSpPr>
        <p:spPr bwMode="auto">
          <a:xfrm>
            <a:off x="1354138" y="2340095"/>
            <a:ext cx="6035675" cy="1587"/>
          </a:xfrm>
          <a:prstGeom prst="line">
            <a:avLst/>
          </a:prstGeom>
          <a:noFill/>
          <a:ln w="0">
            <a:solidFill>
              <a:schemeClr val="tx1"/>
            </a:solidFill>
            <a:round/>
            <a:headEnd/>
            <a:tailEnd/>
          </a:ln>
        </p:spPr>
        <p:txBody>
          <a:bodyPr>
            <a:noAutofit/>
          </a:bodyPr>
          <a:lstStyle/>
          <a:p>
            <a:endParaRPr lang="en-US"/>
          </a:p>
        </p:txBody>
      </p:sp>
      <p:sp>
        <p:nvSpPr>
          <p:cNvPr id="238" name="Line 158"/>
          <p:cNvSpPr>
            <a:spLocks noChangeShapeType="1"/>
          </p:cNvSpPr>
          <p:nvPr/>
        </p:nvSpPr>
        <p:spPr bwMode="auto">
          <a:xfrm>
            <a:off x="1354138" y="1733670"/>
            <a:ext cx="6035675" cy="1587"/>
          </a:xfrm>
          <a:prstGeom prst="line">
            <a:avLst/>
          </a:prstGeom>
          <a:noFill/>
          <a:ln w="0">
            <a:solidFill>
              <a:srgbClr val="000000"/>
            </a:solidFill>
            <a:round/>
            <a:headEnd/>
            <a:tailEnd/>
          </a:ln>
        </p:spPr>
        <p:txBody>
          <a:bodyPr>
            <a:noAutofit/>
          </a:bodyPr>
          <a:lstStyle/>
          <a:p>
            <a:endParaRPr lang="en-US"/>
          </a:p>
        </p:txBody>
      </p:sp>
      <p:sp>
        <p:nvSpPr>
          <p:cNvPr id="239" name="Rectangle 159"/>
          <p:cNvSpPr>
            <a:spLocks noChangeArrowheads="1"/>
          </p:cNvSpPr>
          <p:nvPr/>
        </p:nvSpPr>
        <p:spPr bwMode="auto">
          <a:xfrm>
            <a:off x="1354138" y="1733670"/>
            <a:ext cx="6035675" cy="4254500"/>
          </a:xfrm>
          <a:prstGeom prst="rect">
            <a:avLst/>
          </a:prstGeom>
          <a:noFill/>
          <a:ln w="9525">
            <a:solidFill>
              <a:schemeClr val="tx1"/>
            </a:solidFill>
            <a:miter lim="800000"/>
            <a:headEnd/>
            <a:tailEnd/>
          </a:ln>
        </p:spPr>
        <p:txBody>
          <a:bodyPr>
            <a:noAutofit/>
          </a:bodyPr>
          <a:lstStyle/>
          <a:p>
            <a:endParaRPr lang="en-US"/>
          </a:p>
        </p:txBody>
      </p:sp>
      <p:sp>
        <p:nvSpPr>
          <p:cNvPr id="240" name="Line 160"/>
          <p:cNvSpPr>
            <a:spLocks noChangeShapeType="1"/>
          </p:cNvSpPr>
          <p:nvPr/>
        </p:nvSpPr>
        <p:spPr bwMode="auto">
          <a:xfrm>
            <a:off x="1354138" y="1733670"/>
            <a:ext cx="1587" cy="4254500"/>
          </a:xfrm>
          <a:prstGeom prst="line">
            <a:avLst/>
          </a:prstGeom>
          <a:noFill/>
          <a:ln w="0">
            <a:solidFill>
              <a:schemeClr val="tx1"/>
            </a:solidFill>
            <a:round/>
            <a:headEnd/>
            <a:tailEnd/>
          </a:ln>
        </p:spPr>
        <p:txBody>
          <a:bodyPr>
            <a:noAutofit/>
          </a:bodyPr>
          <a:lstStyle/>
          <a:p>
            <a:endParaRPr lang="en-US"/>
          </a:p>
        </p:txBody>
      </p:sp>
      <p:sp>
        <p:nvSpPr>
          <p:cNvPr id="241" name="Line 161"/>
          <p:cNvSpPr>
            <a:spLocks noChangeShapeType="1"/>
          </p:cNvSpPr>
          <p:nvPr/>
        </p:nvSpPr>
        <p:spPr bwMode="auto">
          <a:xfrm>
            <a:off x="1306513" y="5988170"/>
            <a:ext cx="47625" cy="1587"/>
          </a:xfrm>
          <a:prstGeom prst="line">
            <a:avLst/>
          </a:prstGeom>
          <a:noFill/>
          <a:ln w="0">
            <a:solidFill>
              <a:schemeClr val="tx1"/>
            </a:solidFill>
            <a:round/>
            <a:headEnd/>
            <a:tailEnd/>
          </a:ln>
        </p:spPr>
        <p:txBody>
          <a:bodyPr>
            <a:noAutofit/>
          </a:bodyPr>
          <a:lstStyle/>
          <a:p>
            <a:endParaRPr lang="en-US"/>
          </a:p>
        </p:txBody>
      </p:sp>
      <p:sp>
        <p:nvSpPr>
          <p:cNvPr id="242" name="Line 162"/>
          <p:cNvSpPr>
            <a:spLocks noChangeShapeType="1"/>
          </p:cNvSpPr>
          <p:nvPr/>
        </p:nvSpPr>
        <p:spPr bwMode="auto">
          <a:xfrm>
            <a:off x="1306513" y="5381745"/>
            <a:ext cx="47625" cy="1587"/>
          </a:xfrm>
          <a:prstGeom prst="line">
            <a:avLst/>
          </a:prstGeom>
          <a:noFill/>
          <a:ln w="0">
            <a:solidFill>
              <a:schemeClr val="tx1"/>
            </a:solidFill>
            <a:round/>
            <a:headEnd/>
            <a:tailEnd/>
          </a:ln>
        </p:spPr>
        <p:txBody>
          <a:bodyPr>
            <a:noAutofit/>
          </a:bodyPr>
          <a:lstStyle/>
          <a:p>
            <a:endParaRPr lang="en-US"/>
          </a:p>
        </p:txBody>
      </p:sp>
      <p:sp>
        <p:nvSpPr>
          <p:cNvPr id="243" name="Line 163"/>
          <p:cNvSpPr>
            <a:spLocks noChangeShapeType="1"/>
          </p:cNvSpPr>
          <p:nvPr/>
        </p:nvSpPr>
        <p:spPr bwMode="auto">
          <a:xfrm>
            <a:off x="1306513" y="4775320"/>
            <a:ext cx="47625" cy="1587"/>
          </a:xfrm>
          <a:prstGeom prst="line">
            <a:avLst/>
          </a:prstGeom>
          <a:noFill/>
          <a:ln w="0">
            <a:solidFill>
              <a:schemeClr val="tx1"/>
            </a:solidFill>
            <a:round/>
            <a:headEnd/>
            <a:tailEnd/>
          </a:ln>
        </p:spPr>
        <p:txBody>
          <a:bodyPr>
            <a:noAutofit/>
          </a:bodyPr>
          <a:lstStyle/>
          <a:p>
            <a:endParaRPr lang="en-US"/>
          </a:p>
        </p:txBody>
      </p:sp>
      <p:sp>
        <p:nvSpPr>
          <p:cNvPr id="244" name="Line 164"/>
          <p:cNvSpPr>
            <a:spLocks noChangeShapeType="1"/>
          </p:cNvSpPr>
          <p:nvPr/>
        </p:nvSpPr>
        <p:spPr bwMode="auto">
          <a:xfrm>
            <a:off x="1306513" y="4168895"/>
            <a:ext cx="47625" cy="1587"/>
          </a:xfrm>
          <a:prstGeom prst="line">
            <a:avLst/>
          </a:prstGeom>
          <a:noFill/>
          <a:ln w="0">
            <a:solidFill>
              <a:schemeClr val="tx1"/>
            </a:solidFill>
            <a:round/>
            <a:headEnd/>
            <a:tailEnd/>
          </a:ln>
        </p:spPr>
        <p:txBody>
          <a:bodyPr>
            <a:noAutofit/>
          </a:bodyPr>
          <a:lstStyle/>
          <a:p>
            <a:endParaRPr lang="en-US"/>
          </a:p>
        </p:txBody>
      </p:sp>
      <p:sp>
        <p:nvSpPr>
          <p:cNvPr id="245" name="Line 165"/>
          <p:cNvSpPr>
            <a:spLocks noChangeShapeType="1"/>
          </p:cNvSpPr>
          <p:nvPr/>
        </p:nvSpPr>
        <p:spPr bwMode="auto">
          <a:xfrm>
            <a:off x="1306513" y="3552945"/>
            <a:ext cx="47625" cy="1587"/>
          </a:xfrm>
          <a:prstGeom prst="line">
            <a:avLst/>
          </a:prstGeom>
          <a:noFill/>
          <a:ln w="0">
            <a:solidFill>
              <a:schemeClr val="tx1"/>
            </a:solidFill>
            <a:round/>
            <a:headEnd/>
            <a:tailEnd/>
          </a:ln>
        </p:spPr>
        <p:txBody>
          <a:bodyPr>
            <a:noAutofit/>
          </a:bodyPr>
          <a:lstStyle/>
          <a:p>
            <a:endParaRPr lang="en-US"/>
          </a:p>
        </p:txBody>
      </p:sp>
      <p:sp>
        <p:nvSpPr>
          <p:cNvPr id="246" name="Line 166"/>
          <p:cNvSpPr>
            <a:spLocks noChangeShapeType="1"/>
          </p:cNvSpPr>
          <p:nvPr/>
        </p:nvSpPr>
        <p:spPr bwMode="auto">
          <a:xfrm>
            <a:off x="1306513" y="2946520"/>
            <a:ext cx="47625" cy="1587"/>
          </a:xfrm>
          <a:prstGeom prst="line">
            <a:avLst/>
          </a:prstGeom>
          <a:noFill/>
          <a:ln w="0">
            <a:solidFill>
              <a:schemeClr val="tx1"/>
            </a:solidFill>
            <a:round/>
            <a:headEnd/>
            <a:tailEnd/>
          </a:ln>
        </p:spPr>
        <p:txBody>
          <a:bodyPr>
            <a:noAutofit/>
          </a:bodyPr>
          <a:lstStyle/>
          <a:p>
            <a:endParaRPr lang="en-US"/>
          </a:p>
        </p:txBody>
      </p:sp>
      <p:sp>
        <p:nvSpPr>
          <p:cNvPr id="247" name="Line 167"/>
          <p:cNvSpPr>
            <a:spLocks noChangeShapeType="1"/>
          </p:cNvSpPr>
          <p:nvPr/>
        </p:nvSpPr>
        <p:spPr bwMode="auto">
          <a:xfrm>
            <a:off x="1306513" y="2340095"/>
            <a:ext cx="47625" cy="1587"/>
          </a:xfrm>
          <a:prstGeom prst="line">
            <a:avLst/>
          </a:prstGeom>
          <a:noFill/>
          <a:ln w="0">
            <a:solidFill>
              <a:schemeClr val="tx1"/>
            </a:solidFill>
            <a:round/>
            <a:headEnd/>
            <a:tailEnd/>
          </a:ln>
        </p:spPr>
        <p:txBody>
          <a:bodyPr>
            <a:noAutofit/>
          </a:bodyPr>
          <a:lstStyle/>
          <a:p>
            <a:endParaRPr lang="en-US"/>
          </a:p>
        </p:txBody>
      </p:sp>
      <p:sp>
        <p:nvSpPr>
          <p:cNvPr id="248" name="Line 168"/>
          <p:cNvSpPr>
            <a:spLocks noChangeShapeType="1"/>
          </p:cNvSpPr>
          <p:nvPr/>
        </p:nvSpPr>
        <p:spPr bwMode="auto">
          <a:xfrm>
            <a:off x="1306513" y="1733670"/>
            <a:ext cx="47625" cy="1587"/>
          </a:xfrm>
          <a:prstGeom prst="line">
            <a:avLst/>
          </a:prstGeom>
          <a:noFill/>
          <a:ln w="0">
            <a:solidFill>
              <a:schemeClr val="tx1"/>
            </a:solidFill>
            <a:round/>
            <a:headEnd/>
            <a:tailEnd/>
          </a:ln>
        </p:spPr>
        <p:txBody>
          <a:bodyPr>
            <a:noAutofit/>
          </a:bodyPr>
          <a:lstStyle/>
          <a:p>
            <a:endParaRPr lang="en-US"/>
          </a:p>
        </p:txBody>
      </p:sp>
      <p:sp>
        <p:nvSpPr>
          <p:cNvPr id="249" name="Line 169"/>
          <p:cNvSpPr>
            <a:spLocks noChangeShapeType="1"/>
          </p:cNvSpPr>
          <p:nvPr/>
        </p:nvSpPr>
        <p:spPr bwMode="auto">
          <a:xfrm>
            <a:off x="1354138" y="5988170"/>
            <a:ext cx="6035675" cy="1587"/>
          </a:xfrm>
          <a:prstGeom prst="line">
            <a:avLst/>
          </a:prstGeom>
          <a:noFill/>
          <a:ln w="0">
            <a:solidFill>
              <a:schemeClr val="tx1"/>
            </a:solidFill>
            <a:round/>
            <a:headEnd/>
            <a:tailEnd/>
          </a:ln>
        </p:spPr>
        <p:txBody>
          <a:bodyPr>
            <a:noAutofit/>
          </a:bodyPr>
          <a:lstStyle/>
          <a:p>
            <a:endParaRPr lang="en-US"/>
          </a:p>
        </p:txBody>
      </p:sp>
      <p:sp>
        <p:nvSpPr>
          <p:cNvPr id="250" name="Line 170"/>
          <p:cNvSpPr>
            <a:spLocks noChangeShapeType="1"/>
          </p:cNvSpPr>
          <p:nvPr/>
        </p:nvSpPr>
        <p:spPr bwMode="auto">
          <a:xfrm flipV="1">
            <a:off x="1354138" y="5988170"/>
            <a:ext cx="1587" cy="49212"/>
          </a:xfrm>
          <a:prstGeom prst="line">
            <a:avLst/>
          </a:prstGeom>
          <a:noFill/>
          <a:ln w="0">
            <a:solidFill>
              <a:schemeClr val="tx1"/>
            </a:solidFill>
            <a:round/>
            <a:headEnd/>
            <a:tailEnd/>
          </a:ln>
        </p:spPr>
        <p:txBody>
          <a:bodyPr>
            <a:noAutofit/>
          </a:bodyPr>
          <a:lstStyle/>
          <a:p>
            <a:endParaRPr lang="en-US"/>
          </a:p>
        </p:txBody>
      </p:sp>
      <p:sp>
        <p:nvSpPr>
          <p:cNvPr id="251" name="Line 171"/>
          <p:cNvSpPr>
            <a:spLocks noChangeShapeType="1"/>
          </p:cNvSpPr>
          <p:nvPr/>
        </p:nvSpPr>
        <p:spPr bwMode="auto">
          <a:xfrm flipV="1">
            <a:off x="1658938" y="5988170"/>
            <a:ext cx="1587" cy="49212"/>
          </a:xfrm>
          <a:prstGeom prst="line">
            <a:avLst/>
          </a:prstGeom>
          <a:noFill/>
          <a:ln w="0">
            <a:solidFill>
              <a:schemeClr val="tx1"/>
            </a:solidFill>
            <a:round/>
            <a:headEnd/>
            <a:tailEnd/>
          </a:ln>
        </p:spPr>
        <p:txBody>
          <a:bodyPr>
            <a:noAutofit/>
          </a:bodyPr>
          <a:lstStyle/>
          <a:p>
            <a:endParaRPr lang="en-US"/>
          </a:p>
        </p:txBody>
      </p:sp>
      <p:sp>
        <p:nvSpPr>
          <p:cNvPr id="252" name="Line 172"/>
          <p:cNvSpPr>
            <a:spLocks noChangeShapeType="1"/>
          </p:cNvSpPr>
          <p:nvPr/>
        </p:nvSpPr>
        <p:spPr bwMode="auto">
          <a:xfrm flipV="1">
            <a:off x="1955800" y="5988170"/>
            <a:ext cx="1588" cy="49212"/>
          </a:xfrm>
          <a:prstGeom prst="line">
            <a:avLst/>
          </a:prstGeom>
          <a:noFill/>
          <a:ln w="0">
            <a:solidFill>
              <a:schemeClr val="tx1"/>
            </a:solidFill>
            <a:round/>
            <a:headEnd/>
            <a:tailEnd/>
          </a:ln>
        </p:spPr>
        <p:txBody>
          <a:bodyPr>
            <a:noAutofit/>
          </a:bodyPr>
          <a:lstStyle/>
          <a:p>
            <a:endParaRPr lang="en-US"/>
          </a:p>
        </p:txBody>
      </p:sp>
      <p:sp>
        <p:nvSpPr>
          <p:cNvPr id="253" name="Line 173"/>
          <p:cNvSpPr>
            <a:spLocks noChangeShapeType="1"/>
          </p:cNvSpPr>
          <p:nvPr/>
        </p:nvSpPr>
        <p:spPr bwMode="auto">
          <a:xfrm flipV="1">
            <a:off x="2260600" y="5988170"/>
            <a:ext cx="1588" cy="49212"/>
          </a:xfrm>
          <a:prstGeom prst="line">
            <a:avLst/>
          </a:prstGeom>
          <a:noFill/>
          <a:ln w="0">
            <a:solidFill>
              <a:schemeClr val="tx1"/>
            </a:solidFill>
            <a:round/>
            <a:headEnd/>
            <a:tailEnd/>
          </a:ln>
        </p:spPr>
        <p:txBody>
          <a:bodyPr>
            <a:noAutofit/>
          </a:bodyPr>
          <a:lstStyle/>
          <a:p>
            <a:endParaRPr lang="en-US"/>
          </a:p>
        </p:txBody>
      </p:sp>
      <p:sp>
        <p:nvSpPr>
          <p:cNvPr id="254" name="Line 174"/>
          <p:cNvSpPr>
            <a:spLocks noChangeShapeType="1"/>
          </p:cNvSpPr>
          <p:nvPr/>
        </p:nvSpPr>
        <p:spPr bwMode="auto">
          <a:xfrm flipV="1">
            <a:off x="2557463" y="5988170"/>
            <a:ext cx="1587" cy="49212"/>
          </a:xfrm>
          <a:prstGeom prst="line">
            <a:avLst/>
          </a:prstGeom>
          <a:noFill/>
          <a:ln w="0">
            <a:solidFill>
              <a:schemeClr val="tx1"/>
            </a:solidFill>
            <a:round/>
            <a:headEnd/>
            <a:tailEnd/>
          </a:ln>
        </p:spPr>
        <p:txBody>
          <a:bodyPr>
            <a:noAutofit/>
          </a:bodyPr>
          <a:lstStyle/>
          <a:p>
            <a:endParaRPr lang="en-US"/>
          </a:p>
        </p:txBody>
      </p:sp>
      <p:sp>
        <p:nvSpPr>
          <p:cNvPr id="255" name="Line 175"/>
          <p:cNvSpPr>
            <a:spLocks noChangeShapeType="1"/>
          </p:cNvSpPr>
          <p:nvPr/>
        </p:nvSpPr>
        <p:spPr bwMode="auto">
          <a:xfrm flipV="1">
            <a:off x="2862263" y="5988170"/>
            <a:ext cx="1587" cy="49212"/>
          </a:xfrm>
          <a:prstGeom prst="line">
            <a:avLst/>
          </a:prstGeom>
          <a:noFill/>
          <a:ln w="0">
            <a:solidFill>
              <a:schemeClr val="tx1"/>
            </a:solidFill>
            <a:round/>
            <a:headEnd/>
            <a:tailEnd/>
          </a:ln>
        </p:spPr>
        <p:txBody>
          <a:bodyPr>
            <a:noAutofit/>
          </a:bodyPr>
          <a:lstStyle/>
          <a:p>
            <a:endParaRPr lang="en-US"/>
          </a:p>
        </p:txBody>
      </p:sp>
      <p:sp>
        <p:nvSpPr>
          <p:cNvPr id="256" name="Line 176"/>
          <p:cNvSpPr>
            <a:spLocks noChangeShapeType="1"/>
          </p:cNvSpPr>
          <p:nvPr/>
        </p:nvSpPr>
        <p:spPr bwMode="auto">
          <a:xfrm flipV="1">
            <a:off x="3168650" y="5988170"/>
            <a:ext cx="1588" cy="49212"/>
          </a:xfrm>
          <a:prstGeom prst="line">
            <a:avLst/>
          </a:prstGeom>
          <a:noFill/>
          <a:ln w="0">
            <a:solidFill>
              <a:schemeClr val="tx1"/>
            </a:solidFill>
            <a:round/>
            <a:headEnd/>
            <a:tailEnd/>
          </a:ln>
        </p:spPr>
        <p:txBody>
          <a:bodyPr>
            <a:noAutofit/>
          </a:bodyPr>
          <a:lstStyle/>
          <a:p>
            <a:endParaRPr lang="en-US"/>
          </a:p>
        </p:txBody>
      </p:sp>
      <p:sp>
        <p:nvSpPr>
          <p:cNvPr id="257" name="Line 177"/>
          <p:cNvSpPr>
            <a:spLocks noChangeShapeType="1"/>
          </p:cNvSpPr>
          <p:nvPr/>
        </p:nvSpPr>
        <p:spPr bwMode="auto">
          <a:xfrm flipV="1">
            <a:off x="3463925" y="5988170"/>
            <a:ext cx="1588" cy="49212"/>
          </a:xfrm>
          <a:prstGeom prst="line">
            <a:avLst/>
          </a:prstGeom>
          <a:noFill/>
          <a:ln w="0">
            <a:solidFill>
              <a:schemeClr val="tx1"/>
            </a:solidFill>
            <a:round/>
            <a:headEnd/>
            <a:tailEnd/>
          </a:ln>
        </p:spPr>
        <p:txBody>
          <a:bodyPr>
            <a:noAutofit/>
          </a:bodyPr>
          <a:lstStyle/>
          <a:p>
            <a:endParaRPr lang="en-US"/>
          </a:p>
        </p:txBody>
      </p:sp>
      <p:sp>
        <p:nvSpPr>
          <p:cNvPr id="258" name="Line 178"/>
          <p:cNvSpPr>
            <a:spLocks noChangeShapeType="1"/>
          </p:cNvSpPr>
          <p:nvPr/>
        </p:nvSpPr>
        <p:spPr bwMode="auto">
          <a:xfrm flipV="1">
            <a:off x="3770313" y="5988170"/>
            <a:ext cx="1587" cy="49212"/>
          </a:xfrm>
          <a:prstGeom prst="line">
            <a:avLst/>
          </a:prstGeom>
          <a:noFill/>
          <a:ln w="0">
            <a:solidFill>
              <a:schemeClr val="tx1"/>
            </a:solidFill>
            <a:round/>
            <a:headEnd/>
            <a:tailEnd/>
          </a:ln>
        </p:spPr>
        <p:txBody>
          <a:bodyPr>
            <a:noAutofit/>
          </a:bodyPr>
          <a:lstStyle/>
          <a:p>
            <a:endParaRPr lang="en-US"/>
          </a:p>
        </p:txBody>
      </p:sp>
      <p:sp>
        <p:nvSpPr>
          <p:cNvPr id="259" name="Line 179"/>
          <p:cNvSpPr>
            <a:spLocks noChangeShapeType="1"/>
          </p:cNvSpPr>
          <p:nvPr/>
        </p:nvSpPr>
        <p:spPr bwMode="auto">
          <a:xfrm flipV="1">
            <a:off x="4067175" y="5988170"/>
            <a:ext cx="1588" cy="49212"/>
          </a:xfrm>
          <a:prstGeom prst="line">
            <a:avLst/>
          </a:prstGeom>
          <a:noFill/>
          <a:ln w="0">
            <a:solidFill>
              <a:schemeClr val="tx1"/>
            </a:solidFill>
            <a:round/>
            <a:headEnd/>
            <a:tailEnd/>
          </a:ln>
        </p:spPr>
        <p:txBody>
          <a:bodyPr>
            <a:noAutofit/>
          </a:bodyPr>
          <a:lstStyle/>
          <a:p>
            <a:endParaRPr lang="en-US"/>
          </a:p>
        </p:txBody>
      </p:sp>
      <p:sp>
        <p:nvSpPr>
          <p:cNvPr id="260" name="Line 180"/>
          <p:cNvSpPr>
            <a:spLocks noChangeShapeType="1"/>
          </p:cNvSpPr>
          <p:nvPr/>
        </p:nvSpPr>
        <p:spPr bwMode="auto">
          <a:xfrm flipV="1">
            <a:off x="4371975" y="5988170"/>
            <a:ext cx="1588" cy="49212"/>
          </a:xfrm>
          <a:prstGeom prst="line">
            <a:avLst/>
          </a:prstGeom>
          <a:noFill/>
          <a:ln w="0">
            <a:solidFill>
              <a:schemeClr val="tx1"/>
            </a:solidFill>
            <a:round/>
            <a:headEnd/>
            <a:tailEnd/>
          </a:ln>
        </p:spPr>
        <p:txBody>
          <a:bodyPr>
            <a:noAutofit/>
          </a:bodyPr>
          <a:lstStyle/>
          <a:p>
            <a:endParaRPr lang="en-US"/>
          </a:p>
        </p:txBody>
      </p:sp>
      <p:sp>
        <p:nvSpPr>
          <p:cNvPr id="261" name="Line 181"/>
          <p:cNvSpPr>
            <a:spLocks noChangeShapeType="1"/>
          </p:cNvSpPr>
          <p:nvPr/>
        </p:nvSpPr>
        <p:spPr bwMode="auto">
          <a:xfrm flipV="1">
            <a:off x="4678363" y="5988170"/>
            <a:ext cx="1587" cy="49212"/>
          </a:xfrm>
          <a:prstGeom prst="line">
            <a:avLst/>
          </a:prstGeom>
          <a:noFill/>
          <a:ln w="0">
            <a:solidFill>
              <a:schemeClr val="tx1"/>
            </a:solidFill>
            <a:round/>
            <a:headEnd/>
            <a:tailEnd/>
          </a:ln>
        </p:spPr>
        <p:txBody>
          <a:bodyPr>
            <a:noAutofit/>
          </a:bodyPr>
          <a:lstStyle/>
          <a:p>
            <a:endParaRPr lang="en-US"/>
          </a:p>
        </p:txBody>
      </p:sp>
      <p:sp>
        <p:nvSpPr>
          <p:cNvPr id="262" name="Line 182"/>
          <p:cNvSpPr>
            <a:spLocks noChangeShapeType="1"/>
          </p:cNvSpPr>
          <p:nvPr/>
        </p:nvSpPr>
        <p:spPr bwMode="auto">
          <a:xfrm flipV="1">
            <a:off x="4973638" y="5988170"/>
            <a:ext cx="1587" cy="49212"/>
          </a:xfrm>
          <a:prstGeom prst="line">
            <a:avLst/>
          </a:prstGeom>
          <a:noFill/>
          <a:ln w="0">
            <a:solidFill>
              <a:schemeClr val="tx1"/>
            </a:solidFill>
            <a:round/>
            <a:headEnd/>
            <a:tailEnd/>
          </a:ln>
        </p:spPr>
        <p:txBody>
          <a:bodyPr>
            <a:noAutofit/>
          </a:bodyPr>
          <a:lstStyle/>
          <a:p>
            <a:endParaRPr lang="en-US"/>
          </a:p>
        </p:txBody>
      </p:sp>
      <p:sp>
        <p:nvSpPr>
          <p:cNvPr id="263" name="Line 183"/>
          <p:cNvSpPr>
            <a:spLocks noChangeShapeType="1"/>
          </p:cNvSpPr>
          <p:nvPr/>
        </p:nvSpPr>
        <p:spPr bwMode="auto">
          <a:xfrm flipV="1">
            <a:off x="5280025" y="5988170"/>
            <a:ext cx="1588" cy="49212"/>
          </a:xfrm>
          <a:prstGeom prst="line">
            <a:avLst/>
          </a:prstGeom>
          <a:noFill/>
          <a:ln w="0">
            <a:solidFill>
              <a:schemeClr val="tx1"/>
            </a:solidFill>
            <a:round/>
            <a:headEnd/>
            <a:tailEnd/>
          </a:ln>
        </p:spPr>
        <p:txBody>
          <a:bodyPr>
            <a:noAutofit/>
          </a:bodyPr>
          <a:lstStyle/>
          <a:p>
            <a:endParaRPr lang="en-US"/>
          </a:p>
        </p:txBody>
      </p:sp>
      <p:sp>
        <p:nvSpPr>
          <p:cNvPr id="264" name="Line 184"/>
          <p:cNvSpPr>
            <a:spLocks noChangeShapeType="1"/>
          </p:cNvSpPr>
          <p:nvPr/>
        </p:nvSpPr>
        <p:spPr bwMode="auto">
          <a:xfrm flipV="1">
            <a:off x="5575300" y="5988170"/>
            <a:ext cx="1588" cy="49212"/>
          </a:xfrm>
          <a:prstGeom prst="line">
            <a:avLst/>
          </a:prstGeom>
          <a:noFill/>
          <a:ln w="0">
            <a:solidFill>
              <a:schemeClr val="tx1"/>
            </a:solidFill>
            <a:round/>
            <a:headEnd/>
            <a:tailEnd/>
          </a:ln>
        </p:spPr>
        <p:txBody>
          <a:bodyPr>
            <a:noAutofit/>
          </a:bodyPr>
          <a:lstStyle/>
          <a:p>
            <a:endParaRPr lang="en-US"/>
          </a:p>
        </p:txBody>
      </p:sp>
      <p:sp>
        <p:nvSpPr>
          <p:cNvPr id="265" name="Line 185"/>
          <p:cNvSpPr>
            <a:spLocks noChangeShapeType="1"/>
          </p:cNvSpPr>
          <p:nvPr/>
        </p:nvSpPr>
        <p:spPr bwMode="auto">
          <a:xfrm flipV="1">
            <a:off x="5881688" y="5988170"/>
            <a:ext cx="1587" cy="49212"/>
          </a:xfrm>
          <a:prstGeom prst="line">
            <a:avLst/>
          </a:prstGeom>
          <a:noFill/>
          <a:ln w="0">
            <a:solidFill>
              <a:schemeClr val="tx1"/>
            </a:solidFill>
            <a:round/>
            <a:headEnd/>
            <a:tailEnd/>
          </a:ln>
        </p:spPr>
        <p:txBody>
          <a:bodyPr>
            <a:noAutofit/>
          </a:bodyPr>
          <a:lstStyle/>
          <a:p>
            <a:endParaRPr lang="en-US"/>
          </a:p>
        </p:txBody>
      </p:sp>
      <p:sp>
        <p:nvSpPr>
          <p:cNvPr id="266" name="Line 186"/>
          <p:cNvSpPr>
            <a:spLocks noChangeShapeType="1"/>
          </p:cNvSpPr>
          <p:nvPr/>
        </p:nvSpPr>
        <p:spPr bwMode="auto">
          <a:xfrm flipV="1">
            <a:off x="6186488" y="5988170"/>
            <a:ext cx="1587" cy="49212"/>
          </a:xfrm>
          <a:prstGeom prst="line">
            <a:avLst/>
          </a:prstGeom>
          <a:noFill/>
          <a:ln w="0">
            <a:solidFill>
              <a:schemeClr val="tx1"/>
            </a:solidFill>
            <a:round/>
            <a:headEnd/>
            <a:tailEnd/>
          </a:ln>
        </p:spPr>
        <p:txBody>
          <a:bodyPr>
            <a:noAutofit/>
          </a:bodyPr>
          <a:lstStyle/>
          <a:p>
            <a:endParaRPr lang="en-US"/>
          </a:p>
        </p:txBody>
      </p:sp>
      <p:sp>
        <p:nvSpPr>
          <p:cNvPr id="267" name="Line 187"/>
          <p:cNvSpPr>
            <a:spLocks noChangeShapeType="1"/>
          </p:cNvSpPr>
          <p:nvPr/>
        </p:nvSpPr>
        <p:spPr bwMode="auto">
          <a:xfrm flipV="1">
            <a:off x="6483350" y="5988170"/>
            <a:ext cx="1588" cy="49212"/>
          </a:xfrm>
          <a:prstGeom prst="line">
            <a:avLst/>
          </a:prstGeom>
          <a:noFill/>
          <a:ln w="0">
            <a:solidFill>
              <a:schemeClr val="tx1"/>
            </a:solidFill>
            <a:round/>
            <a:headEnd/>
            <a:tailEnd/>
          </a:ln>
        </p:spPr>
        <p:txBody>
          <a:bodyPr>
            <a:noAutofit/>
          </a:bodyPr>
          <a:lstStyle/>
          <a:p>
            <a:endParaRPr lang="en-US"/>
          </a:p>
        </p:txBody>
      </p:sp>
      <p:sp>
        <p:nvSpPr>
          <p:cNvPr id="268" name="Line 188"/>
          <p:cNvSpPr>
            <a:spLocks noChangeShapeType="1"/>
          </p:cNvSpPr>
          <p:nvPr/>
        </p:nvSpPr>
        <p:spPr bwMode="auto">
          <a:xfrm flipV="1">
            <a:off x="6788150" y="5988170"/>
            <a:ext cx="1588" cy="49212"/>
          </a:xfrm>
          <a:prstGeom prst="line">
            <a:avLst/>
          </a:prstGeom>
          <a:noFill/>
          <a:ln w="0">
            <a:solidFill>
              <a:schemeClr val="tx1"/>
            </a:solidFill>
            <a:round/>
            <a:headEnd/>
            <a:tailEnd/>
          </a:ln>
        </p:spPr>
        <p:txBody>
          <a:bodyPr>
            <a:noAutofit/>
          </a:bodyPr>
          <a:lstStyle/>
          <a:p>
            <a:endParaRPr lang="en-US"/>
          </a:p>
        </p:txBody>
      </p:sp>
      <p:sp>
        <p:nvSpPr>
          <p:cNvPr id="269" name="Line 189"/>
          <p:cNvSpPr>
            <a:spLocks noChangeShapeType="1"/>
          </p:cNvSpPr>
          <p:nvPr/>
        </p:nvSpPr>
        <p:spPr bwMode="auto">
          <a:xfrm flipV="1">
            <a:off x="7085013" y="5988170"/>
            <a:ext cx="1587" cy="49212"/>
          </a:xfrm>
          <a:prstGeom prst="line">
            <a:avLst/>
          </a:prstGeom>
          <a:noFill/>
          <a:ln w="0">
            <a:solidFill>
              <a:schemeClr val="tx1"/>
            </a:solidFill>
            <a:round/>
            <a:headEnd/>
            <a:tailEnd/>
          </a:ln>
        </p:spPr>
        <p:txBody>
          <a:bodyPr>
            <a:noAutofit/>
          </a:bodyPr>
          <a:lstStyle/>
          <a:p>
            <a:endParaRPr lang="en-US"/>
          </a:p>
        </p:txBody>
      </p:sp>
      <p:sp>
        <p:nvSpPr>
          <p:cNvPr id="270" name="Line 190"/>
          <p:cNvSpPr>
            <a:spLocks noChangeShapeType="1"/>
          </p:cNvSpPr>
          <p:nvPr/>
        </p:nvSpPr>
        <p:spPr bwMode="auto">
          <a:xfrm flipV="1">
            <a:off x="7389813" y="5988170"/>
            <a:ext cx="1587" cy="49212"/>
          </a:xfrm>
          <a:prstGeom prst="line">
            <a:avLst/>
          </a:prstGeom>
          <a:noFill/>
          <a:ln w="0">
            <a:solidFill>
              <a:schemeClr val="tx1"/>
            </a:solidFill>
            <a:round/>
            <a:headEnd/>
            <a:tailEnd/>
          </a:ln>
        </p:spPr>
        <p:txBody>
          <a:bodyPr>
            <a:noAutofit/>
          </a:bodyPr>
          <a:lstStyle/>
          <a:p>
            <a:endParaRPr lang="en-US"/>
          </a:p>
        </p:txBody>
      </p:sp>
      <p:sp>
        <p:nvSpPr>
          <p:cNvPr id="271" name="Oval 191"/>
          <p:cNvSpPr>
            <a:spLocks noChangeArrowheads="1"/>
          </p:cNvSpPr>
          <p:nvPr/>
        </p:nvSpPr>
        <p:spPr bwMode="auto">
          <a:xfrm>
            <a:off x="1306513" y="2897307"/>
            <a:ext cx="85725" cy="88900"/>
          </a:xfrm>
          <a:prstGeom prst="ellipse">
            <a:avLst/>
          </a:prstGeom>
          <a:solidFill>
            <a:schemeClr val="hlink"/>
          </a:solidFill>
          <a:ln w="9525">
            <a:noFill/>
            <a:round/>
            <a:headEnd/>
            <a:tailEnd/>
          </a:ln>
        </p:spPr>
        <p:txBody>
          <a:bodyPr>
            <a:noAutofit/>
          </a:bodyPr>
          <a:lstStyle/>
          <a:p>
            <a:endParaRPr lang="en-US"/>
          </a:p>
        </p:txBody>
      </p:sp>
      <p:sp>
        <p:nvSpPr>
          <p:cNvPr id="272" name="Oval 192"/>
          <p:cNvSpPr>
            <a:spLocks noChangeArrowheads="1"/>
          </p:cNvSpPr>
          <p:nvPr/>
        </p:nvSpPr>
        <p:spPr bwMode="auto">
          <a:xfrm>
            <a:off x="1611313" y="2897307"/>
            <a:ext cx="85725" cy="88900"/>
          </a:xfrm>
          <a:prstGeom prst="ellipse">
            <a:avLst/>
          </a:prstGeom>
          <a:solidFill>
            <a:schemeClr val="hlink"/>
          </a:solidFill>
          <a:ln w="9525">
            <a:solidFill>
              <a:schemeClr val="hlink"/>
            </a:solidFill>
            <a:round/>
            <a:headEnd/>
            <a:tailEnd/>
          </a:ln>
        </p:spPr>
        <p:txBody>
          <a:bodyPr>
            <a:noAutofit/>
          </a:bodyPr>
          <a:lstStyle/>
          <a:p>
            <a:endParaRPr lang="en-US"/>
          </a:p>
        </p:txBody>
      </p:sp>
      <p:sp>
        <p:nvSpPr>
          <p:cNvPr id="273" name="Oval 193"/>
          <p:cNvSpPr>
            <a:spLocks noChangeArrowheads="1"/>
          </p:cNvSpPr>
          <p:nvPr/>
        </p:nvSpPr>
        <p:spPr bwMode="auto">
          <a:xfrm>
            <a:off x="1908175" y="2897307"/>
            <a:ext cx="85725" cy="88900"/>
          </a:xfrm>
          <a:prstGeom prst="ellipse">
            <a:avLst/>
          </a:prstGeom>
          <a:solidFill>
            <a:schemeClr val="hlink"/>
          </a:solidFill>
          <a:ln w="9525">
            <a:solidFill>
              <a:schemeClr val="hlink"/>
            </a:solidFill>
            <a:round/>
            <a:headEnd/>
            <a:tailEnd/>
          </a:ln>
        </p:spPr>
        <p:txBody>
          <a:bodyPr>
            <a:noAutofit/>
          </a:bodyPr>
          <a:lstStyle/>
          <a:p>
            <a:endParaRPr lang="en-US"/>
          </a:p>
        </p:txBody>
      </p:sp>
      <p:sp>
        <p:nvSpPr>
          <p:cNvPr id="274" name="Oval 194"/>
          <p:cNvSpPr>
            <a:spLocks noChangeArrowheads="1"/>
          </p:cNvSpPr>
          <p:nvPr/>
        </p:nvSpPr>
        <p:spPr bwMode="auto">
          <a:xfrm>
            <a:off x="2212975" y="2897307"/>
            <a:ext cx="85725" cy="88900"/>
          </a:xfrm>
          <a:prstGeom prst="ellipse">
            <a:avLst/>
          </a:prstGeom>
          <a:solidFill>
            <a:schemeClr val="hlink"/>
          </a:solidFill>
          <a:ln w="9525">
            <a:solidFill>
              <a:schemeClr val="hlink"/>
            </a:solidFill>
            <a:round/>
            <a:headEnd/>
            <a:tailEnd/>
          </a:ln>
        </p:spPr>
        <p:txBody>
          <a:bodyPr>
            <a:noAutofit/>
          </a:bodyPr>
          <a:lstStyle/>
          <a:p>
            <a:endParaRPr lang="en-US"/>
          </a:p>
        </p:txBody>
      </p:sp>
      <p:sp>
        <p:nvSpPr>
          <p:cNvPr id="275" name="Oval 195"/>
          <p:cNvSpPr>
            <a:spLocks noChangeArrowheads="1"/>
          </p:cNvSpPr>
          <p:nvPr/>
        </p:nvSpPr>
        <p:spPr bwMode="auto">
          <a:xfrm>
            <a:off x="2509838" y="2897307"/>
            <a:ext cx="85725" cy="88900"/>
          </a:xfrm>
          <a:prstGeom prst="ellipse">
            <a:avLst/>
          </a:prstGeom>
          <a:solidFill>
            <a:schemeClr val="hlink"/>
          </a:solidFill>
          <a:ln w="9525">
            <a:solidFill>
              <a:schemeClr val="hlink"/>
            </a:solidFill>
            <a:round/>
            <a:headEnd/>
            <a:tailEnd/>
          </a:ln>
        </p:spPr>
        <p:txBody>
          <a:bodyPr>
            <a:noAutofit/>
          </a:bodyPr>
          <a:lstStyle/>
          <a:p>
            <a:endParaRPr lang="en-US"/>
          </a:p>
        </p:txBody>
      </p:sp>
      <p:sp>
        <p:nvSpPr>
          <p:cNvPr id="276" name="Oval 196"/>
          <p:cNvSpPr>
            <a:spLocks noChangeArrowheads="1"/>
          </p:cNvSpPr>
          <p:nvPr/>
        </p:nvSpPr>
        <p:spPr bwMode="auto">
          <a:xfrm>
            <a:off x="2814638" y="2897307"/>
            <a:ext cx="85725" cy="88900"/>
          </a:xfrm>
          <a:prstGeom prst="ellipse">
            <a:avLst/>
          </a:prstGeom>
          <a:solidFill>
            <a:schemeClr val="hlink"/>
          </a:solidFill>
          <a:ln w="9525">
            <a:solidFill>
              <a:schemeClr val="hlink"/>
            </a:solidFill>
            <a:round/>
            <a:headEnd/>
            <a:tailEnd/>
          </a:ln>
        </p:spPr>
        <p:txBody>
          <a:bodyPr>
            <a:noAutofit/>
          </a:bodyPr>
          <a:lstStyle/>
          <a:p>
            <a:endParaRPr lang="en-US"/>
          </a:p>
        </p:txBody>
      </p:sp>
      <p:sp>
        <p:nvSpPr>
          <p:cNvPr id="277" name="Oval 197"/>
          <p:cNvSpPr>
            <a:spLocks noChangeArrowheads="1"/>
          </p:cNvSpPr>
          <p:nvPr/>
        </p:nvSpPr>
        <p:spPr bwMode="auto">
          <a:xfrm>
            <a:off x="3121025" y="3930770"/>
            <a:ext cx="85725" cy="88900"/>
          </a:xfrm>
          <a:prstGeom prst="ellipse">
            <a:avLst/>
          </a:prstGeom>
          <a:solidFill>
            <a:schemeClr val="hlink"/>
          </a:solidFill>
          <a:ln w="9525">
            <a:solidFill>
              <a:schemeClr val="hlink"/>
            </a:solidFill>
            <a:round/>
            <a:headEnd/>
            <a:tailEnd/>
          </a:ln>
        </p:spPr>
        <p:txBody>
          <a:bodyPr>
            <a:noAutofit/>
          </a:bodyPr>
          <a:lstStyle/>
          <a:p>
            <a:endParaRPr lang="en-US"/>
          </a:p>
        </p:txBody>
      </p:sp>
      <p:sp>
        <p:nvSpPr>
          <p:cNvPr id="278" name="Oval 198"/>
          <p:cNvSpPr>
            <a:spLocks noChangeArrowheads="1"/>
          </p:cNvSpPr>
          <p:nvPr/>
        </p:nvSpPr>
        <p:spPr bwMode="auto">
          <a:xfrm>
            <a:off x="3416300" y="3930770"/>
            <a:ext cx="87313" cy="88900"/>
          </a:xfrm>
          <a:prstGeom prst="ellipse">
            <a:avLst/>
          </a:prstGeom>
          <a:solidFill>
            <a:schemeClr val="hlink"/>
          </a:solidFill>
          <a:ln w="9525">
            <a:solidFill>
              <a:schemeClr val="hlink"/>
            </a:solidFill>
            <a:round/>
            <a:headEnd/>
            <a:tailEnd/>
          </a:ln>
        </p:spPr>
        <p:txBody>
          <a:bodyPr>
            <a:noAutofit/>
          </a:bodyPr>
          <a:lstStyle/>
          <a:p>
            <a:endParaRPr lang="en-US"/>
          </a:p>
        </p:txBody>
      </p:sp>
      <p:sp>
        <p:nvSpPr>
          <p:cNvPr id="279" name="Oval 199"/>
          <p:cNvSpPr>
            <a:spLocks noChangeArrowheads="1"/>
          </p:cNvSpPr>
          <p:nvPr/>
        </p:nvSpPr>
        <p:spPr bwMode="auto">
          <a:xfrm>
            <a:off x="3722688" y="3930770"/>
            <a:ext cx="85725" cy="88900"/>
          </a:xfrm>
          <a:prstGeom prst="ellipse">
            <a:avLst/>
          </a:prstGeom>
          <a:solidFill>
            <a:schemeClr val="hlink"/>
          </a:solidFill>
          <a:ln w="9525">
            <a:solidFill>
              <a:schemeClr val="hlink"/>
            </a:solidFill>
            <a:round/>
            <a:headEnd/>
            <a:tailEnd/>
          </a:ln>
        </p:spPr>
        <p:txBody>
          <a:bodyPr>
            <a:noAutofit/>
          </a:bodyPr>
          <a:lstStyle/>
          <a:p>
            <a:endParaRPr lang="en-US"/>
          </a:p>
        </p:txBody>
      </p:sp>
      <p:sp>
        <p:nvSpPr>
          <p:cNvPr id="280" name="Oval 200"/>
          <p:cNvSpPr>
            <a:spLocks noChangeArrowheads="1"/>
          </p:cNvSpPr>
          <p:nvPr/>
        </p:nvSpPr>
        <p:spPr bwMode="auto">
          <a:xfrm>
            <a:off x="4017963" y="3930770"/>
            <a:ext cx="87312" cy="88900"/>
          </a:xfrm>
          <a:prstGeom prst="ellipse">
            <a:avLst/>
          </a:prstGeom>
          <a:solidFill>
            <a:schemeClr val="hlink"/>
          </a:solidFill>
          <a:ln w="9525">
            <a:solidFill>
              <a:schemeClr val="hlink"/>
            </a:solidFill>
            <a:round/>
            <a:headEnd/>
            <a:tailEnd/>
          </a:ln>
        </p:spPr>
        <p:txBody>
          <a:bodyPr>
            <a:noAutofit/>
          </a:bodyPr>
          <a:lstStyle/>
          <a:p>
            <a:endParaRPr lang="en-US"/>
          </a:p>
        </p:txBody>
      </p:sp>
      <p:sp>
        <p:nvSpPr>
          <p:cNvPr id="281" name="Oval 201"/>
          <p:cNvSpPr>
            <a:spLocks noChangeArrowheads="1"/>
          </p:cNvSpPr>
          <p:nvPr/>
        </p:nvSpPr>
        <p:spPr bwMode="auto">
          <a:xfrm>
            <a:off x="4324350" y="3930770"/>
            <a:ext cx="85725" cy="88900"/>
          </a:xfrm>
          <a:prstGeom prst="ellipse">
            <a:avLst/>
          </a:prstGeom>
          <a:solidFill>
            <a:schemeClr val="hlink"/>
          </a:solidFill>
          <a:ln w="9525">
            <a:solidFill>
              <a:schemeClr val="hlink"/>
            </a:solidFill>
            <a:round/>
            <a:headEnd/>
            <a:tailEnd/>
          </a:ln>
        </p:spPr>
        <p:txBody>
          <a:bodyPr>
            <a:noAutofit/>
          </a:bodyPr>
          <a:lstStyle/>
          <a:p>
            <a:endParaRPr lang="en-US"/>
          </a:p>
        </p:txBody>
      </p:sp>
      <p:sp>
        <p:nvSpPr>
          <p:cNvPr id="282" name="Oval 202"/>
          <p:cNvSpPr>
            <a:spLocks noChangeArrowheads="1"/>
          </p:cNvSpPr>
          <p:nvPr/>
        </p:nvSpPr>
        <p:spPr bwMode="auto">
          <a:xfrm>
            <a:off x="4630738" y="4418132"/>
            <a:ext cx="85725" cy="88900"/>
          </a:xfrm>
          <a:prstGeom prst="ellipse">
            <a:avLst/>
          </a:prstGeom>
          <a:solidFill>
            <a:schemeClr val="hlink"/>
          </a:solidFill>
          <a:ln w="9525">
            <a:solidFill>
              <a:schemeClr val="hlink"/>
            </a:solidFill>
            <a:round/>
            <a:headEnd/>
            <a:tailEnd/>
          </a:ln>
        </p:spPr>
        <p:txBody>
          <a:bodyPr>
            <a:noAutofit/>
          </a:bodyPr>
          <a:lstStyle/>
          <a:p>
            <a:endParaRPr lang="en-US"/>
          </a:p>
        </p:txBody>
      </p:sp>
      <p:sp>
        <p:nvSpPr>
          <p:cNvPr id="283" name="Oval 203"/>
          <p:cNvSpPr>
            <a:spLocks noChangeArrowheads="1"/>
          </p:cNvSpPr>
          <p:nvPr/>
        </p:nvSpPr>
        <p:spPr bwMode="auto">
          <a:xfrm>
            <a:off x="4926013" y="4418132"/>
            <a:ext cx="85725" cy="88900"/>
          </a:xfrm>
          <a:prstGeom prst="ellipse">
            <a:avLst/>
          </a:prstGeom>
          <a:solidFill>
            <a:schemeClr val="hlink"/>
          </a:solidFill>
          <a:ln w="9525">
            <a:solidFill>
              <a:schemeClr val="hlink"/>
            </a:solidFill>
            <a:round/>
            <a:headEnd/>
            <a:tailEnd/>
          </a:ln>
        </p:spPr>
        <p:txBody>
          <a:bodyPr>
            <a:noAutofit/>
          </a:bodyPr>
          <a:lstStyle/>
          <a:p>
            <a:endParaRPr lang="en-US"/>
          </a:p>
        </p:txBody>
      </p:sp>
      <p:sp>
        <p:nvSpPr>
          <p:cNvPr id="284" name="Oval 204"/>
          <p:cNvSpPr>
            <a:spLocks noChangeArrowheads="1"/>
          </p:cNvSpPr>
          <p:nvPr/>
        </p:nvSpPr>
        <p:spPr bwMode="auto">
          <a:xfrm>
            <a:off x="5232400" y="4418132"/>
            <a:ext cx="85725" cy="88900"/>
          </a:xfrm>
          <a:prstGeom prst="ellipse">
            <a:avLst/>
          </a:prstGeom>
          <a:solidFill>
            <a:schemeClr val="hlink"/>
          </a:solidFill>
          <a:ln w="9525">
            <a:solidFill>
              <a:schemeClr val="hlink"/>
            </a:solidFill>
            <a:round/>
            <a:headEnd/>
            <a:tailEnd/>
          </a:ln>
        </p:spPr>
        <p:txBody>
          <a:bodyPr>
            <a:noAutofit/>
          </a:bodyPr>
          <a:lstStyle/>
          <a:p>
            <a:endParaRPr lang="en-US"/>
          </a:p>
        </p:txBody>
      </p:sp>
      <p:sp>
        <p:nvSpPr>
          <p:cNvPr id="285" name="Oval 205"/>
          <p:cNvSpPr>
            <a:spLocks noChangeArrowheads="1"/>
          </p:cNvSpPr>
          <p:nvPr/>
        </p:nvSpPr>
        <p:spPr bwMode="auto">
          <a:xfrm>
            <a:off x="5527675" y="4845170"/>
            <a:ext cx="85725" cy="88900"/>
          </a:xfrm>
          <a:prstGeom prst="ellipse">
            <a:avLst/>
          </a:prstGeom>
          <a:solidFill>
            <a:schemeClr val="hlink"/>
          </a:solidFill>
          <a:ln w="9525">
            <a:solidFill>
              <a:schemeClr val="hlink"/>
            </a:solidFill>
            <a:round/>
            <a:headEnd/>
            <a:tailEnd/>
          </a:ln>
        </p:spPr>
        <p:txBody>
          <a:bodyPr>
            <a:noAutofit/>
          </a:bodyPr>
          <a:lstStyle/>
          <a:p>
            <a:endParaRPr lang="en-US"/>
          </a:p>
        </p:txBody>
      </p:sp>
      <p:sp>
        <p:nvSpPr>
          <p:cNvPr id="286" name="Oval 206"/>
          <p:cNvSpPr>
            <a:spLocks noChangeArrowheads="1"/>
          </p:cNvSpPr>
          <p:nvPr/>
        </p:nvSpPr>
        <p:spPr bwMode="auto">
          <a:xfrm>
            <a:off x="5834063" y="4845170"/>
            <a:ext cx="85725" cy="88900"/>
          </a:xfrm>
          <a:prstGeom prst="ellipse">
            <a:avLst/>
          </a:prstGeom>
          <a:solidFill>
            <a:schemeClr val="hlink"/>
          </a:solidFill>
          <a:ln w="9525">
            <a:solidFill>
              <a:schemeClr val="hlink"/>
            </a:solidFill>
            <a:round/>
            <a:headEnd/>
            <a:tailEnd/>
          </a:ln>
        </p:spPr>
        <p:txBody>
          <a:bodyPr>
            <a:noAutofit/>
          </a:bodyPr>
          <a:lstStyle/>
          <a:p>
            <a:endParaRPr lang="en-US"/>
          </a:p>
        </p:txBody>
      </p:sp>
      <p:sp>
        <p:nvSpPr>
          <p:cNvPr id="287" name="Oval 208"/>
          <p:cNvSpPr>
            <a:spLocks noChangeArrowheads="1"/>
          </p:cNvSpPr>
          <p:nvPr/>
        </p:nvSpPr>
        <p:spPr bwMode="auto">
          <a:xfrm>
            <a:off x="6435725" y="5024557"/>
            <a:ext cx="85725" cy="88900"/>
          </a:xfrm>
          <a:prstGeom prst="ellipse">
            <a:avLst/>
          </a:prstGeom>
          <a:solidFill>
            <a:schemeClr val="hlink"/>
          </a:solidFill>
          <a:ln w="9525">
            <a:solidFill>
              <a:schemeClr val="hlink"/>
            </a:solidFill>
            <a:round/>
            <a:headEnd/>
            <a:tailEnd/>
          </a:ln>
        </p:spPr>
        <p:txBody>
          <a:bodyPr>
            <a:noAutofit/>
          </a:bodyPr>
          <a:lstStyle/>
          <a:p>
            <a:endParaRPr lang="en-US"/>
          </a:p>
        </p:txBody>
      </p:sp>
      <p:sp>
        <p:nvSpPr>
          <p:cNvPr id="288" name="Freeform 210"/>
          <p:cNvSpPr>
            <a:spLocks/>
          </p:cNvSpPr>
          <p:nvPr/>
        </p:nvSpPr>
        <p:spPr bwMode="auto">
          <a:xfrm>
            <a:off x="1354138" y="2379782"/>
            <a:ext cx="276225" cy="238125"/>
          </a:xfrm>
          <a:custGeom>
            <a:avLst/>
            <a:gdLst/>
            <a:ahLst/>
            <a:cxnLst>
              <a:cxn ang="0">
                <a:pos x="0" y="0"/>
              </a:cxn>
              <a:cxn ang="0">
                <a:pos x="4" y="3"/>
              </a:cxn>
              <a:cxn ang="0">
                <a:pos x="8" y="7"/>
              </a:cxn>
              <a:cxn ang="0">
                <a:pos x="12" y="10"/>
              </a:cxn>
              <a:cxn ang="0">
                <a:pos x="16" y="14"/>
              </a:cxn>
              <a:cxn ang="0">
                <a:pos x="20" y="17"/>
              </a:cxn>
              <a:cxn ang="0">
                <a:pos x="24" y="20"/>
              </a:cxn>
              <a:cxn ang="0">
                <a:pos x="29" y="24"/>
              </a:cxn>
            </a:cxnLst>
            <a:rect l="0" t="0" r="r" b="b"/>
            <a:pathLst>
              <a:path w="29" h="24">
                <a:moveTo>
                  <a:pt x="0" y="0"/>
                </a:moveTo>
                <a:lnTo>
                  <a:pt x="4" y="3"/>
                </a:lnTo>
                <a:lnTo>
                  <a:pt x="8" y="7"/>
                </a:lnTo>
                <a:lnTo>
                  <a:pt x="12" y="10"/>
                </a:lnTo>
                <a:lnTo>
                  <a:pt x="16" y="14"/>
                </a:lnTo>
                <a:lnTo>
                  <a:pt x="20" y="17"/>
                </a:lnTo>
                <a:lnTo>
                  <a:pt x="24" y="20"/>
                </a:lnTo>
                <a:lnTo>
                  <a:pt x="29" y="24"/>
                </a:lnTo>
              </a:path>
            </a:pathLst>
          </a:custGeom>
          <a:noFill/>
          <a:ln w="19050">
            <a:solidFill>
              <a:schemeClr val="tx1"/>
            </a:solidFill>
            <a:prstDash val="solid"/>
            <a:round/>
            <a:headEnd/>
            <a:tailEnd/>
          </a:ln>
        </p:spPr>
        <p:txBody>
          <a:bodyPr>
            <a:noAutofit/>
          </a:bodyPr>
          <a:lstStyle/>
          <a:p>
            <a:endParaRPr lang="en-US"/>
          </a:p>
        </p:txBody>
      </p:sp>
      <p:sp>
        <p:nvSpPr>
          <p:cNvPr id="289" name="Freeform 211"/>
          <p:cNvSpPr>
            <a:spLocks/>
          </p:cNvSpPr>
          <p:nvPr/>
        </p:nvSpPr>
        <p:spPr bwMode="auto">
          <a:xfrm>
            <a:off x="1630363" y="2617907"/>
            <a:ext cx="306387" cy="249238"/>
          </a:xfrm>
          <a:custGeom>
            <a:avLst/>
            <a:gdLst/>
            <a:ahLst/>
            <a:cxnLst>
              <a:cxn ang="0">
                <a:pos x="0" y="0"/>
              </a:cxn>
              <a:cxn ang="0">
                <a:pos x="4" y="3"/>
              </a:cxn>
              <a:cxn ang="0">
                <a:pos x="8" y="6"/>
              </a:cxn>
              <a:cxn ang="0">
                <a:pos x="12" y="9"/>
              </a:cxn>
              <a:cxn ang="0">
                <a:pos x="16" y="13"/>
              </a:cxn>
              <a:cxn ang="0">
                <a:pos x="20" y="16"/>
              </a:cxn>
              <a:cxn ang="0">
                <a:pos x="24" y="19"/>
              </a:cxn>
              <a:cxn ang="0">
                <a:pos x="28" y="22"/>
              </a:cxn>
              <a:cxn ang="0">
                <a:pos x="32" y="25"/>
              </a:cxn>
            </a:cxnLst>
            <a:rect l="0" t="0" r="r" b="b"/>
            <a:pathLst>
              <a:path w="32" h="25">
                <a:moveTo>
                  <a:pt x="0" y="0"/>
                </a:moveTo>
                <a:lnTo>
                  <a:pt x="4" y="3"/>
                </a:lnTo>
                <a:lnTo>
                  <a:pt x="8" y="6"/>
                </a:lnTo>
                <a:lnTo>
                  <a:pt x="12" y="9"/>
                </a:lnTo>
                <a:lnTo>
                  <a:pt x="16" y="13"/>
                </a:lnTo>
                <a:lnTo>
                  <a:pt x="20" y="16"/>
                </a:lnTo>
                <a:lnTo>
                  <a:pt x="24" y="19"/>
                </a:lnTo>
                <a:lnTo>
                  <a:pt x="28" y="22"/>
                </a:lnTo>
                <a:lnTo>
                  <a:pt x="32" y="25"/>
                </a:lnTo>
              </a:path>
            </a:pathLst>
          </a:custGeom>
          <a:noFill/>
          <a:ln w="19050">
            <a:solidFill>
              <a:schemeClr val="tx1"/>
            </a:solidFill>
            <a:prstDash val="solid"/>
            <a:round/>
            <a:headEnd/>
            <a:tailEnd/>
          </a:ln>
        </p:spPr>
        <p:txBody>
          <a:bodyPr>
            <a:noAutofit/>
          </a:bodyPr>
          <a:lstStyle/>
          <a:p>
            <a:endParaRPr lang="en-US"/>
          </a:p>
        </p:txBody>
      </p:sp>
      <p:sp>
        <p:nvSpPr>
          <p:cNvPr id="290" name="Freeform 212"/>
          <p:cNvSpPr>
            <a:spLocks/>
          </p:cNvSpPr>
          <p:nvPr/>
        </p:nvSpPr>
        <p:spPr bwMode="auto">
          <a:xfrm>
            <a:off x="1936750" y="2867145"/>
            <a:ext cx="314325" cy="238125"/>
          </a:xfrm>
          <a:custGeom>
            <a:avLst/>
            <a:gdLst/>
            <a:ahLst/>
            <a:cxnLst>
              <a:cxn ang="0">
                <a:pos x="0" y="0"/>
              </a:cxn>
              <a:cxn ang="0">
                <a:pos x="4" y="3"/>
              </a:cxn>
              <a:cxn ang="0">
                <a:pos x="8" y="6"/>
              </a:cxn>
              <a:cxn ang="0">
                <a:pos x="12" y="9"/>
              </a:cxn>
              <a:cxn ang="0">
                <a:pos x="16" y="12"/>
              </a:cxn>
              <a:cxn ang="0">
                <a:pos x="21" y="15"/>
              </a:cxn>
              <a:cxn ang="0">
                <a:pos x="25" y="18"/>
              </a:cxn>
              <a:cxn ang="0">
                <a:pos x="29" y="21"/>
              </a:cxn>
              <a:cxn ang="0">
                <a:pos x="33" y="24"/>
              </a:cxn>
            </a:cxnLst>
            <a:rect l="0" t="0" r="r" b="b"/>
            <a:pathLst>
              <a:path w="33" h="24">
                <a:moveTo>
                  <a:pt x="0" y="0"/>
                </a:moveTo>
                <a:lnTo>
                  <a:pt x="4" y="3"/>
                </a:lnTo>
                <a:lnTo>
                  <a:pt x="8" y="6"/>
                </a:lnTo>
                <a:lnTo>
                  <a:pt x="12" y="9"/>
                </a:lnTo>
                <a:lnTo>
                  <a:pt x="16" y="12"/>
                </a:lnTo>
                <a:lnTo>
                  <a:pt x="21" y="15"/>
                </a:lnTo>
                <a:lnTo>
                  <a:pt x="25" y="18"/>
                </a:lnTo>
                <a:lnTo>
                  <a:pt x="29" y="21"/>
                </a:lnTo>
                <a:lnTo>
                  <a:pt x="33" y="24"/>
                </a:lnTo>
              </a:path>
            </a:pathLst>
          </a:custGeom>
          <a:noFill/>
          <a:ln w="19050">
            <a:solidFill>
              <a:schemeClr val="tx1"/>
            </a:solidFill>
            <a:prstDash val="solid"/>
            <a:round/>
            <a:headEnd/>
            <a:tailEnd/>
          </a:ln>
        </p:spPr>
        <p:txBody>
          <a:bodyPr>
            <a:noAutofit/>
          </a:bodyPr>
          <a:lstStyle/>
          <a:p>
            <a:endParaRPr lang="en-US"/>
          </a:p>
        </p:txBody>
      </p:sp>
      <p:sp>
        <p:nvSpPr>
          <p:cNvPr id="291" name="Freeform 213"/>
          <p:cNvSpPr>
            <a:spLocks/>
          </p:cNvSpPr>
          <p:nvPr/>
        </p:nvSpPr>
        <p:spPr bwMode="auto">
          <a:xfrm>
            <a:off x="2251075" y="3105270"/>
            <a:ext cx="306388" cy="209550"/>
          </a:xfrm>
          <a:custGeom>
            <a:avLst/>
            <a:gdLst/>
            <a:ahLst/>
            <a:cxnLst>
              <a:cxn ang="0">
                <a:pos x="0" y="0"/>
              </a:cxn>
              <a:cxn ang="0">
                <a:pos x="4" y="2"/>
              </a:cxn>
              <a:cxn ang="0">
                <a:pos x="8" y="5"/>
              </a:cxn>
              <a:cxn ang="0">
                <a:pos x="12" y="8"/>
              </a:cxn>
              <a:cxn ang="0">
                <a:pos x="16" y="11"/>
              </a:cxn>
              <a:cxn ang="0">
                <a:pos x="20" y="13"/>
              </a:cxn>
              <a:cxn ang="0">
                <a:pos x="24" y="16"/>
              </a:cxn>
              <a:cxn ang="0">
                <a:pos x="28" y="19"/>
              </a:cxn>
              <a:cxn ang="0">
                <a:pos x="32" y="21"/>
              </a:cxn>
            </a:cxnLst>
            <a:rect l="0" t="0" r="r" b="b"/>
            <a:pathLst>
              <a:path w="32" h="21">
                <a:moveTo>
                  <a:pt x="0" y="0"/>
                </a:moveTo>
                <a:lnTo>
                  <a:pt x="4" y="2"/>
                </a:lnTo>
                <a:lnTo>
                  <a:pt x="8" y="5"/>
                </a:lnTo>
                <a:lnTo>
                  <a:pt x="12" y="8"/>
                </a:lnTo>
                <a:lnTo>
                  <a:pt x="16" y="11"/>
                </a:lnTo>
                <a:lnTo>
                  <a:pt x="20" y="13"/>
                </a:lnTo>
                <a:lnTo>
                  <a:pt x="24" y="16"/>
                </a:lnTo>
                <a:lnTo>
                  <a:pt x="28" y="19"/>
                </a:lnTo>
                <a:lnTo>
                  <a:pt x="32" y="21"/>
                </a:lnTo>
              </a:path>
            </a:pathLst>
          </a:custGeom>
          <a:noFill/>
          <a:ln w="19050">
            <a:solidFill>
              <a:schemeClr val="tx1"/>
            </a:solidFill>
            <a:prstDash val="solid"/>
            <a:round/>
            <a:headEnd/>
            <a:tailEnd/>
          </a:ln>
        </p:spPr>
        <p:txBody>
          <a:bodyPr>
            <a:noAutofit/>
          </a:bodyPr>
          <a:lstStyle/>
          <a:p>
            <a:endParaRPr lang="en-US"/>
          </a:p>
        </p:txBody>
      </p:sp>
      <p:sp>
        <p:nvSpPr>
          <p:cNvPr id="292" name="Freeform 214"/>
          <p:cNvSpPr>
            <a:spLocks/>
          </p:cNvSpPr>
          <p:nvPr/>
        </p:nvSpPr>
        <p:spPr bwMode="auto">
          <a:xfrm>
            <a:off x="2557463" y="3314820"/>
            <a:ext cx="276225" cy="177800"/>
          </a:xfrm>
          <a:custGeom>
            <a:avLst/>
            <a:gdLst/>
            <a:ahLst/>
            <a:cxnLst>
              <a:cxn ang="0">
                <a:pos x="0" y="0"/>
              </a:cxn>
              <a:cxn ang="0">
                <a:pos x="4" y="3"/>
              </a:cxn>
              <a:cxn ang="0">
                <a:pos x="9" y="6"/>
              </a:cxn>
              <a:cxn ang="0">
                <a:pos x="13" y="8"/>
              </a:cxn>
              <a:cxn ang="0">
                <a:pos x="17" y="11"/>
              </a:cxn>
              <a:cxn ang="0">
                <a:pos x="21" y="13"/>
              </a:cxn>
              <a:cxn ang="0">
                <a:pos x="25" y="16"/>
              </a:cxn>
              <a:cxn ang="0">
                <a:pos x="29" y="18"/>
              </a:cxn>
            </a:cxnLst>
            <a:rect l="0" t="0" r="r" b="b"/>
            <a:pathLst>
              <a:path w="29" h="18">
                <a:moveTo>
                  <a:pt x="0" y="0"/>
                </a:moveTo>
                <a:lnTo>
                  <a:pt x="4" y="3"/>
                </a:lnTo>
                <a:lnTo>
                  <a:pt x="9" y="6"/>
                </a:lnTo>
                <a:lnTo>
                  <a:pt x="13" y="8"/>
                </a:lnTo>
                <a:lnTo>
                  <a:pt x="17" y="11"/>
                </a:lnTo>
                <a:lnTo>
                  <a:pt x="21" y="13"/>
                </a:lnTo>
                <a:lnTo>
                  <a:pt x="25" y="16"/>
                </a:lnTo>
                <a:lnTo>
                  <a:pt x="29" y="18"/>
                </a:lnTo>
              </a:path>
            </a:pathLst>
          </a:custGeom>
          <a:noFill/>
          <a:ln w="19050">
            <a:solidFill>
              <a:schemeClr val="tx1"/>
            </a:solidFill>
            <a:prstDash val="solid"/>
            <a:round/>
            <a:headEnd/>
            <a:tailEnd/>
          </a:ln>
        </p:spPr>
        <p:txBody>
          <a:bodyPr>
            <a:noAutofit/>
          </a:bodyPr>
          <a:lstStyle/>
          <a:p>
            <a:endParaRPr lang="en-US"/>
          </a:p>
        </p:txBody>
      </p:sp>
      <p:sp>
        <p:nvSpPr>
          <p:cNvPr id="293" name="Freeform 215"/>
          <p:cNvSpPr>
            <a:spLocks/>
          </p:cNvSpPr>
          <p:nvPr/>
        </p:nvSpPr>
        <p:spPr bwMode="auto">
          <a:xfrm>
            <a:off x="2833688" y="3492620"/>
            <a:ext cx="315912" cy="188912"/>
          </a:xfrm>
          <a:custGeom>
            <a:avLst/>
            <a:gdLst/>
            <a:ahLst/>
            <a:cxnLst>
              <a:cxn ang="0">
                <a:pos x="0" y="0"/>
              </a:cxn>
              <a:cxn ang="0">
                <a:pos x="4" y="3"/>
              </a:cxn>
              <a:cxn ang="0">
                <a:pos x="8" y="5"/>
              </a:cxn>
              <a:cxn ang="0">
                <a:pos x="12" y="7"/>
              </a:cxn>
              <a:cxn ang="0">
                <a:pos x="16" y="10"/>
              </a:cxn>
              <a:cxn ang="0">
                <a:pos x="20" y="12"/>
              </a:cxn>
              <a:cxn ang="0">
                <a:pos x="24" y="14"/>
              </a:cxn>
              <a:cxn ang="0">
                <a:pos x="28" y="17"/>
              </a:cxn>
              <a:cxn ang="0">
                <a:pos x="33" y="19"/>
              </a:cxn>
            </a:cxnLst>
            <a:rect l="0" t="0" r="r" b="b"/>
            <a:pathLst>
              <a:path w="33" h="19">
                <a:moveTo>
                  <a:pt x="0" y="0"/>
                </a:moveTo>
                <a:lnTo>
                  <a:pt x="4" y="3"/>
                </a:lnTo>
                <a:lnTo>
                  <a:pt x="8" y="5"/>
                </a:lnTo>
                <a:lnTo>
                  <a:pt x="12" y="7"/>
                </a:lnTo>
                <a:lnTo>
                  <a:pt x="16" y="10"/>
                </a:lnTo>
                <a:lnTo>
                  <a:pt x="20" y="12"/>
                </a:lnTo>
                <a:lnTo>
                  <a:pt x="24" y="14"/>
                </a:lnTo>
                <a:lnTo>
                  <a:pt x="28" y="17"/>
                </a:lnTo>
                <a:lnTo>
                  <a:pt x="33" y="19"/>
                </a:lnTo>
              </a:path>
            </a:pathLst>
          </a:custGeom>
          <a:noFill/>
          <a:ln w="19050">
            <a:solidFill>
              <a:schemeClr val="tx1"/>
            </a:solidFill>
            <a:prstDash val="solid"/>
            <a:round/>
            <a:headEnd/>
            <a:tailEnd/>
          </a:ln>
        </p:spPr>
        <p:txBody>
          <a:bodyPr>
            <a:noAutofit/>
          </a:bodyPr>
          <a:lstStyle/>
          <a:p>
            <a:endParaRPr lang="en-US"/>
          </a:p>
        </p:txBody>
      </p:sp>
      <p:sp>
        <p:nvSpPr>
          <p:cNvPr id="294" name="Freeform 216"/>
          <p:cNvSpPr>
            <a:spLocks/>
          </p:cNvSpPr>
          <p:nvPr/>
        </p:nvSpPr>
        <p:spPr bwMode="auto">
          <a:xfrm>
            <a:off x="3149600" y="3681532"/>
            <a:ext cx="304800" cy="169863"/>
          </a:xfrm>
          <a:custGeom>
            <a:avLst/>
            <a:gdLst/>
            <a:ahLst/>
            <a:cxnLst>
              <a:cxn ang="0">
                <a:pos x="0" y="0"/>
              </a:cxn>
              <a:cxn ang="0">
                <a:pos x="4" y="2"/>
              </a:cxn>
              <a:cxn ang="0">
                <a:pos x="8" y="4"/>
              </a:cxn>
              <a:cxn ang="0">
                <a:pos x="12" y="7"/>
              </a:cxn>
              <a:cxn ang="0">
                <a:pos x="16" y="9"/>
              </a:cxn>
              <a:cxn ang="0">
                <a:pos x="20" y="11"/>
              </a:cxn>
              <a:cxn ang="0">
                <a:pos x="24" y="13"/>
              </a:cxn>
              <a:cxn ang="0">
                <a:pos x="28" y="15"/>
              </a:cxn>
              <a:cxn ang="0">
                <a:pos x="32" y="17"/>
              </a:cxn>
            </a:cxnLst>
            <a:rect l="0" t="0" r="r" b="b"/>
            <a:pathLst>
              <a:path w="32" h="17">
                <a:moveTo>
                  <a:pt x="0" y="0"/>
                </a:moveTo>
                <a:lnTo>
                  <a:pt x="4" y="2"/>
                </a:lnTo>
                <a:lnTo>
                  <a:pt x="8" y="4"/>
                </a:lnTo>
                <a:lnTo>
                  <a:pt x="12" y="7"/>
                </a:lnTo>
                <a:lnTo>
                  <a:pt x="16" y="9"/>
                </a:lnTo>
                <a:lnTo>
                  <a:pt x="20" y="11"/>
                </a:lnTo>
                <a:lnTo>
                  <a:pt x="24" y="13"/>
                </a:lnTo>
                <a:lnTo>
                  <a:pt x="28" y="15"/>
                </a:lnTo>
                <a:lnTo>
                  <a:pt x="32" y="17"/>
                </a:lnTo>
              </a:path>
            </a:pathLst>
          </a:custGeom>
          <a:noFill/>
          <a:ln w="19050">
            <a:solidFill>
              <a:schemeClr val="tx1"/>
            </a:solidFill>
            <a:prstDash val="solid"/>
            <a:round/>
            <a:headEnd/>
            <a:tailEnd/>
          </a:ln>
        </p:spPr>
        <p:txBody>
          <a:bodyPr>
            <a:noAutofit/>
          </a:bodyPr>
          <a:lstStyle/>
          <a:p>
            <a:endParaRPr lang="en-US"/>
          </a:p>
        </p:txBody>
      </p:sp>
      <p:sp>
        <p:nvSpPr>
          <p:cNvPr id="295" name="Freeform 217"/>
          <p:cNvSpPr>
            <a:spLocks/>
          </p:cNvSpPr>
          <p:nvPr/>
        </p:nvSpPr>
        <p:spPr bwMode="auto">
          <a:xfrm>
            <a:off x="3454400" y="3851395"/>
            <a:ext cx="315913" cy="158750"/>
          </a:xfrm>
          <a:custGeom>
            <a:avLst/>
            <a:gdLst/>
            <a:ahLst/>
            <a:cxnLst>
              <a:cxn ang="0">
                <a:pos x="0" y="0"/>
              </a:cxn>
              <a:cxn ang="0">
                <a:pos x="4" y="2"/>
              </a:cxn>
              <a:cxn ang="0">
                <a:pos x="8" y="4"/>
              </a:cxn>
              <a:cxn ang="0">
                <a:pos x="12" y="6"/>
              </a:cxn>
              <a:cxn ang="0">
                <a:pos x="16" y="9"/>
              </a:cxn>
              <a:cxn ang="0">
                <a:pos x="21" y="11"/>
              </a:cxn>
              <a:cxn ang="0">
                <a:pos x="25" y="12"/>
              </a:cxn>
              <a:cxn ang="0">
                <a:pos x="29" y="14"/>
              </a:cxn>
              <a:cxn ang="0">
                <a:pos x="33" y="16"/>
              </a:cxn>
            </a:cxnLst>
            <a:rect l="0" t="0" r="r" b="b"/>
            <a:pathLst>
              <a:path w="33" h="16">
                <a:moveTo>
                  <a:pt x="0" y="0"/>
                </a:moveTo>
                <a:lnTo>
                  <a:pt x="4" y="2"/>
                </a:lnTo>
                <a:lnTo>
                  <a:pt x="8" y="4"/>
                </a:lnTo>
                <a:lnTo>
                  <a:pt x="12" y="6"/>
                </a:lnTo>
                <a:lnTo>
                  <a:pt x="16" y="9"/>
                </a:lnTo>
                <a:lnTo>
                  <a:pt x="21" y="11"/>
                </a:lnTo>
                <a:lnTo>
                  <a:pt x="25" y="12"/>
                </a:lnTo>
                <a:lnTo>
                  <a:pt x="29" y="14"/>
                </a:lnTo>
                <a:lnTo>
                  <a:pt x="33" y="16"/>
                </a:lnTo>
              </a:path>
            </a:pathLst>
          </a:custGeom>
          <a:noFill/>
          <a:ln w="19050">
            <a:solidFill>
              <a:schemeClr val="tx1"/>
            </a:solidFill>
            <a:prstDash val="solid"/>
            <a:round/>
            <a:headEnd/>
            <a:tailEnd/>
          </a:ln>
        </p:spPr>
        <p:txBody>
          <a:bodyPr>
            <a:noAutofit/>
          </a:bodyPr>
          <a:lstStyle/>
          <a:p>
            <a:endParaRPr lang="en-US"/>
          </a:p>
        </p:txBody>
      </p:sp>
      <p:sp>
        <p:nvSpPr>
          <p:cNvPr id="296" name="Freeform 218"/>
          <p:cNvSpPr>
            <a:spLocks/>
          </p:cNvSpPr>
          <p:nvPr/>
        </p:nvSpPr>
        <p:spPr bwMode="auto">
          <a:xfrm>
            <a:off x="3770313" y="4010145"/>
            <a:ext cx="306387" cy="149225"/>
          </a:xfrm>
          <a:custGeom>
            <a:avLst/>
            <a:gdLst/>
            <a:ahLst/>
            <a:cxnLst>
              <a:cxn ang="0">
                <a:pos x="0" y="0"/>
              </a:cxn>
              <a:cxn ang="0">
                <a:pos x="4" y="2"/>
              </a:cxn>
              <a:cxn ang="0">
                <a:pos x="8" y="4"/>
              </a:cxn>
              <a:cxn ang="0">
                <a:pos x="12" y="6"/>
              </a:cxn>
              <a:cxn ang="0">
                <a:pos x="16" y="8"/>
              </a:cxn>
              <a:cxn ang="0">
                <a:pos x="20" y="10"/>
              </a:cxn>
              <a:cxn ang="0">
                <a:pos x="24" y="12"/>
              </a:cxn>
              <a:cxn ang="0">
                <a:pos x="28" y="13"/>
              </a:cxn>
              <a:cxn ang="0">
                <a:pos x="32" y="15"/>
              </a:cxn>
            </a:cxnLst>
            <a:rect l="0" t="0" r="r" b="b"/>
            <a:pathLst>
              <a:path w="32" h="15">
                <a:moveTo>
                  <a:pt x="0" y="0"/>
                </a:moveTo>
                <a:lnTo>
                  <a:pt x="4" y="2"/>
                </a:lnTo>
                <a:lnTo>
                  <a:pt x="8" y="4"/>
                </a:lnTo>
                <a:lnTo>
                  <a:pt x="12" y="6"/>
                </a:lnTo>
                <a:lnTo>
                  <a:pt x="16" y="8"/>
                </a:lnTo>
                <a:lnTo>
                  <a:pt x="20" y="10"/>
                </a:lnTo>
                <a:lnTo>
                  <a:pt x="24" y="12"/>
                </a:lnTo>
                <a:lnTo>
                  <a:pt x="28" y="13"/>
                </a:lnTo>
                <a:lnTo>
                  <a:pt x="32" y="15"/>
                </a:lnTo>
              </a:path>
            </a:pathLst>
          </a:custGeom>
          <a:noFill/>
          <a:ln w="19050">
            <a:solidFill>
              <a:schemeClr val="tx1"/>
            </a:solidFill>
            <a:prstDash val="solid"/>
            <a:round/>
            <a:headEnd/>
            <a:tailEnd/>
          </a:ln>
        </p:spPr>
        <p:txBody>
          <a:bodyPr>
            <a:noAutofit/>
          </a:bodyPr>
          <a:lstStyle/>
          <a:p>
            <a:endParaRPr lang="en-US"/>
          </a:p>
        </p:txBody>
      </p:sp>
      <p:sp>
        <p:nvSpPr>
          <p:cNvPr id="297" name="Freeform 219"/>
          <p:cNvSpPr>
            <a:spLocks/>
          </p:cNvSpPr>
          <p:nvPr/>
        </p:nvSpPr>
        <p:spPr bwMode="auto">
          <a:xfrm>
            <a:off x="4076700" y="4159370"/>
            <a:ext cx="276225" cy="119062"/>
          </a:xfrm>
          <a:custGeom>
            <a:avLst/>
            <a:gdLst/>
            <a:ahLst/>
            <a:cxnLst>
              <a:cxn ang="0">
                <a:pos x="0" y="0"/>
              </a:cxn>
              <a:cxn ang="0">
                <a:pos x="4" y="2"/>
              </a:cxn>
              <a:cxn ang="0">
                <a:pos x="9" y="4"/>
              </a:cxn>
              <a:cxn ang="0">
                <a:pos x="13" y="6"/>
              </a:cxn>
              <a:cxn ang="0">
                <a:pos x="17" y="7"/>
              </a:cxn>
              <a:cxn ang="0">
                <a:pos x="21" y="9"/>
              </a:cxn>
              <a:cxn ang="0">
                <a:pos x="25" y="11"/>
              </a:cxn>
              <a:cxn ang="0">
                <a:pos x="29" y="12"/>
              </a:cxn>
            </a:cxnLst>
            <a:rect l="0" t="0" r="r" b="b"/>
            <a:pathLst>
              <a:path w="29" h="12">
                <a:moveTo>
                  <a:pt x="0" y="0"/>
                </a:moveTo>
                <a:lnTo>
                  <a:pt x="4" y="2"/>
                </a:lnTo>
                <a:lnTo>
                  <a:pt x="9" y="4"/>
                </a:lnTo>
                <a:lnTo>
                  <a:pt x="13" y="6"/>
                </a:lnTo>
                <a:lnTo>
                  <a:pt x="17" y="7"/>
                </a:lnTo>
                <a:lnTo>
                  <a:pt x="21" y="9"/>
                </a:lnTo>
                <a:lnTo>
                  <a:pt x="25" y="11"/>
                </a:lnTo>
                <a:lnTo>
                  <a:pt x="29" y="12"/>
                </a:lnTo>
              </a:path>
            </a:pathLst>
          </a:custGeom>
          <a:noFill/>
          <a:ln w="19050">
            <a:solidFill>
              <a:schemeClr val="tx1"/>
            </a:solidFill>
            <a:prstDash val="solid"/>
            <a:round/>
            <a:headEnd/>
            <a:tailEnd/>
          </a:ln>
        </p:spPr>
        <p:txBody>
          <a:bodyPr>
            <a:noAutofit/>
          </a:bodyPr>
          <a:lstStyle/>
          <a:p>
            <a:endParaRPr lang="en-US"/>
          </a:p>
        </p:txBody>
      </p:sp>
      <p:sp>
        <p:nvSpPr>
          <p:cNvPr id="298" name="Freeform 220"/>
          <p:cNvSpPr>
            <a:spLocks/>
          </p:cNvSpPr>
          <p:nvPr/>
        </p:nvSpPr>
        <p:spPr bwMode="auto">
          <a:xfrm>
            <a:off x="4352925" y="4278432"/>
            <a:ext cx="315913" cy="128588"/>
          </a:xfrm>
          <a:custGeom>
            <a:avLst/>
            <a:gdLst/>
            <a:ahLst/>
            <a:cxnLst>
              <a:cxn ang="0">
                <a:pos x="0" y="0"/>
              </a:cxn>
              <a:cxn ang="0">
                <a:pos x="4" y="2"/>
              </a:cxn>
              <a:cxn ang="0">
                <a:pos x="8" y="4"/>
              </a:cxn>
              <a:cxn ang="0">
                <a:pos x="12" y="5"/>
              </a:cxn>
              <a:cxn ang="0">
                <a:pos x="16" y="7"/>
              </a:cxn>
              <a:cxn ang="0">
                <a:pos x="20" y="9"/>
              </a:cxn>
              <a:cxn ang="0">
                <a:pos x="24" y="10"/>
              </a:cxn>
              <a:cxn ang="0">
                <a:pos x="29" y="12"/>
              </a:cxn>
              <a:cxn ang="0">
                <a:pos x="33" y="13"/>
              </a:cxn>
            </a:cxnLst>
            <a:rect l="0" t="0" r="r" b="b"/>
            <a:pathLst>
              <a:path w="33" h="13">
                <a:moveTo>
                  <a:pt x="0" y="0"/>
                </a:moveTo>
                <a:lnTo>
                  <a:pt x="4" y="2"/>
                </a:lnTo>
                <a:lnTo>
                  <a:pt x="8" y="4"/>
                </a:lnTo>
                <a:lnTo>
                  <a:pt x="12" y="5"/>
                </a:lnTo>
                <a:lnTo>
                  <a:pt x="16" y="7"/>
                </a:lnTo>
                <a:lnTo>
                  <a:pt x="20" y="9"/>
                </a:lnTo>
                <a:lnTo>
                  <a:pt x="24" y="10"/>
                </a:lnTo>
                <a:lnTo>
                  <a:pt x="29" y="12"/>
                </a:lnTo>
                <a:lnTo>
                  <a:pt x="33" y="13"/>
                </a:lnTo>
              </a:path>
            </a:pathLst>
          </a:custGeom>
          <a:noFill/>
          <a:ln w="19050">
            <a:solidFill>
              <a:schemeClr val="tx1"/>
            </a:solidFill>
            <a:prstDash val="solid"/>
            <a:round/>
            <a:headEnd/>
            <a:tailEnd/>
          </a:ln>
        </p:spPr>
        <p:txBody>
          <a:bodyPr>
            <a:noAutofit/>
          </a:bodyPr>
          <a:lstStyle/>
          <a:p>
            <a:endParaRPr lang="en-US"/>
          </a:p>
        </p:txBody>
      </p:sp>
      <p:sp>
        <p:nvSpPr>
          <p:cNvPr id="299" name="Freeform 221"/>
          <p:cNvSpPr>
            <a:spLocks/>
          </p:cNvSpPr>
          <p:nvPr/>
        </p:nvSpPr>
        <p:spPr bwMode="auto">
          <a:xfrm>
            <a:off x="4668838" y="4407020"/>
            <a:ext cx="304800" cy="120650"/>
          </a:xfrm>
          <a:custGeom>
            <a:avLst/>
            <a:gdLst/>
            <a:ahLst/>
            <a:cxnLst>
              <a:cxn ang="0">
                <a:pos x="0" y="0"/>
              </a:cxn>
              <a:cxn ang="0">
                <a:pos x="4" y="2"/>
              </a:cxn>
              <a:cxn ang="0">
                <a:pos x="8" y="3"/>
              </a:cxn>
              <a:cxn ang="0">
                <a:pos x="12" y="5"/>
              </a:cxn>
              <a:cxn ang="0">
                <a:pos x="16" y="6"/>
              </a:cxn>
              <a:cxn ang="0">
                <a:pos x="20" y="8"/>
              </a:cxn>
              <a:cxn ang="0">
                <a:pos x="24" y="9"/>
              </a:cxn>
              <a:cxn ang="0">
                <a:pos x="28" y="11"/>
              </a:cxn>
              <a:cxn ang="0">
                <a:pos x="32" y="12"/>
              </a:cxn>
            </a:cxnLst>
            <a:rect l="0" t="0" r="r" b="b"/>
            <a:pathLst>
              <a:path w="32" h="12">
                <a:moveTo>
                  <a:pt x="0" y="0"/>
                </a:moveTo>
                <a:lnTo>
                  <a:pt x="4" y="2"/>
                </a:lnTo>
                <a:lnTo>
                  <a:pt x="8" y="3"/>
                </a:lnTo>
                <a:lnTo>
                  <a:pt x="12" y="5"/>
                </a:lnTo>
                <a:lnTo>
                  <a:pt x="16" y="6"/>
                </a:lnTo>
                <a:lnTo>
                  <a:pt x="20" y="8"/>
                </a:lnTo>
                <a:lnTo>
                  <a:pt x="24" y="9"/>
                </a:lnTo>
                <a:lnTo>
                  <a:pt x="28" y="11"/>
                </a:lnTo>
                <a:lnTo>
                  <a:pt x="32" y="12"/>
                </a:lnTo>
              </a:path>
            </a:pathLst>
          </a:custGeom>
          <a:noFill/>
          <a:ln w="19050">
            <a:solidFill>
              <a:schemeClr val="tx1"/>
            </a:solidFill>
            <a:prstDash val="solid"/>
            <a:round/>
            <a:headEnd/>
            <a:tailEnd/>
          </a:ln>
        </p:spPr>
        <p:txBody>
          <a:bodyPr>
            <a:noAutofit/>
          </a:bodyPr>
          <a:lstStyle/>
          <a:p>
            <a:endParaRPr lang="en-US"/>
          </a:p>
        </p:txBody>
      </p:sp>
      <p:sp>
        <p:nvSpPr>
          <p:cNvPr id="300" name="Freeform 222"/>
          <p:cNvSpPr>
            <a:spLocks/>
          </p:cNvSpPr>
          <p:nvPr/>
        </p:nvSpPr>
        <p:spPr bwMode="auto">
          <a:xfrm>
            <a:off x="4973638" y="4527670"/>
            <a:ext cx="315912" cy="107950"/>
          </a:xfrm>
          <a:custGeom>
            <a:avLst/>
            <a:gdLst/>
            <a:ahLst/>
            <a:cxnLst>
              <a:cxn ang="0">
                <a:pos x="0" y="0"/>
              </a:cxn>
              <a:cxn ang="0">
                <a:pos x="4" y="2"/>
              </a:cxn>
              <a:cxn ang="0">
                <a:pos x="8" y="3"/>
              </a:cxn>
              <a:cxn ang="0">
                <a:pos x="12" y="4"/>
              </a:cxn>
              <a:cxn ang="0">
                <a:pos x="17" y="6"/>
              </a:cxn>
              <a:cxn ang="0">
                <a:pos x="21" y="7"/>
              </a:cxn>
              <a:cxn ang="0">
                <a:pos x="25" y="8"/>
              </a:cxn>
              <a:cxn ang="0">
                <a:pos x="29" y="10"/>
              </a:cxn>
              <a:cxn ang="0">
                <a:pos x="33" y="11"/>
              </a:cxn>
            </a:cxnLst>
            <a:rect l="0" t="0" r="r" b="b"/>
            <a:pathLst>
              <a:path w="33" h="11">
                <a:moveTo>
                  <a:pt x="0" y="0"/>
                </a:moveTo>
                <a:lnTo>
                  <a:pt x="4" y="2"/>
                </a:lnTo>
                <a:lnTo>
                  <a:pt x="8" y="3"/>
                </a:lnTo>
                <a:lnTo>
                  <a:pt x="12" y="4"/>
                </a:lnTo>
                <a:lnTo>
                  <a:pt x="17" y="6"/>
                </a:lnTo>
                <a:lnTo>
                  <a:pt x="21" y="7"/>
                </a:lnTo>
                <a:lnTo>
                  <a:pt x="25" y="8"/>
                </a:lnTo>
                <a:lnTo>
                  <a:pt x="29" y="10"/>
                </a:lnTo>
                <a:lnTo>
                  <a:pt x="33" y="11"/>
                </a:lnTo>
              </a:path>
            </a:pathLst>
          </a:custGeom>
          <a:noFill/>
          <a:ln w="19050">
            <a:solidFill>
              <a:schemeClr val="tx1"/>
            </a:solidFill>
            <a:prstDash val="solid"/>
            <a:round/>
            <a:headEnd/>
            <a:tailEnd/>
          </a:ln>
        </p:spPr>
        <p:txBody>
          <a:bodyPr>
            <a:noAutofit/>
          </a:bodyPr>
          <a:lstStyle/>
          <a:p>
            <a:endParaRPr lang="en-US"/>
          </a:p>
        </p:txBody>
      </p:sp>
      <p:sp>
        <p:nvSpPr>
          <p:cNvPr id="301" name="Freeform 223"/>
          <p:cNvSpPr>
            <a:spLocks/>
          </p:cNvSpPr>
          <p:nvPr/>
        </p:nvSpPr>
        <p:spPr bwMode="auto">
          <a:xfrm>
            <a:off x="5289550" y="4635620"/>
            <a:ext cx="304800" cy="100012"/>
          </a:xfrm>
          <a:custGeom>
            <a:avLst/>
            <a:gdLst/>
            <a:ahLst/>
            <a:cxnLst>
              <a:cxn ang="0">
                <a:pos x="0" y="0"/>
              </a:cxn>
              <a:cxn ang="0">
                <a:pos x="4" y="1"/>
              </a:cxn>
              <a:cxn ang="0">
                <a:pos x="8" y="3"/>
              </a:cxn>
              <a:cxn ang="0">
                <a:pos x="12" y="4"/>
              </a:cxn>
              <a:cxn ang="0">
                <a:pos x="16" y="5"/>
              </a:cxn>
              <a:cxn ang="0">
                <a:pos x="20" y="7"/>
              </a:cxn>
              <a:cxn ang="0">
                <a:pos x="24" y="8"/>
              </a:cxn>
              <a:cxn ang="0">
                <a:pos x="28" y="9"/>
              </a:cxn>
              <a:cxn ang="0">
                <a:pos x="32" y="10"/>
              </a:cxn>
            </a:cxnLst>
            <a:rect l="0" t="0" r="r" b="b"/>
            <a:pathLst>
              <a:path w="32" h="10">
                <a:moveTo>
                  <a:pt x="0" y="0"/>
                </a:moveTo>
                <a:lnTo>
                  <a:pt x="4" y="1"/>
                </a:lnTo>
                <a:lnTo>
                  <a:pt x="8" y="3"/>
                </a:lnTo>
                <a:lnTo>
                  <a:pt x="12" y="4"/>
                </a:lnTo>
                <a:lnTo>
                  <a:pt x="16" y="5"/>
                </a:lnTo>
                <a:lnTo>
                  <a:pt x="20" y="7"/>
                </a:lnTo>
                <a:lnTo>
                  <a:pt x="24" y="8"/>
                </a:lnTo>
                <a:lnTo>
                  <a:pt x="28" y="9"/>
                </a:lnTo>
                <a:lnTo>
                  <a:pt x="32" y="10"/>
                </a:lnTo>
              </a:path>
            </a:pathLst>
          </a:custGeom>
          <a:noFill/>
          <a:ln w="19050">
            <a:solidFill>
              <a:schemeClr val="tx1"/>
            </a:solidFill>
            <a:prstDash val="solid"/>
            <a:round/>
            <a:headEnd/>
            <a:tailEnd/>
          </a:ln>
        </p:spPr>
        <p:txBody>
          <a:bodyPr>
            <a:noAutofit/>
          </a:bodyPr>
          <a:lstStyle/>
          <a:p>
            <a:endParaRPr lang="en-US"/>
          </a:p>
        </p:txBody>
      </p:sp>
      <p:sp>
        <p:nvSpPr>
          <p:cNvPr id="302" name="Freeform 224"/>
          <p:cNvSpPr>
            <a:spLocks/>
          </p:cNvSpPr>
          <p:nvPr/>
        </p:nvSpPr>
        <p:spPr bwMode="auto">
          <a:xfrm>
            <a:off x="5594350" y="4735632"/>
            <a:ext cx="277813" cy="88900"/>
          </a:xfrm>
          <a:custGeom>
            <a:avLst/>
            <a:gdLst/>
            <a:ahLst/>
            <a:cxnLst>
              <a:cxn ang="0">
                <a:pos x="0" y="0"/>
              </a:cxn>
              <a:cxn ang="0">
                <a:pos x="5" y="2"/>
              </a:cxn>
              <a:cxn ang="0">
                <a:pos x="9" y="3"/>
              </a:cxn>
              <a:cxn ang="0">
                <a:pos x="13" y="4"/>
              </a:cxn>
              <a:cxn ang="0">
                <a:pos x="17" y="5"/>
              </a:cxn>
              <a:cxn ang="0">
                <a:pos x="21" y="6"/>
              </a:cxn>
              <a:cxn ang="0">
                <a:pos x="25" y="7"/>
              </a:cxn>
              <a:cxn ang="0">
                <a:pos x="29" y="9"/>
              </a:cxn>
            </a:cxnLst>
            <a:rect l="0" t="0" r="r" b="b"/>
            <a:pathLst>
              <a:path w="29" h="9">
                <a:moveTo>
                  <a:pt x="0" y="0"/>
                </a:moveTo>
                <a:lnTo>
                  <a:pt x="5" y="2"/>
                </a:lnTo>
                <a:lnTo>
                  <a:pt x="9" y="3"/>
                </a:lnTo>
                <a:lnTo>
                  <a:pt x="13" y="4"/>
                </a:lnTo>
                <a:lnTo>
                  <a:pt x="17" y="5"/>
                </a:lnTo>
                <a:lnTo>
                  <a:pt x="21" y="6"/>
                </a:lnTo>
                <a:lnTo>
                  <a:pt x="25" y="7"/>
                </a:lnTo>
                <a:lnTo>
                  <a:pt x="29" y="9"/>
                </a:lnTo>
              </a:path>
            </a:pathLst>
          </a:custGeom>
          <a:noFill/>
          <a:ln w="19050">
            <a:solidFill>
              <a:schemeClr val="tx1"/>
            </a:solidFill>
            <a:prstDash val="solid"/>
            <a:round/>
            <a:headEnd/>
            <a:tailEnd/>
          </a:ln>
        </p:spPr>
        <p:txBody>
          <a:bodyPr>
            <a:noAutofit/>
          </a:bodyPr>
          <a:lstStyle/>
          <a:p>
            <a:endParaRPr lang="en-US"/>
          </a:p>
        </p:txBody>
      </p:sp>
      <p:sp>
        <p:nvSpPr>
          <p:cNvPr id="303" name="Freeform 226"/>
          <p:cNvSpPr>
            <a:spLocks/>
          </p:cNvSpPr>
          <p:nvPr/>
        </p:nvSpPr>
        <p:spPr bwMode="auto">
          <a:xfrm>
            <a:off x="6186488" y="4903907"/>
            <a:ext cx="306387" cy="90488"/>
          </a:xfrm>
          <a:custGeom>
            <a:avLst/>
            <a:gdLst/>
            <a:ahLst/>
            <a:cxnLst>
              <a:cxn ang="0">
                <a:pos x="0" y="0"/>
              </a:cxn>
              <a:cxn ang="0">
                <a:pos x="4" y="1"/>
              </a:cxn>
              <a:cxn ang="0">
                <a:pos x="8" y="3"/>
              </a:cxn>
              <a:cxn ang="0">
                <a:pos x="12" y="4"/>
              </a:cxn>
              <a:cxn ang="0">
                <a:pos x="16" y="5"/>
              </a:cxn>
              <a:cxn ang="0">
                <a:pos x="20" y="6"/>
              </a:cxn>
              <a:cxn ang="0">
                <a:pos x="24" y="7"/>
              </a:cxn>
              <a:cxn ang="0">
                <a:pos x="28" y="8"/>
              </a:cxn>
              <a:cxn ang="0">
                <a:pos x="32" y="9"/>
              </a:cxn>
            </a:cxnLst>
            <a:rect l="0" t="0" r="r" b="b"/>
            <a:pathLst>
              <a:path w="32" h="9">
                <a:moveTo>
                  <a:pt x="0" y="0"/>
                </a:moveTo>
                <a:lnTo>
                  <a:pt x="4" y="1"/>
                </a:lnTo>
                <a:lnTo>
                  <a:pt x="8" y="3"/>
                </a:lnTo>
                <a:lnTo>
                  <a:pt x="12" y="4"/>
                </a:lnTo>
                <a:lnTo>
                  <a:pt x="16" y="5"/>
                </a:lnTo>
                <a:lnTo>
                  <a:pt x="20" y="6"/>
                </a:lnTo>
                <a:lnTo>
                  <a:pt x="24" y="7"/>
                </a:lnTo>
                <a:lnTo>
                  <a:pt x="28" y="8"/>
                </a:lnTo>
                <a:lnTo>
                  <a:pt x="32" y="9"/>
                </a:lnTo>
              </a:path>
            </a:pathLst>
          </a:custGeom>
          <a:noFill/>
          <a:ln w="19050">
            <a:solidFill>
              <a:schemeClr val="tx1"/>
            </a:solidFill>
            <a:prstDash val="solid"/>
            <a:round/>
            <a:headEnd/>
            <a:tailEnd/>
          </a:ln>
        </p:spPr>
        <p:txBody>
          <a:bodyPr>
            <a:noAutofit/>
          </a:bodyPr>
          <a:lstStyle/>
          <a:p>
            <a:endParaRPr lang="en-US"/>
          </a:p>
        </p:txBody>
      </p:sp>
      <p:sp>
        <p:nvSpPr>
          <p:cNvPr id="304" name="Freeform 229"/>
          <p:cNvSpPr>
            <a:spLocks/>
          </p:cNvSpPr>
          <p:nvPr/>
        </p:nvSpPr>
        <p:spPr bwMode="auto">
          <a:xfrm>
            <a:off x="7113588" y="5132507"/>
            <a:ext cx="276225" cy="60325"/>
          </a:xfrm>
          <a:custGeom>
            <a:avLst/>
            <a:gdLst/>
            <a:ahLst/>
            <a:cxnLst>
              <a:cxn ang="0">
                <a:pos x="0" y="0"/>
              </a:cxn>
              <a:cxn ang="0">
                <a:pos x="5" y="1"/>
              </a:cxn>
              <a:cxn ang="0">
                <a:pos x="9" y="2"/>
              </a:cxn>
              <a:cxn ang="0">
                <a:pos x="13" y="3"/>
              </a:cxn>
              <a:cxn ang="0">
                <a:pos x="17" y="3"/>
              </a:cxn>
              <a:cxn ang="0">
                <a:pos x="21" y="4"/>
              </a:cxn>
              <a:cxn ang="0">
                <a:pos x="25" y="5"/>
              </a:cxn>
              <a:cxn ang="0">
                <a:pos x="29" y="6"/>
              </a:cxn>
            </a:cxnLst>
            <a:rect l="0" t="0" r="r" b="b"/>
            <a:pathLst>
              <a:path w="29" h="6">
                <a:moveTo>
                  <a:pt x="0" y="0"/>
                </a:moveTo>
                <a:lnTo>
                  <a:pt x="5" y="1"/>
                </a:lnTo>
                <a:lnTo>
                  <a:pt x="9" y="2"/>
                </a:lnTo>
                <a:lnTo>
                  <a:pt x="13" y="3"/>
                </a:lnTo>
                <a:lnTo>
                  <a:pt x="17" y="3"/>
                </a:lnTo>
                <a:lnTo>
                  <a:pt x="21" y="4"/>
                </a:lnTo>
                <a:lnTo>
                  <a:pt x="25" y="5"/>
                </a:lnTo>
                <a:lnTo>
                  <a:pt x="29" y="6"/>
                </a:lnTo>
              </a:path>
            </a:pathLst>
          </a:custGeom>
          <a:noFill/>
          <a:ln w="19050">
            <a:solidFill>
              <a:schemeClr val="tx1"/>
            </a:solidFill>
            <a:prstDash val="solid"/>
            <a:round/>
            <a:headEnd/>
            <a:tailEnd/>
          </a:ln>
        </p:spPr>
        <p:txBody>
          <a:bodyPr>
            <a:noAutofit/>
          </a:bodyPr>
          <a:lstStyle/>
          <a:p>
            <a:endParaRPr lang="en-US"/>
          </a:p>
        </p:txBody>
      </p:sp>
      <p:sp>
        <p:nvSpPr>
          <p:cNvPr id="305" name="Rectangle 230"/>
          <p:cNvSpPr>
            <a:spLocks noChangeArrowheads="1"/>
          </p:cNvSpPr>
          <p:nvPr/>
        </p:nvSpPr>
        <p:spPr bwMode="auto">
          <a:xfrm>
            <a:off x="1162050" y="5908795"/>
            <a:ext cx="98425" cy="276225"/>
          </a:xfrm>
          <a:prstGeom prst="rect">
            <a:avLst/>
          </a:prstGeom>
          <a:noFill/>
          <a:ln w="9525">
            <a:noFill/>
            <a:miter lim="800000"/>
            <a:headEnd/>
            <a:tailEnd/>
          </a:ln>
        </p:spPr>
        <p:txBody>
          <a:bodyPr wrap="none" lIns="0" tIns="0" rIns="0" bIns="0">
            <a:noAutofit/>
          </a:bodyPr>
          <a:lstStyle/>
          <a:p>
            <a:pPr algn="l" eaLnBrk="0" hangingPunct="0">
              <a:lnSpc>
                <a:spcPct val="130000"/>
              </a:lnSpc>
              <a:spcBef>
                <a:spcPct val="20000"/>
              </a:spcBef>
              <a:buClr>
                <a:srgbClr val="000099"/>
              </a:buClr>
              <a:buFont typeface="Symbol" pitchFamily="18" charset="2"/>
              <a:buNone/>
            </a:pPr>
            <a:r>
              <a:rPr lang="en-US" sz="1400">
                <a:effectLst/>
              </a:rPr>
              <a:t>0</a:t>
            </a:r>
            <a:endParaRPr lang="en-US">
              <a:effectLst/>
            </a:endParaRPr>
          </a:p>
        </p:txBody>
      </p:sp>
      <p:sp>
        <p:nvSpPr>
          <p:cNvPr id="306" name="Rectangle 231"/>
          <p:cNvSpPr>
            <a:spLocks noChangeArrowheads="1"/>
          </p:cNvSpPr>
          <p:nvPr/>
        </p:nvSpPr>
        <p:spPr bwMode="auto">
          <a:xfrm>
            <a:off x="1162050" y="5302370"/>
            <a:ext cx="98425" cy="276225"/>
          </a:xfrm>
          <a:prstGeom prst="rect">
            <a:avLst/>
          </a:prstGeom>
          <a:noFill/>
          <a:ln w="9525">
            <a:noFill/>
            <a:miter lim="800000"/>
            <a:headEnd/>
            <a:tailEnd/>
          </a:ln>
        </p:spPr>
        <p:txBody>
          <a:bodyPr wrap="none" lIns="0" tIns="0" rIns="0" bIns="0">
            <a:noAutofit/>
          </a:bodyPr>
          <a:lstStyle/>
          <a:p>
            <a:pPr algn="l" eaLnBrk="0" hangingPunct="0">
              <a:lnSpc>
                <a:spcPct val="130000"/>
              </a:lnSpc>
              <a:spcBef>
                <a:spcPct val="20000"/>
              </a:spcBef>
              <a:buClr>
                <a:srgbClr val="000099"/>
              </a:buClr>
              <a:buFont typeface="Symbol" pitchFamily="18" charset="2"/>
              <a:buNone/>
            </a:pPr>
            <a:r>
              <a:rPr lang="en-US" sz="1400">
                <a:effectLst/>
              </a:rPr>
              <a:t>1</a:t>
            </a:r>
            <a:endParaRPr lang="en-US">
              <a:effectLst/>
            </a:endParaRPr>
          </a:p>
        </p:txBody>
      </p:sp>
      <p:sp>
        <p:nvSpPr>
          <p:cNvPr id="307" name="Rectangle 232"/>
          <p:cNvSpPr>
            <a:spLocks noChangeArrowheads="1"/>
          </p:cNvSpPr>
          <p:nvPr/>
        </p:nvSpPr>
        <p:spPr bwMode="auto">
          <a:xfrm>
            <a:off x="1162050" y="4695945"/>
            <a:ext cx="98425" cy="276225"/>
          </a:xfrm>
          <a:prstGeom prst="rect">
            <a:avLst/>
          </a:prstGeom>
          <a:noFill/>
          <a:ln w="9525">
            <a:noFill/>
            <a:miter lim="800000"/>
            <a:headEnd/>
            <a:tailEnd/>
          </a:ln>
        </p:spPr>
        <p:txBody>
          <a:bodyPr wrap="none" lIns="0" tIns="0" rIns="0" bIns="0">
            <a:noAutofit/>
          </a:bodyPr>
          <a:lstStyle/>
          <a:p>
            <a:pPr algn="l" eaLnBrk="0" hangingPunct="0">
              <a:lnSpc>
                <a:spcPct val="130000"/>
              </a:lnSpc>
              <a:spcBef>
                <a:spcPct val="20000"/>
              </a:spcBef>
              <a:buClr>
                <a:srgbClr val="000099"/>
              </a:buClr>
              <a:buFont typeface="Symbol" pitchFamily="18" charset="2"/>
              <a:buNone/>
            </a:pPr>
            <a:r>
              <a:rPr lang="en-US" sz="1400">
                <a:effectLst/>
              </a:rPr>
              <a:t>2</a:t>
            </a:r>
            <a:endParaRPr lang="en-US">
              <a:effectLst/>
            </a:endParaRPr>
          </a:p>
        </p:txBody>
      </p:sp>
      <p:sp>
        <p:nvSpPr>
          <p:cNvPr id="308" name="Rectangle 233"/>
          <p:cNvSpPr>
            <a:spLocks noChangeArrowheads="1"/>
          </p:cNvSpPr>
          <p:nvPr/>
        </p:nvSpPr>
        <p:spPr bwMode="auto">
          <a:xfrm>
            <a:off x="1162050" y="4089520"/>
            <a:ext cx="98425" cy="276225"/>
          </a:xfrm>
          <a:prstGeom prst="rect">
            <a:avLst/>
          </a:prstGeom>
          <a:noFill/>
          <a:ln w="9525">
            <a:noFill/>
            <a:miter lim="800000"/>
            <a:headEnd/>
            <a:tailEnd/>
          </a:ln>
        </p:spPr>
        <p:txBody>
          <a:bodyPr wrap="none" lIns="0" tIns="0" rIns="0" bIns="0">
            <a:noAutofit/>
          </a:bodyPr>
          <a:lstStyle/>
          <a:p>
            <a:pPr algn="l" eaLnBrk="0" hangingPunct="0">
              <a:lnSpc>
                <a:spcPct val="130000"/>
              </a:lnSpc>
              <a:spcBef>
                <a:spcPct val="20000"/>
              </a:spcBef>
              <a:buClr>
                <a:srgbClr val="000099"/>
              </a:buClr>
              <a:buFont typeface="Symbol" pitchFamily="18" charset="2"/>
              <a:buNone/>
            </a:pPr>
            <a:r>
              <a:rPr lang="en-US" sz="1400">
                <a:effectLst/>
              </a:rPr>
              <a:t>3</a:t>
            </a:r>
            <a:endParaRPr lang="en-US">
              <a:effectLst/>
            </a:endParaRPr>
          </a:p>
        </p:txBody>
      </p:sp>
      <p:sp>
        <p:nvSpPr>
          <p:cNvPr id="309" name="Rectangle 234"/>
          <p:cNvSpPr>
            <a:spLocks noChangeArrowheads="1"/>
          </p:cNvSpPr>
          <p:nvPr/>
        </p:nvSpPr>
        <p:spPr bwMode="auto">
          <a:xfrm>
            <a:off x="1162050" y="3473570"/>
            <a:ext cx="98425" cy="276225"/>
          </a:xfrm>
          <a:prstGeom prst="rect">
            <a:avLst/>
          </a:prstGeom>
          <a:noFill/>
          <a:ln w="9525">
            <a:noFill/>
            <a:miter lim="800000"/>
            <a:headEnd/>
            <a:tailEnd/>
          </a:ln>
        </p:spPr>
        <p:txBody>
          <a:bodyPr wrap="none" lIns="0" tIns="0" rIns="0" bIns="0">
            <a:noAutofit/>
          </a:bodyPr>
          <a:lstStyle/>
          <a:p>
            <a:pPr algn="l" eaLnBrk="0" hangingPunct="0">
              <a:lnSpc>
                <a:spcPct val="130000"/>
              </a:lnSpc>
              <a:spcBef>
                <a:spcPct val="20000"/>
              </a:spcBef>
              <a:buClr>
                <a:srgbClr val="000099"/>
              </a:buClr>
              <a:buFont typeface="Symbol" pitchFamily="18" charset="2"/>
              <a:buNone/>
            </a:pPr>
            <a:r>
              <a:rPr lang="en-US" sz="1400">
                <a:effectLst/>
              </a:rPr>
              <a:t>4</a:t>
            </a:r>
            <a:endParaRPr lang="en-US">
              <a:effectLst/>
            </a:endParaRPr>
          </a:p>
        </p:txBody>
      </p:sp>
      <p:sp>
        <p:nvSpPr>
          <p:cNvPr id="310" name="Rectangle 235"/>
          <p:cNvSpPr>
            <a:spLocks noChangeArrowheads="1"/>
          </p:cNvSpPr>
          <p:nvPr/>
        </p:nvSpPr>
        <p:spPr bwMode="auto">
          <a:xfrm>
            <a:off x="1162050" y="2867145"/>
            <a:ext cx="98425" cy="276225"/>
          </a:xfrm>
          <a:prstGeom prst="rect">
            <a:avLst/>
          </a:prstGeom>
          <a:noFill/>
          <a:ln w="9525">
            <a:noFill/>
            <a:miter lim="800000"/>
            <a:headEnd/>
            <a:tailEnd/>
          </a:ln>
        </p:spPr>
        <p:txBody>
          <a:bodyPr wrap="none" lIns="0" tIns="0" rIns="0" bIns="0">
            <a:noAutofit/>
          </a:bodyPr>
          <a:lstStyle/>
          <a:p>
            <a:pPr algn="l" eaLnBrk="0" hangingPunct="0">
              <a:lnSpc>
                <a:spcPct val="130000"/>
              </a:lnSpc>
              <a:spcBef>
                <a:spcPct val="20000"/>
              </a:spcBef>
              <a:buClr>
                <a:srgbClr val="000099"/>
              </a:buClr>
              <a:buFont typeface="Symbol" pitchFamily="18" charset="2"/>
              <a:buNone/>
            </a:pPr>
            <a:r>
              <a:rPr lang="en-US" sz="1400">
                <a:effectLst/>
              </a:rPr>
              <a:t>5</a:t>
            </a:r>
            <a:endParaRPr lang="en-US">
              <a:effectLst/>
            </a:endParaRPr>
          </a:p>
        </p:txBody>
      </p:sp>
      <p:sp>
        <p:nvSpPr>
          <p:cNvPr id="311" name="Rectangle 236"/>
          <p:cNvSpPr>
            <a:spLocks noChangeArrowheads="1"/>
          </p:cNvSpPr>
          <p:nvPr/>
        </p:nvSpPr>
        <p:spPr bwMode="auto">
          <a:xfrm>
            <a:off x="1162050" y="2260720"/>
            <a:ext cx="98425" cy="276225"/>
          </a:xfrm>
          <a:prstGeom prst="rect">
            <a:avLst/>
          </a:prstGeom>
          <a:noFill/>
          <a:ln w="9525">
            <a:noFill/>
            <a:miter lim="800000"/>
            <a:headEnd/>
            <a:tailEnd/>
          </a:ln>
        </p:spPr>
        <p:txBody>
          <a:bodyPr wrap="none" lIns="0" tIns="0" rIns="0" bIns="0">
            <a:noAutofit/>
          </a:bodyPr>
          <a:lstStyle/>
          <a:p>
            <a:pPr algn="l" eaLnBrk="0" hangingPunct="0">
              <a:lnSpc>
                <a:spcPct val="130000"/>
              </a:lnSpc>
              <a:spcBef>
                <a:spcPct val="20000"/>
              </a:spcBef>
              <a:buClr>
                <a:srgbClr val="000099"/>
              </a:buClr>
              <a:buFont typeface="Symbol" pitchFamily="18" charset="2"/>
              <a:buNone/>
            </a:pPr>
            <a:r>
              <a:rPr lang="en-US" sz="1400">
                <a:effectLst/>
              </a:rPr>
              <a:t>6</a:t>
            </a:r>
            <a:endParaRPr lang="en-US">
              <a:effectLst/>
            </a:endParaRPr>
          </a:p>
        </p:txBody>
      </p:sp>
      <p:sp>
        <p:nvSpPr>
          <p:cNvPr id="312" name="Rectangle 237"/>
          <p:cNvSpPr>
            <a:spLocks noChangeArrowheads="1"/>
          </p:cNvSpPr>
          <p:nvPr/>
        </p:nvSpPr>
        <p:spPr bwMode="auto">
          <a:xfrm>
            <a:off x="1162050" y="1654295"/>
            <a:ext cx="98425" cy="276225"/>
          </a:xfrm>
          <a:prstGeom prst="rect">
            <a:avLst/>
          </a:prstGeom>
          <a:noFill/>
          <a:ln w="9525">
            <a:noFill/>
            <a:miter lim="800000"/>
            <a:headEnd/>
            <a:tailEnd/>
          </a:ln>
        </p:spPr>
        <p:txBody>
          <a:bodyPr wrap="none" lIns="0" tIns="0" rIns="0" bIns="0">
            <a:noAutofit/>
          </a:bodyPr>
          <a:lstStyle/>
          <a:p>
            <a:pPr algn="l" eaLnBrk="0" hangingPunct="0">
              <a:lnSpc>
                <a:spcPct val="130000"/>
              </a:lnSpc>
              <a:spcBef>
                <a:spcPct val="20000"/>
              </a:spcBef>
              <a:buClr>
                <a:srgbClr val="000099"/>
              </a:buClr>
              <a:buFont typeface="Symbol" pitchFamily="18" charset="2"/>
              <a:buNone/>
            </a:pPr>
            <a:r>
              <a:rPr lang="en-US" sz="1400">
                <a:effectLst/>
              </a:rPr>
              <a:t>7</a:t>
            </a:r>
            <a:endParaRPr lang="en-US">
              <a:effectLst/>
            </a:endParaRPr>
          </a:p>
        </p:txBody>
      </p:sp>
      <p:sp>
        <p:nvSpPr>
          <p:cNvPr id="313" name="Rectangle 238"/>
          <p:cNvSpPr>
            <a:spLocks noChangeArrowheads="1"/>
          </p:cNvSpPr>
          <p:nvPr/>
        </p:nvSpPr>
        <p:spPr bwMode="auto">
          <a:xfrm>
            <a:off x="1200150" y="6127870"/>
            <a:ext cx="393700" cy="276225"/>
          </a:xfrm>
          <a:prstGeom prst="rect">
            <a:avLst/>
          </a:prstGeom>
          <a:noFill/>
          <a:ln w="9525">
            <a:noFill/>
            <a:miter lim="800000"/>
            <a:headEnd/>
            <a:tailEnd/>
          </a:ln>
        </p:spPr>
        <p:txBody>
          <a:bodyPr wrap="none" lIns="0" tIns="0" rIns="0" bIns="0">
            <a:spAutoFit/>
          </a:bodyPr>
          <a:lstStyle/>
          <a:p>
            <a:pPr algn="l" eaLnBrk="0" hangingPunct="0">
              <a:lnSpc>
                <a:spcPct val="130000"/>
              </a:lnSpc>
              <a:spcBef>
                <a:spcPct val="20000"/>
              </a:spcBef>
              <a:buClr>
                <a:srgbClr val="000099"/>
              </a:buClr>
              <a:buFont typeface="Symbol" pitchFamily="18" charset="2"/>
              <a:buNone/>
            </a:pPr>
            <a:r>
              <a:rPr lang="en-US" sz="1400">
                <a:effectLst/>
              </a:rPr>
              <a:t>1990</a:t>
            </a:r>
            <a:endParaRPr lang="en-US">
              <a:effectLst/>
            </a:endParaRPr>
          </a:p>
        </p:txBody>
      </p:sp>
      <p:sp>
        <p:nvSpPr>
          <p:cNvPr id="314" name="Rectangle 239"/>
          <p:cNvSpPr>
            <a:spLocks noChangeArrowheads="1"/>
          </p:cNvSpPr>
          <p:nvPr/>
        </p:nvSpPr>
        <p:spPr bwMode="auto">
          <a:xfrm>
            <a:off x="2709863" y="6127870"/>
            <a:ext cx="393700" cy="276225"/>
          </a:xfrm>
          <a:prstGeom prst="rect">
            <a:avLst/>
          </a:prstGeom>
          <a:noFill/>
          <a:ln w="9525">
            <a:noFill/>
            <a:miter lim="800000"/>
            <a:headEnd/>
            <a:tailEnd/>
          </a:ln>
        </p:spPr>
        <p:txBody>
          <a:bodyPr wrap="none" lIns="0" tIns="0" rIns="0" bIns="0">
            <a:spAutoFit/>
          </a:bodyPr>
          <a:lstStyle/>
          <a:p>
            <a:pPr algn="l" eaLnBrk="0" hangingPunct="0">
              <a:lnSpc>
                <a:spcPct val="130000"/>
              </a:lnSpc>
              <a:spcBef>
                <a:spcPct val="20000"/>
              </a:spcBef>
              <a:buClr>
                <a:srgbClr val="000099"/>
              </a:buClr>
              <a:buFont typeface="Symbol" pitchFamily="18" charset="2"/>
              <a:buNone/>
            </a:pPr>
            <a:r>
              <a:rPr lang="en-US" sz="1400">
                <a:effectLst/>
              </a:rPr>
              <a:t>1995</a:t>
            </a:r>
            <a:endParaRPr lang="en-US">
              <a:effectLst/>
            </a:endParaRPr>
          </a:p>
        </p:txBody>
      </p:sp>
      <p:sp>
        <p:nvSpPr>
          <p:cNvPr id="315" name="Rectangle 240"/>
          <p:cNvSpPr>
            <a:spLocks noChangeArrowheads="1"/>
          </p:cNvSpPr>
          <p:nvPr/>
        </p:nvSpPr>
        <p:spPr bwMode="auto">
          <a:xfrm>
            <a:off x="4219575" y="6127870"/>
            <a:ext cx="393700" cy="276225"/>
          </a:xfrm>
          <a:prstGeom prst="rect">
            <a:avLst/>
          </a:prstGeom>
          <a:noFill/>
          <a:ln w="9525">
            <a:noFill/>
            <a:miter lim="800000"/>
            <a:headEnd/>
            <a:tailEnd/>
          </a:ln>
        </p:spPr>
        <p:txBody>
          <a:bodyPr wrap="none" lIns="0" tIns="0" rIns="0" bIns="0">
            <a:spAutoFit/>
          </a:bodyPr>
          <a:lstStyle/>
          <a:p>
            <a:pPr algn="l" eaLnBrk="0" hangingPunct="0">
              <a:lnSpc>
                <a:spcPct val="130000"/>
              </a:lnSpc>
              <a:spcBef>
                <a:spcPct val="20000"/>
              </a:spcBef>
              <a:buClr>
                <a:srgbClr val="000099"/>
              </a:buClr>
              <a:buFont typeface="Symbol" pitchFamily="18" charset="2"/>
              <a:buNone/>
            </a:pPr>
            <a:r>
              <a:rPr lang="en-US" sz="1400">
                <a:effectLst/>
              </a:rPr>
              <a:t>2000</a:t>
            </a:r>
            <a:endParaRPr lang="en-US">
              <a:effectLst/>
            </a:endParaRPr>
          </a:p>
        </p:txBody>
      </p:sp>
      <p:sp>
        <p:nvSpPr>
          <p:cNvPr id="316" name="Rectangle 241"/>
          <p:cNvSpPr>
            <a:spLocks noChangeArrowheads="1"/>
          </p:cNvSpPr>
          <p:nvPr/>
        </p:nvSpPr>
        <p:spPr bwMode="auto">
          <a:xfrm>
            <a:off x="5727700" y="6127870"/>
            <a:ext cx="393700" cy="276225"/>
          </a:xfrm>
          <a:prstGeom prst="rect">
            <a:avLst/>
          </a:prstGeom>
          <a:noFill/>
          <a:ln w="9525">
            <a:noFill/>
            <a:miter lim="800000"/>
            <a:headEnd/>
            <a:tailEnd/>
          </a:ln>
        </p:spPr>
        <p:txBody>
          <a:bodyPr wrap="none" lIns="0" tIns="0" rIns="0" bIns="0">
            <a:spAutoFit/>
          </a:bodyPr>
          <a:lstStyle/>
          <a:p>
            <a:pPr algn="l" eaLnBrk="0" hangingPunct="0">
              <a:lnSpc>
                <a:spcPct val="130000"/>
              </a:lnSpc>
              <a:spcBef>
                <a:spcPct val="20000"/>
              </a:spcBef>
              <a:buClr>
                <a:srgbClr val="000099"/>
              </a:buClr>
              <a:buFont typeface="Symbol" pitchFamily="18" charset="2"/>
              <a:buNone/>
            </a:pPr>
            <a:r>
              <a:rPr lang="en-US" sz="1400">
                <a:effectLst/>
              </a:rPr>
              <a:t>2005</a:t>
            </a:r>
            <a:endParaRPr lang="en-US">
              <a:effectLst/>
            </a:endParaRPr>
          </a:p>
        </p:txBody>
      </p:sp>
      <p:sp>
        <p:nvSpPr>
          <p:cNvPr id="317" name="Rectangle 242"/>
          <p:cNvSpPr>
            <a:spLocks noChangeArrowheads="1"/>
          </p:cNvSpPr>
          <p:nvPr/>
        </p:nvSpPr>
        <p:spPr bwMode="auto">
          <a:xfrm>
            <a:off x="7237413" y="6127870"/>
            <a:ext cx="393700" cy="276225"/>
          </a:xfrm>
          <a:prstGeom prst="rect">
            <a:avLst/>
          </a:prstGeom>
          <a:noFill/>
          <a:ln w="9525">
            <a:noFill/>
            <a:miter lim="800000"/>
            <a:headEnd/>
            <a:tailEnd/>
          </a:ln>
        </p:spPr>
        <p:txBody>
          <a:bodyPr wrap="none" lIns="0" tIns="0" rIns="0" bIns="0">
            <a:spAutoFit/>
          </a:bodyPr>
          <a:lstStyle/>
          <a:p>
            <a:pPr algn="l" eaLnBrk="0" hangingPunct="0">
              <a:lnSpc>
                <a:spcPct val="130000"/>
              </a:lnSpc>
              <a:spcBef>
                <a:spcPct val="20000"/>
              </a:spcBef>
              <a:buClr>
                <a:srgbClr val="000099"/>
              </a:buClr>
              <a:buFont typeface="Symbol" pitchFamily="18" charset="2"/>
              <a:buNone/>
            </a:pPr>
            <a:r>
              <a:rPr lang="en-US" sz="1400">
                <a:effectLst/>
              </a:rPr>
              <a:t>2010</a:t>
            </a:r>
            <a:endParaRPr lang="en-US">
              <a:effectLst/>
            </a:endParaRPr>
          </a:p>
        </p:txBody>
      </p:sp>
      <p:sp>
        <p:nvSpPr>
          <p:cNvPr id="318" name="Oval 244"/>
          <p:cNvSpPr>
            <a:spLocks noChangeArrowheads="1"/>
          </p:cNvSpPr>
          <p:nvPr/>
        </p:nvSpPr>
        <p:spPr bwMode="auto">
          <a:xfrm>
            <a:off x="4625975" y="4057770"/>
            <a:ext cx="98425" cy="98425"/>
          </a:xfrm>
          <a:prstGeom prst="ellipse">
            <a:avLst/>
          </a:prstGeom>
          <a:solidFill>
            <a:schemeClr val="accent2"/>
          </a:solidFill>
          <a:ln w="9525">
            <a:solidFill>
              <a:schemeClr val="accent2"/>
            </a:solidFill>
            <a:round/>
            <a:headEnd/>
            <a:tailEnd/>
          </a:ln>
          <a:effectLst/>
        </p:spPr>
        <p:txBody>
          <a:bodyPr anchor="ctr">
            <a:noAutofit/>
          </a:bodyPr>
          <a:lstStyle/>
          <a:p>
            <a:endParaRPr lang="en-US"/>
          </a:p>
        </p:txBody>
      </p:sp>
      <p:sp>
        <p:nvSpPr>
          <p:cNvPr id="319" name="Oval 246"/>
          <p:cNvSpPr>
            <a:spLocks noChangeArrowheads="1"/>
          </p:cNvSpPr>
          <p:nvPr/>
        </p:nvSpPr>
        <p:spPr bwMode="auto">
          <a:xfrm>
            <a:off x="4921250" y="4243507"/>
            <a:ext cx="98425" cy="98425"/>
          </a:xfrm>
          <a:prstGeom prst="ellipse">
            <a:avLst/>
          </a:prstGeom>
          <a:solidFill>
            <a:schemeClr val="accent2"/>
          </a:solidFill>
          <a:ln w="9525">
            <a:solidFill>
              <a:schemeClr val="accent2"/>
            </a:solidFill>
            <a:round/>
            <a:headEnd/>
            <a:tailEnd/>
          </a:ln>
          <a:effectLst/>
        </p:spPr>
        <p:txBody>
          <a:bodyPr anchor="ctr">
            <a:noAutofit/>
          </a:bodyPr>
          <a:lstStyle/>
          <a:p>
            <a:endParaRPr lang="en-US"/>
          </a:p>
        </p:txBody>
      </p:sp>
      <p:sp>
        <p:nvSpPr>
          <p:cNvPr id="320" name="Oval 247"/>
          <p:cNvSpPr>
            <a:spLocks noChangeArrowheads="1"/>
          </p:cNvSpPr>
          <p:nvPr/>
        </p:nvSpPr>
        <p:spPr bwMode="auto">
          <a:xfrm>
            <a:off x="5521325" y="4608632"/>
            <a:ext cx="98425" cy="98425"/>
          </a:xfrm>
          <a:prstGeom prst="ellipse">
            <a:avLst/>
          </a:prstGeom>
          <a:solidFill>
            <a:schemeClr val="accent2"/>
          </a:solidFill>
          <a:ln w="9525">
            <a:solidFill>
              <a:schemeClr val="accent2"/>
            </a:solidFill>
            <a:round/>
            <a:headEnd/>
            <a:tailEnd/>
          </a:ln>
          <a:effectLst/>
        </p:spPr>
        <p:txBody>
          <a:bodyPr anchor="ctr">
            <a:noAutofit/>
          </a:bodyPr>
          <a:lstStyle/>
          <a:p>
            <a:endParaRPr lang="en-US"/>
          </a:p>
        </p:txBody>
      </p:sp>
      <p:sp>
        <p:nvSpPr>
          <p:cNvPr id="321" name="Oval 248"/>
          <p:cNvSpPr>
            <a:spLocks noChangeArrowheads="1"/>
          </p:cNvSpPr>
          <p:nvPr/>
        </p:nvSpPr>
        <p:spPr bwMode="auto">
          <a:xfrm>
            <a:off x="5830888" y="4719757"/>
            <a:ext cx="98425" cy="98425"/>
          </a:xfrm>
          <a:prstGeom prst="ellipse">
            <a:avLst/>
          </a:prstGeom>
          <a:solidFill>
            <a:schemeClr val="accent2"/>
          </a:solidFill>
          <a:ln w="9525">
            <a:solidFill>
              <a:schemeClr val="accent2"/>
            </a:solidFill>
            <a:round/>
            <a:headEnd/>
            <a:tailEnd/>
          </a:ln>
          <a:effectLst/>
        </p:spPr>
        <p:txBody>
          <a:bodyPr anchor="ctr">
            <a:noAutofit/>
          </a:bodyPr>
          <a:lstStyle/>
          <a:p>
            <a:endParaRPr lang="en-US"/>
          </a:p>
        </p:txBody>
      </p:sp>
      <p:sp>
        <p:nvSpPr>
          <p:cNvPr id="322" name="Oval 249"/>
          <p:cNvSpPr>
            <a:spLocks noChangeArrowheads="1"/>
          </p:cNvSpPr>
          <p:nvPr/>
        </p:nvSpPr>
        <p:spPr bwMode="auto">
          <a:xfrm>
            <a:off x="6435725" y="4846757"/>
            <a:ext cx="98425" cy="98425"/>
          </a:xfrm>
          <a:prstGeom prst="ellipse">
            <a:avLst/>
          </a:prstGeom>
          <a:solidFill>
            <a:schemeClr val="accent2"/>
          </a:solidFill>
          <a:ln w="9525">
            <a:solidFill>
              <a:schemeClr val="accent2"/>
            </a:solidFill>
            <a:round/>
            <a:headEnd/>
            <a:tailEnd/>
          </a:ln>
          <a:effectLst/>
        </p:spPr>
        <p:txBody>
          <a:bodyPr anchor="ctr">
            <a:noAutofit/>
          </a:bodyPr>
          <a:lstStyle/>
          <a:p>
            <a:endParaRPr lang="en-US"/>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WinHec 2007 WEB Template">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2007 WEB Template</Template>
  <TotalTime>572</TotalTime>
  <Words>5293</Words>
  <Application>Microsoft PowerPoint</Application>
  <PresentationFormat>On-screen Show (4:3)</PresentationFormat>
  <Paragraphs>598</Paragraphs>
  <Slides>36</Slides>
  <Notes>36</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36</vt:i4>
      </vt:variant>
    </vt:vector>
  </HeadingPairs>
  <TitlesOfParts>
    <vt:vector size="50" baseType="lpstr">
      <vt:lpstr>Arial</vt:lpstr>
      <vt:lpstr>Segoe</vt:lpstr>
      <vt:lpstr>Wingdings</vt:lpstr>
      <vt:lpstr>Tahoma</vt:lpstr>
      <vt:lpstr>Symbol</vt:lpstr>
      <vt:lpstr>PMingLiU</vt:lpstr>
      <vt:lpstr>Times New Roman</vt:lpstr>
      <vt:lpstr>MS Mincho</vt:lpstr>
      <vt:lpstr>Lucida Sans Unicode</vt:lpstr>
      <vt:lpstr>Verdana</vt:lpstr>
      <vt:lpstr>Segoe Semibold</vt:lpstr>
      <vt:lpstr>WinHec 2007 WEB Template</vt:lpstr>
      <vt:lpstr>Chart</vt:lpstr>
      <vt:lpstr>Worksheet</vt:lpstr>
      <vt:lpstr>Main Memory Technology Direction</vt:lpstr>
      <vt:lpstr>Agenda</vt:lpstr>
      <vt:lpstr>DRAM Technology Trends</vt:lpstr>
      <vt:lpstr>Main Memory Data Rate Trends</vt:lpstr>
      <vt:lpstr>Unit Interval (Bit-time) Trends</vt:lpstr>
      <vt:lpstr>Die Size Impact</vt:lpstr>
      <vt:lpstr>Idd Impact</vt:lpstr>
      <vt:lpstr>Power Dissipation Trends</vt:lpstr>
      <vt:lpstr>Voltage Scaling</vt:lpstr>
      <vt:lpstr>Historical DRAM Price-Per-Bit Decline ~35%/year</vt:lpstr>
      <vt:lpstr>Industry Analyst DRAM Density forecast</vt:lpstr>
      <vt:lpstr>Industry Analyst DRAM Interface forecast</vt:lpstr>
      <vt:lpstr>Computing Customer Requirements</vt:lpstr>
      <vt:lpstr>You Can’t Have It All</vt:lpstr>
      <vt:lpstr>What Computing Customers Care About</vt:lpstr>
      <vt:lpstr>What Computing Customers Care About</vt:lpstr>
      <vt:lpstr>Windows Vista System Requirements</vt:lpstr>
      <vt:lpstr>Density Matters</vt:lpstr>
      <vt:lpstr>Windows Vista RTM Test Results</vt:lpstr>
      <vt:lpstr>Windows Vista ReadyBoost C&amp;P Lab Results</vt:lpstr>
      <vt:lpstr>Windows Vista ReadyBoost C&amp;P Lab Results</vt:lpstr>
      <vt:lpstr>DRAM Density Increases CPU Efficiency</vt:lpstr>
      <vt:lpstr>Density Matters</vt:lpstr>
      <vt:lpstr>Dual Die Stacking Technology</vt:lpstr>
      <vt:lpstr>Dual Die Package Construction</vt:lpstr>
      <vt:lpstr>Dual Die Photo</vt:lpstr>
      <vt:lpstr>Power Consumption</vt:lpstr>
      <vt:lpstr>Estimated WC Power Using (1Gb) datasheet values</vt:lpstr>
      <vt:lpstr>DDR3 Energy Efficient Performance  For Client</vt:lpstr>
      <vt:lpstr>Introduction To DDR3</vt:lpstr>
      <vt:lpstr>DDR2 To DDR3 Comparison Standard features</vt:lpstr>
      <vt:lpstr>DDR2 To DDR3 Comparison      Standard features</vt:lpstr>
      <vt:lpstr>DDR2 To DDR3 Comparison Standard features</vt:lpstr>
      <vt:lpstr>DDR2 To DDR3 Comparison Standard features</vt:lpstr>
      <vt:lpstr>DDR2 To DDR3 Comparison Optional features</vt:lpstr>
      <vt:lpstr>DDR3 Performance Timeline</vt:lpstr>
    </vt:vector>
  </TitlesOfParts>
  <Company>Micron Technology,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SS-S485 Main Memory Technology Direction</dc:title>
  <dc:subject>WinHEC 2007</dc:subject>
  <dc:creator>Kevin Kilbuck</dc:creator>
  <dc:description>Template: Bryan Lenning, Silver Fox Productions
Formatting: Susan Blanchard, Silver Fox Productions
Event Date: May 15-17, 2007
Event Location: Los Angeles Convention Center Los Angeles, California
Audience:</dc:description>
  <cp:lastModifiedBy>Microsoft Employee</cp:lastModifiedBy>
  <cp:revision>58</cp:revision>
  <dcterms:created xsi:type="dcterms:W3CDTF">2007-03-29T17:00:35Z</dcterms:created>
  <dcterms:modified xsi:type="dcterms:W3CDTF">2007-05-29T21:03:04Z</dcterms:modified>
</cp:coreProperties>
</file>