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1"/>
  </p:sldMasterIdLst>
  <p:notesMasterIdLst>
    <p:notesMasterId r:id="rId57"/>
  </p:notesMasterIdLst>
  <p:handoutMasterIdLst>
    <p:handoutMasterId r:id="rId58"/>
  </p:handoutMasterIdLst>
  <p:sldIdLst>
    <p:sldId id="258" r:id="rId2"/>
    <p:sldId id="273" r:id="rId3"/>
    <p:sldId id="353" r:id="rId4"/>
    <p:sldId id="318" r:id="rId5"/>
    <p:sldId id="358" r:id="rId6"/>
    <p:sldId id="320" r:id="rId7"/>
    <p:sldId id="274" r:id="rId8"/>
    <p:sldId id="355" r:id="rId9"/>
    <p:sldId id="324" r:id="rId10"/>
    <p:sldId id="323" r:id="rId11"/>
    <p:sldId id="328" r:id="rId12"/>
    <p:sldId id="276" r:id="rId13"/>
    <p:sldId id="286" r:id="rId14"/>
    <p:sldId id="285" r:id="rId15"/>
    <p:sldId id="341" r:id="rId16"/>
    <p:sldId id="283" r:id="rId17"/>
    <p:sldId id="342" r:id="rId18"/>
    <p:sldId id="336" r:id="rId19"/>
    <p:sldId id="287" r:id="rId20"/>
    <p:sldId id="267" r:id="rId21"/>
    <p:sldId id="327" r:id="rId22"/>
    <p:sldId id="354" r:id="rId23"/>
    <p:sldId id="301" r:id="rId24"/>
    <p:sldId id="303" r:id="rId25"/>
    <p:sldId id="305" r:id="rId26"/>
    <p:sldId id="307" r:id="rId27"/>
    <p:sldId id="308" r:id="rId28"/>
    <p:sldId id="309" r:id="rId29"/>
    <p:sldId id="310" r:id="rId30"/>
    <p:sldId id="346" r:id="rId31"/>
    <p:sldId id="359" r:id="rId32"/>
    <p:sldId id="322" r:id="rId33"/>
    <p:sldId id="315" r:id="rId34"/>
    <p:sldId id="345" r:id="rId35"/>
    <p:sldId id="271" r:id="rId36"/>
    <p:sldId id="360" r:id="rId37"/>
    <p:sldId id="272" r:id="rId38"/>
    <p:sldId id="356" r:id="rId39"/>
    <p:sldId id="329" r:id="rId40"/>
    <p:sldId id="325" r:id="rId41"/>
    <p:sldId id="326" r:id="rId42"/>
    <p:sldId id="340" r:id="rId43"/>
    <p:sldId id="343" r:id="rId44"/>
    <p:sldId id="299" r:id="rId45"/>
    <p:sldId id="288" r:id="rId46"/>
    <p:sldId id="289" r:id="rId47"/>
    <p:sldId id="302" r:id="rId48"/>
    <p:sldId id="357" r:id="rId49"/>
    <p:sldId id="350" r:id="rId50"/>
    <p:sldId id="351" r:id="rId51"/>
    <p:sldId id="352" r:id="rId52"/>
    <p:sldId id="306" r:id="rId53"/>
    <p:sldId id="347" r:id="rId54"/>
    <p:sldId id="348" r:id="rId55"/>
    <p:sldId id="349" r:id="rId56"/>
  </p:sldIdLst>
  <p:sldSz cx="10972800" cy="8229600" type="B4JIS"/>
  <p:notesSz cx="6858000" cy="9144000"/>
  <p:embeddedFontLst>
    <p:embeddedFont>
      <p:font typeface="Lucida Console" pitchFamily="49" charset="0"/>
      <p:regular r:id="rId59"/>
    </p:embeddedFont>
    <p:embeddedFont>
      <p:font typeface="Consolas" pitchFamily="49" charset="0"/>
      <p:regular r:id="rId60"/>
      <p:bold r:id="rId61"/>
      <p:italic r:id="rId62"/>
      <p:boldItalic r:id="rId63"/>
    </p:embeddedFont>
  </p:embeddedFontLst>
  <p:custDataLst>
    <p:tags r:id="rId64"/>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4" autoAdjust="0"/>
    <p:restoredTop sz="96863" autoAdjust="0"/>
  </p:normalViewPr>
  <p:slideViewPr>
    <p:cSldViewPr snapToGrid="0" showGuides="1">
      <p:cViewPr varScale="1">
        <p:scale>
          <a:sx n="44" d="100"/>
          <a:sy n="44" d="100"/>
        </p:scale>
        <p:origin x="-605" y="-82"/>
      </p:cViewPr>
      <p:guideLst>
        <p:guide orient="horz" pos="2592"/>
        <p:guide orient="horz" pos="1064"/>
        <p:guide orient="horz" pos="171"/>
        <p:guide orient="horz" pos="1440"/>
        <p:guide orient="horz" pos="1786"/>
        <p:guide pos="3456"/>
        <p:guide pos="552"/>
        <p:guide pos="288"/>
        <p:guide pos="6624"/>
      </p:guideLst>
    </p:cSldViewPr>
  </p:slideViewPr>
  <p:outlineViewPr>
    <p:cViewPr>
      <p:scale>
        <a:sx n="33" d="100"/>
        <a:sy n="33" d="100"/>
      </p:scale>
      <p:origin x="0" y="37410"/>
    </p:cViewPr>
  </p:outlineViewPr>
  <p:notesTextViewPr>
    <p:cViewPr>
      <p:scale>
        <a:sx n="100" d="100"/>
        <a:sy n="100" d="100"/>
      </p:scale>
      <p:origin x="0" y="0"/>
    </p:cViewPr>
  </p:notesTextViewPr>
  <p:sorterViewPr>
    <p:cViewPr>
      <p:scale>
        <a:sx n="21" d="100"/>
        <a:sy n="21" d="100"/>
      </p:scale>
      <p:origin x="0" y="0"/>
    </p:cViewPr>
  </p:sorterViewPr>
  <p:notesViewPr>
    <p:cSldViewPr snapToGrid="0" showGuides="1">
      <p:cViewPr varScale="1">
        <p:scale>
          <a:sx n="77" d="100"/>
          <a:sy n="77" d="100"/>
        </p:scale>
        <p:origin x="-2094" y="-102"/>
      </p:cViewPr>
      <p:guideLst>
        <p:guide orient="horz" pos="2880"/>
        <p:guide pos="2160"/>
        <p:guide pos="389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8DE5BD-E3FB-475B-8787-C08C1D87E1B2}" type="datetimeFigureOut">
              <a:rPr lang="en-US" smtClean="0"/>
              <a:pPr/>
              <a:t>5/29/2007</a:t>
            </a:fld>
            <a:endParaRPr lang="en-US"/>
          </a:p>
        </p:txBody>
      </p:sp>
      <p:sp>
        <p:nvSpPr>
          <p:cNvPr id="4" name="Footer Placeholder 3"/>
          <p:cNvSpPr>
            <a:spLocks noGrp="1"/>
          </p:cNvSpPr>
          <p:nvPr>
            <p:ph type="ftr" sz="quarter" idx="2"/>
          </p:nvPr>
        </p:nvSpPr>
        <p:spPr>
          <a:xfrm>
            <a:off x="0" y="8685213"/>
            <a:ext cx="6184900"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84899" y="8685213"/>
            <a:ext cx="671513" cy="457200"/>
          </a:xfrm>
          <a:prstGeom prst="rect">
            <a:avLst/>
          </a:prstGeom>
        </p:spPr>
        <p:txBody>
          <a:bodyPr vert="horz" lIns="91440" tIns="45720" rIns="91440" bIns="45720" rtlCol="0" anchor="b"/>
          <a:lstStyle>
            <a:lvl1pPr algn="r">
              <a:defRPr sz="1200"/>
            </a:lvl1pPr>
          </a:lstStyle>
          <a:p>
            <a:fld id="{4F27E69E-D3F8-4FC5-B9C6-0CBEDCDF51C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84900"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90735" y="8685213"/>
            <a:ext cx="665678"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 PM</a:t>
            </a:fld>
            <a:endParaRPr lang="en-US"/>
          </a:p>
        </p:txBody>
      </p:sp>
      <p:sp>
        <p:nvSpPr>
          <p:cNvPr id="6" name="Footer Placeholder 5"/>
          <p:cNvSpPr>
            <a:spLocks noGrp="1"/>
          </p:cNvSpPr>
          <p:nvPr>
            <p:ph type="ftr" sz="quarter" idx="12"/>
          </p:nvPr>
        </p:nvSpPr>
        <p:spPr>
          <a:xfrm>
            <a:off x="0" y="8685213"/>
            <a:ext cx="6324600" cy="457200"/>
          </a:xfrm>
        </p:spPr>
        <p:txBody>
          <a:bodyPr/>
          <a:lstStyle/>
          <a:p>
            <a:r>
              <a:rPr lang="en-US" sz="500" dirty="0" smtClean="0"/>
              <a:t>© 2007 Microsoft Corporation. All rights reserved. Microsoft, Windows, Windows Vista and other product names are or may be registered trademarks and/or trademarks in the U.S. and/or other countries.</a:t>
            </a:r>
          </a:p>
          <a:p>
            <a:r>
              <a:rPr lang="en-US" sz="500"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br>
            <a:r>
              <a:rPr lang="en-US" sz="500" dirty="0" smtClean="0"/>
              <a:t>MICROSOFT MAKES NO WARRANTIES, EXPRESS, IMPLIED OR STATUTORY, AS TO THE INFORMATION IN THIS PRESENTATION.</a:t>
            </a:r>
            <a:endParaRPr lang="en-US" sz="500"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5/29/2007 1:25 PM</a:t>
            </a:fld>
            <a:endParaRPr lang="en-US"/>
          </a:p>
        </p:txBody>
      </p:sp>
      <p:sp>
        <p:nvSpPr>
          <p:cNvPr id="7" name="Rectangle 7"/>
          <p:cNvSpPr>
            <a:spLocks noGrp="1" noChangeArrowheads="1"/>
          </p:cNvSpPr>
          <p:nvPr>
            <p:ph type="sldNum" sz="quarter" idx="5"/>
          </p:nvPr>
        </p:nvSpPr>
        <p:spPr>
          <a:ln/>
        </p:spPr>
        <p:txBody>
          <a:bodyPr/>
          <a:lstStyle/>
          <a:p>
            <a:fld id="{DC7E2A13-F71D-4965-8841-0EC25A56150E}" type="slidenum">
              <a:rPr lang="en-US"/>
              <a:pPr/>
              <a:t>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A2E8110-ADF9-4D56-9377-EEBEB11705DB}" type="datetime8">
              <a:rPr lang="en-US"/>
              <a:pPr/>
              <a:t>5/29/2007 1:25 PM</a:t>
            </a:fld>
            <a:endParaRPr lang="en-US"/>
          </a:p>
        </p:txBody>
      </p:sp>
      <p:sp>
        <p:nvSpPr>
          <p:cNvPr id="7" name="Rectangle 7"/>
          <p:cNvSpPr>
            <a:spLocks noGrp="1" noChangeArrowheads="1"/>
          </p:cNvSpPr>
          <p:nvPr>
            <p:ph type="sldNum" sz="quarter" idx="5"/>
          </p:nvPr>
        </p:nvSpPr>
        <p:spPr>
          <a:ln/>
        </p:spPr>
        <p:txBody>
          <a:bodyPr/>
          <a:lstStyle/>
          <a:p>
            <a:fld id="{764634E3-36B9-407B-9D6C-C61FE0F6A622}" type="slidenum">
              <a:rPr lang="en-US"/>
              <a:pPr/>
              <a:t>20</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kmdffdbk@microsoft.com"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mailto:umdffdbk@microsoft.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whdc/driver/wdf/default.mspx" TargetMode="External"/><Relationship Id="rId7" Type="http://schemas.openxmlformats.org/officeDocument/2006/relationships/hyperlink" Target="http://www.osronline.com/article.cfm?article=38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www.microsoft.com/MSPress/books/10512.aspx" TargetMode="External"/><Relationship Id="rId5" Type="http://schemas.openxmlformats.org/officeDocument/2006/relationships/hyperlink" Target="http://www.otherresourceexample.com/" TargetMode="External"/><Relationship Id="rId4" Type="http://schemas.openxmlformats.org/officeDocument/2006/relationships/hyperlink" Target="http://go.microsoft.com/fwlink/?LinkId=8829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microsoft.com/MSPress/books/10512.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093834" cy="2492990"/>
          </a:xfrm>
        </p:spPr>
        <p:txBody>
          <a:bodyPr/>
          <a:lstStyle/>
          <a:p>
            <a:r>
              <a:rPr lang="en-US" dirty="0" smtClean="0"/>
              <a:t>Windows Driver Foundation</a:t>
            </a:r>
            <a:br>
              <a:rPr lang="en-US" dirty="0" smtClean="0"/>
            </a:br>
            <a:r>
              <a:rPr sz="4800" smtClean="0">
                <a:solidFill>
                  <a:schemeClr val="accent1"/>
                </a:solidFill>
              </a:rPr>
              <a:t>KMDF and UMDF</a:t>
            </a:r>
            <a:endParaRPr sz="5300">
              <a:solidFill>
                <a:schemeClr val="accent1"/>
              </a:solidFill>
            </a:endParaRPr>
          </a:p>
        </p:txBody>
      </p:sp>
      <p:sp>
        <p:nvSpPr>
          <p:cNvPr id="3" name="Subtitle 2"/>
          <p:cNvSpPr>
            <a:spLocks noGrp="1"/>
          </p:cNvSpPr>
          <p:nvPr>
            <p:ph type="subTitle" idx="1"/>
          </p:nvPr>
        </p:nvSpPr>
        <p:spPr>
          <a:xfrm>
            <a:off x="873127" y="5200889"/>
            <a:ext cx="9231313" cy="1661993"/>
          </a:xfrm>
        </p:spPr>
        <p:txBody>
          <a:bodyPr/>
          <a:lstStyle/>
          <a:p>
            <a:r>
              <a:rPr lang="en-US" dirty="0" smtClean="0"/>
              <a:t>Peter Wieland and </a:t>
            </a:r>
            <a:r>
              <a:rPr lang="en-US" dirty="0" err="1" smtClean="0"/>
              <a:t>Eliyas</a:t>
            </a:r>
            <a:r>
              <a:rPr lang="en-US" dirty="0" smtClean="0"/>
              <a:t> </a:t>
            </a:r>
            <a:r>
              <a:rPr lang="en-US" dirty="0" err="1" smtClean="0"/>
              <a:t>Yakub</a:t>
            </a:r>
            <a:endParaRPr lang="en-US" dirty="0" smtClean="0"/>
          </a:p>
          <a:p>
            <a:r>
              <a:rPr lang="en-US" dirty="0" smtClean="0"/>
              <a:t>Development Leads</a:t>
            </a:r>
          </a:p>
          <a:p>
            <a:r>
              <a:rPr lang="en-US" dirty="0" smtClean="0"/>
              <a:t>Microsoft Corporation</a:t>
            </a:r>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Kernel-Mode Driver Framework</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KMDF Adoption</a:t>
            </a:r>
            <a:endParaRPr lang="en-US" dirty="0"/>
          </a:p>
        </p:txBody>
      </p:sp>
      <p:sp>
        <p:nvSpPr>
          <p:cNvPr id="3" name="Content Placeholder 2"/>
          <p:cNvSpPr>
            <a:spLocks noGrp="1"/>
          </p:cNvSpPr>
          <p:nvPr>
            <p:ph idx="1"/>
          </p:nvPr>
        </p:nvSpPr>
        <p:spPr>
          <a:xfrm>
            <a:off x="459106" y="1697357"/>
            <a:ext cx="10513694" cy="5902898"/>
          </a:xfrm>
        </p:spPr>
        <p:txBody>
          <a:bodyPr/>
          <a:lstStyle/>
          <a:p>
            <a:pPr>
              <a:spcBef>
                <a:spcPts val="720"/>
              </a:spcBef>
            </a:pPr>
            <a:r>
              <a:rPr lang="en-US" sz="3400" dirty="0" smtClean="0"/>
              <a:t>Windows Vista contains over 20 inbox drivers</a:t>
            </a:r>
          </a:p>
          <a:p>
            <a:pPr lvl="1">
              <a:spcBef>
                <a:spcPts val="720"/>
              </a:spcBef>
            </a:pPr>
            <a:r>
              <a:rPr lang="en-US" sz="2900" dirty="0" smtClean="0"/>
              <a:t>Bus Drivers:  HD Audio, UMBUS</a:t>
            </a:r>
          </a:p>
          <a:p>
            <a:pPr lvl="1">
              <a:spcBef>
                <a:spcPts val="720"/>
              </a:spcBef>
            </a:pPr>
            <a:r>
              <a:rPr lang="en-US" sz="2900" dirty="0" smtClean="0"/>
              <a:t>Function Drivers:  Processor, SD storage, </a:t>
            </a:r>
            <a:r>
              <a:rPr lang="en-US" sz="2900" dirty="0" err="1" smtClean="0"/>
              <a:t>WinUSB</a:t>
            </a:r>
            <a:r>
              <a:rPr lang="en-US" sz="2900" dirty="0" smtClean="0"/>
              <a:t>, Media Center IR Remote, Tablet PC Digitizer </a:t>
            </a:r>
          </a:p>
          <a:p>
            <a:pPr lvl="1">
              <a:spcBef>
                <a:spcPts val="720"/>
              </a:spcBef>
            </a:pPr>
            <a:r>
              <a:rPr lang="en-US" sz="2900" dirty="0" smtClean="0"/>
              <a:t>Filter Drivers:  Monitor, </a:t>
            </a:r>
            <a:r>
              <a:rPr lang="en-US" sz="2900" dirty="0" err="1" smtClean="0"/>
              <a:t>UMPass</a:t>
            </a:r>
            <a:endParaRPr lang="en-US" sz="2900" dirty="0" smtClean="0"/>
          </a:p>
          <a:p>
            <a:pPr lvl="1">
              <a:spcBef>
                <a:spcPts val="720"/>
              </a:spcBef>
            </a:pPr>
            <a:r>
              <a:rPr lang="en-US" sz="2900" dirty="0" smtClean="0"/>
              <a:t>Non PnP Drivers:  </a:t>
            </a:r>
            <a:r>
              <a:rPr lang="en-US" sz="2900" dirty="0" err="1" smtClean="0"/>
              <a:t>PEAuth</a:t>
            </a:r>
            <a:endParaRPr lang="en-US" sz="2900" dirty="0" smtClean="0"/>
          </a:p>
          <a:p>
            <a:pPr>
              <a:spcBef>
                <a:spcPts val="720"/>
              </a:spcBef>
            </a:pPr>
            <a:r>
              <a:rPr lang="en-US" sz="3400" dirty="0" smtClean="0"/>
              <a:t>Microsoft Partner teams have written several drivers</a:t>
            </a:r>
          </a:p>
          <a:p>
            <a:pPr lvl="1">
              <a:spcBef>
                <a:spcPts val="720"/>
              </a:spcBef>
            </a:pPr>
            <a:r>
              <a:rPr lang="en-US" sz="2900" dirty="0" smtClean="0"/>
              <a:t>Virtual PC – </a:t>
            </a:r>
            <a:r>
              <a:rPr lang="en-US" sz="2900" dirty="0" err="1" smtClean="0"/>
              <a:t>VMBus</a:t>
            </a:r>
            <a:endParaRPr lang="en-US" sz="2900" dirty="0" smtClean="0"/>
          </a:p>
          <a:p>
            <a:pPr lvl="1">
              <a:spcBef>
                <a:spcPts val="720"/>
              </a:spcBef>
            </a:pPr>
            <a:r>
              <a:rPr lang="en-US" sz="2900" dirty="0" smtClean="0"/>
              <a:t>MS Hardware – keyboard, mouse</a:t>
            </a:r>
          </a:p>
          <a:p>
            <a:pPr lvl="1">
              <a:spcBef>
                <a:spcPts val="720"/>
              </a:spcBef>
            </a:pPr>
            <a:r>
              <a:rPr lang="en-US" sz="2900" dirty="0" smtClean="0"/>
              <a:t>Xbox Common Controller</a:t>
            </a:r>
          </a:p>
          <a:p>
            <a:pPr>
              <a:spcBef>
                <a:spcPts val="720"/>
              </a:spcBef>
            </a:pPr>
            <a:r>
              <a:rPr lang="en-US" sz="3400" dirty="0" smtClean="0"/>
              <a:t>Third party drivers – 50+ and growing every day</a:t>
            </a:r>
          </a:p>
          <a:p>
            <a:pPr lvl="1">
              <a:lnSpc>
                <a:spcPct val="85000"/>
              </a:lnSpc>
              <a:spcBef>
                <a:spcPts val="720"/>
              </a:spcBef>
            </a:pPr>
            <a:r>
              <a:rPr lang="en-US" sz="2900" dirty="0" smtClean="0"/>
              <a:t>Motorola, </a:t>
            </a:r>
            <a:r>
              <a:rPr lang="en-US" sz="2900" dirty="0" err="1" smtClean="0"/>
              <a:t>Synaptics</a:t>
            </a:r>
            <a:r>
              <a:rPr lang="en-US" sz="2900" dirty="0" smtClean="0"/>
              <a:t>, AD Instruments, Alps Electric, etc</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New In KMDF For 1.7</a:t>
            </a:r>
            <a:endParaRPr lang="en-US" dirty="0"/>
          </a:p>
        </p:txBody>
      </p:sp>
      <p:sp>
        <p:nvSpPr>
          <p:cNvPr id="3" name="Content Placeholder 2"/>
          <p:cNvSpPr>
            <a:spLocks noGrp="1"/>
          </p:cNvSpPr>
          <p:nvPr>
            <p:ph idx="1"/>
          </p:nvPr>
        </p:nvSpPr>
        <p:spPr>
          <a:xfrm>
            <a:off x="459106" y="1697357"/>
            <a:ext cx="10056494" cy="5969839"/>
          </a:xfrm>
        </p:spPr>
        <p:txBody>
          <a:bodyPr/>
          <a:lstStyle/>
          <a:p>
            <a:r>
              <a:rPr lang="en-US" dirty="0" smtClean="0"/>
              <a:t>New wait-wake policy between parent and children</a:t>
            </a:r>
          </a:p>
          <a:p>
            <a:r>
              <a:rPr lang="en-US" dirty="0" smtClean="0"/>
              <a:t>New samples</a:t>
            </a:r>
          </a:p>
          <a:p>
            <a:pPr lvl="1"/>
            <a:r>
              <a:rPr lang="en-US" dirty="0" smtClean="0"/>
              <a:t>Smartcard driver</a:t>
            </a:r>
          </a:p>
          <a:p>
            <a:pPr lvl="1"/>
            <a:r>
              <a:rPr lang="en-US" dirty="0" smtClean="0"/>
              <a:t>HID </a:t>
            </a:r>
            <a:r>
              <a:rPr lang="en-US" dirty="0" err="1" smtClean="0"/>
              <a:t>minidriver</a:t>
            </a:r>
            <a:endParaRPr lang="en-US" dirty="0" smtClean="0"/>
          </a:p>
          <a:p>
            <a:pPr lvl="1"/>
            <a:r>
              <a:rPr lang="en-US" dirty="0" smtClean="0"/>
              <a:t>USB </a:t>
            </a:r>
            <a:r>
              <a:rPr lang="en-US" dirty="0" err="1" smtClean="0"/>
              <a:t>WiFi</a:t>
            </a:r>
            <a:r>
              <a:rPr lang="en-US" dirty="0" smtClean="0"/>
              <a:t> Device miniport</a:t>
            </a:r>
          </a:p>
          <a:p>
            <a:r>
              <a:rPr lang="en-US" dirty="0" smtClean="0"/>
              <a:t>Two test tool</a:t>
            </a:r>
          </a:p>
          <a:p>
            <a:pPr lvl="1"/>
            <a:r>
              <a:rPr lang="en-US" dirty="0" smtClean="0"/>
              <a:t>Preliminary version of </a:t>
            </a:r>
            <a:r>
              <a:rPr lang="en-US" dirty="0" err="1" smtClean="0"/>
              <a:t>WdfTester</a:t>
            </a:r>
            <a:endParaRPr lang="en-US" dirty="0" smtClean="0"/>
          </a:p>
          <a:p>
            <a:r>
              <a:rPr lang="en-US" dirty="0" smtClean="0"/>
              <a:t>Bug fixes and minor changes</a:t>
            </a:r>
            <a:endParaRPr lang="en-US" dirty="0"/>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Wait Wake Support</a:t>
            </a:r>
            <a:endParaRPr lang="en-US" dirty="0"/>
          </a:p>
        </p:txBody>
      </p:sp>
      <p:sp>
        <p:nvSpPr>
          <p:cNvPr id="3" name="Content Placeholder 2"/>
          <p:cNvSpPr>
            <a:spLocks noGrp="1"/>
          </p:cNvSpPr>
          <p:nvPr>
            <p:ph idx="1"/>
          </p:nvPr>
        </p:nvSpPr>
        <p:spPr>
          <a:xfrm>
            <a:off x="474346" y="6400800"/>
            <a:ext cx="10056494" cy="1384482"/>
          </a:xfrm>
        </p:spPr>
        <p:txBody>
          <a:bodyPr/>
          <a:lstStyle/>
          <a:p>
            <a:r>
              <a:rPr lang="en-US" sz="2900" dirty="0" smtClean="0"/>
              <a:t>Propagate which device caused the system to wake from </a:t>
            </a:r>
            <a:r>
              <a:rPr lang="en-US" sz="2900" dirty="0" err="1" smtClean="0"/>
              <a:t>Sx</a:t>
            </a:r>
            <a:endParaRPr lang="en-US" sz="2900" dirty="0" smtClean="0"/>
          </a:p>
          <a:p>
            <a:r>
              <a:rPr lang="en-US" sz="2900" dirty="0" smtClean="0"/>
              <a:t>Allow parent bus to propagate the wake status to its children on return to S0</a:t>
            </a:r>
            <a:endParaRPr lang="en-US" sz="2900" dirty="0"/>
          </a:p>
        </p:txBody>
      </p:sp>
      <p:sp>
        <p:nvSpPr>
          <p:cNvPr id="4" name="Rectangle 4"/>
          <p:cNvSpPr>
            <a:spLocks noChangeArrowheads="1"/>
          </p:cNvSpPr>
          <p:nvPr/>
        </p:nvSpPr>
        <p:spPr bwMode="auto">
          <a:xfrm>
            <a:off x="1737360" y="2834640"/>
            <a:ext cx="7132320" cy="3250112"/>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ctr">
            <a:spAutoFit/>
          </a:bodyPr>
          <a:lstStyle/>
          <a:p>
            <a:r>
              <a:rPr lang="en-US" sz="1700" dirty="0" err="1" smtClean="0">
                <a:latin typeface="Lucida Console" pitchFamily="49" charset="0"/>
              </a:rPr>
              <a:t>typedef</a:t>
            </a:r>
            <a:r>
              <a:rPr lang="en-US" sz="1700" dirty="0" smtClean="0">
                <a:latin typeface="Lucida Console" pitchFamily="49" charset="0"/>
              </a:rPr>
              <a:t> </a:t>
            </a:r>
            <a:r>
              <a:rPr lang="en-US" sz="1700" dirty="0" err="1" smtClean="0">
                <a:latin typeface="Lucida Console" pitchFamily="49" charset="0"/>
              </a:rPr>
              <a:t>struct</a:t>
            </a:r>
            <a:r>
              <a:rPr lang="en-US" sz="1700" dirty="0" smtClean="0">
                <a:latin typeface="Lucida Console" pitchFamily="49" charset="0"/>
              </a:rPr>
              <a:t> _WDF_DEVICE_POWER_POLICY_WAKE_SETTINGS {</a:t>
            </a:r>
          </a:p>
          <a:p>
            <a:r>
              <a:rPr lang="en-US" sz="1700" dirty="0" smtClean="0">
                <a:latin typeface="Lucida Console" pitchFamily="49" charset="0"/>
              </a:rPr>
              <a:t>….</a:t>
            </a:r>
            <a:br>
              <a:rPr lang="en-US" sz="1700" dirty="0" smtClean="0">
                <a:latin typeface="Lucida Console" pitchFamily="49" charset="0"/>
              </a:rPr>
            </a:br>
            <a:r>
              <a:rPr lang="en-US" sz="1700" b="1" i="1" dirty="0" smtClean="0">
                <a:latin typeface="Lucida Console" pitchFamily="49" charset="0"/>
              </a:rPr>
              <a:t>    </a:t>
            </a:r>
            <a:r>
              <a:rPr lang="en-US" sz="1700" dirty="0" smtClean="0">
                <a:latin typeface="Lucida Console" pitchFamily="49" charset="0"/>
              </a:rPr>
              <a:t>BOOLEAN </a:t>
            </a:r>
            <a:r>
              <a:rPr lang="en-US" sz="1700" dirty="0" err="1" smtClean="0">
                <a:latin typeface="Lucida Console" pitchFamily="49" charset="0"/>
              </a:rPr>
              <a:t>ArmForWakeIfChildrenAreArmedForWake</a:t>
            </a:r>
            <a:r>
              <a:rPr lang="en-US" sz="1700" b="1" i="1" dirty="0" smtClean="0">
                <a:latin typeface="Lucida Console" pitchFamily="49" charset="0"/>
              </a:rPr>
              <a:t>;</a:t>
            </a:r>
          </a:p>
          <a:p>
            <a:r>
              <a:rPr lang="en-US" sz="1700" dirty="0" smtClean="0">
                <a:latin typeface="Lucida Console" pitchFamily="49" charset="0"/>
              </a:rPr>
              <a:t>    BOOLEAN </a:t>
            </a:r>
            <a:r>
              <a:rPr lang="en-US" sz="1700" dirty="0" err="1" smtClean="0">
                <a:latin typeface="Lucida Console" pitchFamily="49" charset="0"/>
              </a:rPr>
              <a:t>IndicateChildWakeOnParentWake</a:t>
            </a:r>
            <a:r>
              <a:rPr lang="en-US" sz="1700" dirty="0" smtClean="0">
                <a:latin typeface="Lucida Console" pitchFamily="49" charset="0"/>
              </a:rPr>
              <a:t>;</a:t>
            </a:r>
            <a:br>
              <a:rPr lang="en-US" sz="1700" dirty="0" smtClean="0">
                <a:latin typeface="Lucida Console" pitchFamily="49" charset="0"/>
              </a:rPr>
            </a:br>
            <a:r>
              <a:rPr lang="en-US" sz="1700" dirty="0" smtClean="0">
                <a:latin typeface="Lucida Console" pitchFamily="49" charset="0"/>
              </a:rPr>
              <a:t>}</a:t>
            </a:r>
          </a:p>
          <a:p>
            <a:r>
              <a:rPr lang="en-US" sz="1700" dirty="0" err="1" smtClean="0">
                <a:latin typeface="Lucida Console" pitchFamily="49" charset="0"/>
              </a:rPr>
              <a:t>typedef</a:t>
            </a:r>
            <a:r>
              <a:rPr lang="en-US" sz="1700" dirty="0" smtClean="0">
                <a:latin typeface="Lucida Console" pitchFamily="49" charset="0"/>
              </a:rPr>
              <a:t> NTSTATUS</a:t>
            </a:r>
          </a:p>
          <a:p>
            <a:r>
              <a:rPr lang="en-US" sz="1700" dirty="0" smtClean="0">
                <a:latin typeface="Lucida Console" pitchFamily="49" charset="0"/>
              </a:rPr>
              <a:t>(EVT_WDF_DEVICE_ARM_WAKE_FROM_SX_WITH_REASON)(</a:t>
            </a:r>
          </a:p>
          <a:p>
            <a:r>
              <a:rPr lang="en-US" sz="1700" dirty="0" smtClean="0">
                <a:latin typeface="Lucida Console" pitchFamily="49" charset="0"/>
              </a:rPr>
              <a:t>    WDFDEVICE Device,</a:t>
            </a:r>
          </a:p>
          <a:p>
            <a:r>
              <a:rPr lang="en-US" sz="1700" dirty="0" smtClean="0">
                <a:latin typeface="Lucida Console" pitchFamily="49" charset="0"/>
              </a:rPr>
              <a:t>    BOOLEAN </a:t>
            </a:r>
            <a:r>
              <a:rPr lang="en-US" sz="1700" dirty="0" err="1" smtClean="0">
                <a:latin typeface="Lucida Console" pitchFamily="49" charset="0"/>
              </a:rPr>
              <a:t>DeviceWakeEnabled</a:t>
            </a:r>
            <a:r>
              <a:rPr lang="en-US" sz="1700" dirty="0" smtClean="0">
                <a:latin typeface="Lucida Console" pitchFamily="49" charset="0"/>
              </a:rPr>
              <a:t>,</a:t>
            </a:r>
          </a:p>
          <a:p>
            <a:r>
              <a:rPr lang="en-US" sz="1700" dirty="0" smtClean="0">
                <a:latin typeface="Lucida Console" pitchFamily="49" charset="0"/>
              </a:rPr>
              <a:t>    BOOLEAN </a:t>
            </a:r>
            <a:r>
              <a:rPr lang="en-US" sz="1700" dirty="0" err="1" smtClean="0">
                <a:latin typeface="Lucida Console" pitchFamily="49" charset="0"/>
              </a:rPr>
              <a:t>ChildrenArmedForWake</a:t>
            </a:r>
            <a:endParaRPr lang="en-US" sz="1700" dirty="0" smtClean="0">
              <a:latin typeface="Lucida Console" pitchFamily="49" charset="0"/>
            </a:endParaRPr>
          </a:p>
          <a:p>
            <a:r>
              <a:rPr lang="en-US" sz="1700" dirty="0" smtClean="0">
                <a:latin typeface="Lucida Console" pitchFamily="49" charset="0"/>
              </a:rPr>
              <a:t>    );</a:t>
            </a:r>
          </a:p>
        </p:txBody>
      </p:sp>
      <p:sp>
        <p:nvSpPr>
          <p:cNvPr id="5" name="Content Placeholder 2"/>
          <p:cNvSpPr txBox="1">
            <a:spLocks/>
          </p:cNvSpPr>
          <p:nvPr/>
        </p:nvSpPr>
        <p:spPr bwMode="auto">
          <a:xfrm>
            <a:off x="474346" y="1737361"/>
            <a:ext cx="10056494" cy="8032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defRPr/>
            </a:pPr>
            <a:r>
              <a:rPr lang="en-US" sz="2900" kern="0" dirty="0" smtClean="0">
                <a:effectLst>
                  <a:outerShdw blurRad="38100" dist="38100" dir="2700000" algn="tl">
                    <a:srgbClr val="000000">
                      <a:alpha val="43137"/>
                    </a:srgbClr>
                  </a:outerShdw>
                </a:effectLst>
              </a:rPr>
              <a:t>Allow parent bus to arm for wake from </a:t>
            </a:r>
            <a:r>
              <a:rPr lang="en-US" sz="2900" kern="0" dirty="0" err="1" smtClean="0">
                <a:effectLst>
                  <a:outerShdw blurRad="38100" dist="38100" dir="2700000" algn="tl">
                    <a:srgbClr val="000000">
                      <a:alpha val="43137"/>
                    </a:srgbClr>
                  </a:outerShdw>
                </a:effectLst>
              </a:rPr>
              <a:t>Sx</a:t>
            </a:r>
            <a:r>
              <a:rPr lang="en-US" sz="2900" kern="0" dirty="0" smtClean="0">
                <a:effectLst>
                  <a:outerShdw blurRad="38100" dist="38100" dir="2700000" algn="tl">
                    <a:srgbClr val="000000">
                      <a:alpha val="43137"/>
                    </a:srgbClr>
                  </a:outerShdw>
                </a:effectLst>
              </a:rPr>
              <a:t> only if its children are armed for wake</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Minor Fixes</a:t>
            </a:r>
            <a:endParaRPr lang="en-US" dirty="0"/>
          </a:p>
        </p:txBody>
      </p:sp>
      <p:sp>
        <p:nvSpPr>
          <p:cNvPr id="3" name="Content Placeholder 2"/>
          <p:cNvSpPr>
            <a:spLocks noGrp="1"/>
          </p:cNvSpPr>
          <p:nvPr>
            <p:ph idx="1"/>
          </p:nvPr>
        </p:nvSpPr>
        <p:spPr>
          <a:xfrm>
            <a:off x="459106" y="1697357"/>
            <a:ext cx="10056494" cy="5110938"/>
          </a:xfrm>
        </p:spPr>
        <p:txBody>
          <a:bodyPr/>
          <a:lstStyle/>
          <a:p>
            <a:r>
              <a:rPr lang="en-US" dirty="0" err="1" smtClean="0"/>
              <a:t>WdfWorkItemEnqueue</a:t>
            </a:r>
            <a:r>
              <a:rPr lang="en-US" dirty="0" smtClean="0"/>
              <a:t> </a:t>
            </a:r>
            <a:r>
              <a:rPr lang="en-US" sz="4300" dirty="0" smtClean="0"/>
              <a:t>–</a:t>
            </a:r>
            <a:r>
              <a:rPr lang="en-US" dirty="0" smtClean="0"/>
              <a:t> can be called before previous instance is executed</a:t>
            </a:r>
          </a:p>
          <a:p>
            <a:pPr lvl="1"/>
            <a:r>
              <a:rPr lang="en-US" dirty="0" smtClean="0"/>
              <a:t>Just like a DPC</a:t>
            </a:r>
          </a:p>
          <a:p>
            <a:r>
              <a:rPr lang="en-US" dirty="0" err="1" smtClean="0"/>
              <a:t>WdfDeviceEnqueueRequest</a:t>
            </a:r>
            <a:r>
              <a:rPr lang="en-US" dirty="0" smtClean="0"/>
              <a:t> – can be called at DISPATCH_LEVEL</a:t>
            </a:r>
          </a:p>
          <a:p>
            <a:r>
              <a:rPr lang="en-US" dirty="0" smtClean="0"/>
              <a:t>Can forward request to another driver from </a:t>
            </a:r>
            <a:r>
              <a:rPr lang="en-US" dirty="0" err="1" smtClean="0"/>
              <a:t>EvtIoInProcessContextCallback</a:t>
            </a:r>
            <a:endParaRPr lang="en-US" dirty="0" smtClean="0"/>
          </a:p>
          <a:p>
            <a:r>
              <a:rPr lang="en-US" dirty="0" smtClean="0"/>
              <a:t>Fixed several bugs to handle edge cases</a:t>
            </a:r>
            <a:endParaRPr lang="en-US" dirty="0"/>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 </a:t>
            </a:r>
            <a:br>
              <a:rPr lang="en-US" dirty="0" smtClean="0"/>
            </a:br>
            <a:r>
              <a:rPr sz="4300" smtClean="0">
                <a:solidFill>
                  <a:schemeClr val="accent1"/>
                </a:solidFill>
              </a:rPr>
              <a:t>HID </a:t>
            </a:r>
            <a:r>
              <a:rPr sz="4300" err="1" smtClean="0">
                <a:solidFill>
                  <a:schemeClr val="accent1"/>
                </a:solidFill>
              </a:rPr>
              <a:t>minidriver</a:t>
            </a:r>
            <a:endParaRPr sz="4300">
              <a:solidFill>
                <a:schemeClr val="accent1"/>
              </a:solidFill>
            </a:endParaRPr>
          </a:p>
        </p:txBody>
      </p:sp>
      <p:sp>
        <p:nvSpPr>
          <p:cNvPr id="7" name="Content Placeholder 6"/>
          <p:cNvSpPr>
            <a:spLocks noGrp="1"/>
          </p:cNvSpPr>
          <p:nvPr>
            <p:ph idx="1"/>
          </p:nvPr>
        </p:nvSpPr>
        <p:spPr>
          <a:xfrm>
            <a:off x="458153" y="2286001"/>
            <a:ext cx="10056494" cy="5674784"/>
          </a:xfrm>
        </p:spPr>
        <p:txBody>
          <a:bodyPr/>
          <a:lstStyle/>
          <a:p>
            <a:pPr lvl="0"/>
            <a:r>
              <a:rPr lang="en-US" dirty="0" smtClean="0"/>
              <a:t>Sample is called HIDUSBFX2</a:t>
            </a:r>
          </a:p>
          <a:p>
            <a:pPr lvl="0"/>
            <a:r>
              <a:rPr lang="en-US" dirty="0" smtClean="0"/>
              <a:t>Maps non-HID compliant OSR USB-FX2 device to HID</a:t>
            </a:r>
          </a:p>
          <a:p>
            <a:pPr lvl="0"/>
            <a:r>
              <a:rPr lang="en-US" dirty="0" smtClean="0"/>
              <a:t>Maps USB FX2 device’s switch pack to HID controls</a:t>
            </a:r>
          </a:p>
          <a:p>
            <a:r>
              <a:rPr lang="en-US" dirty="0" smtClean="0"/>
              <a:t>Maps 7-segment display, and bar graph display as HID features</a:t>
            </a:r>
          </a:p>
          <a:p>
            <a:pPr lvl="0"/>
            <a:r>
              <a:rPr lang="en-US" dirty="0" smtClean="0"/>
              <a:t>See “Additional Material” for more information on the design</a:t>
            </a:r>
            <a:endParaRPr lang="en-US" dirty="0"/>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 </a:t>
            </a:r>
            <a:r>
              <a:rPr smtClean="0"/>
              <a:t/>
            </a:r>
            <a:br>
              <a:rPr smtClean="0"/>
            </a:br>
            <a:r>
              <a:rPr sz="4300" smtClean="0">
                <a:solidFill>
                  <a:schemeClr val="accent1"/>
                </a:solidFill>
              </a:rPr>
              <a:t>Smartcard drivers</a:t>
            </a:r>
            <a:endParaRPr sz="4300">
              <a:solidFill>
                <a:schemeClr val="accent1"/>
              </a:solidFill>
            </a:endParaRPr>
          </a:p>
        </p:txBody>
      </p:sp>
      <p:sp>
        <p:nvSpPr>
          <p:cNvPr id="3" name="Content Placeholder 2"/>
          <p:cNvSpPr>
            <a:spLocks noGrp="1"/>
          </p:cNvSpPr>
          <p:nvPr>
            <p:ph idx="1"/>
          </p:nvPr>
        </p:nvSpPr>
        <p:spPr>
          <a:xfrm>
            <a:off x="458153" y="2286001"/>
            <a:ext cx="10056494" cy="3744102"/>
          </a:xfrm>
        </p:spPr>
        <p:txBody>
          <a:bodyPr/>
          <a:lstStyle/>
          <a:p>
            <a:r>
              <a:rPr lang="en-US" dirty="0" smtClean="0"/>
              <a:t>Smartcard drivers are WDM drivers</a:t>
            </a:r>
          </a:p>
          <a:p>
            <a:pPr lvl="1"/>
            <a:r>
              <a:rPr lang="en-US" dirty="0" smtClean="0"/>
              <a:t>Use SMCLIB helper library to help with</a:t>
            </a:r>
          </a:p>
          <a:p>
            <a:pPr lvl="2"/>
            <a:r>
              <a:rPr lang="en-US" dirty="0" smtClean="0"/>
              <a:t>Smartcard IOCTL processing </a:t>
            </a:r>
          </a:p>
          <a:p>
            <a:pPr lvl="2"/>
            <a:r>
              <a:rPr lang="en-US" dirty="0" smtClean="0"/>
              <a:t>Controlling the hardware</a:t>
            </a:r>
          </a:p>
          <a:p>
            <a:pPr lvl="1"/>
            <a:r>
              <a:rPr lang="en-US" dirty="0" smtClean="0"/>
              <a:t>Driver handles PnP, Power, WMI, etc…</a:t>
            </a:r>
          </a:p>
          <a:p>
            <a:pPr lvl="1"/>
            <a:r>
              <a:rPr lang="en-US" dirty="0" smtClean="0"/>
              <a:t>SMCLIB handles IOCTLs and completes them</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KMDF Smartcard Driver </a:t>
            </a:r>
            <a:endParaRPr lang="en-US" dirty="0"/>
          </a:p>
        </p:txBody>
      </p:sp>
      <p:sp>
        <p:nvSpPr>
          <p:cNvPr id="3" name="Content Placeholder 2"/>
          <p:cNvSpPr>
            <a:spLocks noGrp="1"/>
          </p:cNvSpPr>
          <p:nvPr>
            <p:ph idx="1"/>
          </p:nvPr>
        </p:nvSpPr>
        <p:spPr>
          <a:xfrm>
            <a:off x="459106" y="1697357"/>
            <a:ext cx="10239374" cy="5747727"/>
          </a:xfrm>
        </p:spPr>
        <p:txBody>
          <a:bodyPr/>
          <a:lstStyle/>
          <a:p>
            <a:pPr>
              <a:lnSpc>
                <a:spcPct val="85000"/>
              </a:lnSpc>
            </a:pPr>
            <a:r>
              <a:rPr lang="en-US" sz="3800" dirty="0" smtClean="0"/>
              <a:t>Uses KMDF and SMCLIB</a:t>
            </a:r>
          </a:p>
          <a:p>
            <a:pPr lvl="1">
              <a:lnSpc>
                <a:spcPct val="85000"/>
              </a:lnSpc>
            </a:pPr>
            <a:r>
              <a:rPr lang="en-US" sz="3400" dirty="0" smtClean="0"/>
              <a:t>KMDF handles PnP, Power, and WMI</a:t>
            </a:r>
          </a:p>
          <a:p>
            <a:pPr lvl="1">
              <a:lnSpc>
                <a:spcPct val="85000"/>
              </a:lnSpc>
            </a:pPr>
            <a:r>
              <a:rPr lang="en-US" sz="3400" dirty="0" smtClean="0"/>
              <a:t>Sends I/O operations through SMCLIB for handling</a:t>
            </a:r>
          </a:p>
          <a:p>
            <a:pPr>
              <a:lnSpc>
                <a:spcPct val="85000"/>
              </a:lnSpc>
            </a:pPr>
            <a:r>
              <a:rPr lang="en-US" sz="3800" dirty="0" smtClean="0"/>
              <a:t>Works around SMCLIB’s request completion</a:t>
            </a:r>
          </a:p>
          <a:p>
            <a:pPr lvl="1">
              <a:lnSpc>
                <a:spcPct val="85000"/>
              </a:lnSpc>
            </a:pPr>
            <a:r>
              <a:rPr lang="en-US" sz="3400" dirty="0" smtClean="0"/>
              <a:t>Uses extra stack location and completion routine to catch SMCLIB’s completion of IRPs</a:t>
            </a:r>
          </a:p>
          <a:p>
            <a:pPr lvl="0">
              <a:lnSpc>
                <a:spcPct val="85000"/>
              </a:lnSpc>
            </a:pPr>
            <a:r>
              <a:rPr lang="en-US" sz="3800" dirty="0" smtClean="0"/>
              <a:t>SCM PCMCIA smartcard driver is ported to KMDF</a:t>
            </a:r>
          </a:p>
          <a:p>
            <a:pPr>
              <a:lnSpc>
                <a:spcPct val="85000"/>
              </a:lnSpc>
            </a:pPr>
            <a:r>
              <a:rPr lang="en-US" sz="3800" dirty="0" smtClean="0"/>
              <a:t>See “Additional Material” for code snippets</a:t>
            </a: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KMDF Native Wi-Fi USB Sample</a:t>
            </a:r>
            <a:endParaRPr lang="en-US" dirty="0"/>
          </a:p>
        </p:txBody>
      </p:sp>
      <p:sp>
        <p:nvSpPr>
          <p:cNvPr id="5" name="Text Placeholder 4"/>
          <p:cNvSpPr>
            <a:spLocks noGrp="1"/>
          </p:cNvSpPr>
          <p:nvPr>
            <p:ph type="body" idx="1"/>
          </p:nvPr>
        </p:nvSpPr>
        <p:spPr>
          <a:xfrm>
            <a:off x="459106" y="1697358"/>
            <a:ext cx="5484494" cy="6192464"/>
          </a:xfrm>
        </p:spPr>
        <p:txBody>
          <a:bodyPr/>
          <a:lstStyle/>
          <a:p>
            <a:r>
              <a:rPr lang="en-US" sz="2900" dirty="0" smtClean="0"/>
              <a:t>NDIS 6.0 sample for USB </a:t>
            </a:r>
            <a:br>
              <a:rPr lang="en-US" sz="2900" dirty="0" smtClean="0"/>
            </a:br>
            <a:r>
              <a:rPr lang="en-US" sz="2900" dirty="0" smtClean="0"/>
              <a:t>Wi-Fi device</a:t>
            </a:r>
          </a:p>
          <a:p>
            <a:pPr lvl="1"/>
            <a:r>
              <a:rPr lang="en-US" sz="2400" dirty="0" smtClean="0"/>
              <a:t>Based on the current </a:t>
            </a:r>
            <a:r>
              <a:rPr lang="en-US" sz="2400" dirty="0" err="1" smtClean="0"/>
              <a:t>RTLNWiFi</a:t>
            </a:r>
            <a:r>
              <a:rPr lang="en-US" sz="2400" dirty="0" smtClean="0"/>
              <a:t> PCI sample</a:t>
            </a:r>
          </a:p>
          <a:p>
            <a:pPr lvl="1"/>
            <a:r>
              <a:rPr lang="en-US" sz="2400" dirty="0" smtClean="0"/>
              <a:t>Takes advantage of NDIS-WDM</a:t>
            </a:r>
          </a:p>
          <a:p>
            <a:pPr lvl="1"/>
            <a:r>
              <a:rPr lang="en-US" sz="2400" dirty="0" smtClean="0"/>
              <a:t>Conforms to the Microsoft Native Wi-Fi miniport driver specification</a:t>
            </a:r>
          </a:p>
          <a:p>
            <a:r>
              <a:rPr lang="en-US" sz="2900" dirty="0" smtClean="0"/>
              <a:t>Abstracts bus dependent and independent parts</a:t>
            </a:r>
          </a:p>
          <a:p>
            <a:pPr lvl="1"/>
            <a:r>
              <a:rPr lang="en-US" sz="2400" dirty="0" smtClean="0"/>
              <a:t>Easily adaptable for other busses</a:t>
            </a:r>
          </a:p>
          <a:p>
            <a:r>
              <a:rPr lang="en-US" sz="2900" dirty="0" smtClean="0"/>
              <a:t>Uses KMDF USB I/O target</a:t>
            </a:r>
          </a:p>
          <a:p>
            <a:pPr lvl="1"/>
            <a:r>
              <a:rPr lang="en-US" sz="2400" dirty="0" smtClean="0"/>
              <a:t>Continuous reader reads packets from input endpoint and indicates to NDIS</a:t>
            </a:r>
          </a:p>
        </p:txBody>
      </p:sp>
      <p:sp>
        <p:nvSpPr>
          <p:cNvPr id="8" name="Rounded Rectangle 7"/>
          <p:cNvSpPr/>
          <p:nvPr/>
        </p:nvSpPr>
        <p:spPr bwMode="auto">
          <a:xfrm>
            <a:off x="6309360" y="2011680"/>
            <a:ext cx="4389120" cy="210312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31674" tIns="32918" rIns="131674" bIns="65837" numCol="1" rtlCol="0" anchor="t" anchorCtr="0" compatLnSpc="1">
            <a:prstTxWarp prst="textNoShape">
              <a:avLst/>
            </a:prstTxWarp>
          </a:bodyPr>
          <a:lstStyle/>
          <a:p>
            <a:pPr algn="ctr" defTabSz="1316356" fontAlgn="base">
              <a:spcBef>
                <a:spcPct val="0"/>
              </a:spcBef>
              <a:spcAft>
                <a:spcPct val="0"/>
              </a:spcAft>
            </a:pPr>
            <a:r>
              <a:rPr kumimoji="0" lang="en-US" b="1" i="0" u="none" strike="noStrike" cap="none" normalizeH="0" baseline="0" dirty="0" smtClean="0">
                <a:solidFill>
                  <a:schemeClr val="bg2"/>
                </a:solidFill>
                <a:effectLst>
                  <a:outerShdw blurRad="38100" dist="38100" dir="2700000" algn="tl">
                    <a:srgbClr val="000000">
                      <a:alpha val="43137"/>
                    </a:srgbClr>
                  </a:outerShdw>
                </a:effectLst>
                <a:latin typeface="Segoe" pitchFamily="34" charset="0"/>
              </a:rPr>
              <a:t>NDIS</a:t>
            </a:r>
            <a:endParaRPr lang="en-US" sz="3500" b="1" dirty="0" smtClean="0">
              <a:solidFill>
                <a:schemeClr val="bg2"/>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6492240" y="2560320"/>
            <a:ext cx="4023360" cy="54864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802.11 Intermediate Driver</a:t>
            </a:r>
          </a:p>
        </p:txBody>
      </p:sp>
      <p:sp>
        <p:nvSpPr>
          <p:cNvPr id="10" name="Rectangle 9"/>
          <p:cNvSpPr/>
          <p:nvPr/>
        </p:nvSpPr>
        <p:spPr bwMode="auto">
          <a:xfrm>
            <a:off x="6492240" y="3291840"/>
            <a:ext cx="4023360" cy="54864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802.11 Miniport Driver</a:t>
            </a:r>
          </a:p>
        </p:txBody>
      </p:sp>
      <p:sp>
        <p:nvSpPr>
          <p:cNvPr id="11" name="Rectangle 10"/>
          <p:cNvSpPr/>
          <p:nvPr/>
        </p:nvSpPr>
        <p:spPr bwMode="auto">
          <a:xfrm>
            <a:off x="6492240" y="4480560"/>
            <a:ext cx="402336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KMDF USB Targets</a:t>
            </a:r>
          </a:p>
        </p:txBody>
      </p:sp>
      <p:sp>
        <p:nvSpPr>
          <p:cNvPr id="12" name="Rectangle 11"/>
          <p:cNvSpPr/>
          <p:nvPr/>
        </p:nvSpPr>
        <p:spPr bwMode="auto">
          <a:xfrm>
            <a:off x="6492240" y="5394960"/>
            <a:ext cx="4023360" cy="457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latin typeface="Segoe" pitchFamily="34" charset="0"/>
              </a:rPr>
              <a:t>Core USB Stack</a:t>
            </a:r>
          </a:p>
        </p:txBody>
      </p:sp>
      <p:cxnSp>
        <p:nvCxnSpPr>
          <p:cNvPr id="16" name="Straight Arrow Connector 15"/>
          <p:cNvCxnSpPr>
            <a:stCxn id="10" idx="2"/>
            <a:endCxn id="11" idx="0"/>
          </p:cNvCxnSpPr>
          <p:nvPr/>
        </p:nvCxnSpPr>
        <p:spPr bwMode="auto">
          <a:xfrm rot="5400000">
            <a:off x="8183880" y="4160520"/>
            <a:ext cx="640080" cy="1906"/>
          </a:xfrm>
          <a:prstGeom prst="straightConnector1">
            <a:avLst/>
          </a:prstGeom>
          <a:ln>
            <a:solidFill>
              <a:schemeClr val="bg2"/>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11" idx="2"/>
            <a:endCxn id="12" idx="0"/>
          </p:cNvCxnSpPr>
          <p:nvPr/>
        </p:nvCxnSpPr>
        <p:spPr bwMode="auto">
          <a:xfrm rot="5400000">
            <a:off x="8275320" y="5166360"/>
            <a:ext cx="457200" cy="1906"/>
          </a:xfrm>
          <a:prstGeom prst="straightConnector1">
            <a:avLst/>
          </a:prstGeom>
          <a:ln>
            <a:solidFill>
              <a:schemeClr val="bg2"/>
            </a:solidFill>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Tools</a:t>
            </a:r>
            <a:br>
              <a:rPr lang="en-US" dirty="0" smtClean="0"/>
            </a:br>
            <a:r>
              <a:rPr sz="4300" smtClean="0">
                <a:solidFill>
                  <a:schemeClr val="accent1"/>
                </a:solidFill>
              </a:rPr>
              <a:t>KMDF testers</a:t>
            </a:r>
            <a:endParaRPr sz="4300">
              <a:solidFill>
                <a:schemeClr val="accent1"/>
              </a:solidFill>
            </a:endParaRPr>
          </a:p>
        </p:txBody>
      </p:sp>
      <p:sp>
        <p:nvSpPr>
          <p:cNvPr id="3" name="Text Placeholder 2"/>
          <p:cNvSpPr>
            <a:spLocks noGrp="1"/>
          </p:cNvSpPr>
          <p:nvPr>
            <p:ph type="body" idx="1"/>
          </p:nvPr>
        </p:nvSpPr>
        <p:spPr>
          <a:xfrm>
            <a:off x="458153" y="2286001"/>
            <a:ext cx="10056494" cy="4459682"/>
          </a:xfrm>
        </p:spPr>
        <p:txBody>
          <a:bodyPr/>
          <a:lstStyle/>
          <a:p>
            <a:r>
              <a:rPr lang="en-US" dirty="0" smtClean="0"/>
              <a:t>A set of tools that helps you to test and debug KMDF drivers</a:t>
            </a:r>
          </a:p>
          <a:p>
            <a:r>
              <a:rPr lang="en-US" dirty="0" smtClean="0"/>
              <a:t>Currently consists of two tools</a:t>
            </a:r>
          </a:p>
          <a:p>
            <a:pPr lvl="1"/>
            <a:r>
              <a:rPr lang="en-US" dirty="0" smtClean="0"/>
              <a:t>DDI Fault Injection Tester (</a:t>
            </a:r>
            <a:r>
              <a:rPr lang="en-US" dirty="0" err="1" smtClean="0"/>
              <a:t>WdfFiTester</a:t>
            </a:r>
            <a:r>
              <a:rPr lang="en-US" dirty="0" smtClean="0"/>
              <a:t>)</a:t>
            </a:r>
          </a:p>
          <a:p>
            <a:pPr lvl="1"/>
            <a:r>
              <a:rPr lang="en-US" dirty="0" smtClean="0"/>
              <a:t>Driver Call Tracer (</a:t>
            </a:r>
            <a:r>
              <a:rPr lang="en-US" dirty="0" err="1" smtClean="0"/>
              <a:t>WdfCallTracer</a:t>
            </a:r>
            <a:r>
              <a:rPr lang="en-US" dirty="0" smtClean="0"/>
              <a:t>)</a:t>
            </a:r>
          </a:p>
          <a:p>
            <a:r>
              <a:rPr lang="en-US" dirty="0" smtClean="0"/>
              <a:t>See “Additional Material” for more details and screen shots</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Agenda</a:t>
            </a:r>
            <a:endParaRPr lang="en-US"/>
          </a:p>
        </p:txBody>
      </p:sp>
      <p:sp>
        <p:nvSpPr>
          <p:cNvPr id="245763" name="Rectangle 3"/>
          <p:cNvSpPr>
            <a:spLocks noGrp="1" noChangeArrowheads="1"/>
          </p:cNvSpPr>
          <p:nvPr>
            <p:ph idx="1"/>
          </p:nvPr>
        </p:nvSpPr>
        <p:spPr>
          <a:xfrm>
            <a:off x="459106" y="1697357"/>
            <a:ext cx="10056494" cy="5953425"/>
          </a:xfrm>
        </p:spPr>
        <p:txBody>
          <a:bodyPr/>
          <a:lstStyle/>
          <a:p>
            <a:pPr>
              <a:lnSpc>
                <a:spcPct val="80000"/>
              </a:lnSpc>
            </a:pPr>
            <a:r>
              <a:rPr lang="en-US" sz="3400" dirty="0" smtClean="0"/>
              <a:t>Windows Driver Framework</a:t>
            </a:r>
          </a:p>
          <a:p>
            <a:pPr lvl="1">
              <a:lnSpc>
                <a:spcPct val="80000"/>
              </a:lnSpc>
            </a:pPr>
            <a:r>
              <a:rPr lang="en-US" sz="2900" dirty="0" smtClean="0"/>
              <a:t>What’s new to both KMDF and UMDF</a:t>
            </a:r>
          </a:p>
          <a:p>
            <a:pPr>
              <a:lnSpc>
                <a:spcPct val="80000"/>
              </a:lnSpc>
            </a:pPr>
            <a:r>
              <a:rPr lang="en-US" sz="3400" dirty="0" smtClean="0"/>
              <a:t>Kernel-Mode Driver Framework</a:t>
            </a:r>
          </a:p>
          <a:p>
            <a:pPr lvl="1">
              <a:lnSpc>
                <a:spcPct val="80000"/>
              </a:lnSpc>
            </a:pPr>
            <a:r>
              <a:rPr lang="en-US" sz="2900" dirty="0" smtClean="0"/>
              <a:t>Adoption</a:t>
            </a:r>
          </a:p>
          <a:p>
            <a:pPr lvl="1">
              <a:lnSpc>
                <a:spcPct val="80000"/>
              </a:lnSpc>
            </a:pPr>
            <a:r>
              <a:rPr lang="en-US" sz="2900" dirty="0" smtClean="0"/>
              <a:t>What’s New in KMDF 1.7</a:t>
            </a:r>
          </a:p>
          <a:p>
            <a:pPr lvl="1">
              <a:lnSpc>
                <a:spcPct val="80000"/>
              </a:lnSpc>
            </a:pPr>
            <a:r>
              <a:rPr lang="en-US" sz="2900" dirty="0" smtClean="0"/>
              <a:t>New Samples and Tools</a:t>
            </a:r>
          </a:p>
          <a:p>
            <a:pPr lvl="0">
              <a:lnSpc>
                <a:spcPct val="80000"/>
              </a:lnSpc>
            </a:pPr>
            <a:r>
              <a:rPr lang="en-US" sz="3400" dirty="0" smtClean="0"/>
              <a:t>User-Mode Driver Framework</a:t>
            </a:r>
          </a:p>
          <a:p>
            <a:pPr lvl="1">
              <a:lnSpc>
                <a:spcPct val="80000"/>
              </a:lnSpc>
            </a:pPr>
            <a:r>
              <a:rPr lang="en-US" sz="2900" dirty="0" smtClean="0"/>
              <a:t>What’s new in UMDF 1.7</a:t>
            </a:r>
          </a:p>
          <a:p>
            <a:pPr lvl="1">
              <a:lnSpc>
                <a:spcPct val="80000"/>
              </a:lnSpc>
            </a:pPr>
            <a:r>
              <a:rPr lang="en-US" sz="2900" dirty="0" smtClean="0"/>
              <a:t>New and Updated Samples and Techniques</a:t>
            </a:r>
          </a:p>
          <a:p>
            <a:pPr>
              <a:lnSpc>
                <a:spcPct val="80000"/>
              </a:lnSpc>
            </a:pPr>
            <a:r>
              <a:rPr lang="en-US" sz="3400" dirty="0" smtClean="0"/>
              <a:t>Future Direction of WDF</a:t>
            </a:r>
          </a:p>
          <a:p>
            <a:pPr lvl="0">
              <a:lnSpc>
                <a:spcPct val="80000"/>
              </a:lnSpc>
            </a:pPr>
            <a:r>
              <a:rPr lang="en-US" sz="3400" dirty="0" smtClean="0"/>
              <a:t>Sample Index, Resources, and Call to Action</a:t>
            </a:r>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type="title"/>
          </p:nvPr>
        </p:nvSpPr>
        <p:spPr/>
        <p:txBody>
          <a:bodyPr/>
          <a:lstStyle/>
          <a:p>
            <a:r>
              <a:rPr lang="en-US" smtClean="0"/>
              <a:t>KMDF Directions</a:t>
            </a:r>
            <a:endParaRPr lang="en-US"/>
          </a:p>
        </p:txBody>
      </p:sp>
      <p:sp>
        <p:nvSpPr>
          <p:cNvPr id="207878" name="Rectangle 6"/>
          <p:cNvSpPr>
            <a:spLocks noGrp="1" noChangeArrowheads="1"/>
          </p:cNvSpPr>
          <p:nvPr>
            <p:ph type="body" idx="1"/>
          </p:nvPr>
        </p:nvSpPr>
        <p:spPr>
          <a:xfrm>
            <a:off x="459106" y="1697359"/>
            <a:ext cx="10056494" cy="5709768"/>
          </a:xfrm>
        </p:spPr>
        <p:txBody>
          <a:bodyPr/>
          <a:lstStyle/>
          <a:p>
            <a:r>
              <a:rPr lang="en-US" dirty="0" smtClean="0"/>
              <a:t>Looking at improvements like</a:t>
            </a:r>
          </a:p>
          <a:p>
            <a:pPr lvl="1"/>
            <a:r>
              <a:rPr lang="en-US" dirty="0" smtClean="0"/>
              <a:t>Performance improvements</a:t>
            </a:r>
          </a:p>
          <a:p>
            <a:pPr lvl="1"/>
            <a:r>
              <a:rPr lang="en-US" dirty="0" smtClean="0"/>
              <a:t>Guaranteed forward progress</a:t>
            </a:r>
          </a:p>
          <a:p>
            <a:pPr lvl="1"/>
            <a:r>
              <a:rPr lang="en-US" dirty="0" smtClean="0"/>
              <a:t>Allow request forward from PDO queue to parent queue</a:t>
            </a:r>
          </a:p>
          <a:p>
            <a:pPr lvl="1"/>
            <a:r>
              <a:rPr lang="en-US" dirty="0" smtClean="0"/>
              <a:t>Simplify synchronization model</a:t>
            </a:r>
          </a:p>
          <a:p>
            <a:pPr lvl="1"/>
            <a:r>
              <a:rPr lang="en-US" dirty="0" smtClean="0"/>
              <a:t>Passive timer callbacks</a:t>
            </a:r>
          </a:p>
          <a:p>
            <a:pPr lvl="1"/>
            <a:r>
              <a:rPr lang="en-US" dirty="0" smtClean="0"/>
              <a:t>New object to manage ring buffers</a:t>
            </a:r>
          </a:p>
          <a:p>
            <a:pPr lvl="1"/>
            <a:r>
              <a:rPr lang="en-US" dirty="0" smtClean="0"/>
              <a:t>More samples</a:t>
            </a: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User-Mode Driver Framework</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UMDF 1.5 Adoption</a:t>
            </a:r>
            <a:endParaRPr lang="en-US" dirty="0"/>
          </a:p>
        </p:txBody>
      </p:sp>
      <p:sp>
        <p:nvSpPr>
          <p:cNvPr id="3" name="Text Placeholder 2"/>
          <p:cNvSpPr>
            <a:spLocks noGrp="1"/>
          </p:cNvSpPr>
          <p:nvPr>
            <p:ph type="body" idx="1"/>
          </p:nvPr>
        </p:nvSpPr>
        <p:spPr>
          <a:xfrm>
            <a:off x="459106" y="1697357"/>
            <a:ext cx="10056494" cy="4620958"/>
          </a:xfrm>
        </p:spPr>
        <p:txBody>
          <a:bodyPr/>
          <a:lstStyle/>
          <a:p>
            <a:r>
              <a:rPr lang="en-US" dirty="0" smtClean="0"/>
              <a:t>Within Windows</a:t>
            </a:r>
          </a:p>
          <a:p>
            <a:pPr lvl="1"/>
            <a:r>
              <a:rPr lang="en-US" dirty="0" smtClean="0"/>
              <a:t>Windows Portable Devices API (WPD)</a:t>
            </a:r>
          </a:p>
          <a:p>
            <a:pPr lvl="1"/>
            <a:r>
              <a:rPr lang="en-US" dirty="0" smtClean="0"/>
              <a:t>Media Player Sync</a:t>
            </a:r>
          </a:p>
          <a:p>
            <a:pPr lvl="1"/>
            <a:r>
              <a:rPr lang="en-US" dirty="0" smtClean="0"/>
              <a:t>Windows Sideshow</a:t>
            </a:r>
          </a:p>
          <a:p>
            <a:pPr lvl="1"/>
            <a:r>
              <a:rPr lang="en-US" dirty="0" smtClean="0"/>
              <a:t>Windows Mobile Sync</a:t>
            </a:r>
          </a:p>
          <a:p>
            <a:r>
              <a:rPr lang="en-US" dirty="0" smtClean="0"/>
              <a:t>External Adoption</a:t>
            </a:r>
          </a:p>
          <a:p>
            <a:pPr lvl="1"/>
            <a:r>
              <a:rPr lang="en-US" dirty="0" smtClean="0"/>
              <a:t>Nokia Phone Sync</a:t>
            </a:r>
            <a:endParaRPr lang="en-US" dirty="0"/>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1.7</a:t>
            </a:r>
            <a:endParaRPr lang="en-US" dirty="0"/>
          </a:p>
        </p:txBody>
      </p:sp>
      <p:sp>
        <p:nvSpPr>
          <p:cNvPr id="3" name="Content Placeholder 2"/>
          <p:cNvSpPr>
            <a:spLocks noGrp="1"/>
          </p:cNvSpPr>
          <p:nvPr>
            <p:ph idx="1"/>
          </p:nvPr>
        </p:nvSpPr>
        <p:spPr>
          <a:xfrm>
            <a:off x="459106" y="1697357"/>
            <a:ext cx="10513694" cy="6129883"/>
          </a:xfrm>
        </p:spPr>
        <p:txBody>
          <a:bodyPr/>
          <a:lstStyle/>
          <a:p>
            <a:r>
              <a:rPr lang="en-US" dirty="0" smtClean="0"/>
              <a:t>Minor update for UMDF</a:t>
            </a:r>
          </a:p>
          <a:p>
            <a:pPr lvl="1"/>
            <a:r>
              <a:rPr lang="en-US" dirty="0" smtClean="0"/>
              <a:t>No significant new functionality</a:t>
            </a:r>
          </a:p>
          <a:p>
            <a:pPr lvl="1"/>
            <a:r>
              <a:rPr lang="en-US" dirty="0" smtClean="0"/>
              <a:t>Bug fixes</a:t>
            </a:r>
          </a:p>
          <a:p>
            <a:pPr lvl="1"/>
            <a:r>
              <a:rPr lang="en-US" dirty="0" smtClean="0"/>
              <a:t>Sample updates</a:t>
            </a:r>
          </a:p>
          <a:p>
            <a:pPr lvl="1"/>
            <a:r>
              <a:rPr lang="en-US" dirty="0" err="1" smtClean="0"/>
              <a:t>Downlevel</a:t>
            </a:r>
            <a:r>
              <a:rPr lang="en-US" dirty="0" smtClean="0"/>
              <a:t> support for</a:t>
            </a:r>
          </a:p>
          <a:p>
            <a:pPr lvl="2"/>
            <a:r>
              <a:rPr lang="en-US" dirty="0" smtClean="0"/>
              <a:t>Windows XP SP2</a:t>
            </a:r>
          </a:p>
          <a:p>
            <a:pPr lvl="2"/>
            <a:r>
              <a:rPr lang="en-US" dirty="0" smtClean="0"/>
              <a:t>Windows Professional 2003 (AMD64)</a:t>
            </a:r>
          </a:p>
          <a:p>
            <a:pPr lvl="2"/>
            <a:r>
              <a:rPr lang="en-US" sz="3800" b="1" kern="120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a typeface="+mn-ea"/>
                <a:cs typeface="+mn-cs"/>
              </a:rPr>
              <a:t>New:</a:t>
            </a:r>
            <a:r>
              <a:rPr lang="en-US" dirty="0" smtClean="0"/>
              <a:t>  </a:t>
            </a:r>
            <a:r>
              <a:rPr lang="en-US" sz="2900" b="1" dirty="0" smtClean="0">
                <a:solidFill>
                  <a:schemeClr val="accent1"/>
                </a:solidFill>
              </a:rPr>
              <a:t>Windows Server 2003 </a:t>
            </a:r>
            <a:r>
              <a:rPr lang="en-US" dirty="0" smtClean="0">
                <a:solidFill>
                  <a:schemeClr val="accent1"/>
                </a:solidFill>
              </a:rPr>
              <a:t>(x86, amd64 and ia64)</a:t>
            </a:r>
          </a:p>
          <a:p>
            <a:pPr lvl="2"/>
            <a:r>
              <a:rPr lang="en-US" dirty="0" smtClean="0"/>
              <a:t>Included in Windows Server Longhorn </a:t>
            </a:r>
            <a:br>
              <a:rPr lang="en-US" dirty="0" smtClean="0"/>
            </a:br>
            <a:r>
              <a:rPr lang="en-US" dirty="0" smtClean="0"/>
              <a:t>timeframe [“LHS”]</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UMDF 1.7 Samples</a:t>
            </a:r>
            <a:endParaRPr lang="en-US" dirty="0"/>
          </a:p>
        </p:txBody>
      </p:sp>
      <p:sp>
        <p:nvSpPr>
          <p:cNvPr id="3" name="Content Placeholder 2"/>
          <p:cNvSpPr>
            <a:spLocks noGrp="1"/>
          </p:cNvSpPr>
          <p:nvPr>
            <p:ph idx="1"/>
          </p:nvPr>
        </p:nvSpPr>
        <p:spPr>
          <a:xfrm>
            <a:off x="459106" y="1697357"/>
            <a:ext cx="10056494" cy="5583580"/>
          </a:xfrm>
        </p:spPr>
        <p:txBody>
          <a:bodyPr/>
          <a:lstStyle/>
          <a:p>
            <a:pPr lvl="0"/>
            <a:r>
              <a:rPr lang="en-US" sz="3400" dirty="0" smtClean="0"/>
              <a:t>Sample Changes</a:t>
            </a:r>
          </a:p>
          <a:p>
            <a:pPr lvl="1"/>
            <a:r>
              <a:rPr lang="en-US" sz="2900" dirty="0" smtClean="0"/>
              <a:t>Demonstrate use of </a:t>
            </a:r>
            <a:r>
              <a:rPr lang="en-US" sz="2900" dirty="0" err="1" smtClean="0"/>
              <a:t>WinUsbCoinstaller</a:t>
            </a:r>
            <a:r>
              <a:rPr lang="en-US" sz="2900" dirty="0" smtClean="0"/>
              <a:t> </a:t>
            </a:r>
            <a:br>
              <a:rPr lang="en-US" sz="2900" dirty="0" smtClean="0"/>
            </a:br>
            <a:r>
              <a:rPr lang="en-US" sz="2900" dirty="0" smtClean="0"/>
              <a:t>(see “Additional Materials”)</a:t>
            </a:r>
          </a:p>
          <a:p>
            <a:pPr lvl="1"/>
            <a:r>
              <a:rPr lang="en-US" sz="2900" dirty="0" smtClean="0"/>
              <a:t>Idle and Wake support in Fx2 driver</a:t>
            </a:r>
          </a:p>
          <a:p>
            <a:r>
              <a:rPr lang="en-US" sz="3400" dirty="0" smtClean="0"/>
              <a:t>New Fx2 driver sample</a:t>
            </a:r>
          </a:p>
          <a:p>
            <a:pPr lvl="1"/>
            <a:r>
              <a:rPr lang="en-US" sz="2900" dirty="0" smtClean="0"/>
              <a:t>Uses impersonation to open app specified file</a:t>
            </a:r>
          </a:p>
          <a:p>
            <a:pPr lvl="1"/>
            <a:r>
              <a:rPr lang="en-US" sz="2900" dirty="0" smtClean="0"/>
              <a:t>Demonstrates cancellation for synchronous request</a:t>
            </a:r>
          </a:p>
          <a:p>
            <a:r>
              <a:rPr lang="en-US" sz="3400" dirty="0" smtClean="0"/>
              <a:t>New Echo driver</a:t>
            </a:r>
          </a:p>
          <a:p>
            <a:pPr lvl="1"/>
            <a:r>
              <a:rPr lang="en-US" sz="2900" dirty="0" smtClean="0"/>
              <a:t>Socket based driver and device “server”</a:t>
            </a:r>
          </a:p>
          <a:p>
            <a:pPr lvl="1"/>
            <a:r>
              <a:rPr lang="en-US" sz="2900" dirty="0" smtClean="0"/>
              <a:t>Shows use of ATL in a UMDF driver</a:t>
            </a: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Impersonation</a:t>
            </a:r>
            <a:endParaRPr sz="4300">
              <a:solidFill>
                <a:schemeClr val="accent1"/>
              </a:solidFill>
            </a:endParaRPr>
          </a:p>
        </p:txBody>
      </p:sp>
      <p:sp>
        <p:nvSpPr>
          <p:cNvPr id="3" name="Content Placeholder 2"/>
          <p:cNvSpPr>
            <a:spLocks noGrp="1"/>
          </p:cNvSpPr>
          <p:nvPr>
            <p:ph idx="1"/>
          </p:nvPr>
        </p:nvSpPr>
        <p:spPr>
          <a:xfrm>
            <a:off x="458153" y="2286000"/>
            <a:ext cx="9966007" cy="4875694"/>
          </a:xfrm>
        </p:spPr>
        <p:txBody>
          <a:bodyPr/>
          <a:lstStyle/>
          <a:p>
            <a:r>
              <a:rPr lang="en-US" sz="2900" dirty="0" smtClean="0"/>
              <a:t>UMDF\USB\Fx2_Driver\Impersonation</a:t>
            </a:r>
          </a:p>
          <a:p>
            <a:r>
              <a:rPr lang="en-US" sz="2900" dirty="0" smtClean="0"/>
              <a:t>Adds a new PLAY_FILE I/O control</a:t>
            </a:r>
          </a:p>
          <a:p>
            <a:pPr lvl="1"/>
            <a:r>
              <a:rPr lang="en-US" sz="2400" dirty="0" smtClean="0"/>
              <a:t>Takes a file name as input</a:t>
            </a:r>
          </a:p>
          <a:p>
            <a:pPr lvl="1"/>
            <a:r>
              <a:rPr lang="en-US" sz="2400" dirty="0" smtClean="0"/>
              <a:t>Impersonates the caller to open the file</a:t>
            </a:r>
          </a:p>
          <a:p>
            <a:pPr lvl="1"/>
            <a:r>
              <a:rPr lang="en-US" sz="2400" dirty="0" smtClean="0"/>
              <a:t>Reads the file and displays the characters on the seven-segment display</a:t>
            </a:r>
          </a:p>
          <a:p>
            <a:r>
              <a:rPr lang="en-US" sz="2900" dirty="0" smtClean="0"/>
              <a:t>PLAY_FILE I/O control is synchronous but cancellable</a:t>
            </a:r>
          </a:p>
          <a:p>
            <a:pPr lvl="1"/>
            <a:r>
              <a:rPr lang="en-US" sz="2400" dirty="0" smtClean="0"/>
              <a:t>Works around lack of </a:t>
            </a:r>
            <a:r>
              <a:rPr lang="en-US" sz="2400" dirty="0" err="1" smtClean="0"/>
              <a:t>IsCanceled</a:t>
            </a:r>
            <a:r>
              <a:rPr lang="en-US" sz="2400" dirty="0" smtClean="0"/>
              <a:t> property in UMDF</a:t>
            </a:r>
          </a:p>
          <a:p>
            <a:r>
              <a:rPr lang="en-US" sz="2900" dirty="0" smtClean="0"/>
              <a:t>Code snippets in “Additional Materials” at the end of this deck</a:t>
            </a: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Sync request cancellation</a:t>
            </a:r>
            <a:endParaRPr sz="4300">
              <a:solidFill>
                <a:schemeClr val="accent1"/>
              </a:solidFill>
            </a:endParaRPr>
          </a:p>
        </p:txBody>
      </p:sp>
      <p:sp>
        <p:nvSpPr>
          <p:cNvPr id="3" name="Content Placeholder 2"/>
          <p:cNvSpPr>
            <a:spLocks noGrp="1"/>
          </p:cNvSpPr>
          <p:nvPr>
            <p:ph idx="1"/>
          </p:nvPr>
        </p:nvSpPr>
        <p:spPr>
          <a:xfrm>
            <a:off x="458153" y="2286000"/>
            <a:ext cx="10331767" cy="5390194"/>
          </a:xfrm>
        </p:spPr>
        <p:txBody>
          <a:bodyPr/>
          <a:lstStyle/>
          <a:p>
            <a:r>
              <a:rPr lang="en-US" sz="2900" dirty="0" smtClean="0"/>
              <a:t>Cancelling file playback operation is difficult</a:t>
            </a:r>
          </a:p>
          <a:p>
            <a:pPr lvl="1"/>
            <a:r>
              <a:rPr lang="en-US" sz="2400" dirty="0" smtClean="0"/>
              <a:t>Device-level locking complicates use of cancellation callbacks</a:t>
            </a:r>
          </a:p>
          <a:p>
            <a:pPr lvl="1"/>
            <a:r>
              <a:rPr lang="en-US" sz="2400" dirty="0" smtClean="0"/>
              <a:t>UMDF 1.7 has no way for driver to ask if a request has been cancelled</a:t>
            </a:r>
          </a:p>
          <a:p>
            <a:r>
              <a:rPr lang="en-US" sz="2900" dirty="0" smtClean="0"/>
              <a:t>Solution uses two manual queues</a:t>
            </a:r>
          </a:p>
          <a:p>
            <a:pPr lvl="1"/>
            <a:r>
              <a:rPr lang="en-US" sz="2400" dirty="0" smtClean="0"/>
              <a:t>Stop the queue the request came from (if it’s a sequential queue)</a:t>
            </a:r>
          </a:p>
          <a:p>
            <a:pPr lvl="1"/>
            <a:r>
              <a:rPr lang="en-US" sz="2400" dirty="0" smtClean="0"/>
              <a:t>Forward request to first queue and remove it</a:t>
            </a:r>
          </a:p>
          <a:p>
            <a:pPr lvl="1"/>
            <a:r>
              <a:rPr lang="en-US" sz="2400" dirty="0" smtClean="0"/>
              <a:t>Forward request to second queue and remove it</a:t>
            </a:r>
          </a:p>
          <a:p>
            <a:pPr lvl="1"/>
            <a:r>
              <a:rPr lang="en-US" sz="2400" dirty="0" smtClean="0"/>
              <a:t>If forward or removal fails, the request has been cancelled and completed</a:t>
            </a:r>
          </a:p>
          <a:p>
            <a:pPr lvl="1"/>
            <a:r>
              <a:rPr lang="en-US" sz="2400" dirty="0" smtClean="0"/>
              <a:t>Restart the sequential queue</a:t>
            </a:r>
          </a:p>
          <a:p>
            <a:r>
              <a:rPr lang="en-US" sz="2900" dirty="0" smtClean="0"/>
              <a:t>See “Additional Materials” for code walkthrough</a:t>
            </a:r>
            <a:endParaRPr lang="en-US" sz="2400" dirty="0" smtClean="0"/>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Socket echo</a:t>
            </a:r>
            <a:endParaRPr sz="4300">
              <a:solidFill>
                <a:schemeClr val="accent1"/>
              </a:solidFill>
            </a:endParaRPr>
          </a:p>
        </p:txBody>
      </p:sp>
      <p:sp>
        <p:nvSpPr>
          <p:cNvPr id="3" name="Content Placeholder 2"/>
          <p:cNvSpPr>
            <a:spLocks noGrp="1"/>
          </p:cNvSpPr>
          <p:nvPr>
            <p:ph idx="1"/>
          </p:nvPr>
        </p:nvSpPr>
        <p:spPr>
          <a:xfrm>
            <a:off x="458153" y="2286001"/>
            <a:ext cx="10056494" cy="3947747"/>
          </a:xfrm>
        </p:spPr>
        <p:txBody>
          <a:bodyPr/>
          <a:lstStyle/>
          <a:p>
            <a:r>
              <a:rPr lang="en-US" sz="3400" dirty="0" smtClean="0"/>
              <a:t>New sample demonstrates how to communicate with a network connected device</a:t>
            </a:r>
          </a:p>
          <a:p>
            <a:r>
              <a:rPr lang="en-US" sz="3400" dirty="0" smtClean="0"/>
              <a:t>Simple network-connected loopback “device”</a:t>
            </a:r>
          </a:p>
          <a:p>
            <a:pPr lvl="1"/>
            <a:r>
              <a:rPr lang="en-US" sz="2900" dirty="0" smtClean="0"/>
              <a:t>SocketEchoServer.exe acts as the device</a:t>
            </a:r>
          </a:p>
          <a:p>
            <a:pPr lvl="1"/>
            <a:r>
              <a:rPr lang="en-US" sz="2900" dirty="0" smtClean="0"/>
              <a:t>Driver needs to be configured with the device’s address</a:t>
            </a:r>
          </a:p>
          <a:p>
            <a:r>
              <a:rPr lang="en-US" sz="3400" dirty="0" smtClean="0"/>
              <a:t>Also demonstrates use of ATL in a UMDF driver</a:t>
            </a:r>
          </a:p>
          <a:p>
            <a:pPr lvl="1"/>
            <a:r>
              <a:rPr lang="en-US" sz="2900" dirty="0" smtClean="0"/>
              <a:t>Minimal set of ATL – base COM class and smart pointers</a:t>
            </a:r>
            <a:endParaRPr lang="en-US" sz="3400" dirty="0" smtClean="0"/>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747897"/>
          </a:xfrm>
        </p:spPr>
        <p:txBody>
          <a:bodyPr/>
          <a:lstStyle/>
          <a:p>
            <a:r>
              <a:rPr lang="en-US" sz="5400" dirty="0" smtClean="0"/>
              <a:t>UMDF Debugger Improvements</a:t>
            </a:r>
            <a:endParaRPr lang="en-US" sz="5400" dirty="0"/>
          </a:p>
        </p:txBody>
      </p:sp>
      <p:sp>
        <p:nvSpPr>
          <p:cNvPr id="3" name="Content Placeholder 2"/>
          <p:cNvSpPr>
            <a:spLocks noGrp="1"/>
          </p:cNvSpPr>
          <p:nvPr>
            <p:ph idx="1"/>
          </p:nvPr>
        </p:nvSpPr>
        <p:spPr>
          <a:xfrm>
            <a:off x="457200" y="1689100"/>
            <a:ext cx="10056494" cy="553998"/>
          </a:xfrm>
        </p:spPr>
        <p:txBody>
          <a:bodyPr/>
          <a:lstStyle/>
          <a:p>
            <a:pPr lvl="0"/>
            <a:r>
              <a:rPr lang="en-US" dirty="0" smtClean="0">
                <a:sym typeface="Wingdings" pitchFamily="2" charset="2"/>
              </a:rPr>
              <a:t>New debugger extensions to dump object</a:t>
            </a:r>
          </a:p>
        </p:txBody>
      </p:sp>
      <p:graphicFrame>
        <p:nvGraphicFramePr>
          <p:cNvPr id="5" name="Table 4"/>
          <p:cNvGraphicFramePr>
            <a:graphicFrameLocks noGrp="1"/>
          </p:cNvGraphicFramePr>
          <p:nvPr/>
        </p:nvGraphicFramePr>
        <p:xfrm>
          <a:off x="457200" y="2835275"/>
          <a:ext cx="10058401" cy="4374418"/>
        </p:xfrm>
        <a:graphic>
          <a:graphicData uri="http://schemas.openxmlformats.org/drawingml/2006/table">
            <a:tbl>
              <a:tblPr firstRow="1" bandRow="1">
                <a:effectLst>
                  <a:outerShdw blurRad="1270000" sx="102000" sy="102000" algn="ctr" rotWithShape="0">
                    <a:srgbClr val="000000"/>
                  </a:outerShdw>
                </a:effectLst>
                <a:tableStyleId>{073A0DAA-6AF3-43AB-8588-CEC1D06C72B9}</a:tableStyleId>
              </a:tblPr>
              <a:tblGrid>
                <a:gridCol w="1308259"/>
                <a:gridCol w="2114879"/>
                <a:gridCol w="6635263"/>
              </a:tblGrid>
              <a:tr h="376605">
                <a:tc>
                  <a:txBody>
                    <a:bodyPr/>
                    <a:lstStyle/>
                    <a:p>
                      <a:pPr algn="ctr">
                        <a:lnSpc>
                          <a:spcPct val="90000"/>
                        </a:lnSpc>
                      </a:pPr>
                      <a:r>
                        <a:rPr lang="en-US" sz="1800" dirty="0" smtClean="0"/>
                        <a:t>Category</a:t>
                      </a:r>
                      <a:endParaRPr lang="en-US" sz="1800" dirty="0">
                        <a:solidFill>
                          <a:schemeClr val="bg2"/>
                        </a:solidFill>
                      </a:endParaRPr>
                    </a:p>
                  </a:txBody>
                  <a:tcPr marL="109728" marR="109728" marT="54864" marB="54864">
                    <a:lnL w="38100" cap="flat" cmpd="sng" algn="ctr">
                      <a:solidFill>
                        <a:schemeClr val="bg2"/>
                      </a:solidFill>
                      <a:prstDash val="solid"/>
                      <a:round/>
                      <a:headEnd type="none" w="med" len="med"/>
                      <a:tailEnd type="none" w="med" len="med"/>
                    </a:lnL>
                    <a:lnR w="12700" cmpd="sng">
                      <a:noFill/>
                    </a:lnR>
                    <a:lnT w="381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lnSpc>
                          <a:spcPct val="90000"/>
                        </a:lnSpc>
                      </a:pPr>
                      <a:r>
                        <a:rPr lang="en-US" sz="1800" dirty="0" smtClean="0"/>
                        <a:t>Name</a:t>
                      </a:r>
                      <a:endParaRPr lang="en-US" sz="1800" dirty="0">
                        <a:solidFill>
                          <a:schemeClr val="bg2"/>
                        </a:solidFill>
                      </a:endParaRPr>
                    </a:p>
                  </a:txBody>
                  <a:tcPr marL="109728" marR="109728" marT="54864" marB="54864">
                    <a:lnL w="12700" cmpd="sng">
                      <a:noFill/>
                    </a:lnL>
                    <a:lnR w="12700" cmpd="sng">
                      <a:noFill/>
                    </a:lnR>
                    <a:lnT w="381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lnSpc>
                          <a:spcPct val="90000"/>
                        </a:lnSpc>
                      </a:pPr>
                      <a:r>
                        <a:rPr lang="en-US" sz="1800" dirty="0" smtClean="0"/>
                        <a:t>Description</a:t>
                      </a:r>
                      <a:endParaRPr lang="en-US" sz="1800" dirty="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tr>
              <a:tr h="405575">
                <a:tc>
                  <a:txBody>
                    <a:bodyPr/>
                    <a:lstStyle/>
                    <a:p>
                      <a:pPr>
                        <a:lnSpc>
                          <a:spcPct val="90000"/>
                        </a:lnSpc>
                      </a:pPr>
                      <a:r>
                        <a:rPr lang="en-US" sz="1600" dirty="0" smtClean="0"/>
                        <a:t>I/O Targets</a:t>
                      </a:r>
                      <a:endParaRPr lang="en-US" sz="1600" dirty="0">
                        <a:solidFill>
                          <a:schemeClr val="bg2"/>
                        </a:solidFill>
                      </a:endParaRPr>
                    </a:p>
                  </a:txBody>
                  <a:tcPr marL="109728" marR="109728" marT="54864" marB="54864" anchor="ctr">
                    <a:lnL w="381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1600" dirty="0" err="1" smtClean="0"/>
                        <a:t>WdfTarget</a:t>
                      </a:r>
                      <a:endParaRPr lang="en-US" sz="1600" dirty="0">
                        <a:solidFill>
                          <a:schemeClr val="bg2"/>
                        </a:solidFill>
                        <a:latin typeface="Lucida Console" pitchFamily="49" charset="0"/>
                      </a:endParaRPr>
                    </a:p>
                  </a:txBody>
                  <a:tcPr marL="109728" marR="109728" marT="54864" marB="5486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baseline="0" dirty="0" smtClean="0"/>
                        <a:t>Shows target state and outstanding/pending requests</a:t>
                      </a:r>
                      <a:endParaRPr lang="en-US" sz="2000" dirty="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695272">
                <a:tc rowSpan="3">
                  <a:txBody>
                    <a:bodyPr/>
                    <a:lstStyle/>
                    <a:p>
                      <a:pPr>
                        <a:lnSpc>
                          <a:spcPct val="90000"/>
                        </a:lnSpc>
                      </a:pPr>
                      <a:r>
                        <a:rPr lang="en-US" sz="1600" dirty="0" smtClean="0"/>
                        <a:t>USB</a:t>
                      </a:r>
                      <a:endParaRPr lang="en-US" sz="1600" dirty="0">
                        <a:solidFill>
                          <a:schemeClr val="bg2"/>
                        </a:solidFill>
                      </a:endParaRPr>
                    </a:p>
                  </a:txBody>
                  <a:tcPr marL="109728" marR="109728" marT="54864" marB="54864"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1600" dirty="0" err="1" smtClean="0"/>
                        <a:t>WdfUSBTarget</a:t>
                      </a:r>
                      <a:endParaRPr lang="en-US" sz="1600" dirty="0" smtClean="0">
                        <a:solidFill>
                          <a:schemeClr val="bg2"/>
                        </a:solidFill>
                        <a:latin typeface="Lucida Console" pitchFamily="49" charset="0"/>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dirty="0" err="1" smtClean="0"/>
                        <a:t>WdfTarget</a:t>
                      </a:r>
                      <a:r>
                        <a:rPr lang="en-US" sz="2000" baseline="0" dirty="0" smtClean="0"/>
                        <a:t> </a:t>
                      </a:r>
                      <a:r>
                        <a:rPr lang="en-US" sz="2000" dirty="0" smtClean="0"/>
                        <a:t>+ </a:t>
                      </a:r>
                      <a:r>
                        <a:rPr lang="en-US" sz="2000" dirty="0" err="1" smtClean="0"/>
                        <a:t>WinUSB</a:t>
                      </a:r>
                      <a:r>
                        <a:rPr lang="en-US" sz="2000" dirty="0" smtClean="0"/>
                        <a:t> info and</a:t>
                      </a:r>
                      <a:r>
                        <a:rPr lang="en-US" sz="2000" baseline="0" dirty="0" smtClean="0"/>
                        <a:t> number of interfaces (!</a:t>
                      </a:r>
                      <a:r>
                        <a:rPr lang="en-US" sz="2000" baseline="0" dirty="0" err="1" smtClean="0"/>
                        <a:t>wdfobject</a:t>
                      </a:r>
                      <a:r>
                        <a:rPr lang="en-US" sz="2000" baseline="0" dirty="0" smtClean="0"/>
                        <a:t> shows interfaces as children)</a:t>
                      </a:r>
                      <a:endParaRPr lang="en-US" sz="2000" dirty="0" smtClean="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95272">
                <a:tc vMerge="1">
                  <a:txBody>
                    <a:bodyPr/>
                    <a:lstStyle/>
                    <a:p>
                      <a:endParaRPr lang="en-US"/>
                    </a:p>
                  </a:txBody>
                  <a:tcPr/>
                </a:tc>
                <a:tc>
                  <a:txBody>
                    <a:bodyPr/>
                    <a:lstStyle/>
                    <a:p>
                      <a:pPr marL="0" marR="0" indent="0" algn="l" defTabSz="761940" rtl="0" eaLnBrk="1" fontAlgn="auto" latinLnBrk="0" hangingPunct="1">
                        <a:lnSpc>
                          <a:spcPct val="90000"/>
                        </a:lnSpc>
                        <a:spcBef>
                          <a:spcPts val="0"/>
                        </a:spcBef>
                        <a:spcAft>
                          <a:spcPts val="0"/>
                        </a:spcAft>
                        <a:buClrTx/>
                        <a:buSzTx/>
                        <a:buFontTx/>
                        <a:buNone/>
                        <a:tabLst/>
                        <a:defRPr/>
                      </a:pPr>
                      <a:r>
                        <a:rPr lang="en-US" sz="1600" dirty="0" err="1" smtClean="0"/>
                        <a:t>WdfUSBInterface</a:t>
                      </a:r>
                      <a:endParaRPr lang="en-US" sz="1600" dirty="0" smtClean="0">
                        <a:latin typeface="Lucida Console" pitchFamily="49" charset="0"/>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dirty="0" smtClean="0"/>
                        <a:t>Interface descriptor info</a:t>
                      </a:r>
                    </a:p>
                    <a:p>
                      <a:pPr>
                        <a:lnSpc>
                          <a:spcPct val="90000"/>
                        </a:lnSpc>
                      </a:pPr>
                      <a:r>
                        <a:rPr lang="en-US" sz="2000" dirty="0" smtClean="0"/>
                        <a:t>(!</a:t>
                      </a:r>
                      <a:r>
                        <a:rPr lang="en-US" sz="2000" dirty="0" err="1" smtClean="0"/>
                        <a:t>wdfobject</a:t>
                      </a:r>
                      <a:r>
                        <a:rPr lang="en-US" sz="2000" dirty="0" smtClean="0"/>
                        <a:t> shows pipes as children)</a:t>
                      </a:r>
                      <a:endParaRPr lang="en-US" sz="2000" dirty="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405575">
                <a:tc vMerge="1">
                  <a:txBody>
                    <a:bodyPr/>
                    <a:lstStyle/>
                    <a:p>
                      <a:endParaRPr lang="en-US"/>
                    </a:p>
                  </a:txBody>
                  <a:tcPr/>
                </a:tc>
                <a:tc>
                  <a:txBody>
                    <a:bodyPr/>
                    <a:lstStyle/>
                    <a:p>
                      <a:pPr marL="0" marR="0" indent="0" algn="l" defTabSz="761940" rtl="0" eaLnBrk="1" fontAlgn="auto" latinLnBrk="0" hangingPunct="1">
                        <a:lnSpc>
                          <a:spcPct val="90000"/>
                        </a:lnSpc>
                        <a:spcBef>
                          <a:spcPts val="0"/>
                        </a:spcBef>
                        <a:spcAft>
                          <a:spcPts val="0"/>
                        </a:spcAft>
                        <a:buClrTx/>
                        <a:buSzTx/>
                        <a:buFontTx/>
                        <a:buNone/>
                        <a:tabLst/>
                        <a:defRPr/>
                      </a:pPr>
                      <a:r>
                        <a:rPr lang="en-US" sz="1600" dirty="0" err="1" smtClean="0"/>
                        <a:t>WdfUSBPipe</a:t>
                      </a:r>
                      <a:endParaRPr lang="en-US" sz="1600" dirty="0" smtClean="0">
                        <a:solidFill>
                          <a:schemeClr val="bg2"/>
                        </a:solidFill>
                        <a:latin typeface="Lucida Console" pitchFamily="49" charset="0"/>
                      </a:endParaRPr>
                    </a:p>
                  </a:txBody>
                  <a:tcPr marL="109728" marR="109728" marT="54864" marB="54864">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dirty="0" err="1" smtClean="0"/>
                        <a:t>WdfTarget</a:t>
                      </a:r>
                      <a:r>
                        <a:rPr lang="en-US" sz="2000" dirty="0" smtClean="0"/>
                        <a:t> </a:t>
                      </a:r>
                      <a:r>
                        <a:rPr lang="en-US" sz="2000" baseline="0" dirty="0" smtClean="0"/>
                        <a:t>+ pipe type and parameters</a:t>
                      </a:r>
                      <a:endParaRPr lang="en-US" sz="2000" dirty="0">
                        <a:solidFill>
                          <a:schemeClr val="bg2"/>
                        </a:solidFill>
                      </a:endParaRPr>
                    </a:p>
                  </a:txBody>
                  <a:tcPr marL="109728" marR="109728" marT="54864" marB="54864">
                    <a:lnL w="28575"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405575">
                <a:tc rowSpan="3">
                  <a:txBody>
                    <a:bodyPr/>
                    <a:lstStyle/>
                    <a:p>
                      <a:pPr>
                        <a:lnSpc>
                          <a:spcPct val="90000"/>
                        </a:lnSpc>
                      </a:pPr>
                      <a:r>
                        <a:rPr lang="en-US" sz="1600" dirty="0" smtClean="0"/>
                        <a:t>Files</a:t>
                      </a:r>
                      <a:endParaRPr lang="en-US" sz="1600" dirty="0">
                        <a:solidFill>
                          <a:schemeClr val="bg2"/>
                        </a:solidFill>
                      </a:endParaRPr>
                    </a:p>
                  </a:txBody>
                  <a:tcPr marL="109728" marR="109728" marT="54864" marB="54864" anchor="ctr">
                    <a:lnL w="38100" cap="flat" cmpd="sng" algn="ctr">
                      <a:solidFill>
                        <a:schemeClr val="bg2"/>
                      </a:solidFill>
                      <a:prstDash val="solid"/>
                      <a:round/>
                      <a:headEnd type="none" w="med" len="med"/>
                      <a:tailEnd type="none" w="med" len="med"/>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sz="1600" dirty="0" err="1" smtClean="0"/>
                        <a:t>WdfFileHandleTarget</a:t>
                      </a:r>
                      <a:endParaRPr lang="en-US" sz="1600" dirty="0" smtClean="0">
                        <a:solidFill>
                          <a:schemeClr val="bg2"/>
                        </a:solidFill>
                        <a:latin typeface="Lucida Console" pitchFamily="49" charset="0"/>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dirty="0" err="1" smtClean="0"/>
                        <a:t>WdfTarget</a:t>
                      </a:r>
                      <a:r>
                        <a:rPr lang="en-US" sz="2000" dirty="0" smtClean="0"/>
                        <a:t> + file handle and </a:t>
                      </a:r>
                      <a:r>
                        <a:rPr lang="en-US" sz="2000" dirty="0" err="1" smtClean="0"/>
                        <a:t>IWdfFile</a:t>
                      </a:r>
                      <a:r>
                        <a:rPr lang="en-US" sz="2000" baseline="0" dirty="0" smtClean="0"/>
                        <a:t> object</a:t>
                      </a:r>
                      <a:endParaRPr lang="en-US" sz="2000" dirty="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695272">
                <a:tc vMerge="1">
                  <a:txBody>
                    <a:bodyPr/>
                    <a:lstStyle/>
                    <a:p>
                      <a:endParaRPr lang="en-US"/>
                    </a:p>
                  </a:txBody>
                  <a:tcPr/>
                </a:tc>
                <a:tc>
                  <a:txBody>
                    <a:bodyPr/>
                    <a:lstStyle/>
                    <a:p>
                      <a:pPr marL="0" marR="0" indent="0" algn="l" defTabSz="761940" rtl="0" eaLnBrk="1" fontAlgn="auto" latinLnBrk="0" hangingPunct="1">
                        <a:lnSpc>
                          <a:spcPct val="90000"/>
                        </a:lnSpc>
                        <a:spcBef>
                          <a:spcPts val="0"/>
                        </a:spcBef>
                        <a:spcAft>
                          <a:spcPts val="0"/>
                        </a:spcAft>
                        <a:buClrTx/>
                        <a:buSzTx/>
                        <a:buFontTx/>
                        <a:buNone/>
                        <a:tabLst/>
                        <a:defRPr/>
                      </a:pPr>
                      <a:r>
                        <a:rPr lang="en-US" sz="1600" dirty="0" err="1" smtClean="0"/>
                        <a:t>UmFile</a:t>
                      </a:r>
                      <a:endParaRPr lang="en-US" sz="1600" dirty="0" smtClean="0">
                        <a:solidFill>
                          <a:schemeClr val="bg2"/>
                        </a:solidFill>
                        <a:latin typeface="Lucida Console" pitchFamily="49" charset="0"/>
                      </a:endParaRP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en-US" sz="2000" dirty="0" smtClean="0"/>
                        <a:t>File</a:t>
                      </a:r>
                      <a:r>
                        <a:rPr lang="en-US" sz="2000" baseline="0" dirty="0" smtClean="0"/>
                        <a:t> name, </a:t>
                      </a:r>
                      <a:r>
                        <a:rPr lang="en-US" sz="2000" baseline="0" dirty="0" err="1" smtClean="0"/>
                        <a:t>IWdfFile</a:t>
                      </a:r>
                      <a:r>
                        <a:rPr lang="en-US" sz="2000" baseline="0" dirty="0" smtClean="0"/>
                        <a:t> interfaces for file, state and queued IRP list</a:t>
                      </a:r>
                      <a:endParaRPr lang="en-US" sz="2000" dirty="0"/>
                    </a:p>
                  </a:txBody>
                  <a:tcPr marL="109728" marR="109728" marT="54864" marB="54864">
                    <a:lnL w="12700" cmpd="sng">
                      <a:noFill/>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695272">
                <a:tc vMerge="1">
                  <a:txBody>
                    <a:bodyPr/>
                    <a:lstStyle/>
                    <a:p>
                      <a:endParaRPr lang="en-US"/>
                    </a:p>
                  </a:txBody>
                  <a:tcPr/>
                </a:tc>
                <a:tc>
                  <a:txBody>
                    <a:bodyPr/>
                    <a:lstStyle/>
                    <a:p>
                      <a:pPr marL="0" marR="0" indent="0" algn="l" defTabSz="761940" rtl="0" eaLnBrk="1" fontAlgn="auto" latinLnBrk="0" hangingPunct="1">
                        <a:lnSpc>
                          <a:spcPct val="90000"/>
                        </a:lnSpc>
                        <a:spcBef>
                          <a:spcPts val="0"/>
                        </a:spcBef>
                        <a:spcAft>
                          <a:spcPts val="0"/>
                        </a:spcAft>
                        <a:buClrTx/>
                        <a:buSzTx/>
                        <a:buFontTx/>
                        <a:buNone/>
                        <a:tabLst/>
                        <a:defRPr/>
                      </a:pPr>
                      <a:r>
                        <a:rPr lang="en-US" sz="1600" dirty="0" err="1" smtClean="0"/>
                        <a:t>WdfFile</a:t>
                      </a:r>
                      <a:endParaRPr lang="en-US" sz="1600" dirty="0" smtClean="0">
                        <a:solidFill>
                          <a:schemeClr val="bg2"/>
                        </a:solidFill>
                        <a:latin typeface="Lucida Console" pitchFamily="49" charset="0"/>
                      </a:endParaRPr>
                    </a:p>
                  </a:txBody>
                  <a:tcPr marL="109728" marR="109728" marT="54864" marB="54864">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sz="2000" dirty="0" err="1" smtClean="0"/>
                        <a:t>UmFile</a:t>
                      </a:r>
                      <a:r>
                        <a:rPr lang="en-US" sz="2000" dirty="0" smtClean="0"/>
                        <a:t> + framework state for that driver’s </a:t>
                      </a:r>
                      <a:br>
                        <a:rPr lang="en-US" sz="2000" dirty="0" smtClean="0"/>
                      </a:br>
                      <a:r>
                        <a:rPr lang="en-US" sz="2000" dirty="0" smtClean="0"/>
                        <a:t>file interface</a:t>
                      </a:r>
                      <a:endParaRPr lang="en-US" sz="2000" dirty="0">
                        <a:solidFill>
                          <a:schemeClr val="bg2"/>
                        </a:solidFill>
                      </a:endParaRPr>
                    </a:p>
                  </a:txBody>
                  <a:tcPr marL="109728" marR="109728" marT="54864" marB="54864">
                    <a:lnL w="12700" cmpd="sng">
                      <a:noFill/>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Directions</a:t>
            </a:r>
            <a:endParaRPr lang="en-US" dirty="0"/>
          </a:p>
        </p:txBody>
      </p:sp>
      <p:sp>
        <p:nvSpPr>
          <p:cNvPr id="3" name="Content Placeholder 2"/>
          <p:cNvSpPr>
            <a:spLocks noGrp="1"/>
          </p:cNvSpPr>
          <p:nvPr>
            <p:ph type="body" idx="1"/>
          </p:nvPr>
        </p:nvSpPr>
        <p:spPr>
          <a:xfrm>
            <a:off x="459106" y="1697359"/>
            <a:ext cx="10056494" cy="4530471"/>
          </a:xfrm>
        </p:spPr>
        <p:txBody>
          <a:bodyPr/>
          <a:lstStyle/>
          <a:p>
            <a:r>
              <a:rPr lang="en-US" dirty="0" smtClean="0"/>
              <a:t>Looking at three areas</a:t>
            </a:r>
          </a:p>
          <a:p>
            <a:pPr lvl="1"/>
            <a:r>
              <a:rPr lang="en-US" dirty="0" smtClean="0"/>
              <a:t>DDI improvements </a:t>
            </a:r>
            <a:r>
              <a:rPr lang="en-US" sz="3800" dirty="0" smtClean="0"/>
              <a:t>and</a:t>
            </a:r>
            <a:r>
              <a:rPr lang="en-US" dirty="0" smtClean="0"/>
              <a:t> better alignment with KMDF</a:t>
            </a:r>
          </a:p>
          <a:p>
            <a:pPr lvl="1"/>
            <a:r>
              <a:rPr lang="en-US" dirty="0" smtClean="0"/>
              <a:t>Larger infrastructure improvements </a:t>
            </a:r>
          </a:p>
          <a:p>
            <a:pPr lvl="1"/>
            <a:r>
              <a:rPr lang="en-US" dirty="0" smtClean="0"/>
              <a:t>Improved device class </a:t>
            </a:r>
            <a:r>
              <a:rPr lang="en-US" sz="3800" dirty="0" smtClean="0"/>
              <a:t>and</a:t>
            </a:r>
            <a:r>
              <a:rPr lang="en-US" dirty="0" smtClean="0"/>
              <a:t> transport support</a:t>
            </a:r>
          </a:p>
          <a:p>
            <a:r>
              <a:rPr lang="en-US" dirty="0" smtClean="0"/>
              <a:t>Need partner feedback</a:t>
            </a:r>
          </a:p>
          <a:p>
            <a:pPr lvl="1"/>
            <a:r>
              <a:rPr lang="en-US" dirty="0" smtClean="0"/>
              <a:t>To validate list </a:t>
            </a:r>
            <a:r>
              <a:rPr lang="en-US" sz="3800" dirty="0" smtClean="0"/>
              <a:t>and</a:t>
            </a:r>
            <a:r>
              <a:rPr lang="en-US" dirty="0" smtClean="0"/>
              <a:t> prioritize</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Goals</a:t>
            </a:r>
            <a:endParaRPr lang="en-US" dirty="0"/>
          </a:p>
        </p:txBody>
      </p:sp>
      <p:sp>
        <p:nvSpPr>
          <p:cNvPr id="3" name="Content Placeholder 2"/>
          <p:cNvSpPr>
            <a:spLocks noGrp="1"/>
          </p:cNvSpPr>
          <p:nvPr>
            <p:ph idx="1"/>
          </p:nvPr>
        </p:nvSpPr>
        <p:spPr>
          <a:xfrm>
            <a:off x="459106" y="1697358"/>
            <a:ext cx="10056494" cy="5483552"/>
          </a:xfrm>
        </p:spPr>
        <p:txBody>
          <a:bodyPr/>
          <a:lstStyle/>
          <a:p>
            <a:r>
              <a:rPr lang="en-US" sz="3400" dirty="0" smtClean="0"/>
              <a:t>Tell you what’s changed with WDF in the last year</a:t>
            </a:r>
          </a:p>
          <a:p>
            <a:r>
              <a:rPr lang="en-US" sz="3400" dirty="0" smtClean="0"/>
              <a:t>Point out new and updated samples in the WDK</a:t>
            </a:r>
          </a:p>
          <a:p>
            <a:r>
              <a:rPr lang="en-US" sz="3400" dirty="0" smtClean="0"/>
              <a:t>Provide view into our thoughts about the future</a:t>
            </a:r>
          </a:p>
          <a:p>
            <a:r>
              <a:rPr lang="en-US" sz="3400" dirty="0" smtClean="0"/>
              <a:t>Elicit feedback about what you need from WDF to achieve your goals</a:t>
            </a:r>
          </a:p>
          <a:p>
            <a:r>
              <a:rPr lang="en-US" sz="3400" dirty="0" smtClean="0"/>
              <a:t>Additional Information</a:t>
            </a:r>
          </a:p>
          <a:p>
            <a:pPr lvl="1"/>
            <a:r>
              <a:rPr lang="en-US" sz="2900" dirty="0" smtClean="0"/>
              <a:t>We have Chalk Talks for KMDF and UMDF this afternoon to follow on this presentation</a:t>
            </a:r>
          </a:p>
          <a:p>
            <a:pPr lvl="1"/>
            <a:r>
              <a:rPr lang="en-US" sz="2900" dirty="0" smtClean="0"/>
              <a:t>See the “Additional Materials” section at the end of the slide deck for more details on some areas</a:t>
            </a:r>
            <a:endParaRPr lang="en-US" sz="2900" dirty="0"/>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Directions</a:t>
            </a:r>
            <a:endParaRPr lang="en-US" dirty="0"/>
          </a:p>
        </p:txBody>
      </p:sp>
      <p:sp>
        <p:nvSpPr>
          <p:cNvPr id="3" name="Content Placeholder 2"/>
          <p:cNvSpPr>
            <a:spLocks noGrp="1"/>
          </p:cNvSpPr>
          <p:nvPr>
            <p:ph type="body" idx="1"/>
          </p:nvPr>
        </p:nvSpPr>
        <p:spPr>
          <a:xfrm>
            <a:off x="459106" y="1697359"/>
            <a:ext cx="10056494" cy="5684633"/>
          </a:xfrm>
        </p:spPr>
        <p:txBody>
          <a:bodyPr/>
          <a:lstStyle/>
          <a:p>
            <a:pPr marL="404813" indent="-404813">
              <a:spcBef>
                <a:spcPts val="1170"/>
              </a:spcBef>
            </a:pPr>
            <a:r>
              <a:rPr lang="en-US" sz="3200" dirty="0" smtClean="0"/>
              <a:t>DDI improvements</a:t>
            </a:r>
          </a:p>
          <a:p>
            <a:pPr marL="741363" lvl="1" indent="-336550">
              <a:spcBef>
                <a:spcPts val="1000"/>
              </a:spcBef>
            </a:pPr>
            <a:r>
              <a:rPr lang="en-US" sz="2800" dirty="0" smtClean="0"/>
              <a:t>USB continuous reader</a:t>
            </a:r>
          </a:p>
          <a:p>
            <a:pPr marL="741363" lvl="1" indent="-336550">
              <a:spcBef>
                <a:spcPts val="1000"/>
              </a:spcBef>
            </a:pPr>
            <a:r>
              <a:rPr lang="en-US" sz="2800" dirty="0" smtClean="0"/>
              <a:t>Request reuse</a:t>
            </a:r>
          </a:p>
          <a:p>
            <a:pPr marL="741363" lvl="1" indent="-336550">
              <a:spcBef>
                <a:spcPts val="1000"/>
              </a:spcBef>
            </a:pPr>
            <a:r>
              <a:rPr lang="en-US" sz="2800" dirty="0" smtClean="0"/>
              <a:t>Idle device detection</a:t>
            </a:r>
          </a:p>
          <a:p>
            <a:pPr marL="404813" indent="-404813">
              <a:spcBef>
                <a:spcPts val="1170"/>
              </a:spcBef>
            </a:pPr>
            <a:r>
              <a:rPr lang="en-US" sz="3200" dirty="0" smtClean="0"/>
              <a:t>Infrastructure Improvements</a:t>
            </a:r>
          </a:p>
          <a:p>
            <a:pPr marL="741363" lvl="1" indent="-336550">
              <a:spcBef>
                <a:spcPts val="1000"/>
              </a:spcBef>
            </a:pPr>
            <a:r>
              <a:rPr lang="en-US" sz="2800" dirty="0" smtClean="0"/>
              <a:t>Improvements to host security</a:t>
            </a:r>
          </a:p>
          <a:p>
            <a:pPr marL="741363" lvl="1" indent="-336550">
              <a:spcBef>
                <a:spcPts val="1000"/>
              </a:spcBef>
            </a:pPr>
            <a:r>
              <a:rPr lang="en-US" sz="2800" dirty="0" smtClean="0"/>
              <a:t>Memory mapping buffers for direct I/O</a:t>
            </a:r>
          </a:p>
          <a:p>
            <a:pPr marL="741363" lvl="1" indent="-336550">
              <a:spcBef>
                <a:spcPts val="1000"/>
              </a:spcBef>
            </a:pPr>
            <a:r>
              <a:rPr lang="en-US" sz="2800" dirty="0" smtClean="0"/>
              <a:t>Wake and selective suspend support</a:t>
            </a:r>
          </a:p>
          <a:p>
            <a:pPr marL="741363" lvl="1" indent="-336550">
              <a:spcBef>
                <a:spcPts val="1000"/>
              </a:spcBef>
            </a:pPr>
            <a:r>
              <a:rPr lang="en-US" sz="2800" dirty="0" smtClean="0"/>
              <a:t>Direct hardware access</a:t>
            </a:r>
          </a:p>
          <a:p>
            <a:pPr marL="741363" lvl="1" indent="-336550">
              <a:spcBef>
                <a:spcPts val="1000"/>
              </a:spcBef>
            </a:pPr>
            <a:r>
              <a:rPr lang="en-US" sz="2800" dirty="0" smtClean="0"/>
              <a:t>Bus driver support</a:t>
            </a:r>
          </a:p>
          <a:p>
            <a:pPr marL="741363" lvl="1" indent="-336550">
              <a:spcBef>
                <a:spcPts val="1000"/>
              </a:spcBef>
            </a:pPr>
            <a:r>
              <a:rPr lang="en-US" sz="2800" dirty="0" smtClean="0"/>
              <a:t>Customized marshalling for device classes</a:t>
            </a: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5486401" y="4255995"/>
          <a:ext cx="4480559" cy="2670048"/>
        </p:xfrm>
        <a:graphic>
          <a:graphicData uri="http://schemas.openxmlformats.org/drawingml/2006/table">
            <a:tbl>
              <a:tblPr firstRow="1" bandRow="1">
                <a:effectLst>
                  <a:outerShdw blurRad="647700" dist="50800" algn="ctr" rotWithShape="0">
                    <a:srgbClr val="000000"/>
                  </a:outerShdw>
                </a:effectLst>
                <a:tableStyleId>{073A0DAA-6AF3-43AB-8588-CEC1D06C72B9}</a:tableStyleId>
              </a:tblPr>
              <a:tblGrid>
                <a:gridCol w="4480559"/>
              </a:tblGrid>
              <a:tr h="445008">
                <a:tc>
                  <a:txBody>
                    <a:bodyPr/>
                    <a:lstStyle/>
                    <a:p>
                      <a:pPr algn="ctr"/>
                      <a:r>
                        <a:rPr lang="en-US" sz="2200" dirty="0" smtClean="0"/>
                        <a:t>Transports</a:t>
                      </a:r>
                      <a:endParaRPr lang="en-US" sz="2200" b="1" dirty="0">
                        <a:solidFill>
                          <a:schemeClr val="bg2"/>
                        </a:solidFill>
                      </a:endParaRPr>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tr>
              <a:tr h="445008">
                <a:tc>
                  <a:txBody>
                    <a:bodyPr/>
                    <a:lstStyle/>
                    <a:p>
                      <a:r>
                        <a:rPr lang="en-US" sz="2200" dirty="0" smtClean="0"/>
                        <a:t>TCP/IP (Socket</a:t>
                      </a:r>
                      <a:r>
                        <a:rPr lang="en-US" sz="2200" baseline="0" dirty="0" smtClean="0"/>
                        <a:t> I/O target)</a:t>
                      </a:r>
                      <a:endParaRPr lang="en-US" sz="2200" dirty="0"/>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445008">
                <a:tc>
                  <a:txBody>
                    <a:bodyPr/>
                    <a:lstStyle/>
                    <a:p>
                      <a:r>
                        <a:rPr lang="en-US" sz="2200" dirty="0" smtClean="0"/>
                        <a:t>Bluetooth</a:t>
                      </a:r>
                      <a:r>
                        <a:rPr lang="en-US" sz="2200" baseline="0" dirty="0" smtClean="0"/>
                        <a:t> Profiles (over L2CAP)</a:t>
                      </a:r>
                      <a:endParaRPr lang="en-US" sz="2200" dirty="0"/>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r>
                        <a:rPr lang="en-US" sz="2200" dirty="0" smtClean="0"/>
                        <a:t>1394</a:t>
                      </a:r>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r>
                        <a:rPr lang="en-US" sz="2200" dirty="0" smtClean="0"/>
                        <a:t>SDIO</a:t>
                      </a:r>
                      <a:endParaRPr lang="en-US" sz="2200" dirty="0"/>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r>
                        <a:rPr lang="en-US" sz="2200" dirty="0" smtClean="0"/>
                        <a:t>NFC</a:t>
                      </a:r>
                      <a:endParaRPr lang="en-US" sz="2200" dirty="0"/>
                    </a:p>
                  </a:txBody>
                  <a:tcPr marL="309596" marR="309596"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nvGraphicFramePr>
        <p:xfrm>
          <a:off x="548640" y="4255995"/>
          <a:ext cx="4297680" cy="3450336"/>
        </p:xfrm>
        <a:graphic>
          <a:graphicData uri="http://schemas.openxmlformats.org/drawingml/2006/table">
            <a:tbl>
              <a:tblPr firstRow="1" bandRow="1">
                <a:effectLst>
                  <a:outerShdw blurRad="622300" dist="50800" sx="101000" sy="101000" algn="ctr" rotWithShape="0">
                    <a:srgbClr val="000000"/>
                  </a:outerShdw>
                </a:effectLst>
                <a:tableStyleId>{073A0DAA-6AF3-43AB-8588-CEC1D06C72B9}</a:tableStyleId>
              </a:tblPr>
              <a:tblGrid>
                <a:gridCol w="4297680"/>
              </a:tblGrid>
              <a:tr h="445008">
                <a:tc>
                  <a:txBody>
                    <a:bodyPr/>
                    <a:lstStyle/>
                    <a:p>
                      <a:pPr algn="ctr"/>
                      <a:r>
                        <a:rPr lang="en-US" sz="2200" dirty="0" smtClean="0"/>
                        <a:t>Device Classes</a:t>
                      </a:r>
                      <a:endParaRPr lang="en-US" sz="2200" dirty="0">
                        <a:solidFill>
                          <a:schemeClr val="bg2"/>
                        </a:solidFill>
                      </a:endParaRP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tcPr>
                </a:tc>
              </a:tr>
              <a:tr h="445008">
                <a:tc>
                  <a:txBody>
                    <a:bodyPr/>
                    <a:lstStyle/>
                    <a:p>
                      <a:pPr lvl="0"/>
                      <a:r>
                        <a:rPr lang="en-US" sz="2200" dirty="0" smtClean="0"/>
                        <a:t>Virtual</a:t>
                      </a:r>
                      <a:r>
                        <a:rPr lang="en-US" sz="2200" baseline="0" dirty="0" smtClean="0"/>
                        <a:t> “ports” (COM/LPT)</a:t>
                      </a: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768096">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2200" baseline="0" dirty="0" smtClean="0"/>
                        <a:t>Input drivers (filters, HID drivers, etc…)</a:t>
                      </a: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2200" baseline="0" dirty="0" smtClean="0"/>
                        <a:t>AV Streaming devices</a:t>
                      </a: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2200" baseline="0" dirty="0" smtClean="0"/>
                        <a:t>Smartcards &amp; security devices</a:t>
                      </a: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pPr marL="0" marR="0" lvl="1" indent="0" algn="l" defTabSz="761910" rtl="0" eaLnBrk="1" fontAlgn="auto" latinLnBrk="0" hangingPunct="1">
                        <a:lnSpc>
                          <a:spcPct val="100000"/>
                        </a:lnSpc>
                        <a:spcBef>
                          <a:spcPts val="0"/>
                        </a:spcBef>
                        <a:spcAft>
                          <a:spcPts val="0"/>
                        </a:spcAft>
                        <a:buClrTx/>
                        <a:buSzTx/>
                        <a:buFontTx/>
                        <a:buNone/>
                        <a:tabLst/>
                        <a:defRPr/>
                      </a:pPr>
                      <a:r>
                        <a:rPr lang="en-US" sz="2200" baseline="0" dirty="0" smtClean="0"/>
                        <a:t>Bluetooth Profiles</a:t>
                      </a:r>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45008">
                <a:tc>
                  <a:txBody>
                    <a:bodyPr/>
                    <a:lstStyle/>
                    <a:p>
                      <a:r>
                        <a:rPr lang="en-US" sz="2200" baseline="0" dirty="0" smtClean="0"/>
                        <a:t>NFC</a:t>
                      </a:r>
                      <a:endParaRPr lang="en-US" sz="2200" dirty="0"/>
                    </a:p>
                  </a:txBody>
                  <a:tcPr marL="109728" marR="109728" marT="54864" marB="54864">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smtClean="0"/>
              <a:t>UMDF Directions</a:t>
            </a:r>
            <a:endParaRPr lang="en-US" dirty="0"/>
          </a:p>
        </p:txBody>
      </p:sp>
      <p:sp>
        <p:nvSpPr>
          <p:cNvPr id="3" name="Content Placeholder 2"/>
          <p:cNvSpPr>
            <a:spLocks noGrp="1"/>
          </p:cNvSpPr>
          <p:nvPr>
            <p:ph type="body" idx="1"/>
          </p:nvPr>
        </p:nvSpPr>
        <p:spPr>
          <a:xfrm>
            <a:off x="459106" y="1697359"/>
            <a:ext cx="10056494" cy="2396554"/>
          </a:xfrm>
        </p:spPr>
        <p:txBody>
          <a:bodyPr/>
          <a:lstStyle/>
          <a:p>
            <a:pPr marL="288925" indent="-288925">
              <a:spcBef>
                <a:spcPts val="840"/>
              </a:spcBef>
            </a:pPr>
            <a:r>
              <a:rPr lang="en-US" sz="2400" dirty="0" smtClean="0"/>
              <a:t>Want to increase applicability of UMDF</a:t>
            </a:r>
          </a:p>
          <a:p>
            <a:pPr marL="566738" lvl="1" indent="-277813">
              <a:spcBef>
                <a:spcPts val="770"/>
              </a:spcBef>
            </a:pPr>
            <a:r>
              <a:rPr lang="en-US" sz="2200" dirty="0" smtClean="0"/>
              <a:t>Support more device classes</a:t>
            </a:r>
          </a:p>
          <a:p>
            <a:pPr marL="566738" lvl="1" indent="-277813">
              <a:spcBef>
                <a:spcPts val="770"/>
              </a:spcBef>
            </a:pPr>
            <a:r>
              <a:rPr lang="en-US" sz="2200" dirty="0" smtClean="0"/>
              <a:t>Support more transports</a:t>
            </a:r>
          </a:p>
          <a:p>
            <a:pPr marL="288925" lvl="0" indent="-288925">
              <a:spcBef>
                <a:spcPts val="840"/>
              </a:spcBef>
            </a:pPr>
            <a:r>
              <a:rPr lang="en-US" sz="2400" dirty="0" smtClean="0"/>
              <a:t>We have some initial targets under investigation</a:t>
            </a:r>
          </a:p>
          <a:p>
            <a:pPr marL="566738" lvl="1" indent="-277813">
              <a:spcBef>
                <a:spcPts val="770"/>
              </a:spcBef>
            </a:pPr>
            <a:r>
              <a:rPr lang="en-US" sz="2200" dirty="0" smtClean="0"/>
              <a:t>Need input to prioritize</a:t>
            </a:r>
          </a:p>
          <a:p>
            <a:pPr marL="566738" lvl="1" indent="-277813">
              <a:spcBef>
                <a:spcPts val="770"/>
              </a:spcBef>
            </a:pPr>
            <a:r>
              <a:rPr lang="en-US" sz="2200" dirty="0" smtClean="0"/>
              <a:t>Need to know what is missing from this list</a:t>
            </a:r>
          </a:p>
        </p:txBody>
      </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Unified Framework</a:t>
            </a:r>
            <a:endParaRPr lang="en-US" dirty="0"/>
          </a:p>
        </p:txBody>
      </p:sp>
      <p:sp>
        <p:nvSpPr>
          <p:cNvPr id="5" name="Text Placeholder 4"/>
          <p:cNvSpPr>
            <a:spLocks noGrp="1"/>
          </p:cNvSpPr>
          <p:nvPr>
            <p:ph type="body" idx="1"/>
          </p:nvPr>
        </p:nvSpPr>
        <p:spPr>
          <a:xfrm>
            <a:off x="459106" y="1697359"/>
            <a:ext cx="10056494" cy="5456878"/>
          </a:xfrm>
        </p:spPr>
        <p:txBody>
          <a:bodyPr/>
          <a:lstStyle/>
          <a:p>
            <a:pPr>
              <a:spcBef>
                <a:spcPts val="1330"/>
              </a:spcBef>
            </a:pPr>
            <a:r>
              <a:rPr lang="en-US" sz="3600" dirty="0" smtClean="0"/>
              <a:t>The KMDF and UMDF teams have merged into a single frameworks team</a:t>
            </a:r>
          </a:p>
          <a:p>
            <a:pPr>
              <a:spcBef>
                <a:spcPts val="1330"/>
              </a:spcBef>
            </a:pPr>
            <a:r>
              <a:rPr lang="en-US" sz="3600" dirty="0" smtClean="0"/>
              <a:t>Short term this helps provide new features for both frameworks at once</a:t>
            </a:r>
          </a:p>
          <a:p>
            <a:pPr>
              <a:spcBef>
                <a:spcPts val="1330"/>
              </a:spcBef>
            </a:pPr>
            <a:r>
              <a:rPr lang="en-US" sz="3600" dirty="0" smtClean="0"/>
              <a:t>Long term goal is to have a “unified framework” that supports user and kernel mode</a:t>
            </a:r>
          </a:p>
          <a:p>
            <a:pPr lvl="1">
              <a:spcBef>
                <a:spcPts val="1170"/>
              </a:spcBef>
            </a:pPr>
            <a:r>
              <a:rPr lang="en-US" sz="3200" dirty="0" smtClean="0"/>
              <a:t>There will always be kernel-only or</a:t>
            </a:r>
            <a:br>
              <a:rPr lang="en-US" sz="3200" dirty="0" smtClean="0"/>
            </a:br>
            <a:r>
              <a:rPr lang="en-US" sz="3200" dirty="0" smtClean="0"/>
              <a:t>user-only features</a:t>
            </a:r>
          </a:p>
          <a:p>
            <a:pPr lvl="1">
              <a:spcBef>
                <a:spcPts val="1170"/>
              </a:spcBef>
            </a:pPr>
            <a:r>
              <a:rPr lang="en-US" sz="3200" dirty="0" smtClean="0"/>
              <a:t>But the common pieces should be as common</a:t>
            </a:r>
            <a:br>
              <a:rPr lang="en-US" sz="3200" dirty="0" smtClean="0"/>
            </a:br>
            <a:r>
              <a:rPr lang="en-US" sz="3200" dirty="0" smtClean="0"/>
              <a:t>as possible</a:t>
            </a: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81686" y="7343335"/>
            <a:ext cx="4621237" cy="457200"/>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1181686" y="6794695"/>
            <a:ext cx="4621237" cy="457200"/>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smtClean="0"/>
              <a:t>Call To Action</a:t>
            </a:r>
            <a:endParaRPr lang="en-US" dirty="0"/>
          </a:p>
        </p:txBody>
      </p:sp>
      <p:sp>
        <p:nvSpPr>
          <p:cNvPr id="5" name="Text Placeholder 4"/>
          <p:cNvSpPr>
            <a:spLocks noGrp="1"/>
          </p:cNvSpPr>
          <p:nvPr>
            <p:ph type="body" idx="1"/>
          </p:nvPr>
        </p:nvSpPr>
        <p:spPr>
          <a:xfrm>
            <a:off x="459106" y="1697357"/>
            <a:ext cx="10056494" cy="6116803"/>
          </a:xfrm>
        </p:spPr>
        <p:txBody>
          <a:bodyPr/>
          <a:lstStyle/>
          <a:p>
            <a:pPr>
              <a:lnSpc>
                <a:spcPct val="85000"/>
              </a:lnSpc>
            </a:pPr>
            <a:r>
              <a:rPr lang="en-US" sz="3400" dirty="0" smtClean="0"/>
              <a:t>Read the WDF Book</a:t>
            </a:r>
          </a:p>
          <a:p>
            <a:pPr>
              <a:lnSpc>
                <a:spcPct val="85000"/>
              </a:lnSpc>
            </a:pPr>
            <a:r>
              <a:rPr lang="en-US" sz="3400" dirty="0" smtClean="0"/>
              <a:t>Test your UMDF and KMDF drivers with 1.7 immediately</a:t>
            </a:r>
          </a:p>
          <a:p>
            <a:pPr lvl="1">
              <a:lnSpc>
                <a:spcPct val="85000"/>
              </a:lnSpc>
            </a:pPr>
            <a:r>
              <a:rPr lang="en-US" sz="2900" dirty="0" smtClean="0"/>
              <a:t>Test your UMDF drivers on Windows Server 2003</a:t>
            </a:r>
          </a:p>
          <a:p>
            <a:pPr>
              <a:lnSpc>
                <a:spcPct val="85000"/>
              </a:lnSpc>
            </a:pPr>
            <a:r>
              <a:rPr lang="en-US" sz="3400" dirty="0" smtClean="0"/>
              <a:t>Start using the new samples and debugging tools</a:t>
            </a:r>
          </a:p>
          <a:p>
            <a:pPr>
              <a:lnSpc>
                <a:spcPct val="85000"/>
              </a:lnSpc>
            </a:pPr>
            <a:r>
              <a:rPr lang="en-US" sz="3400" dirty="0" smtClean="0"/>
              <a:t>Write your next driver with UMDF or KMDF</a:t>
            </a:r>
          </a:p>
          <a:p>
            <a:pPr lvl="1">
              <a:lnSpc>
                <a:spcPct val="85000"/>
              </a:lnSpc>
            </a:pPr>
            <a:r>
              <a:rPr lang="en-US" sz="2900" dirty="0" smtClean="0"/>
              <a:t>Keep telling us what stops you from doing that</a:t>
            </a:r>
          </a:p>
          <a:p>
            <a:pPr lvl="1">
              <a:lnSpc>
                <a:spcPct val="85000"/>
              </a:lnSpc>
            </a:pPr>
            <a:r>
              <a:rPr lang="en-US" sz="2900" dirty="0" smtClean="0"/>
              <a:t>Your input does affect our future plans</a:t>
            </a:r>
          </a:p>
          <a:p>
            <a:pPr>
              <a:lnSpc>
                <a:spcPct val="85000"/>
              </a:lnSpc>
            </a:pPr>
            <a:r>
              <a:rPr lang="en-US" sz="3400" dirty="0" smtClean="0"/>
              <a:t>Send us your feedback</a:t>
            </a:r>
          </a:p>
          <a:p>
            <a:pPr lvl="1">
              <a:lnSpc>
                <a:spcPct val="85000"/>
              </a:lnSpc>
            </a:pPr>
            <a:r>
              <a:rPr lang="en-US" sz="2900" dirty="0" err="1" smtClean="0">
                <a:hlinkClick r:id="rId3"/>
              </a:rPr>
              <a:t>Kmdffdbk</a:t>
            </a:r>
            <a:r>
              <a:rPr lang="en-US" sz="2900" dirty="0" smtClean="0">
                <a:hlinkClick r:id="rId3"/>
              </a:rPr>
              <a:t> @ microsoft.com</a:t>
            </a:r>
            <a:r>
              <a:rPr lang="en-US" sz="2900" dirty="0" smtClean="0"/>
              <a:t> for KMDF</a:t>
            </a:r>
          </a:p>
          <a:p>
            <a:pPr lvl="1">
              <a:lnSpc>
                <a:spcPct val="85000"/>
              </a:lnSpc>
            </a:pPr>
            <a:r>
              <a:rPr lang="en-US" sz="2900" dirty="0" err="1" smtClean="0">
                <a:hlinkClick r:id="rId4"/>
              </a:rPr>
              <a:t>Umdffdbk</a:t>
            </a:r>
            <a:r>
              <a:rPr lang="en-US" sz="2900" dirty="0" smtClean="0">
                <a:hlinkClick r:id="rId4"/>
              </a:rPr>
              <a:t> @ microsoft.com</a:t>
            </a:r>
            <a:r>
              <a:rPr lang="en-US" sz="2900" dirty="0" smtClean="0"/>
              <a:t> for UMDF</a:t>
            </a:r>
            <a:endParaRPr lang="en-US" sz="3400" dirty="0" smtClean="0"/>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Sample And Tools Index</a:t>
            </a:r>
            <a:endParaRPr lang="en-US" dirty="0"/>
          </a:p>
        </p:txBody>
      </p:sp>
      <p:sp>
        <p:nvSpPr>
          <p:cNvPr id="3" name="Text Placeholder 2"/>
          <p:cNvSpPr>
            <a:spLocks noGrp="1"/>
          </p:cNvSpPr>
          <p:nvPr>
            <p:ph type="body" idx="1"/>
          </p:nvPr>
        </p:nvSpPr>
        <p:spPr>
          <a:xfrm>
            <a:off x="459106" y="1697357"/>
            <a:ext cx="10056494" cy="1107996"/>
          </a:xfrm>
        </p:spPr>
        <p:txBody>
          <a:bodyPr/>
          <a:lstStyle/>
          <a:p>
            <a:r>
              <a:rPr lang="en-US" dirty="0" smtClean="0"/>
              <a:t>New samples and tools from this talk can be found in the “LHS” WDK</a:t>
            </a:r>
          </a:p>
        </p:txBody>
      </p:sp>
      <p:graphicFrame>
        <p:nvGraphicFramePr>
          <p:cNvPr id="4" name="Table 3"/>
          <p:cNvGraphicFramePr>
            <a:graphicFrameLocks noGrp="1"/>
          </p:cNvGraphicFramePr>
          <p:nvPr/>
        </p:nvGraphicFramePr>
        <p:xfrm>
          <a:off x="548641" y="3200400"/>
          <a:ext cx="9875521" cy="4340352"/>
        </p:xfrm>
        <a:graphic>
          <a:graphicData uri="http://schemas.openxmlformats.org/drawingml/2006/table">
            <a:tbl>
              <a:tblPr firstRow="1" bandRow="1">
                <a:effectLst>
                  <a:outerShdw blurRad="635000" dist="50800" sx="104000" sy="104000" algn="ctr" rotWithShape="0">
                    <a:srgbClr val="000000"/>
                  </a:outerShdw>
                </a:effectLst>
                <a:tableStyleId>{073A0DAA-6AF3-43AB-8588-CEC1D06C72B9}</a:tableStyleId>
              </a:tblPr>
              <a:tblGrid>
                <a:gridCol w="3474720"/>
                <a:gridCol w="6400801"/>
              </a:tblGrid>
              <a:tr h="438912">
                <a:tc>
                  <a:txBody>
                    <a:bodyPr/>
                    <a:lstStyle/>
                    <a:p>
                      <a:pPr algn="ctr"/>
                      <a:r>
                        <a:rPr lang="en-US" sz="2200" dirty="0" smtClean="0"/>
                        <a:t>Name</a:t>
                      </a:r>
                      <a:endParaRPr lang="en-US" sz="2200" dirty="0">
                        <a:solidFill>
                          <a:schemeClr val="bg2"/>
                        </a:solidFill>
                      </a:endParaRPr>
                    </a:p>
                  </a:txBody>
                  <a:tcPr marL="109728" marR="109728" marT="54864" marB="54864">
                    <a:lnL w="38100"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t>WDK Location</a:t>
                      </a:r>
                      <a:endParaRPr lang="en-US" sz="2200" dirty="0">
                        <a:solidFill>
                          <a:schemeClr val="bg2"/>
                        </a:solidFill>
                      </a:endParaRPr>
                    </a:p>
                  </a:txBody>
                  <a:tcPr marL="109728" marR="109728" marT="54864" marB="54864">
                    <a:lnL w="3175"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WDF Verifier</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Tools\WDF</a:t>
                      </a:r>
                      <a:endParaRPr lang="en-US" sz="2200" dirty="0"/>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KMDF HID </a:t>
                      </a:r>
                      <a:r>
                        <a:rPr lang="en-US" sz="2200" dirty="0" err="1" smtClean="0"/>
                        <a:t>Minidriver</a:t>
                      </a:r>
                      <a:endParaRPr lang="en-US" sz="2200" dirty="0" smtClean="0"/>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err="1" smtClean="0"/>
                        <a:t>Src</a:t>
                      </a:r>
                      <a:r>
                        <a:rPr lang="en-US" sz="2200" dirty="0" smtClean="0"/>
                        <a:t>\KMDF\HidUsbFx2</a:t>
                      </a:r>
                      <a:endParaRPr lang="en-US" sz="2200" dirty="0"/>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KMDF Smartcard Driver</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dirty="0" smtClean="0">
                          <a:solidFill>
                            <a:schemeClr val="accent3"/>
                          </a:solidFill>
                          <a:effectLst>
                            <a:outerShdw blurRad="38100" dist="38100" dir="2700000" algn="tl">
                              <a:srgbClr val="000000">
                                <a:alpha val="43137"/>
                              </a:srgbClr>
                            </a:outerShdw>
                          </a:effectLst>
                        </a:rPr>
                        <a:t>TBD</a:t>
                      </a:r>
                      <a:endParaRPr lang="en-US" sz="2200" b="1" dirty="0">
                        <a:solidFill>
                          <a:schemeClr val="accent3"/>
                        </a:solidFill>
                        <a:effectLst>
                          <a:outerShdw blurRad="38100" dist="38100" dir="2700000" algn="tl">
                            <a:srgbClr val="000000">
                              <a:alpha val="43137"/>
                            </a:srgbClr>
                          </a:outerShdw>
                        </a:effectLst>
                      </a:endParaRPr>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KMDF </a:t>
                      </a:r>
                      <a:r>
                        <a:rPr lang="en-US" sz="2200" dirty="0" err="1" smtClean="0"/>
                        <a:t>WiFi</a:t>
                      </a:r>
                      <a:r>
                        <a:rPr lang="en-US" sz="2200" dirty="0" smtClean="0"/>
                        <a:t> Driver</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err="1" smtClean="0"/>
                        <a:t>Src</a:t>
                      </a:r>
                      <a:r>
                        <a:rPr lang="en-US" sz="2200" dirty="0" smtClean="0"/>
                        <a:t>\Network\NDIS\</a:t>
                      </a:r>
                      <a:r>
                        <a:rPr lang="en-US" sz="2200" dirty="0" err="1" smtClean="0"/>
                        <a:t>USBNWiFi</a:t>
                      </a:r>
                      <a:endParaRPr lang="en-US" sz="2200" dirty="0"/>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err="1" smtClean="0"/>
                        <a:t>WdfTester</a:t>
                      </a:r>
                      <a:endParaRPr lang="en-US" sz="2200" dirty="0" smtClean="0"/>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kern="1200" dirty="0" smtClean="0">
                          <a:solidFill>
                            <a:schemeClr val="accent3"/>
                          </a:solidFill>
                          <a:effectLst>
                            <a:outerShdw blurRad="38100" dist="38100" dir="2700000" algn="tl">
                              <a:srgbClr val="000000">
                                <a:alpha val="43137"/>
                              </a:srgbClr>
                            </a:outerShdw>
                          </a:effectLst>
                          <a:latin typeface="+mn-lt"/>
                          <a:ea typeface="+mn-ea"/>
                          <a:cs typeface="+mn-cs"/>
                        </a:rPr>
                        <a:t>TBD</a:t>
                      </a:r>
                      <a:endParaRPr lang="en-US" sz="1800" b="1" kern="1200" dirty="0">
                        <a:solidFill>
                          <a:schemeClr val="accent3"/>
                        </a:solidFill>
                        <a:effectLst>
                          <a:outerShdw blurRad="38100" dist="38100" dir="2700000" algn="tl">
                            <a:srgbClr val="000000">
                              <a:alpha val="43137"/>
                            </a:srgbClr>
                          </a:outerShdw>
                        </a:effectLst>
                        <a:latin typeface="+mn-lt"/>
                        <a:ea typeface="+mn-ea"/>
                        <a:cs typeface="+mn-cs"/>
                      </a:endParaRPr>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768096">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UMDF Fx2 with Impersonation</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err="1" smtClean="0"/>
                        <a:t>Src</a:t>
                      </a:r>
                      <a:r>
                        <a:rPr lang="en-US" sz="2200" dirty="0" smtClean="0"/>
                        <a:t>\UMDF\USB\Fx2Driver\Impersonation</a:t>
                      </a:r>
                      <a:endParaRPr lang="en-US" sz="2200" dirty="0"/>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UMDF Socket Echo</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err="1" smtClean="0"/>
                        <a:t>Src</a:t>
                      </a:r>
                      <a:r>
                        <a:rPr lang="en-US" sz="2200" dirty="0" smtClean="0"/>
                        <a:t>\UMDF\</a:t>
                      </a:r>
                      <a:r>
                        <a:rPr lang="en-US" sz="2200" dirty="0" err="1" smtClean="0"/>
                        <a:t>SocketEcho</a:t>
                      </a:r>
                      <a:endParaRPr lang="en-US" sz="2200" dirty="0"/>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38912">
                <a:tc>
                  <a:txBody>
                    <a:bodyPr/>
                    <a:lstStyle/>
                    <a:p>
                      <a:pPr marL="0" marR="0" lvl="1" indent="0" algn="l" defTabSz="761940" rtl="0" eaLnBrk="1" fontAlgn="auto" latinLnBrk="0" hangingPunct="1">
                        <a:lnSpc>
                          <a:spcPct val="100000"/>
                        </a:lnSpc>
                        <a:spcBef>
                          <a:spcPts val="0"/>
                        </a:spcBef>
                        <a:spcAft>
                          <a:spcPts val="0"/>
                        </a:spcAft>
                        <a:buClrTx/>
                        <a:buSzTx/>
                        <a:buFontTx/>
                        <a:buNone/>
                        <a:tabLst/>
                        <a:defRPr/>
                      </a:pPr>
                      <a:r>
                        <a:rPr lang="en-US" sz="2200" dirty="0" smtClean="0"/>
                        <a:t>OSR-FX2 Simulator</a:t>
                      </a:r>
                    </a:p>
                  </a:txBody>
                  <a:tcPr marL="109728" marR="109728" marT="54864" marB="54864">
                    <a:lnL w="38100"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kern="1200" dirty="0" smtClean="0">
                          <a:solidFill>
                            <a:schemeClr val="accent3"/>
                          </a:solidFill>
                          <a:effectLst>
                            <a:outerShdw blurRad="38100" dist="38100" dir="2700000" algn="tl">
                              <a:srgbClr val="000000">
                                <a:alpha val="43137"/>
                              </a:srgbClr>
                            </a:outerShdw>
                          </a:effectLst>
                          <a:latin typeface="+mn-lt"/>
                          <a:ea typeface="+mn-ea"/>
                          <a:cs typeface="+mn-cs"/>
                        </a:rPr>
                        <a:t>TBD</a:t>
                      </a:r>
                      <a:endParaRPr lang="en-US" sz="1800" b="1" kern="1200" dirty="0">
                        <a:solidFill>
                          <a:schemeClr val="accent3"/>
                        </a:solidFill>
                        <a:effectLst>
                          <a:outerShdw blurRad="38100" dist="38100" dir="2700000" algn="tl">
                            <a:srgbClr val="000000">
                              <a:alpha val="43137"/>
                            </a:srgbClr>
                          </a:outerShdw>
                        </a:effectLst>
                        <a:latin typeface="+mn-lt"/>
                        <a:ea typeface="+mn-ea"/>
                        <a:cs typeface="+mn-cs"/>
                      </a:endParaRPr>
                    </a:p>
                  </a:txBody>
                  <a:tcPr marL="109728" marR="109728" marT="54864" marB="54864">
                    <a:lnL w="3175"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459106" y="1697357"/>
            <a:ext cx="10056494" cy="6028317"/>
          </a:xfrm>
        </p:spPr>
        <p:txBody>
          <a:bodyPr/>
          <a:lstStyle/>
          <a:p>
            <a:pPr>
              <a:lnSpc>
                <a:spcPct val="80000"/>
              </a:lnSpc>
              <a:spcBef>
                <a:spcPts val="720"/>
              </a:spcBef>
            </a:pPr>
            <a:r>
              <a:rPr lang="en-US" sz="2400" dirty="0" smtClean="0"/>
              <a:t>Web Resources</a:t>
            </a:r>
          </a:p>
          <a:p>
            <a:pPr lvl="1">
              <a:lnSpc>
                <a:spcPct val="80000"/>
              </a:lnSpc>
              <a:spcBef>
                <a:spcPts val="720"/>
              </a:spcBef>
            </a:pPr>
            <a:r>
              <a:rPr lang="en-US" sz="2200" dirty="0" smtClean="0"/>
              <a:t>Whitepapers:  </a:t>
            </a:r>
            <a:r>
              <a:rPr lang="en-US" sz="2200" dirty="0" smtClean="0">
                <a:hlinkClick r:id="rId3"/>
              </a:rPr>
              <a:t>http://www.microsoft.com/whdc/driver/wdf/default.mspx</a:t>
            </a:r>
            <a:endParaRPr lang="en-US" sz="2200" dirty="0" smtClean="0"/>
          </a:p>
          <a:p>
            <a:pPr lvl="2">
              <a:lnSpc>
                <a:spcPct val="80000"/>
              </a:lnSpc>
              <a:spcBef>
                <a:spcPts val="720"/>
              </a:spcBef>
            </a:pPr>
            <a:r>
              <a:rPr lang="en-US" sz="1900" dirty="0" smtClean="0"/>
              <a:t>“How to use </a:t>
            </a:r>
            <a:r>
              <a:rPr lang="en-US" sz="1900" dirty="0" err="1" smtClean="0"/>
              <a:t>WinUsb</a:t>
            </a:r>
            <a:r>
              <a:rPr lang="en-US" sz="1900" dirty="0" smtClean="0"/>
              <a:t> to communicate with a USB device” - </a:t>
            </a:r>
            <a:r>
              <a:rPr lang="en-US" sz="1900" dirty="0" smtClean="0">
                <a:hlinkClick r:id="rId4"/>
              </a:rPr>
              <a:t>http://go.microsoft.com/fwlink/?LinkId=88294</a:t>
            </a:r>
            <a:r>
              <a:rPr lang="en-US" sz="1900" dirty="0" smtClean="0"/>
              <a:t> </a:t>
            </a:r>
          </a:p>
          <a:p>
            <a:pPr lvl="1">
              <a:lnSpc>
                <a:spcPct val="80000"/>
              </a:lnSpc>
              <a:spcBef>
                <a:spcPts val="720"/>
              </a:spcBef>
            </a:pPr>
            <a:r>
              <a:rPr lang="en-US" sz="2200" dirty="0" smtClean="0"/>
              <a:t>Blogs</a:t>
            </a:r>
          </a:p>
          <a:p>
            <a:pPr lvl="2">
              <a:lnSpc>
                <a:spcPct val="80000"/>
              </a:lnSpc>
              <a:spcBef>
                <a:spcPts val="720"/>
              </a:spcBef>
            </a:pPr>
            <a:r>
              <a:rPr lang="en-US" sz="1900" dirty="0" smtClean="0">
                <a:hlinkClick r:id="rId5"/>
              </a:rPr>
              <a:t>http://blogs.msdn.com/doronh/default.aspx  (A Hole In My Head)</a:t>
            </a:r>
          </a:p>
          <a:p>
            <a:pPr lvl="2">
              <a:lnSpc>
                <a:spcPct val="80000"/>
              </a:lnSpc>
              <a:spcBef>
                <a:spcPts val="720"/>
              </a:spcBef>
            </a:pPr>
            <a:r>
              <a:rPr lang="en-US" sz="1900" dirty="0" smtClean="0">
                <a:hlinkClick r:id="rId5"/>
              </a:rPr>
              <a:t>http://blogs.msdn.com/peterwie/default.aspx (Pointless Blathering)</a:t>
            </a:r>
          </a:p>
          <a:p>
            <a:pPr lvl="2">
              <a:lnSpc>
                <a:spcPct val="80000"/>
              </a:lnSpc>
              <a:spcBef>
                <a:spcPts val="720"/>
              </a:spcBef>
            </a:pPr>
            <a:r>
              <a:rPr lang="en-US" sz="1900" dirty="0" smtClean="0">
                <a:hlinkClick r:id="rId5"/>
              </a:rPr>
              <a:t>http://blogs.msdn.com/iliast/default.aspx  (driver writing != bus driving)</a:t>
            </a:r>
          </a:p>
          <a:p>
            <a:pPr lvl="1">
              <a:lnSpc>
                <a:spcPct val="80000"/>
              </a:lnSpc>
              <a:spcBef>
                <a:spcPts val="720"/>
              </a:spcBef>
            </a:pPr>
            <a:r>
              <a:rPr lang="en-US" sz="2200" dirty="0" smtClean="0"/>
              <a:t>Related Sessions</a:t>
            </a:r>
          </a:p>
          <a:p>
            <a:pPr lvl="2">
              <a:lnSpc>
                <a:spcPct val="80000"/>
              </a:lnSpc>
              <a:spcBef>
                <a:spcPts val="720"/>
              </a:spcBef>
            </a:pPr>
            <a:r>
              <a:rPr lang="en-US" sz="1900" dirty="0" smtClean="0"/>
              <a:t>KMDF:  How to Develop Framework Drivers – DVR-C379 </a:t>
            </a:r>
          </a:p>
          <a:p>
            <a:pPr lvl="2">
              <a:lnSpc>
                <a:spcPct val="80000"/>
              </a:lnSpc>
              <a:spcBef>
                <a:spcPts val="720"/>
              </a:spcBef>
            </a:pPr>
            <a:r>
              <a:rPr lang="en-US" sz="1900" dirty="0" smtClean="0"/>
              <a:t>UMDF:  How to Develop Framework Drivers – DVR-C380</a:t>
            </a:r>
          </a:p>
          <a:p>
            <a:pPr lvl="2">
              <a:lnSpc>
                <a:spcPct val="80000"/>
              </a:lnSpc>
              <a:spcBef>
                <a:spcPts val="720"/>
              </a:spcBef>
            </a:pPr>
            <a:r>
              <a:rPr lang="en-US" sz="1900" dirty="0" smtClean="0"/>
              <a:t>KMDF (DVR-V484) and UMDF (DVR-V483) self-guided labs </a:t>
            </a:r>
          </a:p>
          <a:p>
            <a:pPr lvl="1">
              <a:lnSpc>
                <a:spcPct val="80000"/>
              </a:lnSpc>
              <a:spcBef>
                <a:spcPts val="720"/>
              </a:spcBef>
            </a:pPr>
            <a:r>
              <a:rPr lang="en-US" sz="2500" dirty="0" smtClean="0"/>
              <a:t>Newsgroups and Lists </a:t>
            </a:r>
          </a:p>
          <a:p>
            <a:pPr lvl="2">
              <a:lnSpc>
                <a:spcPct val="80000"/>
              </a:lnSpc>
              <a:spcBef>
                <a:spcPts val="720"/>
              </a:spcBef>
            </a:pPr>
            <a:r>
              <a:rPr lang="en-US" sz="1900" dirty="0" err="1" smtClean="0"/>
              <a:t>Microsoft.public.device.development.drivers</a:t>
            </a:r>
            <a:endParaRPr lang="en-US" sz="1900" dirty="0" smtClean="0"/>
          </a:p>
          <a:p>
            <a:pPr lvl="2">
              <a:lnSpc>
                <a:spcPct val="80000"/>
              </a:lnSpc>
              <a:spcBef>
                <a:spcPts val="720"/>
              </a:spcBef>
            </a:pPr>
            <a:r>
              <a:rPr lang="en-US" sz="1900" dirty="0" smtClean="0"/>
              <a:t>OSR </a:t>
            </a:r>
            <a:r>
              <a:rPr lang="en-US" sz="1900" dirty="0" err="1" smtClean="0"/>
              <a:t>NTDev</a:t>
            </a:r>
            <a:r>
              <a:rPr lang="en-US" sz="1900" dirty="0" smtClean="0"/>
              <a:t> Mailing List</a:t>
            </a:r>
          </a:p>
          <a:p>
            <a:pPr>
              <a:lnSpc>
                <a:spcPct val="80000"/>
              </a:lnSpc>
              <a:spcBef>
                <a:spcPts val="720"/>
              </a:spcBef>
            </a:pPr>
            <a:r>
              <a:rPr lang="en-US" sz="2400" dirty="0" smtClean="0"/>
              <a:t>WDF Book</a:t>
            </a:r>
          </a:p>
          <a:p>
            <a:pPr lvl="1">
              <a:lnSpc>
                <a:spcPct val="80000"/>
              </a:lnSpc>
              <a:spcBef>
                <a:spcPts val="720"/>
              </a:spcBef>
            </a:pPr>
            <a:r>
              <a:rPr lang="en-US" sz="2200" dirty="0" smtClean="0">
                <a:hlinkClick r:id="rId6"/>
              </a:rPr>
              <a:t>http://www.microsoft.com/MSPress/books/10512.aspx</a:t>
            </a:r>
            <a:endParaRPr lang="en-US" sz="2200" dirty="0" smtClean="0"/>
          </a:p>
          <a:p>
            <a:pPr lvl="1">
              <a:lnSpc>
                <a:spcPct val="80000"/>
              </a:lnSpc>
              <a:spcBef>
                <a:spcPts val="720"/>
              </a:spcBef>
            </a:pPr>
            <a:r>
              <a:rPr lang="en-US" sz="2200" dirty="0" smtClean="0"/>
              <a:t>OSR Device:  </a:t>
            </a:r>
            <a:r>
              <a:rPr lang="en-US" sz="2200" dirty="0" smtClean="0">
                <a:hlinkClick r:id="rId7"/>
              </a:rPr>
              <a:t>http://www.osronline.com/article.cfm?article=382</a:t>
            </a:r>
            <a:endParaRPr lang="en-US" sz="2200" dirty="0" smtClean="0"/>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4386266" y="2322514"/>
            <a:ext cx="5718176" cy="2686050"/>
          </a:xfrm>
          <a:prstGeom prst="rect">
            <a:avLst/>
          </a:prstGeom>
        </p:spPr>
      </p:pic>
      <p:sp>
        <p:nvSpPr>
          <p:cNvPr id="4" name="Title 3"/>
          <p:cNvSpPr>
            <a:spLocks noGrp="1"/>
          </p:cNvSpPr>
          <p:nvPr>
            <p:ph type="ctrTitle"/>
          </p:nvPr>
        </p:nvSpPr>
        <p:spPr>
          <a:xfrm>
            <a:off x="873129" y="2825751"/>
            <a:ext cx="9231313" cy="3822585"/>
          </a:xfrm>
        </p:spPr>
        <p:txBody>
          <a:bodyPr/>
          <a:lstStyle/>
          <a:p>
            <a:r>
              <a:rPr lang="en-US" dirty="0" smtClean="0"/>
              <a:t>FACT: “Certified for </a:t>
            </a:r>
            <a:br>
              <a:rPr lang="en-US" dirty="0" smtClean="0"/>
            </a:br>
            <a:r>
              <a:rPr lang="en-US" dirty="0" smtClean="0"/>
              <a:t>Windows Vista” means:</a:t>
            </a:r>
            <a:br>
              <a:rPr lang="en-US" dirty="0" smtClean="0"/>
            </a:br>
            <a:r>
              <a:rPr sz="7200" smtClean="0"/>
              <a:t>Superior Performance,</a:t>
            </a:r>
            <a:br>
              <a:rPr sz="7200" smtClean="0"/>
            </a:br>
            <a:r>
              <a:rPr sz="7200" smtClean="0"/>
              <a:t>Reliability, Ease of Use</a:t>
            </a:r>
            <a:endParaRPr lang="en-US" dirty="0"/>
          </a:p>
        </p:txBody>
      </p:sp>
      <p:pic>
        <p:nvPicPr>
          <p:cNvPr id="8" name="Picture 5" descr="wVista-Cert-border.png"/>
          <p:cNvPicPr>
            <a:picLocks noChangeAspect="1"/>
          </p:cNvPicPr>
          <p:nvPr/>
        </p:nvPicPr>
        <p:blipFill>
          <a:blip r:embed="rId4"/>
          <a:srcRect/>
          <a:stretch>
            <a:fillRect/>
          </a:stretch>
        </p:blipFill>
        <p:spPr bwMode="auto">
          <a:xfrm>
            <a:off x="8138160" y="182880"/>
            <a:ext cx="2225040" cy="323088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914096"/>
          </a:xfrm>
        </p:spPr>
        <p:txBody>
          <a:bodyPr/>
          <a:lstStyle/>
          <a:p>
            <a:r>
              <a:rPr smtClean="0"/>
              <a:t>Additional Material</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WDF Version Policy</a:t>
            </a:r>
            <a:endParaRPr lang="en-US" dirty="0"/>
          </a:p>
        </p:txBody>
      </p:sp>
      <p:sp>
        <p:nvSpPr>
          <p:cNvPr id="3" name="Content Placeholder 2"/>
          <p:cNvSpPr>
            <a:spLocks noGrp="1"/>
          </p:cNvSpPr>
          <p:nvPr>
            <p:ph idx="1"/>
          </p:nvPr>
        </p:nvSpPr>
        <p:spPr>
          <a:xfrm>
            <a:off x="459106" y="1697357"/>
            <a:ext cx="10056494" cy="6000617"/>
          </a:xfrm>
        </p:spPr>
        <p:txBody>
          <a:bodyPr/>
          <a:lstStyle/>
          <a:p>
            <a:pPr>
              <a:lnSpc>
                <a:spcPct val="80000"/>
              </a:lnSpc>
            </a:pPr>
            <a:r>
              <a:rPr lang="en-US" sz="2900" dirty="0" smtClean="0"/>
              <a:t>WDF Version numbers are in the form </a:t>
            </a:r>
            <a:r>
              <a:rPr lang="en-US" sz="2900" dirty="0" err="1" smtClean="0"/>
              <a:t>Major.Minor</a:t>
            </a:r>
            <a:r>
              <a:rPr lang="en-US" sz="2900" dirty="0" smtClean="0"/>
              <a:t> </a:t>
            </a:r>
            <a:br>
              <a:rPr lang="en-US" sz="2900" dirty="0" smtClean="0"/>
            </a:br>
            <a:r>
              <a:rPr lang="en-US" sz="2900" dirty="0" smtClean="0"/>
              <a:t>(e.g., 1.5)</a:t>
            </a:r>
          </a:p>
          <a:p>
            <a:pPr lvl="1">
              <a:lnSpc>
                <a:spcPct val="80000"/>
              </a:lnSpc>
            </a:pPr>
            <a:r>
              <a:rPr lang="en-US" sz="2400" dirty="0" smtClean="0"/>
              <a:t>Driver builds against a particular version and installs it during device installation</a:t>
            </a:r>
          </a:p>
          <a:p>
            <a:pPr>
              <a:lnSpc>
                <a:spcPct val="80000"/>
              </a:lnSpc>
            </a:pPr>
            <a:r>
              <a:rPr lang="en-US" sz="2900" dirty="0" smtClean="0"/>
              <a:t>Major Version Number</a:t>
            </a:r>
          </a:p>
          <a:p>
            <a:pPr lvl="1">
              <a:lnSpc>
                <a:spcPct val="80000"/>
              </a:lnSpc>
            </a:pPr>
            <a:r>
              <a:rPr lang="en-US" sz="2400" dirty="0" smtClean="0"/>
              <a:t>Changed for significant API or behavioral change that we cannot make compatible with the previous version</a:t>
            </a:r>
          </a:p>
          <a:p>
            <a:pPr lvl="1">
              <a:lnSpc>
                <a:spcPct val="80000"/>
              </a:lnSpc>
            </a:pPr>
            <a:r>
              <a:rPr lang="en-US" sz="2400" dirty="0" smtClean="0"/>
              <a:t>Major versions of WDF can live side-by-side</a:t>
            </a:r>
          </a:p>
          <a:p>
            <a:pPr lvl="2">
              <a:lnSpc>
                <a:spcPct val="80000"/>
              </a:lnSpc>
            </a:pPr>
            <a:r>
              <a:rPr lang="en-US" sz="2200" dirty="0" smtClean="0"/>
              <a:t>1.0 and 2.0 drivers can both be on the same machine</a:t>
            </a:r>
          </a:p>
          <a:p>
            <a:pPr>
              <a:lnSpc>
                <a:spcPct val="80000"/>
              </a:lnSpc>
            </a:pPr>
            <a:r>
              <a:rPr lang="en-US" sz="2900" dirty="0" smtClean="0"/>
              <a:t>Minor Version Number</a:t>
            </a:r>
          </a:p>
          <a:p>
            <a:pPr lvl="1">
              <a:lnSpc>
                <a:spcPct val="80000"/>
              </a:lnSpc>
            </a:pPr>
            <a:r>
              <a:rPr lang="en-US" sz="2400" dirty="0" smtClean="0"/>
              <a:t>Changed when we add new features or for bug-fixes</a:t>
            </a:r>
          </a:p>
          <a:p>
            <a:pPr lvl="1">
              <a:lnSpc>
                <a:spcPct val="80000"/>
              </a:lnSpc>
            </a:pPr>
            <a:r>
              <a:rPr lang="en-US" sz="2400" dirty="0" smtClean="0"/>
              <a:t>Backwards compatible with previous releases of that major version</a:t>
            </a:r>
          </a:p>
          <a:p>
            <a:pPr lvl="1">
              <a:lnSpc>
                <a:spcPct val="80000"/>
              </a:lnSpc>
            </a:pPr>
            <a:r>
              <a:rPr lang="en-US" sz="2400" dirty="0" smtClean="0"/>
              <a:t>Newer minor version upgrades older one</a:t>
            </a:r>
          </a:p>
          <a:p>
            <a:pPr lvl="2">
              <a:lnSpc>
                <a:spcPct val="80000"/>
              </a:lnSpc>
            </a:pPr>
            <a:r>
              <a:rPr lang="en-US" sz="2200" dirty="0" smtClean="0"/>
              <a:t>1.7 will upgrade 1.5, but 2.7 would not upgrade 1.5</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Driver Framework</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WDF Verifier KMDF Settings</a:t>
            </a:r>
            <a:endParaRPr lang="en-US" dirty="0"/>
          </a:p>
        </p:txBody>
      </p:sp>
      <p:sp>
        <p:nvSpPr>
          <p:cNvPr id="3" name="Content Placeholder 2"/>
          <p:cNvSpPr>
            <a:spLocks noGrp="1"/>
          </p:cNvSpPr>
          <p:nvPr>
            <p:ph idx="1"/>
          </p:nvPr>
        </p:nvSpPr>
        <p:spPr>
          <a:xfrm>
            <a:off x="459106" y="1697357"/>
            <a:ext cx="4112894" cy="6120650"/>
          </a:xfrm>
        </p:spPr>
        <p:txBody>
          <a:bodyPr/>
          <a:lstStyle/>
          <a:p>
            <a:r>
              <a:rPr lang="en-US" sz="2900" dirty="0" smtClean="0"/>
              <a:t>All drivers on local machine listed</a:t>
            </a:r>
          </a:p>
          <a:p>
            <a:r>
              <a:rPr lang="en-US" sz="2900" dirty="0" smtClean="0"/>
              <a:t>Loader diagnostics can be turned on and off</a:t>
            </a:r>
          </a:p>
          <a:p>
            <a:r>
              <a:rPr lang="en-US" sz="2900" dirty="0" smtClean="0"/>
              <a:t>Each driver’s verifier settings can be viewed and altered</a:t>
            </a:r>
          </a:p>
          <a:p>
            <a:r>
              <a:rPr lang="en-US" sz="2900" dirty="0" smtClean="0"/>
              <a:t>Settings consistency and validity is enforced</a:t>
            </a:r>
          </a:p>
          <a:p>
            <a:pPr lvl="1"/>
            <a:r>
              <a:rPr lang="en-US" sz="2400" dirty="0" smtClean="0"/>
              <a:t>Tracks dependencies between options and enables require set</a:t>
            </a:r>
            <a:endParaRPr lang="en-US" sz="2900" dirty="0"/>
          </a:p>
        </p:txBody>
      </p:sp>
      <p:pic>
        <p:nvPicPr>
          <p:cNvPr id="1026" name="Picture 2" descr="C:\Users\peterwie\AppData\Local\Microsoft\Windows\Temporary Internet Files\Content.Outlook\ZRSWYB8W\WdfVerifier.JPG"/>
          <p:cNvPicPr>
            <a:picLocks noChangeAspect="1" noChangeArrowheads="1"/>
          </p:cNvPicPr>
          <p:nvPr/>
        </p:nvPicPr>
        <p:blipFill>
          <a:blip r:embed="rId3"/>
          <a:srcRect/>
          <a:stretch>
            <a:fillRect/>
          </a:stretch>
        </p:blipFill>
        <p:spPr bwMode="auto">
          <a:xfrm>
            <a:off x="5721477" y="1737361"/>
            <a:ext cx="4977004" cy="4171374"/>
          </a:xfrm>
          <a:prstGeom prst="rect">
            <a:avLst/>
          </a:prstGeom>
          <a:noFill/>
          <a:effectLst>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WDF Verifier UMDF Settings</a:t>
            </a:r>
            <a:endParaRPr sz="4300"/>
          </a:p>
        </p:txBody>
      </p:sp>
      <p:sp>
        <p:nvSpPr>
          <p:cNvPr id="5" name="Content Placeholder 2"/>
          <p:cNvSpPr>
            <a:spLocks noGrp="1"/>
          </p:cNvSpPr>
          <p:nvPr>
            <p:ph idx="1"/>
          </p:nvPr>
        </p:nvSpPr>
        <p:spPr>
          <a:xfrm>
            <a:off x="459106" y="1697357"/>
            <a:ext cx="4661534" cy="5178854"/>
          </a:xfrm>
        </p:spPr>
        <p:txBody>
          <a:bodyPr/>
          <a:lstStyle/>
          <a:p>
            <a:r>
              <a:rPr lang="en-US" sz="2900" dirty="0" smtClean="0"/>
              <a:t>Lists drivers installed on the target machine</a:t>
            </a:r>
          </a:p>
          <a:p>
            <a:r>
              <a:rPr lang="en-US" sz="2900" dirty="0" smtClean="0"/>
              <a:t>Provides access to debugger attachment settings (these are global to all UMDF drivers)</a:t>
            </a:r>
          </a:p>
          <a:p>
            <a:r>
              <a:rPr lang="en-US" sz="2900" dirty="0" smtClean="0"/>
              <a:t>When run directly on the target machine, PIDs for all UMDF host processes are listed to aid in user-mode debugger attachment</a:t>
            </a:r>
          </a:p>
        </p:txBody>
      </p:sp>
      <p:pic>
        <p:nvPicPr>
          <p:cNvPr id="4" name="Picture 2"/>
          <p:cNvPicPr>
            <a:picLocks noChangeAspect="1" noChangeArrowheads="1"/>
          </p:cNvPicPr>
          <p:nvPr/>
        </p:nvPicPr>
        <p:blipFill>
          <a:blip r:embed="rId4"/>
          <a:srcRect/>
          <a:stretch>
            <a:fillRect/>
          </a:stretch>
        </p:blipFill>
        <p:spPr bwMode="auto">
          <a:xfrm>
            <a:off x="5760720" y="1737360"/>
            <a:ext cx="4879330" cy="5120640"/>
          </a:xfrm>
          <a:prstGeom prst="rect">
            <a:avLst/>
          </a:prstGeom>
          <a:noFill/>
          <a:effectLst>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HID Minidriver Architecture</a:t>
            </a:r>
            <a:endParaRPr lang="en-US" dirty="0"/>
          </a:p>
        </p:txBody>
      </p:sp>
      <p:sp>
        <p:nvSpPr>
          <p:cNvPr id="3" name="Text Placeholder 2"/>
          <p:cNvSpPr>
            <a:spLocks noGrp="1"/>
          </p:cNvSpPr>
          <p:nvPr>
            <p:ph idx="1"/>
          </p:nvPr>
        </p:nvSpPr>
        <p:spPr>
          <a:xfrm>
            <a:off x="459106" y="1697357"/>
            <a:ext cx="5301614" cy="5749266"/>
          </a:xfrm>
        </p:spPr>
        <p:txBody>
          <a:bodyPr/>
          <a:lstStyle/>
          <a:p>
            <a:pPr marL="404813" indent="-404813">
              <a:lnSpc>
                <a:spcPct val="85000"/>
              </a:lnSpc>
              <a:spcBef>
                <a:spcPts val="1170"/>
              </a:spcBef>
            </a:pPr>
            <a:r>
              <a:rPr lang="en-US" sz="3200" dirty="0" smtClean="0"/>
              <a:t>KMDF does not support HID </a:t>
            </a:r>
            <a:r>
              <a:rPr lang="en-US" sz="3200" dirty="0" err="1" smtClean="0"/>
              <a:t>minidrivers</a:t>
            </a:r>
            <a:r>
              <a:rPr lang="en-US" sz="3200" dirty="0" smtClean="0"/>
              <a:t> natively due to conflicting KMDF and HID architecture requirements</a:t>
            </a:r>
          </a:p>
          <a:p>
            <a:pPr marL="404813" indent="-404813">
              <a:lnSpc>
                <a:spcPct val="85000"/>
              </a:lnSpc>
              <a:spcBef>
                <a:spcPts val="1170"/>
              </a:spcBef>
            </a:pPr>
            <a:r>
              <a:rPr lang="en-US" sz="3200" dirty="0" smtClean="0"/>
              <a:t>Solution is to use a </a:t>
            </a:r>
            <a:br>
              <a:rPr lang="en-US" sz="3200" dirty="0" smtClean="0"/>
            </a:br>
            <a:r>
              <a:rPr lang="en-US" sz="3200" dirty="0" smtClean="0"/>
              <a:t>WDM driver that acts as pass-through between </a:t>
            </a:r>
            <a:br>
              <a:rPr lang="en-US" sz="3200" dirty="0" smtClean="0"/>
            </a:br>
            <a:r>
              <a:rPr lang="en-US" sz="3200" dirty="0" smtClean="0"/>
              <a:t>HID and KMDF</a:t>
            </a:r>
          </a:p>
          <a:p>
            <a:pPr marL="404813" indent="-404813">
              <a:lnSpc>
                <a:spcPct val="85000"/>
              </a:lnSpc>
              <a:spcBef>
                <a:spcPts val="1170"/>
              </a:spcBef>
            </a:pPr>
            <a:r>
              <a:rPr lang="en-US" sz="3200" dirty="0" smtClean="0"/>
              <a:t>Pass-through driver registers with </a:t>
            </a:r>
            <a:r>
              <a:rPr lang="en-US" sz="3200" dirty="0" err="1" smtClean="0"/>
              <a:t>HIDClass</a:t>
            </a:r>
            <a:r>
              <a:rPr lang="en-US" sz="3200" dirty="0" smtClean="0"/>
              <a:t> and forwards requests to the attached KMDF driver</a:t>
            </a:r>
          </a:p>
        </p:txBody>
      </p:sp>
      <p:grpSp>
        <p:nvGrpSpPr>
          <p:cNvPr id="4" name="Group 14"/>
          <p:cNvGrpSpPr/>
          <p:nvPr/>
        </p:nvGrpSpPr>
        <p:grpSpPr>
          <a:xfrm>
            <a:off x="5760720" y="2286000"/>
            <a:ext cx="4846320" cy="4663440"/>
            <a:chOff x="228600" y="1905000"/>
            <a:chExt cx="4343400" cy="4343400"/>
          </a:xfrm>
        </p:grpSpPr>
        <p:sp>
          <p:nvSpPr>
            <p:cNvPr id="16" name="Rounded Rectangle 15"/>
            <p:cNvSpPr/>
            <p:nvPr/>
          </p:nvSpPr>
          <p:spPr bwMode="auto">
            <a:xfrm>
              <a:off x="1371600" y="4953000"/>
              <a:ext cx="2057400" cy="609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 bus driver (PDO</a:t>
              </a:r>
              <a:r>
                <a:rPr lang="en-US" sz="1900" dirty="0" smtClean="0">
                  <a:solidFill>
                    <a:schemeClr val="tx1"/>
                  </a:solidFill>
                  <a:effectLst>
                    <a:outerShdw blurRad="38100" dist="38100" dir="2700000" algn="tl">
                      <a:srgbClr val="000000">
                        <a:alpha val="43137"/>
                      </a:srgbClr>
                    </a:outerShdw>
                  </a:effectLst>
                  <a:latin typeface="Segoe" pitchFamily="34" charset="0"/>
                </a:rPr>
                <a:t>)</a:t>
              </a:r>
            </a:p>
          </p:txBody>
        </p:sp>
        <p:sp>
          <p:nvSpPr>
            <p:cNvPr id="17" name="Rounded Rectangle 16"/>
            <p:cNvSpPr/>
            <p:nvPr/>
          </p:nvSpPr>
          <p:spPr bwMode="auto">
            <a:xfrm>
              <a:off x="228600" y="1905000"/>
              <a:ext cx="1295400" cy="685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5288" fontAlgn="base">
                <a:lnSpc>
                  <a:spcPct val="80000"/>
                </a:lnSpc>
                <a:spcBef>
                  <a:spcPct val="35000"/>
                </a:spcBef>
                <a:spcAft>
                  <a:spcPct val="0"/>
                </a:spcAft>
                <a:buClr>
                  <a:srgbClr val="FDE399"/>
                </a:buClr>
                <a:defRPr/>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System Control Device</a:t>
              </a:r>
            </a:p>
          </p:txBody>
        </p:sp>
        <p:sp>
          <p:nvSpPr>
            <p:cNvPr id="18" name="Rounded Rectangle 17"/>
            <p:cNvSpPr/>
            <p:nvPr/>
          </p:nvSpPr>
          <p:spPr bwMode="auto">
            <a:xfrm>
              <a:off x="1752600" y="1905000"/>
              <a:ext cx="1295400" cy="685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5288" fontAlgn="base">
                <a:lnSpc>
                  <a:spcPct val="80000"/>
                </a:lnSpc>
                <a:spcBef>
                  <a:spcPct val="35000"/>
                </a:spcBef>
                <a:spcAft>
                  <a:spcPct val="0"/>
                </a:spcAft>
                <a:buClr>
                  <a:srgbClr val="FDE399"/>
                </a:buClr>
                <a:defRPr/>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Consumer Control Device</a:t>
              </a:r>
            </a:p>
          </p:txBody>
        </p:sp>
        <p:sp>
          <p:nvSpPr>
            <p:cNvPr id="19" name="Rounded Rectangle 18"/>
            <p:cNvSpPr/>
            <p:nvPr/>
          </p:nvSpPr>
          <p:spPr bwMode="auto">
            <a:xfrm>
              <a:off x="3276600" y="1905000"/>
              <a:ext cx="1295400" cy="685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5288" fontAlgn="base">
                <a:lnSpc>
                  <a:spcPct val="80000"/>
                </a:lnSpc>
                <a:spcBef>
                  <a:spcPct val="35000"/>
                </a:spcBef>
                <a:spcAft>
                  <a:spcPct val="0"/>
                </a:spcAft>
                <a:buClr>
                  <a:srgbClr val="FDE399"/>
                </a:buClr>
                <a:defRPr/>
              </a:pPr>
              <a:r>
                <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Vendor-defined Device</a:t>
              </a:r>
            </a:p>
          </p:txBody>
        </p:sp>
        <p:pic>
          <p:nvPicPr>
            <p:cNvPr id="20" name="Picture 19" descr="osrfx2.JPG"/>
            <p:cNvPicPr>
              <a:picLocks noChangeAspect="1"/>
            </p:cNvPicPr>
            <p:nvPr/>
          </p:nvPicPr>
          <p:blipFill>
            <a:blip r:embed="rId3" cstate="print"/>
            <a:stretch>
              <a:fillRect/>
            </a:stretch>
          </p:blipFill>
          <p:spPr>
            <a:xfrm>
              <a:off x="2133601" y="5845834"/>
              <a:ext cx="533400" cy="402566"/>
            </a:xfrm>
            <a:prstGeom prst="rect">
              <a:avLst/>
            </a:prstGeom>
          </p:spPr>
        </p:pic>
        <p:sp>
          <p:nvSpPr>
            <p:cNvPr id="21" name="Rounded Rectangle 20"/>
            <p:cNvSpPr/>
            <p:nvPr/>
          </p:nvSpPr>
          <p:spPr bwMode="auto">
            <a:xfrm>
              <a:off x="1371600" y="4267200"/>
              <a:ext cx="2057400" cy="45720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KMDF driver (FDO)</a:t>
              </a:r>
            </a:p>
          </p:txBody>
        </p:sp>
        <p:sp>
          <p:nvSpPr>
            <p:cNvPr id="22" name="Rounded Rectangle 21"/>
            <p:cNvSpPr/>
            <p:nvPr/>
          </p:nvSpPr>
          <p:spPr bwMode="auto">
            <a:xfrm>
              <a:off x="1371600" y="2895600"/>
              <a:ext cx="2057400" cy="11430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170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HIDClass</a:t>
              </a:r>
              <a:endParaRPr lang="en-US" sz="17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1316356" fontAlgn="base">
                <a:spcBef>
                  <a:spcPct val="0"/>
                </a:spcBef>
                <a:spcAft>
                  <a:spcPct val="0"/>
                </a:spcAft>
              </a:pPr>
              <a:endParaRPr lang="en-US" sz="1900" dirty="0" smtClean="0">
                <a:solidFill>
                  <a:schemeClr val="tx1"/>
                </a:solidFill>
                <a:effectLst>
                  <a:outerShdw blurRad="38100" dist="38100" dir="2700000" algn="tl">
                    <a:srgbClr val="000000">
                      <a:alpha val="43137"/>
                    </a:srgbClr>
                  </a:outerShdw>
                </a:effectLst>
                <a:latin typeface="Segoe" pitchFamily="34" charset="0"/>
              </a:endParaRPr>
            </a:p>
            <a:p>
              <a:pPr algn="ctr" defTabSz="1316356" fontAlgn="base">
                <a:spcBef>
                  <a:spcPct val="0"/>
                </a:spcBef>
                <a:spcAft>
                  <a:spcPct val="0"/>
                </a:spcAft>
              </a:pPr>
              <a:endParaRPr lang="en-US" sz="1900" dirty="0" smtClean="0">
                <a:solidFill>
                  <a:schemeClr val="tx1"/>
                </a:solidFill>
                <a:effectLst>
                  <a:outerShdw blurRad="38100" dist="38100" dir="2700000" algn="tl">
                    <a:srgbClr val="000000">
                      <a:alpha val="43137"/>
                    </a:srgbClr>
                  </a:outerShdw>
                </a:effectLst>
                <a:latin typeface="Segoe" pitchFamily="34" charset="0"/>
              </a:endParaRPr>
            </a:p>
            <a:p>
              <a:pPr algn="ctr" defTabSz="1316356" fontAlgn="base">
                <a:spcBef>
                  <a:spcPct val="0"/>
                </a:spcBef>
                <a:spcAft>
                  <a:spcPct val="0"/>
                </a:spcAft>
              </a:pPr>
              <a:endParaRPr lang="en-US" sz="1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1447800" y="3276600"/>
              <a:ext cx="1905000" cy="76200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WDM pass-through driver</a:t>
              </a:r>
            </a:p>
            <a:p>
              <a:pPr algn="ctr" defTabSz="1316356"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(HID </a:t>
              </a:r>
              <a:r>
                <a:rPr lang="en-US" sz="1700" dirty="0" err="1" smtClean="0">
                  <a:solidFill>
                    <a:schemeClr val="tx1"/>
                  </a:solidFill>
                  <a:effectLst>
                    <a:outerShdw blurRad="38100" dist="38100" dir="2700000" algn="tl">
                      <a:srgbClr val="000000">
                        <a:alpha val="43137"/>
                      </a:srgbClr>
                    </a:outerShdw>
                  </a:effectLst>
                  <a:latin typeface="Segoe" pitchFamily="34" charset="0"/>
                </a:rPr>
                <a:t>minidriver</a:t>
              </a:r>
              <a:r>
                <a:rPr lang="en-US" sz="1700" dirty="0" smtClean="0">
                  <a:solidFill>
                    <a:schemeClr val="tx1"/>
                  </a:solidFill>
                  <a:effectLst>
                    <a:outerShdw blurRad="38100" dist="38100" dir="2700000" algn="tl">
                      <a:srgbClr val="000000">
                        <a:alpha val="43137"/>
                      </a:srgbClr>
                    </a:outerShdw>
                  </a:effectLst>
                  <a:latin typeface="Segoe" pitchFamily="34" charset="0"/>
                </a:rPr>
                <a:t>) </a:t>
              </a:r>
            </a:p>
          </p:txBody>
        </p:sp>
      </p:grpSp>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KMDF Smartcard Driver</a:t>
            </a:r>
            <a:endParaRPr lang="en-US" dirty="0"/>
          </a:p>
        </p:txBody>
      </p:sp>
      <p:sp>
        <p:nvSpPr>
          <p:cNvPr id="3" name="Content Placeholder 2"/>
          <p:cNvSpPr>
            <a:spLocks noGrp="1"/>
          </p:cNvSpPr>
          <p:nvPr>
            <p:ph idx="1"/>
          </p:nvPr>
        </p:nvSpPr>
        <p:spPr>
          <a:xfrm>
            <a:off x="459106" y="1697357"/>
            <a:ext cx="10056494" cy="5706178"/>
          </a:xfrm>
        </p:spPr>
        <p:txBody>
          <a:bodyPr/>
          <a:lstStyle/>
          <a:p>
            <a:r>
              <a:rPr lang="en-US" dirty="0" smtClean="0"/>
              <a:t>Three steps to this approach</a:t>
            </a:r>
          </a:p>
          <a:p>
            <a:pPr lvl="1"/>
            <a:r>
              <a:rPr lang="en-US" dirty="0" err="1" smtClean="0"/>
              <a:t>EvtDeviceAdd</a:t>
            </a:r>
            <a:endParaRPr lang="en-US" dirty="0" smtClean="0"/>
          </a:p>
          <a:p>
            <a:pPr lvl="2"/>
            <a:r>
              <a:rPr lang="en-US" dirty="0" smtClean="0"/>
              <a:t>Increase </a:t>
            </a:r>
            <a:r>
              <a:rPr lang="en-US" dirty="0" err="1" smtClean="0"/>
              <a:t>StackSize</a:t>
            </a:r>
            <a:r>
              <a:rPr lang="en-US" dirty="0" smtClean="0"/>
              <a:t> to have one extra location in the IRPs</a:t>
            </a:r>
          </a:p>
          <a:p>
            <a:pPr lvl="1"/>
            <a:r>
              <a:rPr lang="en-US" dirty="0" err="1" smtClean="0"/>
              <a:t>EvtIoDeviceControl</a:t>
            </a:r>
            <a:endParaRPr lang="en-US" dirty="0" smtClean="0"/>
          </a:p>
          <a:p>
            <a:pPr lvl="2"/>
            <a:r>
              <a:rPr lang="en-US" dirty="0" smtClean="0"/>
              <a:t>Get IRP from WDFREQUEST and forward it SMCLIB with a completion routine</a:t>
            </a:r>
          </a:p>
          <a:p>
            <a:pPr lvl="1"/>
            <a:r>
              <a:rPr lang="en-US" dirty="0" err="1" smtClean="0"/>
              <a:t>CompletionRoutine</a:t>
            </a:r>
            <a:endParaRPr lang="en-US" dirty="0" smtClean="0"/>
          </a:p>
          <a:p>
            <a:pPr lvl="2"/>
            <a:r>
              <a:rPr lang="en-US" dirty="0" smtClean="0"/>
              <a:t>Get WDFREQUEST from IRP and complete the request</a:t>
            </a:r>
            <a:endParaRPr lang="en-US" dirty="0"/>
          </a:p>
        </p:txBody>
      </p:sp>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 </a:t>
            </a:r>
            <a:br>
              <a:rPr lang="en-US" dirty="0" smtClean="0"/>
            </a:br>
            <a:r>
              <a:rPr sz="4300" smtClean="0">
                <a:solidFill>
                  <a:schemeClr val="accent1"/>
                </a:solidFill>
              </a:rPr>
              <a:t>Smartcard driver</a:t>
            </a:r>
            <a:endParaRPr sz="4300">
              <a:solidFill>
                <a:schemeClr val="accent1"/>
              </a:solidFill>
            </a:endParaRPr>
          </a:p>
        </p:txBody>
      </p:sp>
      <p:sp>
        <p:nvSpPr>
          <p:cNvPr id="5" name="Rectangle 4"/>
          <p:cNvSpPr>
            <a:spLocks noChangeArrowheads="1"/>
          </p:cNvSpPr>
          <p:nvPr/>
        </p:nvSpPr>
        <p:spPr bwMode="auto">
          <a:xfrm>
            <a:off x="457200" y="2286000"/>
            <a:ext cx="10058400" cy="539496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See sample for definitions of [GET|SET]_REQUEST_IN_IRP</a:t>
            </a:r>
          </a:p>
          <a:p>
            <a:pPr>
              <a:lnSpc>
                <a:spcPct val="85000"/>
              </a:lnSpc>
              <a:spcBef>
                <a:spcPct val="20000"/>
              </a:spcBef>
            </a:pPr>
            <a:endParaRPr lang="en-US" sz="1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700" dirty="0" err="1" smtClean="0">
                <a:solidFill>
                  <a:schemeClr val="tx2"/>
                </a:solidFill>
                <a:effectLst>
                  <a:outerShdw blurRad="38100" dist="38100" dir="2700000" algn="tl">
                    <a:srgbClr val="000000">
                      <a:alpha val="43137"/>
                    </a:srgbClr>
                  </a:outerShdw>
                </a:effectLst>
                <a:latin typeface="Lucida Console" pitchFamily="49" charset="0"/>
              </a:rPr>
              <a:t>DeviceAdd</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WdfDeviceWdmGetDeviceObject</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DeviceExtension</a:t>
            </a:r>
            <a:r>
              <a:rPr lang="en-US" sz="1700" dirty="0" smtClean="0">
                <a:solidFill>
                  <a:schemeClr val="tx2"/>
                </a:solidFill>
                <a:effectLst>
                  <a:outerShdw blurRad="38100" dist="38100" dir="2700000" algn="tl">
                    <a:srgbClr val="000000">
                      <a:alpha val="43137"/>
                    </a:srgbClr>
                  </a:outerShdw>
                </a:effectLst>
                <a:latin typeface="Lucida Console" pitchFamily="49" charset="0"/>
              </a:rPr>
              <a:t>-&gt;Device)-&gt;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StackSize</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VOID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PscrEvtIoDeviceControl</a:t>
            </a:r>
            <a:r>
              <a:rPr lang="en-US" sz="1700" dirty="0" smtClean="0">
                <a:solidFill>
                  <a:schemeClr val="tx2"/>
                </a:solidFill>
                <a:effectLst>
                  <a:outerShdw blurRad="38100" dist="38100" dir="2700000" algn="tl">
                    <a:srgbClr val="000000">
                      <a:alpha val="43137"/>
                    </a:srgbClr>
                  </a:outerShdw>
                </a:effectLst>
                <a:latin typeface="Lucida Console" pitchFamily="49" charset="0"/>
              </a:rPr>
              <a:t>(Queue, Request,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OutLength</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InLength</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IoCtlCode</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 =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WdfRequestWdmGetIrp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(Request);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SET_REQUEST_IN_IRP(</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 Request);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IoCopyCurrentIrpStackLocationToNext</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IoSetCompletionRoutine</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PscrSmcLibComplete</a:t>
            </a:r>
            <a:r>
              <a:rPr lang="en-US" sz="1700" dirty="0" smtClean="0">
                <a:solidFill>
                  <a:schemeClr val="tx2"/>
                </a:solidFill>
                <a:effectLst>
                  <a:outerShdw blurRad="38100" dist="38100" dir="2700000" algn="tl">
                    <a:srgbClr val="000000">
                      <a:alpha val="43137"/>
                    </a:srgbClr>
                  </a:outerShdw>
                </a:effectLst>
                <a:latin typeface="Lucida Console" pitchFamily="49" charset="0"/>
              </a:rPr>
              <a:t>, Request,…);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(VOID)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SmartcardDeviceControl</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SmartcardExtension</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return;</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700" dirty="0" smtClean="0">
              <a:solidFill>
                <a:schemeClr val="tx2"/>
              </a:solidFill>
              <a:effectLst>
                <a:outerShdw blurRad="38100" dist="38100" dir="2700000" algn="tl">
                  <a:srgbClr val="000000">
                    <a:alpha val="43137"/>
                  </a:srgbClr>
                </a:outerShdw>
              </a:effectLst>
              <a:latin typeface="Lucida Console" pitchFamily="49" charset="0"/>
            </a:endParaRPr>
          </a:p>
          <a:p>
            <a:pPr>
              <a:buNone/>
            </a:pPr>
            <a:r>
              <a:rPr lang="en-US" sz="1700" dirty="0" smtClean="0">
                <a:latin typeface="Lucida Console" pitchFamily="49" charset="0"/>
              </a:rPr>
              <a:t>NTSTATUS </a:t>
            </a:r>
            <a:r>
              <a:rPr lang="en-US" sz="1700" dirty="0" err="1" smtClean="0">
                <a:latin typeface="Lucida Console" pitchFamily="49" charset="0"/>
              </a:rPr>
              <a:t>PscrSmcLibComplete</a:t>
            </a:r>
            <a:r>
              <a:rPr lang="en-US" sz="1700" dirty="0" smtClean="0">
                <a:latin typeface="Lucida Console" pitchFamily="49" charset="0"/>
              </a:rPr>
              <a:t> (</a:t>
            </a:r>
            <a:r>
              <a:rPr lang="en-US" sz="1700" dirty="0" err="1" smtClean="0">
                <a:latin typeface="Lucida Console" pitchFamily="49" charset="0"/>
              </a:rPr>
              <a:t>DeviceObject</a:t>
            </a:r>
            <a:r>
              <a:rPr lang="en-US" sz="1700" dirty="0" smtClean="0">
                <a:latin typeface="Lucida Console" pitchFamily="49" charset="0"/>
              </a:rPr>
              <a:t>, </a:t>
            </a:r>
            <a:r>
              <a:rPr lang="en-US" sz="1700" dirty="0" err="1" smtClean="0">
                <a:latin typeface="Lucida Console" pitchFamily="49" charset="0"/>
              </a:rPr>
              <a:t>Irp</a:t>
            </a:r>
            <a:r>
              <a:rPr lang="en-US" sz="1700" dirty="0" smtClean="0">
                <a:latin typeface="Lucida Console" pitchFamily="49" charset="0"/>
              </a:rPr>
              <a:t>, Context) {</a:t>
            </a:r>
          </a:p>
          <a:p>
            <a:pPr>
              <a:buNone/>
            </a:pPr>
            <a:r>
              <a:rPr lang="en-US" sz="1700" dirty="0" smtClean="0">
                <a:latin typeface="Lucida Console" pitchFamily="49" charset="0"/>
              </a:rPr>
              <a:t>    </a:t>
            </a:r>
            <a:r>
              <a:rPr lang="en-US" sz="1700" dirty="0" err="1" smtClean="0">
                <a:latin typeface="Lucida Console" pitchFamily="49" charset="0"/>
              </a:rPr>
              <a:t>WdfRequestComplete</a:t>
            </a:r>
            <a:r>
              <a:rPr lang="en-US" sz="1700" dirty="0" smtClean="0">
                <a:latin typeface="Lucida Console" pitchFamily="49" charset="0"/>
              </a:rPr>
              <a:t>((WDFREQUEST)Context, </a:t>
            </a:r>
            <a:r>
              <a:rPr lang="en-US" sz="1700" dirty="0" err="1" smtClean="0">
                <a:latin typeface="Lucida Console" pitchFamily="49" charset="0"/>
              </a:rPr>
              <a:t>Irp</a:t>
            </a:r>
            <a:r>
              <a:rPr lang="en-US" sz="1700" dirty="0" smtClean="0">
                <a:latin typeface="Lucida Console" pitchFamily="49" charset="0"/>
              </a:rPr>
              <a:t>-&gt;</a:t>
            </a:r>
            <a:r>
              <a:rPr lang="en-US" sz="1700" dirty="0" err="1" smtClean="0">
                <a:latin typeface="Lucida Console" pitchFamily="49" charset="0"/>
              </a:rPr>
              <a:t>IoStatus.Status</a:t>
            </a:r>
            <a:r>
              <a:rPr lang="en-US" sz="1700" dirty="0" smtClean="0">
                <a:latin typeface="Lucida Console" pitchFamily="49" charset="0"/>
              </a:rPr>
              <a:t>);</a:t>
            </a:r>
          </a:p>
          <a:p>
            <a:pPr>
              <a:buNone/>
            </a:pPr>
            <a:r>
              <a:rPr lang="en-US" sz="1700" dirty="0" smtClean="0">
                <a:latin typeface="Lucida Console" pitchFamily="49" charset="0"/>
              </a:rPr>
              <a:t>    return STATUS_MORE_PROCESSING_REQUIRED;</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err="1" smtClean="0"/>
              <a:t>WdfFiTester</a:t>
            </a:r>
            <a:r>
              <a:rPr lang="en-US" dirty="0" smtClean="0"/>
              <a:t/>
            </a:r>
            <a:br>
              <a:rPr lang="en-US" dirty="0" smtClean="0"/>
            </a:br>
            <a:r>
              <a:rPr sz="4300" smtClean="0">
                <a:solidFill>
                  <a:schemeClr val="accent1"/>
                </a:solidFill>
              </a:rPr>
              <a:t>DDI fault injection tester</a:t>
            </a:r>
            <a:endParaRPr sz="4800">
              <a:solidFill>
                <a:schemeClr val="accent1"/>
              </a:solidFill>
            </a:endParaRPr>
          </a:p>
        </p:txBody>
      </p:sp>
      <p:sp>
        <p:nvSpPr>
          <p:cNvPr id="3" name="Text Placeholder 2"/>
          <p:cNvSpPr>
            <a:spLocks noGrp="1"/>
          </p:cNvSpPr>
          <p:nvPr>
            <p:ph type="body" idx="1"/>
          </p:nvPr>
        </p:nvSpPr>
        <p:spPr>
          <a:xfrm>
            <a:off x="474346" y="2286001"/>
            <a:ext cx="10056494" cy="5490119"/>
          </a:xfrm>
        </p:spPr>
        <p:txBody>
          <a:bodyPr/>
          <a:lstStyle/>
          <a:p>
            <a:r>
              <a:rPr lang="en-US" dirty="0" smtClean="0"/>
              <a:t>Used for injecting DDI call failures in KMDF drivers</a:t>
            </a:r>
          </a:p>
          <a:p>
            <a:r>
              <a:rPr lang="en-US" dirty="0" smtClean="0"/>
              <a:t>Test the capability of driver in handling DDI failures gracefully</a:t>
            </a:r>
          </a:p>
          <a:p>
            <a:r>
              <a:rPr lang="en-US" dirty="0" smtClean="0"/>
              <a:t>Can be configured to fail any KMDF DDI that returns NTSTATUS code</a:t>
            </a:r>
          </a:p>
          <a:p>
            <a:r>
              <a:rPr lang="en-US" dirty="0" smtClean="0"/>
              <a:t>Tool provides WMI interface for configuring fault injection and writing test scenarios</a:t>
            </a:r>
            <a:endParaRPr lang="en-US" dirty="0"/>
          </a:p>
        </p:txBody>
      </p:sp>
    </p:spTree>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err="1" smtClean="0"/>
              <a:t>WdfCallTracer</a:t>
            </a:r>
            <a:r>
              <a:rPr lang="en-US" dirty="0" smtClean="0"/>
              <a:t/>
            </a:r>
            <a:br>
              <a:rPr lang="en-US" dirty="0" smtClean="0"/>
            </a:br>
            <a:r>
              <a:rPr sz="4300" smtClean="0">
                <a:solidFill>
                  <a:schemeClr val="accent1"/>
                </a:solidFill>
              </a:rPr>
              <a:t>Driver call tracer</a:t>
            </a:r>
            <a:endParaRPr sz="4300">
              <a:solidFill>
                <a:schemeClr val="accent1"/>
              </a:solidFill>
            </a:endParaRPr>
          </a:p>
        </p:txBody>
      </p:sp>
      <p:sp>
        <p:nvSpPr>
          <p:cNvPr id="3" name="Text Placeholder 2"/>
          <p:cNvSpPr>
            <a:spLocks noGrp="1"/>
          </p:cNvSpPr>
          <p:nvPr>
            <p:ph type="body" idx="1"/>
          </p:nvPr>
        </p:nvSpPr>
        <p:spPr>
          <a:xfrm>
            <a:off x="474346" y="2286000"/>
            <a:ext cx="10132694" cy="531838"/>
          </a:xfrm>
        </p:spPr>
        <p:txBody>
          <a:bodyPr/>
          <a:lstStyle/>
          <a:p>
            <a:r>
              <a:rPr lang="en-US" sz="3800" dirty="0" smtClean="0"/>
              <a:t>Trace driver communication with framework</a:t>
            </a:r>
            <a:endParaRPr lang="en-US" sz="3800" dirty="0"/>
          </a:p>
        </p:txBody>
      </p:sp>
      <p:pic>
        <p:nvPicPr>
          <p:cNvPr id="2050" name="Picture 2" descr="traceimage3"/>
          <p:cNvPicPr>
            <a:picLocks noChangeAspect="1" noChangeArrowheads="1"/>
          </p:cNvPicPr>
          <p:nvPr/>
        </p:nvPicPr>
        <p:blipFill>
          <a:blip r:embed="rId3"/>
          <a:srcRect/>
          <a:stretch>
            <a:fillRect/>
          </a:stretch>
        </p:blipFill>
        <p:spPr bwMode="auto">
          <a:xfrm>
            <a:off x="1666554" y="2926080"/>
            <a:ext cx="7639693" cy="512064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1.7 Fixes</a:t>
            </a:r>
            <a:endParaRPr lang="en-US" dirty="0"/>
          </a:p>
        </p:txBody>
      </p:sp>
      <p:sp>
        <p:nvSpPr>
          <p:cNvPr id="3" name="Content Placeholder 2"/>
          <p:cNvSpPr>
            <a:spLocks noGrp="1"/>
          </p:cNvSpPr>
          <p:nvPr>
            <p:ph idx="1"/>
          </p:nvPr>
        </p:nvSpPr>
        <p:spPr>
          <a:xfrm>
            <a:off x="459106" y="1697358"/>
            <a:ext cx="10056494" cy="3887833"/>
          </a:xfrm>
        </p:spPr>
        <p:txBody>
          <a:bodyPr/>
          <a:lstStyle/>
          <a:p>
            <a:r>
              <a:rPr lang="en-US" dirty="0" smtClean="0"/>
              <a:t>Fixes focus in a few key areas</a:t>
            </a:r>
          </a:p>
          <a:p>
            <a:pPr lvl="1"/>
            <a:r>
              <a:rPr lang="en-US" dirty="0" smtClean="0"/>
              <a:t>Host failures in low-memory conditions</a:t>
            </a:r>
          </a:p>
          <a:p>
            <a:pPr lvl="1"/>
            <a:r>
              <a:rPr lang="en-US" dirty="0" smtClean="0"/>
              <a:t>Power management bugs</a:t>
            </a:r>
          </a:p>
          <a:p>
            <a:pPr lvl="1"/>
            <a:r>
              <a:rPr lang="en-US" dirty="0" smtClean="0"/>
              <a:t>Driver impersonation for </a:t>
            </a:r>
            <a:r>
              <a:rPr lang="en-US" dirty="0" err="1" smtClean="0"/>
              <a:t>async</a:t>
            </a:r>
            <a:r>
              <a:rPr lang="en-US" dirty="0" smtClean="0"/>
              <a:t> I/O</a:t>
            </a:r>
          </a:p>
          <a:p>
            <a:pPr lvl="1"/>
            <a:r>
              <a:rPr lang="en-US" dirty="0" smtClean="0"/>
              <a:t>Hardening against arithmetic overflow</a:t>
            </a:r>
          </a:p>
          <a:p>
            <a:pPr lvl="1"/>
            <a:r>
              <a:rPr lang="en-US" dirty="0" smtClean="0"/>
              <a:t>Reflector fixes to improve stability</a:t>
            </a:r>
          </a:p>
        </p:txBody>
      </p:sp>
    </p:spTree>
  </p:cSld>
  <p:clrMapOvr>
    <a:masterClrMapping/>
  </p:clrMapOvr>
  <p:transition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err="1" smtClean="0">
                <a:solidFill>
                  <a:schemeClr val="accent1"/>
                </a:solidFill>
              </a:rPr>
              <a:t>WinUsb</a:t>
            </a:r>
            <a:r>
              <a:rPr sz="4300" smtClean="0">
                <a:solidFill>
                  <a:schemeClr val="accent1"/>
                </a:solidFill>
              </a:rPr>
              <a:t> </a:t>
            </a:r>
            <a:r>
              <a:rPr sz="4300" err="1" smtClean="0">
                <a:solidFill>
                  <a:schemeClr val="accent1"/>
                </a:solidFill>
              </a:rPr>
              <a:t>coinstaller</a:t>
            </a:r>
            <a:endParaRPr sz="4300">
              <a:solidFill>
                <a:schemeClr val="accent1"/>
              </a:solidFill>
            </a:endParaRPr>
          </a:p>
        </p:txBody>
      </p:sp>
      <p:sp>
        <p:nvSpPr>
          <p:cNvPr id="3" name="Content Placeholder 2"/>
          <p:cNvSpPr>
            <a:spLocks noGrp="1"/>
          </p:cNvSpPr>
          <p:nvPr>
            <p:ph idx="1"/>
          </p:nvPr>
        </p:nvSpPr>
        <p:spPr>
          <a:xfrm>
            <a:off x="458153" y="2286001"/>
            <a:ext cx="10056494" cy="4917757"/>
          </a:xfrm>
        </p:spPr>
        <p:txBody>
          <a:bodyPr/>
          <a:lstStyle/>
          <a:p>
            <a:pPr lvl="0"/>
            <a:r>
              <a:rPr lang="en-US" sz="3400" dirty="0" smtClean="0"/>
              <a:t>Windows Vista WDK did not show proper use of the </a:t>
            </a:r>
            <a:r>
              <a:rPr lang="en-US" sz="3400" dirty="0" err="1" smtClean="0"/>
              <a:t>WinUSB</a:t>
            </a:r>
            <a:r>
              <a:rPr lang="en-US" sz="3400" dirty="0" smtClean="0"/>
              <a:t> </a:t>
            </a:r>
            <a:r>
              <a:rPr lang="en-US" sz="3400" dirty="0" err="1" smtClean="0"/>
              <a:t>coinstaller</a:t>
            </a:r>
            <a:endParaRPr lang="en-US" sz="3400" dirty="0" smtClean="0"/>
          </a:p>
          <a:p>
            <a:pPr lvl="1"/>
            <a:r>
              <a:rPr lang="en-US" sz="2900" dirty="0" smtClean="0"/>
              <a:t>Driver packages would not install on Windows XP</a:t>
            </a:r>
          </a:p>
          <a:p>
            <a:pPr lvl="0"/>
            <a:r>
              <a:rPr lang="en-US" sz="3400" dirty="0" smtClean="0"/>
              <a:t>WDK samples have been updated</a:t>
            </a:r>
          </a:p>
          <a:p>
            <a:pPr lvl="1"/>
            <a:r>
              <a:rPr lang="en-US" sz="2900" dirty="0" smtClean="0"/>
              <a:t>Four modifications needed to the Windows XP samples</a:t>
            </a:r>
          </a:p>
          <a:p>
            <a:r>
              <a:rPr lang="en-US" sz="3400" dirty="0" smtClean="0"/>
              <a:t>Additional info</a:t>
            </a:r>
          </a:p>
          <a:p>
            <a:pPr lvl="1"/>
            <a:r>
              <a:rPr lang="en-US" sz="2900" dirty="0" smtClean="0"/>
              <a:t>See “Additional Material” for INF snippets</a:t>
            </a:r>
          </a:p>
          <a:p>
            <a:pPr lvl="1"/>
            <a:r>
              <a:rPr lang="en-US" sz="2900" dirty="0" smtClean="0"/>
              <a:t>“How to Use </a:t>
            </a:r>
            <a:r>
              <a:rPr lang="en-US" sz="2900" dirty="0" err="1" smtClean="0"/>
              <a:t>WinUsb</a:t>
            </a:r>
            <a:r>
              <a:rPr lang="en-US" sz="2900" dirty="0" smtClean="0"/>
              <a:t> to Communicate with a USB Device” white-paper from WHDC</a:t>
            </a:r>
          </a:p>
        </p:txBody>
      </p:sp>
    </p:spTree>
  </p:cSld>
  <p:clrMapOvr>
    <a:masterClrMapping/>
  </p:clrMapOvr>
  <p:transition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40230" y="5303520"/>
            <a:ext cx="7292340" cy="21031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gn="ctr"/>
            <a:r>
              <a:rPr lang="en-US" sz="1700" dirty="0" smtClean="0">
                <a:latin typeface="Lucida Console" pitchFamily="49" charset="0"/>
              </a:rPr>
              <a:t>UMDF\Samples\USB\</a:t>
            </a:r>
            <a:r>
              <a:rPr lang="en-US" sz="1700" dirty="0" err="1" smtClean="0">
                <a:latin typeface="Lucida Console" pitchFamily="49" charset="0"/>
              </a:rPr>
              <a:t>Echo_Driver</a:t>
            </a:r>
            <a:r>
              <a:rPr lang="en-US" sz="1700" dirty="0" smtClean="0">
                <a:latin typeface="Lucida Console" pitchFamily="49" charset="0"/>
              </a:rPr>
              <a:t>\WUDFOsrUsbDriver.inx</a:t>
            </a:r>
          </a:p>
          <a:p>
            <a:endParaRPr lang="en-US" sz="1700" dirty="0" smtClean="0">
              <a:latin typeface="Lucida Console" pitchFamily="49" charset="0"/>
            </a:endParaRPr>
          </a:p>
          <a:p>
            <a:r>
              <a:rPr lang="en-US" sz="1700" dirty="0" smtClean="0">
                <a:latin typeface="Lucida Console" pitchFamily="49" charset="0"/>
              </a:rPr>
              <a:t>[</a:t>
            </a:r>
            <a:r>
              <a:rPr lang="en-US" sz="1700" dirty="0" err="1" smtClean="0">
                <a:latin typeface="Lucida Console" pitchFamily="49" charset="0"/>
              </a:rPr>
              <a:t>OsrUsb_Install.NT</a:t>
            </a:r>
            <a:r>
              <a:rPr lang="en-US" sz="1700" dirty="0" smtClean="0">
                <a:latin typeface="Lucida Console" pitchFamily="49" charset="0"/>
              </a:rPr>
              <a:t>]</a:t>
            </a:r>
          </a:p>
          <a:p>
            <a:r>
              <a:rPr lang="en-US" sz="1700" dirty="0" err="1" smtClean="0">
                <a:latin typeface="Lucida Console" pitchFamily="49" charset="0"/>
              </a:rPr>
              <a:t>CopyFiles</a:t>
            </a:r>
            <a:r>
              <a:rPr lang="en-US" sz="1700" dirty="0" smtClean="0">
                <a:latin typeface="Lucida Console" pitchFamily="49" charset="0"/>
              </a:rPr>
              <a:t> = </a:t>
            </a:r>
            <a:r>
              <a:rPr lang="en-US" sz="1700" dirty="0" err="1" smtClean="0">
                <a:latin typeface="Lucida Console" pitchFamily="49" charset="0"/>
              </a:rPr>
              <a:t>UMDriverCopy</a:t>
            </a:r>
            <a:endParaRPr lang="en-US" sz="1700" dirty="0" smtClean="0">
              <a:latin typeface="Lucida Console" pitchFamily="49" charset="0"/>
            </a:endParaRPr>
          </a:p>
          <a:p>
            <a:r>
              <a:rPr lang="en-US" sz="1700" dirty="0" smtClean="0">
                <a:solidFill>
                  <a:srgbClr val="FFFF00"/>
                </a:solidFill>
                <a:latin typeface="Lucida Console" pitchFamily="49" charset="0"/>
              </a:rPr>
              <a:t>Include = WINUSB.INF</a:t>
            </a:r>
          </a:p>
          <a:p>
            <a:r>
              <a:rPr lang="en-US" sz="1700" dirty="0" smtClean="0">
                <a:solidFill>
                  <a:srgbClr val="FFFF00"/>
                </a:solidFill>
                <a:latin typeface="Lucida Console" pitchFamily="49" charset="0"/>
              </a:rPr>
              <a:t>Needs = WINUSB.NT</a:t>
            </a:r>
          </a:p>
          <a:p>
            <a:endParaRPr lang="en-US" sz="1700" dirty="0" smtClean="0">
              <a:latin typeface="Lucida Console" pitchFamily="49" charset="0"/>
            </a:endParaRPr>
          </a:p>
        </p:txBody>
      </p:sp>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err="1" smtClean="0">
                <a:solidFill>
                  <a:schemeClr val="accent1"/>
                </a:solidFill>
              </a:rPr>
              <a:t>WinUSB</a:t>
            </a:r>
            <a:r>
              <a:rPr sz="4300" smtClean="0">
                <a:solidFill>
                  <a:schemeClr val="accent1"/>
                </a:solidFill>
              </a:rPr>
              <a:t> </a:t>
            </a:r>
            <a:r>
              <a:rPr sz="4300" err="1" smtClean="0">
                <a:solidFill>
                  <a:schemeClr val="accent1"/>
                </a:solidFill>
              </a:rPr>
              <a:t>coinstaller</a:t>
            </a:r>
            <a:endParaRPr sz="4300">
              <a:solidFill>
                <a:schemeClr val="accent1"/>
              </a:solidFill>
            </a:endParaRPr>
          </a:p>
        </p:txBody>
      </p:sp>
      <p:sp>
        <p:nvSpPr>
          <p:cNvPr id="3" name="Content Placeholder 2"/>
          <p:cNvSpPr>
            <a:spLocks noGrp="1"/>
          </p:cNvSpPr>
          <p:nvPr>
            <p:ph idx="1"/>
          </p:nvPr>
        </p:nvSpPr>
        <p:spPr>
          <a:xfrm>
            <a:off x="458153" y="2286000"/>
            <a:ext cx="10056494" cy="2382806"/>
          </a:xfrm>
        </p:spPr>
        <p:txBody>
          <a:bodyPr/>
          <a:lstStyle/>
          <a:p>
            <a:r>
              <a:rPr lang="en-US" dirty="0" smtClean="0"/>
              <a:t>Invoke WINUSB.INF sections from your INF</a:t>
            </a:r>
          </a:p>
          <a:p>
            <a:pPr lvl="1"/>
            <a:r>
              <a:rPr lang="en-US" dirty="0" smtClean="0"/>
              <a:t>On Vista this installs the </a:t>
            </a:r>
            <a:r>
              <a:rPr lang="en-US" dirty="0" err="1" smtClean="0"/>
              <a:t>WinUSB</a:t>
            </a:r>
            <a:r>
              <a:rPr lang="en-US" dirty="0" smtClean="0"/>
              <a:t> driver package into the system</a:t>
            </a:r>
          </a:p>
          <a:p>
            <a:pPr lvl="1"/>
            <a:r>
              <a:rPr lang="en-US" dirty="0" smtClean="0"/>
              <a:t>On Windows XP it is benign</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Releases</a:t>
            </a:r>
            <a:endParaRPr lang="en-US" dirty="0"/>
          </a:p>
        </p:txBody>
      </p:sp>
      <p:sp>
        <p:nvSpPr>
          <p:cNvPr id="3" name="Content Placeholder 2"/>
          <p:cNvSpPr>
            <a:spLocks noGrp="1"/>
          </p:cNvSpPr>
          <p:nvPr>
            <p:ph idx="1"/>
          </p:nvPr>
        </p:nvSpPr>
        <p:spPr>
          <a:xfrm>
            <a:off x="459106" y="1697358"/>
            <a:ext cx="10056494" cy="2378497"/>
          </a:xfrm>
        </p:spPr>
        <p:txBody>
          <a:bodyPr/>
          <a:lstStyle/>
          <a:p>
            <a:r>
              <a:rPr lang="en-US" dirty="0" smtClean="0"/>
              <a:t>There have been a lot of WDF releases in the last two years</a:t>
            </a:r>
          </a:p>
          <a:p>
            <a:r>
              <a:rPr lang="en-US" dirty="0" smtClean="0"/>
              <a:t>Next release is 1.7 with </a:t>
            </a:r>
            <a:br>
              <a:rPr lang="en-US" dirty="0" smtClean="0"/>
            </a:br>
            <a:r>
              <a:rPr lang="en-US" dirty="0" smtClean="0"/>
              <a:t> Windows Server codenamed “Longhorn” </a:t>
            </a:r>
            <a:endParaRPr lang="en-US" dirty="0"/>
          </a:p>
        </p:txBody>
      </p:sp>
      <p:graphicFrame>
        <p:nvGraphicFramePr>
          <p:cNvPr id="6" name="Content Placeholder 3"/>
          <p:cNvGraphicFramePr>
            <a:graphicFrameLocks/>
          </p:cNvGraphicFramePr>
          <p:nvPr/>
        </p:nvGraphicFramePr>
        <p:xfrm>
          <a:off x="458115" y="4488994"/>
          <a:ext cx="10056572" cy="3734510"/>
        </p:xfrm>
        <a:graphic>
          <a:graphicData uri="http://schemas.openxmlformats.org/drawingml/2006/table">
            <a:tbl>
              <a:tblPr firstRow="1" bandRow="1">
                <a:effectLst>
                  <a:outerShdw blurRad="635000" dist="50800" sx="102000" sy="102000" algn="ctr" rotWithShape="0">
                    <a:srgbClr val="000000"/>
                  </a:outerShdw>
                </a:effectLst>
                <a:tableStyleId>{8EC20E35-A176-4012-BC5E-935CFFF8708E}</a:tableStyleId>
              </a:tblPr>
              <a:tblGrid>
                <a:gridCol w="547726"/>
                <a:gridCol w="914400"/>
                <a:gridCol w="1225978"/>
                <a:gridCol w="1225978"/>
                <a:gridCol w="1225978"/>
                <a:gridCol w="1225978"/>
                <a:gridCol w="1107137"/>
                <a:gridCol w="2583397"/>
              </a:tblGrid>
              <a:tr h="877824">
                <a:tc gridSpan="2">
                  <a:txBody>
                    <a:bodyPr/>
                    <a:lstStyle/>
                    <a:p>
                      <a:pPr algn="ctr"/>
                      <a:r>
                        <a:rPr lang="en-US" sz="1700" dirty="0" smtClean="0">
                          <a:effectLst>
                            <a:outerShdw blurRad="38100" dist="38100" dir="2700000" algn="tl">
                              <a:srgbClr val="000000">
                                <a:alpha val="43137"/>
                              </a:srgbClr>
                            </a:outerShdw>
                          </a:effectLst>
                        </a:rPr>
                        <a:t>Version</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tcPr>
                </a:tc>
                <a:tc hMerge="1">
                  <a:txBody>
                    <a:bodyPr/>
                    <a:lstStyle/>
                    <a:p>
                      <a:endParaRPr lang="en-US"/>
                    </a:p>
                  </a:txBody>
                  <a:tcPr/>
                </a:tc>
                <a:tc>
                  <a:txBody>
                    <a:bodyPr/>
                    <a:lstStyle/>
                    <a:p>
                      <a:pPr algn="ctr"/>
                      <a:r>
                        <a:rPr lang="en-US" sz="1800" b="1" kern="1200" dirty="0" smtClean="0">
                          <a:solidFill>
                            <a:schemeClr val="lt1"/>
                          </a:solidFill>
                          <a:latin typeface="+mn-lt"/>
                          <a:ea typeface="+mn-ea"/>
                          <a:cs typeface="+mn-cs"/>
                        </a:rPr>
                        <a:t>Windows 2000 </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T w="38100" cap="flat" cmpd="sng" algn="ctr">
                      <a:solidFill>
                        <a:schemeClr val="bg2"/>
                      </a:solidFill>
                      <a:prstDash val="solid"/>
                      <a:round/>
                      <a:headEnd type="none" w="med" len="med"/>
                      <a:tailEnd type="none" w="med" len="med"/>
                    </a:lnT>
                  </a:tcPr>
                </a:tc>
                <a:tc>
                  <a:txBody>
                    <a:bodyPr/>
                    <a:lstStyle/>
                    <a:p>
                      <a:pPr algn="ctr"/>
                      <a:r>
                        <a:rPr lang="en-US" sz="1700" b="1" kern="1200" dirty="0" err="1" smtClean="0">
                          <a:solidFill>
                            <a:schemeClr val="lt1"/>
                          </a:solidFill>
                          <a:latin typeface="+mn-lt"/>
                          <a:ea typeface="+mn-ea"/>
                          <a:cs typeface="+mn-cs"/>
                        </a:rPr>
                        <a:t>Windows</a:t>
                      </a:r>
                      <a:r>
                        <a:rPr lang="en-US" sz="1700" dirty="0" err="1" smtClean="0">
                          <a:effectLst>
                            <a:outerShdw blurRad="38100" dist="38100" dir="2700000" algn="tl">
                              <a:srgbClr val="000000">
                                <a:alpha val="43137"/>
                              </a:srgbClr>
                            </a:outerShdw>
                          </a:effectLst>
                        </a:rPr>
                        <a:t>XP</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T w="38100" cap="flat" cmpd="sng" algn="ctr">
                      <a:solidFill>
                        <a:schemeClr val="bg2"/>
                      </a:solidFill>
                      <a:prstDash val="solid"/>
                      <a:round/>
                      <a:headEnd type="none" w="med" len="med"/>
                      <a:tailEnd type="none" w="med" len="med"/>
                    </a:lnT>
                  </a:tcPr>
                </a:tc>
                <a:tc>
                  <a:txBody>
                    <a:bodyPr/>
                    <a:lstStyle/>
                    <a:p>
                      <a:pPr algn="ctr"/>
                      <a:r>
                        <a:rPr lang="en-US" sz="1700" dirty="0" smtClean="0">
                          <a:effectLst>
                            <a:outerShdw blurRad="38100" dist="38100" dir="2700000" algn="tl">
                              <a:srgbClr val="000000">
                                <a:alpha val="43137"/>
                              </a:srgbClr>
                            </a:outerShdw>
                          </a:effectLst>
                        </a:rPr>
                        <a:t> </a:t>
                      </a:r>
                      <a:r>
                        <a:rPr lang="en-US" sz="1700" b="1" kern="1200" dirty="0" smtClean="0">
                          <a:solidFill>
                            <a:schemeClr val="lt1"/>
                          </a:solidFill>
                          <a:latin typeface="+mn-lt"/>
                          <a:ea typeface="+mn-ea"/>
                          <a:cs typeface="+mn-cs"/>
                        </a:rPr>
                        <a:t>Windows</a:t>
                      </a:r>
                      <a:r>
                        <a:rPr lang="en-US" sz="1700" b="1" kern="1200" baseline="0" dirty="0" smtClean="0">
                          <a:solidFill>
                            <a:schemeClr val="lt1"/>
                          </a:solidFill>
                          <a:latin typeface="+mn-lt"/>
                          <a:ea typeface="+mn-ea"/>
                          <a:cs typeface="+mn-cs"/>
                        </a:rPr>
                        <a:t> </a:t>
                      </a:r>
                      <a:r>
                        <a:rPr lang="en-US" sz="1700" dirty="0" smtClean="0">
                          <a:effectLst>
                            <a:outerShdw blurRad="38100" dist="38100" dir="2700000" algn="tl">
                              <a:srgbClr val="000000">
                                <a:alpha val="43137"/>
                              </a:srgbClr>
                            </a:outerShdw>
                          </a:effectLst>
                        </a:rPr>
                        <a:t>Server 2003</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T w="38100" cap="flat" cmpd="sng" algn="ctr">
                      <a:solidFill>
                        <a:schemeClr val="bg2"/>
                      </a:solidFill>
                      <a:prstDash val="solid"/>
                      <a:round/>
                      <a:headEnd type="none" w="med" len="med"/>
                      <a:tailEnd type="none" w="med" len="med"/>
                    </a:lnT>
                  </a:tcPr>
                </a:tc>
                <a:tc>
                  <a:txBody>
                    <a:bodyPr/>
                    <a:lstStyle/>
                    <a:p>
                      <a:pPr algn="ctr"/>
                      <a:r>
                        <a:rPr lang="en-US" sz="1700" b="1" kern="1200" dirty="0" err="1" smtClean="0">
                          <a:solidFill>
                            <a:schemeClr val="lt1"/>
                          </a:solidFill>
                          <a:latin typeface="+mn-lt"/>
                          <a:ea typeface="+mn-ea"/>
                          <a:cs typeface="+mn-cs"/>
                        </a:rPr>
                        <a:t>Windows</a:t>
                      </a:r>
                      <a:r>
                        <a:rPr lang="en-US" sz="1700" dirty="0" err="1" smtClean="0">
                          <a:effectLst>
                            <a:outerShdw blurRad="38100" dist="38100" dir="2700000" algn="tl">
                              <a:srgbClr val="000000">
                                <a:alpha val="43137"/>
                              </a:srgbClr>
                            </a:outerShdw>
                          </a:effectLst>
                        </a:rPr>
                        <a:t>Vista</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T w="38100" cap="flat" cmpd="sng" algn="ctr">
                      <a:solidFill>
                        <a:schemeClr val="bg2"/>
                      </a:solidFill>
                      <a:prstDash val="solid"/>
                      <a:round/>
                      <a:headEnd type="none" w="med" len="med"/>
                      <a:tailEnd type="none" w="med" len="med"/>
                    </a:lnT>
                  </a:tcPr>
                </a:tc>
                <a:tc>
                  <a:txBody>
                    <a:bodyPr/>
                    <a:lstStyle/>
                    <a:p>
                      <a:pPr algn="ctr"/>
                      <a:r>
                        <a:rPr lang="en-US" sz="1700" dirty="0" smtClean="0">
                          <a:effectLst>
                            <a:outerShdw blurRad="38100" dist="38100" dir="2700000" algn="tl">
                              <a:srgbClr val="000000">
                                <a:alpha val="43137"/>
                              </a:srgbClr>
                            </a:outerShdw>
                          </a:effectLst>
                        </a:rPr>
                        <a:t>LH</a:t>
                      </a:r>
                      <a:r>
                        <a:rPr lang="en-US" sz="1700" baseline="0" dirty="0" smtClean="0">
                          <a:effectLst>
                            <a:outerShdw blurRad="38100" dist="38100" dir="2700000" algn="tl">
                              <a:srgbClr val="000000">
                                <a:alpha val="43137"/>
                              </a:srgbClr>
                            </a:outerShdw>
                          </a:effectLst>
                        </a:rPr>
                        <a:t> Server</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T w="38100" cap="flat" cmpd="sng" algn="ctr">
                      <a:solidFill>
                        <a:schemeClr val="bg2"/>
                      </a:solidFill>
                      <a:prstDash val="solid"/>
                      <a:round/>
                      <a:headEnd type="none" w="med" len="med"/>
                      <a:tailEnd type="none" w="med" len="med"/>
                    </a:lnT>
                  </a:tcPr>
                </a:tc>
                <a:tc>
                  <a:txBody>
                    <a:bodyPr/>
                    <a:lstStyle/>
                    <a:p>
                      <a:pPr algn="ctr"/>
                      <a:r>
                        <a:rPr lang="en-US" sz="1700" dirty="0" smtClean="0">
                          <a:effectLst>
                            <a:outerShdw blurRad="38100" dist="38100" dir="2700000" algn="tl">
                              <a:srgbClr val="000000">
                                <a:alpha val="43137"/>
                              </a:srgbClr>
                            </a:outerShdw>
                          </a:effectLst>
                        </a:rPr>
                        <a:t>Release Date</a:t>
                      </a:r>
                      <a:endParaRPr lang="en-US" sz="1700" dirty="0">
                        <a:solidFill>
                          <a:schemeClr val="accent3"/>
                        </a:solidFill>
                        <a:effectLst>
                          <a:outerShdw blurRad="38100" dist="38100" dir="2700000" algn="tl">
                            <a:srgbClr val="000000">
                              <a:alpha val="43137"/>
                            </a:srgbClr>
                          </a:outerShdw>
                        </a:effectLst>
                      </a:endParaRPr>
                    </a:p>
                  </a:txBody>
                  <a:tcPr marL="110713" marR="110713" marT="54864" marB="54864" anchor="ctr">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tcPr>
                </a:tc>
              </a:tr>
              <a:tr h="365760">
                <a:tc rowSpan="2">
                  <a:txBody>
                    <a:bodyPr/>
                    <a:lstStyle/>
                    <a:p>
                      <a:r>
                        <a:rPr lang="en-US" sz="1700" dirty="0" smtClean="0"/>
                        <a:t>1.0</a:t>
                      </a:r>
                    </a:p>
                  </a:txBody>
                  <a:tcPr marL="110713" marR="110713" marT="54864" marB="54864" anchor="ctr">
                    <a:lnL w="38100" cap="flat" cmpd="sng" algn="ctr">
                      <a:solidFill>
                        <a:schemeClr val="bg2"/>
                      </a:solidFill>
                      <a:prstDash val="solid"/>
                      <a:round/>
                      <a:headEnd type="none" w="med" len="med"/>
                      <a:tailEnd type="none" w="med" len="med"/>
                    </a:lnL>
                    <a:solidFill>
                      <a:schemeClr val="tx1"/>
                    </a:solidFill>
                  </a:tcPr>
                </a:tc>
                <a:tc>
                  <a:txBody>
                    <a:bodyPr/>
                    <a:lstStyle/>
                    <a:p>
                      <a:r>
                        <a:rPr lang="en-US" sz="1700" dirty="0" smtClean="0"/>
                        <a:t>KMDF</a:t>
                      </a:r>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pPr algn="ctr"/>
                      <a:r>
                        <a:rPr lang="en-US" sz="1700" dirty="0" smtClean="0"/>
                        <a:t>Yes</a:t>
                      </a:r>
                    </a:p>
                  </a:txBody>
                  <a:tcPr marL="110713" marR="110713" marT="54864" marB="54864" anchor="ctr">
                    <a:solidFill>
                      <a:schemeClr val="tx1"/>
                    </a:solidFill>
                  </a:tcPr>
                </a:tc>
                <a:tc>
                  <a:txBody>
                    <a:bodyPr/>
                    <a:lstStyle/>
                    <a:p>
                      <a:pPr algn="ctr"/>
                      <a:r>
                        <a:rPr lang="en-US" sz="1700" dirty="0" smtClean="0"/>
                        <a:t>Yes</a:t>
                      </a:r>
                      <a:endParaRPr lang="en-US" sz="1700" dirty="0"/>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r>
                        <a:rPr lang="en-US" sz="1700" dirty="0" smtClean="0"/>
                        <a:t>Nov 2005</a:t>
                      </a:r>
                      <a:endParaRPr lang="en-US" sz="1700" dirty="0"/>
                    </a:p>
                  </a:txBody>
                  <a:tcPr marL="110713" marR="110713" marT="54864" marB="54864" anchor="ctr">
                    <a:lnR w="38100" cap="flat" cmpd="sng" algn="ctr">
                      <a:solidFill>
                        <a:schemeClr val="bg2"/>
                      </a:solidFill>
                      <a:prstDash val="solid"/>
                      <a:round/>
                      <a:headEnd type="none" w="med" len="med"/>
                      <a:tailEnd type="none" w="med" len="med"/>
                    </a:lnR>
                    <a:solidFill>
                      <a:schemeClr val="tx1"/>
                    </a:solidFill>
                  </a:tcPr>
                </a:tc>
              </a:tr>
              <a:tr h="375614">
                <a:tc vMerge="1">
                  <a:txBody>
                    <a:bodyPr/>
                    <a:lstStyle/>
                    <a:p>
                      <a:endParaRPr lang="en-US"/>
                    </a:p>
                  </a:txBody>
                  <a:tcPr/>
                </a:tc>
                <a:tc>
                  <a:txBody>
                    <a:bodyPr/>
                    <a:lstStyle/>
                    <a:p>
                      <a:r>
                        <a:rPr lang="en-US" sz="1700" dirty="0" smtClean="0"/>
                        <a:t>UMDF</a:t>
                      </a:r>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1700" dirty="0" smtClean="0"/>
                        <a:t>Yes (SP2)</a:t>
                      </a:r>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pPr algn="ctr"/>
                      <a:endParaRPr lang="en-US" sz="1700" dirty="0"/>
                    </a:p>
                  </a:txBody>
                  <a:tcPr marL="110713" marR="110713" marT="54864" marB="54864" anchor="ctr">
                    <a:solidFill>
                      <a:schemeClr val="tx1"/>
                    </a:solidFill>
                  </a:tcPr>
                </a:tc>
                <a:tc>
                  <a:txBody>
                    <a:bodyPr/>
                    <a:lstStyle/>
                    <a:p>
                      <a:r>
                        <a:rPr lang="en-US" sz="1700" dirty="0" smtClean="0"/>
                        <a:t>Oct 2006 (with WMP 11)</a:t>
                      </a:r>
                      <a:endParaRPr lang="en-US" sz="1700" dirty="0"/>
                    </a:p>
                  </a:txBody>
                  <a:tcPr marL="110713" marR="110713" marT="54864" marB="54864" anchor="ctr">
                    <a:lnR w="38100" cap="flat" cmpd="sng" algn="ctr">
                      <a:solidFill>
                        <a:schemeClr val="bg2"/>
                      </a:solidFill>
                      <a:prstDash val="solid"/>
                      <a:round/>
                      <a:headEnd type="none" w="med" len="med"/>
                      <a:tailEnd type="none" w="med" len="med"/>
                    </a:lnR>
                    <a:solidFill>
                      <a:schemeClr val="tx1"/>
                    </a:solidFill>
                  </a:tcPr>
                </a:tc>
              </a:tr>
              <a:tr h="365760">
                <a:tc>
                  <a:txBody>
                    <a:bodyPr/>
                    <a:lstStyle/>
                    <a:p>
                      <a:r>
                        <a:rPr lang="en-US" sz="1700" dirty="0" smtClean="0"/>
                        <a:t>1.1</a:t>
                      </a:r>
                      <a:endParaRPr lang="en-US" sz="1700" dirty="0"/>
                    </a:p>
                  </a:txBody>
                  <a:tcPr marL="110713" marR="110713" marT="54864" marB="54864" anchor="ctr">
                    <a:lnL w="38100" cap="flat" cmpd="sng" algn="ctr">
                      <a:solidFill>
                        <a:schemeClr val="bg2"/>
                      </a:solidFill>
                      <a:prstDash val="solid"/>
                      <a:round/>
                      <a:headEnd type="none" w="med" len="med"/>
                      <a:tailEnd type="none" w="med" len="med"/>
                    </a:lnL>
                    <a:solidFill>
                      <a:schemeClr val="tx2">
                        <a:lumMod val="85000"/>
                      </a:schemeClr>
                    </a:solidFill>
                  </a:tcPr>
                </a:tc>
                <a:tc>
                  <a:txBody>
                    <a:bodyPr/>
                    <a:lstStyle/>
                    <a:p>
                      <a:r>
                        <a:rPr lang="en-US" sz="1700" dirty="0" smtClean="0"/>
                        <a:t>KMDF</a:t>
                      </a:r>
                      <a:endParaRPr lang="en-US" sz="1700" dirty="0"/>
                    </a:p>
                  </a:txBody>
                  <a:tcPr marL="110713" marR="110713" marT="54864" marB="54864" anchor="ctr">
                    <a:solidFill>
                      <a:schemeClr val="tx2">
                        <a:lumMod val="85000"/>
                      </a:schemeClr>
                    </a:solidFill>
                  </a:tcPr>
                </a:tc>
                <a:tc>
                  <a:txBody>
                    <a:bodyPr/>
                    <a:lstStyle/>
                    <a:p>
                      <a:pPr algn="ctr"/>
                      <a:r>
                        <a:rPr lang="en-US" sz="1700" dirty="0" smtClean="0"/>
                        <a:t>Yes</a:t>
                      </a:r>
                      <a:endParaRPr lang="en-US" sz="1700" dirty="0"/>
                    </a:p>
                  </a:txBody>
                  <a:tcPr marL="110713" marR="110713" marT="54864" marB="54864" anchor="ctr">
                    <a:solidFill>
                      <a:schemeClr val="tx2">
                        <a:lumMod val="85000"/>
                      </a:schemeClr>
                    </a:solidFill>
                  </a:tcPr>
                </a:tc>
                <a:tc>
                  <a:txBody>
                    <a:bodyPr/>
                    <a:lstStyle/>
                    <a:p>
                      <a:pPr algn="ctr"/>
                      <a:r>
                        <a:rPr lang="en-US" sz="1700" dirty="0" smtClean="0"/>
                        <a:t>Yes</a:t>
                      </a:r>
                      <a:endParaRPr lang="en-US" sz="1700" dirty="0"/>
                    </a:p>
                  </a:txBody>
                  <a:tcPr marL="110713" marR="110713" marT="54864" marB="54864" anchor="ctr">
                    <a:solidFill>
                      <a:schemeClr val="tx2">
                        <a:lumMod val="85000"/>
                      </a:schemeClr>
                    </a:solidFill>
                  </a:tcPr>
                </a:tc>
                <a:tc>
                  <a:txBody>
                    <a:bodyPr/>
                    <a:lstStyle/>
                    <a:p>
                      <a:pPr algn="ctr"/>
                      <a:r>
                        <a:rPr lang="en-US" sz="1700" dirty="0" smtClean="0"/>
                        <a:t>Yes</a:t>
                      </a:r>
                      <a:endParaRPr lang="en-US" sz="1700" dirty="0"/>
                    </a:p>
                  </a:txBody>
                  <a:tcPr marL="110713" marR="110713" marT="54864" marB="54864" anchor="ctr">
                    <a:solidFill>
                      <a:schemeClr val="tx2">
                        <a:lumMod val="85000"/>
                      </a:schemeClr>
                    </a:solidFill>
                  </a:tcPr>
                </a:tc>
                <a:tc>
                  <a:txBody>
                    <a:bodyPr/>
                    <a:lstStyle/>
                    <a:p>
                      <a:pPr algn="ctr"/>
                      <a:endParaRPr lang="en-US" sz="1700" dirty="0"/>
                    </a:p>
                  </a:txBody>
                  <a:tcPr marL="110713" marR="110713" marT="54864" marB="54864" anchor="ctr">
                    <a:solidFill>
                      <a:schemeClr val="tx2">
                        <a:lumMod val="85000"/>
                      </a:schemeClr>
                    </a:solidFill>
                  </a:tcPr>
                </a:tc>
                <a:tc>
                  <a:txBody>
                    <a:bodyPr/>
                    <a:lstStyle/>
                    <a:p>
                      <a:pPr algn="ctr"/>
                      <a:endParaRPr lang="en-US" sz="1700" dirty="0"/>
                    </a:p>
                  </a:txBody>
                  <a:tcPr marL="110713" marR="110713" marT="54864" marB="54864" anchor="ctr">
                    <a:solidFill>
                      <a:schemeClr val="tx2">
                        <a:lumMod val="85000"/>
                      </a:schemeClr>
                    </a:solidFill>
                  </a:tcPr>
                </a:tc>
                <a:tc>
                  <a:txBody>
                    <a:bodyPr/>
                    <a:lstStyle/>
                    <a:p>
                      <a:r>
                        <a:rPr lang="en-US" sz="1700" dirty="0" smtClean="0"/>
                        <a:t>April 2006</a:t>
                      </a:r>
                      <a:endParaRPr lang="en-US" sz="1700" dirty="0"/>
                    </a:p>
                  </a:txBody>
                  <a:tcPr marL="110713" marR="110713" marT="54864" marB="54864" anchor="ctr">
                    <a:lnR w="38100" cap="flat" cmpd="sng" algn="ctr">
                      <a:solidFill>
                        <a:schemeClr val="bg2"/>
                      </a:solidFill>
                      <a:prstDash val="solid"/>
                      <a:round/>
                      <a:headEnd type="none" w="med" len="med"/>
                      <a:tailEnd type="none" w="med" len="med"/>
                    </a:lnR>
                    <a:solidFill>
                      <a:schemeClr val="tx2">
                        <a:lumMod val="85000"/>
                      </a:schemeClr>
                    </a:solidFill>
                  </a:tcPr>
                </a:tc>
              </a:tr>
              <a:tr h="365760">
                <a:tc rowSpan="2">
                  <a:txBody>
                    <a:bodyPr/>
                    <a:lstStyle/>
                    <a:p>
                      <a:r>
                        <a:rPr lang="en-US" sz="1700" dirty="0" smtClean="0"/>
                        <a:t>1.5</a:t>
                      </a:r>
                      <a:endParaRPr lang="en-US" sz="1700" dirty="0"/>
                    </a:p>
                  </a:txBody>
                  <a:tcPr marL="110713" marR="110713" marT="54864" marB="54864" anchor="ctr">
                    <a:lnL w="38100" cap="flat" cmpd="sng" algn="ctr">
                      <a:solidFill>
                        <a:schemeClr val="bg2"/>
                      </a:solidFill>
                      <a:prstDash val="solid"/>
                      <a:round/>
                      <a:headEnd type="none" w="med" len="med"/>
                      <a:tailEnd type="none" w="med" len="med"/>
                    </a:lnL>
                    <a:solidFill>
                      <a:schemeClr val="tx1">
                        <a:lumMod val="95000"/>
                      </a:schemeClr>
                    </a:solidFill>
                  </a:tcPr>
                </a:tc>
                <a:tc>
                  <a:txBody>
                    <a:bodyPr/>
                    <a:lstStyle/>
                    <a:p>
                      <a:r>
                        <a:rPr lang="en-US" sz="1700" dirty="0" smtClean="0"/>
                        <a:t>KMDF</a:t>
                      </a:r>
                      <a:endParaRPr lang="en-US" sz="1700" dirty="0"/>
                    </a:p>
                  </a:txBody>
                  <a:tcPr marL="110713" marR="110713" marT="54864" marB="54864" anchor="ctr">
                    <a:solidFill>
                      <a:schemeClr val="tx1">
                        <a:lumMod val="95000"/>
                      </a:schemeClr>
                    </a:solidFill>
                  </a:tcPr>
                </a:tc>
                <a:tc>
                  <a:txBody>
                    <a:bodyPr/>
                    <a:lstStyle/>
                    <a:p>
                      <a:pPr algn="ctr"/>
                      <a:r>
                        <a:rPr lang="en-US" sz="1700" dirty="0" smtClean="0"/>
                        <a:t>Yes</a:t>
                      </a:r>
                    </a:p>
                  </a:txBody>
                  <a:tcPr marL="110713" marR="110713" marT="54864" marB="54864" anchor="ctr">
                    <a:solidFill>
                      <a:schemeClr val="tx1">
                        <a:lumMod val="95000"/>
                      </a:schemeClr>
                    </a:solidFill>
                  </a:tcPr>
                </a:tc>
                <a:tc>
                  <a:txBody>
                    <a:bodyPr/>
                    <a:lstStyle/>
                    <a:p>
                      <a:pPr algn="ctr"/>
                      <a:r>
                        <a:rPr lang="en-US" sz="1700" dirty="0" smtClean="0"/>
                        <a:t>Yes</a:t>
                      </a:r>
                      <a:endParaRPr lang="en-US" sz="1700" dirty="0"/>
                    </a:p>
                  </a:txBody>
                  <a:tcPr marL="110713" marR="110713" marT="54864" marB="54864" anchor="ctr">
                    <a:solidFill>
                      <a:schemeClr val="tx1">
                        <a:lumMod val="95000"/>
                      </a:schemeClr>
                    </a:solidFill>
                  </a:tcPr>
                </a:tc>
                <a:tc>
                  <a:txBody>
                    <a:bodyPr/>
                    <a:lstStyle/>
                    <a:p>
                      <a:pPr algn="ctr"/>
                      <a:r>
                        <a:rPr lang="en-US" sz="1700" dirty="0" smtClean="0"/>
                        <a:t>Yes</a:t>
                      </a:r>
                      <a:endParaRPr lang="en-US" sz="1700" dirty="0"/>
                    </a:p>
                  </a:txBody>
                  <a:tcPr marL="110713" marR="110713" marT="54864" marB="54864" anchor="ctr">
                    <a:solidFill>
                      <a:schemeClr val="tx1">
                        <a:lumMod val="95000"/>
                      </a:schemeClr>
                    </a:solidFill>
                  </a:tcPr>
                </a:tc>
                <a:tc>
                  <a:txBody>
                    <a:bodyPr/>
                    <a:lstStyle/>
                    <a:p>
                      <a:pPr algn="ctr"/>
                      <a:r>
                        <a:rPr lang="en-US" sz="1700" dirty="0" smtClean="0"/>
                        <a:t>Yes</a:t>
                      </a:r>
                      <a:endParaRPr lang="en-US" sz="1700" dirty="0"/>
                    </a:p>
                  </a:txBody>
                  <a:tcPr marL="110713" marR="110713" marT="54864" marB="54864" anchor="ctr">
                    <a:solidFill>
                      <a:schemeClr val="tx1">
                        <a:lumMod val="95000"/>
                      </a:schemeClr>
                    </a:solidFill>
                  </a:tcPr>
                </a:tc>
                <a:tc>
                  <a:txBody>
                    <a:bodyPr/>
                    <a:lstStyle/>
                    <a:p>
                      <a:pPr algn="ctr"/>
                      <a:endParaRPr lang="en-US" sz="1700" dirty="0"/>
                    </a:p>
                  </a:txBody>
                  <a:tcPr marL="110713" marR="110713" marT="54864" marB="54864" anchor="ctr">
                    <a:solidFill>
                      <a:schemeClr val="tx1">
                        <a:lumMod val="95000"/>
                      </a:schemeClr>
                    </a:solidFill>
                  </a:tcPr>
                </a:tc>
                <a:tc rowSpan="2">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700" dirty="0" smtClean="0"/>
                        <a:t>Nov 2006 (with</a:t>
                      </a:r>
                      <a:r>
                        <a:rPr lang="en-US" sz="1700" baseline="0" dirty="0" smtClean="0"/>
                        <a:t> Windows Vista)</a:t>
                      </a:r>
                      <a:endParaRPr lang="en-US" sz="1700" dirty="0"/>
                    </a:p>
                  </a:txBody>
                  <a:tcPr marL="110713" marR="110713" marT="54864" marB="54864" anchor="ctr">
                    <a:lnR w="38100" cap="flat" cmpd="sng" algn="ctr">
                      <a:solidFill>
                        <a:schemeClr val="bg2"/>
                      </a:solidFill>
                      <a:prstDash val="solid"/>
                      <a:round/>
                      <a:headEnd type="none" w="med" len="med"/>
                      <a:tailEnd type="none" w="med" len="med"/>
                    </a:lnR>
                    <a:solidFill>
                      <a:schemeClr val="tx1">
                        <a:lumMod val="95000"/>
                      </a:schemeClr>
                    </a:solidFill>
                  </a:tcPr>
                </a:tc>
              </a:tr>
              <a:tr h="365760">
                <a:tc vMerge="1">
                  <a:txBody>
                    <a:bodyPr/>
                    <a:lstStyle/>
                    <a:p>
                      <a:endParaRPr lang="en-US"/>
                    </a:p>
                  </a:txBody>
                  <a:tcPr/>
                </a:tc>
                <a:tc>
                  <a:txBody>
                    <a:bodyPr/>
                    <a:lstStyle/>
                    <a:p>
                      <a:r>
                        <a:rPr lang="en-US" sz="1700" dirty="0" smtClean="0"/>
                        <a:t>UMDF</a:t>
                      </a:r>
                      <a:endParaRPr lang="en-US" sz="1700" dirty="0"/>
                    </a:p>
                  </a:txBody>
                  <a:tcPr marL="110713" marR="110713" marT="54864" marB="54864" anchor="ctr">
                    <a:solidFill>
                      <a:schemeClr val="tx1">
                        <a:lumMod val="95000"/>
                      </a:schemeClr>
                    </a:solidFill>
                  </a:tcPr>
                </a:tc>
                <a:tc>
                  <a:txBody>
                    <a:bodyPr/>
                    <a:lstStyle/>
                    <a:p>
                      <a:pPr algn="ctr"/>
                      <a:endParaRPr lang="en-US" sz="1700" dirty="0" smtClean="0"/>
                    </a:p>
                  </a:txBody>
                  <a:tcPr marL="110713" marR="110713" marT="54864" marB="54864" anchor="ctr">
                    <a:solidFill>
                      <a:schemeClr val="tx1">
                        <a:lumMod val="95000"/>
                      </a:schemeClr>
                    </a:solidFill>
                  </a:tcPr>
                </a:tc>
                <a:tc>
                  <a:txBody>
                    <a:bodyPr/>
                    <a:lstStyle/>
                    <a:p>
                      <a:pPr algn="ctr"/>
                      <a:r>
                        <a:rPr lang="en-US" sz="1700" dirty="0" smtClean="0"/>
                        <a:t>Yes (SP2)</a:t>
                      </a:r>
                      <a:endParaRPr lang="en-US" sz="1700" dirty="0"/>
                    </a:p>
                  </a:txBody>
                  <a:tcPr marL="110713" marR="110713" marT="54864" marB="54864" anchor="ctr">
                    <a:solidFill>
                      <a:schemeClr val="tx1">
                        <a:lumMod val="95000"/>
                      </a:schemeClr>
                    </a:solidFill>
                  </a:tcPr>
                </a:tc>
                <a:tc>
                  <a:txBody>
                    <a:bodyPr/>
                    <a:lstStyle/>
                    <a:p>
                      <a:pPr algn="ctr"/>
                      <a:endParaRPr lang="en-US" sz="1700" dirty="0"/>
                    </a:p>
                  </a:txBody>
                  <a:tcPr marL="110713" marR="110713" marT="54864" marB="54864" anchor="ctr">
                    <a:solidFill>
                      <a:schemeClr val="tx1">
                        <a:lumMod val="95000"/>
                      </a:schemeClr>
                    </a:solidFill>
                  </a:tcPr>
                </a:tc>
                <a:tc>
                  <a:txBody>
                    <a:bodyPr/>
                    <a:lstStyle/>
                    <a:p>
                      <a:pPr algn="ctr"/>
                      <a:r>
                        <a:rPr lang="en-US" sz="1700" dirty="0" smtClean="0"/>
                        <a:t>Yes</a:t>
                      </a:r>
                      <a:endParaRPr lang="en-US" sz="1700" dirty="0"/>
                    </a:p>
                  </a:txBody>
                  <a:tcPr marL="110713" marR="110713" marT="54864" marB="54864" anchor="ctr">
                    <a:solidFill>
                      <a:schemeClr val="tx1">
                        <a:lumMod val="95000"/>
                      </a:schemeClr>
                    </a:solidFill>
                  </a:tcPr>
                </a:tc>
                <a:tc>
                  <a:txBody>
                    <a:bodyPr/>
                    <a:lstStyle/>
                    <a:p>
                      <a:pPr algn="ctr"/>
                      <a:endParaRPr lang="en-US" sz="1700" dirty="0"/>
                    </a:p>
                  </a:txBody>
                  <a:tcPr marL="110713" marR="110713" marT="54864" marB="54864" anchor="ctr">
                    <a:solidFill>
                      <a:schemeClr val="tx1">
                        <a:lumMod val="95000"/>
                      </a:schemeClr>
                    </a:solidFill>
                  </a:tcPr>
                </a:tc>
                <a:tc vMerge="1">
                  <a:txBody>
                    <a:bodyPr/>
                    <a:lstStyle/>
                    <a:p>
                      <a:endParaRPr lang="en-US" dirty="0"/>
                    </a:p>
                  </a:txBody>
                  <a:tcPr>
                    <a:solidFill>
                      <a:schemeClr val="accent2">
                        <a:lumMod val="60000"/>
                        <a:lumOff val="40000"/>
                      </a:schemeClr>
                    </a:solidFill>
                  </a:tcPr>
                </a:tc>
              </a:tr>
              <a:tr h="365760">
                <a:tc rowSpan="2">
                  <a:txBody>
                    <a:bodyPr/>
                    <a:lstStyle/>
                    <a:p>
                      <a:r>
                        <a:rPr lang="en-US" sz="1700" dirty="0" smtClean="0"/>
                        <a:t>1.7</a:t>
                      </a:r>
                      <a:endParaRPr lang="en-US" sz="1700" dirty="0"/>
                    </a:p>
                  </a:txBody>
                  <a:tcPr marL="110713" marR="110713" marT="54864" marB="54864" anchor="ctr">
                    <a:lnL w="38100" cap="flat" cmpd="sng" algn="ctr">
                      <a:solidFill>
                        <a:schemeClr val="bg2"/>
                      </a:solidFill>
                      <a:prstDash val="solid"/>
                      <a:round/>
                      <a:headEnd type="none" w="med" len="med"/>
                      <a:tailEnd type="none" w="med" len="med"/>
                    </a:lnL>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r>
                        <a:rPr lang="en-US" sz="1700" dirty="0" smtClean="0"/>
                        <a:t>KMDF</a:t>
                      </a:r>
                      <a:endParaRPr lang="en-US" sz="1700" dirty="0"/>
                    </a:p>
                  </a:txBody>
                  <a:tcPr marL="110713" marR="110713" marT="54864" marB="54864" anchor="ctr">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solidFill>
                      <a:schemeClr val="tx2">
                        <a:lumMod val="75000"/>
                      </a:schemeClr>
                    </a:solidFill>
                  </a:tcPr>
                </a:tc>
                <a:tc>
                  <a:txBody>
                    <a:bodyPr/>
                    <a:lstStyle/>
                    <a:p>
                      <a:pPr algn="ctr"/>
                      <a:r>
                        <a:rPr lang="en-US" sz="1700" dirty="0" smtClean="0"/>
                        <a:t>Yes </a:t>
                      </a:r>
                      <a:r>
                        <a:rPr lang="en-US" sz="1700" dirty="0" smtClean="0">
                          <a:solidFill>
                            <a:schemeClr val="accent3">
                              <a:lumMod val="50000"/>
                            </a:schemeClr>
                          </a:solidFill>
                        </a:rPr>
                        <a:t>(SP1)</a:t>
                      </a:r>
                      <a:endParaRPr lang="en-US" sz="1700" dirty="0">
                        <a:solidFill>
                          <a:schemeClr val="accent3">
                            <a:lumMod val="50000"/>
                          </a:schemeClr>
                        </a:solidFill>
                      </a:endParaRPr>
                    </a:p>
                  </a:txBody>
                  <a:tcPr marL="110713" marR="110713" marT="54864" marB="54864" anchor="ctr">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solidFill>
                      <a:schemeClr val="tx2">
                        <a:lumMod val="75000"/>
                      </a:schemeClr>
                    </a:solidFill>
                  </a:tcPr>
                </a:tc>
                <a:tc rowSpan="2">
                  <a:txBody>
                    <a:bodyPr/>
                    <a:lstStyle/>
                    <a:p>
                      <a:r>
                        <a:rPr lang="en-US" sz="1700" dirty="0" smtClean="0"/>
                        <a:t>With LHS</a:t>
                      </a:r>
                      <a:endParaRPr lang="en-US" sz="1700" dirty="0"/>
                    </a:p>
                  </a:txBody>
                  <a:tcPr marL="110713" marR="110713" marT="54864" marB="54864" anchor="ctr">
                    <a:lnR w="38100" cap="flat" cmpd="sng" algn="ctr">
                      <a:solidFill>
                        <a:schemeClr val="bg2"/>
                      </a:solidFill>
                      <a:prstDash val="solid"/>
                      <a:round/>
                      <a:headEnd type="none" w="med" len="med"/>
                      <a:tailEnd type="none" w="med" len="med"/>
                    </a:lnR>
                    <a:lnB w="38100" cap="flat" cmpd="sng" algn="ctr">
                      <a:solidFill>
                        <a:schemeClr val="bg2"/>
                      </a:solidFill>
                      <a:prstDash val="solid"/>
                      <a:round/>
                      <a:headEnd type="none" w="med" len="med"/>
                      <a:tailEnd type="none" w="med" len="med"/>
                    </a:lnB>
                    <a:solidFill>
                      <a:schemeClr val="tx2">
                        <a:lumMod val="75000"/>
                      </a:schemeClr>
                    </a:solidFill>
                  </a:tcPr>
                </a:tc>
              </a:tr>
              <a:tr h="365760">
                <a:tc vMerge="1">
                  <a:txBody>
                    <a:bodyPr/>
                    <a:lstStyle/>
                    <a:p>
                      <a:endParaRPr lang="en-US"/>
                    </a:p>
                  </a:txBody>
                  <a:tcPr/>
                </a:tc>
                <a:tc>
                  <a:txBody>
                    <a:bodyPr/>
                    <a:lstStyle/>
                    <a:p>
                      <a:r>
                        <a:rPr lang="en-US" sz="1700" dirty="0" smtClean="0"/>
                        <a:t>UMDF</a:t>
                      </a:r>
                      <a:endParaRPr lang="en-US" sz="1700" dirty="0"/>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pPr algn="ctr"/>
                      <a:endParaRPr lang="en-US" sz="1700" dirty="0"/>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pPr algn="ctr"/>
                      <a:r>
                        <a:rPr lang="en-US" sz="1700" dirty="0" smtClean="0"/>
                        <a:t>Yes </a:t>
                      </a:r>
                      <a:r>
                        <a:rPr lang="en-US" sz="1700" dirty="0" smtClean="0">
                          <a:solidFill>
                            <a:schemeClr val="accent3">
                              <a:lumMod val="50000"/>
                            </a:schemeClr>
                          </a:solidFill>
                        </a:rPr>
                        <a:t>(SP1)</a:t>
                      </a:r>
                      <a:endParaRPr lang="en-US" sz="1700" dirty="0">
                        <a:solidFill>
                          <a:schemeClr val="accent3">
                            <a:lumMod val="50000"/>
                          </a:schemeClr>
                        </a:solidFill>
                      </a:endParaRPr>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a:txBody>
                    <a:bodyPr/>
                    <a:lstStyle/>
                    <a:p>
                      <a:pPr algn="ctr"/>
                      <a:r>
                        <a:rPr lang="en-US" sz="1700" dirty="0" smtClean="0"/>
                        <a:t>Yes</a:t>
                      </a:r>
                      <a:endParaRPr lang="en-US" sz="1700" dirty="0"/>
                    </a:p>
                  </a:txBody>
                  <a:tcPr marL="110713" marR="110713" marT="54864" marB="54864" anchor="ctr">
                    <a:lnB w="38100" cap="flat" cmpd="sng" algn="ctr">
                      <a:solidFill>
                        <a:schemeClr val="bg2"/>
                      </a:solidFill>
                      <a:prstDash val="solid"/>
                      <a:round/>
                      <a:headEnd type="none" w="med" len="med"/>
                      <a:tailEnd type="none" w="med" len="med"/>
                    </a:lnB>
                    <a:solidFill>
                      <a:schemeClr val="tx2">
                        <a:lumMod val="75000"/>
                      </a:schemeClr>
                    </a:solidFill>
                  </a:tcPr>
                </a:tc>
                <a:tc vMerge="1">
                  <a:txBody>
                    <a:bodyPr/>
                    <a:lstStyle/>
                    <a:p>
                      <a:endParaRPr lang="en-US" dirty="0"/>
                    </a:p>
                  </a:txBody>
                  <a:tcPr>
                    <a:solidFill>
                      <a:schemeClr val="accent2">
                        <a:lumMod val="75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err="1" smtClean="0">
                <a:solidFill>
                  <a:schemeClr val="accent1"/>
                </a:solidFill>
              </a:rPr>
              <a:t>WinUSB</a:t>
            </a:r>
            <a:r>
              <a:rPr sz="4300" smtClean="0">
                <a:solidFill>
                  <a:schemeClr val="accent1"/>
                </a:solidFill>
              </a:rPr>
              <a:t> coinstaller</a:t>
            </a:r>
            <a:endParaRPr sz="4300">
              <a:solidFill>
                <a:schemeClr val="accent1"/>
              </a:solidFill>
            </a:endParaRPr>
          </a:p>
        </p:txBody>
      </p:sp>
      <p:sp>
        <p:nvSpPr>
          <p:cNvPr id="3" name="Content Placeholder 2"/>
          <p:cNvSpPr>
            <a:spLocks noGrp="1"/>
          </p:cNvSpPr>
          <p:nvPr>
            <p:ph idx="1"/>
          </p:nvPr>
        </p:nvSpPr>
        <p:spPr>
          <a:xfrm>
            <a:off x="458153" y="2286000"/>
            <a:ext cx="10056494" cy="1411603"/>
          </a:xfrm>
        </p:spPr>
        <p:txBody>
          <a:bodyPr>
            <a:noAutofit/>
          </a:bodyPr>
          <a:lstStyle/>
          <a:p>
            <a:pPr>
              <a:spcBef>
                <a:spcPts val="720"/>
              </a:spcBef>
            </a:pPr>
            <a:r>
              <a:rPr lang="en-US" sz="2900" dirty="0" smtClean="0"/>
              <a:t>Copy and Invoke </a:t>
            </a:r>
            <a:r>
              <a:rPr lang="en-US" sz="2900" dirty="0" err="1" smtClean="0"/>
              <a:t>WinUSB</a:t>
            </a:r>
            <a:r>
              <a:rPr lang="en-US" sz="2900" dirty="0" smtClean="0"/>
              <a:t> coinstaller in your INF</a:t>
            </a:r>
          </a:p>
          <a:p>
            <a:pPr lvl="1">
              <a:spcBef>
                <a:spcPts val="720"/>
              </a:spcBef>
            </a:pPr>
            <a:r>
              <a:rPr lang="en-US" sz="2900" dirty="0" smtClean="0"/>
              <a:t>On Windows XP this installs the </a:t>
            </a:r>
            <a:r>
              <a:rPr lang="en-US" sz="2900" dirty="0" err="1" smtClean="0"/>
              <a:t>WinUSB</a:t>
            </a:r>
            <a:r>
              <a:rPr lang="en-US" sz="2900" dirty="0" smtClean="0"/>
              <a:t> driver package</a:t>
            </a:r>
          </a:p>
          <a:p>
            <a:pPr lvl="1">
              <a:spcBef>
                <a:spcPts val="720"/>
              </a:spcBef>
            </a:pPr>
            <a:r>
              <a:rPr lang="en-US" sz="2900" dirty="0" smtClean="0"/>
              <a:t>On Windows Vista this is benign</a:t>
            </a:r>
          </a:p>
        </p:txBody>
      </p:sp>
      <p:sp>
        <p:nvSpPr>
          <p:cNvPr id="5" name="Rectangle 4"/>
          <p:cNvSpPr>
            <a:spLocks noChangeArrowheads="1"/>
          </p:cNvSpPr>
          <p:nvPr/>
        </p:nvSpPr>
        <p:spPr bwMode="auto">
          <a:xfrm>
            <a:off x="320040" y="3749040"/>
            <a:ext cx="10332720" cy="43891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gn="ctr" fontAlgn="t"/>
            <a:r>
              <a:rPr lang="en-US" sz="1700" dirty="0" smtClean="0">
                <a:latin typeface="Lucida Console" pitchFamily="49" charset="0"/>
              </a:rPr>
              <a:t>UMDF\Samples\USB\</a:t>
            </a:r>
            <a:r>
              <a:rPr lang="en-US" sz="1700" dirty="0" err="1" smtClean="0">
                <a:latin typeface="Lucida Console" pitchFamily="49" charset="0"/>
              </a:rPr>
              <a:t>Echo_Driver</a:t>
            </a:r>
            <a:r>
              <a:rPr lang="en-US" sz="1700" dirty="0" smtClean="0">
                <a:latin typeface="Lucida Console" pitchFamily="49" charset="0"/>
              </a:rPr>
              <a:t>\WUDFOsrUsbDriver.inx</a:t>
            </a:r>
          </a:p>
          <a:p>
            <a:pPr fontAlgn="t"/>
            <a:endParaRPr lang="en-US" sz="1700" dirty="0" smtClean="0">
              <a:latin typeface="Lucida Console" pitchFamily="49" charset="0"/>
            </a:endParaRPr>
          </a:p>
          <a:p>
            <a:pPr fontAlgn="t"/>
            <a:r>
              <a:rPr lang="en-US" sz="1700" dirty="0" smtClean="0">
                <a:latin typeface="Lucida Console" pitchFamily="49" charset="0"/>
              </a:rPr>
              <a:t>[</a:t>
            </a:r>
            <a:r>
              <a:rPr lang="en-US" sz="1700" dirty="0" err="1" smtClean="0">
                <a:latin typeface="Lucida Console" pitchFamily="49" charset="0"/>
              </a:rPr>
              <a:t>SourceDisksFiles</a:t>
            </a:r>
            <a:r>
              <a:rPr lang="en-US" sz="1700" dirty="0" smtClean="0">
                <a:latin typeface="Lucida Console" pitchFamily="49" charset="0"/>
              </a:rPr>
              <a:t>]</a:t>
            </a:r>
          </a:p>
          <a:p>
            <a:pPr fontAlgn="t"/>
            <a:r>
              <a:rPr lang="en-US" sz="1700" dirty="0" smtClean="0">
                <a:latin typeface="Lucida Console" pitchFamily="49" charset="0"/>
              </a:rPr>
              <a:t>WUDFOsrUsbDriver.dll=1</a:t>
            </a:r>
          </a:p>
          <a:p>
            <a:pPr fontAlgn="t"/>
            <a:r>
              <a:rPr lang="en-US" sz="1700" dirty="0" err="1" smtClean="0">
                <a:latin typeface="Lucida Console" pitchFamily="49" charset="0"/>
              </a:rPr>
              <a:t>WudfUpdate_$UMDFCOINSTALLERVERSION$.dll</a:t>
            </a:r>
            <a:r>
              <a:rPr lang="en-US" sz="1700" dirty="0" smtClean="0">
                <a:latin typeface="Lucida Console" pitchFamily="49" charset="0"/>
              </a:rPr>
              <a:t>=1</a:t>
            </a:r>
          </a:p>
          <a:p>
            <a:pPr fontAlgn="t"/>
            <a:r>
              <a:rPr lang="en-US" sz="1700" dirty="0" smtClean="0">
                <a:latin typeface="Lucida Console" pitchFamily="49" charset="0"/>
              </a:rPr>
              <a:t>WdfCoInstaller01005.dll=1</a:t>
            </a:r>
          </a:p>
          <a:p>
            <a:pPr fontAlgn="t"/>
            <a:r>
              <a:rPr lang="en-US" sz="1700" dirty="0" smtClean="0">
                <a:solidFill>
                  <a:srgbClr val="FFFF00"/>
                </a:solidFill>
                <a:latin typeface="Lucida Console" pitchFamily="49" charset="0"/>
              </a:rPr>
              <a:t>WinUsbCoinstaller.dll=1</a:t>
            </a:r>
            <a:endParaRPr lang="en-US" sz="1700" dirty="0" smtClean="0">
              <a:latin typeface="Lucida Console" pitchFamily="49" charset="0"/>
            </a:endParaRPr>
          </a:p>
          <a:p>
            <a:pPr fontAlgn="t"/>
            <a:endParaRPr lang="en-US" sz="1700" dirty="0" smtClean="0">
              <a:solidFill>
                <a:srgbClr val="FFFF00"/>
              </a:solidFill>
              <a:latin typeface="Lucida Console" pitchFamily="49" charset="0"/>
            </a:endParaRPr>
          </a:p>
          <a:p>
            <a:pPr fontAlgn="t"/>
            <a:r>
              <a:rPr lang="en-US" sz="1700" dirty="0" smtClean="0">
                <a:latin typeface="Lucida Console" pitchFamily="49" charset="0"/>
              </a:rPr>
              <a:t>[</a:t>
            </a:r>
            <a:r>
              <a:rPr lang="en-US" sz="1700" dirty="0" err="1" smtClean="0">
                <a:latin typeface="Lucida Console" pitchFamily="49" charset="0"/>
              </a:rPr>
              <a:t>CoInstallers_CopyFiles</a:t>
            </a:r>
            <a:r>
              <a:rPr lang="en-US" sz="1700" dirty="0" smtClean="0">
                <a:latin typeface="Lucida Console" pitchFamily="49" charset="0"/>
              </a:rPr>
              <a:t>]</a:t>
            </a:r>
          </a:p>
          <a:p>
            <a:pPr fontAlgn="t"/>
            <a:r>
              <a:rPr lang="en-US" sz="1700" dirty="0" err="1" smtClean="0">
                <a:latin typeface="Lucida Console" pitchFamily="49" charset="0"/>
              </a:rPr>
              <a:t>WudfUpdate_$UMDFCOINSTALLERVERSION$.dll</a:t>
            </a:r>
            <a:endParaRPr lang="en-US" sz="1700" dirty="0" smtClean="0">
              <a:latin typeface="Lucida Console" pitchFamily="49" charset="0"/>
            </a:endParaRPr>
          </a:p>
          <a:p>
            <a:pPr fontAlgn="t"/>
            <a:r>
              <a:rPr lang="en-US" sz="1700" dirty="0" smtClean="0">
                <a:latin typeface="Lucida Console" pitchFamily="49" charset="0"/>
              </a:rPr>
              <a:t>WdfCoInstaller01005.dll</a:t>
            </a:r>
          </a:p>
          <a:p>
            <a:pPr fontAlgn="t"/>
            <a:r>
              <a:rPr lang="en-US" sz="1700" dirty="0" smtClean="0">
                <a:solidFill>
                  <a:srgbClr val="FFFF00"/>
                </a:solidFill>
                <a:latin typeface="Lucida Console" pitchFamily="49" charset="0"/>
              </a:rPr>
              <a:t>WinUsbCoinstaller.dll</a:t>
            </a:r>
          </a:p>
          <a:p>
            <a:pPr fontAlgn="t"/>
            <a:endParaRPr lang="en-US" sz="1700" dirty="0" smtClean="0">
              <a:solidFill>
                <a:srgbClr val="FFFF00"/>
              </a:solidFill>
              <a:latin typeface="Lucida Console" pitchFamily="49" charset="0"/>
            </a:endParaRPr>
          </a:p>
          <a:p>
            <a:pPr fontAlgn="t"/>
            <a:r>
              <a:rPr lang="en-US" sz="1700" dirty="0" smtClean="0">
                <a:latin typeface="Lucida Console" pitchFamily="49" charset="0"/>
              </a:rPr>
              <a:t>[</a:t>
            </a:r>
            <a:r>
              <a:rPr lang="en-US" sz="1700" dirty="0" err="1" smtClean="0">
                <a:latin typeface="Lucida Console" pitchFamily="49" charset="0"/>
              </a:rPr>
              <a:t>CoInstallers_AddReg</a:t>
            </a:r>
            <a:r>
              <a:rPr lang="en-US" sz="1700" dirty="0" smtClean="0">
                <a:latin typeface="Lucida Console" pitchFamily="49" charset="0"/>
              </a:rPr>
              <a:t>]</a:t>
            </a:r>
          </a:p>
          <a:p>
            <a:pPr fontAlgn="t"/>
            <a:r>
              <a:rPr lang="en-US" sz="1700" dirty="0" smtClean="0">
                <a:latin typeface="Lucida Console" pitchFamily="49" charset="0"/>
              </a:rPr>
              <a:t>HKR,,CoInstallers32,0x00010000, "WudfUpdate_$UMDFCOINSTALLERVERSION$.dll",</a:t>
            </a:r>
          </a:p>
          <a:p>
            <a:pPr fontAlgn="t"/>
            <a:r>
              <a:rPr lang="en-US" sz="1700" dirty="0" smtClean="0">
                <a:latin typeface="Lucida Console" pitchFamily="49" charset="0"/>
              </a:rPr>
              <a:t>                                </a:t>
            </a:r>
            <a:r>
              <a:rPr lang="en-US" sz="1700" dirty="0" smtClean="0">
                <a:solidFill>
                  <a:srgbClr val="FFFF00"/>
                </a:solidFill>
                <a:latin typeface="Lucida Console" pitchFamily="49" charset="0"/>
              </a:rPr>
              <a:t>"WinUsbCoinstaller.dll",</a:t>
            </a:r>
          </a:p>
          <a:p>
            <a:pPr fontAlgn="t"/>
            <a:r>
              <a:rPr lang="en-US" sz="1700" dirty="0" smtClean="0">
                <a:latin typeface="Lucida Console" pitchFamily="49" charset="0"/>
              </a:rPr>
              <a:t>                                "WdfCoInstaller01005.dll,WdfCoInstaller"</a:t>
            </a:r>
          </a:p>
          <a:p>
            <a:pPr fontAlgn="t"/>
            <a:endParaRPr lang="en-US" sz="1700" dirty="0" smtClean="0">
              <a:solidFill>
                <a:srgbClr val="FFFF00"/>
              </a:solidFill>
              <a:latin typeface="Lucida Console" pitchFamily="49" charset="0"/>
            </a:endParaRPr>
          </a:p>
          <a:p>
            <a:pPr fontAlgn="t"/>
            <a:endParaRPr lang="en-US" sz="1700" dirty="0" smtClean="0">
              <a:solidFill>
                <a:srgbClr val="FFFF00"/>
              </a:solidFill>
              <a:latin typeface="Lucida Console" pitchFamily="49" charset="0"/>
            </a:endParaRPr>
          </a:p>
          <a:p>
            <a:pPr fontAlgn="t"/>
            <a:endParaRPr lang="en-US" sz="1700" dirty="0" smtClean="0"/>
          </a:p>
          <a:p>
            <a:endParaRPr lang="en-US" sz="1700" dirty="0" smtClean="0">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err="1" smtClean="0">
                <a:solidFill>
                  <a:schemeClr val="accent1"/>
                </a:solidFill>
              </a:rPr>
              <a:t>WinUSB</a:t>
            </a:r>
            <a:r>
              <a:rPr sz="4300" smtClean="0">
                <a:solidFill>
                  <a:schemeClr val="accent1"/>
                </a:solidFill>
              </a:rPr>
              <a:t> </a:t>
            </a:r>
            <a:r>
              <a:rPr sz="4300" err="1" smtClean="0">
                <a:solidFill>
                  <a:schemeClr val="accent1"/>
                </a:solidFill>
              </a:rPr>
              <a:t>coinstaller</a:t>
            </a:r>
            <a:endParaRPr sz="4300">
              <a:solidFill>
                <a:schemeClr val="accent1"/>
              </a:solidFill>
            </a:endParaRPr>
          </a:p>
        </p:txBody>
      </p:sp>
      <p:sp>
        <p:nvSpPr>
          <p:cNvPr id="3" name="Content Placeholder 2"/>
          <p:cNvSpPr>
            <a:spLocks noGrp="1"/>
          </p:cNvSpPr>
          <p:nvPr>
            <p:ph idx="1"/>
          </p:nvPr>
        </p:nvSpPr>
        <p:spPr>
          <a:xfrm>
            <a:off x="458153" y="2286001"/>
            <a:ext cx="10056494" cy="1163908"/>
          </a:xfrm>
        </p:spPr>
        <p:txBody>
          <a:bodyPr/>
          <a:lstStyle/>
          <a:p>
            <a:r>
              <a:rPr lang="en-US" sz="3800" dirty="0" smtClean="0"/>
              <a:t>Set the correct KMDF version in the INF</a:t>
            </a:r>
          </a:p>
          <a:p>
            <a:pPr lvl="1"/>
            <a:r>
              <a:rPr lang="en-US" sz="3400" dirty="0" smtClean="0"/>
              <a:t>This was a bug in the Windows Vista samples</a:t>
            </a:r>
          </a:p>
        </p:txBody>
      </p:sp>
      <p:sp>
        <p:nvSpPr>
          <p:cNvPr id="4" name="Rectangle 3"/>
          <p:cNvSpPr>
            <a:spLocks noChangeArrowheads="1"/>
          </p:cNvSpPr>
          <p:nvPr/>
        </p:nvSpPr>
        <p:spPr bwMode="auto">
          <a:xfrm>
            <a:off x="914400" y="3931920"/>
            <a:ext cx="9144000" cy="1371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gn="ctr"/>
            <a:r>
              <a:rPr lang="en-US" sz="1700" dirty="0" smtClean="0">
                <a:latin typeface="Lucida Console" pitchFamily="49" charset="0"/>
              </a:rPr>
              <a:t>UMDF\Samples\USB\</a:t>
            </a:r>
            <a:r>
              <a:rPr lang="en-US" sz="1700" dirty="0" err="1" smtClean="0">
                <a:latin typeface="Lucida Console" pitchFamily="49" charset="0"/>
              </a:rPr>
              <a:t>Echo_Driver</a:t>
            </a:r>
            <a:r>
              <a:rPr lang="en-US" sz="1700" dirty="0" smtClean="0">
                <a:latin typeface="Lucida Console" pitchFamily="49" charset="0"/>
              </a:rPr>
              <a:t>\WUDFOsrUsbDriver.inx</a:t>
            </a:r>
          </a:p>
          <a:p>
            <a:endParaRPr lang="en-US" sz="1700" dirty="0" smtClean="0">
              <a:latin typeface="Lucida Console" pitchFamily="49" charset="0"/>
            </a:endParaRPr>
          </a:p>
          <a:p>
            <a:r>
              <a:rPr lang="en-US" sz="1700" dirty="0" smtClean="0">
                <a:latin typeface="Lucida Console" pitchFamily="49" charset="0"/>
              </a:rPr>
              <a:t>[</a:t>
            </a:r>
            <a:r>
              <a:rPr lang="en-US" sz="1700" dirty="0" err="1" smtClean="0">
                <a:latin typeface="Lucida Console" pitchFamily="49" charset="0"/>
              </a:rPr>
              <a:t>WinUsb_Install</a:t>
            </a:r>
            <a:r>
              <a:rPr lang="en-US" sz="1700" dirty="0" smtClean="0">
                <a:latin typeface="Lucida Console" pitchFamily="49" charset="0"/>
              </a:rPr>
              <a:t>]</a:t>
            </a:r>
          </a:p>
          <a:p>
            <a:r>
              <a:rPr lang="en-US" sz="1700" dirty="0" err="1" smtClean="0">
                <a:latin typeface="Lucida Console" pitchFamily="49" charset="0"/>
              </a:rPr>
              <a:t>KmdfLibraryVersion</a:t>
            </a:r>
            <a:r>
              <a:rPr lang="en-US" sz="1700" dirty="0" smtClean="0">
                <a:latin typeface="Lucida Console" pitchFamily="49" charset="0"/>
              </a:rPr>
              <a:t> = </a:t>
            </a:r>
            <a:r>
              <a:rPr lang="en-US" sz="1700" dirty="0" smtClean="0">
                <a:solidFill>
                  <a:srgbClr val="FFFF00"/>
                </a:solidFill>
                <a:latin typeface="Lucida Console" pitchFamily="49" charset="0"/>
              </a:rPr>
              <a:t>1.5</a:t>
            </a:r>
            <a:r>
              <a:rPr lang="en-US" sz="1700" dirty="0" smtClean="0">
                <a:latin typeface="Lucida Console" pitchFamily="49" charset="0"/>
              </a:rPr>
              <a:t>	# was 1.0</a:t>
            </a:r>
          </a:p>
          <a:p>
            <a:endParaRPr lang="en-US" sz="1700" dirty="0" smtClean="0">
              <a:latin typeface="Lucida Console" pitchFamily="49" charset="0"/>
            </a:endParaRPr>
          </a:p>
          <a:p>
            <a:endParaRPr lang="en-US" sz="1700" dirty="0" smtClean="0">
              <a:latin typeface="Lucida Console" pitchFamily="49" charset="0"/>
            </a:endParaRPr>
          </a:p>
        </p:txBody>
      </p:sp>
      <p:sp>
        <p:nvSpPr>
          <p:cNvPr id="5" name="Rectangle 4"/>
          <p:cNvSpPr/>
          <p:nvPr/>
        </p:nvSpPr>
        <p:spPr>
          <a:xfrm>
            <a:off x="474346" y="5669280"/>
            <a:ext cx="10182224" cy="1801006"/>
          </a:xfrm>
          <a:prstGeom prst="rect">
            <a:avLst/>
          </a:prstGeom>
        </p:spPr>
        <p:txBody>
          <a:bodyPr wrap="square" lIns="109728" tIns="54864" rIns="109728" bIns="54864">
            <a:spAutoFit/>
          </a:bodyPr>
          <a:lstStyle/>
          <a:p>
            <a:pPr marL="459088" indent="-459088" defTabSz="1095332" fontAlgn="base">
              <a:lnSpc>
                <a:spcPct val="90000"/>
              </a:lnSpc>
              <a:spcBef>
                <a:spcPts val="1400"/>
              </a:spcBef>
              <a:spcAft>
                <a:spcPct val="0"/>
              </a:spcAft>
              <a:buClr>
                <a:srgbClr val="FFFFFF"/>
              </a:buClr>
              <a:buSzPct val="95000"/>
              <a:buBlip>
                <a:blip r:embed="rId3"/>
              </a:buBlip>
            </a:pPr>
            <a:r>
              <a:rPr lang="en-US" sz="3800" kern="0" dirty="0" smtClean="0">
                <a:solidFill>
                  <a:srgbClr val="FFFFFF"/>
                </a:solidFill>
                <a:effectLst>
                  <a:outerShdw blurRad="38100" dist="38100" dir="2700000" algn="tl">
                    <a:srgbClr val="000000">
                      <a:alpha val="43137"/>
                    </a:srgbClr>
                  </a:outerShdw>
                </a:effectLst>
              </a:rPr>
              <a:t>Include WinUsbCoinstaller.dll in your driver package</a:t>
            </a:r>
          </a:p>
          <a:p>
            <a:pPr marL="845786" lvl="1" indent="-380984" defTabSz="1095332" fontAlgn="base">
              <a:lnSpc>
                <a:spcPct val="90000"/>
              </a:lnSpc>
              <a:spcBef>
                <a:spcPts val="1300"/>
              </a:spcBef>
              <a:spcAft>
                <a:spcPct val="0"/>
              </a:spcAft>
              <a:buClr>
                <a:srgbClr val="FFFFFF"/>
              </a:buClr>
              <a:buSzPct val="80000"/>
              <a:buBlip>
                <a:blip r:embed="rId4"/>
              </a:buBlip>
            </a:pPr>
            <a:r>
              <a:rPr lang="en-US" sz="3400" kern="0" dirty="0" smtClean="0">
                <a:solidFill>
                  <a:srgbClr val="FFFFFF"/>
                </a:solidFill>
                <a:effectLst>
                  <a:outerShdw blurRad="38100" dist="38100" dir="2700000" algn="tl">
                    <a:srgbClr val="000000">
                      <a:alpha val="43137"/>
                    </a:srgbClr>
                  </a:outerShdw>
                </a:effectLst>
              </a:rPr>
              <a:t>Along with UMDF and KMDF </a:t>
            </a:r>
            <a:r>
              <a:rPr lang="en-US" sz="3400" kern="0" dirty="0" err="1" smtClean="0">
                <a:solidFill>
                  <a:srgbClr val="FFFFFF"/>
                </a:solidFill>
                <a:effectLst>
                  <a:outerShdw blurRad="38100" dist="38100" dir="2700000" algn="tl">
                    <a:srgbClr val="000000">
                      <a:alpha val="43137"/>
                    </a:srgbClr>
                  </a:outerShdw>
                </a:effectLst>
              </a:rPr>
              <a:t>coinstallers</a:t>
            </a:r>
            <a:endParaRPr lang="en-US" sz="3400" kern="0"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Impersonation</a:t>
            </a:r>
            <a:endParaRPr sz="4300">
              <a:solidFill>
                <a:schemeClr val="accent1"/>
              </a:solidFill>
            </a:endParaRPr>
          </a:p>
        </p:txBody>
      </p:sp>
      <p:sp>
        <p:nvSpPr>
          <p:cNvPr id="3" name="Content Placeholder 2"/>
          <p:cNvSpPr>
            <a:spLocks noGrp="1"/>
          </p:cNvSpPr>
          <p:nvPr>
            <p:ph idx="1"/>
          </p:nvPr>
        </p:nvSpPr>
        <p:spPr>
          <a:xfrm>
            <a:off x="458153" y="2286000"/>
            <a:ext cx="10056494" cy="553998"/>
          </a:xfrm>
        </p:spPr>
        <p:txBody>
          <a:bodyPr/>
          <a:lstStyle/>
          <a:p>
            <a:r>
              <a:rPr lang="en-US" dirty="0" smtClean="0"/>
              <a:t>Invoking the impersonate method</a:t>
            </a:r>
          </a:p>
        </p:txBody>
      </p:sp>
      <p:sp>
        <p:nvSpPr>
          <p:cNvPr id="5" name="Rectangle 4"/>
          <p:cNvSpPr>
            <a:spLocks noChangeArrowheads="1"/>
          </p:cNvSpPr>
          <p:nvPr/>
        </p:nvSpPr>
        <p:spPr bwMode="auto">
          <a:xfrm>
            <a:off x="914400" y="3200400"/>
            <a:ext cx="9144000" cy="329184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r>
              <a:rPr lang="en-US" sz="1700" dirty="0" smtClean="0">
                <a:latin typeface="Lucida Console" pitchFamily="49" charset="0"/>
              </a:rPr>
              <a:t>HRESULT </a:t>
            </a:r>
            <a:r>
              <a:rPr lang="en-US" sz="1700" dirty="0" err="1" smtClean="0">
                <a:latin typeface="Lucida Console" pitchFamily="49" charset="0"/>
              </a:rPr>
              <a:t>CMyDevice</a:t>
            </a:r>
            <a:r>
              <a:rPr lang="en-US" sz="1700" dirty="0" smtClean="0">
                <a:latin typeface="Lucida Console" pitchFamily="49" charset="0"/>
              </a:rPr>
              <a:t>::</a:t>
            </a:r>
            <a:r>
              <a:rPr lang="en-US" sz="1700" dirty="0" err="1" smtClean="0">
                <a:latin typeface="Lucida Console" pitchFamily="49" charset="0"/>
              </a:rPr>
              <a:t>PlaybackFile</a:t>
            </a:r>
            <a:r>
              <a:rPr lang="en-US" sz="1700" dirty="0" smtClean="0">
                <a:latin typeface="Lucida Console" pitchFamily="49" charset="0"/>
              </a:rPr>
              <a:t>(</a:t>
            </a:r>
            <a:r>
              <a:rPr lang="en-US" sz="1700" dirty="0" err="1" smtClean="0">
                <a:latin typeface="Lucida Console" pitchFamily="49" charset="0"/>
              </a:rPr>
              <a:t>PlayInfo</a:t>
            </a:r>
            <a:r>
              <a:rPr lang="en-US" sz="1700" dirty="0" smtClean="0">
                <a:latin typeface="Lucida Console" pitchFamily="49" charset="0"/>
              </a:rPr>
              <a:t>) {</a:t>
            </a:r>
          </a:p>
          <a:p>
            <a:r>
              <a:rPr lang="en-US" sz="1700" dirty="0" smtClean="0">
                <a:latin typeface="Lucida Console" pitchFamily="49" charset="0"/>
              </a:rPr>
              <a:t>    PLAYBACK_IMPERSONATION_CONTEXT context = {</a:t>
            </a:r>
            <a:r>
              <a:rPr lang="en-US" sz="1700" dirty="0" err="1" smtClean="0">
                <a:latin typeface="Lucida Console" pitchFamily="49" charset="0"/>
              </a:rPr>
              <a:t>PlayInfo</a:t>
            </a:r>
            <a:r>
              <a:rPr lang="en-US" sz="1700" dirty="0" smtClean="0">
                <a:latin typeface="Lucida Console" pitchFamily="49" charset="0"/>
              </a:rPr>
              <a:t>, NULL, S_OK};</a:t>
            </a:r>
          </a:p>
          <a:p>
            <a:endParaRPr lang="en-US" sz="1700" dirty="0" smtClean="0">
              <a:latin typeface="Lucida Console" pitchFamily="49" charset="0"/>
            </a:endParaRPr>
          </a:p>
          <a:p>
            <a:r>
              <a:rPr lang="en-US" sz="1700" dirty="0" smtClean="0">
                <a:latin typeface="Lucida Console" pitchFamily="49" charset="0"/>
              </a:rPr>
              <a:t>    // Impersonate and open the playback file.</a:t>
            </a:r>
          </a:p>
          <a:p>
            <a:r>
              <a:rPr lang="en-US" sz="1700" dirty="0" smtClean="0">
                <a:latin typeface="Lucida Console" pitchFamily="49" charset="0"/>
              </a:rPr>
              <a:t>    hr = </a:t>
            </a:r>
            <a:r>
              <a:rPr lang="en-US" sz="1700" dirty="0" err="1" smtClean="0">
                <a:latin typeface="Lucida Console" pitchFamily="49" charset="0"/>
              </a:rPr>
              <a:t>FxRequest</a:t>
            </a:r>
            <a:r>
              <a:rPr lang="en-US" sz="1700" dirty="0" smtClean="0">
                <a:latin typeface="Lucida Console" pitchFamily="49" charset="0"/>
              </a:rPr>
              <a:t>-&gt;Impersonate( </a:t>
            </a:r>
            <a:r>
              <a:rPr lang="en-US" sz="1700" dirty="0" err="1" smtClean="0">
                <a:latin typeface="Lucida Console" pitchFamily="49" charset="0"/>
              </a:rPr>
              <a:t>SecurityImpersonation</a:t>
            </a:r>
            <a:r>
              <a:rPr lang="en-US" sz="1700" dirty="0" smtClean="0">
                <a:latin typeface="Lucida Console" pitchFamily="49" charset="0"/>
              </a:rPr>
              <a:t>,</a:t>
            </a:r>
          </a:p>
          <a:p>
            <a:r>
              <a:rPr lang="en-US" sz="1700" dirty="0" smtClean="0">
                <a:latin typeface="Lucida Console" pitchFamily="49" charset="0"/>
              </a:rPr>
              <a:t>                                 this-&gt;</a:t>
            </a:r>
            <a:r>
              <a:rPr lang="en-US" sz="1700" dirty="0" err="1" smtClean="0">
                <a:latin typeface="Lucida Console" pitchFamily="49" charset="0"/>
              </a:rPr>
              <a:t>QueryIImpersonateCallback</a:t>
            </a:r>
            <a:r>
              <a:rPr lang="en-US" sz="1700" dirty="0" smtClean="0">
                <a:latin typeface="Lucida Console" pitchFamily="49" charset="0"/>
              </a:rPr>
              <a:t>(),</a:t>
            </a:r>
          </a:p>
          <a:p>
            <a:r>
              <a:rPr lang="en-US" sz="1700" dirty="0" smtClean="0">
                <a:latin typeface="Lucida Console" pitchFamily="49" charset="0"/>
              </a:rPr>
              <a:t>                                 &amp;context );</a:t>
            </a:r>
          </a:p>
          <a:p>
            <a:r>
              <a:rPr lang="en-US" sz="1700" dirty="0" smtClean="0">
                <a:latin typeface="Lucida Console" pitchFamily="49" charset="0"/>
              </a:rPr>
              <a:t>    this-&gt;Release();</a:t>
            </a:r>
          </a:p>
          <a:p>
            <a:r>
              <a:rPr lang="en-US" sz="1700" dirty="0" smtClean="0">
                <a:latin typeface="Lucida Console" pitchFamily="49" charset="0"/>
              </a:rPr>
              <a:t>    …</a:t>
            </a:r>
          </a:p>
          <a:p>
            <a:r>
              <a:rPr lang="en-US" sz="1700" dirty="0" smtClean="0">
                <a:latin typeface="Lucida Console" pitchFamily="49" charset="0"/>
              </a:rPr>
              <a:t>    hr = </a:t>
            </a:r>
            <a:r>
              <a:rPr lang="en-US" sz="1700" dirty="0" err="1" smtClean="0">
                <a:latin typeface="Lucida Console" pitchFamily="49" charset="0"/>
              </a:rPr>
              <a:t>context.Hr</a:t>
            </a:r>
            <a:r>
              <a:rPr lang="en-US" sz="1700" dirty="0" smtClean="0">
                <a:latin typeface="Lucida Console" pitchFamily="49" charset="0"/>
              </a:rPr>
              <a:t>;</a:t>
            </a:r>
          </a:p>
          <a:p>
            <a:r>
              <a:rPr lang="en-US" sz="1700" dirty="0" smtClean="0">
                <a:latin typeface="Lucida Console" pitchFamily="49" charset="0"/>
              </a:rPr>
              <a:t>    …</a:t>
            </a:r>
          </a:p>
          <a:p>
            <a:r>
              <a:rPr lang="en-US" sz="1700" dirty="0" smtClean="0">
                <a:latin typeface="Lucida Console" pitchFamily="49" charset="0"/>
              </a:rPr>
              <a:t>}</a:t>
            </a:r>
          </a:p>
          <a:p>
            <a:endParaRPr lang="en-US" sz="1700" dirty="0" smtClean="0">
              <a:latin typeface="Consolas" pitchFamily="49" charset="0"/>
            </a:endParaRPr>
          </a:p>
        </p:txBody>
      </p:sp>
    </p:spTree>
  </p:cSld>
  <p:clrMapOvr>
    <a:masterClrMapping/>
  </p:clrMapOvr>
  <p:transition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Impersonation</a:t>
            </a:r>
            <a:endParaRPr sz="4300">
              <a:solidFill>
                <a:schemeClr val="accent1"/>
              </a:solidFill>
            </a:endParaRPr>
          </a:p>
        </p:txBody>
      </p:sp>
      <p:sp>
        <p:nvSpPr>
          <p:cNvPr id="3" name="Content Placeholder 2"/>
          <p:cNvSpPr>
            <a:spLocks noGrp="1"/>
          </p:cNvSpPr>
          <p:nvPr>
            <p:ph idx="1"/>
          </p:nvPr>
        </p:nvSpPr>
        <p:spPr>
          <a:xfrm>
            <a:off x="458153" y="2286000"/>
            <a:ext cx="10056494" cy="1607620"/>
          </a:xfrm>
        </p:spPr>
        <p:txBody>
          <a:bodyPr/>
          <a:lstStyle/>
          <a:p>
            <a:r>
              <a:rPr lang="en-US" sz="3400" dirty="0" err="1" smtClean="0"/>
              <a:t>OnImpersonate</a:t>
            </a:r>
            <a:r>
              <a:rPr lang="en-US" sz="3400" dirty="0" smtClean="0"/>
              <a:t> callback uses the context to</a:t>
            </a:r>
          </a:p>
          <a:p>
            <a:pPr lvl="1"/>
            <a:r>
              <a:rPr lang="en-US" sz="2900" dirty="0" smtClean="0"/>
              <a:t>Get the name of the file to open</a:t>
            </a:r>
          </a:p>
          <a:p>
            <a:pPr lvl="1"/>
            <a:r>
              <a:rPr lang="en-US" sz="2900" dirty="0" smtClean="0"/>
              <a:t>Store the file handle and status of </a:t>
            </a:r>
            <a:r>
              <a:rPr lang="en-US" sz="2900" dirty="0" err="1" smtClean="0"/>
              <a:t>CreateFile</a:t>
            </a:r>
            <a:endParaRPr lang="en-US" sz="2900" dirty="0"/>
          </a:p>
        </p:txBody>
      </p:sp>
      <p:sp>
        <p:nvSpPr>
          <p:cNvPr id="5" name="Rectangle 4"/>
          <p:cNvSpPr>
            <a:spLocks noChangeArrowheads="1"/>
          </p:cNvSpPr>
          <p:nvPr/>
        </p:nvSpPr>
        <p:spPr bwMode="auto">
          <a:xfrm>
            <a:off x="914400" y="4114800"/>
            <a:ext cx="9144000" cy="384048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ctr"/>
          <a:lstStyle/>
          <a:p>
            <a:r>
              <a:rPr lang="en-US" sz="1700" dirty="0" smtClean="0">
                <a:latin typeface="Lucida Console" pitchFamily="49" charset="0"/>
              </a:rPr>
              <a:t>VOID </a:t>
            </a:r>
            <a:r>
              <a:rPr lang="en-US" sz="1700" dirty="0" err="1" smtClean="0">
                <a:latin typeface="Lucida Console" pitchFamily="49" charset="0"/>
              </a:rPr>
              <a:t>CMyDevice</a:t>
            </a:r>
            <a:r>
              <a:rPr lang="en-US" sz="1700" dirty="0" smtClean="0">
                <a:latin typeface="Lucida Console" pitchFamily="49" charset="0"/>
              </a:rPr>
              <a:t>::</a:t>
            </a:r>
            <a:r>
              <a:rPr lang="en-US" sz="1700" dirty="0" err="1" smtClean="0">
                <a:latin typeface="Lucida Console" pitchFamily="49" charset="0"/>
              </a:rPr>
              <a:t>OnImpersonate</a:t>
            </a:r>
            <a:r>
              <a:rPr lang="en-US" sz="1700" dirty="0" smtClean="0">
                <a:latin typeface="Lucida Console" pitchFamily="49" charset="0"/>
              </a:rPr>
              <a:t>( Context ) </a:t>
            </a:r>
          </a:p>
          <a:p>
            <a:r>
              <a:rPr lang="en-US" sz="1700" dirty="0" smtClean="0">
                <a:latin typeface="Lucida Console" pitchFamily="49" charset="0"/>
              </a:rPr>
              <a:t>{</a:t>
            </a:r>
          </a:p>
          <a:p>
            <a:r>
              <a:rPr lang="en-US" sz="1700" dirty="0" smtClean="0">
                <a:latin typeface="Lucida Console" pitchFamily="49" charset="0"/>
              </a:rPr>
              <a:t>    PPLAYBACK_IMPERSONATION_CONTEXT context = (…) Context;</a:t>
            </a:r>
          </a:p>
          <a:p>
            <a:endParaRPr lang="en-US" sz="1700" dirty="0" smtClean="0">
              <a:latin typeface="Lucida Console" pitchFamily="49" charset="0"/>
            </a:endParaRPr>
          </a:p>
          <a:p>
            <a:r>
              <a:rPr lang="en-US" sz="1700" dirty="0" smtClean="0">
                <a:latin typeface="Lucida Console" pitchFamily="49" charset="0"/>
              </a:rPr>
              <a:t>    context-&gt;</a:t>
            </a:r>
            <a:r>
              <a:rPr lang="en-US" sz="1700" dirty="0" err="1" smtClean="0">
                <a:latin typeface="Lucida Console" pitchFamily="49" charset="0"/>
              </a:rPr>
              <a:t>FileHandle</a:t>
            </a:r>
            <a:r>
              <a:rPr lang="en-US" sz="1700" dirty="0" smtClean="0">
                <a:latin typeface="Lucida Console" pitchFamily="49" charset="0"/>
              </a:rPr>
              <a:t> = </a:t>
            </a:r>
            <a:r>
              <a:rPr lang="en-US" sz="1700" dirty="0" err="1" smtClean="0">
                <a:latin typeface="Lucida Console" pitchFamily="49" charset="0"/>
              </a:rPr>
              <a:t>CreateFile</a:t>
            </a:r>
            <a:r>
              <a:rPr lang="en-US" sz="1700" dirty="0" smtClean="0">
                <a:latin typeface="Lucida Console" pitchFamily="49" charset="0"/>
              </a:rPr>
              <a:t>(context-&gt;</a:t>
            </a:r>
            <a:r>
              <a:rPr lang="en-US" sz="1700" dirty="0" err="1" smtClean="0">
                <a:latin typeface="Lucida Console" pitchFamily="49" charset="0"/>
              </a:rPr>
              <a:t>PlaybackInfo</a:t>
            </a:r>
            <a:r>
              <a:rPr lang="en-US" sz="1700" dirty="0" smtClean="0">
                <a:latin typeface="Lucida Console" pitchFamily="49" charset="0"/>
              </a:rPr>
              <a:t>-&gt;Path, …);</a:t>
            </a:r>
          </a:p>
          <a:p>
            <a:endParaRPr lang="en-US" sz="1700" dirty="0" smtClean="0">
              <a:latin typeface="Lucida Console" pitchFamily="49" charset="0"/>
            </a:endParaRPr>
          </a:p>
          <a:p>
            <a:r>
              <a:rPr lang="en-US" sz="1700" dirty="0" smtClean="0">
                <a:latin typeface="Lucida Console" pitchFamily="49" charset="0"/>
              </a:rPr>
              <a:t>    if (context-&gt;</a:t>
            </a:r>
            <a:r>
              <a:rPr lang="en-US" sz="1700" dirty="0" err="1" smtClean="0">
                <a:latin typeface="Lucida Console" pitchFamily="49" charset="0"/>
              </a:rPr>
              <a:t>FileHandle</a:t>
            </a:r>
            <a:r>
              <a:rPr lang="en-US" sz="1700" dirty="0" smtClean="0">
                <a:latin typeface="Lucida Console" pitchFamily="49" charset="0"/>
              </a:rPr>
              <a:t> == INVALID_HANDLE_VALUE) {</a:t>
            </a:r>
          </a:p>
          <a:p>
            <a:r>
              <a:rPr lang="en-US" sz="1700" dirty="0" smtClean="0">
                <a:latin typeface="Lucida Console" pitchFamily="49" charset="0"/>
              </a:rPr>
              <a:t>        content-&gt;Hr = HRESULT_FROM_WIN32(</a:t>
            </a:r>
            <a:r>
              <a:rPr lang="en-US" sz="1700" dirty="0" err="1" smtClean="0">
                <a:latin typeface="Lucida Console" pitchFamily="49" charset="0"/>
              </a:rPr>
              <a:t>GetLastError</a:t>
            </a:r>
            <a:r>
              <a:rPr lang="en-US" sz="1700" dirty="0" smtClean="0">
                <a:latin typeface="Lucida Console" pitchFamily="49" charset="0"/>
              </a:rPr>
              <a:t>());</a:t>
            </a:r>
          </a:p>
          <a:p>
            <a:r>
              <a:rPr lang="en-US" sz="1700" dirty="0" smtClean="0">
                <a:latin typeface="Lucida Console" pitchFamily="49" charset="0"/>
              </a:rPr>
              <a:t>    } else {</a:t>
            </a:r>
          </a:p>
          <a:p>
            <a:r>
              <a:rPr lang="en-US" sz="1700" dirty="0" smtClean="0">
                <a:latin typeface="Lucida Console" pitchFamily="49" charset="0"/>
              </a:rPr>
              <a:t>        content-&gt;Hr = S_OK;</a:t>
            </a:r>
          </a:p>
          <a:p>
            <a:r>
              <a:rPr lang="en-US" sz="1700" dirty="0" smtClean="0">
                <a:latin typeface="Lucida Console" pitchFamily="49" charset="0"/>
              </a:rPr>
              <a:t>    }</a:t>
            </a:r>
          </a:p>
          <a:p>
            <a:endParaRPr lang="en-US" sz="1700" dirty="0" smtClean="0">
              <a:latin typeface="Lucida Console" pitchFamily="49" charset="0"/>
            </a:endParaRPr>
          </a:p>
          <a:p>
            <a:r>
              <a:rPr lang="en-US" sz="1700" dirty="0" smtClean="0">
                <a:latin typeface="Lucida Console" pitchFamily="49" charset="0"/>
              </a:rPr>
              <a:t>    return;</a:t>
            </a:r>
          </a:p>
          <a:p>
            <a:r>
              <a:rPr lang="en-US" sz="1700" dirty="0" smtClean="0">
                <a:latin typeface="Lucida Console" pitchFamily="49" charset="0"/>
              </a:rPr>
              <a:t>}</a:t>
            </a:r>
          </a:p>
          <a:p>
            <a:endParaRPr lang="en-US" sz="1700" dirty="0" smtClean="0">
              <a:latin typeface="Consolas" pitchFamily="49" charset="0"/>
            </a:endParaRPr>
          </a:p>
        </p:txBody>
      </p:sp>
    </p:spTree>
  </p:cSld>
  <p:clrMapOvr>
    <a:masterClrMapping/>
  </p:clrMapOvr>
  <p:transition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Sync Request cancellation</a:t>
            </a:r>
            <a:endParaRPr sz="4300">
              <a:solidFill>
                <a:schemeClr val="accent1"/>
              </a:solidFill>
            </a:endParaRPr>
          </a:p>
        </p:txBody>
      </p:sp>
      <p:sp>
        <p:nvSpPr>
          <p:cNvPr id="3" name="Content Placeholder 2"/>
          <p:cNvSpPr>
            <a:spLocks noGrp="1"/>
          </p:cNvSpPr>
          <p:nvPr>
            <p:ph idx="1"/>
          </p:nvPr>
        </p:nvSpPr>
        <p:spPr>
          <a:xfrm>
            <a:off x="458153" y="2286183"/>
            <a:ext cx="10056494" cy="1107996"/>
          </a:xfrm>
        </p:spPr>
        <p:txBody>
          <a:bodyPr/>
          <a:lstStyle/>
          <a:p>
            <a:r>
              <a:rPr lang="en-US" dirty="0" smtClean="0"/>
              <a:t>Sample encapsulates the cancellation logic into the reusable </a:t>
            </a:r>
            <a:r>
              <a:rPr lang="en-US" dirty="0" err="1" smtClean="0"/>
              <a:t>CCancelChecker</a:t>
            </a:r>
            <a:r>
              <a:rPr lang="en-US" dirty="0" smtClean="0"/>
              <a:t> class</a:t>
            </a:r>
            <a:endParaRPr lang="en-US" dirty="0"/>
          </a:p>
        </p:txBody>
      </p:sp>
      <p:sp>
        <p:nvSpPr>
          <p:cNvPr id="6" name="Rectangle 4"/>
          <p:cNvSpPr>
            <a:spLocks noChangeArrowheads="1"/>
          </p:cNvSpPr>
          <p:nvPr/>
        </p:nvSpPr>
        <p:spPr bwMode="auto">
          <a:xfrm>
            <a:off x="876300" y="3749040"/>
            <a:ext cx="9235440" cy="30175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class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CCancelChecker</a:t>
            </a:r>
            <a:endParaRPr lang="en-US" sz="1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HRESULT Initialize( __in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IWDFDevice</a:t>
            </a:r>
            <a:r>
              <a:rPr lang="en-US" sz="1700" dirty="0" smtClean="0">
                <a:solidFill>
                  <a:schemeClr val="tx2"/>
                </a:solidFill>
                <a:effectLst>
                  <a:outerShdw blurRad="38100" dist="38100" dir="2700000" algn="tl">
                    <a:srgbClr val="000000">
                      <a:alpha val="43137"/>
                    </a:srgbClr>
                  </a:outerShdw>
                </a:effectLst>
                <a:latin typeface="Lucida Console" pitchFamily="49" charset="0"/>
              </a:rPr>
              <a:t>* Device,</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__in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IUnknown</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DummyCallbackInterface</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VOID Cleanup( VOID );</a:t>
            </a:r>
          </a:p>
          <a:p>
            <a:pPr>
              <a:lnSpc>
                <a:spcPct val="85000"/>
              </a:lnSpc>
              <a:spcBef>
                <a:spcPct val="20000"/>
              </a:spcBef>
            </a:pPr>
            <a:endParaRPr lang="en-US" sz="1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bool</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IsSynchronousRequestCancelled</a:t>
            </a:r>
            <a:r>
              <a:rPr lang="en-US" sz="1700" dirty="0" smtClean="0">
                <a:solidFill>
                  <a:schemeClr val="tx2"/>
                </a:solidFill>
                <a:effectLst>
                  <a:outerShdw blurRad="38100" dist="38100" dir="2700000" algn="tl">
                    <a:srgbClr val="000000">
                      <a:alpha val="43137"/>
                    </a:srgbClr>
                  </a:outerShdw>
                </a:effectLst>
                <a:latin typeface="Lucida Console" pitchFamily="49" charset="0"/>
              </a:rPr>
              <a:t>( __in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IWDFIoRequest</a:t>
            </a:r>
            <a:r>
              <a:rPr lang="en-US" sz="1700" dirty="0" smtClean="0">
                <a:solidFill>
                  <a:schemeClr val="tx2"/>
                </a:solidFill>
                <a:effectLst>
                  <a:outerShdw blurRad="38100" dist="38100" dir="2700000" algn="tl">
                    <a:srgbClr val="000000">
                      <a:alpha val="43137"/>
                    </a:srgbClr>
                  </a:outerShdw>
                </a:effectLst>
                <a:latin typeface="Lucida Console" pitchFamily="49" charset="0"/>
              </a:rPr>
              <a:t>* Request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Samples</a:t>
            </a:r>
            <a:br>
              <a:rPr lang="en-US" dirty="0" smtClean="0"/>
            </a:br>
            <a:r>
              <a:rPr sz="4300" smtClean="0">
                <a:solidFill>
                  <a:schemeClr val="accent1"/>
                </a:solidFill>
              </a:rPr>
              <a:t>Sync Request cancellation</a:t>
            </a:r>
            <a:endParaRPr sz="4300">
              <a:solidFill>
                <a:schemeClr val="accent1"/>
              </a:solidFill>
            </a:endParaRPr>
          </a:p>
        </p:txBody>
      </p:sp>
      <p:sp>
        <p:nvSpPr>
          <p:cNvPr id="5" name="Rectangle 4"/>
          <p:cNvSpPr>
            <a:spLocks noChangeArrowheads="1"/>
          </p:cNvSpPr>
          <p:nvPr/>
        </p:nvSpPr>
        <p:spPr bwMode="auto">
          <a:xfrm>
            <a:off x="640080" y="1828800"/>
            <a:ext cx="9692640" cy="62179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109718" tIns="54860" rIns="109718" bIns="54860" anchor="t"/>
          <a:lstStyle/>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HRESULT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CMyDevice</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PlaybackFile</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Req</a:t>
            </a:r>
            <a:r>
              <a:rPr lang="en-US" sz="1700" dirty="0" smtClean="0">
                <a:solidFill>
                  <a:schemeClr val="tx2"/>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Instantiate the cancel checker object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CCancelChecker</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cancelChecker</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Initialize the cancel checker using this object’s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Iunknown</a:t>
            </a:r>
            <a:r>
              <a:rPr lang="en-US" sz="1700" dirty="0" smtClean="0">
                <a:solidFill>
                  <a:schemeClr val="tx2"/>
                </a:solidFill>
                <a:effectLst>
                  <a:outerShdw blurRad="38100" dist="38100" dir="2700000" algn="tl">
                    <a:srgbClr val="000000">
                      <a:alpha val="43137"/>
                    </a:srgbClr>
                  </a:outerShdw>
                </a:effectLst>
                <a:latin typeface="Lucida Console" pitchFamily="49" charset="0"/>
              </a:rPr>
              <a:t> as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the dummy interface pointer</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IUnknown</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pQueueCallbackInterface</a:t>
            </a:r>
            <a:r>
              <a:rPr lang="en-US" sz="1700" dirty="0" smtClean="0">
                <a:solidFill>
                  <a:schemeClr val="tx2"/>
                </a:solidFill>
                <a:effectLst>
                  <a:outerShdw blurRad="38100" dist="38100" dir="2700000" algn="tl">
                    <a:srgbClr val="000000">
                      <a:alpha val="43137"/>
                    </a:srgbClr>
                  </a:outerShdw>
                </a:effectLst>
                <a:latin typeface="Lucida Console" pitchFamily="49" charset="0"/>
              </a:rPr>
              <a:t> = this-&gt;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QueryIUnknown</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hr =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cancelChecker.Initialize</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m_FxDevice</a:t>
            </a: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pQueueCallbackInterface</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pQueueCallbackInterface</a:t>
            </a:r>
            <a:r>
              <a:rPr lang="en-US" sz="1700" dirty="0" smtClean="0">
                <a:solidFill>
                  <a:schemeClr val="tx2"/>
                </a:solidFill>
                <a:effectLst>
                  <a:outerShdw blurRad="38100" dist="38100" dir="2700000" algn="tl">
                    <a:srgbClr val="000000">
                      <a:alpha val="43137"/>
                    </a:srgbClr>
                  </a:outerShdw>
                </a:effectLst>
                <a:latin typeface="Lucida Console" pitchFamily="49" charset="0"/>
              </a:rPr>
              <a:t>-&gt;Release();</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do { // Check for cancellation.</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cancelled =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cancelChecker.IsSynchronousRequestCancelled</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Req</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if (cancelled) hr = HRESULT_FROM_WIN32(ERROR_CANCELLED);</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else { /* Do Work */ …}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while(SUCCEEDED(hr));</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Only complete the request if it wasn’t cancelled</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if (cancelled == false)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FxRequest</a:t>
            </a:r>
            <a:r>
              <a:rPr lang="en-US" sz="1700" dirty="0" smtClean="0">
                <a:solidFill>
                  <a:schemeClr val="tx2"/>
                </a:solidFill>
                <a:effectLst>
                  <a:outerShdw blurRad="38100" dist="38100" dir="2700000" algn="tl">
                    <a:srgbClr val="000000">
                      <a:alpha val="43137"/>
                    </a:srgbClr>
                  </a:outerShdw>
                </a:effectLst>
                <a:latin typeface="Lucida Console" pitchFamily="49" charset="0"/>
              </a:rPr>
              <a:t>-&gt;</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CompleteWithInformation</a:t>
            </a:r>
            <a:r>
              <a:rPr lang="en-US" sz="1700" dirty="0" smtClean="0">
                <a:solidFill>
                  <a:schemeClr val="tx2"/>
                </a:solidFill>
                <a:effectLst>
                  <a:outerShdw blurRad="38100" dist="38100" dir="2700000" algn="tl">
                    <a:srgbClr val="000000">
                      <a:alpha val="43137"/>
                    </a:srgbClr>
                  </a:outerShdw>
                </a:effectLst>
                <a:latin typeface="Lucida Console" pitchFamily="49" charset="0"/>
              </a:rPr>
              <a:t>(hr, 0);</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 Cleanup the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cancelChecker’s</a:t>
            </a:r>
            <a:r>
              <a:rPr lang="en-US" sz="1700" dirty="0" smtClean="0">
                <a:solidFill>
                  <a:schemeClr val="tx2"/>
                </a:solidFill>
                <a:effectLst>
                  <a:outerShdw blurRad="38100" dist="38100" dir="2700000" algn="tl">
                    <a:srgbClr val="000000">
                      <a:alpha val="43137"/>
                    </a:srgbClr>
                  </a:outerShdw>
                </a:effectLst>
                <a:latin typeface="Lucida Console" pitchFamily="49" charset="0"/>
              </a:rPr>
              <a:t> resources</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a:t>
            </a:r>
            <a:r>
              <a:rPr lang="en-US" sz="1700" dirty="0" err="1" smtClean="0">
                <a:solidFill>
                  <a:schemeClr val="tx2"/>
                </a:solidFill>
                <a:effectLst>
                  <a:outerShdw blurRad="38100" dist="38100" dir="2700000" algn="tl">
                    <a:srgbClr val="000000">
                      <a:alpha val="43137"/>
                    </a:srgbClr>
                  </a:outerShdw>
                </a:effectLst>
                <a:latin typeface="Lucida Console" pitchFamily="49" charset="0"/>
              </a:rPr>
              <a:t>cancelChecker.Cleanup</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    return hr;</a:t>
            </a:r>
          </a:p>
          <a:p>
            <a:pPr>
              <a:lnSpc>
                <a:spcPct val="85000"/>
              </a:lnSpc>
              <a:spcBef>
                <a:spcPct val="20000"/>
              </a:spcBef>
            </a:pPr>
            <a:r>
              <a:rPr lang="en-US" sz="1700" dirty="0" smtClean="0">
                <a:solidFill>
                  <a:schemeClr val="tx2"/>
                </a:solidFill>
                <a:effectLst>
                  <a:outerShdw blurRad="38100" dist="38100" dir="2700000" algn="tl">
                    <a:srgbClr val="000000">
                      <a:alpha val="43137"/>
                    </a:srgbClr>
                  </a:outerShdw>
                </a:effectLst>
                <a:latin typeface="Lucida Console" pitchFamily="49" charset="0"/>
              </a:rPr>
              <a:t>}</a:t>
            </a: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4" name="Rounded Rectangle 3"/>
          <p:cNvSpPr/>
          <p:nvPr/>
        </p:nvSpPr>
        <p:spPr bwMode="auto">
          <a:xfrm>
            <a:off x="548640" y="2011680"/>
            <a:ext cx="9875520" cy="731520"/>
          </a:xfrm>
          <a:prstGeom prst="roundRect">
            <a:avLst/>
          </a:prstGeom>
          <a:noFill/>
          <a:ln w="127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548640" y="2834640"/>
            <a:ext cx="9875520" cy="1463040"/>
          </a:xfrm>
          <a:prstGeom prst="roundRect">
            <a:avLst/>
          </a:prstGeom>
          <a:noFill/>
          <a:ln w="127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548640" y="4754880"/>
            <a:ext cx="9875520" cy="640080"/>
          </a:xfrm>
          <a:prstGeom prst="roundRect">
            <a:avLst/>
          </a:prstGeom>
          <a:noFill/>
          <a:ln w="127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548640" y="6126480"/>
            <a:ext cx="9875520" cy="640080"/>
          </a:xfrm>
          <a:prstGeom prst="roundRect">
            <a:avLst/>
          </a:prstGeom>
          <a:noFill/>
          <a:ln w="127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48640" y="6949440"/>
            <a:ext cx="9875520" cy="640080"/>
          </a:xfrm>
          <a:prstGeom prst="roundRect">
            <a:avLst/>
          </a:prstGeom>
          <a:noFill/>
          <a:ln w="127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WDF Book From MSPress</a:t>
            </a:r>
            <a:endParaRPr lang="en-US" dirty="0"/>
          </a:p>
        </p:txBody>
      </p:sp>
      <p:sp>
        <p:nvSpPr>
          <p:cNvPr id="5" name="Text Placeholder 4"/>
          <p:cNvSpPr>
            <a:spLocks noGrp="1"/>
          </p:cNvSpPr>
          <p:nvPr>
            <p:ph type="body" idx="1"/>
          </p:nvPr>
        </p:nvSpPr>
        <p:spPr>
          <a:xfrm>
            <a:off x="474346" y="1697356"/>
            <a:ext cx="5210174" cy="5995487"/>
          </a:xfrm>
        </p:spPr>
        <p:txBody>
          <a:bodyPr/>
          <a:lstStyle/>
          <a:p>
            <a:r>
              <a:rPr lang="en-US" sz="3400" dirty="0" smtClean="0"/>
              <a:t>The first book on WDF</a:t>
            </a:r>
          </a:p>
          <a:p>
            <a:r>
              <a:rPr lang="en-US" sz="3400" dirty="0" smtClean="0"/>
              <a:t>Designed to get reader up to speed with WDF</a:t>
            </a:r>
          </a:p>
          <a:p>
            <a:pPr lvl="1"/>
            <a:r>
              <a:rPr lang="en-US" sz="2900" dirty="0" smtClean="0"/>
              <a:t>Covers KMDF and UMDF</a:t>
            </a:r>
          </a:p>
          <a:p>
            <a:r>
              <a:rPr lang="en-US" sz="3400" dirty="0" smtClean="0"/>
              <a:t>Introductory material </a:t>
            </a:r>
            <a:br>
              <a:rPr lang="en-US" sz="3400" dirty="0" smtClean="0"/>
            </a:br>
            <a:r>
              <a:rPr lang="en-US" sz="3400" dirty="0" smtClean="0"/>
              <a:t>for those unfamiliar </a:t>
            </a:r>
            <a:br>
              <a:rPr lang="en-US" sz="3400" dirty="0" smtClean="0"/>
            </a:br>
            <a:r>
              <a:rPr lang="en-US" sz="3400" dirty="0" smtClean="0"/>
              <a:t>with drivers</a:t>
            </a:r>
          </a:p>
          <a:p>
            <a:r>
              <a:rPr lang="en-US" sz="3400" dirty="0" smtClean="0"/>
              <a:t>Provides practical suggestions to get the most from WDF</a:t>
            </a:r>
          </a:p>
          <a:p>
            <a:endParaRPr lang="en-US" sz="3400" dirty="0"/>
          </a:p>
        </p:txBody>
      </p:sp>
      <p:pic>
        <p:nvPicPr>
          <p:cNvPr id="1026" name="Picture 2"/>
          <p:cNvPicPr>
            <a:picLocks noChangeAspect="1" noChangeArrowheads="1"/>
          </p:cNvPicPr>
          <p:nvPr/>
        </p:nvPicPr>
        <p:blipFill>
          <a:blip r:embed="rId3">
            <a:lum bright="-18000"/>
          </a:blip>
          <a:srcRect/>
          <a:stretch>
            <a:fillRect/>
          </a:stretch>
        </p:blipFill>
        <p:spPr bwMode="auto">
          <a:xfrm>
            <a:off x="6492240" y="1737360"/>
            <a:ext cx="4049188" cy="493776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scene3d>
            <a:camera prst="perspectiveLeft" fov="2700000">
              <a:rot lat="300000" lon="1200002" rev="0"/>
            </a:camera>
            <a:lightRig rig="threePt" dir="t"/>
          </a:scene3d>
        </p:spPr>
      </p:pic>
      <p:sp>
        <p:nvSpPr>
          <p:cNvPr id="6" name="TextBox 5"/>
          <p:cNvSpPr txBox="1"/>
          <p:nvPr/>
        </p:nvSpPr>
        <p:spPr>
          <a:xfrm>
            <a:off x="640080" y="7132321"/>
            <a:ext cx="8503920" cy="851002"/>
          </a:xfrm>
          <a:prstGeom prst="rect">
            <a:avLst/>
          </a:prstGeom>
          <a:noFill/>
        </p:spPr>
        <p:txBody>
          <a:bodyPr wrap="square" lIns="109728" tIns="54864" rIns="109728" bIns="54864" rtlCol="0">
            <a:spAutoFit/>
          </a:bodyPr>
          <a:lstStyle/>
          <a:p>
            <a:pPr marL="459088" indent="-459088" defTabSz="1095332" fontAlgn="base">
              <a:lnSpc>
                <a:spcPct val="90000"/>
              </a:lnSpc>
              <a:spcBef>
                <a:spcPts val="1400"/>
              </a:spcBef>
              <a:spcAft>
                <a:spcPct val="0"/>
              </a:spcAft>
              <a:buClr>
                <a:srgbClr val="FFFFFF"/>
              </a:buClr>
              <a:buSzPct val="95000"/>
            </a:pPr>
            <a:r>
              <a:rPr lang="en-US" sz="2900" kern="0" dirty="0" smtClean="0">
                <a:solidFill>
                  <a:srgbClr val="FFFFFF"/>
                </a:solidFill>
                <a:effectLst>
                  <a:outerShdw blurRad="38100" dist="38100" dir="2700000" algn="tl">
                    <a:srgbClr val="000000">
                      <a:alpha val="43137"/>
                    </a:srgbClr>
                  </a:outerShdw>
                </a:effectLst>
                <a:hlinkClick r:id="rId4"/>
              </a:rPr>
              <a:t>www.microsoft.com/MSPress/books/10512.aspx</a:t>
            </a:r>
            <a:endParaRPr lang="en-US" kern="0" dirty="0" smtClean="0">
              <a:solidFill>
                <a:srgbClr val="FFFFFF"/>
              </a:solidFill>
              <a:effectLst>
                <a:outerShdw blurRad="38100" dist="38100" dir="2700000" algn="tl">
                  <a:srgbClr val="000000">
                    <a:alpha val="43137"/>
                  </a:srgbClr>
                </a:outerShdw>
              </a:effectLst>
            </a:endParaRPr>
          </a:p>
          <a:p>
            <a:endParaRPr lang="en-US" dirty="0" err="1" smtClean="0">
              <a:solidFill>
                <a:schemeClr val="tx1"/>
              </a:solidFill>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Book</a:t>
            </a:r>
            <a:endParaRPr lang="en-US" dirty="0"/>
          </a:p>
        </p:txBody>
      </p:sp>
      <p:sp>
        <p:nvSpPr>
          <p:cNvPr id="3" name="Content Placeholder 2"/>
          <p:cNvSpPr>
            <a:spLocks noGrp="1"/>
          </p:cNvSpPr>
          <p:nvPr>
            <p:ph idx="1"/>
          </p:nvPr>
        </p:nvSpPr>
        <p:spPr>
          <a:xfrm>
            <a:off x="459106" y="1697357"/>
            <a:ext cx="10056494" cy="1841530"/>
          </a:xfrm>
        </p:spPr>
        <p:txBody>
          <a:bodyPr/>
          <a:lstStyle/>
          <a:p>
            <a:r>
              <a:rPr lang="en-US" smtClean="0"/>
              <a:t>Should I read the documentation or the book first?</a:t>
            </a:r>
          </a:p>
          <a:p>
            <a:endParaRPr lang="en-US" dirty="0" smtClean="0"/>
          </a:p>
        </p:txBody>
      </p:sp>
      <p:graphicFrame>
        <p:nvGraphicFramePr>
          <p:cNvPr id="6" name="Table 5"/>
          <p:cNvGraphicFramePr>
            <a:graphicFrameLocks noGrp="1"/>
          </p:cNvGraphicFramePr>
          <p:nvPr/>
        </p:nvGraphicFramePr>
        <p:xfrm>
          <a:off x="594360" y="3244474"/>
          <a:ext cx="9784085" cy="3253901"/>
        </p:xfrm>
        <a:graphic>
          <a:graphicData uri="http://schemas.openxmlformats.org/drawingml/2006/table">
            <a:tbl>
              <a:tblPr firstRow="1">
                <a:effectLst>
                  <a:outerShdw blurRad="635000" dist="50800" sx="102000" sy="102000" algn="ctr" rotWithShape="0">
                    <a:srgbClr val="000000"/>
                  </a:outerShdw>
                </a:effectLst>
                <a:tableStyleId>{0660B408-B3CF-4A94-85FC-2B1E0A45F4A2}</a:tableStyleId>
              </a:tblPr>
              <a:tblGrid>
                <a:gridCol w="3337560"/>
                <a:gridCol w="6446525"/>
              </a:tblGrid>
              <a:tr h="461933">
                <a:tc>
                  <a:txBody>
                    <a:bodyPr/>
                    <a:lstStyle/>
                    <a:p>
                      <a:pPr algn="ctr"/>
                      <a:r>
                        <a:rPr lang="en-US" sz="2200" dirty="0" smtClean="0"/>
                        <a:t>Book</a:t>
                      </a:r>
                      <a:endParaRPr lang="en-US" sz="2200" b="1" dirty="0">
                        <a:solidFill>
                          <a:schemeClr val="bg2"/>
                        </a:solidFill>
                      </a:endParaRPr>
                    </a:p>
                  </a:txBody>
                  <a:tcPr marL="109728" marR="109728" marT="54864" marB="54864">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solidFill>
                      <a:schemeClr val="bg2"/>
                    </a:solidFill>
                  </a:tcPr>
                </a:tc>
                <a:tc>
                  <a:txBody>
                    <a:bodyPr/>
                    <a:lstStyle/>
                    <a:p>
                      <a:pPr algn="ctr"/>
                      <a:r>
                        <a:rPr lang="en-US" sz="2200" dirty="0" smtClean="0"/>
                        <a:t>Documentation</a:t>
                      </a:r>
                      <a:endParaRPr lang="en-US" sz="2200" b="1" dirty="0">
                        <a:solidFill>
                          <a:schemeClr val="bg2"/>
                        </a:solidFill>
                      </a:endParaRPr>
                    </a:p>
                  </a:txBody>
                  <a:tcPr marL="109728" marR="109728" marT="54864" marB="54864">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solidFill>
                      <a:schemeClr val="bg2"/>
                    </a:solidFill>
                  </a:tcPr>
                </a:tc>
              </a:tr>
              <a:tr h="2511514">
                <a:tc>
                  <a:txBody>
                    <a:bodyPr/>
                    <a:lstStyle/>
                    <a:p>
                      <a:pPr marL="342900" lvl="0" indent="-342900">
                        <a:buFontTx/>
                        <a:buBlip>
                          <a:blip r:embed="rId3"/>
                        </a:buBlip>
                      </a:pPr>
                      <a:r>
                        <a:rPr lang="en-US" sz="2200" dirty="0" smtClean="0"/>
                        <a:t>Unified presentation of framework (KMDF and UMDF) model</a:t>
                      </a:r>
                    </a:p>
                    <a:p>
                      <a:pPr marL="342900" lvl="0" indent="-342900">
                        <a:buFontTx/>
                        <a:buBlip>
                          <a:blip r:embed="rId3"/>
                        </a:buBlip>
                      </a:pPr>
                      <a:r>
                        <a:rPr lang="en-US" sz="2200" dirty="0" smtClean="0"/>
                        <a:t>Advance Insight </a:t>
                      </a:r>
                    </a:p>
                    <a:p>
                      <a:pPr marL="342900" lvl="0" indent="-342900">
                        <a:buFontTx/>
                        <a:buBlip>
                          <a:blip r:embed="rId3"/>
                        </a:buBlip>
                      </a:pPr>
                      <a:r>
                        <a:rPr lang="en-US" sz="2200" dirty="0" smtClean="0"/>
                        <a:t>Expert  Advice</a:t>
                      </a:r>
                    </a:p>
                    <a:p>
                      <a:pPr marL="342900" lvl="0" indent="-342900">
                        <a:buFontTx/>
                        <a:buBlip>
                          <a:blip r:embed="rId3"/>
                        </a:buBlip>
                      </a:pPr>
                      <a:r>
                        <a:rPr lang="en-US" sz="2200" dirty="0" smtClean="0"/>
                        <a:t>Practical Examples</a:t>
                      </a:r>
                    </a:p>
                    <a:p>
                      <a:pPr marL="342900" lvl="0" indent="-342900">
                        <a:buFontTx/>
                        <a:buBlip>
                          <a:blip r:embed="rId3"/>
                        </a:buBlip>
                      </a:pPr>
                      <a:r>
                        <a:rPr lang="en-US" sz="2200" dirty="0" smtClean="0"/>
                        <a:t>Code analysis</a:t>
                      </a:r>
                    </a:p>
                  </a:txBody>
                  <a:tcPr marL="109728" marR="109728" marT="54864" marB="54864">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38100" cap="flat" cmpd="sng" algn="ctr">
                      <a:solidFill>
                        <a:schemeClr val="bg2"/>
                      </a:solidFill>
                      <a:prstDash val="solid"/>
                      <a:round/>
                      <a:headEnd type="none" w="med" len="med"/>
                      <a:tailEnd type="none" w="med" len="med"/>
                    </a:lnB>
                  </a:tcPr>
                </a:tc>
                <a:tc>
                  <a:txBody>
                    <a:bodyPr/>
                    <a:lstStyle/>
                    <a:p>
                      <a:pPr marL="342900" marR="0" lvl="0" indent="-342900" algn="l" defTabSz="761940" rtl="0" eaLnBrk="1" fontAlgn="auto" latinLnBrk="0" hangingPunct="1">
                        <a:lnSpc>
                          <a:spcPct val="100000"/>
                        </a:lnSpc>
                        <a:spcBef>
                          <a:spcPts val="0"/>
                        </a:spcBef>
                        <a:spcAft>
                          <a:spcPts val="0"/>
                        </a:spcAft>
                        <a:buClrTx/>
                        <a:buSzTx/>
                        <a:buFontTx/>
                        <a:buBlip>
                          <a:blip r:embed="rId3"/>
                        </a:buBlip>
                        <a:tabLst/>
                        <a:defRPr/>
                      </a:pPr>
                      <a:r>
                        <a:rPr lang="en-US" sz="2200" baseline="0" dirty="0" smtClean="0"/>
                        <a:t>Provides design guide for every object</a:t>
                      </a:r>
                    </a:p>
                    <a:p>
                      <a:pPr marL="342900" marR="0" lvl="0" indent="-342900" algn="l" defTabSz="761940" rtl="0" eaLnBrk="1" fontAlgn="auto" latinLnBrk="0" hangingPunct="1">
                        <a:lnSpc>
                          <a:spcPct val="100000"/>
                        </a:lnSpc>
                        <a:spcBef>
                          <a:spcPts val="0"/>
                        </a:spcBef>
                        <a:spcAft>
                          <a:spcPts val="0"/>
                        </a:spcAft>
                        <a:buClrTx/>
                        <a:buSzTx/>
                        <a:buFontTx/>
                        <a:buBlip>
                          <a:blip r:embed="rId3"/>
                        </a:buBlip>
                        <a:tabLst/>
                        <a:defRPr/>
                      </a:pPr>
                      <a:r>
                        <a:rPr lang="en-US" sz="2200" baseline="0" dirty="0" smtClean="0"/>
                        <a:t>Reference section on DDI gives more in-depth information</a:t>
                      </a:r>
                    </a:p>
                    <a:p>
                      <a:pPr marL="342900" marR="0" lvl="0" indent="-342900" algn="l" defTabSz="761940" rtl="0" eaLnBrk="1" fontAlgn="auto" latinLnBrk="0" hangingPunct="1">
                        <a:lnSpc>
                          <a:spcPct val="100000"/>
                        </a:lnSpc>
                        <a:spcBef>
                          <a:spcPts val="0"/>
                        </a:spcBef>
                        <a:spcAft>
                          <a:spcPts val="0"/>
                        </a:spcAft>
                        <a:buClrTx/>
                        <a:buSzTx/>
                        <a:buFontTx/>
                        <a:buBlip>
                          <a:blip r:embed="rId3"/>
                        </a:buBlip>
                        <a:tabLst/>
                        <a:defRPr/>
                      </a:pPr>
                      <a:r>
                        <a:rPr lang="en-US" sz="2200" dirty="0" smtClean="0"/>
                        <a:t>Sample</a:t>
                      </a:r>
                      <a:r>
                        <a:rPr lang="en-US" sz="2200" baseline="0" dirty="0" smtClean="0"/>
                        <a:t> code snippet for every DDI</a:t>
                      </a:r>
                      <a:endParaRPr lang="en-US" sz="2200" dirty="0" smtClean="0"/>
                    </a:p>
                    <a:p>
                      <a:pPr marL="342900" lvl="0" indent="-342900">
                        <a:buFontTx/>
                        <a:buBlip>
                          <a:blip r:embed="rId3"/>
                        </a:buBlip>
                      </a:pPr>
                      <a:r>
                        <a:rPr lang="en-US" sz="2200" dirty="0" smtClean="0"/>
                        <a:t>Easier to get into the</a:t>
                      </a:r>
                      <a:r>
                        <a:rPr lang="en-US" sz="2200" baseline="0" dirty="0" smtClean="0"/>
                        <a:t> details on any subject by following the link</a:t>
                      </a:r>
                    </a:p>
                    <a:p>
                      <a:pPr marL="342900" lvl="0" indent="-342900">
                        <a:buFontTx/>
                        <a:buBlip>
                          <a:blip r:embed="rId3"/>
                        </a:buBlip>
                      </a:pPr>
                      <a:r>
                        <a:rPr lang="en-US" sz="2200" baseline="0" dirty="0" smtClean="0"/>
                        <a:t>Updates are published quarterly through MSDN</a:t>
                      </a:r>
                      <a:endParaRPr lang="en-US" sz="2200" dirty="0"/>
                    </a:p>
                  </a:txBody>
                  <a:tcPr marL="109728" marR="109728" marT="54864" marB="54864">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38100" cap="flat" cmpd="sng" algn="ctr">
                      <a:solidFill>
                        <a:schemeClr val="bg2"/>
                      </a:solidFill>
                      <a:prstDash val="solid"/>
                      <a:round/>
                      <a:headEnd type="none" w="med" len="med"/>
                      <a:tailEnd type="none" w="med" len="med"/>
                    </a:lnB>
                  </a:tcPr>
                </a:tc>
              </a:tr>
            </a:tbl>
          </a:graphicData>
        </a:graphic>
      </p:graphicFrame>
      <p:sp>
        <p:nvSpPr>
          <p:cNvPr id="7" name="Content Placeholder 2"/>
          <p:cNvSpPr txBox="1">
            <a:spLocks/>
          </p:cNvSpPr>
          <p:nvPr/>
        </p:nvSpPr>
        <p:spPr bwMode="auto">
          <a:xfrm>
            <a:off x="474346" y="6675121"/>
            <a:ext cx="10056494" cy="11351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buBlip>
                <a:blip r:embed="rId3"/>
              </a:buBlip>
              <a:defRPr/>
            </a:pPr>
            <a:r>
              <a:rPr lang="en-US" sz="4000" kern="0" dirty="0" smtClean="0">
                <a:effectLst>
                  <a:outerShdw blurRad="38100" dist="38100" dir="2700000" algn="tl">
                    <a:srgbClr val="000000">
                      <a:alpha val="43137"/>
                    </a:srgbClr>
                  </a:outerShdw>
                </a:effectLst>
              </a:rPr>
              <a:t>The answer is read both</a:t>
            </a:r>
          </a:p>
          <a:p>
            <a:pPr marL="1007728" lvl="1" indent="-459088" defTabSz="1095332" fontAlgn="base">
              <a:lnSpc>
                <a:spcPct val="90000"/>
              </a:lnSpc>
              <a:spcBef>
                <a:spcPts val="1400"/>
              </a:spcBef>
              <a:spcAft>
                <a:spcPct val="0"/>
              </a:spcAft>
              <a:buClr>
                <a:schemeClr val="tx2"/>
              </a:buClr>
              <a:buSzPct val="95000"/>
              <a:buBlip>
                <a:blip r:embed="rId3"/>
              </a:buBlip>
            </a:pPr>
            <a:r>
              <a:rPr lang="en-US" sz="2900" kern="0" dirty="0" smtClean="0">
                <a:effectLst>
                  <a:outerShdw blurRad="38100" dist="38100" dir="2700000" algn="tl">
                    <a:srgbClr val="000000">
                      <a:alpha val="43137"/>
                    </a:srgbClr>
                  </a:outerShdw>
                </a:effectLst>
              </a:rPr>
              <a:t>If you are a beginner, read the book first</a:t>
            </a:r>
            <a:endParaRPr lang="en-US" sz="4000" kern="0" dirty="0" smtClean="0">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OSR USB-FX2 Learning Kit</a:t>
            </a:r>
            <a:endParaRPr lang="en-US" dirty="0"/>
          </a:p>
        </p:txBody>
      </p:sp>
      <p:sp>
        <p:nvSpPr>
          <p:cNvPr id="3" name="Content Placeholder 2"/>
          <p:cNvSpPr>
            <a:spLocks noGrp="1"/>
          </p:cNvSpPr>
          <p:nvPr>
            <p:ph idx="1"/>
          </p:nvPr>
        </p:nvSpPr>
        <p:spPr>
          <a:xfrm>
            <a:off x="459106" y="1697357"/>
            <a:ext cx="5027294" cy="5513817"/>
          </a:xfrm>
        </p:spPr>
        <p:txBody>
          <a:bodyPr/>
          <a:lstStyle/>
          <a:p>
            <a:r>
              <a:rPr lang="en-US" sz="2900" dirty="0" smtClean="0"/>
              <a:t>WDF Book relies on WDK samples, many of which are based on this device from OSR</a:t>
            </a:r>
          </a:p>
          <a:p>
            <a:pPr lvl="1"/>
            <a:r>
              <a:rPr lang="en-US" sz="2400" dirty="0" smtClean="0"/>
              <a:t>USB device with control, interrupt and bulk endpoints</a:t>
            </a:r>
          </a:p>
          <a:p>
            <a:pPr lvl="1"/>
            <a:r>
              <a:rPr lang="en-US" sz="2400" dirty="0" smtClean="0"/>
              <a:t>Has switches, lights, and loopback on bulk endpoints</a:t>
            </a:r>
          </a:p>
          <a:p>
            <a:r>
              <a:rPr lang="en-US" sz="2900" dirty="0" smtClean="0"/>
              <a:t>To use samples</a:t>
            </a:r>
          </a:p>
          <a:p>
            <a:pPr lvl="1"/>
            <a:r>
              <a:rPr lang="en-US" sz="2400" dirty="0" smtClean="0"/>
              <a:t>Buy device from OSR </a:t>
            </a:r>
            <a:br>
              <a:rPr lang="en-US" sz="2400" dirty="0" smtClean="0"/>
            </a:br>
            <a:r>
              <a:rPr lang="en-US" sz="2400" dirty="0" smtClean="0"/>
              <a:t>(see resources)</a:t>
            </a:r>
          </a:p>
          <a:p>
            <a:pPr lvl="1"/>
            <a:r>
              <a:rPr lang="en-US" sz="2400" dirty="0" smtClean="0"/>
              <a:t>Use the Fx2 simulator in the LHS WDK</a:t>
            </a:r>
          </a:p>
        </p:txBody>
      </p:sp>
      <p:pic>
        <p:nvPicPr>
          <p:cNvPr id="1026" name="Picture 2" descr="OSR USB-FX2 Learning Kit"/>
          <p:cNvPicPr>
            <a:picLocks noChangeAspect="1" noChangeArrowheads="1"/>
          </p:cNvPicPr>
          <p:nvPr/>
        </p:nvPicPr>
        <p:blipFill>
          <a:blip r:embed="rId3"/>
          <a:srcRect/>
          <a:stretch>
            <a:fillRect/>
          </a:stretch>
        </p:blipFill>
        <p:spPr bwMode="auto">
          <a:xfrm>
            <a:off x="6126480" y="2286000"/>
            <a:ext cx="4388170" cy="3749040"/>
          </a:xfrm>
          <a:prstGeom prst="roundRect">
            <a:avLst>
              <a:gd name="adj" fmla="val 8594"/>
            </a:avLst>
          </a:prstGeom>
          <a:solidFill>
            <a:srgbClr val="FFFFFF">
              <a:shade val="85000"/>
            </a:srgbClr>
          </a:solidFill>
          <a:ln w="38100">
            <a:solidFill>
              <a:schemeClr val="bg2"/>
            </a:solidFill>
          </a:ln>
          <a:effectLst>
            <a:reflection blurRad="12700" stA="38000" endPos="28000" dist="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WDF Verifier</a:t>
            </a:r>
            <a:endParaRPr lang="en-US" dirty="0"/>
          </a:p>
        </p:txBody>
      </p:sp>
      <p:sp>
        <p:nvSpPr>
          <p:cNvPr id="3" name="Content Placeholder 2"/>
          <p:cNvSpPr>
            <a:spLocks noGrp="1"/>
          </p:cNvSpPr>
          <p:nvPr>
            <p:ph idx="1"/>
          </p:nvPr>
        </p:nvSpPr>
        <p:spPr>
          <a:xfrm>
            <a:off x="459106" y="1697357"/>
            <a:ext cx="10330814" cy="4447372"/>
          </a:xfrm>
        </p:spPr>
        <p:txBody>
          <a:bodyPr/>
          <a:lstStyle/>
          <a:p>
            <a:r>
              <a:rPr lang="en-US" dirty="0" smtClean="0"/>
              <a:t>GUI tool to manage verifier and debugger settings for your WDF drivers</a:t>
            </a:r>
          </a:p>
          <a:p>
            <a:pPr lvl="1"/>
            <a:r>
              <a:rPr lang="en-US" dirty="0" smtClean="0"/>
              <a:t>Manages UMDF and KMDF settings</a:t>
            </a:r>
          </a:p>
          <a:p>
            <a:pPr lvl="1"/>
            <a:r>
              <a:rPr lang="en-US" dirty="0" smtClean="0"/>
              <a:t>Manages settings on local and remote systems</a:t>
            </a:r>
          </a:p>
          <a:p>
            <a:r>
              <a:rPr lang="en-US" dirty="0" smtClean="0"/>
              <a:t>Included and documented in the Windows Server Longhorn WDK</a:t>
            </a:r>
          </a:p>
          <a:p>
            <a:r>
              <a:rPr lang="en-US" dirty="0" smtClean="0"/>
              <a:t>See “Additional Material” for more details</a:t>
            </a:r>
            <a:endParaRPr lang="en-US" dirty="0"/>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10:41:18 AM&quot;&gt;&lt;Slide id=&quot;258&quot; dur=&quot;760.875&quot; bld=&quot;INVLD&quot;/&gt;&lt;Slide id=&quot;273&quot; dur=&quot;1.6875&quot;/&gt;&lt;Slide id=&quot;258&quot; dur=&quot;405.6563&quot;/&gt;&lt;Slide id=&quot;273&quot; dur=&quot;40.79688&quot;/&gt;&lt;Slide id=&quot;353&quot; dur=&quot;83.46875&quot;/&gt;&lt;Slide id=&quot;318&quot; dur=&quot;8.140625&quot;/&gt;&lt;Slide id=&quot;358&quot; dur=&quot;36.71875&quot;/&gt;&lt;Slide id=&quot;320&quot; dur=&quot;75.42188&quot;/&gt;&lt;Slide id=&quot;274&quot; dur=&quot;142.0313&quot;/&gt;&lt;Slide id=&quot;355&quot; dur=&quot;107.4063&quot;/&gt;&lt;Slide id=&quot;324&quot; dur=&quot;49.1875&quot;/&gt;&lt;Slide id=&quot;323&quot; dur=&quot;20.0625&quot;/&gt;&lt;Slide id=&quot;328&quot; dur=&quot;126.8438&quot;/&gt;&lt;Slide id=&quot;276&quot; dur=&quot;102.2031&quot;/&gt;&lt;Slide id=&quot;286&quot; dur=&quot;95.25&quot;/&gt;&lt;Slide id=&quot;285&quot; dur=&quot;98.35938&quot;/&gt;&lt;Slide id=&quot;341&quot; dur=&quot;143.7969&quot;/&gt;&lt;Slide id=&quot;283&quot; dur=&quot;121.375&quot;/&gt;&lt;Slide id=&quot;342&quot; dur=&quot;5.421875&quot;/&gt;&lt;Slide id=&quot;336&quot; dur=&quot;62.60938&quot;/&gt;&lt;Slide id=&quot;287&quot; dur=&quot;87.85938&quot;/&gt;&lt;Slide id=&quot;267&quot; dur=&quot;303.6563&quot;/&gt;&lt;Slide id=&quot;327&quot; dur=&quot;47.125&quot;/&gt;&lt;Slide id=&quot;354&quot; dur=&quot;87.79688&quot;/&gt;&lt;Slide id=&quot;301&quot; dur=&quot;148.7188&quot;/&gt;&lt;Slide id=&quot;303&quot; dur=&quot;130.0313&quot;/&gt;&lt;Slide id=&quot;305&quot; dur=&quot;107.0625&quot;/&gt;&lt;Slide id=&quot;307&quot; dur=&quot;110.1875&quot;/&gt;&lt;Slide id=&quot;308&quot; dur=&quot;194.0156&quot;/&gt;&lt;Slide id=&quot;309&quot; dur=&quot;65.20313&quot;/&gt;&lt;Slide id=&quot;310&quot; dur=&quot;149.9063&quot;/&gt;&lt;Slide id=&quot;346&quot; dur=&quot;224.8906&quot;/&gt;&lt;Slide id=&quot;359&quot; dur=&quot;118.375&quot;/&gt;&lt;Slide id=&quot;322&quot; dur=&quot;97.70313&quot;/&gt;&lt;Slide id=&quot;315&quot; dur=&quot;169.8594&quot;/&gt;&lt;Slide id=&quot;345&quot; dur=&quot;15.625&quot;/&gt;&lt;Slide id=&quot;271&quot; dur=&quot;44.59375&quot;/&gt;&lt;Slide id=&quot;360&quot; dur=&quot;76.0625&quot;/&gt;&lt;/Timings&gt;&lt;Timings time=&quot;5/15/2007 9:43:29 AM&quot;&gt;&lt;Slide id=&quot;258&quot; dur=&quot;2.640625&quot; bld=&quot;INVLD&quot;/&gt;&lt;Slide id=&quot;273&quot; dur=&quot;1.390625&quot;/&gt;&lt;Slide id=&quot;258&quot; dur=&quot;3450.219&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4260</TotalTime>
  <Words>2669</Words>
  <Application>Microsoft Office PowerPoint</Application>
  <PresentationFormat>Custom</PresentationFormat>
  <Paragraphs>635</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Segoe</vt:lpstr>
      <vt:lpstr>Wingdings</vt:lpstr>
      <vt:lpstr>Lucida Console</vt:lpstr>
      <vt:lpstr>Segoe Semibold</vt:lpstr>
      <vt:lpstr>Consolas</vt:lpstr>
      <vt:lpstr>WinHec 2007 WEB Template</vt:lpstr>
      <vt:lpstr>Windows Driver Foundation KMDF and UMDF</vt:lpstr>
      <vt:lpstr>Agenda</vt:lpstr>
      <vt:lpstr>Session Goals</vt:lpstr>
      <vt:lpstr>Windows Driver Framework</vt:lpstr>
      <vt:lpstr>Framework Releases</vt:lpstr>
      <vt:lpstr>New WDF Book From MSPress</vt:lpstr>
      <vt:lpstr>Book</vt:lpstr>
      <vt:lpstr>OSR USB-FX2 Learning Kit</vt:lpstr>
      <vt:lpstr>WDF Verifier</vt:lpstr>
      <vt:lpstr>Kernel-Mode Driver Framework</vt:lpstr>
      <vt:lpstr>KMDF Adoption</vt:lpstr>
      <vt:lpstr>What's New In KMDF For 1.7</vt:lpstr>
      <vt:lpstr>Wait Wake Support</vt:lpstr>
      <vt:lpstr>Minor Fixes</vt:lpstr>
      <vt:lpstr>Sample  HID minidriver</vt:lpstr>
      <vt:lpstr>Sample  Smartcard drivers</vt:lpstr>
      <vt:lpstr>KMDF Smartcard Driver </vt:lpstr>
      <vt:lpstr>KMDF Native Wi-Fi USB Sample</vt:lpstr>
      <vt:lpstr>Tools KMDF testers</vt:lpstr>
      <vt:lpstr>KMDF Directions</vt:lpstr>
      <vt:lpstr>User-Mode Driver Framework</vt:lpstr>
      <vt:lpstr>UMDF 1.5 Adoption</vt:lpstr>
      <vt:lpstr>UMDF 1.7</vt:lpstr>
      <vt:lpstr>UMDF 1.7 Samples</vt:lpstr>
      <vt:lpstr>Samples Impersonation</vt:lpstr>
      <vt:lpstr>Samples Sync request cancellation</vt:lpstr>
      <vt:lpstr>Samples Socket echo</vt:lpstr>
      <vt:lpstr>UMDF Debugger Improvements</vt:lpstr>
      <vt:lpstr>UMDF Directions</vt:lpstr>
      <vt:lpstr>UMDF Directions</vt:lpstr>
      <vt:lpstr>UMDF Directions</vt:lpstr>
      <vt:lpstr>Unified Framework</vt:lpstr>
      <vt:lpstr>Call To Action</vt:lpstr>
      <vt:lpstr>Sample And Tools Index</vt:lpstr>
      <vt:lpstr>Additional Resources</vt:lpstr>
      <vt:lpstr>FACT: “Certified for  Windows Vista” means: Superior Performance, Reliability, Ease of Use</vt:lpstr>
      <vt:lpstr>Slide 37</vt:lpstr>
      <vt:lpstr>Additional Material</vt:lpstr>
      <vt:lpstr>WDF Version Policy</vt:lpstr>
      <vt:lpstr>WDF Verifier KMDF Settings</vt:lpstr>
      <vt:lpstr>WDF Verifier UMDF Settings</vt:lpstr>
      <vt:lpstr>HID Minidriver Architecture</vt:lpstr>
      <vt:lpstr>KMDF Smartcard Driver</vt:lpstr>
      <vt:lpstr>Sample  Smartcard driver</vt:lpstr>
      <vt:lpstr>WdfFiTester DDI fault injection tester</vt:lpstr>
      <vt:lpstr>WdfCallTracer Driver call tracer</vt:lpstr>
      <vt:lpstr>UMDF 1.7 Fixes</vt:lpstr>
      <vt:lpstr>Samples WinUsb coinstaller</vt:lpstr>
      <vt:lpstr>Samples WinUSB coinstaller</vt:lpstr>
      <vt:lpstr>Samples WinUSB coinstaller</vt:lpstr>
      <vt:lpstr>Samples WinUSB coinstaller</vt:lpstr>
      <vt:lpstr>Samples Impersonation</vt:lpstr>
      <vt:lpstr>Samples Impersonation</vt:lpstr>
      <vt:lpstr>Samples Sync Request cancellation</vt:lpstr>
      <vt:lpstr>Samples Sync Request cancellation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Driver Foundation KMDF and UMDF</dc:title>
  <dc:subject>WinHec 2007</dc:subject>
  <dc:creator>Peter Wieland and Eliyas Yakub</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294</cp:revision>
  <dcterms:created xsi:type="dcterms:W3CDTF">2007-03-21T19:24:50Z</dcterms:created>
  <dcterms:modified xsi:type="dcterms:W3CDTF">2007-05-29T20:26:06Z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