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739" r:id="rId1"/>
  </p:sldMasterIdLst>
  <p:notesMasterIdLst>
    <p:notesMasterId r:id="rId20"/>
  </p:notesMasterIdLst>
  <p:handoutMasterIdLst>
    <p:handoutMasterId r:id="rId21"/>
  </p:handoutMasterIdLst>
  <p:sldIdLst>
    <p:sldId id="257" r:id="rId2"/>
    <p:sldId id="338" r:id="rId3"/>
    <p:sldId id="344" r:id="rId4"/>
    <p:sldId id="293" r:id="rId5"/>
    <p:sldId id="302" r:id="rId6"/>
    <p:sldId id="342" r:id="rId7"/>
    <p:sldId id="296" r:id="rId8"/>
    <p:sldId id="345" r:id="rId9"/>
    <p:sldId id="295" r:id="rId10"/>
    <p:sldId id="347" r:id="rId11"/>
    <p:sldId id="298" r:id="rId12"/>
    <p:sldId id="299" r:id="rId13"/>
    <p:sldId id="339" r:id="rId14"/>
    <p:sldId id="300" r:id="rId15"/>
    <p:sldId id="346" r:id="rId16"/>
    <p:sldId id="301" r:id="rId17"/>
    <p:sldId id="341" r:id="rId18"/>
    <p:sldId id="291" r:id="rId19"/>
  </p:sldIdLst>
  <p:sldSz cx="10972800" cy="8229600" type="B4JIS"/>
  <p:notesSz cx="6858000" cy="9144000"/>
  <p:embeddedFontLst>
    <p:embeddedFont>
      <p:font typeface="ＭＳ Ｐゴシック" charset="-128"/>
      <p:regular r:id="rId22"/>
    </p:embeddedFont>
  </p:embeddedFontLst>
  <p:custDataLst>
    <p:tags r:id="rId23"/>
  </p:custDataLst>
  <p:defaultTextStyle>
    <a:defPPr>
      <a:defRPr lang="en-US"/>
    </a:defPPr>
    <a:lvl1pPr algn="ctr" rtl="0" fontAlgn="base">
      <a:spcBef>
        <a:spcPct val="0"/>
      </a:spcBef>
      <a:spcAft>
        <a:spcPct val="0"/>
      </a:spcAft>
      <a:defRPr b="1" kern="1200">
        <a:solidFill>
          <a:schemeClr val="tx1"/>
        </a:solidFill>
        <a:latin typeface="Arial" charset="0"/>
        <a:ea typeface="+mn-ea"/>
        <a:cs typeface="+mn-cs"/>
      </a:defRPr>
    </a:lvl1pPr>
    <a:lvl2pPr marL="548640" algn="ctr" rtl="0" fontAlgn="base">
      <a:spcBef>
        <a:spcPct val="0"/>
      </a:spcBef>
      <a:spcAft>
        <a:spcPct val="0"/>
      </a:spcAft>
      <a:defRPr b="1" kern="1200">
        <a:solidFill>
          <a:schemeClr val="tx1"/>
        </a:solidFill>
        <a:latin typeface="Arial" charset="0"/>
        <a:ea typeface="+mn-ea"/>
        <a:cs typeface="+mn-cs"/>
      </a:defRPr>
    </a:lvl2pPr>
    <a:lvl3pPr marL="1097280" algn="ctr" rtl="0" fontAlgn="base">
      <a:spcBef>
        <a:spcPct val="0"/>
      </a:spcBef>
      <a:spcAft>
        <a:spcPct val="0"/>
      </a:spcAft>
      <a:defRPr b="1" kern="1200">
        <a:solidFill>
          <a:schemeClr val="tx1"/>
        </a:solidFill>
        <a:latin typeface="Arial" charset="0"/>
        <a:ea typeface="+mn-ea"/>
        <a:cs typeface="+mn-cs"/>
      </a:defRPr>
    </a:lvl3pPr>
    <a:lvl4pPr marL="1645920" algn="ctr" rtl="0" fontAlgn="base">
      <a:spcBef>
        <a:spcPct val="0"/>
      </a:spcBef>
      <a:spcAft>
        <a:spcPct val="0"/>
      </a:spcAft>
      <a:defRPr b="1" kern="1200">
        <a:solidFill>
          <a:schemeClr val="tx1"/>
        </a:solidFill>
        <a:latin typeface="Arial" charset="0"/>
        <a:ea typeface="+mn-ea"/>
        <a:cs typeface="+mn-cs"/>
      </a:defRPr>
    </a:lvl4pPr>
    <a:lvl5pPr marL="2194560" algn="ctr" rtl="0" fontAlgn="base">
      <a:spcBef>
        <a:spcPct val="0"/>
      </a:spcBef>
      <a:spcAft>
        <a:spcPct val="0"/>
      </a:spcAft>
      <a:defRPr b="1" kern="1200">
        <a:solidFill>
          <a:schemeClr val="tx1"/>
        </a:solidFill>
        <a:latin typeface="Arial" charset="0"/>
        <a:ea typeface="+mn-ea"/>
        <a:cs typeface="+mn-cs"/>
      </a:defRPr>
    </a:lvl5pPr>
    <a:lvl6pPr marL="2743200" algn="l" defTabSz="1097280" rtl="0" eaLnBrk="1" latinLnBrk="0" hangingPunct="1">
      <a:defRPr b="1" kern="1200">
        <a:solidFill>
          <a:schemeClr val="tx1"/>
        </a:solidFill>
        <a:latin typeface="Arial" charset="0"/>
        <a:ea typeface="+mn-ea"/>
        <a:cs typeface="+mn-cs"/>
      </a:defRPr>
    </a:lvl6pPr>
    <a:lvl7pPr marL="3291840" algn="l" defTabSz="1097280" rtl="0" eaLnBrk="1" latinLnBrk="0" hangingPunct="1">
      <a:defRPr b="1" kern="1200">
        <a:solidFill>
          <a:schemeClr val="tx1"/>
        </a:solidFill>
        <a:latin typeface="Arial" charset="0"/>
        <a:ea typeface="+mn-ea"/>
        <a:cs typeface="+mn-cs"/>
      </a:defRPr>
    </a:lvl7pPr>
    <a:lvl8pPr marL="3840480" algn="l" defTabSz="1097280" rtl="0" eaLnBrk="1" latinLnBrk="0" hangingPunct="1">
      <a:defRPr b="1" kern="1200">
        <a:solidFill>
          <a:schemeClr val="tx1"/>
        </a:solidFill>
        <a:latin typeface="Arial" charset="0"/>
        <a:ea typeface="+mn-ea"/>
        <a:cs typeface="+mn-cs"/>
      </a:defRPr>
    </a:lvl8pPr>
    <a:lvl9pPr marL="4389120" algn="l" defTabSz="109728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prnPr prnWhat="handouts6" clrMode="bw" hiddenSlides="1" frameSlides="1"/>
  <p:showPr showNarration="1" useTimings="0">
    <p:present/>
    <p:sldAll/>
    <p:penClr>
      <a:srgbClr val="FF0000"/>
    </p:penClr>
  </p:showPr>
  <p:clrMru>
    <a:srgbClr val="FFFF66"/>
    <a:srgbClr val="6699FF"/>
    <a:srgbClr val="3366FF"/>
    <a:srgbClr val="0033CC"/>
    <a:srgbClr val="0066FF"/>
    <a:srgbClr val="660066"/>
    <a:srgbClr val="3399FF"/>
    <a:srgbClr val="0066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2520" autoAdjust="0"/>
    <p:restoredTop sz="94610" autoAdjust="0"/>
  </p:normalViewPr>
  <p:slideViewPr>
    <p:cSldViewPr snapToGrid="0">
      <p:cViewPr varScale="1">
        <p:scale>
          <a:sx n="46" d="100"/>
          <a:sy n="46" d="100"/>
        </p:scale>
        <p:origin x="-504" y="-77"/>
      </p:cViewPr>
      <p:guideLst>
        <p:guide orient="horz" pos="2592"/>
        <p:guide orient="horz" pos="173"/>
        <p:guide orient="horz" pos="1065"/>
        <p:guide orient="horz" pos="1440"/>
        <p:guide orient="horz" pos="1786"/>
        <p:guide orient="horz" pos="5011"/>
        <p:guide pos="3456"/>
        <p:guide pos="288"/>
        <p:guide pos="554"/>
        <p:guide pos="6624"/>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7" d="100"/>
          <a:sy n="77" d="100"/>
        </p:scale>
        <p:origin x="-2046" y="-102"/>
      </p:cViewPr>
      <p:guideLst>
        <p:guide orient="horz" pos="2880"/>
        <p:guide pos="2160"/>
        <p:guide pos="394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effectLst/>
              </a:defRPr>
            </a:lvl1pPr>
          </a:lstStyle>
          <a:p>
            <a:pPr>
              <a:defRPr/>
            </a:pPr>
            <a:endParaRPr lang="en-US"/>
          </a:p>
        </p:txBody>
      </p:sp>
      <p:sp>
        <p:nvSpPr>
          <p:cNvPr id="1945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ffectLst/>
              </a:defRPr>
            </a:lvl1pPr>
          </a:lstStyle>
          <a:p>
            <a:pPr>
              <a:defRPr/>
            </a:pPr>
            <a:fld id="{9583F63D-E1F6-41C0-A9A2-0247EE3F1BEA}" type="datetime8">
              <a:rPr lang="en-US"/>
              <a:pPr>
                <a:defRPr/>
              </a:pPr>
              <a:t>5/29/2007 1:23 PM</a:t>
            </a:fld>
            <a:endParaRPr lang="en-US"/>
          </a:p>
        </p:txBody>
      </p:sp>
      <p:sp>
        <p:nvSpPr>
          <p:cNvPr id="19460" name="Rectangle 4"/>
          <p:cNvSpPr>
            <a:spLocks noGrp="1" noChangeArrowheads="1"/>
          </p:cNvSpPr>
          <p:nvPr>
            <p:ph type="ftr" sz="quarter" idx="2"/>
          </p:nvPr>
        </p:nvSpPr>
        <p:spPr bwMode="auto">
          <a:xfrm>
            <a:off x="0" y="8686800"/>
            <a:ext cx="6256338"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500" b="0">
                <a:effectLst/>
                <a:cs typeface="Arial" charset="0"/>
              </a:defRPr>
            </a:lvl1pPr>
          </a:lstStyle>
          <a:p>
            <a:r>
              <a:rPr lang="en-US" sz="700" dirty="0" smtClean="0">
                <a:latin typeface="+mn-lt"/>
              </a:rPr>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700" dirty="0">
              <a:latin typeface="+mn-lt"/>
            </a:endParaRPr>
          </a:p>
        </p:txBody>
      </p:sp>
      <p:sp>
        <p:nvSpPr>
          <p:cNvPr id="19461" name="Rectangle 5"/>
          <p:cNvSpPr>
            <a:spLocks noGrp="1" noChangeArrowheads="1"/>
          </p:cNvSpPr>
          <p:nvPr>
            <p:ph type="sldNum" sz="quarter" idx="3"/>
          </p:nvPr>
        </p:nvSpPr>
        <p:spPr bwMode="auto">
          <a:xfrm>
            <a:off x="6246813" y="8686800"/>
            <a:ext cx="61118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defRPr>
            </a:lvl1pPr>
          </a:lstStyle>
          <a:p>
            <a:pPr>
              <a:defRPr/>
            </a:pPr>
            <a:fld id="{09DFBB13-A6B6-4648-8732-A2CDCC5CC537}" type="slidenum">
              <a:rPr lang="en-US" b="0">
                <a:latin typeface="+mn-lt"/>
              </a:rPr>
              <a:pPr>
                <a:defRPr/>
              </a:pPr>
              <a:t>‹#›</a:t>
            </a:fld>
            <a:endParaRPr lang="en-US" b="0" dirty="0">
              <a:latin typeface="+mn-lt"/>
            </a:endParaRPr>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effectLst/>
                <a:latin typeface="Times New Roman" pitchFamily="18" charset="0"/>
              </a:defRPr>
            </a:lvl1pPr>
          </a:lstStyle>
          <a:p>
            <a:pPr>
              <a:defRPr/>
            </a:pPr>
            <a:endParaRPr lang="en-US"/>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effectLst/>
                <a:latin typeface="Times New Roman" pitchFamily="18" charset="0"/>
              </a:defRPr>
            </a:lvl1pPr>
          </a:lstStyle>
          <a:p>
            <a:pPr>
              <a:defRPr/>
            </a:pPr>
            <a:fld id="{00804EBB-5978-4167-BDE9-E80E95F02EB6}" type="datetime8">
              <a:rPr lang="en-US"/>
              <a:pPr>
                <a:defRPr/>
              </a:pPr>
              <a:t>5/29/2007 1:23 PM</a:t>
            </a:fld>
            <a:endParaRPr lang="en-US"/>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02" name="Rectangle 6"/>
          <p:cNvSpPr>
            <a:spLocks noGrp="1" noChangeArrowheads="1"/>
          </p:cNvSpPr>
          <p:nvPr>
            <p:ph type="ftr" sz="quarter" idx="4"/>
          </p:nvPr>
        </p:nvSpPr>
        <p:spPr bwMode="auto">
          <a:xfrm>
            <a:off x="0" y="8686800"/>
            <a:ext cx="6256338"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700" b="0">
                <a:effectLst/>
                <a:latin typeface="+mn-lt"/>
                <a:cs typeface="Arial" charset="0"/>
              </a:defRPr>
            </a:lvl1pPr>
          </a:lstStyle>
          <a:p>
            <a:pPr>
              <a:defRPr/>
            </a:pPr>
            <a:r>
              <a:rPr lang="en-US" dirty="0"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29703" name="Rectangle 7"/>
          <p:cNvSpPr>
            <a:spLocks noGrp="1" noChangeArrowheads="1"/>
          </p:cNvSpPr>
          <p:nvPr>
            <p:ph type="sldNum" sz="quarter" idx="5"/>
          </p:nvPr>
        </p:nvSpPr>
        <p:spPr bwMode="auto">
          <a:xfrm>
            <a:off x="6256337" y="8685213"/>
            <a:ext cx="60007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effectLst/>
                <a:latin typeface="Times New Roman" pitchFamily="18" charset="0"/>
              </a:defRPr>
            </a:lvl1pPr>
          </a:lstStyle>
          <a:p>
            <a:pPr>
              <a:defRPr/>
            </a:pPr>
            <a:fld id="{DF4938EF-0E91-465A-9EDE-50D31E3E0B19}" type="slidenum">
              <a:rPr lang="en-US"/>
              <a:pPr>
                <a:defRPr/>
              </a:pPr>
              <a:t>‹#›</a:t>
            </a:fld>
            <a:endParaRPr lang="en-US"/>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400" kern="1200">
        <a:solidFill>
          <a:schemeClr val="tx1"/>
        </a:solidFill>
        <a:latin typeface="Times New Roman" pitchFamily="18" charset="0"/>
        <a:ea typeface="+mn-ea"/>
        <a:cs typeface="+mn-cs"/>
      </a:defRPr>
    </a:lvl1pPr>
    <a:lvl2pPr marL="548640" algn="l" rtl="0" eaLnBrk="0" fontAlgn="base" hangingPunct="0">
      <a:spcBef>
        <a:spcPct val="30000"/>
      </a:spcBef>
      <a:spcAft>
        <a:spcPct val="0"/>
      </a:spcAft>
      <a:defRPr sz="1400" kern="1200">
        <a:solidFill>
          <a:schemeClr val="tx1"/>
        </a:solidFill>
        <a:latin typeface="Times New Roman" pitchFamily="18" charset="0"/>
        <a:ea typeface="+mn-ea"/>
        <a:cs typeface="+mn-cs"/>
      </a:defRPr>
    </a:lvl2pPr>
    <a:lvl3pPr marL="1097280" algn="l" rtl="0" eaLnBrk="0" fontAlgn="base" hangingPunct="0">
      <a:spcBef>
        <a:spcPct val="30000"/>
      </a:spcBef>
      <a:spcAft>
        <a:spcPct val="0"/>
      </a:spcAft>
      <a:defRPr sz="1400" kern="1200">
        <a:solidFill>
          <a:schemeClr val="tx1"/>
        </a:solidFill>
        <a:latin typeface="Times New Roman" pitchFamily="18" charset="0"/>
        <a:ea typeface="+mn-ea"/>
        <a:cs typeface="+mn-cs"/>
      </a:defRPr>
    </a:lvl3pPr>
    <a:lvl4pPr marL="1645920" algn="l" rtl="0" eaLnBrk="0" fontAlgn="base" hangingPunct="0">
      <a:spcBef>
        <a:spcPct val="30000"/>
      </a:spcBef>
      <a:spcAft>
        <a:spcPct val="0"/>
      </a:spcAft>
      <a:defRPr sz="1400" kern="1200">
        <a:solidFill>
          <a:schemeClr val="tx1"/>
        </a:solidFill>
        <a:latin typeface="Times New Roman" pitchFamily="18" charset="0"/>
        <a:ea typeface="+mn-ea"/>
        <a:cs typeface="+mn-cs"/>
      </a:defRPr>
    </a:lvl4pPr>
    <a:lvl5pPr marL="2194560" algn="l" rtl="0" eaLnBrk="0" fontAlgn="base" hangingPunct="0">
      <a:spcBef>
        <a:spcPct val="30000"/>
      </a:spcBef>
      <a:spcAft>
        <a:spcPct val="0"/>
      </a:spcAft>
      <a:defRPr sz="1400" kern="1200">
        <a:solidFill>
          <a:schemeClr val="tx1"/>
        </a:solidFill>
        <a:latin typeface="Times New Roman" pitchFamily="18" charset="0"/>
        <a:ea typeface="+mn-ea"/>
        <a:cs typeface="+mn-cs"/>
      </a:defRPr>
    </a:lvl5pPr>
    <a:lvl6pPr marL="2743200" algn="l" defTabSz="1097280" rtl="0" eaLnBrk="1" latinLnBrk="0" hangingPunct="1">
      <a:defRPr sz="1400" kern="1200">
        <a:solidFill>
          <a:schemeClr val="tx1"/>
        </a:solidFill>
        <a:latin typeface="+mn-lt"/>
        <a:ea typeface="+mn-ea"/>
        <a:cs typeface="+mn-cs"/>
      </a:defRPr>
    </a:lvl6pPr>
    <a:lvl7pPr marL="3291840" algn="l" defTabSz="1097280" rtl="0" eaLnBrk="1" latinLnBrk="0" hangingPunct="1">
      <a:defRPr sz="1400" kern="1200">
        <a:solidFill>
          <a:schemeClr val="tx1"/>
        </a:solidFill>
        <a:latin typeface="+mn-lt"/>
        <a:ea typeface="+mn-ea"/>
        <a:cs typeface="+mn-cs"/>
      </a:defRPr>
    </a:lvl7pPr>
    <a:lvl8pPr marL="3840480" algn="l" defTabSz="1097280" rtl="0" eaLnBrk="1" latinLnBrk="0" hangingPunct="1">
      <a:defRPr sz="1400" kern="1200">
        <a:solidFill>
          <a:schemeClr val="tx1"/>
        </a:solidFill>
        <a:latin typeface="+mn-lt"/>
        <a:ea typeface="+mn-ea"/>
        <a:cs typeface="+mn-cs"/>
      </a:defRPr>
    </a:lvl8pPr>
    <a:lvl9pPr marL="4389120" algn="l" defTabSz="1097280"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dt" sz="quarter" idx="1"/>
          </p:nvPr>
        </p:nvSpPr>
        <p:spPr>
          <a:noFill/>
        </p:spPr>
        <p:txBody>
          <a:bodyPr/>
          <a:lstStyle/>
          <a:p>
            <a:fld id="{F51BDCF0-EBA3-45F2-BC75-C9BAE0EA5ADB}" type="datetime8">
              <a:rPr lang="en-US" smtClean="0"/>
              <a:pPr/>
              <a:t>5/29/2007 1:23 PM</a:t>
            </a:fld>
            <a:endParaRPr lang="en-US" smtClean="0"/>
          </a:p>
        </p:txBody>
      </p:sp>
      <p:sp>
        <p:nvSpPr>
          <p:cNvPr id="21508" name="Rectangle 7"/>
          <p:cNvSpPr>
            <a:spLocks noGrp="1" noChangeArrowheads="1"/>
          </p:cNvSpPr>
          <p:nvPr>
            <p:ph type="sldNum" sz="quarter" idx="5"/>
          </p:nvPr>
        </p:nvSpPr>
        <p:spPr>
          <a:noFill/>
        </p:spPr>
        <p:txBody>
          <a:bodyPr/>
          <a:lstStyle/>
          <a:p>
            <a:fld id="{636B0BA7-B940-44ED-BB57-D401AE3DAE88}" type="slidenum">
              <a:rPr lang="en-US" smtClean="0"/>
              <a:pPr/>
              <a:t>1</a:t>
            </a:fld>
            <a:endParaRPr lang="en-US" smtClean="0"/>
          </a:p>
        </p:txBody>
      </p:sp>
      <p:sp>
        <p:nvSpPr>
          <p:cNvPr id="21509" name="Rectangle 4"/>
          <p:cNvSpPr>
            <a:spLocks noGrp="1" noRot="1" noChangeAspect="1" noChangeArrowheads="1" noTextEdit="1"/>
          </p:cNvSpPr>
          <p:nvPr>
            <p:ph type="sldImg"/>
          </p:nvPr>
        </p:nvSpPr>
        <p:spPr>
          <a:ln/>
        </p:spPr>
      </p:sp>
      <p:sp>
        <p:nvSpPr>
          <p:cNvPr id="21510" name="Rectangle 5"/>
          <p:cNvSpPr>
            <a:spLocks noGrp="1" noChangeArrowheads="1"/>
          </p:cNvSpPr>
          <p:nvPr>
            <p:ph type="body" idx="1"/>
          </p:nvPr>
        </p:nvSpPr>
        <p:spPr>
          <a:noFill/>
          <a:ln/>
        </p:spPr>
        <p:txBody>
          <a:bodyPr/>
          <a:lstStyle/>
          <a:p>
            <a:pPr eaLnBrk="1" hangingPunct="1"/>
            <a:endParaRPr lang="en-US" smtClean="0"/>
          </a:p>
        </p:txBody>
      </p:sp>
      <p:sp>
        <p:nvSpPr>
          <p:cNvPr id="7" name="Footer Placeholder 6"/>
          <p:cNvSpPr>
            <a:spLocks noGrp="1"/>
          </p:cNvSpPr>
          <p:nvPr>
            <p:ph type="ftr" sz="quarter" idx="10"/>
          </p:nvPr>
        </p:nvSpPr>
        <p:spPr/>
        <p:txBody>
          <a:bodyPr/>
          <a:lstStyle/>
          <a:p>
            <a:pPr>
              <a:defRPr/>
            </a:pPr>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4119528-F204-471B-87D3-9DF693388B6D}" type="slidenum">
              <a:rPr lang="en-US" smtClean="0"/>
              <a:pPr/>
              <a:t>10</a:t>
            </a:fld>
            <a:endParaRPr 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p>
        </p:txBody>
      </p:sp>
      <p:sp>
        <p:nvSpPr>
          <p:cNvPr id="5" name="Footer Placeholder 4"/>
          <p:cNvSpPr>
            <a:spLocks noGrp="1"/>
          </p:cNvSpPr>
          <p:nvPr>
            <p:ph type="ftr" sz="quarter" idx="10"/>
          </p:nvPr>
        </p:nvSpPr>
        <p:spPr/>
        <p:txBody>
          <a:bodyPr/>
          <a:lstStyle/>
          <a:p>
            <a:pPr>
              <a:defRPr/>
            </a:pPr>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00804EBB-5978-4167-BDE9-E80E95F02EB6}" type="datetime8">
              <a:rPr lang="en-US" smtClean="0"/>
              <a:pPr>
                <a:defRPr/>
              </a:pPr>
              <a:t>5/29/2007 1:23 PM</a:t>
            </a:fld>
            <a:endParaRPr lang="en-US"/>
          </a:p>
        </p:txBody>
      </p:sp>
      <p:sp>
        <p:nvSpPr>
          <p:cNvPr id="5" name="Footer Placeholder 4"/>
          <p:cNvSpPr>
            <a:spLocks noGrp="1"/>
          </p:cNvSpPr>
          <p:nvPr>
            <p:ph type="ftr" sz="quarter" idx="11"/>
          </p:nvPr>
        </p:nvSpPr>
        <p:spPr/>
        <p:txBody>
          <a:bodyPr/>
          <a:lstStyle/>
          <a:p>
            <a:pPr>
              <a:defRPr/>
            </a:pPr>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6" name="Slide Number Placeholder 5"/>
          <p:cNvSpPr>
            <a:spLocks noGrp="1"/>
          </p:cNvSpPr>
          <p:nvPr>
            <p:ph type="sldNum" sz="quarter" idx="12"/>
          </p:nvPr>
        </p:nvSpPr>
        <p:spPr/>
        <p:txBody>
          <a:bodyPr/>
          <a:lstStyle/>
          <a:p>
            <a:pPr>
              <a:defRPr/>
            </a:pPr>
            <a:fld id="{DF4938EF-0E91-465A-9EDE-50D31E3E0B19}"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0C37855C-2476-4BE0-AFFB-93E9DE09FF87}" type="slidenum">
              <a:rPr lang="en-US" smtClean="0"/>
              <a:pPr/>
              <a:t>12</a:t>
            </a:fld>
            <a:endParaRPr 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smtClean="0"/>
          </a:p>
        </p:txBody>
      </p:sp>
      <p:sp>
        <p:nvSpPr>
          <p:cNvPr id="5" name="Footer Placeholder 4"/>
          <p:cNvSpPr>
            <a:spLocks noGrp="1"/>
          </p:cNvSpPr>
          <p:nvPr>
            <p:ph type="ftr" sz="quarter" idx="10"/>
          </p:nvPr>
        </p:nvSpPr>
        <p:spPr/>
        <p:txBody>
          <a:bodyPr/>
          <a:lstStyle/>
          <a:p>
            <a:pPr>
              <a:defRPr/>
            </a:pPr>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00804EBB-5978-4167-BDE9-E80E95F02EB6}" type="datetime8">
              <a:rPr lang="en-US" smtClean="0"/>
              <a:pPr>
                <a:defRPr/>
              </a:pPr>
              <a:t>5/29/2007 1:23 PM</a:t>
            </a:fld>
            <a:endParaRPr lang="en-US"/>
          </a:p>
        </p:txBody>
      </p:sp>
      <p:sp>
        <p:nvSpPr>
          <p:cNvPr id="5" name="Footer Placeholder 4"/>
          <p:cNvSpPr>
            <a:spLocks noGrp="1"/>
          </p:cNvSpPr>
          <p:nvPr>
            <p:ph type="ftr" sz="quarter" idx="11"/>
          </p:nvPr>
        </p:nvSpPr>
        <p:spPr/>
        <p:txBody>
          <a:bodyPr/>
          <a:lstStyle/>
          <a:p>
            <a:pPr>
              <a:defRPr/>
            </a:pPr>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6" name="Slide Number Placeholder 5"/>
          <p:cNvSpPr>
            <a:spLocks noGrp="1"/>
          </p:cNvSpPr>
          <p:nvPr>
            <p:ph type="sldNum" sz="quarter" idx="12"/>
          </p:nvPr>
        </p:nvSpPr>
        <p:spPr/>
        <p:txBody>
          <a:bodyPr/>
          <a:lstStyle/>
          <a:p>
            <a:pPr>
              <a:defRPr/>
            </a:pPr>
            <a:fld id="{DF4938EF-0E91-465A-9EDE-50D31E3E0B19}"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00804EBB-5978-4167-BDE9-E80E95F02EB6}" type="datetime8">
              <a:rPr lang="en-US" smtClean="0"/>
              <a:pPr>
                <a:defRPr/>
              </a:pPr>
              <a:t>5/29/2007 1:23 PM</a:t>
            </a:fld>
            <a:endParaRPr lang="en-US"/>
          </a:p>
        </p:txBody>
      </p:sp>
      <p:sp>
        <p:nvSpPr>
          <p:cNvPr id="5" name="Footer Placeholder 4"/>
          <p:cNvSpPr>
            <a:spLocks noGrp="1"/>
          </p:cNvSpPr>
          <p:nvPr>
            <p:ph type="ftr" sz="quarter" idx="11"/>
          </p:nvPr>
        </p:nvSpPr>
        <p:spPr/>
        <p:txBody>
          <a:bodyPr/>
          <a:lstStyle/>
          <a:p>
            <a:pPr>
              <a:defRPr/>
            </a:pPr>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6" name="Slide Number Placeholder 5"/>
          <p:cNvSpPr>
            <a:spLocks noGrp="1"/>
          </p:cNvSpPr>
          <p:nvPr>
            <p:ph type="sldNum" sz="quarter" idx="12"/>
          </p:nvPr>
        </p:nvSpPr>
        <p:spPr/>
        <p:txBody>
          <a:bodyPr/>
          <a:lstStyle/>
          <a:p>
            <a:pPr>
              <a:defRPr/>
            </a:pPr>
            <a:fld id="{DF4938EF-0E91-465A-9EDE-50D31E3E0B19}"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00804EBB-5978-4167-BDE9-E80E95F02EB6}" type="datetime8">
              <a:rPr lang="en-US" smtClean="0"/>
              <a:pPr>
                <a:defRPr/>
              </a:pPr>
              <a:t>5/29/2007 1:23 PM</a:t>
            </a:fld>
            <a:endParaRPr lang="en-US"/>
          </a:p>
        </p:txBody>
      </p:sp>
      <p:sp>
        <p:nvSpPr>
          <p:cNvPr id="5" name="Footer Placeholder 4"/>
          <p:cNvSpPr>
            <a:spLocks noGrp="1"/>
          </p:cNvSpPr>
          <p:nvPr>
            <p:ph type="ftr" sz="quarter" idx="11"/>
          </p:nvPr>
        </p:nvSpPr>
        <p:spPr/>
        <p:txBody>
          <a:bodyPr/>
          <a:lstStyle/>
          <a:p>
            <a:pPr>
              <a:defRPr/>
            </a:pPr>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6" name="Slide Number Placeholder 5"/>
          <p:cNvSpPr>
            <a:spLocks noGrp="1"/>
          </p:cNvSpPr>
          <p:nvPr>
            <p:ph type="sldNum" sz="quarter" idx="12"/>
          </p:nvPr>
        </p:nvSpPr>
        <p:spPr/>
        <p:txBody>
          <a:bodyPr/>
          <a:lstStyle/>
          <a:p>
            <a:pPr>
              <a:defRPr/>
            </a:pPr>
            <a:fld id="{DF4938EF-0E91-465A-9EDE-50D31E3E0B19}"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03C74683-195E-4680-B10D-A13DCE21285C}" type="slidenum">
              <a:rPr lang="en-US" smtClean="0"/>
              <a:pPr/>
              <a:t>16</a:t>
            </a:fld>
            <a:endParaRPr lang="en-US" smtClean="0"/>
          </a:p>
        </p:txBody>
      </p:sp>
      <p:sp>
        <p:nvSpPr>
          <p:cNvPr id="26627" name="Rectangle 2"/>
          <p:cNvSpPr>
            <a:spLocks noGrp="1" noRot="1" noChangeAspect="1" noChangeArrowheads="1" noTextEdit="1"/>
          </p:cNvSpPr>
          <p:nvPr>
            <p:ph type="sldImg"/>
          </p:nvPr>
        </p:nvSpPr>
        <p:spPr>
          <a:xfrm>
            <a:off x="1146175" y="687388"/>
            <a:ext cx="4568825" cy="3427412"/>
          </a:xfrm>
          <a:ln/>
        </p:spPr>
      </p:sp>
      <p:sp>
        <p:nvSpPr>
          <p:cNvPr id="26628" name="Rectangle 3"/>
          <p:cNvSpPr>
            <a:spLocks noGrp="1" noChangeArrowheads="1"/>
          </p:cNvSpPr>
          <p:nvPr>
            <p:ph type="body" idx="1"/>
          </p:nvPr>
        </p:nvSpPr>
        <p:spPr>
          <a:xfrm>
            <a:off x="914400" y="4343400"/>
            <a:ext cx="5029200" cy="4113213"/>
          </a:xfrm>
          <a:noFill/>
          <a:ln/>
        </p:spPr>
        <p:txBody>
          <a:bodyPr lIns="90329" tIns="45164" rIns="90329" bIns="45164"/>
          <a:lstStyle/>
          <a:p>
            <a:pPr eaLnBrk="1" hangingPunct="1"/>
            <a:endParaRPr lang="en-US" altLang="en-US" smtClean="0"/>
          </a:p>
        </p:txBody>
      </p:sp>
      <p:sp>
        <p:nvSpPr>
          <p:cNvPr id="5" name="Footer Placeholder 4"/>
          <p:cNvSpPr>
            <a:spLocks noGrp="1"/>
          </p:cNvSpPr>
          <p:nvPr>
            <p:ph type="ftr" sz="quarter" idx="10"/>
          </p:nvPr>
        </p:nvSpPr>
        <p:spPr/>
        <p:txBody>
          <a:bodyPr/>
          <a:lstStyle/>
          <a:p>
            <a:pPr>
              <a:defRPr/>
            </a:pPr>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00804EBB-5978-4167-BDE9-E80E95F02EB6}" type="datetime8">
              <a:rPr lang="en-US" smtClean="0"/>
              <a:pPr>
                <a:defRPr/>
              </a:pPr>
              <a:t>5/29/2007 1:23 PM</a:t>
            </a:fld>
            <a:endParaRPr lang="en-US"/>
          </a:p>
        </p:txBody>
      </p:sp>
      <p:sp>
        <p:nvSpPr>
          <p:cNvPr id="5" name="Footer Placeholder 4"/>
          <p:cNvSpPr>
            <a:spLocks noGrp="1"/>
          </p:cNvSpPr>
          <p:nvPr>
            <p:ph type="ftr" sz="quarter" idx="11"/>
          </p:nvPr>
        </p:nvSpPr>
        <p:spPr/>
        <p:txBody>
          <a:bodyPr/>
          <a:lstStyle/>
          <a:p>
            <a:pPr>
              <a:defRPr/>
            </a:pPr>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6" name="Slide Number Placeholder 5"/>
          <p:cNvSpPr>
            <a:spLocks noGrp="1"/>
          </p:cNvSpPr>
          <p:nvPr>
            <p:ph type="sldNum" sz="quarter" idx="12"/>
          </p:nvPr>
        </p:nvSpPr>
        <p:spPr/>
        <p:txBody>
          <a:bodyPr/>
          <a:lstStyle/>
          <a:p>
            <a:pPr>
              <a:defRPr/>
            </a:pPr>
            <a:fld id="{DF4938EF-0E91-465A-9EDE-50D31E3E0B19}"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00804EBB-5978-4167-BDE9-E80E95F02EB6}" type="datetime8">
              <a:rPr lang="en-US" smtClean="0"/>
              <a:pPr>
                <a:defRPr/>
              </a:pPr>
              <a:t>5/29/2007 1:23 PM</a:t>
            </a:fld>
            <a:endParaRPr lang="en-US"/>
          </a:p>
        </p:txBody>
      </p:sp>
      <p:sp>
        <p:nvSpPr>
          <p:cNvPr id="5" name="Footer Placeholder 4"/>
          <p:cNvSpPr>
            <a:spLocks noGrp="1"/>
          </p:cNvSpPr>
          <p:nvPr>
            <p:ph type="ftr" sz="quarter" idx="11"/>
          </p:nvPr>
        </p:nvSpPr>
        <p:spPr/>
        <p:txBody>
          <a:bodyPr/>
          <a:lstStyle/>
          <a:p>
            <a:pPr>
              <a:defRPr/>
            </a:pPr>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6" name="Slide Number Placeholder 5"/>
          <p:cNvSpPr>
            <a:spLocks noGrp="1"/>
          </p:cNvSpPr>
          <p:nvPr>
            <p:ph type="sldNum" sz="quarter" idx="12"/>
          </p:nvPr>
        </p:nvSpPr>
        <p:spPr/>
        <p:txBody>
          <a:bodyPr/>
          <a:lstStyle/>
          <a:p>
            <a:pPr>
              <a:defRPr/>
            </a:pPr>
            <a:fld id="{DF4938EF-0E91-465A-9EDE-50D31E3E0B19}" type="slidenum">
              <a:rPr lang="en-US" smtClean="0"/>
              <a:pPr>
                <a:defRPr/>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00804EBB-5978-4167-BDE9-E80E95F02EB6}" type="datetime8">
              <a:rPr lang="en-US" smtClean="0"/>
              <a:pPr>
                <a:defRPr/>
              </a:pPr>
              <a:t>5/29/2007 1:23 PM</a:t>
            </a:fld>
            <a:endParaRPr lang="en-US"/>
          </a:p>
        </p:txBody>
      </p:sp>
      <p:sp>
        <p:nvSpPr>
          <p:cNvPr id="5" name="Footer Placeholder 4"/>
          <p:cNvSpPr>
            <a:spLocks noGrp="1"/>
          </p:cNvSpPr>
          <p:nvPr>
            <p:ph type="ftr" sz="quarter" idx="11"/>
          </p:nvPr>
        </p:nvSpPr>
        <p:spPr/>
        <p:txBody>
          <a:bodyPr/>
          <a:lstStyle/>
          <a:p>
            <a:pPr>
              <a:defRPr/>
            </a:pPr>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6" name="Slide Number Placeholder 5"/>
          <p:cNvSpPr>
            <a:spLocks noGrp="1"/>
          </p:cNvSpPr>
          <p:nvPr>
            <p:ph type="sldNum" sz="quarter" idx="12"/>
          </p:nvPr>
        </p:nvSpPr>
        <p:spPr/>
        <p:txBody>
          <a:bodyPr/>
          <a:lstStyle/>
          <a:p>
            <a:pPr>
              <a:defRPr/>
            </a:pPr>
            <a:fld id="{DF4938EF-0E91-465A-9EDE-50D31E3E0B19}"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D23E35E5-AF9E-43C6-9C00-B0FBB62C3143}" type="slidenum">
              <a:rPr lang="en-US" smtClean="0"/>
              <a:pPr/>
              <a:t>3</a:t>
            </a:fld>
            <a:endParaRPr 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smtClean="0"/>
          </a:p>
        </p:txBody>
      </p:sp>
      <p:sp>
        <p:nvSpPr>
          <p:cNvPr id="5" name="Footer Placeholder 4"/>
          <p:cNvSpPr>
            <a:spLocks noGrp="1"/>
          </p:cNvSpPr>
          <p:nvPr>
            <p:ph type="ftr" sz="quarter" idx="10"/>
          </p:nvPr>
        </p:nvSpPr>
        <p:spPr/>
        <p:txBody>
          <a:bodyPr/>
          <a:lstStyle/>
          <a:p>
            <a:pPr>
              <a:defRPr/>
            </a:pPr>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00804EBB-5978-4167-BDE9-E80E95F02EB6}" type="datetime8">
              <a:rPr lang="en-US" smtClean="0"/>
              <a:pPr>
                <a:defRPr/>
              </a:pPr>
              <a:t>5/29/2007 1:23 PM</a:t>
            </a:fld>
            <a:endParaRPr lang="en-US"/>
          </a:p>
        </p:txBody>
      </p:sp>
      <p:sp>
        <p:nvSpPr>
          <p:cNvPr id="5" name="Footer Placeholder 4"/>
          <p:cNvSpPr>
            <a:spLocks noGrp="1"/>
          </p:cNvSpPr>
          <p:nvPr>
            <p:ph type="ftr" sz="quarter" idx="11"/>
          </p:nvPr>
        </p:nvSpPr>
        <p:spPr/>
        <p:txBody>
          <a:bodyPr/>
          <a:lstStyle/>
          <a:p>
            <a:pPr>
              <a:defRPr/>
            </a:pPr>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6" name="Slide Number Placeholder 5"/>
          <p:cNvSpPr>
            <a:spLocks noGrp="1"/>
          </p:cNvSpPr>
          <p:nvPr>
            <p:ph type="sldNum" sz="quarter" idx="12"/>
          </p:nvPr>
        </p:nvSpPr>
        <p:spPr/>
        <p:txBody>
          <a:bodyPr/>
          <a:lstStyle/>
          <a:p>
            <a:pPr>
              <a:defRPr/>
            </a:pPr>
            <a:fld id="{DF4938EF-0E91-465A-9EDE-50D31E3E0B19}"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00804EBB-5978-4167-BDE9-E80E95F02EB6}" type="datetime8">
              <a:rPr lang="en-US" smtClean="0"/>
              <a:pPr>
                <a:defRPr/>
              </a:pPr>
              <a:t>5/29/2007 1:23 PM</a:t>
            </a:fld>
            <a:endParaRPr lang="en-US"/>
          </a:p>
        </p:txBody>
      </p:sp>
      <p:sp>
        <p:nvSpPr>
          <p:cNvPr id="5" name="Footer Placeholder 4"/>
          <p:cNvSpPr>
            <a:spLocks noGrp="1"/>
          </p:cNvSpPr>
          <p:nvPr>
            <p:ph type="ftr" sz="quarter" idx="11"/>
          </p:nvPr>
        </p:nvSpPr>
        <p:spPr/>
        <p:txBody>
          <a:bodyPr/>
          <a:lstStyle/>
          <a:p>
            <a:pPr>
              <a:defRPr/>
            </a:pPr>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6" name="Slide Number Placeholder 5"/>
          <p:cNvSpPr>
            <a:spLocks noGrp="1"/>
          </p:cNvSpPr>
          <p:nvPr>
            <p:ph type="sldNum" sz="quarter" idx="12"/>
          </p:nvPr>
        </p:nvSpPr>
        <p:spPr/>
        <p:txBody>
          <a:bodyPr/>
          <a:lstStyle/>
          <a:p>
            <a:pPr>
              <a:defRPr/>
            </a:pPr>
            <a:fld id="{DF4938EF-0E91-465A-9EDE-50D31E3E0B19}"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00804EBB-5978-4167-BDE9-E80E95F02EB6}" type="datetime8">
              <a:rPr lang="en-US" smtClean="0"/>
              <a:pPr>
                <a:defRPr/>
              </a:pPr>
              <a:t>5/29/2007 1:23 PM</a:t>
            </a:fld>
            <a:endParaRPr lang="en-US"/>
          </a:p>
        </p:txBody>
      </p:sp>
      <p:sp>
        <p:nvSpPr>
          <p:cNvPr id="5" name="Footer Placeholder 4"/>
          <p:cNvSpPr>
            <a:spLocks noGrp="1"/>
          </p:cNvSpPr>
          <p:nvPr>
            <p:ph type="ftr" sz="quarter" idx="11"/>
          </p:nvPr>
        </p:nvSpPr>
        <p:spPr/>
        <p:txBody>
          <a:bodyPr/>
          <a:lstStyle/>
          <a:p>
            <a:pPr>
              <a:defRPr/>
            </a:pPr>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6" name="Slide Number Placeholder 5"/>
          <p:cNvSpPr>
            <a:spLocks noGrp="1"/>
          </p:cNvSpPr>
          <p:nvPr>
            <p:ph type="sldNum" sz="quarter" idx="12"/>
          </p:nvPr>
        </p:nvSpPr>
        <p:spPr/>
        <p:txBody>
          <a:bodyPr/>
          <a:lstStyle/>
          <a:p>
            <a:pPr>
              <a:defRPr/>
            </a:pPr>
            <a:fld id="{DF4938EF-0E91-465A-9EDE-50D31E3E0B19}"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FF7AFE06-1AB3-41BA-A915-B2C8EE31D07B}" type="slidenum">
              <a:rPr lang="en-US" smtClean="0"/>
              <a:pPr/>
              <a:t>7</a:t>
            </a:fld>
            <a:endParaRPr 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smtClean="0"/>
          </a:p>
        </p:txBody>
      </p:sp>
      <p:sp>
        <p:nvSpPr>
          <p:cNvPr id="5" name="Footer Placeholder 4"/>
          <p:cNvSpPr>
            <a:spLocks noGrp="1"/>
          </p:cNvSpPr>
          <p:nvPr>
            <p:ph type="ftr" sz="quarter" idx="10"/>
          </p:nvPr>
        </p:nvSpPr>
        <p:spPr/>
        <p:txBody>
          <a:bodyPr/>
          <a:lstStyle/>
          <a:p>
            <a:pPr>
              <a:defRPr/>
            </a:pPr>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00804EBB-5978-4167-BDE9-E80E95F02EB6}" type="datetime8">
              <a:rPr lang="en-US" smtClean="0"/>
              <a:pPr>
                <a:defRPr/>
              </a:pPr>
              <a:t>5/29/2007 1:23 PM</a:t>
            </a:fld>
            <a:endParaRPr lang="en-US"/>
          </a:p>
        </p:txBody>
      </p:sp>
      <p:sp>
        <p:nvSpPr>
          <p:cNvPr id="5" name="Footer Placeholder 4"/>
          <p:cNvSpPr>
            <a:spLocks noGrp="1"/>
          </p:cNvSpPr>
          <p:nvPr>
            <p:ph type="ftr" sz="quarter" idx="11"/>
          </p:nvPr>
        </p:nvSpPr>
        <p:spPr/>
        <p:txBody>
          <a:bodyPr/>
          <a:lstStyle/>
          <a:p>
            <a:pPr>
              <a:defRPr/>
            </a:pPr>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6" name="Slide Number Placeholder 5"/>
          <p:cNvSpPr>
            <a:spLocks noGrp="1"/>
          </p:cNvSpPr>
          <p:nvPr>
            <p:ph type="sldNum" sz="quarter" idx="12"/>
          </p:nvPr>
        </p:nvSpPr>
        <p:spPr/>
        <p:txBody>
          <a:bodyPr/>
          <a:lstStyle/>
          <a:p>
            <a:pPr>
              <a:defRPr/>
            </a:pPr>
            <a:fld id="{DF4938EF-0E91-465A-9EDE-50D31E3E0B19}"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00804EBB-5978-4167-BDE9-E80E95F02EB6}" type="datetime8">
              <a:rPr lang="en-US" smtClean="0"/>
              <a:pPr>
                <a:defRPr/>
              </a:pPr>
              <a:t>5/29/2007 1:23 PM</a:t>
            </a:fld>
            <a:endParaRPr lang="en-US"/>
          </a:p>
        </p:txBody>
      </p:sp>
      <p:sp>
        <p:nvSpPr>
          <p:cNvPr id="5" name="Footer Placeholder 4"/>
          <p:cNvSpPr>
            <a:spLocks noGrp="1"/>
          </p:cNvSpPr>
          <p:nvPr>
            <p:ph type="ftr" sz="quarter" idx="11"/>
          </p:nvPr>
        </p:nvSpPr>
        <p:spPr/>
        <p:txBody>
          <a:bodyPr/>
          <a:lstStyle/>
          <a:p>
            <a:pPr>
              <a:defRPr/>
            </a:pPr>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6" name="Slide Number Placeholder 5"/>
          <p:cNvSpPr>
            <a:spLocks noGrp="1"/>
          </p:cNvSpPr>
          <p:nvPr>
            <p:ph type="sldNum" sz="quarter" idx="12"/>
          </p:nvPr>
        </p:nvSpPr>
        <p:spPr/>
        <p:txBody>
          <a:bodyPr/>
          <a:lstStyle/>
          <a:p>
            <a:pPr>
              <a:defRPr/>
            </a:pPr>
            <a:fld id="{DF4938EF-0E91-465A-9EDE-50D31E3E0B19}"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873127" y="2284414"/>
            <a:ext cx="9231313" cy="1828193"/>
          </a:xfrm>
          <a:prstGeom prst="rect">
            <a:avLst/>
          </a:prstGeom>
          <a:ln algn="ctr"/>
        </p:spPr>
        <p:txBody>
          <a:bodyPr lIns="0" tIns="0" rIns="0" bIns="0" anchor="t"/>
          <a:lstStyle>
            <a:lvl1pPr algn="l" rtl="0" fontAlgn="base">
              <a:lnSpc>
                <a:spcPct val="90000"/>
              </a:lnSpc>
              <a:spcBef>
                <a:spcPct val="0"/>
              </a:spcBef>
              <a:spcAft>
                <a:spcPct val="0"/>
              </a:spcAft>
              <a:defRPr lang="en-US" sz="66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873127" y="5200890"/>
            <a:ext cx="9231313" cy="567848"/>
          </a:xfrm>
          <a:prstGeom prst="rect">
            <a:avLst/>
          </a:prstGeom>
        </p:spPr>
        <p:txBody>
          <a:bodyPr lIns="0" tIns="0" rIns="0" bIns="0" anchor="t"/>
          <a:lstStyle>
            <a:lvl1pPr marL="0" indent="0">
              <a:spcBef>
                <a:spcPct val="0"/>
              </a:spcBef>
              <a:buFont typeface="Wingdings" pitchFamily="2" charset="2"/>
              <a:buNone/>
              <a:defRPr sz="4000">
                <a:solidFill>
                  <a:schemeClr val="tx2"/>
                </a:solidFill>
                <a:effectLst>
                  <a:outerShdw blurRad="38100" dist="38100" dir="2700000" algn="tl">
                    <a:srgbClr val="000000">
                      <a:alpha val="43137"/>
                    </a:srgbClr>
                  </a:outerShdw>
                </a:effectLst>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ck Slide - no bottom bar">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873127" y="2825750"/>
            <a:ext cx="9231313" cy="1828193"/>
          </a:xfrm>
          <a:prstGeom prst="rect">
            <a:avLst/>
          </a:prstGeom>
          <a:ln algn="ctr"/>
        </p:spPr>
        <p:txBody>
          <a:bodyPr lIns="0" tIns="0" rIns="0" bIns="0" anchor="t"/>
          <a:lstStyle>
            <a:lvl1pPr algn="l" rtl="0" fontAlgn="base">
              <a:lnSpc>
                <a:spcPct val="90000"/>
              </a:lnSpc>
              <a:spcBef>
                <a:spcPct val="0"/>
              </a:spcBef>
              <a:spcAft>
                <a:spcPct val="0"/>
              </a:spcAft>
              <a:defRPr lang="en-US" sz="6600" b="0" cap="none"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18435" name="Rectangle 3"/>
          <p:cNvSpPr>
            <a:spLocks noGrp="1" noChangeArrowheads="1"/>
          </p:cNvSpPr>
          <p:nvPr>
            <p:ph type="subTitle" idx="1"/>
          </p:nvPr>
        </p:nvSpPr>
        <p:spPr>
          <a:xfrm>
            <a:off x="873127" y="5208589"/>
            <a:ext cx="9231313" cy="567848"/>
          </a:xfrm>
          <a:prstGeom prst="rect">
            <a:avLst/>
          </a:prstGeom>
        </p:spPr>
        <p:txBody>
          <a:bodyPr lIns="0" tIns="0" rIns="0" bIns="0" anchor="t"/>
          <a:lstStyle>
            <a:lvl1pPr marL="0" indent="0">
              <a:spcBef>
                <a:spcPct val="0"/>
              </a:spcBef>
              <a:buFont typeface="Wingdings" pitchFamily="2" charset="2"/>
              <a:buNone/>
              <a:defRPr sz="4100">
                <a:solidFill>
                  <a:schemeClr val="tx2"/>
                </a:solidFill>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459106" y="1697357"/>
            <a:ext cx="10056494" cy="2843855"/>
          </a:xfrm>
          <a:prstGeom prst="rect">
            <a:avLst/>
          </a:prstGeom>
        </p:spPr>
        <p:txBody>
          <a:bodyPr lIns="109728" tIns="54864" rIns="109728" bIns="54864"/>
          <a:lstStyle>
            <a:lvl1pPr>
              <a:defRPr sz="4000"/>
            </a:lvl1pPr>
            <a:lvl2pPr>
              <a:defRPr sz="3600"/>
            </a:lvl2pPr>
            <a:lvl3pPr>
              <a:defRPr sz="3200"/>
            </a:lvl3pPr>
            <a:lvl4pPr>
              <a:defRPr sz="2800"/>
            </a:lvl4pPr>
            <a:lvl5pPr>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8788" y="1697039"/>
            <a:ext cx="4951412" cy="2080570"/>
          </a:xfrm>
          <a:prstGeom prst="rect">
            <a:avLst/>
          </a:prstGeom>
        </p:spPr>
        <p:txBody>
          <a:bodyPr lIns="109728" tIns="54864" rIns="109728" bIns="54864"/>
          <a:lstStyle>
            <a:lvl1pPr marL="355585" indent="-355585">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62600" y="1697039"/>
            <a:ext cx="4953000" cy="2080570"/>
          </a:xfrm>
          <a:prstGeom prst="rect">
            <a:avLst/>
          </a:prstGeom>
        </p:spPr>
        <p:txBody>
          <a:bodyPr lIns="109728" tIns="54864" rIns="109728" bIns="54864"/>
          <a:lstStyle>
            <a:lvl1pPr marL="353999" indent="-353999">
              <a:defRPr sz="2800"/>
            </a:lvl1pPr>
            <a:lvl2pPr marL="720696" indent="-342887">
              <a:defRPr sz="2400"/>
            </a:lvl2pPr>
            <a:lvl3pPr marL="1039771" indent="-307963">
              <a:defRPr sz="2000"/>
            </a:lvl3pPr>
            <a:lvl4pPr marL="1314397" indent="-296851">
              <a:defRPr sz="1800"/>
            </a:lvl4pPr>
            <a:lvl5pPr marL="1611248" indent="-285738">
              <a:buNone/>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otes Slide (you must hide it)">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1" y="7486651"/>
            <a:ext cx="10972801" cy="742950"/>
          </a:xfrm>
          <a:prstGeom prst="rect">
            <a:avLst/>
          </a:prstGeom>
          <a:solidFill>
            <a:srgbClr val="FFFF99"/>
          </a:solidFill>
        </p:spPr>
        <p:txBody>
          <a:bodyPr wrap="square" lIns="182873" tIns="91436" rIns="182873" bIns="91436"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2">
            <a:lum/>
          </a:blip>
          <a:srcRect/>
          <a:stretch>
            <a:fillRect/>
          </a:stretch>
        </a:blipFill>
        <a:effectLst/>
      </p:bgPr>
    </p:bg>
    <p:spTree>
      <p:nvGrpSpPr>
        <p:cNvPr id="1" name=""/>
        <p:cNvGrpSpPr/>
        <p:nvPr/>
      </p:nvGrpSpPr>
      <p:grpSpPr>
        <a:xfrm>
          <a:off x="0" y="0"/>
          <a:ext cx="0" cy="0"/>
          <a:chOff x="0" y="0"/>
          <a:chExt cx="0" cy="0"/>
        </a:xfrm>
      </p:grpSpPr>
    </p:spTree>
  </p:cSld>
  <p:clrMap bg1="dk2" tx1="lt1" bg2="dk1" tx2="lt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Lst>
  <p:transition>
    <p:fade/>
  </p:transition>
  <p:timing>
    <p:tnLst>
      <p:par>
        <p:cTn id="1" dur="indefinite" restart="never" nodeType="tmRoot"/>
      </p:par>
    </p:tnLst>
  </p:timing>
  <p:txStyles>
    <p:titleStyle>
      <a:lvl1pPr algn="l" defTabSz="1095332" rtl="0" eaLnBrk="1" fontAlgn="base" hangingPunct="1">
        <a:lnSpc>
          <a:spcPct val="90000"/>
        </a:lnSpc>
        <a:spcBef>
          <a:spcPct val="0"/>
        </a:spcBef>
        <a:spcAft>
          <a:spcPct val="0"/>
        </a:spcAft>
        <a:defRPr lang="en-US" sz="6000" b="0" cap="none" spc="-15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1095332" rtl="0" eaLnBrk="1" fontAlgn="base" hangingPunct="1">
        <a:lnSpc>
          <a:spcPct val="90000"/>
        </a:lnSpc>
        <a:spcBef>
          <a:spcPct val="0"/>
        </a:spcBef>
        <a:spcAft>
          <a:spcPct val="0"/>
        </a:spcAft>
        <a:defRPr sz="5400">
          <a:solidFill>
            <a:schemeClr val="tx2"/>
          </a:solidFill>
          <a:latin typeface="Segoe Semibold" pitchFamily="34" charset="0"/>
        </a:defRPr>
      </a:lvl2pPr>
      <a:lvl3pPr algn="l" defTabSz="1095332" rtl="0" eaLnBrk="1" fontAlgn="base" hangingPunct="1">
        <a:lnSpc>
          <a:spcPct val="90000"/>
        </a:lnSpc>
        <a:spcBef>
          <a:spcPct val="0"/>
        </a:spcBef>
        <a:spcAft>
          <a:spcPct val="0"/>
        </a:spcAft>
        <a:defRPr sz="5400">
          <a:solidFill>
            <a:schemeClr val="tx2"/>
          </a:solidFill>
          <a:latin typeface="Segoe Semibold" pitchFamily="34" charset="0"/>
        </a:defRPr>
      </a:lvl3pPr>
      <a:lvl4pPr algn="l" defTabSz="1095332" rtl="0" eaLnBrk="1" fontAlgn="base" hangingPunct="1">
        <a:lnSpc>
          <a:spcPct val="90000"/>
        </a:lnSpc>
        <a:spcBef>
          <a:spcPct val="0"/>
        </a:spcBef>
        <a:spcAft>
          <a:spcPct val="0"/>
        </a:spcAft>
        <a:defRPr sz="5400">
          <a:solidFill>
            <a:schemeClr val="tx2"/>
          </a:solidFill>
          <a:latin typeface="Segoe Semibold" pitchFamily="34" charset="0"/>
        </a:defRPr>
      </a:lvl4pPr>
      <a:lvl5pPr algn="l" defTabSz="1095332" rtl="0" eaLnBrk="1" fontAlgn="base" hangingPunct="1">
        <a:lnSpc>
          <a:spcPct val="90000"/>
        </a:lnSpc>
        <a:spcBef>
          <a:spcPct val="0"/>
        </a:spcBef>
        <a:spcAft>
          <a:spcPct val="0"/>
        </a:spcAft>
        <a:defRPr sz="5400">
          <a:solidFill>
            <a:schemeClr val="tx2"/>
          </a:solidFill>
          <a:latin typeface="Segoe Semibold" pitchFamily="34" charset="0"/>
        </a:defRPr>
      </a:lvl5pPr>
      <a:lvl6pPr marL="457164" algn="l" defTabSz="1096876" rtl="0" eaLnBrk="1" fontAlgn="base" hangingPunct="1">
        <a:lnSpc>
          <a:spcPct val="90000"/>
        </a:lnSpc>
        <a:spcBef>
          <a:spcPct val="0"/>
        </a:spcBef>
        <a:spcAft>
          <a:spcPct val="0"/>
        </a:spcAft>
        <a:defRPr sz="5400">
          <a:solidFill>
            <a:schemeClr val="tx2"/>
          </a:solidFill>
          <a:latin typeface="Segoe Semibold" pitchFamily="34" charset="0"/>
        </a:defRPr>
      </a:lvl6pPr>
      <a:lvl7pPr marL="914328" algn="l" defTabSz="1096876" rtl="0" eaLnBrk="1" fontAlgn="base" hangingPunct="1">
        <a:lnSpc>
          <a:spcPct val="90000"/>
        </a:lnSpc>
        <a:spcBef>
          <a:spcPct val="0"/>
        </a:spcBef>
        <a:spcAft>
          <a:spcPct val="0"/>
        </a:spcAft>
        <a:defRPr sz="5400">
          <a:solidFill>
            <a:schemeClr val="tx2"/>
          </a:solidFill>
          <a:latin typeface="Segoe Semibold" pitchFamily="34" charset="0"/>
        </a:defRPr>
      </a:lvl7pPr>
      <a:lvl8pPr marL="1371490" algn="l" defTabSz="1096876" rtl="0" eaLnBrk="1" fontAlgn="base" hangingPunct="1">
        <a:lnSpc>
          <a:spcPct val="90000"/>
        </a:lnSpc>
        <a:spcBef>
          <a:spcPct val="0"/>
        </a:spcBef>
        <a:spcAft>
          <a:spcPct val="0"/>
        </a:spcAft>
        <a:defRPr sz="5400">
          <a:solidFill>
            <a:schemeClr val="tx2"/>
          </a:solidFill>
          <a:latin typeface="Segoe Semibold" pitchFamily="34" charset="0"/>
        </a:defRPr>
      </a:lvl8pPr>
      <a:lvl9pPr marL="1828654" algn="l" defTabSz="1096876" rtl="0" eaLnBrk="1" fontAlgn="base" hangingPunct="1">
        <a:lnSpc>
          <a:spcPct val="90000"/>
        </a:lnSpc>
        <a:spcBef>
          <a:spcPct val="0"/>
        </a:spcBef>
        <a:spcAft>
          <a:spcPct val="0"/>
        </a:spcAft>
        <a:defRPr sz="5400">
          <a:solidFill>
            <a:schemeClr val="tx2"/>
          </a:solidFill>
          <a:latin typeface="Segoe Semibold" pitchFamily="34" charset="0"/>
        </a:defRPr>
      </a:lvl9pPr>
    </p:titleStyle>
    <p:bodyStyle>
      <a:lvl1pPr marL="459088" indent="-459088" algn="l" defTabSz="1095332" rtl="0" eaLnBrk="1" fontAlgn="base" hangingPunct="1">
        <a:lnSpc>
          <a:spcPct val="90000"/>
        </a:lnSpc>
        <a:spcBef>
          <a:spcPts val="1400"/>
        </a:spcBef>
        <a:spcAft>
          <a:spcPct val="0"/>
        </a:spcAft>
        <a:buClr>
          <a:schemeClr val="tx2"/>
        </a:buClr>
        <a:buSzPct val="95000"/>
        <a:buFontTx/>
        <a:buBlip>
          <a:blip r:embed="rId13"/>
        </a:buBlip>
        <a:defRPr sz="4000">
          <a:solidFill>
            <a:schemeClr val="tx1"/>
          </a:solidFill>
          <a:effectLst>
            <a:outerShdw blurRad="38100" dist="38100" dir="2700000" algn="tl">
              <a:srgbClr val="000000">
                <a:alpha val="43137"/>
              </a:srgbClr>
            </a:outerShdw>
          </a:effectLst>
          <a:latin typeface="+mn-lt"/>
          <a:ea typeface="+mn-ea"/>
          <a:cs typeface="+mn-cs"/>
        </a:defRPr>
      </a:lvl1pPr>
      <a:lvl2pPr marL="845786" indent="-380984" algn="l" defTabSz="1095332" rtl="0" eaLnBrk="1" fontAlgn="base" hangingPunct="1">
        <a:lnSpc>
          <a:spcPct val="90000"/>
        </a:lnSpc>
        <a:spcBef>
          <a:spcPts val="1300"/>
        </a:spcBef>
        <a:spcAft>
          <a:spcPct val="0"/>
        </a:spcAft>
        <a:buClr>
          <a:schemeClr val="tx2"/>
        </a:buClr>
        <a:buSzPct val="80000"/>
        <a:buFontTx/>
        <a:buBlip>
          <a:blip r:embed="rId14"/>
        </a:buBlip>
        <a:defRPr sz="3600">
          <a:solidFill>
            <a:schemeClr val="tx1"/>
          </a:solidFill>
          <a:effectLst>
            <a:outerShdw blurRad="38100" dist="38100" dir="2700000" algn="tl">
              <a:srgbClr val="000000">
                <a:alpha val="43137"/>
              </a:srgbClr>
            </a:outerShdw>
          </a:effectLst>
          <a:latin typeface="+mn-lt"/>
        </a:defRPr>
      </a:lvl2pPr>
      <a:lvl3pPr marL="1186769" indent="-339077" algn="l" defTabSz="1095332" rtl="0" eaLnBrk="1" fontAlgn="base" hangingPunct="1">
        <a:lnSpc>
          <a:spcPct val="90000"/>
        </a:lnSpc>
        <a:spcBef>
          <a:spcPts val="1200"/>
        </a:spcBef>
        <a:spcAft>
          <a:spcPct val="0"/>
        </a:spcAft>
        <a:buClr>
          <a:schemeClr val="tx2"/>
        </a:buClr>
        <a:buSzPct val="80000"/>
        <a:buFontTx/>
        <a:buBlip>
          <a:blip r:embed="rId14"/>
        </a:buBlip>
        <a:defRPr sz="3200">
          <a:solidFill>
            <a:schemeClr val="tx1"/>
          </a:solidFill>
          <a:effectLst>
            <a:outerShdw blurRad="38100" dist="38100" dir="2700000" algn="tl">
              <a:srgbClr val="000000">
                <a:alpha val="43137"/>
              </a:srgbClr>
            </a:outerShdw>
          </a:effectLst>
          <a:latin typeface="+mn-lt"/>
        </a:defRPr>
      </a:lvl3pPr>
      <a:lvl4pPr marL="1520129" indent="-331457" algn="l" defTabSz="1095332" rtl="0" eaLnBrk="1" fontAlgn="base" hangingPunct="1">
        <a:lnSpc>
          <a:spcPct val="90000"/>
        </a:lnSpc>
        <a:spcBef>
          <a:spcPts val="1100"/>
        </a:spcBef>
        <a:spcAft>
          <a:spcPct val="0"/>
        </a:spcAft>
        <a:buClr>
          <a:schemeClr val="tx2"/>
        </a:buClr>
        <a:buSzPct val="80000"/>
        <a:buFontTx/>
        <a:buBlip>
          <a:blip r:embed="rId14"/>
        </a:buBlip>
        <a:defRPr sz="2800">
          <a:solidFill>
            <a:schemeClr val="tx1"/>
          </a:solidFill>
          <a:effectLst>
            <a:outerShdw blurRad="38100" dist="38100" dir="2700000" algn="tl">
              <a:srgbClr val="000000">
                <a:alpha val="43137"/>
              </a:srgbClr>
            </a:outerShdw>
          </a:effectLst>
          <a:latin typeface="+mn-lt"/>
        </a:defRPr>
      </a:lvl4pPr>
      <a:lvl5pPr marL="1836347" indent="-312408" algn="l" defTabSz="1095332" rtl="0" eaLnBrk="1" fontAlgn="base" hangingPunct="1">
        <a:lnSpc>
          <a:spcPct val="90000"/>
        </a:lnSpc>
        <a:spcBef>
          <a:spcPts val="1000"/>
        </a:spcBef>
        <a:spcAft>
          <a:spcPct val="0"/>
        </a:spcAft>
        <a:buClr>
          <a:schemeClr val="tx2"/>
        </a:buClr>
        <a:buSzPct val="80000"/>
        <a:buFontTx/>
        <a:buBlip>
          <a:blip r:embed="rId14"/>
        </a:buBlip>
        <a:defRPr sz="2800">
          <a:solidFill>
            <a:schemeClr val="tx1"/>
          </a:solidFill>
          <a:effectLst>
            <a:outerShdw blurRad="38100" dist="38100" dir="2700000" algn="tl">
              <a:srgbClr val="000000">
                <a:alpha val="43137"/>
              </a:srgbClr>
            </a:outerShdw>
          </a:effectLst>
          <a:latin typeface="+mn-lt"/>
        </a:defRPr>
      </a:lvl5pPr>
      <a:lvl6pPr marL="2293756"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5"/>
        </a:buBlip>
        <a:defRPr sz="2400">
          <a:solidFill>
            <a:schemeClr val="tx1"/>
          </a:solidFill>
          <a:latin typeface="+mn-lt"/>
        </a:defRPr>
      </a:lvl6pPr>
      <a:lvl7pPr marL="2750918"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5"/>
        </a:buBlip>
        <a:defRPr sz="2400">
          <a:solidFill>
            <a:schemeClr val="tx1"/>
          </a:solidFill>
          <a:latin typeface="+mn-lt"/>
        </a:defRPr>
      </a:lvl7pPr>
      <a:lvl8pPr marL="3208081"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5"/>
        </a:buBlip>
        <a:defRPr sz="2400">
          <a:solidFill>
            <a:schemeClr val="tx1"/>
          </a:solidFill>
          <a:latin typeface="+mn-lt"/>
        </a:defRPr>
      </a:lvl8pPr>
      <a:lvl9pPr marL="3665245"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5"/>
        </a:buBlip>
        <a:defRPr sz="2400">
          <a:solidFill>
            <a:schemeClr val="tx1"/>
          </a:solidFill>
          <a:latin typeface="+mn-lt"/>
        </a:defRPr>
      </a:lvl9pPr>
    </p:bodyStyle>
    <p:otherStyle>
      <a:defPPr>
        <a:defRPr lang="en-US"/>
      </a:defPPr>
      <a:lvl1pPr marL="0" algn="l" defTabSz="914328" rtl="0" eaLnBrk="1" latinLnBrk="0" hangingPunct="1">
        <a:defRPr sz="1800" kern="1200">
          <a:solidFill>
            <a:schemeClr val="tx1"/>
          </a:solidFill>
          <a:latin typeface="+mn-lt"/>
          <a:ea typeface="+mn-ea"/>
          <a:cs typeface="+mn-cs"/>
        </a:defRPr>
      </a:lvl1pPr>
      <a:lvl2pPr marL="457164" algn="l" defTabSz="914328" rtl="0" eaLnBrk="1" latinLnBrk="0" hangingPunct="1">
        <a:defRPr sz="1800" kern="1200">
          <a:solidFill>
            <a:schemeClr val="tx1"/>
          </a:solidFill>
          <a:latin typeface="+mn-lt"/>
          <a:ea typeface="+mn-ea"/>
          <a:cs typeface="+mn-cs"/>
        </a:defRPr>
      </a:lvl2pPr>
      <a:lvl3pPr marL="914328" algn="l" defTabSz="914328" rtl="0" eaLnBrk="1" latinLnBrk="0" hangingPunct="1">
        <a:defRPr sz="1800" kern="1200">
          <a:solidFill>
            <a:schemeClr val="tx1"/>
          </a:solidFill>
          <a:latin typeface="+mn-lt"/>
          <a:ea typeface="+mn-ea"/>
          <a:cs typeface="+mn-cs"/>
        </a:defRPr>
      </a:lvl3pPr>
      <a:lvl4pPr marL="1371490" algn="l" defTabSz="914328" rtl="0" eaLnBrk="1" latinLnBrk="0" hangingPunct="1">
        <a:defRPr sz="1800" kern="1200">
          <a:solidFill>
            <a:schemeClr val="tx1"/>
          </a:solidFill>
          <a:latin typeface="+mn-lt"/>
          <a:ea typeface="+mn-ea"/>
          <a:cs typeface="+mn-cs"/>
        </a:defRPr>
      </a:lvl4pPr>
      <a:lvl5pPr marL="1828654" algn="l" defTabSz="914328" rtl="0" eaLnBrk="1" latinLnBrk="0" hangingPunct="1">
        <a:defRPr sz="1800" kern="1200">
          <a:solidFill>
            <a:schemeClr val="tx1"/>
          </a:solidFill>
          <a:latin typeface="+mn-lt"/>
          <a:ea typeface="+mn-ea"/>
          <a:cs typeface="+mn-cs"/>
        </a:defRPr>
      </a:lvl5pPr>
      <a:lvl6pPr marL="2285818" algn="l" defTabSz="914328" rtl="0" eaLnBrk="1" latinLnBrk="0" hangingPunct="1">
        <a:defRPr sz="1800" kern="1200">
          <a:solidFill>
            <a:schemeClr val="tx1"/>
          </a:solidFill>
          <a:latin typeface="+mn-lt"/>
          <a:ea typeface="+mn-ea"/>
          <a:cs typeface="+mn-cs"/>
        </a:defRPr>
      </a:lvl6pPr>
      <a:lvl7pPr marL="2742982" algn="l" defTabSz="914328" rtl="0" eaLnBrk="1" latinLnBrk="0" hangingPunct="1">
        <a:defRPr sz="1800" kern="1200">
          <a:solidFill>
            <a:schemeClr val="tx1"/>
          </a:solidFill>
          <a:latin typeface="+mn-lt"/>
          <a:ea typeface="+mn-ea"/>
          <a:cs typeface="+mn-cs"/>
        </a:defRPr>
      </a:lvl7pPr>
      <a:lvl8pPr marL="3200144" algn="l" defTabSz="914328" rtl="0" eaLnBrk="1" latinLnBrk="0" hangingPunct="1">
        <a:defRPr sz="1800" kern="1200">
          <a:solidFill>
            <a:schemeClr val="tx1"/>
          </a:solidFill>
          <a:latin typeface="+mn-lt"/>
          <a:ea typeface="+mn-ea"/>
          <a:cs typeface="+mn-cs"/>
        </a:defRPr>
      </a:lvl8pPr>
      <a:lvl9pPr marL="3657307" algn="l" defTabSz="91432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hyperlink" Target="http://mocalliance.org/"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 Id="rId5" Type="http://schemas.openxmlformats.org/officeDocument/2006/relationships/image" Target="../media/image51.png"/><Relationship Id="rId4" Type="http://schemas.openxmlformats.org/officeDocument/2006/relationships/hyperlink" Target="http://www.mocalliance.org/en/industry/whitepapers.asp"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3" Type="http://schemas.openxmlformats.org/officeDocument/2006/relationships/image" Target="../media/image15.jpeg"/><Relationship Id="rId18" Type="http://schemas.openxmlformats.org/officeDocument/2006/relationships/hyperlink" Target="http://www.conexant.com/" TargetMode="External"/><Relationship Id="rId26" Type="http://schemas.openxmlformats.org/officeDocument/2006/relationships/hyperlink" Target="http://www.westell.com/" TargetMode="External"/><Relationship Id="rId39" Type="http://schemas.openxmlformats.org/officeDocument/2006/relationships/hyperlink" Target="http://www.belfuse.com/" TargetMode="External"/><Relationship Id="rId21" Type="http://schemas.openxmlformats.org/officeDocument/2006/relationships/image" Target="../media/image20.jpeg"/><Relationship Id="rId34" Type="http://schemas.openxmlformats.org/officeDocument/2006/relationships/image" Target="../media/image28.png"/><Relationship Id="rId42" Type="http://schemas.openxmlformats.org/officeDocument/2006/relationships/image" Target="../media/image33.jpeg"/><Relationship Id="rId47" Type="http://schemas.openxmlformats.org/officeDocument/2006/relationships/image" Target="../media/image36.png"/><Relationship Id="rId50" Type="http://schemas.openxmlformats.org/officeDocument/2006/relationships/image" Target="../media/image39.jpeg"/><Relationship Id="rId55" Type="http://schemas.openxmlformats.org/officeDocument/2006/relationships/image" Target="../media/image44.png"/><Relationship Id="rId7" Type="http://schemas.openxmlformats.org/officeDocument/2006/relationships/hyperlink" Target="http://www.cox.com/" TargetMode="External"/><Relationship Id="rId2" Type="http://schemas.openxmlformats.org/officeDocument/2006/relationships/notesSlide" Target="../notesSlides/notesSlide9.xml"/><Relationship Id="rId16" Type="http://schemas.openxmlformats.org/officeDocument/2006/relationships/hyperlink" Target="http://www.2wire.com/" TargetMode="External"/><Relationship Id="rId20" Type="http://schemas.openxmlformats.org/officeDocument/2006/relationships/hyperlink" Target="http://www.fujitsu.com/" TargetMode="External"/><Relationship Id="rId29" Type="http://schemas.openxmlformats.org/officeDocument/2006/relationships/image" Target="../media/image24.png"/><Relationship Id="rId41" Type="http://schemas.openxmlformats.org/officeDocument/2006/relationships/hyperlink" Target="http://www.trilithic.com/" TargetMode="External"/><Relationship Id="rId54" Type="http://schemas.openxmlformats.org/officeDocument/2006/relationships/image" Target="../media/image43.jpeg"/><Relationship Id="rId62" Type="http://schemas.openxmlformats.org/officeDocument/2006/relationships/image" Target="../media/image50.png"/><Relationship Id="rId1" Type="http://schemas.openxmlformats.org/officeDocument/2006/relationships/slideLayout" Target="../slideLayouts/slideLayout5.xml"/><Relationship Id="rId6" Type="http://schemas.openxmlformats.org/officeDocument/2006/relationships/image" Target="../media/image9.jpeg"/><Relationship Id="rId11" Type="http://schemas.openxmlformats.org/officeDocument/2006/relationships/image" Target="../media/image13.jpeg"/><Relationship Id="rId24" Type="http://schemas.openxmlformats.org/officeDocument/2006/relationships/hyperlink" Target="http://www.mototech.com.tw/" TargetMode="External"/><Relationship Id="rId32" Type="http://schemas.openxmlformats.org/officeDocument/2006/relationships/image" Target="../media/image26.jpeg"/><Relationship Id="rId37" Type="http://schemas.openxmlformats.org/officeDocument/2006/relationships/image" Target="../media/image30.jpeg"/><Relationship Id="rId40" Type="http://schemas.openxmlformats.org/officeDocument/2006/relationships/image" Target="../media/image32.png"/><Relationship Id="rId45" Type="http://schemas.openxmlformats.org/officeDocument/2006/relationships/hyperlink" Target="http://www.freescale.com/" TargetMode="External"/><Relationship Id="rId53" Type="http://schemas.openxmlformats.org/officeDocument/2006/relationships/image" Target="../media/image42.png"/><Relationship Id="rId58" Type="http://schemas.openxmlformats.org/officeDocument/2006/relationships/image" Target="../media/image47.png"/><Relationship Id="rId5" Type="http://schemas.openxmlformats.org/officeDocument/2006/relationships/image" Target="../media/image8.jpeg"/><Relationship Id="rId15" Type="http://schemas.openxmlformats.org/officeDocument/2006/relationships/image" Target="../media/image17.png"/><Relationship Id="rId23" Type="http://schemas.openxmlformats.org/officeDocument/2006/relationships/image" Target="../media/image21.png"/><Relationship Id="rId28" Type="http://schemas.openxmlformats.org/officeDocument/2006/relationships/hyperlink" Target="http://subscriber.communications.siemens.com/" TargetMode="External"/><Relationship Id="rId36" Type="http://schemas.openxmlformats.org/officeDocument/2006/relationships/image" Target="../media/image29.png"/><Relationship Id="rId49" Type="http://schemas.openxmlformats.org/officeDocument/2006/relationships/image" Target="../media/image38.png"/><Relationship Id="rId57" Type="http://schemas.openxmlformats.org/officeDocument/2006/relationships/image" Target="../media/image46.png"/><Relationship Id="rId61" Type="http://schemas.openxmlformats.org/officeDocument/2006/relationships/image" Target="../media/image49.png"/><Relationship Id="rId10" Type="http://schemas.openxmlformats.org/officeDocument/2006/relationships/image" Target="../media/image12.jpeg"/><Relationship Id="rId19" Type="http://schemas.openxmlformats.org/officeDocument/2006/relationships/image" Target="../media/image19.png"/><Relationship Id="rId31" Type="http://schemas.openxmlformats.org/officeDocument/2006/relationships/image" Target="../media/image25.png"/><Relationship Id="rId44" Type="http://schemas.openxmlformats.org/officeDocument/2006/relationships/image" Target="../media/image34.jpeg"/><Relationship Id="rId52" Type="http://schemas.openxmlformats.org/officeDocument/2006/relationships/image" Target="../media/image41.png"/><Relationship Id="rId60" Type="http://schemas.openxmlformats.org/officeDocument/2006/relationships/hyperlink" Target="http://www.jdsu.com/" TargetMode="External"/><Relationship Id="rId4" Type="http://schemas.openxmlformats.org/officeDocument/2006/relationships/image" Target="../media/image7.jpeg"/><Relationship Id="rId9" Type="http://schemas.openxmlformats.org/officeDocument/2006/relationships/image" Target="../media/image11.jpeg"/><Relationship Id="rId14" Type="http://schemas.openxmlformats.org/officeDocument/2006/relationships/image" Target="../media/image16.jpeg"/><Relationship Id="rId22" Type="http://schemas.openxmlformats.org/officeDocument/2006/relationships/hyperlink" Target="http://www.hitachitelecom.com/" TargetMode="External"/><Relationship Id="rId27" Type="http://schemas.openxmlformats.org/officeDocument/2006/relationships/image" Target="../media/image23.jpeg"/><Relationship Id="rId30" Type="http://schemas.openxmlformats.org/officeDocument/2006/relationships/hyperlink" Target="http://www.b-star.cn/" TargetMode="External"/><Relationship Id="rId35" Type="http://schemas.openxmlformats.org/officeDocument/2006/relationships/hyperlink" Target="http://www.amcc.com/" TargetMode="External"/><Relationship Id="rId43" Type="http://schemas.openxmlformats.org/officeDocument/2006/relationships/hyperlink" Target="http://www.soontai.com/" TargetMode="External"/><Relationship Id="rId48" Type="http://schemas.openxmlformats.org/officeDocument/2006/relationships/image" Target="../media/image37.png"/><Relationship Id="rId56" Type="http://schemas.openxmlformats.org/officeDocument/2006/relationships/image" Target="../media/image45.png"/><Relationship Id="rId8" Type="http://schemas.openxmlformats.org/officeDocument/2006/relationships/image" Target="../media/image10.jpeg"/><Relationship Id="rId51" Type="http://schemas.openxmlformats.org/officeDocument/2006/relationships/image" Target="../media/image40.jpeg"/><Relationship Id="rId3" Type="http://schemas.openxmlformats.org/officeDocument/2006/relationships/image" Target="../media/image6.png"/><Relationship Id="rId12" Type="http://schemas.openxmlformats.org/officeDocument/2006/relationships/image" Target="../media/image14.jpeg"/><Relationship Id="rId17" Type="http://schemas.openxmlformats.org/officeDocument/2006/relationships/image" Target="../media/image18.png"/><Relationship Id="rId25" Type="http://schemas.openxmlformats.org/officeDocument/2006/relationships/image" Target="../media/image22.png"/><Relationship Id="rId33" Type="http://schemas.openxmlformats.org/officeDocument/2006/relationships/image" Target="../media/image27.png"/><Relationship Id="rId38" Type="http://schemas.openxmlformats.org/officeDocument/2006/relationships/image" Target="../media/image31.jpeg"/><Relationship Id="rId46" Type="http://schemas.openxmlformats.org/officeDocument/2006/relationships/image" Target="../media/image35.png"/><Relationship Id="rId59" Type="http://schemas.openxmlformats.org/officeDocument/2006/relationships/image" Target="../media/image4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7" name="Rectangle 25"/>
          <p:cNvSpPr>
            <a:spLocks noGrp="1" noChangeArrowheads="1"/>
          </p:cNvSpPr>
          <p:nvPr>
            <p:ph type="ctrTitle"/>
          </p:nvPr>
        </p:nvSpPr>
        <p:spPr/>
        <p:txBody>
          <a:bodyPr/>
          <a:lstStyle/>
          <a:p>
            <a:r>
              <a:rPr lang="en-US" dirty="0" smtClean="0"/>
              <a:t>Home Media Transports</a:t>
            </a:r>
          </a:p>
        </p:txBody>
      </p:sp>
      <p:sp>
        <p:nvSpPr>
          <p:cNvPr id="3098" name="Rectangle 26"/>
          <p:cNvSpPr>
            <a:spLocks noGrp="1" noChangeArrowheads="1"/>
          </p:cNvSpPr>
          <p:nvPr>
            <p:ph type="subTitle" idx="1"/>
          </p:nvPr>
        </p:nvSpPr>
        <p:spPr>
          <a:xfrm>
            <a:off x="873127" y="5200890"/>
            <a:ext cx="9231313" cy="1661993"/>
          </a:xfrm>
        </p:spPr>
        <p:txBody>
          <a:bodyPr/>
          <a:lstStyle/>
          <a:p>
            <a:r>
              <a:rPr lang="en-US" dirty="0" smtClean="0"/>
              <a:t>Dr. Anton Monk</a:t>
            </a:r>
          </a:p>
          <a:p>
            <a:r>
              <a:rPr lang="en-US" dirty="0" smtClean="0"/>
              <a:t>CTO</a:t>
            </a:r>
          </a:p>
          <a:p>
            <a:r>
              <a:rPr lang="en-US" dirty="0" smtClean="0"/>
              <a:t>Multimedia over Coax Alliance</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ChangeArrowheads="1"/>
          </p:cNvSpPr>
          <p:nvPr/>
        </p:nvSpPr>
        <p:spPr bwMode="auto">
          <a:xfrm>
            <a:off x="2114550" y="3724275"/>
            <a:ext cx="7135813" cy="3500438"/>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1763330" name="Rectangle 2"/>
          <p:cNvSpPr>
            <a:spLocks noGrp="1" noChangeArrowheads="1"/>
          </p:cNvSpPr>
          <p:nvPr>
            <p:ph type="title"/>
          </p:nvPr>
        </p:nvSpPr>
        <p:spPr/>
        <p:txBody>
          <a:bodyPr/>
          <a:lstStyle/>
          <a:p>
            <a:r>
              <a:rPr lang="en-US" smtClean="0"/>
              <a:t>MoCA Field Trial Data Rate Results (1 Of 2)</a:t>
            </a:r>
            <a:endParaRPr lang="en-US" dirty="0" smtClean="0"/>
          </a:p>
        </p:txBody>
      </p:sp>
      <p:sp>
        <p:nvSpPr>
          <p:cNvPr id="10244" name="Rectangle 3"/>
          <p:cNvSpPr>
            <a:spLocks noGrp="1" noChangeArrowheads="1"/>
          </p:cNvSpPr>
          <p:nvPr>
            <p:ph type="body" idx="1"/>
          </p:nvPr>
        </p:nvSpPr>
        <p:spPr>
          <a:xfrm>
            <a:off x="459106" y="2286000"/>
            <a:ext cx="10056494" cy="767390"/>
          </a:xfrm>
        </p:spPr>
        <p:txBody>
          <a:bodyPr/>
          <a:lstStyle/>
          <a:p>
            <a:pPr marL="285750" indent="-285750">
              <a:spcBef>
                <a:spcPts val="820"/>
              </a:spcBef>
            </a:pPr>
            <a:r>
              <a:rPr lang="en-US" sz="2400" dirty="0" smtClean="0"/>
              <a:t>250 homes, 15 cities, 120 zip codes, 5K+ person-hours</a:t>
            </a:r>
          </a:p>
          <a:p>
            <a:pPr marL="285750" indent="-285750">
              <a:spcBef>
                <a:spcPts val="820"/>
              </a:spcBef>
            </a:pPr>
            <a:r>
              <a:rPr lang="en-US" sz="2400" dirty="0" smtClean="0"/>
              <a:t>&gt;110Mbps net/usable &gt; 97% of outlets without remediation</a:t>
            </a:r>
          </a:p>
        </p:txBody>
      </p:sp>
      <p:sp>
        <p:nvSpPr>
          <p:cNvPr id="2054" name="Line 6"/>
          <p:cNvSpPr>
            <a:spLocks noChangeShapeType="1"/>
          </p:cNvSpPr>
          <p:nvPr/>
        </p:nvSpPr>
        <p:spPr bwMode="auto">
          <a:xfrm>
            <a:off x="2114550" y="6875463"/>
            <a:ext cx="7135813"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5" name="Line 7"/>
          <p:cNvSpPr>
            <a:spLocks noChangeShapeType="1"/>
          </p:cNvSpPr>
          <p:nvPr/>
        </p:nvSpPr>
        <p:spPr bwMode="auto">
          <a:xfrm>
            <a:off x="2114550" y="6526213"/>
            <a:ext cx="7135813"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6" name="Line 8"/>
          <p:cNvSpPr>
            <a:spLocks noChangeShapeType="1"/>
          </p:cNvSpPr>
          <p:nvPr/>
        </p:nvSpPr>
        <p:spPr bwMode="auto">
          <a:xfrm>
            <a:off x="2114550" y="6175375"/>
            <a:ext cx="7135813"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7" name="Line 9"/>
          <p:cNvSpPr>
            <a:spLocks noChangeShapeType="1"/>
          </p:cNvSpPr>
          <p:nvPr/>
        </p:nvSpPr>
        <p:spPr bwMode="auto">
          <a:xfrm>
            <a:off x="2114550" y="5824538"/>
            <a:ext cx="7135813"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8" name="Line 10"/>
          <p:cNvSpPr>
            <a:spLocks noChangeShapeType="1"/>
          </p:cNvSpPr>
          <p:nvPr/>
        </p:nvSpPr>
        <p:spPr bwMode="auto">
          <a:xfrm>
            <a:off x="2114550" y="5475288"/>
            <a:ext cx="7135813"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9" name="Line 11"/>
          <p:cNvSpPr>
            <a:spLocks noChangeShapeType="1"/>
          </p:cNvSpPr>
          <p:nvPr/>
        </p:nvSpPr>
        <p:spPr bwMode="auto">
          <a:xfrm>
            <a:off x="2114550" y="5124450"/>
            <a:ext cx="7135813"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0" name="Line 12"/>
          <p:cNvSpPr>
            <a:spLocks noChangeShapeType="1"/>
          </p:cNvSpPr>
          <p:nvPr/>
        </p:nvSpPr>
        <p:spPr bwMode="auto">
          <a:xfrm>
            <a:off x="2114550" y="4773613"/>
            <a:ext cx="7135813"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1" name="Line 13"/>
          <p:cNvSpPr>
            <a:spLocks noChangeShapeType="1"/>
          </p:cNvSpPr>
          <p:nvPr/>
        </p:nvSpPr>
        <p:spPr bwMode="auto">
          <a:xfrm>
            <a:off x="2114550" y="4424363"/>
            <a:ext cx="7135813"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2" name="Line 14"/>
          <p:cNvSpPr>
            <a:spLocks noChangeShapeType="1"/>
          </p:cNvSpPr>
          <p:nvPr/>
        </p:nvSpPr>
        <p:spPr bwMode="auto">
          <a:xfrm>
            <a:off x="2114550" y="4075113"/>
            <a:ext cx="7135813"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3" name="Line 15"/>
          <p:cNvSpPr>
            <a:spLocks noChangeShapeType="1"/>
          </p:cNvSpPr>
          <p:nvPr/>
        </p:nvSpPr>
        <p:spPr bwMode="auto">
          <a:xfrm>
            <a:off x="2114550" y="3724275"/>
            <a:ext cx="7135813"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4" name="Line 16"/>
          <p:cNvSpPr>
            <a:spLocks noChangeShapeType="1"/>
          </p:cNvSpPr>
          <p:nvPr/>
        </p:nvSpPr>
        <p:spPr bwMode="auto">
          <a:xfrm>
            <a:off x="2378075"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5" name="Line 17"/>
          <p:cNvSpPr>
            <a:spLocks noChangeShapeType="1"/>
          </p:cNvSpPr>
          <p:nvPr/>
        </p:nvSpPr>
        <p:spPr bwMode="auto">
          <a:xfrm>
            <a:off x="2643188"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6" name="Line 18"/>
          <p:cNvSpPr>
            <a:spLocks noChangeShapeType="1"/>
          </p:cNvSpPr>
          <p:nvPr/>
        </p:nvSpPr>
        <p:spPr bwMode="auto">
          <a:xfrm>
            <a:off x="2906713"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7" name="Line 19"/>
          <p:cNvSpPr>
            <a:spLocks noChangeShapeType="1"/>
          </p:cNvSpPr>
          <p:nvPr/>
        </p:nvSpPr>
        <p:spPr bwMode="auto">
          <a:xfrm>
            <a:off x="3171825"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8" name="Line 20"/>
          <p:cNvSpPr>
            <a:spLocks noChangeShapeType="1"/>
          </p:cNvSpPr>
          <p:nvPr/>
        </p:nvSpPr>
        <p:spPr bwMode="auto">
          <a:xfrm>
            <a:off x="3700463"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0" name="Line 22"/>
          <p:cNvSpPr>
            <a:spLocks noChangeShapeType="1"/>
          </p:cNvSpPr>
          <p:nvPr/>
        </p:nvSpPr>
        <p:spPr bwMode="auto">
          <a:xfrm>
            <a:off x="4229100"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1" name="Line 23"/>
          <p:cNvSpPr>
            <a:spLocks noChangeShapeType="1"/>
          </p:cNvSpPr>
          <p:nvPr/>
        </p:nvSpPr>
        <p:spPr bwMode="auto">
          <a:xfrm>
            <a:off x="4492625"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2" name="Line 24"/>
          <p:cNvSpPr>
            <a:spLocks noChangeShapeType="1"/>
          </p:cNvSpPr>
          <p:nvPr/>
        </p:nvSpPr>
        <p:spPr bwMode="auto">
          <a:xfrm>
            <a:off x="5021263"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3" name="Line 25"/>
          <p:cNvSpPr>
            <a:spLocks noChangeShapeType="1"/>
          </p:cNvSpPr>
          <p:nvPr/>
        </p:nvSpPr>
        <p:spPr bwMode="auto">
          <a:xfrm>
            <a:off x="5286375"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4" name="Line 26"/>
          <p:cNvSpPr>
            <a:spLocks noChangeShapeType="1"/>
          </p:cNvSpPr>
          <p:nvPr/>
        </p:nvSpPr>
        <p:spPr bwMode="auto">
          <a:xfrm>
            <a:off x="5549900"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5" name="Line 27"/>
          <p:cNvSpPr>
            <a:spLocks noChangeShapeType="1"/>
          </p:cNvSpPr>
          <p:nvPr/>
        </p:nvSpPr>
        <p:spPr bwMode="auto">
          <a:xfrm>
            <a:off x="5815013"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6" name="Line 28"/>
          <p:cNvSpPr>
            <a:spLocks noChangeShapeType="1"/>
          </p:cNvSpPr>
          <p:nvPr/>
        </p:nvSpPr>
        <p:spPr bwMode="auto">
          <a:xfrm>
            <a:off x="6343650"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7" name="Line 29"/>
          <p:cNvSpPr>
            <a:spLocks noChangeShapeType="1"/>
          </p:cNvSpPr>
          <p:nvPr/>
        </p:nvSpPr>
        <p:spPr bwMode="auto">
          <a:xfrm>
            <a:off x="6607175"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8" name="Line 30"/>
          <p:cNvSpPr>
            <a:spLocks noChangeShapeType="1"/>
          </p:cNvSpPr>
          <p:nvPr/>
        </p:nvSpPr>
        <p:spPr bwMode="auto">
          <a:xfrm>
            <a:off x="6872288"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9" name="Line 31"/>
          <p:cNvSpPr>
            <a:spLocks noChangeShapeType="1"/>
          </p:cNvSpPr>
          <p:nvPr/>
        </p:nvSpPr>
        <p:spPr bwMode="auto">
          <a:xfrm>
            <a:off x="7135813"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0" name="Line 32"/>
          <p:cNvSpPr>
            <a:spLocks noChangeShapeType="1"/>
          </p:cNvSpPr>
          <p:nvPr/>
        </p:nvSpPr>
        <p:spPr bwMode="auto">
          <a:xfrm>
            <a:off x="7664450"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1" name="Line 33"/>
          <p:cNvSpPr>
            <a:spLocks noChangeShapeType="1"/>
          </p:cNvSpPr>
          <p:nvPr/>
        </p:nvSpPr>
        <p:spPr bwMode="auto">
          <a:xfrm>
            <a:off x="7929563"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2" name="Line 34"/>
          <p:cNvSpPr>
            <a:spLocks noChangeShapeType="1"/>
          </p:cNvSpPr>
          <p:nvPr/>
        </p:nvSpPr>
        <p:spPr bwMode="auto">
          <a:xfrm>
            <a:off x="8193088"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3" name="Line 35"/>
          <p:cNvSpPr>
            <a:spLocks noChangeShapeType="1"/>
          </p:cNvSpPr>
          <p:nvPr/>
        </p:nvSpPr>
        <p:spPr bwMode="auto">
          <a:xfrm>
            <a:off x="8458200"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4" name="Line 36"/>
          <p:cNvSpPr>
            <a:spLocks noChangeShapeType="1"/>
          </p:cNvSpPr>
          <p:nvPr/>
        </p:nvSpPr>
        <p:spPr bwMode="auto">
          <a:xfrm>
            <a:off x="8986838"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5" name="Line 37"/>
          <p:cNvSpPr>
            <a:spLocks noChangeShapeType="1"/>
          </p:cNvSpPr>
          <p:nvPr/>
        </p:nvSpPr>
        <p:spPr bwMode="auto">
          <a:xfrm>
            <a:off x="9250363"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6" name="Line 38"/>
          <p:cNvSpPr>
            <a:spLocks noChangeShapeType="1"/>
          </p:cNvSpPr>
          <p:nvPr/>
        </p:nvSpPr>
        <p:spPr bwMode="auto">
          <a:xfrm>
            <a:off x="3435350"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7" name="Line 39"/>
          <p:cNvSpPr>
            <a:spLocks noChangeShapeType="1"/>
          </p:cNvSpPr>
          <p:nvPr/>
        </p:nvSpPr>
        <p:spPr bwMode="auto">
          <a:xfrm>
            <a:off x="4757738"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8" name="Line 40"/>
          <p:cNvSpPr>
            <a:spLocks noChangeShapeType="1"/>
          </p:cNvSpPr>
          <p:nvPr/>
        </p:nvSpPr>
        <p:spPr bwMode="auto">
          <a:xfrm>
            <a:off x="6078538"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9" name="Line 41"/>
          <p:cNvSpPr>
            <a:spLocks noChangeShapeType="1"/>
          </p:cNvSpPr>
          <p:nvPr/>
        </p:nvSpPr>
        <p:spPr bwMode="auto">
          <a:xfrm>
            <a:off x="7400925"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0" name="Line 42"/>
          <p:cNvSpPr>
            <a:spLocks noChangeShapeType="1"/>
          </p:cNvSpPr>
          <p:nvPr/>
        </p:nvSpPr>
        <p:spPr bwMode="auto">
          <a:xfrm>
            <a:off x="8721725"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1" name="Rectangle 43"/>
          <p:cNvSpPr>
            <a:spLocks noChangeArrowheads="1"/>
          </p:cNvSpPr>
          <p:nvPr/>
        </p:nvSpPr>
        <p:spPr bwMode="auto">
          <a:xfrm>
            <a:off x="2114550" y="3724275"/>
            <a:ext cx="7135813" cy="3500438"/>
          </a:xfrm>
          <a:prstGeom prst="rect">
            <a:avLst/>
          </a:prstGeom>
          <a:noFill/>
          <a:ln w="7">
            <a:solidFill>
              <a:srgbClr val="80808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92" name="Line 44"/>
          <p:cNvSpPr>
            <a:spLocks noChangeShapeType="1"/>
          </p:cNvSpPr>
          <p:nvPr/>
        </p:nvSpPr>
        <p:spPr bwMode="auto">
          <a:xfrm>
            <a:off x="2114550"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3" name="Line 45"/>
          <p:cNvSpPr>
            <a:spLocks noChangeShapeType="1"/>
          </p:cNvSpPr>
          <p:nvPr/>
        </p:nvSpPr>
        <p:spPr bwMode="auto">
          <a:xfrm>
            <a:off x="2079625" y="7224713"/>
            <a:ext cx="349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4" name="Line 46"/>
          <p:cNvSpPr>
            <a:spLocks noChangeShapeType="1"/>
          </p:cNvSpPr>
          <p:nvPr/>
        </p:nvSpPr>
        <p:spPr bwMode="auto">
          <a:xfrm>
            <a:off x="2079625" y="6875463"/>
            <a:ext cx="349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5" name="Line 47"/>
          <p:cNvSpPr>
            <a:spLocks noChangeShapeType="1"/>
          </p:cNvSpPr>
          <p:nvPr/>
        </p:nvSpPr>
        <p:spPr bwMode="auto">
          <a:xfrm>
            <a:off x="2079625" y="6526213"/>
            <a:ext cx="349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6" name="Line 48"/>
          <p:cNvSpPr>
            <a:spLocks noChangeShapeType="1"/>
          </p:cNvSpPr>
          <p:nvPr/>
        </p:nvSpPr>
        <p:spPr bwMode="auto">
          <a:xfrm>
            <a:off x="2079625" y="6175375"/>
            <a:ext cx="349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7" name="Line 49"/>
          <p:cNvSpPr>
            <a:spLocks noChangeShapeType="1"/>
          </p:cNvSpPr>
          <p:nvPr/>
        </p:nvSpPr>
        <p:spPr bwMode="auto">
          <a:xfrm>
            <a:off x="2079625" y="5824538"/>
            <a:ext cx="349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8" name="Line 50"/>
          <p:cNvSpPr>
            <a:spLocks noChangeShapeType="1"/>
          </p:cNvSpPr>
          <p:nvPr/>
        </p:nvSpPr>
        <p:spPr bwMode="auto">
          <a:xfrm>
            <a:off x="2079625" y="5475288"/>
            <a:ext cx="349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9" name="Line 51"/>
          <p:cNvSpPr>
            <a:spLocks noChangeShapeType="1"/>
          </p:cNvSpPr>
          <p:nvPr/>
        </p:nvSpPr>
        <p:spPr bwMode="auto">
          <a:xfrm>
            <a:off x="2079625" y="5124450"/>
            <a:ext cx="349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0" name="Line 52"/>
          <p:cNvSpPr>
            <a:spLocks noChangeShapeType="1"/>
          </p:cNvSpPr>
          <p:nvPr/>
        </p:nvSpPr>
        <p:spPr bwMode="auto">
          <a:xfrm>
            <a:off x="2079625" y="4773613"/>
            <a:ext cx="349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1" name="Line 53"/>
          <p:cNvSpPr>
            <a:spLocks noChangeShapeType="1"/>
          </p:cNvSpPr>
          <p:nvPr/>
        </p:nvSpPr>
        <p:spPr bwMode="auto">
          <a:xfrm>
            <a:off x="2079625" y="4424363"/>
            <a:ext cx="349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2" name="Line 54"/>
          <p:cNvSpPr>
            <a:spLocks noChangeShapeType="1"/>
          </p:cNvSpPr>
          <p:nvPr/>
        </p:nvSpPr>
        <p:spPr bwMode="auto">
          <a:xfrm>
            <a:off x="2079625" y="4075113"/>
            <a:ext cx="349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3" name="Line 55"/>
          <p:cNvSpPr>
            <a:spLocks noChangeShapeType="1"/>
          </p:cNvSpPr>
          <p:nvPr/>
        </p:nvSpPr>
        <p:spPr bwMode="auto">
          <a:xfrm>
            <a:off x="2079625" y="3724275"/>
            <a:ext cx="34925"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4" name="Line 56"/>
          <p:cNvSpPr>
            <a:spLocks noChangeShapeType="1"/>
          </p:cNvSpPr>
          <p:nvPr/>
        </p:nvSpPr>
        <p:spPr bwMode="auto">
          <a:xfrm>
            <a:off x="2114550" y="7224713"/>
            <a:ext cx="7135813" cy="158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5" name="Line 57"/>
          <p:cNvSpPr>
            <a:spLocks noChangeShapeType="1"/>
          </p:cNvSpPr>
          <p:nvPr/>
        </p:nvSpPr>
        <p:spPr bwMode="auto">
          <a:xfrm flipV="1">
            <a:off x="2114550" y="7224713"/>
            <a:ext cx="1588" cy="317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6" name="Line 58"/>
          <p:cNvSpPr>
            <a:spLocks noChangeShapeType="1"/>
          </p:cNvSpPr>
          <p:nvPr/>
        </p:nvSpPr>
        <p:spPr bwMode="auto">
          <a:xfrm flipV="1">
            <a:off x="3435350" y="7224713"/>
            <a:ext cx="1588" cy="317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7" name="Line 59"/>
          <p:cNvSpPr>
            <a:spLocks noChangeShapeType="1"/>
          </p:cNvSpPr>
          <p:nvPr/>
        </p:nvSpPr>
        <p:spPr bwMode="auto">
          <a:xfrm flipV="1">
            <a:off x="4757738" y="7224713"/>
            <a:ext cx="1588" cy="317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8" name="Line 60"/>
          <p:cNvSpPr>
            <a:spLocks noChangeShapeType="1"/>
          </p:cNvSpPr>
          <p:nvPr/>
        </p:nvSpPr>
        <p:spPr bwMode="auto">
          <a:xfrm flipV="1">
            <a:off x="6078538" y="7224713"/>
            <a:ext cx="1588" cy="317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9" name="Line 61"/>
          <p:cNvSpPr>
            <a:spLocks noChangeShapeType="1"/>
          </p:cNvSpPr>
          <p:nvPr/>
        </p:nvSpPr>
        <p:spPr bwMode="auto">
          <a:xfrm flipV="1">
            <a:off x="7400925" y="7224713"/>
            <a:ext cx="1588" cy="317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0" name="Line 62"/>
          <p:cNvSpPr>
            <a:spLocks noChangeShapeType="1"/>
          </p:cNvSpPr>
          <p:nvPr/>
        </p:nvSpPr>
        <p:spPr bwMode="auto">
          <a:xfrm flipV="1">
            <a:off x="8721725" y="7224713"/>
            <a:ext cx="1588" cy="31750"/>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1" name="Freeform 63"/>
          <p:cNvSpPr>
            <a:spLocks/>
          </p:cNvSpPr>
          <p:nvPr/>
        </p:nvSpPr>
        <p:spPr bwMode="auto">
          <a:xfrm>
            <a:off x="2141538" y="3724275"/>
            <a:ext cx="7108825" cy="3500438"/>
          </a:xfrm>
          <a:custGeom>
            <a:avLst/>
            <a:gdLst/>
            <a:ahLst/>
            <a:cxnLst>
              <a:cxn ang="0">
                <a:pos x="74" y="0"/>
              </a:cxn>
              <a:cxn ang="0">
                <a:pos x="167" y="0"/>
              </a:cxn>
              <a:cxn ang="0">
                <a:pos x="261" y="0"/>
              </a:cxn>
              <a:cxn ang="0">
                <a:pos x="354" y="0"/>
              </a:cxn>
              <a:cxn ang="0">
                <a:pos x="447" y="0"/>
              </a:cxn>
              <a:cxn ang="0">
                <a:pos x="540" y="28"/>
              </a:cxn>
              <a:cxn ang="0">
                <a:pos x="634" y="28"/>
              </a:cxn>
              <a:cxn ang="0">
                <a:pos x="727" y="28"/>
              </a:cxn>
              <a:cxn ang="0">
                <a:pos x="820" y="28"/>
              </a:cxn>
              <a:cxn ang="0">
                <a:pos x="913" y="28"/>
              </a:cxn>
              <a:cxn ang="0">
                <a:pos x="1007" y="28"/>
              </a:cxn>
              <a:cxn ang="0">
                <a:pos x="1100" y="28"/>
              </a:cxn>
              <a:cxn ang="0">
                <a:pos x="1193" y="28"/>
              </a:cxn>
              <a:cxn ang="0">
                <a:pos x="1286" y="28"/>
              </a:cxn>
              <a:cxn ang="0">
                <a:pos x="1380" y="28"/>
              </a:cxn>
              <a:cxn ang="0">
                <a:pos x="1473" y="28"/>
              </a:cxn>
              <a:cxn ang="0">
                <a:pos x="1566" y="28"/>
              </a:cxn>
              <a:cxn ang="0">
                <a:pos x="1659" y="28"/>
              </a:cxn>
              <a:cxn ang="0">
                <a:pos x="1753" y="28"/>
              </a:cxn>
              <a:cxn ang="0">
                <a:pos x="1846" y="28"/>
              </a:cxn>
              <a:cxn ang="0">
                <a:pos x="1939" y="56"/>
              </a:cxn>
              <a:cxn ang="0">
                <a:pos x="2032" y="56"/>
              </a:cxn>
              <a:cxn ang="0">
                <a:pos x="2126" y="56"/>
              </a:cxn>
              <a:cxn ang="0">
                <a:pos x="2219" y="56"/>
              </a:cxn>
              <a:cxn ang="0">
                <a:pos x="2312" y="56"/>
              </a:cxn>
              <a:cxn ang="0">
                <a:pos x="2405" y="56"/>
              </a:cxn>
              <a:cxn ang="0">
                <a:pos x="2499" y="56"/>
              </a:cxn>
              <a:cxn ang="0">
                <a:pos x="2592" y="56"/>
              </a:cxn>
              <a:cxn ang="0">
                <a:pos x="2685" y="56"/>
              </a:cxn>
              <a:cxn ang="0">
                <a:pos x="2778" y="56"/>
              </a:cxn>
              <a:cxn ang="0">
                <a:pos x="2871" y="56"/>
              </a:cxn>
              <a:cxn ang="0">
                <a:pos x="2965" y="84"/>
              </a:cxn>
              <a:cxn ang="0">
                <a:pos x="3058" y="84"/>
              </a:cxn>
              <a:cxn ang="0">
                <a:pos x="3151" y="84"/>
              </a:cxn>
              <a:cxn ang="0">
                <a:pos x="3244" y="84"/>
              </a:cxn>
              <a:cxn ang="0">
                <a:pos x="3338" y="112"/>
              </a:cxn>
              <a:cxn ang="0">
                <a:pos x="3431" y="112"/>
              </a:cxn>
              <a:cxn ang="0">
                <a:pos x="3524" y="140"/>
              </a:cxn>
              <a:cxn ang="0">
                <a:pos x="3617" y="140"/>
              </a:cxn>
              <a:cxn ang="0">
                <a:pos x="3711" y="140"/>
              </a:cxn>
              <a:cxn ang="0">
                <a:pos x="3804" y="168"/>
              </a:cxn>
              <a:cxn ang="0">
                <a:pos x="3897" y="168"/>
              </a:cxn>
              <a:cxn ang="0">
                <a:pos x="3990" y="225"/>
              </a:cxn>
              <a:cxn ang="0">
                <a:pos x="4084" y="281"/>
              </a:cxn>
              <a:cxn ang="0">
                <a:pos x="4177" y="365"/>
              </a:cxn>
              <a:cxn ang="0">
                <a:pos x="4270" y="505"/>
              </a:cxn>
              <a:cxn ang="0">
                <a:pos x="4363" y="589"/>
              </a:cxn>
              <a:cxn ang="0">
                <a:pos x="4457" y="870"/>
              </a:cxn>
              <a:cxn ang="0">
                <a:pos x="4550" y="1263"/>
              </a:cxn>
              <a:cxn ang="0">
                <a:pos x="4643" y="1825"/>
              </a:cxn>
              <a:cxn ang="0">
                <a:pos x="4736" y="2667"/>
              </a:cxn>
              <a:cxn ang="0">
                <a:pos x="4830" y="2807"/>
              </a:cxn>
              <a:cxn ang="0">
                <a:pos x="4923" y="2807"/>
              </a:cxn>
              <a:cxn ang="0">
                <a:pos x="5016" y="2807"/>
              </a:cxn>
            </a:cxnLst>
            <a:rect l="0" t="0" r="r" b="b"/>
            <a:pathLst>
              <a:path w="5016" h="2807">
                <a:moveTo>
                  <a:pt x="0" y="0"/>
                </a:moveTo>
                <a:lnTo>
                  <a:pt x="18" y="0"/>
                </a:lnTo>
                <a:lnTo>
                  <a:pt x="37" y="0"/>
                </a:lnTo>
                <a:lnTo>
                  <a:pt x="56" y="0"/>
                </a:lnTo>
                <a:lnTo>
                  <a:pt x="74" y="0"/>
                </a:lnTo>
                <a:lnTo>
                  <a:pt x="93" y="0"/>
                </a:lnTo>
                <a:lnTo>
                  <a:pt x="112" y="0"/>
                </a:lnTo>
                <a:lnTo>
                  <a:pt x="130" y="0"/>
                </a:lnTo>
                <a:lnTo>
                  <a:pt x="149" y="0"/>
                </a:lnTo>
                <a:lnTo>
                  <a:pt x="167" y="0"/>
                </a:lnTo>
                <a:lnTo>
                  <a:pt x="186" y="0"/>
                </a:lnTo>
                <a:lnTo>
                  <a:pt x="205" y="0"/>
                </a:lnTo>
                <a:lnTo>
                  <a:pt x="223" y="0"/>
                </a:lnTo>
                <a:lnTo>
                  <a:pt x="242" y="0"/>
                </a:lnTo>
                <a:lnTo>
                  <a:pt x="261" y="0"/>
                </a:lnTo>
                <a:lnTo>
                  <a:pt x="279" y="0"/>
                </a:lnTo>
                <a:lnTo>
                  <a:pt x="298" y="0"/>
                </a:lnTo>
                <a:lnTo>
                  <a:pt x="317" y="0"/>
                </a:lnTo>
                <a:lnTo>
                  <a:pt x="335" y="0"/>
                </a:lnTo>
                <a:lnTo>
                  <a:pt x="354" y="0"/>
                </a:lnTo>
                <a:lnTo>
                  <a:pt x="373" y="0"/>
                </a:lnTo>
                <a:lnTo>
                  <a:pt x="391" y="0"/>
                </a:lnTo>
                <a:lnTo>
                  <a:pt x="410" y="0"/>
                </a:lnTo>
                <a:lnTo>
                  <a:pt x="429" y="0"/>
                </a:lnTo>
                <a:lnTo>
                  <a:pt x="447" y="0"/>
                </a:lnTo>
                <a:lnTo>
                  <a:pt x="466" y="0"/>
                </a:lnTo>
                <a:lnTo>
                  <a:pt x="485" y="28"/>
                </a:lnTo>
                <a:lnTo>
                  <a:pt x="503" y="28"/>
                </a:lnTo>
                <a:lnTo>
                  <a:pt x="522" y="28"/>
                </a:lnTo>
                <a:lnTo>
                  <a:pt x="540" y="28"/>
                </a:lnTo>
                <a:lnTo>
                  <a:pt x="559" y="28"/>
                </a:lnTo>
                <a:lnTo>
                  <a:pt x="578" y="28"/>
                </a:lnTo>
                <a:lnTo>
                  <a:pt x="596" y="28"/>
                </a:lnTo>
                <a:lnTo>
                  <a:pt x="615" y="28"/>
                </a:lnTo>
                <a:lnTo>
                  <a:pt x="634" y="28"/>
                </a:lnTo>
                <a:lnTo>
                  <a:pt x="652" y="28"/>
                </a:lnTo>
                <a:lnTo>
                  <a:pt x="671" y="28"/>
                </a:lnTo>
                <a:lnTo>
                  <a:pt x="690" y="28"/>
                </a:lnTo>
                <a:lnTo>
                  <a:pt x="708" y="28"/>
                </a:lnTo>
                <a:lnTo>
                  <a:pt x="727" y="28"/>
                </a:lnTo>
                <a:lnTo>
                  <a:pt x="746" y="28"/>
                </a:lnTo>
                <a:lnTo>
                  <a:pt x="764" y="28"/>
                </a:lnTo>
                <a:lnTo>
                  <a:pt x="783" y="28"/>
                </a:lnTo>
                <a:lnTo>
                  <a:pt x="802" y="28"/>
                </a:lnTo>
                <a:lnTo>
                  <a:pt x="820" y="28"/>
                </a:lnTo>
                <a:lnTo>
                  <a:pt x="839" y="28"/>
                </a:lnTo>
                <a:lnTo>
                  <a:pt x="857" y="28"/>
                </a:lnTo>
                <a:lnTo>
                  <a:pt x="876" y="28"/>
                </a:lnTo>
                <a:lnTo>
                  <a:pt x="895" y="28"/>
                </a:lnTo>
                <a:lnTo>
                  <a:pt x="913" y="28"/>
                </a:lnTo>
                <a:lnTo>
                  <a:pt x="932" y="28"/>
                </a:lnTo>
                <a:lnTo>
                  <a:pt x="951" y="28"/>
                </a:lnTo>
                <a:lnTo>
                  <a:pt x="969" y="28"/>
                </a:lnTo>
                <a:lnTo>
                  <a:pt x="988" y="28"/>
                </a:lnTo>
                <a:lnTo>
                  <a:pt x="1007" y="28"/>
                </a:lnTo>
                <a:lnTo>
                  <a:pt x="1025" y="28"/>
                </a:lnTo>
                <a:lnTo>
                  <a:pt x="1044" y="28"/>
                </a:lnTo>
                <a:lnTo>
                  <a:pt x="1063" y="28"/>
                </a:lnTo>
                <a:lnTo>
                  <a:pt x="1081" y="28"/>
                </a:lnTo>
                <a:lnTo>
                  <a:pt x="1100" y="28"/>
                </a:lnTo>
                <a:lnTo>
                  <a:pt x="1119" y="28"/>
                </a:lnTo>
                <a:lnTo>
                  <a:pt x="1137" y="28"/>
                </a:lnTo>
                <a:lnTo>
                  <a:pt x="1156" y="28"/>
                </a:lnTo>
                <a:lnTo>
                  <a:pt x="1174" y="28"/>
                </a:lnTo>
                <a:lnTo>
                  <a:pt x="1193" y="28"/>
                </a:lnTo>
                <a:lnTo>
                  <a:pt x="1212" y="28"/>
                </a:lnTo>
                <a:lnTo>
                  <a:pt x="1230" y="28"/>
                </a:lnTo>
                <a:lnTo>
                  <a:pt x="1249" y="28"/>
                </a:lnTo>
                <a:lnTo>
                  <a:pt x="1268" y="28"/>
                </a:lnTo>
                <a:lnTo>
                  <a:pt x="1286" y="28"/>
                </a:lnTo>
                <a:lnTo>
                  <a:pt x="1305" y="28"/>
                </a:lnTo>
                <a:lnTo>
                  <a:pt x="1324" y="28"/>
                </a:lnTo>
                <a:lnTo>
                  <a:pt x="1342" y="28"/>
                </a:lnTo>
                <a:lnTo>
                  <a:pt x="1361" y="28"/>
                </a:lnTo>
                <a:lnTo>
                  <a:pt x="1380" y="28"/>
                </a:lnTo>
                <a:lnTo>
                  <a:pt x="1398" y="28"/>
                </a:lnTo>
                <a:lnTo>
                  <a:pt x="1417" y="28"/>
                </a:lnTo>
                <a:lnTo>
                  <a:pt x="1436" y="28"/>
                </a:lnTo>
                <a:lnTo>
                  <a:pt x="1454" y="28"/>
                </a:lnTo>
                <a:lnTo>
                  <a:pt x="1473" y="28"/>
                </a:lnTo>
                <a:lnTo>
                  <a:pt x="1492" y="28"/>
                </a:lnTo>
                <a:lnTo>
                  <a:pt x="1510" y="28"/>
                </a:lnTo>
                <a:lnTo>
                  <a:pt x="1529" y="28"/>
                </a:lnTo>
                <a:lnTo>
                  <a:pt x="1547" y="28"/>
                </a:lnTo>
                <a:lnTo>
                  <a:pt x="1566" y="28"/>
                </a:lnTo>
                <a:lnTo>
                  <a:pt x="1585" y="28"/>
                </a:lnTo>
                <a:lnTo>
                  <a:pt x="1603" y="28"/>
                </a:lnTo>
                <a:lnTo>
                  <a:pt x="1622" y="28"/>
                </a:lnTo>
                <a:lnTo>
                  <a:pt x="1641" y="28"/>
                </a:lnTo>
                <a:lnTo>
                  <a:pt x="1659" y="28"/>
                </a:lnTo>
                <a:lnTo>
                  <a:pt x="1678" y="28"/>
                </a:lnTo>
                <a:lnTo>
                  <a:pt x="1697" y="28"/>
                </a:lnTo>
                <a:lnTo>
                  <a:pt x="1715" y="28"/>
                </a:lnTo>
                <a:lnTo>
                  <a:pt x="1734" y="28"/>
                </a:lnTo>
                <a:lnTo>
                  <a:pt x="1753" y="28"/>
                </a:lnTo>
                <a:lnTo>
                  <a:pt x="1771" y="28"/>
                </a:lnTo>
                <a:lnTo>
                  <a:pt x="1790" y="28"/>
                </a:lnTo>
                <a:lnTo>
                  <a:pt x="1809" y="28"/>
                </a:lnTo>
                <a:lnTo>
                  <a:pt x="1827" y="28"/>
                </a:lnTo>
                <a:lnTo>
                  <a:pt x="1846" y="28"/>
                </a:lnTo>
                <a:lnTo>
                  <a:pt x="1864" y="56"/>
                </a:lnTo>
                <a:lnTo>
                  <a:pt x="1883" y="56"/>
                </a:lnTo>
                <a:lnTo>
                  <a:pt x="1902" y="56"/>
                </a:lnTo>
                <a:lnTo>
                  <a:pt x="1920" y="56"/>
                </a:lnTo>
                <a:lnTo>
                  <a:pt x="1939" y="56"/>
                </a:lnTo>
                <a:lnTo>
                  <a:pt x="1958" y="56"/>
                </a:lnTo>
                <a:lnTo>
                  <a:pt x="1976" y="56"/>
                </a:lnTo>
                <a:lnTo>
                  <a:pt x="1995" y="56"/>
                </a:lnTo>
                <a:lnTo>
                  <a:pt x="2014" y="56"/>
                </a:lnTo>
                <a:lnTo>
                  <a:pt x="2032" y="56"/>
                </a:lnTo>
                <a:lnTo>
                  <a:pt x="2051" y="56"/>
                </a:lnTo>
                <a:lnTo>
                  <a:pt x="2070" y="56"/>
                </a:lnTo>
                <a:lnTo>
                  <a:pt x="2088" y="56"/>
                </a:lnTo>
                <a:lnTo>
                  <a:pt x="2107" y="56"/>
                </a:lnTo>
                <a:lnTo>
                  <a:pt x="2126" y="56"/>
                </a:lnTo>
                <a:lnTo>
                  <a:pt x="2144" y="56"/>
                </a:lnTo>
                <a:lnTo>
                  <a:pt x="2163" y="56"/>
                </a:lnTo>
                <a:lnTo>
                  <a:pt x="2181" y="56"/>
                </a:lnTo>
                <a:lnTo>
                  <a:pt x="2200" y="56"/>
                </a:lnTo>
                <a:lnTo>
                  <a:pt x="2219" y="56"/>
                </a:lnTo>
                <a:lnTo>
                  <a:pt x="2237" y="56"/>
                </a:lnTo>
                <a:lnTo>
                  <a:pt x="2256" y="56"/>
                </a:lnTo>
                <a:lnTo>
                  <a:pt x="2275" y="56"/>
                </a:lnTo>
                <a:lnTo>
                  <a:pt x="2293" y="56"/>
                </a:lnTo>
                <a:lnTo>
                  <a:pt x="2312" y="56"/>
                </a:lnTo>
                <a:lnTo>
                  <a:pt x="2331" y="56"/>
                </a:lnTo>
                <a:lnTo>
                  <a:pt x="2349" y="56"/>
                </a:lnTo>
                <a:lnTo>
                  <a:pt x="2368" y="56"/>
                </a:lnTo>
                <a:lnTo>
                  <a:pt x="2387" y="56"/>
                </a:lnTo>
                <a:lnTo>
                  <a:pt x="2405" y="56"/>
                </a:lnTo>
                <a:lnTo>
                  <a:pt x="2424" y="56"/>
                </a:lnTo>
                <a:lnTo>
                  <a:pt x="2443" y="56"/>
                </a:lnTo>
                <a:lnTo>
                  <a:pt x="2461" y="56"/>
                </a:lnTo>
                <a:lnTo>
                  <a:pt x="2480" y="56"/>
                </a:lnTo>
                <a:lnTo>
                  <a:pt x="2499" y="56"/>
                </a:lnTo>
                <a:lnTo>
                  <a:pt x="2517" y="56"/>
                </a:lnTo>
                <a:lnTo>
                  <a:pt x="2536" y="56"/>
                </a:lnTo>
                <a:lnTo>
                  <a:pt x="2554" y="56"/>
                </a:lnTo>
                <a:lnTo>
                  <a:pt x="2573" y="56"/>
                </a:lnTo>
                <a:lnTo>
                  <a:pt x="2592" y="56"/>
                </a:lnTo>
                <a:lnTo>
                  <a:pt x="2610" y="56"/>
                </a:lnTo>
                <a:lnTo>
                  <a:pt x="2629" y="56"/>
                </a:lnTo>
                <a:lnTo>
                  <a:pt x="2648" y="56"/>
                </a:lnTo>
                <a:lnTo>
                  <a:pt x="2666" y="56"/>
                </a:lnTo>
                <a:lnTo>
                  <a:pt x="2685" y="56"/>
                </a:lnTo>
                <a:lnTo>
                  <a:pt x="2704" y="56"/>
                </a:lnTo>
                <a:lnTo>
                  <a:pt x="2722" y="56"/>
                </a:lnTo>
                <a:lnTo>
                  <a:pt x="2741" y="56"/>
                </a:lnTo>
                <a:lnTo>
                  <a:pt x="2760" y="56"/>
                </a:lnTo>
                <a:lnTo>
                  <a:pt x="2778" y="56"/>
                </a:lnTo>
                <a:lnTo>
                  <a:pt x="2797" y="56"/>
                </a:lnTo>
                <a:lnTo>
                  <a:pt x="2816" y="56"/>
                </a:lnTo>
                <a:lnTo>
                  <a:pt x="2834" y="56"/>
                </a:lnTo>
                <a:lnTo>
                  <a:pt x="2853" y="56"/>
                </a:lnTo>
                <a:lnTo>
                  <a:pt x="2871" y="56"/>
                </a:lnTo>
                <a:lnTo>
                  <a:pt x="2890" y="56"/>
                </a:lnTo>
                <a:lnTo>
                  <a:pt x="2909" y="84"/>
                </a:lnTo>
                <a:lnTo>
                  <a:pt x="2927" y="84"/>
                </a:lnTo>
                <a:lnTo>
                  <a:pt x="2946" y="84"/>
                </a:lnTo>
                <a:lnTo>
                  <a:pt x="2965" y="84"/>
                </a:lnTo>
                <a:lnTo>
                  <a:pt x="2983" y="84"/>
                </a:lnTo>
                <a:lnTo>
                  <a:pt x="3002" y="84"/>
                </a:lnTo>
                <a:lnTo>
                  <a:pt x="3021" y="84"/>
                </a:lnTo>
                <a:lnTo>
                  <a:pt x="3039" y="84"/>
                </a:lnTo>
                <a:lnTo>
                  <a:pt x="3058" y="84"/>
                </a:lnTo>
                <a:lnTo>
                  <a:pt x="3077" y="84"/>
                </a:lnTo>
                <a:lnTo>
                  <a:pt x="3095" y="84"/>
                </a:lnTo>
                <a:lnTo>
                  <a:pt x="3114" y="84"/>
                </a:lnTo>
                <a:lnTo>
                  <a:pt x="3133" y="84"/>
                </a:lnTo>
                <a:lnTo>
                  <a:pt x="3151" y="84"/>
                </a:lnTo>
                <a:lnTo>
                  <a:pt x="3170" y="84"/>
                </a:lnTo>
                <a:lnTo>
                  <a:pt x="3188" y="84"/>
                </a:lnTo>
                <a:lnTo>
                  <a:pt x="3207" y="84"/>
                </a:lnTo>
                <a:lnTo>
                  <a:pt x="3226" y="84"/>
                </a:lnTo>
                <a:lnTo>
                  <a:pt x="3244" y="84"/>
                </a:lnTo>
                <a:lnTo>
                  <a:pt x="3263" y="112"/>
                </a:lnTo>
                <a:lnTo>
                  <a:pt x="3282" y="112"/>
                </a:lnTo>
                <a:lnTo>
                  <a:pt x="3300" y="112"/>
                </a:lnTo>
                <a:lnTo>
                  <a:pt x="3319" y="112"/>
                </a:lnTo>
                <a:lnTo>
                  <a:pt x="3338" y="112"/>
                </a:lnTo>
                <a:lnTo>
                  <a:pt x="3356" y="112"/>
                </a:lnTo>
                <a:lnTo>
                  <a:pt x="3375" y="112"/>
                </a:lnTo>
                <a:lnTo>
                  <a:pt x="3394" y="112"/>
                </a:lnTo>
                <a:lnTo>
                  <a:pt x="3412" y="112"/>
                </a:lnTo>
                <a:lnTo>
                  <a:pt x="3431" y="112"/>
                </a:lnTo>
                <a:lnTo>
                  <a:pt x="3450" y="112"/>
                </a:lnTo>
                <a:lnTo>
                  <a:pt x="3468" y="112"/>
                </a:lnTo>
                <a:lnTo>
                  <a:pt x="3487" y="112"/>
                </a:lnTo>
                <a:lnTo>
                  <a:pt x="3506" y="112"/>
                </a:lnTo>
                <a:lnTo>
                  <a:pt x="3524" y="140"/>
                </a:lnTo>
                <a:lnTo>
                  <a:pt x="3543" y="140"/>
                </a:lnTo>
                <a:lnTo>
                  <a:pt x="3561" y="140"/>
                </a:lnTo>
                <a:lnTo>
                  <a:pt x="3580" y="140"/>
                </a:lnTo>
                <a:lnTo>
                  <a:pt x="3599" y="140"/>
                </a:lnTo>
                <a:lnTo>
                  <a:pt x="3617" y="140"/>
                </a:lnTo>
                <a:lnTo>
                  <a:pt x="3636" y="140"/>
                </a:lnTo>
                <a:lnTo>
                  <a:pt x="3655" y="140"/>
                </a:lnTo>
                <a:lnTo>
                  <a:pt x="3673" y="140"/>
                </a:lnTo>
                <a:lnTo>
                  <a:pt x="3692" y="140"/>
                </a:lnTo>
                <a:lnTo>
                  <a:pt x="3711" y="140"/>
                </a:lnTo>
                <a:lnTo>
                  <a:pt x="3729" y="168"/>
                </a:lnTo>
                <a:lnTo>
                  <a:pt x="3748" y="168"/>
                </a:lnTo>
                <a:lnTo>
                  <a:pt x="3767" y="168"/>
                </a:lnTo>
                <a:lnTo>
                  <a:pt x="3785" y="168"/>
                </a:lnTo>
                <a:lnTo>
                  <a:pt x="3804" y="168"/>
                </a:lnTo>
                <a:lnTo>
                  <a:pt x="3823" y="168"/>
                </a:lnTo>
                <a:lnTo>
                  <a:pt x="3841" y="168"/>
                </a:lnTo>
                <a:lnTo>
                  <a:pt x="3860" y="168"/>
                </a:lnTo>
                <a:lnTo>
                  <a:pt x="3878" y="168"/>
                </a:lnTo>
                <a:lnTo>
                  <a:pt x="3897" y="168"/>
                </a:lnTo>
                <a:lnTo>
                  <a:pt x="3916" y="196"/>
                </a:lnTo>
                <a:lnTo>
                  <a:pt x="3934" y="196"/>
                </a:lnTo>
                <a:lnTo>
                  <a:pt x="3953" y="196"/>
                </a:lnTo>
                <a:lnTo>
                  <a:pt x="3972" y="196"/>
                </a:lnTo>
                <a:lnTo>
                  <a:pt x="3990" y="225"/>
                </a:lnTo>
                <a:lnTo>
                  <a:pt x="4009" y="225"/>
                </a:lnTo>
                <a:lnTo>
                  <a:pt x="4028" y="253"/>
                </a:lnTo>
                <a:lnTo>
                  <a:pt x="4046" y="253"/>
                </a:lnTo>
                <a:lnTo>
                  <a:pt x="4065" y="253"/>
                </a:lnTo>
                <a:lnTo>
                  <a:pt x="4084" y="281"/>
                </a:lnTo>
                <a:lnTo>
                  <a:pt x="4102" y="281"/>
                </a:lnTo>
                <a:lnTo>
                  <a:pt x="4121" y="309"/>
                </a:lnTo>
                <a:lnTo>
                  <a:pt x="4140" y="309"/>
                </a:lnTo>
                <a:lnTo>
                  <a:pt x="4158" y="337"/>
                </a:lnTo>
                <a:lnTo>
                  <a:pt x="4177" y="365"/>
                </a:lnTo>
                <a:lnTo>
                  <a:pt x="4195" y="365"/>
                </a:lnTo>
                <a:lnTo>
                  <a:pt x="4214" y="393"/>
                </a:lnTo>
                <a:lnTo>
                  <a:pt x="4233" y="421"/>
                </a:lnTo>
                <a:lnTo>
                  <a:pt x="4251" y="477"/>
                </a:lnTo>
                <a:lnTo>
                  <a:pt x="4270" y="505"/>
                </a:lnTo>
                <a:lnTo>
                  <a:pt x="4289" y="505"/>
                </a:lnTo>
                <a:lnTo>
                  <a:pt x="4307" y="533"/>
                </a:lnTo>
                <a:lnTo>
                  <a:pt x="4326" y="561"/>
                </a:lnTo>
                <a:lnTo>
                  <a:pt x="4345" y="589"/>
                </a:lnTo>
                <a:lnTo>
                  <a:pt x="4363" y="589"/>
                </a:lnTo>
                <a:lnTo>
                  <a:pt x="4382" y="646"/>
                </a:lnTo>
                <a:lnTo>
                  <a:pt x="4401" y="702"/>
                </a:lnTo>
                <a:lnTo>
                  <a:pt x="4419" y="758"/>
                </a:lnTo>
                <a:lnTo>
                  <a:pt x="4438" y="814"/>
                </a:lnTo>
                <a:lnTo>
                  <a:pt x="4457" y="870"/>
                </a:lnTo>
                <a:lnTo>
                  <a:pt x="4475" y="926"/>
                </a:lnTo>
                <a:lnTo>
                  <a:pt x="4494" y="982"/>
                </a:lnTo>
                <a:lnTo>
                  <a:pt x="4513" y="1067"/>
                </a:lnTo>
                <a:lnTo>
                  <a:pt x="4531" y="1179"/>
                </a:lnTo>
                <a:lnTo>
                  <a:pt x="4550" y="1263"/>
                </a:lnTo>
                <a:lnTo>
                  <a:pt x="4568" y="1347"/>
                </a:lnTo>
                <a:lnTo>
                  <a:pt x="4587" y="1460"/>
                </a:lnTo>
                <a:lnTo>
                  <a:pt x="4606" y="1544"/>
                </a:lnTo>
                <a:lnTo>
                  <a:pt x="4624" y="1684"/>
                </a:lnTo>
                <a:lnTo>
                  <a:pt x="4643" y="1825"/>
                </a:lnTo>
                <a:lnTo>
                  <a:pt x="4662" y="1965"/>
                </a:lnTo>
                <a:lnTo>
                  <a:pt x="4680" y="2105"/>
                </a:lnTo>
                <a:lnTo>
                  <a:pt x="4699" y="2246"/>
                </a:lnTo>
                <a:lnTo>
                  <a:pt x="4718" y="2498"/>
                </a:lnTo>
                <a:lnTo>
                  <a:pt x="4736" y="2667"/>
                </a:lnTo>
                <a:lnTo>
                  <a:pt x="4755" y="2779"/>
                </a:lnTo>
                <a:lnTo>
                  <a:pt x="4774" y="2807"/>
                </a:lnTo>
                <a:lnTo>
                  <a:pt x="4792" y="2807"/>
                </a:lnTo>
                <a:lnTo>
                  <a:pt x="4811" y="2807"/>
                </a:lnTo>
                <a:lnTo>
                  <a:pt x="4830" y="2807"/>
                </a:lnTo>
                <a:lnTo>
                  <a:pt x="4848" y="2807"/>
                </a:lnTo>
                <a:lnTo>
                  <a:pt x="4867" y="2807"/>
                </a:lnTo>
                <a:lnTo>
                  <a:pt x="4885" y="2807"/>
                </a:lnTo>
                <a:lnTo>
                  <a:pt x="4904" y="2807"/>
                </a:lnTo>
                <a:lnTo>
                  <a:pt x="4923" y="2807"/>
                </a:lnTo>
                <a:lnTo>
                  <a:pt x="4941" y="2807"/>
                </a:lnTo>
                <a:lnTo>
                  <a:pt x="4960" y="2807"/>
                </a:lnTo>
                <a:lnTo>
                  <a:pt x="4979" y="2807"/>
                </a:lnTo>
                <a:lnTo>
                  <a:pt x="4997" y="2807"/>
                </a:lnTo>
                <a:lnTo>
                  <a:pt x="5016" y="2807"/>
                </a:lnTo>
              </a:path>
            </a:pathLst>
          </a:cu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en-US"/>
          </a:p>
        </p:txBody>
      </p:sp>
      <p:sp>
        <p:nvSpPr>
          <p:cNvPr id="2112" name="Freeform 64"/>
          <p:cNvSpPr>
            <a:spLocks/>
          </p:cNvSpPr>
          <p:nvPr/>
        </p:nvSpPr>
        <p:spPr bwMode="auto">
          <a:xfrm>
            <a:off x="2141538" y="3724275"/>
            <a:ext cx="3541713" cy="3500438"/>
          </a:xfrm>
          <a:custGeom>
            <a:avLst/>
            <a:gdLst/>
            <a:ahLst/>
            <a:cxnLst>
              <a:cxn ang="0">
                <a:pos x="37" y="0"/>
              </a:cxn>
              <a:cxn ang="0">
                <a:pos x="93" y="0"/>
              </a:cxn>
              <a:cxn ang="0">
                <a:pos x="149" y="0"/>
              </a:cxn>
              <a:cxn ang="0">
                <a:pos x="205" y="0"/>
              </a:cxn>
              <a:cxn ang="0">
                <a:pos x="261" y="0"/>
              </a:cxn>
              <a:cxn ang="0">
                <a:pos x="317" y="0"/>
              </a:cxn>
              <a:cxn ang="0">
                <a:pos x="373" y="28"/>
              </a:cxn>
              <a:cxn ang="0">
                <a:pos x="429" y="28"/>
              </a:cxn>
              <a:cxn ang="0">
                <a:pos x="485" y="28"/>
              </a:cxn>
              <a:cxn ang="0">
                <a:pos x="540" y="28"/>
              </a:cxn>
              <a:cxn ang="0">
                <a:pos x="596" y="28"/>
              </a:cxn>
              <a:cxn ang="0">
                <a:pos x="652" y="28"/>
              </a:cxn>
              <a:cxn ang="0">
                <a:pos x="708" y="28"/>
              </a:cxn>
              <a:cxn ang="0">
                <a:pos x="764" y="28"/>
              </a:cxn>
              <a:cxn ang="0">
                <a:pos x="820" y="28"/>
              </a:cxn>
              <a:cxn ang="0">
                <a:pos x="876" y="28"/>
              </a:cxn>
              <a:cxn ang="0">
                <a:pos x="932" y="28"/>
              </a:cxn>
              <a:cxn ang="0">
                <a:pos x="988" y="28"/>
              </a:cxn>
              <a:cxn ang="0">
                <a:pos x="1044" y="28"/>
              </a:cxn>
              <a:cxn ang="0">
                <a:pos x="1100" y="28"/>
              </a:cxn>
              <a:cxn ang="0">
                <a:pos x="1156" y="28"/>
              </a:cxn>
              <a:cxn ang="0">
                <a:pos x="1212" y="28"/>
              </a:cxn>
              <a:cxn ang="0">
                <a:pos x="1268" y="56"/>
              </a:cxn>
              <a:cxn ang="0">
                <a:pos x="1324" y="56"/>
              </a:cxn>
              <a:cxn ang="0">
                <a:pos x="1380" y="56"/>
              </a:cxn>
              <a:cxn ang="0">
                <a:pos x="1436" y="56"/>
              </a:cxn>
              <a:cxn ang="0">
                <a:pos x="1492" y="56"/>
              </a:cxn>
              <a:cxn ang="0">
                <a:pos x="1547" y="56"/>
              </a:cxn>
              <a:cxn ang="0">
                <a:pos x="1603" y="56"/>
              </a:cxn>
              <a:cxn ang="0">
                <a:pos x="1659" y="56"/>
              </a:cxn>
              <a:cxn ang="0">
                <a:pos x="1715" y="56"/>
              </a:cxn>
              <a:cxn ang="0">
                <a:pos x="1771" y="56"/>
              </a:cxn>
              <a:cxn ang="0">
                <a:pos x="1827" y="84"/>
              </a:cxn>
              <a:cxn ang="0">
                <a:pos x="1883" y="84"/>
              </a:cxn>
              <a:cxn ang="0">
                <a:pos x="1939" y="84"/>
              </a:cxn>
              <a:cxn ang="0">
                <a:pos x="1995" y="112"/>
              </a:cxn>
              <a:cxn ang="0">
                <a:pos x="2051" y="112"/>
              </a:cxn>
              <a:cxn ang="0">
                <a:pos x="2107" y="140"/>
              </a:cxn>
              <a:cxn ang="0">
                <a:pos x="2163" y="168"/>
              </a:cxn>
              <a:cxn ang="0">
                <a:pos x="2219" y="168"/>
              </a:cxn>
              <a:cxn ang="0">
                <a:pos x="2275" y="225"/>
              </a:cxn>
              <a:cxn ang="0">
                <a:pos x="2331" y="365"/>
              </a:cxn>
              <a:cxn ang="0">
                <a:pos x="2387" y="814"/>
              </a:cxn>
              <a:cxn ang="0">
                <a:pos x="2443" y="1965"/>
              </a:cxn>
              <a:cxn ang="0">
                <a:pos x="2499" y="2807"/>
              </a:cxn>
            </a:cxnLst>
            <a:rect l="0" t="0" r="r" b="b"/>
            <a:pathLst>
              <a:path w="2499" h="2807">
                <a:moveTo>
                  <a:pt x="0" y="0"/>
                </a:moveTo>
                <a:lnTo>
                  <a:pt x="18" y="0"/>
                </a:lnTo>
                <a:lnTo>
                  <a:pt x="37" y="0"/>
                </a:lnTo>
                <a:lnTo>
                  <a:pt x="56" y="0"/>
                </a:lnTo>
                <a:lnTo>
                  <a:pt x="74" y="0"/>
                </a:lnTo>
                <a:lnTo>
                  <a:pt x="93" y="0"/>
                </a:lnTo>
                <a:lnTo>
                  <a:pt x="112" y="0"/>
                </a:lnTo>
                <a:lnTo>
                  <a:pt x="130" y="0"/>
                </a:lnTo>
                <a:lnTo>
                  <a:pt x="149" y="0"/>
                </a:lnTo>
                <a:lnTo>
                  <a:pt x="167" y="0"/>
                </a:lnTo>
                <a:lnTo>
                  <a:pt x="186" y="0"/>
                </a:lnTo>
                <a:lnTo>
                  <a:pt x="205" y="0"/>
                </a:lnTo>
                <a:lnTo>
                  <a:pt x="223" y="0"/>
                </a:lnTo>
                <a:lnTo>
                  <a:pt x="242" y="0"/>
                </a:lnTo>
                <a:lnTo>
                  <a:pt x="261" y="0"/>
                </a:lnTo>
                <a:lnTo>
                  <a:pt x="279" y="0"/>
                </a:lnTo>
                <a:lnTo>
                  <a:pt x="298" y="0"/>
                </a:lnTo>
                <a:lnTo>
                  <a:pt x="317" y="0"/>
                </a:lnTo>
                <a:lnTo>
                  <a:pt x="335" y="28"/>
                </a:lnTo>
                <a:lnTo>
                  <a:pt x="354" y="28"/>
                </a:lnTo>
                <a:lnTo>
                  <a:pt x="373" y="28"/>
                </a:lnTo>
                <a:lnTo>
                  <a:pt x="391" y="28"/>
                </a:lnTo>
                <a:lnTo>
                  <a:pt x="410" y="28"/>
                </a:lnTo>
                <a:lnTo>
                  <a:pt x="429" y="28"/>
                </a:lnTo>
                <a:lnTo>
                  <a:pt x="447" y="28"/>
                </a:lnTo>
                <a:lnTo>
                  <a:pt x="466" y="28"/>
                </a:lnTo>
                <a:lnTo>
                  <a:pt x="485" y="28"/>
                </a:lnTo>
                <a:lnTo>
                  <a:pt x="503" y="28"/>
                </a:lnTo>
                <a:lnTo>
                  <a:pt x="522" y="28"/>
                </a:lnTo>
                <a:lnTo>
                  <a:pt x="540" y="28"/>
                </a:lnTo>
                <a:lnTo>
                  <a:pt x="559" y="28"/>
                </a:lnTo>
                <a:lnTo>
                  <a:pt x="578" y="28"/>
                </a:lnTo>
                <a:lnTo>
                  <a:pt x="596" y="28"/>
                </a:lnTo>
                <a:lnTo>
                  <a:pt x="615" y="28"/>
                </a:lnTo>
                <a:lnTo>
                  <a:pt x="634" y="28"/>
                </a:lnTo>
                <a:lnTo>
                  <a:pt x="652" y="28"/>
                </a:lnTo>
                <a:lnTo>
                  <a:pt x="671" y="28"/>
                </a:lnTo>
                <a:lnTo>
                  <a:pt x="690" y="28"/>
                </a:lnTo>
                <a:lnTo>
                  <a:pt x="708" y="28"/>
                </a:lnTo>
                <a:lnTo>
                  <a:pt x="727" y="28"/>
                </a:lnTo>
                <a:lnTo>
                  <a:pt x="746" y="28"/>
                </a:lnTo>
                <a:lnTo>
                  <a:pt x="764" y="28"/>
                </a:lnTo>
                <a:lnTo>
                  <a:pt x="783" y="28"/>
                </a:lnTo>
                <a:lnTo>
                  <a:pt x="802" y="28"/>
                </a:lnTo>
                <a:lnTo>
                  <a:pt x="820" y="28"/>
                </a:lnTo>
                <a:lnTo>
                  <a:pt x="839" y="28"/>
                </a:lnTo>
                <a:lnTo>
                  <a:pt x="857" y="28"/>
                </a:lnTo>
                <a:lnTo>
                  <a:pt x="876" y="28"/>
                </a:lnTo>
                <a:lnTo>
                  <a:pt x="895" y="28"/>
                </a:lnTo>
                <a:lnTo>
                  <a:pt x="913" y="28"/>
                </a:lnTo>
                <a:lnTo>
                  <a:pt x="932" y="28"/>
                </a:lnTo>
                <a:lnTo>
                  <a:pt x="951" y="28"/>
                </a:lnTo>
                <a:lnTo>
                  <a:pt x="969" y="28"/>
                </a:lnTo>
                <a:lnTo>
                  <a:pt x="988" y="28"/>
                </a:lnTo>
                <a:lnTo>
                  <a:pt x="1007" y="28"/>
                </a:lnTo>
                <a:lnTo>
                  <a:pt x="1025" y="28"/>
                </a:lnTo>
                <a:lnTo>
                  <a:pt x="1044" y="28"/>
                </a:lnTo>
                <a:lnTo>
                  <a:pt x="1063" y="28"/>
                </a:lnTo>
                <a:lnTo>
                  <a:pt x="1081" y="28"/>
                </a:lnTo>
                <a:lnTo>
                  <a:pt x="1100" y="28"/>
                </a:lnTo>
                <a:lnTo>
                  <a:pt x="1119" y="28"/>
                </a:lnTo>
                <a:lnTo>
                  <a:pt x="1137" y="28"/>
                </a:lnTo>
                <a:lnTo>
                  <a:pt x="1156" y="28"/>
                </a:lnTo>
                <a:lnTo>
                  <a:pt x="1174" y="28"/>
                </a:lnTo>
                <a:lnTo>
                  <a:pt x="1193" y="28"/>
                </a:lnTo>
                <a:lnTo>
                  <a:pt x="1212" y="28"/>
                </a:lnTo>
                <a:lnTo>
                  <a:pt x="1230" y="28"/>
                </a:lnTo>
                <a:lnTo>
                  <a:pt x="1249" y="56"/>
                </a:lnTo>
                <a:lnTo>
                  <a:pt x="1268" y="56"/>
                </a:lnTo>
                <a:lnTo>
                  <a:pt x="1286" y="56"/>
                </a:lnTo>
                <a:lnTo>
                  <a:pt x="1305" y="56"/>
                </a:lnTo>
                <a:lnTo>
                  <a:pt x="1324" y="56"/>
                </a:lnTo>
                <a:lnTo>
                  <a:pt x="1342" y="56"/>
                </a:lnTo>
                <a:lnTo>
                  <a:pt x="1361" y="56"/>
                </a:lnTo>
                <a:lnTo>
                  <a:pt x="1380" y="56"/>
                </a:lnTo>
                <a:lnTo>
                  <a:pt x="1398" y="56"/>
                </a:lnTo>
                <a:lnTo>
                  <a:pt x="1417" y="56"/>
                </a:lnTo>
                <a:lnTo>
                  <a:pt x="1436" y="56"/>
                </a:lnTo>
                <a:lnTo>
                  <a:pt x="1454" y="56"/>
                </a:lnTo>
                <a:lnTo>
                  <a:pt x="1473" y="56"/>
                </a:lnTo>
                <a:lnTo>
                  <a:pt x="1492" y="56"/>
                </a:lnTo>
                <a:lnTo>
                  <a:pt x="1510" y="56"/>
                </a:lnTo>
                <a:lnTo>
                  <a:pt x="1529" y="56"/>
                </a:lnTo>
                <a:lnTo>
                  <a:pt x="1547" y="56"/>
                </a:lnTo>
                <a:lnTo>
                  <a:pt x="1566" y="56"/>
                </a:lnTo>
                <a:lnTo>
                  <a:pt x="1585" y="56"/>
                </a:lnTo>
                <a:lnTo>
                  <a:pt x="1603" y="56"/>
                </a:lnTo>
                <a:lnTo>
                  <a:pt x="1622" y="56"/>
                </a:lnTo>
                <a:lnTo>
                  <a:pt x="1641" y="56"/>
                </a:lnTo>
                <a:lnTo>
                  <a:pt x="1659" y="56"/>
                </a:lnTo>
                <a:lnTo>
                  <a:pt x="1678" y="56"/>
                </a:lnTo>
                <a:lnTo>
                  <a:pt x="1697" y="56"/>
                </a:lnTo>
                <a:lnTo>
                  <a:pt x="1715" y="56"/>
                </a:lnTo>
                <a:lnTo>
                  <a:pt x="1734" y="56"/>
                </a:lnTo>
                <a:lnTo>
                  <a:pt x="1753" y="56"/>
                </a:lnTo>
                <a:lnTo>
                  <a:pt x="1771" y="56"/>
                </a:lnTo>
                <a:lnTo>
                  <a:pt x="1790" y="56"/>
                </a:lnTo>
                <a:lnTo>
                  <a:pt x="1809" y="84"/>
                </a:lnTo>
                <a:lnTo>
                  <a:pt x="1827" y="84"/>
                </a:lnTo>
                <a:lnTo>
                  <a:pt x="1846" y="84"/>
                </a:lnTo>
                <a:lnTo>
                  <a:pt x="1864" y="84"/>
                </a:lnTo>
                <a:lnTo>
                  <a:pt x="1883" y="84"/>
                </a:lnTo>
                <a:lnTo>
                  <a:pt x="1902" y="84"/>
                </a:lnTo>
                <a:lnTo>
                  <a:pt x="1920" y="84"/>
                </a:lnTo>
                <a:lnTo>
                  <a:pt x="1939" y="84"/>
                </a:lnTo>
                <a:lnTo>
                  <a:pt x="1958" y="84"/>
                </a:lnTo>
                <a:lnTo>
                  <a:pt x="1976" y="112"/>
                </a:lnTo>
                <a:lnTo>
                  <a:pt x="1995" y="112"/>
                </a:lnTo>
                <a:lnTo>
                  <a:pt x="2014" y="112"/>
                </a:lnTo>
                <a:lnTo>
                  <a:pt x="2032" y="112"/>
                </a:lnTo>
                <a:lnTo>
                  <a:pt x="2051" y="112"/>
                </a:lnTo>
                <a:lnTo>
                  <a:pt x="2070" y="112"/>
                </a:lnTo>
                <a:lnTo>
                  <a:pt x="2088" y="140"/>
                </a:lnTo>
                <a:lnTo>
                  <a:pt x="2107" y="140"/>
                </a:lnTo>
                <a:lnTo>
                  <a:pt x="2126" y="140"/>
                </a:lnTo>
                <a:lnTo>
                  <a:pt x="2144" y="140"/>
                </a:lnTo>
                <a:lnTo>
                  <a:pt x="2163" y="168"/>
                </a:lnTo>
                <a:lnTo>
                  <a:pt x="2181" y="168"/>
                </a:lnTo>
                <a:lnTo>
                  <a:pt x="2200" y="168"/>
                </a:lnTo>
                <a:lnTo>
                  <a:pt x="2219" y="168"/>
                </a:lnTo>
                <a:lnTo>
                  <a:pt x="2237" y="168"/>
                </a:lnTo>
                <a:lnTo>
                  <a:pt x="2256" y="196"/>
                </a:lnTo>
                <a:lnTo>
                  <a:pt x="2275" y="225"/>
                </a:lnTo>
                <a:lnTo>
                  <a:pt x="2293" y="253"/>
                </a:lnTo>
                <a:lnTo>
                  <a:pt x="2312" y="309"/>
                </a:lnTo>
                <a:lnTo>
                  <a:pt x="2331" y="365"/>
                </a:lnTo>
                <a:lnTo>
                  <a:pt x="2349" y="505"/>
                </a:lnTo>
                <a:lnTo>
                  <a:pt x="2368" y="589"/>
                </a:lnTo>
                <a:lnTo>
                  <a:pt x="2387" y="814"/>
                </a:lnTo>
                <a:lnTo>
                  <a:pt x="2405" y="1067"/>
                </a:lnTo>
                <a:lnTo>
                  <a:pt x="2424" y="1460"/>
                </a:lnTo>
                <a:lnTo>
                  <a:pt x="2443" y="1965"/>
                </a:lnTo>
                <a:lnTo>
                  <a:pt x="2461" y="2807"/>
                </a:lnTo>
                <a:lnTo>
                  <a:pt x="2480" y="2807"/>
                </a:lnTo>
                <a:lnTo>
                  <a:pt x="2499" y="2807"/>
                </a:lnTo>
              </a:path>
            </a:pathLst>
          </a:custGeom>
          <a:ln>
            <a:headEnd/>
            <a:tailEnd/>
          </a:ln>
        </p:spPr>
        <p:style>
          <a:lnRef idx="2">
            <a:schemeClr val="accent3"/>
          </a:lnRef>
          <a:fillRef idx="0">
            <a:schemeClr val="accent3"/>
          </a:fillRef>
          <a:effectRef idx="1">
            <a:schemeClr val="accent3"/>
          </a:effectRef>
          <a:fontRef idx="minor">
            <a:schemeClr val="tx1"/>
          </a:fontRef>
        </p:style>
        <p:txBody>
          <a:bodyPr vert="horz" wrap="square" lIns="91440" tIns="45720" rIns="91440" bIns="45720" numCol="1" anchor="t" anchorCtr="0" compatLnSpc="1">
            <a:prstTxWarp prst="textNoShape">
              <a:avLst/>
            </a:prstTxWarp>
          </a:bodyPr>
          <a:lstStyle/>
          <a:p>
            <a:endParaRPr lang="en-US"/>
          </a:p>
        </p:txBody>
      </p:sp>
      <p:sp>
        <p:nvSpPr>
          <p:cNvPr id="2114" name="Rectangle 66"/>
          <p:cNvSpPr>
            <a:spLocks noChangeArrowheads="1"/>
          </p:cNvSpPr>
          <p:nvPr/>
        </p:nvSpPr>
        <p:spPr bwMode="auto">
          <a:xfrm>
            <a:off x="1934969" y="7100140"/>
            <a:ext cx="96180"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effectLst>
                  <a:outerShdw blurRad="38100" dist="38100" dir="2700000" algn="tl">
                    <a:srgbClr val="000000">
                      <a:alpha val="43137"/>
                    </a:srgbClr>
                  </a:outerShdw>
                </a:effectLst>
                <a:latin typeface="+mn-lt"/>
              </a:rPr>
              <a:t>0</a:t>
            </a:r>
            <a:endParaRPr kumimoji="0" lang="en-US" sz="4000" b="0" i="0" u="none" strike="noStrike" cap="none" normalizeH="0" baseline="0" smtClean="0">
              <a:ln>
                <a:noFill/>
              </a:ln>
              <a:effectLst>
                <a:outerShdw blurRad="38100" dist="38100" dir="2700000" algn="tl">
                  <a:srgbClr val="000000">
                    <a:alpha val="43137"/>
                  </a:srgbClr>
                </a:outerShdw>
              </a:effectLst>
              <a:latin typeface="+mn-lt"/>
            </a:endParaRPr>
          </a:p>
        </p:txBody>
      </p:sp>
      <p:sp>
        <p:nvSpPr>
          <p:cNvPr id="2115" name="Rectangle 67"/>
          <p:cNvSpPr>
            <a:spLocks noChangeArrowheads="1"/>
          </p:cNvSpPr>
          <p:nvPr/>
        </p:nvSpPr>
        <p:spPr bwMode="auto">
          <a:xfrm>
            <a:off x="1838789" y="6749303"/>
            <a:ext cx="192360"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effectLst>
                  <a:outerShdw blurRad="38100" dist="38100" dir="2700000" algn="tl">
                    <a:srgbClr val="000000">
                      <a:alpha val="43137"/>
                    </a:srgbClr>
                  </a:outerShdw>
                </a:effectLst>
                <a:latin typeface="+mn-lt"/>
              </a:rPr>
              <a:t>10</a:t>
            </a:r>
            <a:endParaRPr kumimoji="0" lang="en-US" sz="4000" b="0" i="0" u="none" strike="noStrike" cap="none" normalizeH="0" baseline="0" dirty="0" smtClean="0">
              <a:ln>
                <a:noFill/>
              </a:ln>
              <a:effectLst>
                <a:outerShdw blurRad="38100" dist="38100" dir="2700000" algn="tl">
                  <a:srgbClr val="000000">
                    <a:alpha val="43137"/>
                  </a:srgbClr>
                </a:outerShdw>
              </a:effectLst>
              <a:latin typeface="+mn-lt"/>
            </a:endParaRPr>
          </a:p>
        </p:txBody>
      </p:sp>
      <p:sp>
        <p:nvSpPr>
          <p:cNvPr id="2116" name="Rectangle 68"/>
          <p:cNvSpPr>
            <a:spLocks noChangeArrowheads="1"/>
          </p:cNvSpPr>
          <p:nvPr/>
        </p:nvSpPr>
        <p:spPr bwMode="auto">
          <a:xfrm>
            <a:off x="1838789" y="6400053"/>
            <a:ext cx="192360"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effectLst>
                  <a:outerShdw blurRad="38100" dist="38100" dir="2700000" algn="tl">
                    <a:srgbClr val="000000">
                      <a:alpha val="43137"/>
                    </a:srgbClr>
                  </a:outerShdw>
                </a:effectLst>
                <a:latin typeface="+mn-lt"/>
              </a:rPr>
              <a:t>20</a:t>
            </a:r>
            <a:endParaRPr kumimoji="0" lang="en-US" sz="4000" b="0" i="0" u="none" strike="noStrike" cap="none" normalizeH="0" baseline="0" smtClean="0">
              <a:ln>
                <a:noFill/>
              </a:ln>
              <a:effectLst>
                <a:outerShdw blurRad="38100" dist="38100" dir="2700000" algn="tl">
                  <a:srgbClr val="000000">
                    <a:alpha val="43137"/>
                  </a:srgbClr>
                </a:outerShdw>
              </a:effectLst>
              <a:latin typeface="+mn-lt"/>
            </a:endParaRPr>
          </a:p>
        </p:txBody>
      </p:sp>
      <p:sp>
        <p:nvSpPr>
          <p:cNvPr id="2117" name="Rectangle 69"/>
          <p:cNvSpPr>
            <a:spLocks noChangeArrowheads="1"/>
          </p:cNvSpPr>
          <p:nvPr/>
        </p:nvSpPr>
        <p:spPr bwMode="auto">
          <a:xfrm>
            <a:off x="1838789" y="6049215"/>
            <a:ext cx="192360"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effectLst>
                  <a:outerShdw blurRad="38100" dist="38100" dir="2700000" algn="tl">
                    <a:srgbClr val="000000">
                      <a:alpha val="43137"/>
                    </a:srgbClr>
                  </a:outerShdw>
                </a:effectLst>
                <a:latin typeface="+mn-lt"/>
              </a:rPr>
              <a:t>30</a:t>
            </a:r>
            <a:endParaRPr kumimoji="0" lang="en-US" sz="4000" b="0" i="0" u="none" strike="noStrike" cap="none" normalizeH="0" baseline="0" smtClean="0">
              <a:ln>
                <a:noFill/>
              </a:ln>
              <a:effectLst>
                <a:outerShdw blurRad="38100" dist="38100" dir="2700000" algn="tl">
                  <a:srgbClr val="000000">
                    <a:alpha val="43137"/>
                  </a:srgbClr>
                </a:outerShdw>
              </a:effectLst>
              <a:latin typeface="+mn-lt"/>
            </a:endParaRPr>
          </a:p>
        </p:txBody>
      </p:sp>
      <p:sp>
        <p:nvSpPr>
          <p:cNvPr id="2118" name="Rectangle 70"/>
          <p:cNvSpPr>
            <a:spLocks noChangeArrowheads="1"/>
          </p:cNvSpPr>
          <p:nvPr/>
        </p:nvSpPr>
        <p:spPr bwMode="auto">
          <a:xfrm>
            <a:off x="1838789" y="5698378"/>
            <a:ext cx="192360"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effectLst>
                  <a:outerShdw blurRad="38100" dist="38100" dir="2700000" algn="tl">
                    <a:srgbClr val="000000">
                      <a:alpha val="43137"/>
                    </a:srgbClr>
                  </a:outerShdw>
                </a:effectLst>
                <a:latin typeface="+mn-lt"/>
              </a:rPr>
              <a:t>40</a:t>
            </a:r>
            <a:endParaRPr kumimoji="0" lang="en-US" sz="4000" b="0" i="0" u="none" strike="noStrike" cap="none" normalizeH="0" baseline="0" smtClean="0">
              <a:ln>
                <a:noFill/>
              </a:ln>
              <a:effectLst>
                <a:outerShdw blurRad="38100" dist="38100" dir="2700000" algn="tl">
                  <a:srgbClr val="000000">
                    <a:alpha val="43137"/>
                  </a:srgbClr>
                </a:outerShdw>
              </a:effectLst>
              <a:latin typeface="+mn-lt"/>
            </a:endParaRPr>
          </a:p>
        </p:txBody>
      </p:sp>
      <p:sp>
        <p:nvSpPr>
          <p:cNvPr id="2119" name="Rectangle 71"/>
          <p:cNvSpPr>
            <a:spLocks noChangeArrowheads="1"/>
          </p:cNvSpPr>
          <p:nvPr/>
        </p:nvSpPr>
        <p:spPr bwMode="auto">
          <a:xfrm>
            <a:off x="1838789" y="5349128"/>
            <a:ext cx="192360"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effectLst>
                  <a:outerShdw blurRad="38100" dist="38100" dir="2700000" algn="tl">
                    <a:srgbClr val="000000">
                      <a:alpha val="43137"/>
                    </a:srgbClr>
                  </a:outerShdw>
                </a:effectLst>
                <a:latin typeface="+mn-lt"/>
              </a:rPr>
              <a:t>50</a:t>
            </a:r>
            <a:endParaRPr kumimoji="0" lang="en-US" sz="4000" b="0" i="0" u="none" strike="noStrike" cap="none" normalizeH="0" baseline="0" smtClean="0">
              <a:ln>
                <a:noFill/>
              </a:ln>
              <a:effectLst>
                <a:outerShdw blurRad="38100" dist="38100" dir="2700000" algn="tl">
                  <a:srgbClr val="000000">
                    <a:alpha val="43137"/>
                  </a:srgbClr>
                </a:outerShdw>
              </a:effectLst>
              <a:latin typeface="+mn-lt"/>
            </a:endParaRPr>
          </a:p>
        </p:txBody>
      </p:sp>
      <p:sp>
        <p:nvSpPr>
          <p:cNvPr id="2120" name="Rectangle 72"/>
          <p:cNvSpPr>
            <a:spLocks noChangeArrowheads="1"/>
          </p:cNvSpPr>
          <p:nvPr/>
        </p:nvSpPr>
        <p:spPr bwMode="auto">
          <a:xfrm>
            <a:off x="1838789" y="4998290"/>
            <a:ext cx="192360"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effectLst>
                  <a:outerShdw blurRad="38100" dist="38100" dir="2700000" algn="tl">
                    <a:srgbClr val="000000">
                      <a:alpha val="43137"/>
                    </a:srgbClr>
                  </a:outerShdw>
                </a:effectLst>
                <a:latin typeface="+mn-lt"/>
              </a:rPr>
              <a:t>60</a:t>
            </a:r>
            <a:endParaRPr kumimoji="0" lang="en-US" sz="4000" b="0" i="0" u="none" strike="noStrike" cap="none" normalizeH="0" baseline="0" smtClean="0">
              <a:ln>
                <a:noFill/>
              </a:ln>
              <a:effectLst>
                <a:outerShdw blurRad="38100" dist="38100" dir="2700000" algn="tl">
                  <a:srgbClr val="000000">
                    <a:alpha val="43137"/>
                  </a:srgbClr>
                </a:outerShdw>
              </a:effectLst>
              <a:latin typeface="+mn-lt"/>
            </a:endParaRPr>
          </a:p>
        </p:txBody>
      </p:sp>
      <p:sp>
        <p:nvSpPr>
          <p:cNvPr id="2121" name="Rectangle 73"/>
          <p:cNvSpPr>
            <a:spLocks noChangeArrowheads="1"/>
          </p:cNvSpPr>
          <p:nvPr/>
        </p:nvSpPr>
        <p:spPr bwMode="auto">
          <a:xfrm>
            <a:off x="1838789" y="4649040"/>
            <a:ext cx="192360"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effectLst>
                  <a:outerShdw blurRad="38100" dist="38100" dir="2700000" algn="tl">
                    <a:srgbClr val="000000">
                      <a:alpha val="43137"/>
                    </a:srgbClr>
                  </a:outerShdw>
                </a:effectLst>
                <a:latin typeface="+mn-lt"/>
              </a:rPr>
              <a:t>70</a:t>
            </a:r>
            <a:endParaRPr kumimoji="0" lang="en-US" sz="4000" b="0" i="0" u="none" strike="noStrike" cap="none" normalizeH="0" baseline="0" smtClean="0">
              <a:ln>
                <a:noFill/>
              </a:ln>
              <a:effectLst>
                <a:outerShdw blurRad="38100" dist="38100" dir="2700000" algn="tl">
                  <a:srgbClr val="000000">
                    <a:alpha val="43137"/>
                  </a:srgbClr>
                </a:outerShdw>
              </a:effectLst>
              <a:latin typeface="+mn-lt"/>
            </a:endParaRPr>
          </a:p>
        </p:txBody>
      </p:sp>
      <p:sp>
        <p:nvSpPr>
          <p:cNvPr id="2122" name="Rectangle 74"/>
          <p:cNvSpPr>
            <a:spLocks noChangeArrowheads="1"/>
          </p:cNvSpPr>
          <p:nvPr/>
        </p:nvSpPr>
        <p:spPr bwMode="auto">
          <a:xfrm>
            <a:off x="1838789" y="4298203"/>
            <a:ext cx="192360"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effectLst>
                  <a:outerShdw blurRad="38100" dist="38100" dir="2700000" algn="tl">
                    <a:srgbClr val="000000">
                      <a:alpha val="43137"/>
                    </a:srgbClr>
                  </a:outerShdw>
                </a:effectLst>
                <a:latin typeface="+mn-lt"/>
              </a:rPr>
              <a:t>80</a:t>
            </a:r>
            <a:endParaRPr kumimoji="0" lang="en-US" sz="4000" b="0" i="0" u="none" strike="noStrike" cap="none" normalizeH="0" baseline="0" smtClean="0">
              <a:ln>
                <a:noFill/>
              </a:ln>
              <a:effectLst>
                <a:outerShdw blurRad="38100" dist="38100" dir="2700000" algn="tl">
                  <a:srgbClr val="000000">
                    <a:alpha val="43137"/>
                  </a:srgbClr>
                </a:outerShdw>
              </a:effectLst>
              <a:latin typeface="+mn-lt"/>
            </a:endParaRPr>
          </a:p>
        </p:txBody>
      </p:sp>
      <p:sp>
        <p:nvSpPr>
          <p:cNvPr id="2123" name="Rectangle 75"/>
          <p:cNvSpPr>
            <a:spLocks noChangeArrowheads="1"/>
          </p:cNvSpPr>
          <p:nvPr/>
        </p:nvSpPr>
        <p:spPr bwMode="auto">
          <a:xfrm>
            <a:off x="1838789" y="3948953"/>
            <a:ext cx="192360"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effectLst>
                  <a:outerShdw blurRad="38100" dist="38100" dir="2700000" algn="tl">
                    <a:srgbClr val="000000">
                      <a:alpha val="43137"/>
                    </a:srgbClr>
                  </a:outerShdw>
                </a:effectLst>
                <a:latin typeface="+mn-lt"/>
              </a:rPr>
              <a:t>90</a:t>
            </a:r>
            <a:endParaRPr kumimoji="0" lang="en-US" sz="4000" b="0" i="0" u="none" strike="noStrike" cap="none" normalizeH="0" baseline="0" smtClean="0">
              <a:ln>
                <a:noFill/>
              </a:ln>
              <a:effectLst>
                <a:outerShdw blurRad="38100" dist="38100" dir="2700000" algn="tl">
                  <a:srgbClr val="000000">
                    <a:alpha val="43137"/>
                  </a:srgbClr>
                </a:outerShdw>
              </a:effectLst>
              <a:latin typeface="+mn-lt"/>
            </a:endParaRPr>
          </a:p>
        </p:txBody>
      </p:sp>
      <p:sp>
        <p:nvSpPr>
          <p:cNvPr id="2124" name="Rectangle 76"/>
          <p:cNvSpPr>
            <a:spLocks noChangeArrowheads="1"/>
          </p:cNvSpPr>
          <p:nvPr/>
        </p:nvSpPr>
        <p:spPr bwMode="auto">
          <a:xfrm>
            <a:off x="1742608" y="3598115"/>
            <a:ext cx="288541" cy="2154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effectLst>
                  <a:outerShdw blurRad="38100" dist="38100" dir="2700000" algn="tl">
                    <a:srgbClr val="000000">
                      <a:alpha val="43137"/>
                    </a:srgbClr>
                  </a:outerShdw>
                </a:effectLst>
                <a:latin typeface="+mn-lt"/>
              </a:rPr>
              <a:t>100</a:t>
            </a:r>
            <a:endParaRPr kumimoji="0" lang="en-US" sz="4000" b="0" i="0" u="none" strike="noStrike" cap="none" normalizeH="0" baseline="0" dirty="0" smtClean="0">
              <a:ln>
                <a:noFill/>
              </a:ln>
              <a:effectLst>
                <a:outerShdw blurRad="38100" dist="38100" dir="2700000" algn="tl">
                  <a:srgbClr val="000000">
                    <a:alpha val="43137"/>
                  </a:srgbClr>
                </a:outerShdw>
              </a:effectLst>
              <a:latin typeface="+mn-lt"/>
            </a:endParaRPr>
          </a:p>
        </p:txBody>
      </p:sp>
      <p:sp>
        <p:nvSpPr>
          <p:cNvPr id="2125" name="Rectangle 77"/>
          <p:cNvSpPr>
            <a:spLocks noChangeArrowheads="1"/>
          </p:cNvSpPr>
          <p:nvPr/>
        </p:nvSpPr>
        <p:spPr bwMode="auto">
          <a:xfrm>
            <a:off x="2059268" y="7313613"/>
            <a:ext cx="96180" cy="215444"/>
          </a:xfrm>
          <a:prstGeom prst="rect">
            <a:avLst/>
          </a:prstGeom>
        </p:spPr>
        <p:txBody>
          <a:bodyPr vert="horz" wrap="none" lIns="0" tIns="0" rIns="0" bIns="0" numCol="1" anchor="t" anchorCtr="0" compatLnSpc="1">
            <a:prstTxWarp prst="textNoShape">
              <a:avLst/>
            </a:prstTxWarp>
            <a:spAutoFit/>
          </a:bodyPr>
          <a:lstStyle/>
          <a:p>
            <a:pPr algn="l"/>
            <a:r>
              <a:rPr lang="en-US" sz="1400" b="0" dirty="0" smtClean="0">
                <a:effectLst>
                  <a:outerShdw blurRad="38100" dist="38100" dir="2700000" algn="tl">
                    <a:srgbClr val="000000">
                      <a:alpha val="43137"/>
                    </a:srgbClr>
                  </a:outerShdw>
                </a:effectLst>
                <a:latin typeface="+mn-lt"/>
              </a:rPr>
              <a:t>0</a:t>
            </a:r>
          </a:p>
        </p:txBody>
      </p:sp>
      <p:sp>
        <p:nvSpPr>
          <p:cNvPr id="2126" name="Rectangle 78"/>
          <p:cNvSpPr>
            <a:spLocks noChangeArrowheads="1"/>
          </p:cNvSpPr>
          <p:nvPr/>
        </p:nvSpPr>
        <p:spPr bwMode="auto">
          <a:xfrm>
            <a:off x="3341003" y="7313613"/>
            <a:ext cx="192360" cy="215444"/>
          </a:xfrm>
          <a:prstGeom prst="rect">
            <a:avLst/>
          </a:prstGeom>
        </p:spPr>
        <p:txBody>
          <a:bodyPr vert="horz" wrap="none" lIns="0" tIns="0" rIns="0" bIns="0" numCol="1" anchor="t" anchorCtr="0" compatLnSpc="1">
            <a:prstTxWarp prst="textNoShape">
              <a:avLst/>
            </a:prstTxWarp>
            <a:spAutoFit/>
          </a:bodyPr>
          <a:lstStyle/>
          <a:p>
            <a:pPr algn="l"/>
            <a:r>
              <a:rPr lang="en-US" sz="1400" b="0" dirty="0" smtClean="0">
                <a:effectLst>
                  <a:outerShdw blurRad="38100" dist="38100" dir="2700000" algn="tl">
                    <a:srgbClr val="000000">
                      <a:alpha val="43137"/>
                    </a:srgbClr>
                  </a:outerShdw>
                </a:effectLst>
                <a:latin typeface="+mn-lt"/>
              </a:rPr>
              <a:t>50</a:t>
            </a:r>
          </a:p>
        </p:txBody>
      </p:sp>
      <p:sp>
        <p:nvSpPr>
          <p:cNvPr id="2127" name="Rectangle 79"/>
          <p:cNvSpPr>
            <a:spLocks noChangeArrowheads="1"/>
          </p:cNvSpPr>
          <p:nvPr/>
        </p:nvSpPr>
        <p:spPr bwMode="auto">
          <a:xfrm>
            <a:off x="4622738" y="7313613"/>
            <a:ext cx="288541" cy="215444"/>
          </a:xfrm>
          <a:prstGeom prst="rect">
            <a:avLst/>
          </a:prstGeom>
        </p:spPr>
        <p:txBody>
          <a:bodyPr vert="horz" wrap="none" lIns="0" tIns="0" rIns="0" bIns="0" numCol="1" anchor="t" anchorCtr="0" compatLnSpc="1">
            <a:prstTxWarp prst="textNoShape">
              <a:avLst/>
            </a:prstTxWarp>
            <a:spAutoFit/>
          </a:bodyPr>
          <a:lstStyle/>
          <a:p>
            <a:pPr algn="l"/>
            <a:r>
              <a:rPr lang="en-US" sz="1400" b="0" dirty="0" smtClean="0">
                <a:effectLst>
                  <a:outerShdw blurRad="38100" dist="38100" dir="2700000" algn="tl">
                    <a:srgbClr val="000000">
                      <a:alpha val="43137"/>
                    </a:srgbClr>
                  </a:outerShdw>
                </a:effectLst>
                <a:latin typeface="+mn-lt"/>
              </a:rPr>
              <a:t>100</a:t>
            </a:r>
          </a:p>
        </p:txBody>
      </p:sp>
      <p:sp>
        <p:nvSpPr>
          <p:cNvPr id="2128" name="Rectangle 80"/>
          <p:cNvSpPr>
            <a:spLocks noChangeArrowheads="1"/>
          </p:cNvSpPr>
          <p:nvPr/>
        </p:nvSpPr>
        <p:spPr bwMode="auto">
          <a:xfrm>
            <a:off x="5937810" y="7313613"/>
            <a:ext cx="288541" cy="215444"/>
          </a:xfrm>
          <a:prstGeom prst="rect">
            <a:avLst/>
          </a:prstGeom>
        </p:spPr>
        <p:txBody>
          <a:bodyPr vert="horz" wrap="none" lIns="0" tIns="0" rIns="0" bIns="0" numCol="1" anchor="t" anchorCtr="0" compatLnSpc="1">
            <a:prstTxWarp prst="textNoShape">
              <a:avLst/>
            </a:prstTxWarp>
            <a:spAutoFit/>
          </a:bodyPr>
          <a:lstStyle/>
          <a:p>
            <a:pPr algn="l"/>
            <a:r>
              <a:rPr lang="en-US" sz="1400" b="0" dirty="0" smtClean="0">
                <a:effectLst>
                  <a:outerShdw blurRad="38100" dist="38100" dir="2700000" algn="tl">
                    <a:srgbClr val="000000">
                      <a:alpha val="43137"/>
                    </a:srgbClr>
                  </a:outerShdw>
                </a:effectLst>
                <a:latin typeface="+mn-lt"/>
              </a:rPr>
              <a:t>150</a:t>
            </a:r>
          </a:p>
        </p:txBody>
      </p:sp>
      <p:sp>
        <p:nvSpPr>
          <p:cNvPr id="2129" name="Rectangle 81"/>
          <p:cNvSpPr>
            <a:spLocks noChangeArrowheads="1"/>
          </p:cNvSpPr>
          <p:nvPr/>
        </p:nvSpPr>
        <p:spPr bwMode="auto">
          <a:xfrm>
            <a:off x="7260198" y="7313613"/>
            <a:ext cx="288541" cy="215444"/>
          </a:xfrm>
          <a:prstGeom prst="rect">
            <a:avLst/>
          </a:prstGeom>
        </p:spPr>
        <p:txBody>
          <a:bodyPr vert="horz" wrap="none" lIns="0" tIns="0" rIns="0" bIns="0" numCol="1" anchor="t" anchorCtr="0" compatLnSpc="1">
            <a:prstTxWarp prst="textNoShape">
              <a:avLst/>
            </a:prstTxWarp>
            <a:spAutoFit/>
          </a:bodyPr>
          <a:lstStyle/>
          <a:p>
            <a:pPr algn="l"/>
            <a:r>
              <a:rPr lang="en-US" sz="1400" b="0" dirty="0" smtClean="0">
                <a:effectLst>
                  <a:outerShdw blurRad="38100" dist="38100" dir="2700000" algn="tl">
                    <a:srgbClr val="000000">
                      <a:alpha val="43137"/>
                    </a:srgbClr>
                  </a:outerShdw>
                </a:effectLst>
                <a:latin typeface="+mn-lt"/>
              </a:rPr>
              <a:t>200</a:t>
            </a:r>
          </a:p>
        </p:txBody>
      </p:sp>
      <p:sp>
        <p:nvSpPr>
          <p:cNvPr id="2130" name="Rectangle 82"/>
          <p:cNvSpPr>
            <a:spLocks noChangeArrowheads="1"/>
          </p:cNvSpPr>
          <p:nvPr/>
        </p:nvSpPr>
        <p:spPr bwMode="auto">
          <a:xfrm>
            <a:off x="8580998" y="7313613"/>
            <a:ext cx="288541" cy="215444"/>
          </a:xfrm>
          <a:prstGeom prst="rect">
            <a:avLst/>
          </a:prstGeom>
        </p:spPr>
        <p:txBody>
          <a:bodyPr vert="horz" wrap="none" lIns="0" tIns="0" rIns="0" bIns="0" numCol="1" anchor="t" anchorCtr="0" compatLnSpc="1">
            <a:prstTxWarp prst="textNoShape">
              <a:avLst/>
            </a:prstTxWarp>
            <a:spAutoFit/>
          </a:bodyPr>
          <a:lstStyle/>
          <a:p>
            <a:pPr algn="l"/>
            <a:r>
              <a:rPr lang="en-US" sz="1400" b="0" dirty="0" smtClean="0">
                <a:effectLst>
                  <a:outerShdw blurRad="38100" dist="38100" dir="2700000" algn="tl">
                    <a:srgbClr val="000000">
                      <a:alpha val="43137"/>
                    </a:srgbClr>
                  </a:outerShdw>
                </a:effectLst>
                <a:latin typeface="+mn-lt"/>
              </a:rPr>
              <a:t>250</a:t>
            </a:r>
          </a:p>
        </p:txBody>
      </p:sp>
      <p:sp>
        <p:nvSpPr>
          <p:cNvPr id="2132" name="Rectangle 84"/>
          <p:cNvSpPr>
            <a:spLocks noChangeArrowheads="1"/>
          </p:cNvSpPr>
          <p:nvPr/>
        </p:nvSpPr>
        <p:spPr bwMode="auto">
          <a:xfrm rot="16200000">
            <a:off x="1296913" y="5265660"/>
            <a:ext cx="701923"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effectLst>
                  <a:outerShdw blurRad="38100" dist="38100" dir="8100000" algn="tl">
                    <a:srgbClr val="000000">
                      <a:alpha val="43137"/>
                    </a:srgbClr>
                  </a:outerShdw>
                </a:effectLst>
                <a:latin typeface="+mj-lt"/>
              </a:rPr>
              <a:t>% Paths</a:t>
            </a:r>
            <a:endParaRPr kumimoji="0" lang="en-US" sz="4400" b="0" i="0" u="none" strike="noStrike" cap="none" normalizeH="0" baseline="0" dirty="0" smtClean="0">
              <a:ln>
                <a:noFill/>
              </a:ln>
              <a:effectLst>
                <a:outerShdw blurRad="38100" dist="38100" dir="8100000" algn="tl">
                  <a:srgbClr val="000000">
                    <a:alpha val="43137"/>
                  </a:srgbClr>
                </a:outerShdw>
              </a:effectLst>
              <a:latin typeface="+mj-lt"/>
            </a:endParaRPr>
          </a:p>
        </p:txBody>
      </p:sp>
      <p:sp>
        <p:nvSpPr>
          <p:cNvPr id="2131" name="Rectangle 83"/>
          <p:cNvSpPr>
            <a:spLocks noChangeArrowheads="1"/>
          </p:cNvSpPr>
          <p:nvPr/>
        </p:nvSpPr>
        <p:spPr bwMode="auto">
          <a:xfrm>
            <a:off x="5233927" y="7459802"/>
            <a:ext cx="504946"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effectLst>
                  <a:outerShdw blurRad="38100" dist="38100" dir="2700000" algn="tl">
                    <a:srgbClr val="000000">
                      <a:alpha val="43137"/>
                    </a:srgbClr>
                  </a:outerShdw>
                </a:effectLst>
                <a:latin typeface="+mj-lt"/>
              </a:rPr>
              <a:t>Mbps</a:t>
            </a:r>
          </a:p>
        </p:txBody>
      </p:sp>
      <p:grpSp>
        <p:nvGrpSpPr>
          <p:cNvPr id="97" name="Group 96"/>
          <p:cNvGrpSpPr/>
          <p:nvPr/>
        </p:nvGrpSpPr>
        <p:grpSpPr>
          <a:xfrm>
            <a:off x="879475" y="7563690"/>
            <a:ext cx="4114800" cy="391273"/>
            <a:chOff x="1140725" y="7563690"/>
            <a:chExt cx="4114800" cy="391273"/>
          </a:xfrm>
        </p:grpSpPr>
        <p:sp>
          <p:nvSpPr>
            <p:cNvPr id="2133" name="Rectangle 85"/>
            <p:cNvSpPr>
              <a:spLocks noChangeArrowheads="1"/>
            </p:cNvSpPr>
            <p:nvPr/>
          </p:nvSpPr>
          <p:spPr bwMode="auto">
            <a:xfrm>
              <a:off x="1140725" y="7563690"/>
              <a:ext cx="4114800" cy="391273"/>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2134" name="Line 86"/>
            <p:cNvSpPr>
              <a:spLocks noChangeShapeType="1"/>
            </p:cNvSpPr>
            <p:nvPr/>
          </p:nvSpPr>
          <p:spPr bwMode="auto">
            <a:xfrm>
              <a:off x="1243913" y="7771435"/>
              <a:ext cx="249238"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en-US"/>
            </a:p>
          </p:txBody>
        </p:sp>
        <p:sp>
          <p:nvSpPr>
            <p:cNvPr id="2135" name="Rectangle 87"/>
            <p:cNvSpPr>
              <a:spLocks noChangeArrowheads="1"/>
            </p:cNvSpPr>
            <p:nvPr/>
          </p:nvSpPr>
          <p:spPr bwMode="auto">
            <a:xfrm>
              <a:off x="1532838" y="7655548"/>
              <a:ext cx="827150"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effectLst>
                    <a:outerShdw blurRad="38100" dist="38100" dir="2700000" algn="tl">
                      <a:srgbClr val="000000">
                        <a:alpha val="43137"/>
                      </a:srgbClr>
                    </a:outerShdw>
                  </a:effectLst>
                  <a:latin typeface="+mn-lt"/>
                </a:rPr>
                <a:t>PHY Rate</a:t>
              </a:r>
              <a:endParaRPr kumimoji="0" lang="en-US" sz="4400" b="0" i="0" u="none" strike="noStrike" cap="none" normalizeH="0" baseline="0" dirty="0" smtClean="0">
                <a:ln>
                  <a:noFill/>
                </a:ln>
                <a:effectLst>
                  <a:outerShdw blurRad="38100" dist="38100" dir="2700000" algn="tl">
                    <a:srgbClr val="000000">
                      <a:alpha val="43137"/>
                    </a:srgbClr>
                  </a:outerShdw>
                </a:effectLst>
                <a:latin typeface="+mn-lt"/>
              </a:endParaRPr>
            </a:p>
          </p:txBody>
        </p:sp>
        <p:sp>
          <p:nvSpPr>
            <p:cNvPr id="2136" name="Line 88"/>
            <p:cNvSpPr>
              <a:spLocks noChangeShapeType="1"/>
            </p:cNvSpPr>
            <p:nvPr/>
          </p:nvSpPr>
          <p:spPr bwMode="auto">
            <a:xfrm>
              <a:off x="2629800" y="7752385"/>
              <a:ext cx="249238" cy="0"/>
            </a:xfrm>
            <a:prstGeom prst="line">
              <a:avLst/>
            </a:prstGeom>
            <a:ln>
              <a:headEnd/>
              <a:tailEnd/>
            </a:ln>
          </p:spPr>
          <p:style>
            <a:lnRef idx="2">
              <a:schemeClr val="accent3"/>
            </a:lnRef>
            <a:fillRef idx="0">
              <a:schemeClr val="accent3"/>
            </a:fillRef>
            <a:effectRef idx="1">
              <a:schemeClr val="accent3"/>
            </a:effectRef>
            <a:fontRef idx="minor">
              <a:schemeClr val="tx1"/>
            </a:fontRef>
          </p:style>
          <p:txBody>
            <a:bodyPr vert="horz" wrap="square" lIns="91440" tIns="45720" rIns="91440" bIns="45720" numCol="1" anchor="t" anchorCtr="0" compatLnSpc="1">
              <a:prstTxWarp prst="textNoShape">
                <a:avLst/>
              </a:prstTxWarp>
            </a:bodyPr>
            <a:lstStyle/>
            <a:p>
              <a:endParaRPr lang="en-US"/>
            </a:p>
          </p:txBody>
        </p:sp>
        <p:sp>
          <p:nvSpPr>
            <p:cNvPr id="2137" name="Rectangle 89"/>
            <p:cNvSpPr>
              <a:spLocks noChangeArrowheads="1"/>
            </p:cNvSpPr>
            <p:nvPr/>
          </p:nvSpPr>
          <p:spPr bwMode="auto">
            <a:xfrm>
              <a:off x="2925075" y="7649198"/>
              <a:ext cx="2209964" cy="24622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l"/>
              <a:r>
                <a:rPr lang="en-US" sz="1600" b="0" dirty="0" err="1" smtClean="0">
                  <a:effectLst>
                    <a:outerShdw blurRad="38100" dist="38100" dir="2700000" algn="tl">
                      <a:srgbClr val="000000">
                        <a:alpha val="43137"/>
                      </a:srgbClr>
                    </a:outerShdw>
                  </a:effectLst>
                  <a:latin typeface="+mn-lt"/>
                </a:rPr>
                <a:t>Throughtput</a:t>
              </a:r>
              <a:r>
                <a:rPr lang="en-US" sz="1600" b="0" dirty="0" smtClean="0">
                  <a:effectLst>
                    <a:outerShdw blurRad="38100" dist="38100" dir="2700000" algn="tl">
                      <a:srgbClr val="000000">
                        <a:alpha val="43137"/>
                      </a:srgbClr>
                    </a:outerShdw>
                  </a:effectLst>
                  <a:latin typeface="+mn-lt"/>
                </a:rPr>
                <a:t> (MAC) Rate</a:t>
              </a:r>
            </a:p>
          </p:txBody>
        </p:sp>
      </p:grpSp>
      <p:sp>
        <p:nvSpPr>
          <p:cNvPr id="94" name="TextBox 93"/>
          <p:cNvSpPr txBox="1"/>
          <p:nvPr/>
        </p:nvSpPr>
        <p:spPr>
          <a:xfrm>
            <a:off x="3131684" y="3180443"/>
            <a:ext cx="4709431" cy="369332"/>
          </a:xfrm>
          <a:prstGeom prst="rect">
            <a:avLst/>
          </a:prstGeom>
          <a:noFill/>
        </p:spPr>
        <p:txBody>
          <a:bodyPr wrap="none" rtlCol="0">
            <a:spAutoFit/>
          </a:bodyPr>
          <a:lstStyle/>
          <a:p>
            <a:pPr lvl="0"/>
            <a:r>
              <a:rPr lang="en-US" b="0" dirty="0" smtClean="0">
                <a:effectLst>
                  <a:outerShdw blurRad="38100" dist="38100" dir="2700000" algn="tl">
                    <a:srgbClr val="000000">
                      <a:alpha val="43137"/>
                    </a:srgbClr>
                  </a:outerShdw>
                </a:effectLst>
                <a:latin typeface="+mj-lt"/>
              </a:rPr>
              <a:t>Performance: Percent of Paths versus Bit Rate</a:t>
            </a:r>
            <a:endParaRPr lang="en-US" dirty="0" smtClean="0">
              <a:solidFill>
                <a:schemeClr val="tx1"/>
              </a:solidFill>
              <a:effectLst>
                <a:outerShdw blurRad="38100" dist="38100" dir="2700000" algn="tl">
                  <a:srgbClr val="000000">
                    <a:alpha val="43137"/>
                  </a:srgbClr>
                </a:outerShdw>
              </a:effectLst>
              <a:latin typeface="+mj-lt"/>
            </a:endParaRPr>
          </a:p>
        </p:txBody>
      </p:sp>
      <p:sp>
        <p:nvSpPr>
          <p:cNvPr id="12293" name="Text Box 6"/>
          <p:cNvSpPr txBox="1">
            <a:spLocks noChangeArrowheads="1"/>
          </p:cNvSpPr>
          <p:nvPr/>
        </p:nvSpPr>
        <p:spPr bwMode="auto">
          <a:xfrm>
            <a:off x="4202124" y="4572000"/>
            <a:ext cx="652486" cy="1672124"/>
          </a:xfrm>
          <a:prstGeom prst="rect">
            <a:avLst/>
          </a:prstGeom>
          <a:noFill/>
          <a:ln w="9525">
            <a:noFill/>
            <a:miter lim="800000"/>
            <a:headEnd/>
            <a:tailEnd/>
          </a:ln>
        </p:spPr>
        <p:txBody>
          <a:bodyPr vert="eaVert" wrap="none" lIns="109728" tIns="54864" rIns="109728" bIns="54864">
            <a:spAutoFit/>
          </a:bodyPr>
          <a:lstStyle/>
          <a:p>
            <a:r>
              <a:rPr lang="en-US" sz="2800" b="0" dirty="0">
                <a:effectLst>
                  <a:outerShdw blurRad="38100" dist="38100" dir="18900000" algn="tl">
                    <a:srgbClr val="000000">
                      <a:alpha val="43137"/>
                    </a:srgbClr>
                  </a:outerShdw>
                </a:effectLst>
                <a:latin typeface="+mj-lt"/>
                <a:cs typeface="Arial" charset="0"/>
              </a:rPr>
              <a:t>100 Mbps</a:t>
            </a:r>
          </a:p>
        </p:txBody>
      </p:sp>
      <p:sp>
        <p:nvSpPr>
          <p:cNvPr id="2069" name="Line 21"/>
          <p:cNvSpPr>
            <a:spLocks noChangeShapeType="1"/>
          </p:cNvSpPr>
          <p:nvPr/>
        </p:nvSpPr>
        <p:spPr bwMode="auto">
          <a:xfrm>
            <a:off x="3963988" y="3724275"/>
            <a:ext cx="1588" cy="350043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cxnSp>
        <p:nvCxnSpPr>
          <p:cNvPr id="10" name="Straight Connector 9"/>
          <p:cNvCxnSpPr/>
          <p:nvPr/>
        </p:nvCxnSpPr>
        <p:spPr bwMode="auto">
          <a:xfrm rot="5400000">
            <a:off x="3014170" y="5475948"/>
            <a:ext cx="3494908" cy="716"/>
          </a:xfrm>
          <a:prstGeom prst="line">
            <a:avLst/>
          </a:prstGeom>
          <a:gradFill rotWithShape="0">
            <a:gsLst>
              <a:gs pos="0">
                <a:schemeClr val="accent2">
                  <a:gamma/>
                  <a:shade val="56078"/>
                  <a:invGamma/>
                </a:schemeClr>
              </a:gs>
              <a:gs pos="50000">
                <a:schemeClr val="accent2"/>
              </a:gs>
              <a:gs pos="100000">
                <a:schemeClr val="accent2">
                  <a:gamma/>
                  <a:shade val="56078"/>
                  <a:invGamma/>
                </a:schemeClr>
              </a:gs>
            </a:gsLst>
            <a:lin ang="2700000" scaled="1"/>
          </a:gradFill>
          <a:ln w="38100" cap="flat" cmpd="sng" algn="ctr">
            <a:solidFill>
              <a:srgbClr val="FF0000"/>
            </a:solidFill>
            <a:prstDash val="sysDash"/>
            <a:round/>
            <a:headEnd type="none" w="med" len="med"/>
            <a:tailEnd type="none" w="med" len="med"/>
          </a:ln>
          <a:effectLst>
            <a:glow rad="63500">
              <a:schemeClr val="accent1">
                <a:satMod val="175000"/>
                <a:alpha val="40000"/>
              </a:schemeClr>
            </a:glow>
          </a:effectLst>
        </p:spPr>
      </p:cxn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65378" name="Rectangle 2"/>
          <p:cNvSpPr>
            <a:spLocks noGrp="1" noChangeArrowheads="1"/>
          </p:cNvSpPr>
          <p:nvPr>
            <p:ph type="title"/>
          </p:nvPr>
        </p:nvSpPr>
        <p:spPr>
          <a:xfrm>
            <a:off x="459106" y="274320"/>
            <a:ext cx="10056494" cy="1661993"/>
          </a:xfrm>
        </p:spPr>
        <p:txBody>
          <a:bodyPr/>
          <a:lstStyle/>
          <a:p>
            <a:r>
              <a:rPr lang="en-US" dirty="0" err="1" smtClean="0"/>
              <a:t>MoCA</a:t>
            </a:r>
            <a:r>
              <a:rPr lang="en-US" dirty="0" smtClean="0"/>
              <a:t> Field Trial Data Rate</a:t>
            </a:r>
            <a:br>
              <a:rPr lang="en-US" dirty="0" smtClean="0"/>
            </a:br>
            <a:r>
              <a:rPr lang="en-US" dirty="0" smtClean="0"/>
              <a:t>Results (2 Of 2)</a:t>
            </a:r>
          </a:p>
        </p:txBody>
      </p:sp>
      <p:sp>
        <p:nvSpPr>
          <p:cNvPr id="11268" name="Rectangle 3"/>
          <p:cNvSpPr>
            <a:spLocks noGrp="1" noChangeArrowheads="1"/>
          </p:cNvSpPr>
          <p:nvPr>
            <p:ph type="body" idx="1"/>
          </p:nvPr>
        </p:nvSpPr>
        <p:spPr>
          <a:xfrm>
            <a:off x="457200" y="2286000"/>
            <a:ext cx="10056494" cy="4187813"/>
          </a:xfrm>
        </p:spPr>
        <p:txBody>
          <a:bodyPr/>
          <a:lstStyle/>
          <a:p>
            <a:pPr marL="403225" indent="-403225">
              <a:spcBef>
                <a:spcPts val="1170"/>
              </a:spcBef>
            </a:pPr>
            <a:r>
              <a:rPr lang="en-US" sz="3200" dirty="0" smtClean="0"/>
              <a:t>Packet Error Rate less than 10-6</a:t>
            </a:r>
          </a:p>
          <a:p>
            <a:pPr marL="403225" indent="-403225">
              <a:spcBef>
                <a:spcPts val="1170"/>
              </a:spcBef>
            </a:pPr>
            <a:r>
              <a:rPr lang="en-US" sz="3200" dirty="0" smtClean="0"/>
              <a:t>Latency less than 5ms</a:t>
            </a:r>
          </a:p>
          <a:p>
            <a:pPr marL="403225" indent="-403225">
              <a:spcBef>
                <a:spcPts val="1170"/>
              </a:spcBef>
            </a:pPr>
            <a:r>
              <a:rPr lang="en-US" sz="3200" dirty="0" smtClean="0"/>
              <a:t>Net usable (MAC) data rates:</a:t>
            </a:r>
          </a:p>
          <a:p>
            <a:pPr marL="747713" lvl="1" indent="-344488">
              <a:spcBef>
                <a:spcPts val="1000"/>
              </a:spcBef>
            </a:pPr>
            <a:r>
              <a:rPr lang="en-US" sz="2800" dirty="0" smtClean="0"/>
              <a:t>With no changes to home coax system:</a:t>
            </a:r>
          </a:p>
          <a:p>
            <a:pPr marL="1033463" lvl="2" indent="-285750">
              <a:spcBef>
                <a:spcPts val="840"/>
              </a:spcBef>
            </a:pPr>
            <a:r>
              <a:rPr lang="en-US" sz="2400" dirty="0" smtClean="0"/>
              <a:t>97% of all paths in all homes achieved ≥ 110 Mbps</a:t>
            </a:r>
          </a:p>
          <a:p>
            <a:pPr marL="747713" lvl="1" indent="-344488">
              <a:spcBef>
                <a:spcPts val="1000"/>
              </a:spcBef>
            </a:pPr>
            <a:r>
              <a:rPr lang="en-US" sz="2800" dirty="0" smtClean="0"/>
              <a:t>With simple remediation to installed coax cable system:</a:t>
            </a:r>
          </a:p>
          <a:p>
            <a:pPr marL="1033463" lvl="2" indent="-285750">
              <a:spcBef>
                <a:spcPts val="840"/>
              </a:spcBef>
            </a:pPr>
            <a:r>
              <a:rPr lang="en-US" sz="2400" dirty="0" smtClean="0"/>
              <a:t>100% of homes achieved ≥ 95 Mbps on every path in the home</a:t>
            </a:r>
          </a:p>
          <a:p>
            <a:pPr marL="403225" indent="-403225">
              <a:spcBef>
                <a:spcPts val="1170"/>
              </a:spcBef>
            </a:pPr>
            <a:r>
              <a:rPr lang="en-US" sz="3200" dirty="0" smtClean="0"/>
              <a:t>Validated in mass deployment by Verizon </a:t>
            </a:r>
            <a:r>
              <a:rPr lang="en-US" sz="3200" dirty="0" err="1" smtClean="0"/>
              <a:t>FiOS</a:t>
            </a:r>
            <a:r>
              <a:rPr lang="en-US" sz="3200" dirty="0" smtClean="0"/>
              <a:t> service</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67426" name="Rectangle 2"/>
          <p:cNvSpPr>
            <a:spLocks noGrp="1" noChangeArrowheads="1"/>
          </p:cNvSpPr>
          <p:nvPr>
            <p:ph type="title"/>
          </p:nvPr>
        </p:nvSpPr>
        <p:spPr/>
        <p:txBody>
          <a:bodyPr/>
          <a:lstStyle/>
          <a:p>
            <a:r>
              <a:rPr lang="en-US" smtClean="0"/>
              <a:t>MoCA Features  (1 Of 2)</a:t>
            </a:r>
            <a:endParaRPr lang="en-US" dirty="0" smtClean="0"/>
          </a:p>
        </p:txBody>
      </p:sp>
      <p:sp>
        <p:nvSpPr>
          <p:cNvPr id="12292" name="Rectangle 3"/>
          <p:cNvSpPr>
            <a:spLocks noGrp="1" noChangeArrowheads="1"/>
          </p:cNvSpPr>
          <p:nvPr>
            <p:ph type="body" idx="1"/>
          </p:nvPr>
        </p:nvSpPr>
        <p:spPr>
          <a:xfrm>
            <a:off x="459106" y="1697357"/>
            <a:ext cx="10056494" cy="4212435"/>
          </a:xfrm>
        </p:spPr>
        <p:txBody>
          <a:bodyPr/>
          <a:lstStyle/>
          <a:p>
            <a:r>
              <a:rPr lang="en-US" dirty="0" smtClean="0"/>
              <a:t>Physical Layer</a:t>
            </a:r>
          </a:p>
          <a:p>
            <a:pPr lvl="1"/>
            <a:r>
              <a:rPr lang="en-US" dirty="0" smtClean="0"/>
              <a:t>Automatically pre-equalizes modulation </a:t>
            </a:r>
            <a:br>
              <a:rPr lang="en-US" dirty="0" smtClean="0"/>
            </a:br>
            <a:r>
              <a:rPr lang="en-US" dirty="0" smtClean="0"/>
              <a:t>to path frequency response</a:t>
            </a:r>
          </a:p>
          <a:p>
            <a:pPr lvl="1"/>
            <a:r>
              <a:rPr lang="en-US" dirty="0" smtClean="0"/>
              <a:t>Each path independently and</a:t>
            </a:r>
            <a:br>
              <a:rPr lang="en-US" dirty="0" smtClean="0"/>
            </a:br>
            <a:r>
              <a:rPr lang="en-US" dirty="0" smtClean="0"/>
              <a:t>continuously optimized</a:t>
            </a:r>
          </a:p>
          <a:p>
            <a:pPr lvl="1"/>
            <a:r>
              <a:rPr lang="en-US" dirty="0" smtClean="0"/>
              <a:t>Up to 270 Mbps PHY</a:t>
            </a:r>
          </a:p>
          <a:p>
            <a:pPr lvl="1"/>
            <a:r>
              <a:rPr lang="en-US" dirty="0" smtClean="0"/>
              <a:t>PER &lt; 10-6 (no retransmissions, low latency)</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r>
              <a:rPr lang="en-US" dirty="0" err="1" smtClean="0"/>
              <a:t>MoCA</a:t>
            </a:r>
            <a:r>
              <a:rPr lang="en-US" dirty="0" smtClean="0"/>
              <a:t> Features  (2 Of 2)</a:t>
            </a:r>
          </a:p>
        </p:txBody>
      </p:sp>
      <p:sp>
        <p:nvSpPr>
          <p:cNvPr id="8" name="Text Placeholder 7"/>
          <p:cNvSpPr>
            <a:spLocks noGrp="1"/>
          </p:cNvSpPr>
          <p:nvPr>
            <p:ph type="body" idx="1"/>
          </p:nvPr>
        </p:nvSpPr>
        <p:spPr>
          <a:xfrm>
            <a:off x="459106" y="1697357"/>
            <a:ext cx="10056494" cy="4877746"/>
          </a:xfrm>
        </p:spPr>
        <p:txBody>
          <a:bodyPr/>
          <a:lstStyle/>
          <a:p>
            <a:r>
              <a:rPr lang="en-US" dirty="0" smtClean="0"/>
              <a:t>MAC Layer</a:t>
            </a:r>
          </a:p>
          <a:p>
            <a:pPr lvl="1"/>
            <a:r>
              <a:rPr lang="en-US" dirty="0" smtClean="0"/>
              <a:t>Fully scheduled protocol (no collisions)</a:t>
            </a:r>
          </a:p>
          <a:p>
            <a:pPr lvl="1"/>
            <a:r>
              <a:rPr lang="en-US" dirty="0" smtClean="0"/>
              <a:t>Automatically selected and mobile </a:t>
            </a:r>
            <a:br>
              <a:rPr lang="en-US" dirty="0" smtClean="0"/>
            </a:br>
            <a:r>
              <a:rPr lang="en-US" dirty="0" smtClean="0"/>
              <a:t>network coordinator</a:t>
            </a:r>
          </a:p>
          <a:p>
            <a:pPr lvl="1"/>
            <a:r>
              <a:rPr lang="en-US" dirty="0" smtClean="0"/>
              <a:t>Support for admission control and parameterized </a:t>
            </a:r>
            <a:r>
              <a:rPr lang="en-US" dirty="0" err="1" smtClean="0"/>
              <a:t>QoS</a:t>
            </a:r>
            <a:endParaRPr lang="en-US" dirty="0" smtClean="0"/>
          </a:p>
          <a:p>
            <a:pPr lvl="1"/>
            <a:r>
              <a:rPr lang="en-US" dirty="0" smtClean="0"/>
              <a:t>Privacy</a:t>
            </a:r>
          </a:p>
          <a:p>
            <a:pPr lvl="1"/>
            <a:r>
              <a:rPr lang="en-US" dirty="0" smtClean="0"/>
              <a:t>&gt;100Mbps net (UDP) throughput</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6642" name="Rectangle 2"/>
          <p:cNvSpPr>
            <a:spLocks noGrp="1" noChangeArrowheads="1"/>
          </p:cNvSpPr>
          <p:nvPr>
            <p:ph type="title"/>
          </p:nvPr>
        </p:nvSpPr>
        <p:spPr>
          <a:xfrm>
            <a:off x="459106" y="274320"/>
            <a:ext cx="10056494" cy="1661993"/>
          </a:xfrm>
        </p:spPr>
        <p:txBody>
          <a:bodyPr/>
          <a:lstStyle/>
          <a:p>
            <a:r>
              <a:rPr lang="en-US" dirty="0" err="1" smtClean="0"/>
              <a:t>MoCA</a:t>
            </a:r>
            <a:r>
              <a:rPr lang="en-US" dirty="0" smtClean="0"/>
              <a:t> Frequency</a:t>
            </a:r>
            <a:br>
              <a:rPr lang="en-US" dirty="0" smtClean="0"/>
            </a:br>
            <a:r>
              <a:rPr lang="en-US" dirty="0" smtClean="0"/>
              <a:t>Coexistence (1 Of 2)</a:t>
            </a:r>
          </a:p>
        </p:txBody>
      </p:sp>
      <p:sp>
        <p:nvSpPr>
          <p:cNvPr id="13316" name="Rectangle 3"/>
          <p:cNvSpPr>
            <a:spLocks noGrp="1" noChangeArrowheads="1"/>
          </p:cNvSpPr>
          <p:nvPr>
            <p:ph type="body" idx="1"/>
          </p:nvPr>
        </p:nvSpPr>
        <p:spPr>
          <a:xfrm>
            <a:off x="457200" y="2286000"/>
            <a:ext cx="10056494" cy="5456878"/>
          </a:xfrm>
        </p:spPr>
        <p:txBody>
          <a:bodyPr/>
          <a:lstStyle/>
          <a:p>
            <a:r>
              <a:rPr lang="en-US" dirty="0" smtClean="0"/>
              <a:t>Coax and splitters support reliable communications above 860 MHz</a:t>
            </a:r>
          </a:p>
          <a:p>
            <a:r>
              <a:rPr lang="en-US" dirty="0" smtClean="0"/>
              <a:t>Coexistence with existing services </a:t>
            </a:r>
            <a:br>
              <a:rPr lang="en-US" dirty="0" smtClean="0"/>
            </a:br>
            <a:r>
              <a:rPr lang="en-US" dirty="0" smtClean="0"/>
              <a:t>(next slide)</a:t>
            </a:r>
          </a:p>
          <a:p>
            <a:r>
              <a:rPr lang="en-US" altLang="ja-JP" dirty="0" err="1" smtClean="0"/>
              <a:t>MoCA</a:t>
            </a:r>
            <a:r>
              <a:rPr lang="en-US" altLang="ja-JP" dirty="0" smtClean="0"/>
              <a:t> is the only solution which…</a:t>
            </a:r>
          </a:p>
          <a:p>
            <a:pPr lvl="1"/>
            <a:r>
              <a:rPr lang="en-US" altLang="ja-JP" dirty="0" smtClean="0"/>
              <a:t>…meets the strict requirements of a multimedia home network </a:t>
            </a:r>
          </a:p>
          <a:p>
            <a:pPr lvl="1"/>
            <a:r>
              <a:rPr lang="en-US" altLang="ja-JP" dirty="0" smtClean="0"/>
              <a:t>…including coexistence with </a:t>
            </a:r>
            <a:r>
              <a:rPr lang="en-US" altLang="ja-JP" dirty="0" smtClean="0">
                <a:solidFill>
                  <a:schemeClr val="accent1">
                    <a:lumMod val="75000"/>
                  </a:schemeClr>
                </a:solidFill>
              </a:rPr>
              <a:t>all</a:t>
            </a:r>
            <a:r>
              <a:rPr lang="en-US" altLang="ja-JP" dirty="0" smtClean="0"/>
              <a:t> service providers’ frequency plans</a:t>
            </a:r>
            <a:endParaRPr lang="en-US" dirty="0" smtClean="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9"/>
          <p:cNvGrpSpPr>
            <a:grpSpLocks/>
          </p:cNvGrpSpPr>
          <p:nvPr/>
        </p:nvGrpSpPr>
        <p:grpSpPr bwMode="auto">
          <a:xfrm>
            <a:off x="640080" y="4819650"/>
            <a:ext cx="9418320" cy="2393157"/>
            <a:chOff x="331" y="2059"/>
            <a:chExt cx="4804" cy="874"/>
          </a:xfrm>
        </p:grpSpPr>
        <p:sp>
          <p:nvSpPr>
            <p:cNvPr id="5" name="Text Box 10"/>
            <p:cNvSpPr txBox="1">
              <a:spLocks noChangeArrowheads="1"/>
            </p:cNvSpPr>
            <p:nvPr/>
          </p:nvSpPr>
          <p:spPr bwMode="auto">
            <a:xfrm>
              <a:off x="336" y="2184"/>
              <a:ext cx="169" cy="129"/>
            </a:xfrm>
            <a:prstGeom prst="rect">
              <a:avLst/>
            </a:prstGeom>
            <a:ln>
              <a:headEnd/>
              <a:tailEnd/>
            </a:ln>
          </p:spPr>
          <p:style>
            <a:lnRef idx="2">
              <a:schemeClr val="accent1"/>
            </a:lnRef>
            <a:fillRef idx="0">
              <a:schemeClr val="accent1"/>
            </a:fillRef>
            <a:effectRef idx="1">
              <a:schemeClr val="accent1"/>
            </a:effectRef>
            <a:fontRef idx="minor">
              <a:schemeClr val="tx1"/>
            </a:fontRef>
          </p:style>
          <p:txBody>
            <a:bodyPr wrap="none" lIns="101882" tIns="50941" rIns="101882" bIns="50941">
              <a:spAutoFit/>
            </a:bodyPr>
            <a:lstStyle/>
            <a:p>
              <a:pPr defTabSz="1223010">
                <a:lnSpc>
                  <a:spcPct val="90000"/>
                </a:lnSpc>
              </a:pPr>
              <a:r>
                <a:rPr lang="en-US" b="0" dirty="0">
                  <a:effectLst>
                    <a:outerShdw blurRad="38100" dist="38100" dir="2700000" algn="tl">
                      <a:srgbClr val="000000">
                        <a:alpha val="43137"/>
                      </a:srgbClr>
                    </a:outerShdw>
                  </a:effectLst>
                </a:rPr>
                <a:t>1</a:t>
              </a:r>
            </a:p>
          </p:txBody>
        </p:sp>
        <p:sp>
          <p:nvSpPr>
            <p:cNvPr id="6" name="Line 12"/>
            <p:cNvSpPr>
              <a:spLocks noChangeShapeType="1"/>
            </p:cNvSpPr>
            <p:nvPr/>
          </p:nvSpPr>
          <p:spPr bwMode="auto">
            <a:xfrm>
              <a:off x="608" y="2454"/>
              <a:ext cx="3928" cy="1"/>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wrap="none"/>
            <a:lstStyle/>
            <a:p>
              <a:pPr>
                <a:lnSpc>
                  <a:spcPct val="90000"/>
                </a:lnSpc>
              </a:pPr>
              <a:endParaRPr lang="en-US" b="0">
                <a:effectLst>
                  <a:outerShdw blurRad="38100" dist="38100" dir="2700000" algn="tl">
                    <a:srgbClr val="000000">
                      <a:alpha val="43137"/>
                    </a:srgbClr>
                  </a:outerShdw>
                </a:effectLst>
              </a:endParaRPr>
            </a:p>
          </p:txBody>
        </p:sp>
        <p:sp>
          <p:nvSpPr>
            <p:cNvPr id="7" name="Line 13"/>
            <p:cNvSpPr>
              <a:spLocks noChangeShapeType="1"/>
            </p:cNvSpPr>
            <p:nvPr/>
          </p:nvSpPr>
          <p:spPr bwMode="auto">
            <a:xfrm flipV="1">
              <a:off x="615" y="2059"/>
              <a:ext cx="0" cy="395"/>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wrap="none"/>
            <a:lstStyle/>
            <a:p>
              <a:pPr>
                <a:lnSpc>
                  <a:spcPct val="90000"/>
                </a:lnSpc>
              </a:pPr>
              <a:endParaRPr lang="en-US" b="0">
                <a:effectLst>
                  <a:outerShdw blurRad="38100" dist="38100" dir="2700000" algn="tl">
                    <a:srgbClr val="000000">
                      <a:alpha val="43137"/>
                    </a:srgbClr>
                  </a:outerShdw>
                </a:effectLst>
              </a:endParaRPr>
            </a:p>
          </p:txBody>
        </p:sp>
        <p:sp>
          <p:nvSpPr>
            <p:cNvPr id="8" name="Rectangle 14"/>
            <p:cNvSpPr>
              <a:spLocks noChangeArrowheads="1"/>
            </p:cNvSpPr>
            <p:nvPr/>
          </p:nvSpPr>
          <p:spPr bwMode="auto">
            <a:xfrm>
              <a:off x="1065" y="2133"/>
              <a:ext cx="1457" cy="305"/>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lIns="101882" tIns="50941" rIns="101882" bIns="50941" anchor="ctr"/>
            <a:lstStyle/>
            <a:p>
              <a:pPr defTabSz="1223010" eaLnBrk="0" hangingPunct="0">
                <a:lnSpc>
                  <a:spcPct val="90000"/>
                </a:lnSpc>
              </a:pPr>
              <a:r>
                <a:rPr lang="en-US" b="0" dirty="0">
                  <a:effectLst>
                    <a:outerShdw blurRad="38100" dist="38100" dir="2700000" algn="tl">
                      <a:srgbClr val="000000">
                        <a:alpha val="43137"/>
                      </a:srgbClr>
                    </a:outerShdw>
                  </a:effectLst>
                  <a:latin typeface="+mn-lt"/>
                </a:rPr>
                <a:t>54-806/860</a:t>
              </a:r>
            </a:p>
            <a:p>
              <a:pPr defTabSz="1223010" eaLnBrk="0" hangingPunct="0">
                <a:lnSpc>
                  <a:spcPct val="90000"/>
                </a:lnSpc>
              </a:pPr>
              <a:r>
                <a:rPr lang="en-US" b="0" dirty="0">
                  <a:effectLst>
                    <a:outerShdw blurRad="38100" dist="38100" dir="2700000" algn="tl">
                      <a:srgbClr val="000000">
                        <a:alpha val="43137"/>
                      </a:srgbClr>
                    </a:outerShdw>
                  </a:effectLst>
                  <a:latin typeface="+mn-lt"/>
                </a:rPr>
                <a:t>Off-Air/CATV</a:t>
              </a:r>
            </a:p>
          </p:txBody>
        </p:sp>
        <p:sp>
          <p:nvSpPr>
            <p:cNvPr id="9" name="Rectangle 15"/>
            <p:cNvSpPr>
              <a:spLocks noChangeArrowheads="1"/>
            </p:cNvSpPr>
            <p:nvPr/>
          </p:nvSpPr>
          <p:spPr bwMode="auto">
            <a:xfrm>
              <a:off x="669" y="2133"/>
              <a:ext cx="370" cy="305"/>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lIns="101882" tIns="50941" rIns="101882" bIns="50941" anchor="ctr"/>
            <a:lstStyle/>
            <a:p>
              <a:pPr defTabSz="1223010" eaLnBrk="0" hangingPunct="0">
                <a:lnSpc>
                  <a:spcPct val="90000"/>
                </a:lnSpc>
              </a:pPr>
              <a:r>
                <a:rPr lang="en-US" sz="1200" b="0" dirty="0">
                  <a:effectLst>
                    <a:outerShdw blurRad="38100" dist="38100" dir="2700000" algn="tl">
                      <a:srgbClr val="000000">
                        <a:alpha val="43137"/>
                      </a:srgbClr>
                    </a:outerShdw>
                  </a:effectLst>
                  <a:latin typeface="+mn-lt"/>
                </a:rPr>
                <a:t>5-42</a:t>
              </a:r>
            </a:p>
            <a:p>
              <a:pPr defTabSz="1223010" eaLnBrk="0" hangingPunct="0">
                <a:lnSpc>
                  <a:spcPct val="90000"/>
                </a:lnSpc>
              </a:pPr>
              <a:r>
                <a:rPr lang="en-US" sz="1200" b="0" dirty="0">
                  <a:effectLst>
                    <a:outerShdw blurRad="38100" dist="38100" dir="2700000" algn="tl">
                      <a:srgbClr val="000000">
                        <a:alpha val="43137"/>
                      </a:srgbClr>
                    </a:outerShdw>
                  </a:effectLst>
                  <a:latin typeface="+mn-lt"/>
                </a:rPr>
                <a:t>Upstream</a:t>
              </a:r>
            </a:p>
            <a:p>
              <a:pPr defTabSz="1223010" eaLnBrk="0" hangingPunct="0">
                <a:lnSpc>
                  <a:spcPct val="90000"/>
                </a:lnSpc>
              </a:pPr>
              <a:r>
                <a:rPr lang="en-US" sz="1200" b="0" dirty="0">
                  <a:effectLst>
                    <a:outerShdw blurRad="38100" dist="38100" dir="2700000" algn="tl">
                      <a:srgbClr val="000000">
                        <a:alpha val="43137"/>
                      </a:srgbClr>
                    </a:outerShdw>
                  </a:effectLst>
                  <a:latin typeface="+mn-lt"/>
                </a:rPr>
                <a:t>CM</a:t>
              </a:r>
            </a:p>
          </p:txBody>
        </p:sp>
        <p:sp>
          <p:nvSpPr>
            <p:cNvPr id="10" name="Rectangle 16"/>
            <p:cNvSpPr>
              <a:spLocks noChangeArrowheads="1"/>
            </p:cNvSpPr>
            <p:nvPr/>
          </p:nvSpPr>
          <p:spPr bwMode="auto">
            <a:xfrm>
              <a:off x="2791" y="2133"/>
              <a:ext cx="340" cy="307"/>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wrap="none" lIns="101882" tIns="50941" rIns="101882" bIns="50941" anchor="ctr"/>
            <a:lstStyle/>
            <a:p>
              <a:pPr defTabSz="1223010" eaLnBrk="0" hangingPunct="0">
                <a:lnSpc>
                  <a:spcPct val="90000"/>
                </a:lnSpc>
              </a:pPr>
              <a:r>
                <a:rPr lang="en-US" sz="1600" b="0" dirty="0" err="1">
                  <a:effectLst>
                    <a:outerShdw blurRad="38100" dist="38100" dir="2700000" algn="tl">
                      <a:srgbClr val="000000">
                        <a:alpha val="43137"/>
                      </a:srgbClr>
                    </a:outerShdw>
                  </a:effectLst>
                  <a:latin typeface="+mn-lt"/>
                </a:rPr>
                <a:t>MoCA</a:t>
              </a:r>
              <a:endParaRPr lang="en-US" sz="1600" b="0" dirty="0">
                <a:effectLst>
                  <a:outerShdw blurRad="38100" dist="38100" dir="2700000" algn="tl">
                    <a:srgbClr val="000000">
                      <a:alpha val="43137"/>
                    </a:srgbClr>
                  </a:outerShdw>
                </a:effectLst>
                <a:latin typeface="+mn-lt"/>
              </a:endParaRPr>
            </a:p>
          </p:txBody>
        </p:sp>
        <p:sp>
          <p:nvSpPr>
            <p:cNvPr id="11" name="Rectangle 17"/>
            <p:cNvSpPr>
              <a:spLocks noChangeArrowheads="1"/>
            </p:cNvSpPr>
            <p:nvPr/>
          </p:nvSpPr>
          <p:spPr bwMode="auto">
            <a:xfrm>
              <a:off x="3162" y="2133"/>
              <a:ext cx="341" cy="307"/>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wrap="none" lIns="101882" tIns="50941" rIns="101882" bIns="50941" anchor="ctr"/>
            <a:lstStyle/>
            <a:p>
              <a:pPr defTabSz="1223010" eaLnBrk="0" hangingPunct="0">
                <a:lnSpc>
                  <a:spcPct val="90000"/>
                </a:lnSpc>
              </a:pPr>
              <a:r>
                <a:rPr lang="en-US" sz="1600" b="0" dirty="0" err="1">
                  <a:effectLst>
                    <a:outerShdw blurRad="38100" dist="38100" dir="2700000" algn="tl">
                      <a:srgbClr val="000000">
                        <a:alpha val="43137"/>
                      </a:srgbClr>
                    </a:outerShdw>
                  </a:effectLst>
                  <a:latin typeface="+mn-lt"/>
                </a:rPr>
                <a:t>MoCA</a:t>
              </a:r>
              <a:endParaRPr lang="en-US" sz="1600" b="0" dirty="0">
                <a:effectLst>
                  <a:outerShdw blurRad="38100" dist="38100" dir="2700000" algn="tl">
                    <a:srgbClr val="000000">
                      <a:alpha val="43137"/>
                    </a:srgbClr>
                  </a:outerShdw>
                </a:effectLst>
                <a:latin typeface="+mn-lt"/>
              </a:endParaRPr>
            </a:p>
          </p:txBody>
        </p:sp>
        <p:sp>
          <p:nvSpPr>
            <p:cNvPr id="12" name="Rectangle 18"/>
            <p:cNvSpPr>
              <a:spLocks noChangeArrowheads="1"/>
            </p:cNvSpPr>
            <p:nvPr/>
          </p:nvSpPr>
          <p:spPr bwMode="auto">
            <a:xfrm>
              <a:off x="3715" y="2133"/>
              <a:ext cx="341" cy="305"/>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wrap="none" lIns="101882" tIns="50941" rIns="101882" bIns="50941" anchor="ctr"/>
            <a:lstStyle/>
            <a:p>
              <a:pPr defTabSz="1223010" eaLnBrk="0" hangingPunct="0">
                <a:lnSpc>
                  <a:spcPct val="90000"/>
                </a:lnSpc>
              </a:pPr>
              <a:r>
                <a:rPr lang="en-US" sz="1600" b="0" dirty="0" err="1">
                  <a:effectLst>
                    <a:outerShdw blurRad="38100" dist="38100" dir="2700000" algn="tl">
                      <a:srgbClr val="000000">
                        <a:alpha val="43137"/>
                      </a:srgbClr>
                    </a:outerShdw>
                  </a:effectLst>
                  <a:latin typeface="+mn-lt"/>
                </a:rPr>
                <a:t>MoCA</a:t>
              </a:r>
              <a:endParaRPr lang="en-US" sz="1600" b="0" dirty="0">
                <a:effectLst>
                  <a:outerShdw blurRad="38100" dist="38100" dir="2700000" algn="tl">
                    <a:srgbClr val="000000">
                      <a:alpha val="43137"/>
                    </a:srgbClr>
                  </a:outerShdw>
                </a:effectLst>
                <a:latin typeface="+mn-lt"/>
              </a:endParaRPr>
            </a:p>
          </p:txBody>
        </p:sp>
        <p:sp>
          <p:nvSpPr>
            <p:cNvPr id="13" name="Text Box 19"/>
            <p:cNvSpPr txBox="1">
              <a:spLocks noChangeArrowheads="1"/>
            </p:cNvSpPr>
            <p:nvPr/>
          </p:nvSpPr>
          <p:spPr bwMode="auto">
            <a:xfrm>
              <a:off x="3475" y="2154"/>
              <a:ext cx="220" cy="159"/>
            </a:xfrm>
            <a:prstGeom prst="rect">
              <a:avLst/>
            </a:prstGeom>
            <a:noFill/>
            <a:ln w="9525" cap="rnd">
              <a:noFill/>
              <a:prstDash val="sysDot"/>
              <a:miter lim="800000"/>
              <a:headEnd/>
              <a:tailEnd/>
            </a:ln>
          </p:spPr>
          <p:txBody>
            <a:bodyPr wrap="none" lIns="101882" tIns="50941" rIns="101882" bIns="50941">
              <a:spAutoFit/>
            </a:bodyPr>
            <a:lstStyle/>
            <a:p>
              <a:pPr defTabSz="1223010">
                <a:lnSpc>
                  <a:spcPct val="90000"/>
                </a:lnSpc>
              </a:pPr>
              <a:r>
                <a:rPr lang="en-US" sz="2400" b="0" dirty="0">
                  <a:effectLst>
                    <a:outerShdw blurRad="38100" dist="38100" dir="2700000" algn="tl">
                      <a:srgbClr val="000000">
                        <a:alpha val="43137"/>
                      </a:srgbClr>
                    </a:outerShdw>
                  </a:effectLst>
                  <a:latin typeface="+mn-lt"/>
                </a:rPr>
                <a:t>…</a:t>
              </a:r>
            </a:p>
          </p:txBody>
        </p:sp>
        <p:sp>
          <p:nvSpPr>
            <p:cNvPr id="14" name="Line 20"/>
            <p:cNvSpPr>
              <a:spLocks noChangeShapeType="1"/>
            </p:cNvSpPr>
            <p:nvPr/>
          </p:nvSpPr>
          <p:spPr bwMode="auto">
            <a:xfrm>
              <a:off x="613" y="2932"/>
              <a:ext cx="4522" cy="1"/>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wrap="none"/>
            <a:lstStyle/>
            <a:p>
              <a:pPr>
                <a:lnSpc>
                  <a:spcPct val="90000"/>
                </a:lnSpc>
              </a:pPr>
              <a:endParaRPr lang="en-US" b="0">
                <a:effectLst>
                  <a:outerShdw blurRad="38100" dist="38100" dir="2700000" algn="tl">
                    <a:srgbClr val="000000">
                      <a:alpha val="43137"/>
                    </a:srgbClr>
                  </a:outerShdw>
                </a:effectLst>
              </a:endParaRPr>
            </a:p>
          </p:txBody>
        </p:sp>
        <p:sp>
          <p:nvSpPr>
            <p:cNvPr id="15" name="Rectangle 21"/>
            <p:cNvSpPr>
              <a:spLocks noChangeArrowheads="1"/>
            </p:cNvSpPr>
            <p:nvPr/>
          </p:nvSpPr>
          <p:spPr bwMode="auto">
            <a:xfrm>
              <a:off x="2580" y="2619"/>
              <a:ext cx="346" cy="293"/>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wrap="none" lIns="101882" tIns="50941" rIns="101882" bIns="50941" anchor="ctr"/>
            <a:lstStyle/>
            <a:p>
              <a:pPr defTabSz="1223010" eaLnBrk="0" hangingPunct="0">
                <a:lnSpc>
                  <a:spcPct val="90000"/>
                </a:lnSpc>
              </a:pPr>
              <a:r>
                <a:rPr lang="en-US" sz="1600" b="0" dirty="0" err="1">
                  <a:effectLst>
                    <a:outerShdw blurRad="38100" dist="38100" dir="2700000" algn="tl">
                      <a:srgbClr val="000000">
                        <a:alpha val="43137"/>
                      </a:srgbClr>
                    </a:outerShdw>
                  </a:effectLst>
                  <a:latin typeface="+mn-lt"/>
                </a:rPr>
                <a:t>MoCA</a:t>
              </a:r>
              <a:endParaRPr lang="en-US" sz="1600" b="0" dirty="0">
                <a:effectLst>
                  <a:outerShdw blurRad="38100" dist="38100" dir="2700000" algn="tl">
                    <a:srgbClr val="000000">
                      <a:alpha val="43137"/>
                    </a:srgbClr>
                  </a:outerShdw>
                </a:effectLst>
                <a:latin typeface="+mn-lt"/>
              </a:endParaRPr>
            </a:p>
          </p:txBody>
        </p:sp>
        <p:sp>
          <p:nvSpPr>
            <p:cNvPr id="16" name="Rectangle 22"/>
            <p:cNvSpPr>
              <a:spLocks noChangeArrowheads="1"/>
            </p:cNvSpPr>
            <p:nvPr/>
          </p:nvSpPr>
          <p:spPr bwMode="auto">
            <a:xfrm>
              <a:off x="2971" y="2619"/>
              <a:ext cx="1917" cy="293"/>
            </a:xfrm>
            <a:prstGeom prst="rect">
              <a:avLst/>
            </a:prstGeom>
            <a:ln>
              <a:headEnd/>
              <a:tailEnd/>
            </a:ln>
          </p:spPr>
          <p:style>
            <a:lnRef idx="1">
              <a:schemeClr val="accent5"/>
            </a:lnRef>
            <a:fillRef idx="3">
              <a:schemeClr val="accent5"/>
            </a:fillRef>
            <a:effectRef idx="2">
              <a:schemeClr val="accent5"/>
            </a:effectRef>
            <a:fontRef idx="minor">
              <a:schemeClr val="lt1"/>
            </a:fontRef>
          </p:style>
          <p:txBody>
            <a:bodyPr wrap="none" lIns="101882" tIns="50941" rIns="101882" bIns="50941" anchor="ctr"/>
            <a:lstStyle/>
            <a:p>
              <a:pPr defTabSz="1223010" eaLnBrk="0" hangingPunct="0">
                <a:lnSpc>
                  <a:spcPct val="90000"/>
                </a:lnSpc>
              </a:pPr>
              <a:r>
                <a:rPr lang="en-US" b="0" dirty="0">
                  <a:effectLst>
                    <a:outerShdw blurRad="38100" dist="38100" dir="2700000" algn="tl">
                      <a:srgbClr val="000000">
                        <a:alpha val="43137"/>
                      </a:srgbClr>
                    </a:outerShdw>
                  </a:effectLst>
                  <a:latin typeface="+mn-lt"/>
                </a:rPr>
                <a:t>950-2150</a:t>
              </a:r>
            </a:p>
            <a:p>
              <a:pPr defTabSz="1223010" eaLnBrk="0" hangingPunct="0">
                <a:lnSpc>
                  <a:spcPct val="90000"/>
                </a:lnSpc>
              </a:pPr>
              <a:r>
                <a:rPr lang="en-US" b="0" dirty="0">
                  <a:effectLst>
                    <a:outerShdw blurRad="38100" dist="38100" dir="2700000" algn="tl">
                      <a:srgbClr val="000000">
                        <a:alpha val="43137"/>
                      </a:srgbClr>
                    </a:outerShdw>
                  </a:effectLst>
                  <a:latin typeface="+mn-lt"/>
                </a:rPr>
                <a:t>Satellite L-Band</a:t>
              </a:r>
            </a:p>
          </p:txBody>
        </p:sp>
        <p:sp>
          <p:nvSpPr>
            <p:cNvPr id="17" name="Line 23"/>
            <p:cNvSpPr>
              <a:spLocks noChangeShapeType="1"/>
            </p:cNvSpPr>
            <p:nvPr/>
          </p:nvSpPr>
          <p:spPr bwMode="auto">
            <a:xfrm flipV="1">
              <a:off x="613" y="2532"/>
              <a:ext cx="0" cy="395"/>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wrap="none"/>
            <a:lstStyle/>
            <a:p>
              <a:pPr>
                <a:lnSpc>
                  <a:spcPct val="90000"/>
                </a:lnSpc>
              </a:pPr>
              <a:endParaRPr lang="en-US" b="0">
                <a:effectLst>
                  <a:outerShdw blurRad="38100" dist="38100" dir="2700000" algn="tl">
                    <a:srgbClr val="000000">
                      <a:alpha val="43137"/>
                    </a:srgbClr>
                  </a:outerShdw>
                </a:effectLst>
              </a:endParaRPr>
            </a:p>
          </p:txBody>
        </p:sp>
        <p:sp>
          <p:nvSpPr>
            <p:cNvPr id="18" name="Text Box 24"/>
            <p:cNvSpPr txBox="1">
              <a:spLocks noChangeArrowheads="1"/>
            </p:cNvSpPr>
            <p:nvPr/>
          </p:nvSpPr>
          <p:spPr bwMode="auto">
            <a:xfrm>
              <a:off x="331" y="2694"/>
              <a:ext cx="169" cy="129"/>
            </a:xfrm>
            <a:prstGeom prst="rect">
              <a:avLst/>
            </a:prstGeom>
            <a:ln>
              <a:headEnd/>
              <a:tailEnd/>
            </a:ln>
          </p:spPr>
          <p:style>
            <a:lnRef idx="2">
              <a:schemeClr val="accent1"/>
            </a:lnRef>
            <a:fillRef idx="0">
              <a:schemeClr val="accent1"/>
            </a:fillRef>
            <a:effectRef idx="1">
              <a:schemeClr val="accent1"/>
            </a:effectRef>
            <a:fontRef idx="minor">
              <a:schemeClr val="tx1"/>
            </a:fontRef>
          </p:style>
          <p:txBody>
            <a:bodyPr wrap="none" lIns="101882" tIns="50941" rIns="101882" bIns="50941">
              <a:spAutoFit/>
            </a:bodyPr>
            <a:lstStyle/>
            <a:p>
              <a:pPr defTabSz="1223010">
                <a:lnSpc>
                  <a:spcPct val="90000"/>
                </a:lnSpc>
              </a:pPr>
              <a:r>
                <a:rPr lang="en-US" b="0" dirty="0">
                  <a:effectLst>
                    <a:outerShdw blurRad="38100" dist="38100" dir="2700000" algn="tl">
                      <a:srgbClr val="000000">
                        <a:alpha val="43137"/>
                      </a:srgbClr>
                    </a:outerShdw>
                  </a:effectLst>
                </a:rPr>
                <a:t>2</a:t>
              </a:r>
            </a:p>
          </p:txBody>
        </p:sp>
        <p:sp>
          <p:nvSpPr>
            <p:cNvPr id="19" name="Rectangle 26"/>
            <p:cNvSpPr>
              <a:spLocks noChangeArrowheads="1"/>
            </p:cNvSpPr>
            <p:nvPr/>
          </p:nvSpPr>
          <p:spPr bwMode="auto">
            <a:xfrm>
              <a:off x="1059" y="2619"/>
              <a:ext cx="1457" cy="293"/>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lIns="101882" tIns="50941" rIns="101882" bIns="50941" anchor="ctr"/>
            <a:lstStyle/>
            <a:p>
              <a:pPr defTabSz="1223010" eaLnBrk="0" hangingPunct="0">
                <a:lnSpc>
                  <a:spcPct val="90000"/>
                </a:lnSpc>
              </a:pPr>
              <a:r>
                <a:rPr lang="en-US" b="0" dirty="0">
                  <a:effectLst>
                    <a:outerShdw blurRad="38100" dist="38100" dir="2700000" algn="tl">
                      <a:srgbClr val="000000">
                        <a:alpha val="43137"/>
                      </a:srgbClr>
                    </a:outerShdw>
                  </a:effectLst>
                  <a:latin typeface="+mn-lt"/>
                </a:rPr>
                <a:t>54-806/860</a:t>
              </a:r>
            </a:p>
            <a:p>
              <a:pPr defTabSz="1223010" eaLnBrk="0" hangingPunct="0">
                <a:lnSpc>
                  <a:spcPct val="90000"/>
                </a:lnSpc>
              </a:pPr>
              <a:r>
                <a:rPr lang="en-US" b="0" dirty="0">
                  <a:effectLst>
                    <a:outerShdw blurRad="38100" dist="38100" dir="2700000" algn="tl">
                      <a:srgbClr val="000000">
                        <a:alpha val="43137"/>
                      </a:srgbClr>
                    </a:outerShdw>
                  </a:effectLst>
                  <a:latin typeface="+mn-lt"/>
                </a:rPr>
                <a:t>Off-Air/CATV</a:t>
              </a:r>
            </a:p>
          </p:txBody>
        </p:sp>
        <p:sp>
          <p:nvSpPr>
            <p:cNvPr id="20" name="Rectangle 27"/>
            <p:cNvSpPr>
              <a:spLocks noChangeArrowheads="1"/>
            </p:cNvSpPr>
            <p:nvPr/>
          </p:nvSpPr>
          <p:spPr bwMode="auto">
            <a:xfrm>
              <a:off x="662" y="2619"/>
              <a:ext cx="370" cy="293"/>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lIns="101882" tIns="50941" rIns="101882" bIns="50941" anchor="ctr"/>
            <a:lstStyle/>
            <a:p>
              <a:pPr defTabSz="1223010" eaLnBrk="0" hangingPunct="0">
                <a:lnSpc>
                  <a:spcPct val="90000"/>
                </a:lnSpc>
              </a:pPr>
              <a:r>
                <a:rPr lang="en-US" sz="1200" b="0" dirty="0">
                  <a:effectLst>
                    <a:outerShdw blurRad="38100" dist="38100" dir="2700000" algn="tl">
                      <a:srgbClr val="000000">
                        <a:alpha val="43137"/>
                      </a:srgbClr>
                    </a:outerShdw>
                  </a:effectLst>
                  <a:latin typeface="+mn-lt"/>
                </a:rPr>
                <a:t>5-42</a:t>
              </a:r>
            </a:p>
            <a:p>
              <a:pPr defTabSz="1223010" eaLnBrk="0" hangingPunct="0">
                <a:lnSpc>
                  <a:spcPct val="90000"/>
                </a:lnSpc>
              </a:pPr>
              <a:r>
                <a:rPr lang="en-US" sz="1200" b="0" dirty="0">
                  <a:effectLst>
                    <a:outerShdw blurRad="38100" dist="38100" dir="2700000" algn="tl">
                      <a:srgbClr val="000000">
                        <a:alpha val="43137"/>
                      </a:srgbClr>
                    </a:outerShdw>
                  </a:effectLst>
                  <a:latin typeface="+mn-lt"/>
                </a:rPr>
                <a:t>Upstream</a:t>
              </a:r>
            </a:p>
            <a:p>
              <a:pPr defTabSz="1223010" eaLnBrk="0" hangingPunct="0">
                <a:lnSpc>
                  <a:spcPct val="90000"/>
                </a:lnSpc>
              </a:pPr>
              <a:r>
                <a:rPr lang="en-US" sz="1200" b="0" dirty="0">
                  <a:effectLst>
                    <a:outerShdw blurRad="38100" dist="38100" dir="2700000" algn="tl">
                      <a:srgbClr val="000000">
                        <a:alpha val="43137"/>
                      </a:srgbClr>
                    </a:outerShdw>
                  </a:effectLst>
                  <a:latin typeface="+mn-lt"/>
                </a:rPr>
                <a:t>CM</a:t>
              </a:r>
            </a:p>
          </p:txBody>
        </p:sp>
      </p:grpSp>
      <p:sp>
        <p:nvSpPr>
          <p:cNvPr id="23" name="Title 22"/>
          <p:cNvSpPr>
            <a:spLocks noGrp="1"/>
          </p:cNvSpPr>
          <p:nvPr>
            <p:ph type="title"/>
          </p:nvPr>
        </p:nvSpPr>
        <p:spPr>
          <a:xfrm>
            <a:off x="459106" y="274320"/>
            <a:ext cx="10056494" cy="1661993"/>
          </a:xfrm>
        </p:spPr>
        <p:txBody>
          <a:bodyPr/>
          <a:lstStyle/>
          <a:p>
            <a:r>
              <a:rPr lang="en-US" dirty="0" err="1" smtClean="0"/>
              <a:t>MoCA</a:t>
            </a:r>
            <a:r>
              <a:rPr lang="en-US" dirty="0" smtClean="0"/>
              <a:t> Frequency</a:t>
            </a:r>
            <a:br>
              <a:rPr lang="en-US" dirty="0" smtClean="0"/>
            </a:br>
            <a:r>
              <a:rPr lang="en-US" dirty="0" smtClean="0"/>
              <a:t>Coexistence (2 Of 2)</a:t>
            </a:r>
            <a:endParaRPr lang="en-US" dirty="0"/>
          </a:p>
        </p:txBody>
      </p:sp>
      <p:sp>
        <p:nvSpPr>
          <p:cNvPr id="24" name="Text Placeholder 23"/>
          <p:cNvSpPr>
            <a:spLocks noGrp="1"/>
          </p:cNvSpPr>
          <p:nvPr>
            <p:ph type="body" idx="1"/>
          </p:nvPr>
        </p:nvSpPr>
        <p:spPr>
          <a:xfrm>
            <a:off x="457200" y="2286000"/>
            <a:ext cx="10056494" cy="2379113"/>
          </a:xfrm>
        </p:spPr>
        <p:txBody>
          <a:bodyPr/>
          <a:lstStyle/>
          <a:p>
            <a:pPr marL="403225" indent="-403225">
              <a:spcBef>
                <a:spcPts val="1170"/>
              </a:spcBef>
            </a:pPr>
            <a:r>
              <a:rPr lang="en-US" sz="3200" dirty="0" smtClean="0"/>
              <a:t>Coexistence with existing services</a:t>
            </a:r>
          </a:p>
          <a:p>
            <a:pPr marL="747713" lvl="1" indent="-344488">
              <a:spcBef>
                <a:spcPts val="1000"/>
              </a:spcBef>
            </a:pPr>
            <a:r>
              <a:rPr lang="en-US" sz="2800" dirty="0" smtClean="0"/>
              <a:t>CATV Cable Modem upstream (5 to 42 MHz)</a:t>
            </a:r>
          </a:p>
          <a:p>
            <a:pPr marL="747713" lvl="1" indent="-344488">
              <a:spcBef>
                <a:spcPts val="1000"/>
              </a:spcBef>
            </a:pPr>
            <a:r>
              <a:rPr lang="en-US" sz="2800" dirty="0" smtClean="0"/>
              <a:t>UHV/VHF video and Cable Modem downstream</a:t>
            </a:r>
            <a:br>
              <a:rPr lang="en-US" sz="2800" dirty="0" smtClean="0"/>
            </a:br>
            <a:r>
              <a:rPr lang="en-US" sz="2800" dirty="0" smtClean="0"/>
              <a:t>to 806/860 MHz</a:t>
            </a:r>
          </a:p>
          <a:p>
            <a:pPr marL="747713" lvl="1" indent="-344488">
              <a:spcBef>
                <a:spcPts val="1000"/>
              </a:spcBef>
            </a:pPr>
            <a:r>
              <a:rPr lang="en-US" sz="2800" dirty="0" smtClean="0"/>
              <a:t>DBS services from 950 to 2150 MHz</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71522" name="Rectangle 2"/>
          <p:cNvSpPr>
            <a:spLocks noGrp="1" noChangeArrowheads="1"/>
          </p:cNvSpPr>
          <p:nvPr>
            <p:ph type="title"/>
          </p:nvPr>
        </p:nvSpPr>
        <p:spPr/>
        <p:txBody>
          <a:bodyPr/>
          <a:lstStyle/>
          <a:p>
            <a:r>
              <a:rPr lang="en-US" altLang="en-US" dirty="0" smtClean="0"/>
              <a:t>Summary (1 Of 2)</a:t>
            </a:r>
          </a:p>
        </p:txBody>
      </p:sp>
      <p:sp>
        <p:nvSpPr>
          <p:cNvPr id="14340" name="Rectangle 3"/>
          <p:cNvSpPr>
            <a:spLocks noGrp="1" noChangeArrowheads="1"/>
          </p:cNvSpPr>
          <p:nvPr>
            <p:ph type="body" idx="1"/>
          </p:nvPr>
        </p:nvSpPr>
        <p:spPr>
          <a:xfrm>
            <a:off x="459106" y="1697357"/>
            <a:ext cx="10056494" cy="5095754"/>
          </a:xfrm>
        </p:spPr>
        <p:txBody>
          <a:bodyPr/>
          <a:lstStyle/>
          <a:p>
            <a:pPr marL="403225" indent="-403225">
              <a:spcBef>
                <a:spcPts val="1170"/>
              </a:spcBef>
            </a:pPr>
            <a:r>
              <a:rPr lang="en-US" altLang="en-US" sz="3200" dirty="0" smtClean="0"/>
              <a:t>Home usage model</a:t>
            </a:r>
          </a:p>
          <a:p>
            <a:pPr marL="747713" lvl="1" indent="-344488">
              <a:spcBef>
                <a:spcPts val="1000"/>
              </a:spcBef>
            </a:pPr>
            <a:r>
              <a:rPr lang="en-US" altLang="en-US" sz="2800" dirty="0" smtClean="0"/>
              <a:t>Room-to-room, peer-to-peer, full mesh connectivity</a:t>
            </a:r>
          </a:p>
          <a:p>
            <a:pPr marL="747713" lvl="1" indent="-344488">
              <a:spcBef>
                <a:spcPts val="1000"/>
              </a:spcBef>
            </a:pPr>
            <a:r>
              <a:rPr lang="en-US" altLang="en-US" sz="2800" dirty="0" smtClean="0"/>
              <a:t>&gt;100 Mbps net throughput</a:t>
            </a:r>
          </a:p>
          <a:p>
            <a:pPr marL="747713" lvl="1" indent="-344488">
              <a:spcBef>
                <a:spcPts val="1000"/>
              </a:spcBef>
            </a:pPr>
            <a:r>
              <a:rPr lang="en-US" altLang="en-US" sz="2800" dirty="0" smtClean="0"/>
              <a:t>No-excuses, glitch-free video</a:t>
            </a:r>
          </a:p>
          <a:p>
            <a:pPr marL="747713" lvl="1" indent="-344488">
              <a:spcBef>
                <a:spcPts val="1000"/>
              </a:spcBef>
            </a:pPr>
            <a:r>
              <a:rPr lang="en-US" altLang="en-US" sz="2800" dirty="0" smtClean="0"/>
              <a:t>Consumer- or Service-provider enabled</a:t>
            </a:r>
          </a:p>
          <a:p>
            <a:pPr marL="403225" indent="-403225">
              <a:spcBef>
                <a:spcPts val="1170"/>
              </a:spcBef>
            </a:pPr>
            <a:r>
              <a:rPr lang="en-US" altLang="en-US" sz="3200" dirty="0" smtClean="0"/>
              <a:t>Medium for whole home reliable, </a:t>
            </a:r>
            <a:br>
              <a:rPr lang="en-US" altLang="en-US" sz="3200" dirty="0" smtClean="0"/>
            </a:br>
            <a:r>
              <a:rPr lang="en-US" altLang="en-US" sz="3200" dirty="0" smtClean="0"/>
              <a:t>maintainable coverage</a:t>
            </a:r>
          </a:p>
          <a:p>
            <a:pPr marL="747713" lvl="1" indent="-344488">
              <a:spcBef>
                <a:spcPts val="1000"/>
              </a:spcBef>
            </a:pPr>
            <a:r>
              <a:rPr lang="en-US" altLang="en-US" sz="2800" dirty="0" smtClean="0"/>
              <a:t>Connections collocated with TVs and other video devices </a:t>
            </a:r>
          </a:p>
          <a:p>
            <a:pPr marL="747713" lvl="1" indent="-344488">
              <a:spcBef>
                <a:spcPts val="1000"/>
              </a:spcBef>
            </a:pPr>
            <a:r>
              <a:rPr lang="en-US" altLang="en-US" sz="2800" dirty="0" smtClean="0"/>
              <a:t>Coexists with existing services and devices</a:t>
            </a:r>
          </a:p>
          <a:p>
            <a:pPr marL="747713" lvl="1" indent="-344488">
              <a:spcBef>
                <a:spcPts val="1000"/>
              </a:spcBef>
            </a:pPr>
            <a:r>
              <a:rPr lang="en-US" altLang="en-US" sz="2800" dirty="0" smtClean="0"/>
              <a:t>Medium used “as is” – no new cables, splitter replacements</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r>
              <a:rPr lang="en-US" altLang="en-US" dirty="0" smtClean="0"/>
              <a:t>Summary (2 Of 2)</a:t>
            </a:r>
          </a:p>
        </p:txBody>
      </p:sp>
      <p:sp>
        <p:nvSpPr>
          <p:cNvPr id="8" name="Text Placeholder 7"/>
          <p:cNvSpPr>
            <a:spLocks noGrp="1"/>
          </p:cNvSpPr>
          <p:nvPr>
            <p:ph type="body" idx="1"/>
          </p:nvPr>
        </p:nvSpPr>
        <p:spPr>
          <a:xfrm>
            <a:off x="459106" y="1697357"/>
            <a:ext cx="10056494" cy="3466590"/>
          </a:xfrm>
        </p:spPr>
        <p:txBody>
          <a:bodyPr/>
          <a:lstStyle/>
          <a:p>
            <a:pPr marL="403225" indent="-403225">
              <a:spcBef>
                <a:spcPts val="1170"/>
              </a:spcBef>
            </a:pPr>
            <a:r>
              <a:rPr lang="en-US" altLang="en-US" sz="3200" dirty="0" smtClean="0"/>
              <a:t>Real world validation</a:t>
            </a:r>
          </a:p>
          <a:p>
            <a:pPr marL="747713" lvl="1" indent="-344488">
              <a:spcBef>
                <a:spcPts val="1000"/>
              </a:spcBef>
            </a:pPr>
            <a:r>
              <a:rPr lang="en-US" altLang="en-US" sz="2800" dirty="0" smtClean="0"/>
              <a:t>&gt;110Mbps in 97% of all connections   </a:t>
            </a:r>
          </a:p>
          <a:p>
            <a:pPr marL="1033463" lvl="2" indent="-285750">
              <a:spcBef>
                <a:spcPts val="840"/>
              </a:spcBef>
            </a:pPr>
            <a:r>
              <a:rPr lang="en-US" altLang="en-US" sz="2400" dirty="0" smtClean="0"/>
              <a:t>Reasonable remediation for other connections</a:t>
            </a:r>
          </a:p>
          <a:p>
            <a:pPr marL="747713" lvl="1" indent="-344488">
              <a:spcBef>
                <a:spcPts val="1000"/>
              </a:spcBef>
            </a:pPr>
            <a:r>
              <a:rPr lang="en-US" altLang="en-US" sz="2800" dirty="0" smtClean="0"/>
              <a:t>Mass deployment by Verizon </a:t>
            </a:r>
            <a:r>
              <a:rPr lang="en-US" altLang="en-US" sz="2800" dirty="0" err="1" smtClean="0"/>
              <a:t>FiOS</a:t>
            </a:r>
            <a:r>
              <a:rPr lang="en-US" altLang="en-US" sz="2800" dirty="0" smtClean="0"/>
              <a:t> service</a:t>
            </a:r>
          </a:p>
          <a:p>
            <a:pPr marL="747713" lvl="1" indent="-344488">
              <a:spcBef>
                <a:spcPts val="1000"/>
              </a:spcBef>
            </a:pPr>
            <a:r>
              <a:rPr lang="en-US" altLang="en-US" sz="2800" dirty="0" smtClean="0"/>
              <a:t>Deployment expected by other operators 2H07</a:t>
            </a:r>
          </a:p>
          <a:p>
            <a:pPr marL="403225" indent="-403225">
              <a:spcBef>
                <a:spcPts val="1170"/>
              </a:spcBef>
            </a:pPr>
            <a:r>
              <a:rPr lang="en-US" altLang="en-US" sz="3200" dirty="0" err="1" smtClean="0"/>
              <a:t>MoCA</a:t>
            </a:r>
            <a:r>
              <a:rPr lang="en-US" altLang="en-US" sz="3200" dirty="0" smtClean="0"/>
              <a:t> meets all requirements for home networking digital entertainment without compromise</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4" name="Rectangle 6"/>
          <p:cNvSpPr>
            <a:spLocks noGrp="1" noChangeArrowheads="1"/>
          </p:cNvSpPr>
          <p:nvPr>
            <p:ph type="title"/>
          </p:nvPr>
        </p:nvSpPr>
        <p:spPr/>
        <p:txBody>
          <a:bodyPr/>
          <a:lstStyle/>
          <a:p>
            <a:r>
              <a:rPr lang="en-US" smtClean="0"/>
              <a:t>Additional Resources</a:t>
            </a:r>
          </a:p>
        </p:txBody>
      </p:sp>
      <p:sp>
        <p:nvSpPr>
          <p:cNvPr id="242695" name="Rectangle 7"/>
          <p:cNvSpPr>
            <a:spLocks noGrp="1" noChangeArrowheads="1"/>
          </p:cNvSpPr>
          <p:nvPr>
            <p:ph type="body" idx="1"/>
          </p:nvPr>
        </p:nvSpPr>
        <p:spPr>
          <a:xfrm>
            <a:off x="459106" y="1697357"/>
            <a:ext cx="10056494" cy="3615349"/>
          </a:xfrm>
        </p:spPr>
        <p:txBody>
          <a:bodyPr/>
          <a:lstStyle/>
          <a:p>
            <a:r>
              <a:rPr lang="en-US" dirty="0" smtClean="0"/>
              <a:t>Web Resources</a:t>
            </a:r>
          </a:p>
          <a:p>
            <a:pPr lvl="1"/>
            <a:r>
              <a:rPr lang="en-US" dirty="0" err="1" smtClean="0"/>
              <a:t>MoCA</a:t>
            </a:r>
            <a:r>
              <a:rPr lang="en-US" dirty="0" smtClean="0"/>
              <a:t> Alliance:  </a:t>
            </a:r>
            <a:r>
              <a:rPr lang="en-US" dirty="0" smtClean="0">
                <a:hlinkClick r:id="rId3"/>
              </a:rPr>
              <a:t>http://mocalliance.org</a:t>
            </a:r>
            <a:endParaRPr lang="en-US" dirty="0" smtClean="0"/>
          </a:p>
          <a:p>
            <a:pPr lvl="1"/>
            <a:r>
              <a:rPr lang="en-US" dirty="0" smtClean="0"/>
              <a:t>Whitepapers: </a:t>
            </a:r>
            <a:r>
              <a:rPr lang="en-US" dirty="0" smtClean="0">
                <a:hlinkClick r:id="rId4"/>
              </a:rPr>
              <a:t>http://www.mocalliance.org/en/industry/</a:t>
            </a:r>
            <a:br>
              <a:rPr lang="en-US" dirty="0" smtClean="0">
                <a:hlinkClick r:id="rId4"/>
              </a:rPr>
            </a:br>
            <a:r>
              <a:rPr lang="en-US" dirty="0" smtClean="0">
                <a:hlinkClick r:id="rId4"/>
              </a:rPr>
              <a:t>whitepapers.asp</a:t>
            </a:r>
            <a:r>
              <a:rPr lang="en-US" dirty="0" smtClean="0"/>
              <a:t> </a:t>
            </a:r>
          </a:p>
          <a:p>
            <a:r>
              <a:rPr lang="en-US" dirty="0" smtClean="0"/>
              <a:t>Contact</a:t>
            </a:r>
          </a:p>
        </p:txBody>
      </p:sp>
      <p:sp>
        <p:nvSpPr>
          <p:cNvPr id="242693" name="Text Box 5"/>
          <p:cNvSpPr txBox="1">
            <a:spLocks noChangeArrowheads="1"/>
          </p:cNvSpPr>
          <p:nvPr/>
        </p:nvSpPr>
        <p:spPr bwMode="auto">
          <a:xfrm>
            <a:off x="879475" y="5326664"/>
            <a:ext cx="7132320" cy="664797"/>
          </a:xfrm>
          <a:prstGeom prst="rect">
            <a:avLst/>
          </a:prstGeom>
          <a:ln>
            <a:headEnd/>
            <a:tailEnd/>
          </a:ln>
        </p:spPr>
        <p:style>
          <a:lnRef idx="1">
            <a:schemeClr val="dk1"/>
          </a:lnRef>
          <a:fillRef idx="3">
            <a:schemeClr val="dk1"/>
          </a:fillRef>
          <a:effectRef idx="2">
            <a:schemeClr val="dk1"/>
          </a:effectRef>
          <a:fontRef idx="minor">
            <a:schemeClr val="lt1"/>
          </a:fontRef>
        </p:style>
        <p:txBody>
          <a:bodyPr wrap="square" lIns="109728" tIns="54864" rIns="109728" bIns="54864">
            <a:spAutoFit/>
          </a:bodyPr>
          <a:lstStyle/>
          <a:p>
            <a:pPr algn="l" defTabSz="1095332">
              <a:lnSpc>
                <a:spcPct val="90000"/>
              </a:lnSpc>
              <a:spcBef>
                <a:spcPts val="1400"/>
              </a:spcBef>
              <a:buClr>
                <a:schemeClr val="tx2"/>
              </a:buClr>
              <a:buSzPct val="95000"/>
              <a:defRPr/>
            </a:pPr>
            <a:r>
              <a:rPr lang="en-US" sz="4000" b="0" dirty="0" smtClean="0">
                <a:effectLst>
                  <a:outerShdw blurRad="38100" dist="38100" dir="2700000" algn="tl">
                    <a:srgbClr val="000000">
                      <a:alpha val="43137"/>
                    </a:srgbClr>
                  </a:outerShdw>
                </a:effectLst>
                <a:latin typeface="+mn-lt"/>
              </a:rPr>
              <a:t>anton.monk@mocalliance.org</a:t>
            </a:r>
          </a:p>
        </p:txBody>
      </p:sp>
      <p:pic>
        <p:nvPicPr>
          <p:cNvPr id="9" name="Picture 8" descr="MoCA_Logo_inverted.png"/>
          <p:cNvPicPr>
            <a:picLocks noChangeAspect="1"/>
          </p:cNvPicPr>
          <p:nvPr/>
        </p:nvPicPr>
        <p:blipFill>
          <a:blip r:embed="rId5"/>
          <a:stretch>
            <a:fillRect/>
          </a:stretch>
        </p:blipFill>
        <p:spPr>
          <a:xfrm>
            <a:off x="8262137" y="274638"/>
            <a:ext cx="2253463" cy="563366"/>
          </a:xfrm>
          <a:prstGeom prst="rect">
            <a:avLst/>
          </a:prstGeom>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Agenda</a:t>
            </a:r>
            <a:endParaRPr lang="en-US" dirty="0"/>
          </a:p>
        </p:txBody>
      </p:sp>
      <p:sp>
        <p:nvSpPr>
          <p:cNvPr id="3" name="Content Placeholder 2"/>
          <p:cNvSpPr>
            <a:spLocks noGrp="1"/>
          </p:cNvSpPr>
          <p:nvPr>
            <p:ph type="body" idx="1"/>
          </p:nvPr>
        </p:nvSpPr>
        <p:spPr/>
        <p:txBody>
          <a:bodyPr/>
          <a:lstStyle/>
          <a:p>
            <a:r>
              <a:rPr lang="en-US" smtClean="0"/>
              <a:t>Introduction to Multi-room DVR</a:t>
            </a:r>
          </a:p>
          <a:p>
            <a:r>
              <a:rPr lang="en-US" smtClean="0"/>
              <a:t>Home Networking Requirements</a:t>
            </a:r>
          </a:p>
          <a:p>
            <a:r>
              <a:rPr lang="en-US" smtClean="0"/>
              <a:t>MoCA as Industry Standard</a:t>
            </a:r>
          </a:p>
          <a:p>
            <a:r>
              <a:rPr lang="en-US" smtClean="0"/>
              <a:t>MoCA Field Trial Data</a:t>
            </a:r>
          </a:p>
          <a:p>
            <a:r>
              <a:rPr lang="en-US" smtClean="0"/>
              <a:t>MoCA Features</a:t>
            </a:r>
          </a:p>
          <a:p>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118" descr="digital_home"/>
          <p:cNvPicPr>
            <a:picLocks noChangeAspect="1" noChangeArrowheads="1"/>
          </p:cNvPicPr>
          <p:nvPr/>
        </p:nvPicPr>
        <p:blipFill>
          <a:blip r:embed="rId3"/>
          <a:srcRect/>
          <a:stretch>
            <a:fillRect/>
          </a:stretch>
        </p:blipFill>
        <p:spPr bwMode="auto">
          <a:xfrm>
            <a:off x="1090613" y="1690688"/>
            <a:ext cx="8791574" cy="5486400"/>
          </a:xfrm>
          <a:prstGeom prst="rect">
            <a:avLst/>
          </a:prstGeom>
          <a:noFill/>
          <a:ln w="9525">
            <a:noFill/>
            <a:miter lim="800000"/>
            <a:headEnd/>
            <a:tailEnd/>
          </a:ln>
          <a:effectLst>
            <a:outerShdw blurRad="50800" dist="38100" dir="2700000" algn="tl" rotWithShape="0">
              <a:prstClr val="black">
                <a:alpha val="40000"/>
              </a:prstClr>
            </a:outerShdw>
          </a:effectLst>
        </p:spPr>
      </p:pic>
      <p:sp>
        <p:nvSpPr>
          <p:cNvPr id="7171" name="Rectangle 3"/>
          <p:cNvSpPr>
            <a:spLocks noChangeArrowheads="1"/>
          </p:cNvSpPr>
          <p:nvPr/>
        </p:nvSpPr>
        <p:spPr bwMode="auto">
          <a:xfrm>
            <a:off x="2647950" y="247650"/>
            <a:ext cx="8138160" cy="914400"/>
          </a:xfrm>
          <a:prstGeom prst="rect">
            <a:avLst/>
          </a:prstGeom>
          <a:noFill/>
          <a:ln w="9525">
            <a:noFill/>
            <a:miter lim="800000"/>
            <a:headEnd/>
            <a:tailEnd/>
          </a:ln>
        </p:spPr>
        <p:txBody>
          <a:bodyPr lIns="109728" tIns="54864" rIns="109728" bIns="54864" anchor="b"/>
          <a:lstStyle/>
          <a:p>
            <a:endParaRPr lang="en-US" altLang="ja-JP" sz="3400" baseline="30000" dirty="0">
              <a:solidFill>
                <a:schemeClr val="tx2"/>
              </a:solidFill>
              <a:ea typeface="ＭＳ Ｐゴシック" charset="-128"/>
            </a:endParaRPr>
          </a:p>
        </p:txBody>
      </p:sp>
      <p:sp>
        <p:nvSpPr>
          <p:cNvPr id="7172" name="Rectangle 9"/>
          <p:cNvSpPr>
            <a:spLocks noChangeArrowheads="1"/>
          </p:cNvSpPr>
          <p:nvPr/>
        </p:nvSpPr>
        <p:spPr bwMode="auto">
          <a:xfrm>
            <a:off x="2413636" y="2674620"/>
            <a:ext cx="7732394" cy="388570"/>
          </a:xfrm>
          <a:prstGeom prst="rect">
            <a:avLst/>
          </a:prstGeom>
          <a:noFill/>
          <a:ln w="9525">
            <a:noFill/>
            <a:miter lim="800000"/>
            <a:headEnd/>
            <a:tailEnd/>
          </a:ln>
        </p:spPr>
        <p:txBody>
          <a:bodyPr lIns="219074" tIns="55246" rIns="219074" bIns="55246" anchor="ctr">
            <a:spAutoFit/>
          </a:bodyPr>
          <a:lstStyle/>
          <a:p>
            <a:endParaRPr lang="en-US" b="0">
              <a:latin typeface="+mn-lt"/>
            </a:endParaRPr>
          </a:p>
        </p:txBody>
      </p:sp>
      <p:sp>
        <p:nvSpPr>
          <p:cNvPr id="7173" name="Text Box 16"/>
          <p:cNvSpPr txBox="1">
            <a:spLocks noChangeArrowheads="1"/>
          </p:cNvSpPr>
          <p:nvPr/>
        </p:nvSpPr>
        <p:spPr bwMode="auto">
          <a:xfrm>
            <a:off x="6807517" y="6504303"/>
            <a:ext cx="3114676" cy="387798"/>
          </a:xfrm>
          <a:prstGeom prst="rect">
            <a:avLst/>
          </a:prstGeom>
          <a:noFill/>
          <a:ln w="9525">
            <a:noFill/>
            <a:miter lim="800000"/>
            <a:headEnd/>
            <a:tailEnd/>
          </a:ln>
        </p:spPr>
        <p:txBody>
          <a:bodyPr lIns="109728" tIns="54864" rIns="109728" bIns="54864" anchor="ctr">
            <a:spAutoFit/>
          </a:bodyPr>
          <a:lstStyle/>
          <a:p>
            <a:pPr eaLnBrk="0" hangingPunct="0">
              <a:spcBef>
                <a:spcPct val="50000"/>
              </a:spcBef>
            </a:pPr>
            <a:r>
              <a:rPr lang="en-US" altLang="ja-JP" b="0" dirty="0" smtClean="0">
                <a:solidFill>
                  <a:schemeClr val="bg2"/>
                </a:solidFill>
                <a:latin typeface="+mn-lt"/>
                <a:ea typeface="ＭＳ Ｐゴシック" charset="-128"/>
              </a:rPr>
              <a:t>Kitchen</a:t>
            </a:r>
          </a:p>
        </p:txBody>
      </p:sp>
      <p:sp>
        <p:nvSpPr>
          <p:cNvPr id="7174" name="Text Box 17"/>
          <p:cNvSpPr txBox="1">
            <a:spLocks noChangeArrowheads="1"/>
          </p:cNvSpPr>
          <p:nvPr/>
        </p:nvSpPr>
        <p:spPr bwMode="auto">
          <a:xfrm>
            <a:off x="2368158" y="6496683"/>
            <a:ext cx="4495800" cy="387798"/>
          </a:xfrm>
          <a:prstGeom prst="rect">
            <a:avLst/>
          </a:prstGeom>
          <a:noFill/>
          <a:ln w="9525">
            <a:noFill/>
            <a:miter lim="800000"/>
            <a:headEnd/>
            <a:tailEnd/>
          </a:ln>
        </p:spPr>
        <p:txBody>
          <a:bodyPr lIns="109728" tIns="54864" rIns="109728" bIns="54864" anchor="ctr">
            <a:spAutoFit/>
          </a:bodyPr>
          <a:lstStyle/>
          <a:p>
            <a:pPr eaLnBrk="0" hangingPunct="0">
              <a:spcBef>
                <a:spcPct val="50000"/>
              </a:spcBef>
            </a:pPr>
            <a:r>
              <a:rPr lang="en-US" altLang="ja-JP" b="0" dirty="0" smtClean="0">
                <a:solidFill>
                  <a:schemeClr val="bg2"/>
                </a:solidFill>
                <a:latin typeface="+mn-lt"/>
                <a:ea typeface="ＭＳ Ｐゴシック" charset="-128"/>
              </a:rPr>
              <a:t>Family Room</a:t>
            </a:r>
          </a:p>
        </p:txBody>
      </p:sp>
      <p:sp>
        <p:nvSpPr>
          <p:cNvPr id="7175" name="Text Box 18"/>
          <p:cNvSpPr txBox="1">
            <a:spLocks noChangeArrowheads="1"/>
          </p:cNvSpPr>
          <p:nvPr/>
        </p:nvSpPr>
        <p:spPr bwMode="auto">
          <a:xfrm>
            <a:off x="4757737" y="2600069"/>
            <a:ext cx="2169796" cy="387798"/>
          </a:xfrm>
          <a:prstGeom prst="rect">
            <a:avLst/>
          </a:prstGeom>
          <a:noFill/>
          <a:ln w="9525">
            <a:noFill/>
            <a:miter lim="800000"/>
            <a:headEnd/>
            <a:tailEnd/>
          </a:ln>
        </p:spPr>
        <p:txBody>
          <a:bodyPr lIns="109728" tIns="54864" rIns="109728" bIns="54864" anchor="ctr">
            <a:spAutoFit/>
          </a:bodyPr>
          <a:lstStyle/>
          <a:p>
            <a:pPr eaLnBrk="0" hangingPunct="0">
              <a:spcBef>
                <a:spcPct val="50000"/>
              </a:spcBef>
            </a:pPr>
            <a:r>
              <a:rPr lang="en-US" altLang="ja-JP" b="0" dirty="0">
                <a:effectLst>
                  <a:outerShdw blurRad="38100" dist="38100" dir="2700000" algn="tl">
                    <a:srgbClr val="000000">
                      <a:alpha val="43137"/>
                    </a:srgbClr>
                  </a:outerShdw>
                </a:effectLst>
                <a:latin typeface="+mn-lt"/>
                <a:ea typeface="ＭＳ Ｐゴシック" charset="-128"/>
              </a:rPr>
              <a:t>Master Bedroom</a:t>
            </a:r>
          </a:p>
        </p:txBody>
      </p:sp>
      <p:sp>
        <p:nvSpPr>
          <p:cNvPr id="7176" name="Text Box 19"/>
          <p:cNvSpPr txBox="1">
            <a:spLocks noChangeArrowheads="1"/>
          </p:cNvSpPr>
          <p:nvPr/>
        </p:nvSpPr>
        <p:spPr bwMode="auto">
          <a:xfrm>
            <a:off x="6752273" y="2600069"/>
            <a:ext cx="3114674" cy="387798"/>
          </a:xfrm>
          <a:prstGeom prst="rect">
            <a:avLst/>
          </a:prstGeom>
          <a:noFill/>
          <a:ln w="9525">
            <a:noFill/>
            <a:miter lim="800000"/>
            <a:headEnd/>
            <a:tailEnd/>
          </a:ln>
        </p:spPr>
        <p:txBody>
          <a:bodyPr lIns="109728" tIns="54864" rIns="109728" bIns="54864" anchor="ctr">
            <a:spAutoFit/>
          </a:bodyPr>
          <a:lstStyle/>
          <a:p>
            <a:pPr eaLnBrk="0" hangingPunct="0">
              <a:spcBef>
                <a:spcPct val="50000"/>
              </a:spcBef>
            </a:pPr>
            <a:r>
              <a:rPr lang="en-US" altLang="ja-JP" b="0" dirty="0">
                <a:effectLst>
                  <a:outerShdw blurRad="38100" dist="38100" dir="2700000" algn="tl">
                    <a:srgbClr val="000000">
                      <a:alpha val="43137"/>
                    </a:srgbClr>
                  </a:outerShdw>
                </a:effectLst>
                <a:latin typeface="+mn-lt"/>
                <a:ea typeface="ＭＳ Ｐゴシック" charset="-128"/>
              </a:rPr>
              <a:t>Kids Bedroom</a:t>
            </a:r>
          </a:p>
        </p:txBody>
      </p:sp>
      <p:sp>
        <p:nvSpPr>
          <p:cNvPr id="7177" name="Text Box 21"/>
          <p:cNvSpPr txBox="1">
            <a:spLocks noChangeArrowheads="1"/>
          </p:cNvSpPr>
          <p:nvPr/>
        </p:nvSpPr>
        <p:spPr bwMode="auto">
          <a:xfrm>
            <a:off x="2869883" y="2588639"/>
            <a:ext cx="2080260" cy="387798"/>
          </a:xfrm>
          <a:prstGeom prst="rect">
            <a:avLst/>
          </a:prstGeom>
          <a:noFill/>
          <a:ln w="9525">
            <a:noFill/>
            <a:miter lim="800000"/>
            <a:headEnd/>
            <a:tailEnd/>
          </a:ln>
        </p:spPr>
        <p:txBody>
          <a:bodyPr lIns="109728" tIns="54864" rIns="109728" bIns="54864" anchor="ctr">
            <a:spAutoFit/>
          </a:bodyPr>
          <a:lstStyle/>
          <a:p>
            <a:pPr eaLnBrk="0" hangingPunct="0">
              <a:spcBef>
                <a:spcPct val="50000"/>
              </a:spcBef>
            </a:pPr>
            <a:r>
              <a:rPr lang="en-US" altLang="ja-JP" b="0" dirty="0" smtClean="0">
                <a:effectLst>
                  <a:outerShdw blurRad="38100" dist="38100" dir="2700000" algn="tl">
                    <a:srgbClr val="000000">
                      <a:alpha val="43137"/>
                    </a:srgbClr>
                  </a:outerShdw>
                </a:effectLst>
                <a:latin typeface="+mn-lt"/>
                <a:ea typeface="ＭＳ Ｐゴシック" charset="-128"/>
              </a:rPr>
              <a:t>Office/Den</a:t>
            </a:r>
            <a:endParaRPr lang="en-US" altLang="ja-JP" b="0" dirty="0">
              <a:effectLst>
                <a:outerShdw blurRad="38100" dist="38100" dir="2700000" algn="tl">
                  <a:srgbClr val="000000">
                    <a:alpha val="43137"/>
                  </a:srgbClr>
                </a:outerShdw>
              </a:effectLst>
              <a:latin typeface="+mn-lt"/>
              <a:ea typeface="ＭＳ Ｐゴシック" charset="-128"/>
            </a:endParaRPr>
          </a:p>
        </p:txBody>
      </p:sp>
      <p:sp>
        <p:nvSpPr>
          <p:cNvPr id="1435671" name="Rectangle 23"/>
          <p:cNvSpPr>
            <a:spLocks noChangeArrowheads="1"/>
          </p:cNvSpPr>
          <p:nvPr/>
        </p:nvSpPr>
        <p:spPr bwMode="auto">
          <a:xfrm>
            <a:off x="3746183" y="3847149"/>
            <a:ext cx="1123950" cy="506730"/>
          </a:xfrm>
          <a:prstGeom prst="rect">
            <a:avLst/>
          </a:prstGeom>
          <a:noFill/>
          <a:ln w="9525">
            <a:noFill/>
            <a:miter lim="800000"/>
            <a:headEnd/>
            <a:tailEnd/>
          </a:ln>
          <a:effectLst/>
        </p:spPr>
        <p:txBody>
          <a:bodyPr lIns="110490" tIns="55246" rIns="110490" bIns="55246">
            <a:spAutoFit/>
          </a:bodyPr>
          <a:lstStyle/>
          <a:p>
            <a:pPr>
              <a:lnSpc>
                <a:spcPct val="90000"/>
              </a:lnSpc>
              <a:spcBef>
                <a:spcPct val="15000"/>
              </a:spcBef>
              <a:defRPr/>
            </a:pPr>
            <a:r>
              <a:rPr lang="en-US" altLang="ja-JP" sz="1400" b="0" dirty="0">
                <a:solidFill>
                  <a:schemeClr val="bg2"/>
                </a:solidFill>
                <a:effectLst>
                  <a:outerShdw blurRad="38100" dist="38100" dir="2700000" algn="tl">
                    <a:srgbClr val="C0C0C0"/>
                  </a:outerShdw>
                </a:effectLst>
                <a:latin typeface="+mn-lt"/>
                <a:ea typeface="ＭＳ Ｐゴシック" charset="-128"/>
              </a:rPr>
              <a:t>Media Center PC</a:t>
            </a:r>
          </a:p>
        </p:txBody>
      </p:sp>
      <p:sp>
        <p:nvSpPr>
          <p:cNvPr id="1435672" name="Rectangle 24"/>
          <p:cNvSpPr>
            <a:spLocks noChangeArrowheads="1"/>
          </p:cNvSpPr>
          <p:nvPr/>
        </p:nvSpPr>
        <p:spPr bwMode="auto">
          <a:xfrm>
            <a:off x="5841683" y="5653089"/>
            <a:ext cx="1219200" cy="308610"/>
          </a:xfrm>
          <a:prstGeom prst="rect">
            <a:avLst/>
          </a:prstGeom>
          <a:noFill/>
          <a:ln w="9525">
            <a:noFill/>
            <a:miter lim="800000"/>
            <a:headEnd/>
            <a:tailEnd/>
          </a:ln>
          <a:effectLst/>
        </p:spPr>
        <p:txBody>
          <a:bodyPr lIns="110490" tIns="55246" rIns="110490" bIns="55246">
            <a:spAutoFit/>
          </a:bodyPr>
          <a:lstStyle/>
          <a:p>
            <a:pPr>
              <a:lnSpc>
                <a:spcPct val="90000"/>
              </a:lnSpc>
              <a:spcBef>
                <a:spcPct val="15000"/>
              </a:spcBef>
              <a:defRPr/>
            </a:pPr>
            <a:r>
              <a:rPr lang="en-US" altLang="ja-JP" sz="1400" b="0" dirty="0" err="1">
                <a:solidFill>
                  <a:schemeClr val="bg2"/>
                </a:solidFill>
                <a:effectLst>
                  <a:outerShdw blurRad="38100" dist="38100" dir="2700000" algn="tl">
                    <a:srgbClr val="C0C0C0"/>
                  </a:outerShdw>
                </a:effectLst>
                <a:latin typeface="+mn-lt"/>
                <a:ea typeface="ＭＳ Ｐゴシック" charset="-128"/>
              </a:rPr>
              <a:t>WebPad</a:t>
            </a:r>
            <a:r>
              <a:rPr lang="en-US" altLang="ja-JP" sz="1400" b="0" dirty="0">
                <a:solidFill>
                  <a:schemeClr val="bg2"/>
                </a:solidFill>
                <a:effectLst>
                  <a:outerShdw blurRad="38100" dist="38100" dir="2700000" algn="tl">
                    <a:srgbClr val="C0C0C0"/>
                  </a:outerShdw>
                </a:effectLst>
                <a:latin typeface="+mn-lt"/>
                <a:ea typeface="ＭＳ Ｐゴシック" charset="-128"/>
              </a:rPr>
              <a:t>  </a:t>
            </a:r>
          </a:p>
        </p:txBody>
      </p:sp>
      <p:sp>
        <p:nvSpPr>
          <p:cNvPr id="1435675" name="Text Box 27"/>
          <p:cNvSpPr txBox="1">
            <a:spLocks noChangeArrowheads="1"/>
          </p:cNvSpPr>
          <p:nvPr/>
        </p:nvSpPr>
        <p:spPr bwMode="auto">
          <a:xfrm>
            <a:off x="8283893" y="4157664"/>
            <a:ext cx="1181100" cy="329564"/>
          </a:xfrm>
          <a:prstGeom prst="rect">
            <a:avLst/>
          </a:prstGeom>
          <a:noFill/>
          <a:ln w="9525">
            <a:noFill/>
            <a:miter lim="800000"/>
            <a:headEnd/>
            <a:tailEnd/>
          </a:ln>
          <a:effectLst/>
        </p:spPr>
        <p:txBody>
          <a:bodyPr lIns="109728" tIns="54864" rIns="109728" bIns="54864">
            <a:spAutoFit/>
          </a:bodyPr>
          <a:lstStyle/>
          <a:p>
            <a:pPr eaLnBrk="0" hangingPunct="0">
              <a:spcBef>
                <a:spcPct val="50000"/>
              </a:spcBef>
              <a:defRPr/>
            </a:pPr>
            <a:r>
              <a:rPr lang="en-US" altLang="ja-JP" sz="1400" b="0" dirty="0">
                <a:solidFill>
                  <a:schemeClr val="bg2"/>
                </a:solidFill>
                <a:effectLst>
                  <a:outerShdw blurRad="38100" dist="38100" dir="2700000" algn="tl">
                    <a:srgbClr val="C0C0C0"/>
                  </a:outerShdw>
                </a:effectLst>
                <a:latin typeface="+mn-lt"/>
                <a:ea typeface="ＭＳ Ｐゴシック" charset="-128"/>
              </a:rPr>
              <a:t>Client STB</a:t>
            </a:r>
          </a:p>
        </p:txBody>
      </p:sp>
      <p:sp>
        <p:nvSpPr>
          <p:cNvPr id="1435676" name="Text Box 28"/>
          <p:cNvSpPr txBox="1">
            <a:spLocks noChangeArrowheads="1"/>
          </p:cNvSpPr>
          <p:nvPr/>
        </p:nvSpPr>
        <p:spPr bwMode="auto">
          <a:xfrm>
            <a:off x="5775007" y="4702494"/>
            <a:ext cx="1137286" cy="659130"/>
          </a:xfrm>
          <a:prstGeom prst="rect">
            <a:avLst/>
          </a:prstGeom>
          <a:noFill/>
          <a:ln w="9525">
            <a:noFill/>
            <a:miter lim="800000"/>
            <a:headEnd/>
            <a:tailEnd/>
          </a:ln>
          <a:effectLst/>
        </p:spPr>
        <p:txBody>
          <a:bodyPr lIns="109728" tIns="54864" rIns="109728" bIns="54864">
            <a:spAutoFit/>
          </a:bodyPr>
          <a:lstStyle/>
          <a:p>
            <a:pPr eaLnBrk="0" hangingPunct="0">
              <a:spcBef>
                <a:spcPct val="50000"/>
              </a:spcBef>
              <a:defRPr/>
            </a:pPr>
            <a:r>
              <a:rPr lang="en-US" altLang="ja-JP" sz="1200" b="0" dirty="0">
                <a:solidFill>
                  <a:schemeClr val="bg2"/>
                </a:solidFill>
                <a:effectLst>
                  <a:outerShdw blurRad="38100" dist="38100" dir="2700000" algn="tl">
                    <a:srgbClr val="C0C0C0"/>
                  </a:outerShdw>
                </a:effectLst>
                <a:latin typeface="+mn-lt"/>
                <a:ea typeface="ＭＳ Ｐゴシック" charset="-128"/>
              </a:rPr>
              <a:t>802.11 Wireless </a:t>
            </a:r>
            <a:br>
              <a:rPr lang="en-US" altLang="ja-JP" sz="1200" b="0" dirty="0">
                <a:solidFill>
                  <a:schemeClr val="bg2"/>
                </a:solidFill>
                <a:effectLst>
                  <a:outerShdw blurRad="38100" dist="38100" dir="2700000" algn="tl">
                    <a:srgbClr val="C0C0C0"/>
                  </a:outerShdw>
                </a:effectLst>
                <a:latin typeface="+mn-lt"/>
                <a:ea typeface="ＭＳ Ｐゴシック" charset="-128"/>
              </a:rPr>
            </a:br>
            <a:r>
              <a:rPr lang="en-US" altLang="ja-JP" sz="1200" b="0" dirty="0">
                <a:solidFill>
                  <a:schemeClr val="bg2"/>
                </a:solidFill>
                <a:effectLst>
                  <a:outerShdw blurRad="38100" dist="38100" dir="2700000" algn="tl">
                    <a:srgbClr val="C0C0C0"/>
                  </a:outerShdw>
                </a:effectLst>
                <a:latin typeface="+mn-lt"/>
                <a:ea typeface="ＭＳ Ｐゴシック" charset="-128"/>
              </a:rPr>
              <a:t>AP</a:t>
            </a:r>
          </a:p>
        </p:txBody>
      </p:sp>
      <p:sp>
        <p:nvSpPr>
          <p:cNvPr id="7182" name="Rectangle 31"/>
          <p:cNvSpPr>
            <a:spLocks noChangeArrowheads="1"/>
          </p:cNvSpPr>
          <p:nvPr/>
        </p:nvSpPr>
        <p:spPr bwMode="auto">
          <a:xfrm>
            <a:off x="1439227" y="4660584"/>
            <a:ext cx="1339216" cy="506730"/>
          </a:xfrm>
          <a:prstGeom prst="rect">
            <a:avLst/>
          </a:prstGeom>
          <a:noFill/>
          <a:ln w="9525">
            <a:noFill/>
            <a:miter lim="800000"/>
            <a:headEnd/>
            <a:tailEnd/>
          </a:ln>
        </p:spPr>
        <p:txBody>
          <a:bodyPr lIns="110490" tIns="55246" rIns="110490" bIns="55246">
            <a:spAutoFit/>
          </a:bodyPr>
          <a:lstStyle/>
          <a:p>
            <a:pPr>
              <a:lnSpc>
                <a:spcPct val="90000"/>
              </a:lnSpc>
              <a:spcBef>
                <a:spcPct val="15000"/>
              </a:spcBef>
            </a:pPr>
            <a:r>
              <a:rPr lang="en-US" altLang="ja-JP" sz="1400" b="0" dirty="0">
                <a:solidFill>
                  <a:schemeClr val="bg2"/>
                </a:solidFill>
                <a:latin typeface="+mn-lt"/>
                <a:ea typeface="ＭＳ Ｐゴシック" charset="-128"/>
              </a:rPr>
              <a:t>Broadband Multimedia</a:t>
            </a:r>
          </a:p>
        </p:txBody>
      </p:sp>
      <p:sp>
        <p:nvSpPr>
          <p:cNvPr id="1435683" name="Rectangle 35"/>
          <p:cNvSpPr>
            <a:spLocks noChangeArrowheads="1"/>
          </p:cNvSpPr>
          <p:nvPr/>
        </p:nvSpPr>
        <p:spPr bwMode="auto">
          <a:xfrm>
            <a:off x="4136707" y="4464369"/>
            <a:ext cx="1369696" cy="308610"/>
          </a:xfrm>
          <a:prstGeom prst="rect">
            <a:avLst/>
          </a:prstGeom>
          <a:noFill/>
          <a:ln w="9525">
            <a:noFill/>
            <a:miter lim="800000"/>
            <a:headEnd/>
            <a:tailEnd/>
          </a:ln>
          <a:effectLst/>
        </p:spPr>
        <p:txBody>
          <a:bodyPr lIns="110490" tIns="55246" rIns="110490" bIns="55246">
            <a:spAutoFit/>
          </a:bodyPr>
          <a:lstStyle/>
          <a:p>
            <a:pPr>
              <a:lnSpc>
                <a:spcPct val="90000"/>
              </a:lnSpc>
              <a:spcBef>
                <a:spcPct val="15000"/>
              </a:spcBef>
              <a:defRPr/>
            </a:pPr>
            <a:r>
              <a:rPr lang="en-US" altLang="ja-JP" sz="1400" b="0" dirty="0">
                <a:effectLst>
                  <a:outerShdw blurRad="38100" dist="38100" dir="2700000" algn="tl">
                    <a:srgbClr val="000000">
                      <a:alpha val="43137"/>
                    </a:srgbClr>
                  </a:outerShdw>
                </a:effectLst>
                <a:latin typeface="+mn-lt"/>
                <a:ea typeface="ＭＳ Ｐゴシック" charset="-128"/>
              </a:rPr>
              <a:t>Coax </a:t>
            </a:r>
          </a:p>
        </p:txBody>
      </p:sp>
      <p:sp>
        <p:nvSpPr>
          <p:cNvPr id="1435684" name="Rectangle 36"/>
          <p:cNvSpPr>
            <a:spLocks noChangeArrowheads="1"/>
          </p:cNvSpPr>
          <p:nvPr/>
        </p:nvSpPr>
        <p:spPr bwMode="auto">
          <a:xfrm>
            <a:off x="7306627" y="4464369"/>
            <a:ext cx="1369696" cy="308610"/>
          </a:xfrm>
          <a:prstGeom prst="rect">
            <a:avLst/>
          </a:prstGeom>
          <a:noFill/>
          <a:ln w="9525">
            <a:noFill/>
            <a:miter lim="800000"/>
            <a:headEnd/>
            <a:tailEnd/>
          </a:ln>
          <a:effectLst/>
        </p:spPr>
        <p:txBody>
          <a:bodyPr lIns="110490" tIns="55246" rIns="110490" bIns="55246">
            <a:spAutoFit/>
          </a:bodyPr>
          <a:lstStyle/>
          <a:p>
            <a:pPr>
              <a:lnSpc>
                <a:spcPct val="90000"/>
              </a:lnSpc>
              <a:spcBef>
                <a:spcPct val="15000"/>
              </a:spcBef>
              <a:defRPr/>
            </a:pPr>
            <a:r>
              <a:rPr lang="en-US" altLang="ja-JP" sz="1400" b="0" dirty="0">
                <a:effectLst>
                  <a:outerShdw blurRad="38100" dist="38100" dir="2700000" algn="tl">
                    <a:srgbClr val="000000">
                      <a:alpha val="43137"/>
                    </a:srgbClr>
                  </a:outerShdw>
                </a:effectLst>
                <a:latin typeface="+mn-lt"/>
                <a:ea typeface="ＭＳ Ｐゴシック" charset="-128"/>
              </a:rPr>
              <a:t>Coax </a:t>
            </a:r>
          </a:p>
        </p:txBody>
      </p:sp>
      <p:sp>
        <p:nvSpPr>
          <p:cNvPr id="1435685" name="Rectangle 37"/>
          <p:cNvSpPr>
            <a:spLocks noChangeArrowheads="1"/>
          </p:cNvSpPr>
          <p:nvPr/>
        </p:nvSpPr>
        <p:spPr bwMode="auto">
          <a:xfrm>
            <a:off x="9086850" y="5322570"/>
            <a:ext cx="790576" cy="329566"/>
          </a:xfrm>
          <a:prstGeom prst="rect">
            <a:avLst/>
          </a:prstGeom>
          <a:noFill/>
          <a:ln w="12700">
            <a:noFill/>
            <a:miter lim="800000"/>
            <a:headEnd/>
            <a:tailEnd/>
          </a:ln>
          <a:effectLst/>
        </p:spPr>
        <p:txBody>
          <a:bodyPr lIns="109728" tIns="54864" rIns="109728" bIns="54864" anchor="ctr">
            <a:spAutoFit/>
          </a:bodyPr>
          <a:lstStyle/>
          <a:p>
            <a:pPr eaLnBrk="0" hangingPunct="0">
              <a:defRPr/>
            </a:pPr>
            <a:endParaRPr lang="ja-JP" altLang="en-US" sz="1400" b="0">
              <a:effectLst>
                <a:outerShdw blurRad="38100" dist="38100" dir="2700000" algn="tl">
                  <a:srgbClr val="C0C0C0"/>
                </a:outerShdw>
              </a:effectLst>
              <a:latin typeface="+mn-lt"/>
              <a:ea typeface="ＭＳ Ｐゴシック" charset="-128"/>
            </a:endParaRPr>
          </a:p>
        </p:txBody>
      </p:sp>
      <p:sp>
        <p:nvSpPr>
          <p:cNvPr id="1435687" name="Text Box 39"/>
          <p:cNvSpPr txBox="1">
            <a:spLocks noChangeArrowheads="1"/>
          </p:cNvSpPr>
          <p:nvPr/>
        </p:nvSpPr>
        <p:spPr bwMode="auto">
          <a:xfrm>
            <a:off x="5510213" y="4212908"/>
            <a:ext cx="1285874" cy="329566"/>
          </a:xfrm>
          <a:prstGeom prst="rect">
            <a:avLst/>
          </a:prstGeom>
          <a:noFill/>
          <a:ln w="9525">
            <a:noFill/>
            <a:miter lim="800000"/>
            <a:headEnd/>
            <a:tailEnd/>
          </a:ln>
          <a:effectLst/>
        </p:spPr>
        <p:txBody>
          <a:bodyPr lIns="109728" tIns="54864" rIns="109728" bIns="54864">
            <a:spAutoFit/>
          </a:bodyPr>
          <a:lstStyle/>
          <a:p>
            <a:pPr eaLnBrk="0" hangingPunct="0">
              <a:spcBef>
                <a:spcPct val="50000"/>
              </a:spcBef>
              <a:defRPr/>
            </a:pPr>
            <a:r>
              <a:rPr lang="en-US" altLang="ja-JP" sz="1400" b="0" dirty="0">
                <a:solidFill>
                  <a:schemeClr val="bg2"/>
                </a:solidFill>
                <a:effectLst>
                  <a:outerShdw blurRad="38100" dist="38100" dir="2700000" algn="tl">
                    <a:srgbClr val="C0C0C0"/>
                  </a:outerShdw>
                </a:effectLst>
                <a:latin typeface="+mn-lt"/>
                <a:ea typeface="ＭＳ Ｐゴシック" charset="-128"/>
              </a:rPr>
              <a:t>Client STB</a:t>
            </a:r>
          </a:p>
        </p:txBody>
      </p:sp>
      <p:sp>
        <p:nvSpPr>
          <p:cNvPr id="7187" name="Line 64"/>
          <p:cNvSpPr>
            <a:spLocks noChangeShapeType="1"/>
          </p:cNvSpPr>
          <p:nvPr/>
        </p:nvSpPr>
        <p:spPr bwMode="auto">
          <a:xfrm flipV="1">
            <a:off x="1816417" y="4500564"/>
            <a:ext cx="998220" cy="0"/>
          </a:xfrm>
          <a:prstGeom prst="line">
            <a:avLst/>
          </a:prstGeom>
          <a:noFill/>
          <a:ln w="9525">
            <a:solidFill>
              <a:schemeClr val="bg2"/>
            </a:solidFill>
            <a:miter lim="800000"/>
            <a:headEnd/>
            <a:tailEnd type="triangle" w="med" len="med"/>
          </a:ln>
        </p:spPr>
        <p:txBody>
          <a:bodyPr wrap="none" lIns="109728" tIns="54864" rIns="109728" bIns="54864"/>
          <a:lstStyle/>
          <a:p>
            <a:endParaRPr lang="en-US" b="0">
              <a:latin typeface="+mn-lt"/>
            </a:endParaRPr>
          </a:p>
        </p:txBody>
      </p:sp>
      <p:sp>
        <p:nvSpPr>
          <p:cNvPr id="7188" name="Line 65"/>
          <p:cNvSpPr>
            <a:spLocks noChangeShapeType="1"/>
          </p:cNvSpPr>
          <p:nvPr/>
        </p:nvSpPr>
        <p:spPr bwMode="auto">
          <a:xfrm flipH="1">
            <a:off x="1799273" y="4245294"/>
            <a:ext cx="1000124" cy="0"/>
          </a:xfrm>
          <a:prstGeom prst="line">
            <a:avLst/>
          </a:prstGeom>
          <a:noFill/>
          <a:ln w="9525">
            <a:solidFill>
              <a:schemeClr val="bg2"/>
            </a:solidFill>
            <a:miter lim="800000"/>
            <a:headEnd/>
            <a:tailEnd type="triangle" w="med" len="med"/>
          </a:ln>
        </p:spPr>
        <p:txBody>
          <a:bodyPr wrap="none" lIns="109728" tIns="54864" rIns="109728" bIns="54864"/>
          <a:lstStyle/>
          <a:p>
            <a:endParaRPr lang="en-US" b="0">
              <a:latin typeface="+mn-lt"/>
            </a:endParaRPr>
          </a:p>
        </p:txBody>
      </p:sp>
      <p:sp>
        <p:nvSpPr>
          <p:cNvPr id="1435726" name="Text Box 78"/>
          <p:cNvSpPr txBox="1">
            <a:spLocks noChangeArrowheads="1"/>
          </p:cNvSpPr>
          <p:nvPr/>
        </p:nvSpPr>
        <p:spPr bwMode="auto">
          <a:xfrm>
            <a:off x="7001827" y="3096579"/>
            <a:ext cx="1137286" cy="476250"/>
          </a:xfrm>
          <a:prstGeom prst="rect">
            <a:avLst/>
          </a:prstGeom>
          <a:noFill/>
          <a:ln w="9525">
            <a:noFill/>
            <a:miter lim="800000"/>
            <a:headEnd/>
            <a:tailEnd/>
          </a:ln>
          <a:effectLst/>
        </p:spPr>
        <p:txBody>
          <a:bodyPr lIns="109728" tIns="54864" rIns="109728" bIns="54864">
            <a:spAutoFit/>
          </a:bodyPr>
          <a:lstStyle/>
          <a:p>
            <a:pPr eaLnBrk="0" hangingPunct="0">
              <a:spcBef>
                <a:spcPct val="50000"/>
              </a:spcBef>
              <a:defRPr/>
            </a:pPr>
            <a:r>
              <a:rPr lang="en-US" altLang="ja-JP" sz="1200" b="0" dirty="0">
                <a:solidFill>
                  <a:schemeClr val="bg2"/>
                </a:solidFill>
                <a:effectLst>
                  <a:outerShdw blurRad="38100" dist="38100" dir="2700000" algn="tl">
                    <a:srgbClr val="C0C0C0"/>
                  </a:outerShdw>
                </a:effectLst>
                <a:latin typeface="+mn-lt"/>
                <a:ea typeface="ＭＳ Ｐゴシック" charset="-128"/>
              </a:rPr>
              <a:t>802.11 </a:t>
            </a:r>
            <a:br>
              <a:rPr lang="en-US" altLang="ja-JP" sz="1200" b="0" dirty="0">
                <a:solidFill>
                  <a:schemeClr val="bg2"/>
                </a:solidFill>
                <a:effectLst>
                  <a:outerShdw blurRad="38100" dist="38100" dir="2700000" algn="tl">
                    <a:srgbClr val="C0C0C0"/>
                  </a:outerShdw>
                </a:effectLst>
                <a:latin typeface="+mn-lt"/>
                <a:ea typeface="ＭＳ Ｐゴシック" charset="-128"/>
              </a:rPr>
            </a:br>
            <a:r>
              <a:rPr lang="en-US" altLang="ja-JP" sz="1200" b="0" dirty="0">
                <a:solidFill>
                  <a:schemeClr val="bg2"/>
                </a:solidFill>
                <a:effectLst>
                  <a:outerShdw blurRad="38100" dist="38100" dir="2700000" algn="tl">
                    <a:srgbClr val="C0C0C0"/>
                  </a:outerShdw>
                </a:effectLst>
                <a:latin typeface="+mn-lt"/>
                <a:ea typeface="ＭＳ Ｐゴシック" charset="-128"/>
              </a:rPr>
              <a:t>Bridge</a:t>
            </a:r>
          </a:p>
        </p:txBody>
      </p:sp>
      <p:sp>
        <p:nvSpPr>
          <p:cNvPr id="1435728" name="Text Box 80"/>
          <p:cNvSpPr txBox="1">
            <a:spLocks noChangeArrowheads="1"/>
          </p:cNvSpPr>
          <p:nvPr/>
        </p:nvSpPr>
        <p:spPr bwMode="auto">
          <a:xfrm>
            <a:off x="3073717" y="6220778"/>
            <a:ext cx="2263140" cy="329566"/>
          </a:xfrm>
          <a:prstGeom prst="rect">
            <a:avLst/>
          </a:prstGeom>
          <a:noFill/>
          <a:ln w="9525">
            <a:noFill/>
            <a:miter lim="800000"/>
            <a:headEnd/>
            <a:tailEnd/>
          </a:ln>
          <a:effectLst/>
        </p:spPr>
        <p:txBody>
          <a:bodyPr lIns="109728" tIns="54864" rIns="109728" bIns="54864">
            <a:spAutoFit/>
          </a:bodyPr>
          <a:lstStyle/>
          <a:p>
            <a:pPr eaLnBrk="0" hangingPunct="0">
              <a:spcBef>
                <a:spcPct val="50000"/>
              </a:spcBef>
              <a:defRPr/>
            </a:pPr>
            <a:r>
              <a:rPr lang="en-US" altLang="ja-JP" sz="1400" b="0" dirty="0">
                <a:solidFill>
                  <a:schemeClr val="bg2"/>
                </a:solidFill>
                <a:effectLst>
                  <a:outerShdw blurRad="38100" dist="38100" dir="2700000" algn="tl">
                    <a:srgbClr val="C0C0C0"/>
                  </a:outerShdw>
                </a:effectLst>
                <a:latin typeface="+mn-lt"/>
                <a:ea typeface="ＭＳ Ｐゴシック" charset="-128"/>
              </a:rPr>
              <a:t>Home Server - DVR</a:t>
            </a:r>
          </a:p>
        </p:txBody>
      </p:sp>
      <p:sp>
        <p:nvSpPr>
          <p:cNvPr id="1435736" name="Rectangle 88"/>
          <p:cNvSpPr>
            <a:spLocks noChangeArrowheads="1"/>
          </p:cNvSpPr>
          <p:nvPr/>
        </p:nvSpPr>
        <p:spPr bwMode="auto">
          <a:xfrm>
            <a:off x="1128713" y="3673794"/>
            <a:ext cx="1339214" cy="308610"/>
          </a:xfrm>
          <a:prstGeom prst="rect">
            <a:avLst/>
          </a:prstGeom>
          <a:noFill/>
          <a:ln w="9525">
            <a:noFill/>
            <a:miter lim="800000"/>
            <a:headEnd/>
            <a:tailEnd/>
          </a:ln>
          <a:effectLst/>
        </p:spPr>
        <p:txBody>
          <a:bodyPr lIns="110490" tIns="55246" rIns="110490" bIns="55246">
            <a:spAutoFit/>
          </a:bodyPr>
          <a:lstStyle/>
          <a:p>
            <a:pPr>
              <a:lnSpc>
                <a:spcPct val="90000"/>
              </a:lnSpc>
              <a:spcBef>
                <a:spcPct val="15000"/>
              </a:spcBef>
              <a:defRPr/>
            </a:pPr>
            <a:r>
              <a:rPr lang="en-US" altLang="ja-JP" sz="1400" b="0" dirty="0">
                <a:solidFill>
                  <a:schemeClr val="bg2"/>
                </a:solidFill>
                <a:effectLst>
                  <a:outerShdw blurRad="38100" dist="38100" dir="2700000" algn="tl">
                    <a:srgbClr val="C0C0C0"/>
                  </a:outerShdw>
                </a:effectLst>
                <a:latin typeface="+mn-lt"/>
                <a:ea typeface="ＭＳ Ｐゴシック" charset="-128"/>
              </a:rPr>
              <a:t>Cable, Telco</a:t>
            </a:r>
          </a:p>
        </p:txBody>
      </p:sp>
      <p:sp>
        <p:nvSpPr>
          <p:cNvPr id="1435737" name="Rectangle 89"/>
          <p:cNvSpPr>
            <a:spLocks noChangeArrowheads="1"/>
          </p:cNvSpPr>
          <p:nvPr/>
        </p:nvSpPr>
        <p:spPr bwMode="auto">
          <a:xfrm>
            <a:off x="1982153" y="2035494"/>
            <a:ext cx="1339214" cy="308610"/>
          </a:xfrm>
          <a:prstGeom prst="rect">
            <a:avLst/>
          </a:prstGeom>
          <a:noFill/>
          <a:ln w="9525">
            <a:noFill/>
            <a:miter lim="800000"/>
            <a:headEnd/>
            <a:tailEnd/>
          </a:ln>
          <a:effectLst/>
        </p:spPr>
        <p:txBody>
          <a:bodyPr lIns="110490" tIns="55246" rIns="110490" bIns="55246">
            <a:spAutoFit/>
          </a:bodyPr>
          <a:lstStyle/>
          <a:p>
            <a:pPr>
              <a:lnSpc>
                <a:spcPct val="90000"/>
              </a:lnSpc>
              <a:spcBef>
                <a:spcPct val="15000"/>
              </a:spcBef>
              <a:defRPr/>
            </a:pPr>
            <a:r>
              <a:rPr lang="en-US" altLang="ja-JP" sz="1400" b="0" dirty="0">
                <a:solidFill>
                  <a:schemeClr val="bg2"/>
                </a:solidFill>
                <a:effectLst>
                  <a:outerShdw blurRad="38100" dist="38100" dir="2700000" algn="tl">
                    <a:srgbClr val="C0C0C0"/>
                  </a:outerShdw>
                </a:effectLst>
                <a:latin typeface="+mn-lt"/>
                <a:ea typeface="ＭＳ Ｐゴシック" charset="-128"/>
              </a:rPr>
              <a:t>DBS</a:t>
            </a:r>
          </a:p>
        </p:txBody>
      </p:sp>
      <p:sp>
        <p:nvSpPr>
          <p:cNvPr id="1435738" name="Rectangle 90"/>
          <p:cNvSpPr>
            <a:spLocks noGrp="1" noChangeArrowheads="1"/>
          </p:cNvSpPr>
          <p:nvPr>
            <p:ph type="title"/>
          </p:nvPr>
        </p:nvSpPr>
        <p:spPr>
          <a:xfrm>
            <a:off x="459106" y="274320"/>
            <a:ext cx="10056494" cy="747897"/>
          </a:xfrm>
        </p:spPr>
        <p:txBody>
          <a:bodyPr/>
          <a:lstStyle/>
          <a:p>
            <a:r>
              <a:rPr lang="en-US" sz="5400" dirty="0" smtClean="0"/>
              <a:t>Multi-Room DVR – The “Killer App”  </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73570" name="Rectangle 2"/>
          <p:cNvSpPr>
            <a:spLocks noGrp="1" noChangeArrowheads="1"/>
          </p:cNvSpPr>
          <p:nvPr>
            <p:ph type="title"/>
          </p:nvPr>
        </p:nvSpPr>
        <p:spPr>
          <a:xfrm>
            <a:off x="459106" y="274320"/>
            <a:ext cx="10056494" cy="1661993"/>
          </a:xfrm>
        </p:spPr>
        <p:txBody>
          <a:bodyPr/>
          <a:lstStyle/>
          <a:p>
            <a:r>
              <a:rPr lang="en-US" dirty="0" smtClean="0"/>
              <a:t>Home Networking Requirements (1 Of 3)</a:t>
            </a:r>
          </a:p>
        </p:txBody>
      </p:sp>
      <p:sp>
        <p:nvSpPr>
          <p:cNvPr id="6148" name="Rectangle 3"/>
          <p:cNvSpPr>
            <a:spLocks noGrp="1" noChangeArrowheads="1"/>
          </p:cNvSpPr>
          <p:nvPr>
            <p:ph type="body" idx="1"/>
          </p:nvPr>
        </p:nvSpPr>
        <p:spPr>
          <a:xfrm>
            <a:off x="457200" y="2286000"/>
            <a:ext cx="10056494" cy="4895699"/>
          </a:xfrm>
        </p:spPr>
        <p:txBody>
          <a:bodyPr/>
          <a:lstStyle/>
          <a:p>
            <a:pPr marL="344488" indent="-344488">
              <a:spcBef>
                <a:spcPts val="1000"/>
              </a:spcBef>
            </a:pPr>
            <a:r>
              <a:rPr lang="en-US" sz="2800" dirty="0" smtClean="0"/>
              <a:t>Reliable and ubiquitous</a:t>
            </a:r>
          </a:p>
          <a:p>
            <a:pPr marL="628650" lvl="1" indent="-284163">
              <a:spcBef>
                <a:spcPts val="840"/>
              </a:spcBef>
            </a:pPr>
            <a:r>
              <a:rPr lang="en-US" sz="2400" dirty="0" smtClean="0"/>
              <a:t>Works where your TV and STB works</a:t>
            </a:r>
          </a:p>
          <a:p>
            <a:pPr marL="628650" lvl="1" indent="-284163">
              <a:spcBef>
                <a:spcPts val="840"/>
              </a:spcBef>
            </a:pPr>
            <a:r>
              <a:rPr lang="en-US" sz="2400" dirty="0" smtClean="0"/>
              <a:t>Clean, dedicated, shielded medium with open frequency band</a:t>
            </a:r>
          </a:p>
          <a:p>
            <a:pPr marL="344488" indent="-344488">
              <a:spcBef>
                <a:spcPts val="1000"/>
              </a:spcBef>
            </a:pPr>
            <a:r>
              <a:rPr lang="en-US" sz="2800" dirty="0" smtClean="0"/>
              <a:t>Simple to install</a:t>
            </a:r>
          </a:p>
          <a:p>
            <a:pPr marL="628650" lvl="1" indent="-284163">
              <a:spcBef>
                <a:spcPts val="840"/>
              </a:spcBef>
            </a:pPr>
            <a:r>
              <a:rPr lang="en-US" sz="2400" dirty="0" smtClean="0"/>
              <a:t>No new wires (or splitters)</a:t>
            </a:r>
          </a:p>
          <a:p>
            <a:pPr marL="628650" lvl="1" indent="-284163">
              <a:spcBef>
                <a:spcPts val="840"/>
              </a:spcBef>
            </a:pPr>
            <a:r>
              <a:rPr lang="en-US" sz="2400" dirty="0" smtClean="0"/>
              <a:t>Retail or non-truck roll solution</a:t>
            </a:r>
          </a:p>
          <a:p>
            <a:pPr marL="344488" indent="-344488">
              <a:spcBef>
                <a:spcPts val="1000"/>
              </a:spcBef>
            </a:pPr>
            <a:r>
              <a:rPr lang="en-US" sz="2800" dirty="0" smtClean="0"/>
              <a:t>High performance: &gt;95% solution </a:t>
            </a:r>
          </a:p>
          <a:p>
            <a:pPr marL="628650" lvl="1" indent="-284163">
              <a:spcBef>
                <a:spcPts val="840"/>
              </a:spcBef>
            </a:pPr>
            <a:r>
              <a:rPr lang="en-US" sz="2400" dirty="0" smtClean="0"/>
              <a:t>With reasonable remediation for remaining &lt;5%</a:t>
            </a:r>
          </a:p>
          <a:p>
            <a:pPr marL="628650" lvl="1" indent="-284163">
              <a:spcBef>
                <a:spcPts val="840"/>
              </a:spcBef>
            </a:pPr>
            <a:r>
              <a:rPr lang="en-US" sz="2400" dirty="0" smtClean="0"/>
              <a:t>Net Throughput &gt; 100 Mbps</a:t>
            </a:r>
          </a:p>
          <a:p>
            <a:pPr marL="628650" lvl="1" indent="-284163">
              <a:spcBef>
                <a:spcPts val="840"/>
              </a:spcBef>
            </a:pPr>
            <a:r>
              <a:rPr lang="en-US" sz="2400" dirty="0" smtClean="0"/>
              <a:t>Packet Error Rate &lt; 1e – 5</a:t>
            </a:r>
          </a:p>
          <a:p>
            <a:pPr marL="855663" lvl="2" indent="-227013">
              <a:spcBef>
                <a:spcPts val="700"/>
              </a:spcBef>
            </a:pPr>
            <a:r>
              <a:rPr lang="en-US" sz="2000" dirty="0" smtClean="0"/>
              <a:t>Delay &lt; 10 </a:t>
            </a:r>
            <a:r>
              <a:rPr lang="en-US" sz="2000" dirty="0" err="1" smtClean="0"/>
              <a:t>msec</a:t>
            </a:r>
            <a:r>
              <a:rPr lang="en-US" sz="2000" dirty="0" smtClean="0"/>
              <a:t>; Jitter &lt;  1 </a:t>
            </a:r>
            <a:r>
              <a:rPr lang="en-US" sz="2000" dirty="0" err="1" smtClean="0"/>
              <a:t>msec</a:t>
            </a:r>
            <a:endParaRPr lang="en-US" sz="2000" dirty="0" smtClean="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73570" name="Rectangle 2"/>
          <p:cNvSpPr>
            <a:spLocks noGrp="1" noChangeArrowheads="1"/>
          </p:cNvSpPr>
          <p:nvPr>
            <p:ph type="title"/>
          </p:nvPr>
        </p:nvSpPr>
        <p:spPr>
          <a:xfrm>
            <a:off x="459106" y="274320"/>
            <a:ext cx="10056494" cy="1661993"/>
          </a:xfrm>
        </p:spPr>
        <p:txBody>
          <a:bodyPr/>
          <a:lstStyle/>
          <a:p>
            <a:r>
              <a:rPr lang="en-US" dirty="0" smtClean="0"/>
              <a:t>Home Networking Requirements (2 Of 3)</a:t>
            </a:r>
          </a:p>
        </p:txBody>
      </p:sp>
      <p:sp>
        <p:nvSpPr>
          <p:cNvPr id="6148" name="Rectangle 3"/>
          <p:cNvSpPr>
            <a:spLocks noGrp="1" noChangeArrowheads="1"/>
          </p:cNvSpPr>
          <p:nvPr>
            <p:ph type="body" idx="1"/>
          </p:nvPr>
        </p:nvSpPr>
        <p:spPr>
          <a:xfrm>
            <a:off x="459106" y="2286000"/>
            <a:ext cx="10056494" cy="3854901"/>
          </a:xfrm>
        </p:spPr>
        <p:txBody>
          <a:bodyPr/>
          <a:lstStyle/>
          <a:p>
            <a:pPr>
              <a:spcBef>
                <a:spcPts val="1330"/>
              </a:spcBef>
            </a:pPr>
            <a:r>
              <a:rPr lang="en-US" sz="3600" dirty="0" smtClean="0"/>
              <a:t>Delivers “no excuses” HDTV and DVD quality</a:t>
            </a:r>
          </a:p>
          <a:p>
            <a:pPr lvl="1">
              <a:spcBef>
                <a:spcPts val="1170"/>
              </a:spcBef>
            </a:pPr>
            <a:r>
              <a:rPr lang="en-US" sz="3200" dirty="0" smtClean="0"/>
              <a:t>Supports and coexists with: </a:t>
            </a:r>
          </a:p>
          <a:p>
            <a:pPr lvl="2">
              <a:spcBef>
                <a:spcPts val="1000"/>
              </a:spcBef>
            </a:pPr>
            <a:r>
              <a:rPr lang="en-US" sz="2800" dirty="0" smtClean="0"/>
              <a:t>Cable, DBS, Terrestrial</a:t>
            </a:r>
          </a:p>
          <a:p>
            <a:pPr lvl="2">
              <a:spcBef>
                <a:spcPts val="1000"/>
              </a:spcBef>
            </a:pPr>
            <a:r>
              <a:rPr lang="en-US" sz="2800" dirty="0" smtClean="0"/>
              <a:t>Telco, CE, PC</a:t>
            </a:r>
          </a:p>
          <a:p>
            <a:pPr lvl="1">
              <a:spcBef>
                <a:spcPts val="1170"/>
              </a:spcBef>
            </a:pPr>
            <a:r>
              <a:rPr lang="en-US" sz="3200" dirty="0" smtClean="0"/>
              <a:t>Supports content protection, key protocols,</a:t>
            </a:r>
            <a:br>
              <a:rPr lang="en-US" sz="3200" dirty="0" smtClean="0"/>
            </a:br>
            <a:r>
              <a:rPr lang="en-US" sz="3200" dirty="0" smtClean="0"/>
              <a:t>high data rates</a:t>
            </a:r>
          </a:p>
          <a:p>
            <a:pPr lvl="1">
              <a:spcBef>
                <a:spcPts val="1170"/>
              </a:spcBef>
            </a:pPr>
            <a:r>
              <a:rPr lang="en-US" sz="3200" dirty="0" smtClean="0"/>
              <a:t>Consistent with DLNA, DTCP-IP, </a:t>
            </a:r>
            <a:r>
              <a:rPr lang="en-US" sz="3200" dirty="0" err="1" smtClean="0"/>
              <a:t>CableHome</a:t>
            </a:r>
            <a:r>
              <a:rPr lang="en-US" sz="3200" dirty="0" smtClean="0"/>
              <a:t>, UPnP</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9106" y="274320"/>
            <a:ext cx="10056494" cy="1661993"/>
          </a:xfrm>
        </p:spPr>
        <p:txBody>
          <a:bodyPr/>
          <a:lstStyle/>
          <a:p>
            <a:r>
              <a:rPr lang="en-US" dirty="0" smtClean="0"/>
              <a:t>Home Networking Requirements (3 Of 3)</a:t>
            </a:r>
            <a:endParaRPr lang="en-US" dirty="0"/>
          </a:p>
        </p:txBody>
      </p:sp>
      <p:sp>
        <p:nvSpPr>
          <p:cNvPr id="5" name="Text Placeholder 4"/>
          <p:cNvSpPr>
            <a:spLocks noGrp="1"/>
          </p:cNvSpPr>
          <p:nvPr>
            <p:ph type="body" idx="1"/>
          </p:nvPr>
        </p:nvSpPr>
        <p:spPr>
          <a:xfrm>
            <a:off x="457200" y="2286000"/>
            <a:ext cx="10056494" cy="4537652"/>
          </a:xfrm>
        </p:spPr>
        <p:txBody>
          <a:bodyPr/>
          <a:lstStyle/>
          <a:p>
            <a:pPr>
              <a:spcBef>
                <a:spcPts val="1330"/>
              </a:spcBef>
            </a:pPr>
            <a:r>
              <a:rPr lang="en-US" sz="3600" dirty="0" smtClean="0"/>
              <a:t>Meets all key market requirements</a:t>
            </a:r>
          </a:p>
          <a:p>
            <a:pPr lvl="1">
              <a:spcBef>
                <a:spcPts val="1170"/>
              </a:spcBef>
            </a:pPr>
            <a:r>
              <a:rPr lang="en-US" sz="3200" dirty="0" smtClean="0"/>
              <a:t>Enables cost-effective multi-room DVR</a:t>
            </a:r>
          </a:p>
          <a:p>
            <a:pPr lvl="2">
              <a:spcBef>
                <a:spcPts val="1000"/>
              </a:spcBef>
            </a:pPr>
            <a:r>
              <a:rPr lang="en-US" sz="2800" dirty="0" smtClean="0"/>
              <a:t>Including HDTV</a:t>
            </a:r>
          </a:p>
          <a:p>
            <a:pPr lvl="1">
              <a:spcBef>
                <a:spcPts val="1170"/>
              </a:spcBef>
            </a:pPr>
            <a:r>
              <a:rPr lang="en-US" sz="3200" dirty="0" smtClean="0"/>
              <a:t>Satisfies any-room access to all home media:</a:t>
            </a:r>
          </a:p>
          <a:p>
            <a:pPr lvl="2">
              <a:spcBef>
                <a:spcPts val="1000"/>
              </a:spcBef>
            </a:pPr>
            <a:r>
              <a:rPr lang="en-US" sz="2800" dirty="0" smtClean="0"/>
              <a:t>Video, audio, voice</a:t>
            </a:r>
          </a:p>
          <a:p>
            <a:pPr lvl="2">
              <a:spcBef>
                <a:spcPts val="1000"/>
              </a:spcBef>
            </a:pPr>
            <a:r>
              <a:rPr lang="en-US" sz="2800" dirty="0" smtClean="0"/>
              <a:t>Data, gaming, control</a:t>
            </a:r>
          </a:p>
          <a:p>
            <a:pPr lvl="1">
              <a:spcBef>
                <a:spcPts val="1170"/>
              </a:spcBef>
            </a:pPr>
            <a:r>
              <a:rPr lang="en-US" sz="3200" dirty="0" smtClean="0"/>
              <a:t>Saves installation and deployment costs</a:t>
            </a:r>
          </a:p>
          <a:p>
            <a:pPr lvl="1">
              <a:spcBef>
                <a:spcPts val="1170"/>
              </a:spcBef>
            </a:pPr>
            <a:r>
              <a:rPr lang="en-US" sz="3200" dirty="0" smtClean="0"/>
              <a:t>Future-proof support of &gt;1 </a:t>
            </a:r>
            <a:r>
              <a:rPr lang="en-US" sz="3200" dirty="0" err="1" smtClean="0"/>
              <a:t>Gbps</a:t>
            </a:r>
            <a:r>
              <a:rPr lang="en-US" sz="3200" dirty="0" smtClean="0"/>
              <a:t> home network</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62" name="Rectangle 2"/>
          <p:cNvSpPr>
            <a:spLocks noGrp="1" noChangeArrowheads="1"/>
          </p:cNvSpPr>
          <p:nvPr>
            <p:ph type="title"/>
          </p:nvPr>
        </p:nvSpPr>
        <p:spPr/>
        <p:txBody>
          <a:bodyPr/>
          <a:lstStyle/>
          <a:p>
            <a:r>
              <a:rPr lang="en-US" dirty="0" smtClean="0"/>
              <a:t>Industry Standard (1 Of 3)</a:t>
            </a:r>
          </a:p>
        </p:txBody>
      </p:sp>
      <p:sp>
        <p:nvSpPr>
          <p:cNvPr id="9220" name="Rectangle 3"/>
          <p:cNvSpPr>
            <a:spLocks noGrp="1" noChangeArrowheads="1"/>
          </p:cNvSpPr>
          <p:nvPr>
            <p:ph type="body" idx="1"/>
          </p:nvPr>
        </p:nvSpPr>
        <p:spPr>
          <a:xfrm>
            <a:off x="459106" y="1697357"/>
            <a:ext cx="10056494" cy="5803127"/>
          </a:xfrm>
        </p:spPr>
        <p:txBody>
          <a:bodyPr/>
          <a:lstStyle/>
          <a:p>
            <a:r>
              <a:rPr lang="en-US" dirty="0" smtClean="0"/>
              <a:t>Open, industry-driven alliance, promoting:</a:t>
            </a:r>
          </a:p>
          <a:p>
            <a:pPr lvl="1"/>
            <a:r>
              <a:rPr lang="en-US" dirty="0" smtClean="0"/>
              <a:t>Networking of digital video</a:t>
            </a:r>
            <a:br>
              <a:rPr lang="en-US" dirty="0" smtClean="0"/>
            </a:br>
            <a:r>
              <a:rPr lang="en-US" dirty="0" smtClean="0"/>
              <a:t>and entertainment </a:t>
            </a:r>
          </a:p>
          <a:p>
            <a:pPr lvl="1"/>
            <a:r>
              <a:rPr lang="en-US" dirty="0" smtClean="0"/>
              <a:t>Through existing coaxial cable in the home</a:t>
            </a:r>
          </a:p>
          <a:p>
            <a:r>
              <a:rPr lang="en-US" dirty="0" smtClean="0"/>
              <a:t>Only alliance with board-of-directors representation from:</a:t>
            </a:r>
          </a:p>
          <a:p>
            <a:pPr lvl="1"/>
            <a:r>
              <a:rPr lang="en-US" dirty="0" smtClean="0"/>
              <a:t>Telco, Cable, DBS, and Retail</a:t>
            </a:r>
          </a:p>
          <a:p>
            <a:r>
              <a:rPr lang="en-US" dirty="0" smtClean="0"/>
              <a:t>Field tested and deployed…</a:t>
            </a:r>
          </a:p>
          <a:p>
            <a:r>
              <a:rPr lang="en-US" dirty="0" smtClean="0"/>
              <a:t>43 members and counting…</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Industry Standard (2 Of 3)</a:t>
            </a:r>
            <a:endParaRPr lang="en-US" dirty="0"/>
          </a:p>
        </p:txBody>
      </p:sp>
      <p:sp>
        <p:nvSpPr>
          <p:cNvPr id="5" name="Text Placeholder 4"/>
          <p:cNvSpPr>
            <a:spLocks noGrp="1"/>
          </p:cNvSpPr>
          <p:nvPr>
            <p:ph type="body" idx="1"/>
          </p:nvPr>
        </p:nvSpPr>
        <p:spPr>
          <a:xfrm>
            <a:off x="459106" y="1697357"/>
            <a:ext cx="10056494" cy="5969839"/>
          </a:xfrm>
        </p:spPr>
        <p:txBody>
          <a:bodyPr/>
          <a:lstStyle/>
          <a:p>
            <a:r>
              <a:rPr lang="en-US" dirty="0" smtClean="0"/>
              <a:t>Field tests of </a:t>
            </a:r>
            <a:r>
              <a:rPr lang="en-US" smtClean="0"/>
              <a:t>250 homes </a:t>
            </a:r>
            <a:endParaRPr lang="en-US" dirty="0" smtClean="0"/>
          </a:p>
          <a:p>
            <a:pPr lvl="1"/>
            <a:r>
              <a:rPr lang="en-US" dirty="0" smtClean="0"/>
              <a:t>&gt;110 Mbps </a:t>
            </a:r>
            <a:r>
              <a:rPr lang="en-US" dirty="0" smtClean="0">
                <a:solidFill>
                  <a:schemeClr val="accent1"/>
                </a:solidFill>
              </a:rPr>
              <a:t>net throughput </a:t>
            </a:r>
          </a:p>
          <a:p>
            <a:pPr lvl="1"/>
            <a:r>
              <a:rPr lang="en-US" dirty="0" smtClean="0"/>
              <a:t>…in 97 percent of </a:t>
            </a:r>
            <a:r>
              <a:rPr lang="en-US" dirty="0" smtClean="0">
                <a:solidFill>
                  <a:schemeClr val="accent1"/>
                </a:solidFill>
              </a:rPr>
              <a:t>all outlets</a:t>
            </a:r>
          </a:p>
          <a:p>
            <a:r>
              <a:rPr lang="en-US" dirty="0" smtClean="0"/>
              <a:t>Completed 4 certification waves with</a:t>
            </a:r>
            <a:br>
              <a:rPr lang="en-US" dirty="0" smtClean="0"/>
            </a:br>
            <a:r>
              <a:rPr lang="en-US" dirty="0" smtClean="0"/>
              <a:t>17 certified products  </a:t>
            </a:r>
          </a:p>
          <a:p>
            <a:r>
              <a:rPr lang="en-US" dirty="0" err="1" smtClean="0"/>
              <a:t>MoCA</a:t>
            </a:r>
            <a:r>
              <a:rPr lang="en-US" dirty="0" smtClean="0"/>
              <a:t> MAC/PHY 1.0 approved </a:t>
            </a:r>
          </a:p>
          <a:p>
            <a:pPr lvl="1"/>
            <a:r>
              <a:rPr lang="en-US" dirty="0" smtClean="0"/>
              <a:t>Distributed to members in January 2006</a:t>
            </a:r>
          </a:p>
          <a:p>
            <a:r>
              <a:rPr lang="en-US" dirty="0" smtClean="0"/>
              <a:t>Deployed in well over </a:t>
            </a:r>
            <a:r>
              <a:rPr lang="en-US" dirty="0" smtClean="0">
                <a:solidFill>
                  <a:schemeClr val="accent1"/>
                </a:solidFill>
              </a:rPr>
              <a:t>200,000 homes </a:t>
            </a:r>
          </a:p>
          <a:p>
            <a:pPr lvl="1"/>
            <a:r>
              <a:rPr lang="en-US" dirty="0" smtClean="0"/>
              <a:t>In U.S., to date</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 name="Rectangle 50"/>
          <p:cNvSpPr/>
          <p:nvPr/>
        </p:nvSpPr>
        <p:spPr bwMode="auto">
          <a:xfrm>
            <a:off x="0" y="1682771"/>
            <a:ext cx="10972800" cy="5848350"/>
          </a:xfrm>
          <a:prstGeom prst="rect">
            <a:avLst/>
          </a:prstGeom>
          <a:solidFill>
            <a:schemeClr val="tx1"/>
          </a:solidFill>
          <a:ln w="12700" cap="flat" cmpd="sng" algn="ctr">
            <a:solidFill>
              <a:schemeClr val="accent2"/>
            </a:solidFill>
            <a:prstDash val="solid"/>
            <a:round/>
            <a:headEnd type="none" w="med" len="med"/>
            <a:tailEnd type="none" w="med" len="med"/>
          </a:ln>
          <a:effectLst/>
        </p:spPr>
        <p:txBody>
          <a:bodyPr wrap="none" lIns="109728" tIns="54864" rIns="109728" bIns="54864" anchor="ctr"/>
          <a:lstStyle/>
          <a:p>
            <a:pPr>
              <a:defRPr/>
            </a:pPr>
            <a:endParaRPr lang="en-US">
              <a:effectLst>
                <a:outerShdw blurRad="38100" dist="38100" dir="2700000" algn="tl">
                  <a:srgbClr val="000000">
                    <a:alpha val="43137"/>
                  </a:srgbClr>
                </a:outerShdw>
              </a:effectLst>
            </a:endParaRPr>
          </a:p>
        </p:txBody>
      </p:sp>
      <p:sp>
        <p:nvSpPr>
          <p:cNvPr id="1783811" name="Rectangle 3"/>
          <p:cNvSpPr>
            <a:spLocks noGrp="1" noChangeArrowheads="1"/>
          </p:cNvSpPr>
          <p:nvPr>
            <p:ph type="title"/>
          </p:nvPr>
        </p:nvSpPr>
        <p:spPr/>
        <p:txBody>
          <a:bodyPr/>
          <a:lstStyle/>
          <a:p>
            <a:r>
              <a:rPr lang="en-US" dirty="0" smtClean="0"/>
              <a:t>Industry Standard (3 Of 3)</a:t>
            </a:r>
          </a:p>
        </p:txBody>
      </p:sp>
      <p:pic>
        <p:nvPicPr>
          <p:cNvPr id="11289" name="Picture 29" descr="Tellabs Logo"/>
          <p:cNvPicPr>
            <a:picLocks noGrp="1" noChangeAspect="1" noChangeArrowheads="1"/>
          </p:cNvPicPr>
          <p:nvPr>
            <p:ph sz="quarter" idx="4294967295"/>
          </p:nvPr>
        </p:nvPicPr>
        <p:blipFill>
          <a:blip r:embed="rId3"/>
          <a:stretch>
            <a:fillRect/>
          </a:stretch>
        </p:blipFill>
        <p:spPr>
          <a:xfrm>
            <a:off x="0" y="3513138"/>
            <a:ext cx="1333500" cy="428625"/>
          </a:xfrm>
          <a:prstGeom prst="rect">
            <a:avLst/>
          </a:prstGeom>
          <a:noFill/>
        </p:spPr>
      </p:pic>
      <p:pic>
        <p:nvPicPr>
          <p:cNvPr id="11267" name="Picture 27" descr="Logo_no-tag_small"/>
          <p:cNvPicPr>
            <a:picLocks noGrp="1" noChangeAspect="1" noChangeArrowheads="1"/>
          </p:cNvPicPr>
          <p:nvPr>
            <p:ph sz="quarter" idx="4294967295"/>
          </p:nvPr>
        </p:nvPicPr>
        <p:blipFill>
          <a:blip r:embed="rId4"/>
          <a:srcRect/>
          <a:stretch>
            <a:fillRect/>
          </a:stretch>
        </p:blipFill>
        <p:spPr>
          <a:xfrm>
            <a:off x="0" y="3484563"/>
            <a:ext cx="1995488" cy="736600"/>
          </a:xfrm>
          <a:prstGeom prst="rect">
            <a:avLst/>
          </a:prstGeom>
          <a:noFill/>
        </p:spPr>
      </p:pic>
      <p:pic>
        <p:nvPicPr>
          <p:cNvPr id="11269" name="Picture 17" descr="radioshack"/>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478280" y="5633740"/>
            <a:ext cx="2293620" cy="548640"/>
          </a:xfrm>
          <a:prstGeom prst="rect">
            <a:avLst/>
          </a:prstGeom>
          <a:noFill/>
          <a:ln w="9525">
            <a:noFill/>
            <a:miter lim="800000"/>
            <a:headEnd/>
            <a:tailEnd/>
          </a:ln>
        </p:spPr>
      </p:pic>
      <p:pic>
        <p:nvPicPr>
          <p:cNvPr id="11270" name="Picture 18" descr="Cisco_Linksys"/>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173356" y="4309766"/>
            <a:ext cx="1638300" cy="401954"/>
          </a:xfrm>
          <a:prstGeom prst="rect">
            <a:avLst/>
          </a:prstGeom>
          <a:noFill/>
          <a:ln w="9525">
            <a:noFill/>
            <a:miter lim="800000"/>
            <a:headEnd/>
            <a:tailEnd/>
          </a:ln>
        </p:spPr>
      </p:pic>
      <p:pic>
        <p:nvPicPr>
          <p:cNvPr id="11271" name="Picture 19" descr="Cox Communications">
            <a:hlinkClick r:id="rId7"/>
          </p:cNvPr>
          <p:cNvPicPr>
            <a:picLocks noChangeAspect="1" noChangeArrowheads="1"/>
          </p:cNvPicPr>
          <p:nvPr/>
        </p:nvPicPr>
        <p:blipFill>
          <a:blip r:embed="rId8">
            <a:clrChange>
              <a:clrFrom>
                <a:srgbClr val="FEFDFF"/>
              </a:clrFrom>
              <a:clrTo>
                <a:srgbClr val="FEFDFF">
                  <a:alpha val="0"/>
                </a:srgbClr>
              </a:clrTo>
            </a:clrChange>
          </a:blip>
          <a:srcRect/>
          <a:stretch>
            <a:fillRect/>
          </a:stretch>
        </p:blipFill>
        <p:spPr bwMode="auto">
          <a:xfrm>
            <a:off x="2091690" y="2404766"/>
            <a:ext cx="1442086" cy="843914"/>
          </a:xfrm>
          <a:prstGeom prst="rect">
            <a:avLst/>
          </a:prstGeom>
          <a:noFill/>
          <a:ln w="9525">
            <a:noFill/>
            <a:miter lim="800000"/>
            <a:headEnd/>
            <a:tailEnd/>
          </a:ln>
        </p:spPr>
      </p:pic>
      <p:pic>
        <p:nvPicPr>
          <p:cNvPr id="11272" name="Picture 20" descr="Motorola"/>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1487806" y="4753631"/>
            <a:ext cx="2257424" cy="438150"/>
          </a:xfrm>
          <a:prstGeom prst="rect">
            <a:avLst/>
          </a:prstGeom>
          <a:noFill/>
          <a:ln w="9525">
            <a:noFill/>
            <a:miter lim="800000"/>
            <a:headEnd/>
            <a:tailEnd/>
          </a:ln>
        </p:spPr>
      </p:pic>
      <p:pic>
        <p:nvPicPr>
          <p:cNvPr id="11273" name="Picture 21" descr="Echostar"/>
          <p:cNvPicPr>
            <a:picLocks noChangeAspect="1" noChangeArrowheads="1"/>
          </p:cNvPicPr>
          <p:nvPr/>
        </p:nvPicPr>
        <p:blipFill>
          <a:blip r:embed="rId10">
            <a:clrChange>
              <a:clrFrom>
                <a:srgbClr val="FFFFFF"/>
              </a:clrFrom>
              <a:clrTo>
                <a:srgbClr val="FFFFFF">
                  <a:alpha val="0"/>
                </a:srgbClr>
              </a:clrTo>
            </a:clrChange>
          </a:blip>
          <a:srcRect/>
          <a:stretch>
            <a:fillRect/>
          </a:stretch>
        </p:blipFill>
        <p:spPr bwMode="auto">
          <a:xfrm>
            <a:off x="175261" y="3225820"/>
            <a:ext cx="1863090" cy="379096"/>
          </a:xfrm>
          <a:prstGeom prst="rect">
            <a:avLst/>
          </a:prstGeom>
          <a:noFill/>
          <a:ln w="9525">
            <a:noFill/>
            <a:miter lim="800000"/>
            <a:headEnd/>
            <a:tailEnd/>
          </a:ln>
        </p:spPr>
      </p:pic>
      <p:pic>
        <p:nvPicPr>
          <p:cNvPr id="11274" name="Picture 22" descr="Panasonic"/>
          <p:cNvPicPr>
            <a:picLocks noChangeAspect="1" noChangeArrowheads="1"/>
          </p:cNvPicPr>
          <p:nvPr/>
        </p:nvPicPr>
        <p:blipFill>
          <a:blip r:embed="rId11">
            <a:clrChange>
              <a:clrFrom>
                <a:srgbClr val="FFFFFF"/>
              </a:clrFrom>
              <a:clrTo>
                <a:srgbClr val="FFFFFF">
                  <a:alpha val="0"/>
                </a:srgbClr>
              </a:clrTo>
            </a:clrChange>
          </a:blip>
          <a:srcRect/>
          <a:stretch>
            <a:fillRect/>
          </a:stretch>
        </p:blipFill>
        <p:spPr bwMode="auto">
          <a:xfrm>
            <a:off x="167640" y="5296556"/>
            <a:ext cx="2021206" cy="300990"/>
          </a:xfrm>
          <a:prstGeom prst="rect">
            <a:avLst/>
          </a:prstGeom>
          <a:noFill/>
          <a:ln w="9525">
            <a:noFill/>
            <a:miter lim="800000"/>
            <a:headEnd/>
            <a:tailEnd/>
          </a:ln>
        </p:spPr>
      </p:pic>
      <p:pic>
        <p:nvPicPr>
          <p:cNvPr id="11275" name="Picture 23" descr="Toshiba"/>
          <p:cNvPicPr>
            <a:picLocks noChangeAspect="1" noChangeArrowheads="1"/>
          </p:cNvPicPr>
          <p:nvPr/>
        </p:nvPicPr>
        <p:blipFill>
          <a:blip r:embed="rId12">
            <a:clrChange>
              <a:clrFrom>
                <a:srgbClr val="FDFDFD"/>
              </a:clrFrom>
              <a:clrTo>
                <a:srgbClr val="FDFDFD">
                  <a:alpha val="0"/>
                </a:srgbClr>
              </a:clrTo>
            </a:clrChange>
          </a:blip>
          <a:srcRect/>
          <a:stretch>
            <a:fillRect/>
          </a:stretch>
        </p:blipFill>
        <p:spPr bwMode="auto">
          <a:xfrm>
            <a:off x="184786" y="6258580"/>
            <a:ext cx="1992630" cy="314326"/>
          </a:xfrm>
          <a:prstGeom prst="rect">
            <a:avLst/>
          </a:prstGeom>
          <a:noFill/>
          <a:ln w="9525">
            <a:noFill/>
            <a:miter lim="800000"/>
            <a:headEnd/>
            <a:tailEnd/>
          </a:ln>
        </p:spPr>
      </p:pic>
      <p:pic>
        <p:nvPicPr>
          <p:cNvPr id="11276" name="Picture 24" descr="Comcast"/>
          <p:cNvPicPr>
            <a:picLocks noChangeAspect="1" noChangeArrowheads="1"/>
          </p:cNvPicPr>
          <p:nvPr/>
        </p:nvPicPr>
        <p:blipFill>
          <a:blip r:embed="rId13">
            <a:clrChange>
              <a:clrFrom>
                <a:srgbClr val="FFFFFF"/>
              </a:clrFrom>
              <a:clrTo>
                <a:srgbClr val="FFFFFF">
                  <a:alpha val="0"/>
                </a:srgbClr>
              </a:clrTo>
            </a:clrChange>
          </a:blip>
          <a:srcRect/>
          <a:stretch>
            <a:fillRect/>
          </a:stretch>
        </p:blipFill>
        <p:spPr bwMode="auto">
          <a:xfrm>
            <a:off x="228600" y="2559070"/>
            <a:ext cx="1645920" cy="449580"/>
          </a:xfrm>
          <a:prstGeom prst="rect">
            <a:avLst/>
          </a:prstGeom>
          <a:noFill/>
          <a:ln w="9525">
            <a:noFill/>
            <a:miter lim="800000"/>
            <a:headEnd/>
            <a:tailEnd/>
          </a:ln>
        </p:spPr>
      </p:pic>
      <p:pic>
        <p:nvPicPr>
          <p:cNvPr id="11277" name="Picture 25" descr="verizon"/>
          <p:cNvPicPr>
            <a:picLocks noChangeAspect="1" noChangeArrowheads="1"/>
          </p:cNvPicPr>
          <p:nvPr/>
        </p:nvPicPr>
        <p:blipFill>
          <a:blip r:embed="rId14">
            <a:clrChange>
              <a:clrFrom>
                <a:srgbClr val="FFFFFF"/>
              </a:clrFrom>
              <a:clrTo>
                <a:srgbClr val="FFFFFF">
                  <a:alpha val="0"/>
                </a:srgbClr>
              </a:clrTo>
            </a:clrChange>
          </a:blip>
          <a:srcRect/>
          <a:stretch>
            <a:fillRect/>
          </a:stretch>
        </p:blipFill>
        <p:spPr bwMode="auto">
          <a:xfrm>
            <a:off x="2291716" y="6582430"/>
            <a:ext cx="1485900" cy="868680"/>
          </a:xfrm>
          <a:prstGeom prst="rect">
            <a:avLst/>
          </a:prstGeom>
          <a:noFill/>
          <a:ln w="9525">
            <a:noFill/>
            <a:miter lim="800000"/>
            <a:headEnd/>
            <a:tailEnd/>
          </a:ln>
        </p:spPr>
      </p:pic>
      <p:sp>
        <p:nvSpPr>
          <p:cNvPr id="11278" name="Line 30"/>
          <p:cNvSpPr>
            <a:spLocks noChangeShapeType="1"/>
          </p:cNvSpPr>
          <p:nvPr/>
        </p:nvSpPr>
        <p:spPr bwMode="auto">
          <a:xfrm>
            <a:off x="32386" y="2355236"/>
            <a:ext cx="10496550" cy="0"/>
          </a:xfrm>
          <a:prstGeom prst="line">
            <a:avLst/>
          </a:prstGeom>
          <a:noFill/>
          <a:ln w="38100">
            <a:solidFill>
              <a:schemeClr val="tx1"/>
            </a:solidFill>
            <a:miter lim="800000"/>
            <a:headEnd/>
            <a:tailEnd/>
          </a:ln>
        </p:spPr>
        <p:txBody>
          <a:bodyPr wrap="none" lIns="109728" tIns="54864" rIns="109728" bIns="54864"/>
          <a:lstStyle/>
          <a:p>
            <a:endParaRPr lang="en-US"/>
          </a:p>
        </p:txBody>
      </p:sp>
      <p:cxnSp>
        <p:nvCxnSpPr>
          <p:cNvPr id="54" name="Straight Connector 53"/>
          <p:cNvCxnSpPr/>
          <p:nvPr/>
        </p:nvCxnSpPr>
        <p:spPr bwMode="auto">
          <a:xfrm rot="5400000">
            <a:off x="1107758" y="4573608"/>
            <a:ext cx="5777866" cy="3810"/>
          </a:xfrm>
          <a:prstGeom prst="line">
            <a:avLst/>
          </a:prstGeom>
          <a:ln>
            <a:headEnd type="none" w="sm" len="sm"/>
            <a:tailEnd type="none" w="sm" len="sm"/>
          </a:ln>
        </p:spPr>
        <p:style>
          <a:lnRef idx="1">
            <a:schemeClr val="dk1"/>
          </a:lnRef>
          <a:fillRef idx="0">
            <a:schemeClr val="dk1"/>
          </a:fillRef>
          <a:effectRef idx="0">
            <a:schemeClr val="dk1"/>
          </a:effectRef>
          <a:fontRef idx="minor">
            <a:schemeClr val="tx1"/>
          </a:fontRef>
        </p:style>
      </p:cxnSp>
      <p:pic>
        <p:nvPicPr>
          <p:cNvPr id="11280" name="Picture 3" descr="ST Logo"/>
          <p:cNvPicPr>
            <a:picLocks noChangeAspect="1" noChangeArrowheads="1"/>
          </p:cNvPicPr>
          <p:nvPr/>
        </p:nvPicPr>
        <p:blipFill>
          <a:blip r:embed="rId15"/>
          <a:srcRect/>
          <a:stretch>
            <a:fillRect/>
          </a:stretch>
        </p:blipFill>
        <p:spPr bwMode="auto">
          <a:xfrm>
            <a:off x="6764656" y="6258580"/>
            <a:ext cx="3935730" cy="891540"/>
          </a:xfrm>
          <a:prstGeom prst="rect">
            <a:avLst/>
          </a:prstGeom>
          <a:noFill/>
          <a:ln w="9525">
            <a:noFill/>
            <a:miter lim="800000"/>
            <a:headEnd/>
            <a:tailEnd/>
          </a:ln>
        </p:spPr>
      </p:pic>
      <p:pic>
        <p:nvPicPr>
          <p:cNvPr id="11281" name="Picture 5" descr="2Wire, Inc.">
            <a:hlinkClick r:id="rId16"/>
          </p:cNvPr>
          <p:cNvPicPr>
            <a:picLocks noChangeAspect="1" noChangeArrowheads="1"/>
          </p:cNvPicPr>
          <p:nvPr/>
        </p:nvPicPr>
        <p:blipFill>
          <a:blip r:embed="rId17"/>
          <a:srcRect/>
          <a:stretch>
            <a:fillRect/>
          </a:stretch>
        </p:blipFill>
        <p:spPr bwMode="auto">
          <a:xfrm>
            <a:off x="4135756" y="2360950"/>
            <a:ext cx="1565910" cy="386716"/>
          </a:xfrm>
          <a:prstGeom prst="rect">
            <a:avLst/>
          </a:prstGeom>
          <a:noFill/>
          <a:ln w="9525">
            <a:noFill/>
            <a:miter lim="800000"/>
            <a:headEnd/>
            <a:tailEnd/>
          </a:ln>
        </p:spPr>
      </p:pic>
      <p:pic>
        <p:nvPicPr>
          <p:cNvPr id="11282" name="Picture 6" descr="Conexant Systems, Inc.">
            <a:hlinkClick r:id="rId18"/>
          </p:cNvPr>
          <p:cNvPicPr>
            <a:picLocks noChangeAspect="1" noChangeArrowheads="1"/>
          </p:cNvPicPr>
          <p:nvPr/>
        </p:nvPicPr>
        <p:blipFill>
          <a:blip r:embed="rId19"/>
          <a:srcRect/>
          <a:stretch>
            <a:fillRect/>
          </a:stretch>
        </p:blipFill>
        <p:spPr bwMode="auto">
          <a:xfrm>
            <a:off x="8067676" y="3791606"/>
            <a:ext cx="1247774" cy="523874"/>
          </a:xfrm>
          <a:prstGeom prst="rect">
            <a:avLst/>
          </a:prstGeom>
          <a:noFill/>
          <a:ln w="9525">
            <a:noFill/>
            <a:miter lim="800000"/>
            <a:headEnd/>
            <a:tailEnd/>
          </a:ln>
        </p:spPr>
      </p:pic>
      <p:pic>
        <p:nvPicPr>
          <p:cNvPr id="11283" name="Picture 7" descr="Fujitsu Network Communications">
            <a:hlinkClick r:id="rId20"/>
          </p:cNvPr>
          <p:cNvPicPr>
            <a:picLocks noChangeAspect="1" noChangeArrowheads="1"/>
          </p:cNvPicPr>
          <p:nvPr/>
        </p:nvPicPr>
        <p:blipFill>
          <a:blip r:embed="rId21"/>
          <a:srcRect/>
          <a:stretch>
            <a:fillRect/>
          </a:stretch>
        </p:blipFill>
        <p:spPr bwMode="auto">
          <a:xfrm>
            <a:off x="6198870" y="4728866"/>
            <a:ext cx="851536" cy="415290"/>
          </a:xfrm>
          <a:prstGeom prst="rect">
            <a:avLst/>
          </a:prstGeom>
          <a:noFill/>
          <a:ln w="9525">
            <a:noFill/>
            <a:miter lim="800000"/>
            <a:headEnd/>
            <a:tailEnd/>
          </a:ln>
        </p:spPr>
      </p:pic>
      <p:pic>
        <p:nvPicPr>
          <p:cNvPr id="11284" name="Picture 8" descr="Hitachi Telecom USA">
            <a:hlinkClick r:id="rId22"/>
          </p:cNvPr>
          <p:cNvPicPr>
            <a:picLocks noChangeAspect="1" noChangeArrowheads="1"/>
          </p:cNvPicPr>
          <p:nvPr/>
        </p:nvPicPr>
        <p:blipFill>
          <a:blip r:embed="rId23"/>
          <a:srcRect/>
          <a:stretch>
            <a:fillRect/>
          </a:stretch>
        </p:blipFill>
        <p:spPr bwMode="auto">
          <a:xfrm>
            <a:off x="9277350" y="4759346"/>
            <a:ext cx="1064896" cy="320040"/>
          </a:xfrm>
          <a:prstGeom prst="rect">
            <a:avLst/>
          </a:prstGeom>
          <a:noFill/>
          <a:ln w="9525">
            <a:noFill/>
            <a:miter lim="800000"/>
            <a:headEnd/>
            <a:tailEnd/>
          </a:ln>
        </p:spPr>
      </p:pic>
      <p:pic>
        <p:nvPicPr>
          <p:cNvPr id="11285" name="Picture 11" descr="mototech Inc.">
            <a:hlinkClick r:id="rId24"/>
          </p:cNvPr>
          <p:cNvPicPr>
            <a:picLocks noChangeAspect="1" noChangeArrowheads="1"/>
          </p:cNvPicPr>
          <p:nvPr/>
        </p:nvPicPr>
        <p:blipFill>
          <a:blip r:embed="rId25"/>
          <a:srcRect/>
          <a:stretch>
            <a:fillRect/>
          </a:stretch>
        </p:blipFill>
        <p:spPr bwMode="auto">
          <a:xfrm>
            <a:off x="9023986" y="5323226"/>
            <a:ext cx="1442084" cy="287654"/>
          </a:xfrm>
          <a:prstGeom prst="rect">
            <a:avLst/>
          </a:prstGeom>
          <a:noFill/>
          <a:ln w="9525">
            <a:noFill/>
            <a:miter lim="800000"/>
            <a:headEnd/>
            <a:tailEnd/>
          </a:ln>
        </p:spPr>
      </p:pic>
      <p:pic>
        <p:nvPicPr>
          <p:cNvPr id="11286" name="Picture 12" descr="Westell Technologies">
            <a:hlinkClick r:id="rId26"/>
          </p:cNvPr>
          <p:cNvPicPr>
            <a:picLocks noChangeAspect="1" noChangeArrowheads="1"/>
          </p:cNvPicPr>
          <p:nvPr/>
        </p:nvPicPr>
        <p:blipFill>
          <a:blip r:embed="rId27"/>
          <a:srcRect/>
          <a:stretch>
            <a:fillRect/>
          </a:stretch>
        </p:blipFill>
        <p:spPr bwMode="auto">
          <a:xfrm>
            <a:off x="9521190" y="2873396"/>
            <a:ext cx="998220" cy="607694"/>
          </a:xfrm>
          <a:prstGeom prst="rect">
            <a:avLst/>
          </a:prstGeom>
          <a:noFill/>
          <a:ln w="9525">
            <a:noFill/>
            <a:miter lim="800000"/>
            <a:headEnd/>
            <a:tailEnd/>
          </a:ln>
        </p:spPr>
      </p:pic>
      <p:pic>
        <p:nvPicPr>
          <p:cNvPr id="11287" name="Picture 22" descr="Siemens Home and Office Communication Devices">
            <a:hlinkClick r:id="rId28"/>
          </p:cNvPr>
          <p:cNvPicPr>
            <a:picLocks noChangeAspect="1" noChangeArrowheads="1"/>
          </p:cNvPicPr>
          <p:nvPr/>
        </p:nvPicPr>
        <p:blipFill>
          <a:blip r:embed="rId29"/>
          <a:srcRect/>
          <a:stretch>
            <a:fillRect/>
          </a:stretch>
        </p:blipFill>
        <p:spPr bwMode="auto">
          <a:xfrm>
            <a:off x="7823836" y="6717686"/>
            <a:ext cx="1242060" cy="274320"/>
          </a:xfrm>
          <a:prstGeom prst="rect">
            <a:avLst/>
          </a:prstGeom>
          <a:noFill/>
          <a:ln w="9525">
            <a:noFill/>
            <a:miter lim="800000"/>
            <a:headEnd/>
            <a:tailEnd/>
          </a:ln>
        </p:spPr>
      </p:pic>
      <p:pic>
        <p:nvPicPr>
          <p:cNvPr id="11288" name="Picture 28" descr="Shanghai Engineering Research Center for Broadband Technologies &amp; Applications">
            <a:hlinkClick r:id="rId30"/>
          </p:cNvPr>
          <p:cNvPicPr>
            <a:picLocks noChangeAspect="1" noChangeArrowheads="1"/>
          </p:cNvPicPr>
          <p:nvPr/>
        </p:nvPicPr>
        <p:blipFill>
          <a:blip r:embed="rId31"/>
          <a:srcRect/>
          <a:stretch>
            <a:fillRect/>
          </a:stretch>
        </p:blipFill>
        <p:spPr bwMode="auto">
          <a:xfrm>
            <a:off x="6989446" y="2823866"/>
            <a:ext cx="982980" cy="958214"/>
          </a:xfrm>
          <a:prstGeom prst="rect">
            <a:avLst/>
          </a:prstGeom>
          <a:noFill/>
          <a:ln w="9525">
            <a:noFill/>
            <a:miter lim="800000"/>
            <a:headEnd/>
            <a:tailEnd/>
          </a:ln>
        </p:spPr>
      </p:pic>
      <p:pic>
        <p:nvPicPr>
          <p:cNvPr id="11290" name="Picture 30" descr="pulse"/>
          <p:cNvPicPr>
            <a:picLocks noChangeAspect="1" noChangeArrowheads="1"/>
          </p:cNvPicPr>
          <p:nvPr/>
        </p:nvPicPr>
        <p:blipFill>
          <a:blip r:embed="rId32"/>
          <a:srcRect/>
          <a:stretch>
            <a:fillRect/>
          </a:stretch>
        </p:blipFill>
        <p:spPr bwMode="auto">
          <a:xfrm>
            <a:off x="7301866" y="5869960"/>
            <a:ext cx="1567814" cy="365760"/>
          </a:xfrm>
          <a:prstGeom prst="rect">
            <a:avLst/>
          </a:prstGeom>
          <a:noFill/>
          <a:ln w="9525">
            <a:noFill/>
            <a:miter lim="800000"/>
            <a:headEnd/>
            <a:tailEnd/>
          </a:ln>
        </p:spPr>
      </p:pic>
      <p:pic>
        <p:nvPicPr>
          <p:cNvPr id="11291" name="Picture 31" descr="octalica"/>
          <p:cNvPicPr>
            <a:picLocks noChangeAspect="1" noChangeArrowheads="1"/>
          </p:cNvPicPr>
          <p:nvPr/>
        </p:nvPicPr>
        <p:blipFill>
          <a:blip r:embed="rId33"/>
          <a:srcRect/>
          <a:stretch>
            <a:fillRect/>
          </a:stretch>
        </p:blipFill>
        <p:spPr bwMode="auto">
          <a:xfrm>
            <a:off x="4200526" y="5441336"/>
            <a:ext cx="1095374" cy="729614"/>
          </a:xfrm>
          <a:prstGeom prst="rect">
            <a:avLst/>
          </a:prstGeom>
          <a:noFill/>
          <a:ln w="9525">
            <a:noFill/>
            <a:miter lim="800000"/>
            <a:headEnd/>
            <a:tailEnd/>
          </a:ln>
        </p:spPr>
      </p:pic>
      <p:pic>
        <p:nvPicPr>
          <p:cNvPr id="11292" name="Picture 32" descr="logo_broadcom"/>
          <p:cNvPicPr>
            <a:picLocks noChangeAspect="1" noChangeArrowheads="1"/>
          </p:cNvPicPr>
          <p:nvPr/>
        </p:nvPicPr>
        <p:blipFill>
          <a:blip r:embed="rId34"/>
          <a:srcRect/>
          <a:stretch>
            <a:fillRect/>
          </a:stretch>
        </p:blipFill>
        <p:spPr bwMode="auto">
          <a:xfrm>
            <a:off x="8081011" y="3021986"/>
            <a:ext cx="1101090" cy="537210"/>
          </a:xfrm>
          <a:prstGeom prst="rect">
            <a:avLst/>
          </a:prstGeom>
          <a:noFill/>
          <a:ln w="9525">
            <a:noFill/>
            <a:miter lim="800000"/>
            <a:headEnd/>
            <a:tailEnd/>
          </a:ln>
        </p:spPr>
      </p:pic>
      <p:pic>
        <p:nvPicPr>
          <p:cNvPr id="11293" name="Picture 36" descr="Applied Micro Circuits Corporation">
            <a:hlinkClick r:id="rId35"/>
          </p:cNvPr>
          <p:cNvPicPr>
            <a:picLocks noChangeAspect="1" noChangeArrowheads="1"/>
          </p:cNvPicPr>
          <p:nvPr/>
        </p:nvPicPr>
        <p:blipFill>
          <a:blip r:embed="rId36"/>
          <a:srcRect/>
          <a:stretch>
            <a:fillRect/>
          </a:stretch>
        </p:blipFill>
        <p:spPr bwMode="auto">
          <a:xfrm>
            <a:off x="7656196" y="2141876"/>
            <a:ext cx="1436370" cy="832484"/>
          </a:xfrm>
          <a:prstGeom prst="rect">
            <a:avLst/>
          </a:prstGeom>
          <a:noFill/>
          <a:ln w="9525">
            <a:noFill/>
            <a:miter lim="800000"/>
            <a:headEnd/>
            <a:tailEnd/>
          </a:ln>
        </p:spPr>
      </p:pic>
      <p:pic>
        <p:nvPicPr>
          <p:cNvPr id="11294" name="Picture 34" descr="kmicro"/>
          <p:cNvPicPr>
            <a:picLocks noChangeAspect="1" noChangeArrowheads="1"/>
          </p:cNvPicPr>
          <p:nvPr/>
        </p:nvPicPr>
        <p:blipFill>
          <a:blip r:embed="rId37"/>
          <a:srcRect/>
          <a:stretch>
            <a:fillRect/>
          </a:stretch>
        </p:blipFill>
        <p:spPr bwMode="auto">
          <a:xfrm>
            <a:off x="5737860" y="5256551"/>
            <a:ext cx="1137286" cy="415290"/>
          </a:xfrm>
          <a:prstGeom prst="rect">
            <a:avLst/>
          </a:prstGeom>
          <a:noFill/>
          <a:ln w="9525">
            <a:noFill/>
            <a:miter lim="800000"/>
            <a:headEnd/>
            <a:tailEnd/>
          </a:ln>
        </p:spPr>
      </p:pic>
      <p:pic>
        <p:nvPicPr>
          <p:cNvPr id="11295" name="Picture 35" descr="amedia"/>
          <p:cNvPicPr>
            <a:picLocks noChangeAspect="1" noChangeArrowheads="1"/>
          </p:cNvPicPr>
          <p:nvPr/>
        </p:nvPicPr>
        <p:blipFill>
          <a:blip r:embed="rId38"/>
          <a:srcRect/>
          <a:stretch>
            <a:fillRect/>
          </a:stretch>
        </p:blipFill>
        <p:spPr bwMode="auto">
          <a:xfrm>
            <a:off x="9523096" y="2364761"/>
            <a:ext cx="824864" cy="384810"/>
          </a:xfrm>
          <a:prstGeom prst="rect">
            <a:avLst/>
          </a:prstGeom>
          <a:noFill/>
          <a:ln w="9525">
            <a:noFill/>
            <a:miter lim="800000"/>
            <a:headEnd/>
            <a:tailEnd/>
          </a:ln>
        </p:spPr>
      </p:pic>
      <p:pic>
        <p:nvPicPr>
          <p:cNvPr id="11296" name="Picture 37" descr="Bel Fuse, Inc.">
            <a:hlinkClick r:id="rId39"/>
          </p:cNvPr>
          <p:cNvPicPr>
            <a:picLocks noChangeAspect="1" noChangeArrowheads="1"/>
          </p:cNvPicPr>
          <p:nvPr/>
        </p:nvPicPr>
        <p:blipFill>
          <a:blip r:embed="rId40"/>
          <a:srcRect/>
          <a:stretch>
            <a:fillRect/>
          </a:stretch>
        </p:blipFill>
        <p:spPr bwMode="auto">
          <a:xfrm>
            <a:off x="4314826" y="3532526"/>
            <a:ext cx="822960" cy="741044"/>
          </a:xfrm>
          <a:prstGeom prst="rect">
            <a:avLst/>
          </a:prstGeom>
          <a:noFill/>
          <a:ln w="9525">
            <a:noFill/>
            <a:miter lim="800000"/>
            <a:headEnd/>
            <a:tailEnd/>
          </a:ln>
        </p:spPr>
      </p:pic>
      <p:pic>
        <p:nvPicPr>
          <p:cNvPr id="11297" name="Picture 38" descr="Trilithic, Inc.">
            <a:hlinkClick r:id="rId41"/>
          </p:cNvPr>
          <p:cNvPicPr>
            <a:picLocks noChangeAspect="1" noChangeArrowheads="1"/>
          </p:cNvPicPr>
          <p:nvPr/>
        </p:nvPicPr>
        <p:blipFill>
          <a:blip r:embed="rId42"/>
          <a:srcRect/>
          <a:stretch>
            <a:fillRect/>
          </a:stretch>
        </p:blipFill>
        <p:spPr bwMode="auto">
          <a:xfrm>
            <a:off x="7414261" y="7186316"/>
            <a:ext cx="1611630" cy="241934"/>
          </a:xfrm>
          <a:prstGeom prst="rect">
            <a:avLst/>
          </a:prstGeom>
          <a:noFill/>
          <a:ln w="9525">
            <a:noFill/>
            <a:miter lim="800000"/>
            <a:headEnd/>
            <a:tailEnd/>
          </a:ln>
        </p:spPr>
      </p:pic>
      <p:pic>
        <p:nvPicPr>
          <p:cNvPr id="11298" name="Picture 39" descr="Soontai Tech Co., Ltd">
            <a:hlinkClick r:id="rId43"/>
          </p:cNvPr>
          <p:cNvPicPr>
            <a:picLocks noChangeAspect="1" noChangeArrowheads="1"/>
          </p:cNvPicPr>
          <p:nvPr/>
        </p:nvPicPr>
        <p:blipFill>
          <a:blip r:embed="rId44"/>
          <a:srcRect/>
          <a:stretch>
            <a:fillRect/>
          </a:stretch>
        </p:blipFill>
        <p:spPr bwMode="auto">
          <a:xfrm>
            <a:off x="5676900" y="6506230"/>
            <a:ext cx="1122046" cy="531496"/>
          </a:xfrm>
          <a:prstGeom prst="rect">
            <a:avLst/>
          </a:prstGeom>
          <a:noFill/>
          <a:ln w="9525">
            <a:noFill/>
            <a:miter lim="800000"/>
            <a:headEnd/>
            <a:tailEnd/>
          </a:ln>
        </p:spPr>
      </p:pic>
      <p:pic>
        <p:nvPicPr>
          <p:cNvPr id="11299" name="Picture 46" descr="logo_freescale">
            <a:hlinkClick r:id="rId45"/>
          </p:cNvPr>
          <p:cNvPicPr>
            <a:picLocks noChangeAspect="1" noChangeArrowheads="1"/>
          </p:cNvPicPr>
          <p:nvPr/>
        </p:nvPicPr>
        <p:blipFill>
          <a:blip r:embed="rId46"/>
          <a:srcRect l="14520"/>
          <a:stretch>
            <a:fillRect/>
          </a:stretch>
        </p:blipFill>
        <p:spPr bwMode="auto">
          <a:xfrm>
            <a:off x="4185286" y="4294526"/>
            <a:ext cx="1514474" cy="805814"/>
          </a:xfrm>
          <a:prstGeom prst="rect">
            <a:avLst/>
          </a:prstGeom>
          <a:noFill/>
          <a:ln w="9525">
            <a:noFill/>
            <a:miter lim="800000"/>
            <a:headEnd/>
            <a:tailEnd/>
          </a:ln>
        </p:spPr>
      </p:pic>
      <p:pic>
        <p:nvPicPr>
          <p:cNvPr id="11300" name="Picture 42" descr="maxim"/>
          <p:cNvPicPr>
            <a:picLocks noChangeAspect="1" noChangeArrowheads="1"/>
          </p:cNvPicPr>
          <p:nvPr/>
        </p:nvPicPr>
        <p:blipFill>
          <a:blip r:embed="rId47"/>
          <a:srcRect/>
          <a:stretch>
            <a:fillRect/>
          </a:stretch>
        </p:blipFill>
        <p:spPr bwMode="auto">
          <a:xfrm>
            <a:off x="7204710" y="5380376"/>
            <a:ext cx="1567816" cy="230504"/>
          </a:xfrm>
          <a:prstGeom prst="rect">
            <a:avLst/>
          </a:prstGeom>
          <a:noFill/>
          <a:ln w="9525">
            <a:noFill/>
            <a:miter lim="800000"/>
            <a:headEnd/>
            <a:tailEnd/>
          </a:ln>
        </p:spPr>
      </p:pic>
      <p:pic>
        <p:nvPicPr>
          <p:cNvPr id="11301" name="Picture 43"/>
          <p:cNvPicPr>
            <a:picLocks noChangeAspect="1" noChangeArrowheads="1"/>
          </p:cNvPicPr>
          <p:nvPr/>
        </p:nvPicPr>
        <p:blipFill>
          <a:blip r:embed="rId48"/>
          <a:srcRect/>
          <a:stretch>
            <a:fillRect/>
          </a:stretch>
        </p:blipFill>
        <p:spPr bwMode="auto">
          <a:xfrm>
            <a:off x="4261486" y="6982480"/>
            <a:ext cx="1369694" cy="485776"/>
          </a:xfrm>
          <a:prstGeom prst="rect">
            <a:avLst/>
          </a:prstGeom>
          <a:noFill/>
          <a:ln w="9525">
            <a:noFill/>
            <a:miter lim="800000"/>
            <a:headEnd/>
            <a:tailEnd/>
          </a:ln>
        </p:spPr>
      </p:pic>
      <p:pic>
        <p:nvPicPr>
          <p:cNvPr id="11302" name="Picture 44"/>
          <p:cNvPicPr>
            <a:picLocks noChangeAspect="1" noChangeArrowheads="1"/>
          </p:cNvPicPr>
          <p:nvPr/>
        </p:nvPicPr>
        <p:blipFill>
          <a:blip r:embed="rId49"/>
          <a:srcRect/>
          <a:stretch>
            <a:fillRect/>
          </a:stretch>
        </p:blipFill>
        <p:spPr bwMode="auto">
          <a:xfrm>
            <a:off x="8934451" y="3604916"/>
            <a:ext cx="1840230" cy="721994"/>
          </a:xfrm>
          <a:prstGeom prst="rect">
            <a:avLst/>
          </a:prstGeom>
          <a:noFill/>
          <a:ln w="9525">
            <a:noFill/>
            <a:miter lim="800000"/>
            <a:headEnd/>
            <a:tailEnd/>
          </a:ln>
        </p:spPr>
      </p:pic>
      <p:pic>
        <p:nvPicPr>
          <p:cNvPr id="11303" name="Picture 45" descr="Samsung"/>
          <p:cNvPicPr>
            <a:picLocks noChangeAspect="1" noChangeArrowheads="1"/>
          </p:cNvPicPr>
          <p:nvPr/>
        </p:nvPicPr>
        <p:blipFill>
          <a:blip r:embed="rId50"/>
          <a:srcRect/>
          <a:stretch>
            <a:fillRect/>
          </a:stretch>
        </p:blipFill>
        <p:spPr bwMode="auto">
          <a:xfrm>
            <a:off x="9058276" y="5847100"/>
            <a:ext cx="1636394" cy="546736"/>
          </a:xfrm>
          <a:prstGeom prst="rect">
            <a:avLst/>
          </a:prstGeom>
          <a:noFill/>
          <a:ln w="9525">
            <a:noFill/>
            <a:miter lim="800000"/>
            <a:headEnd/>
            <a:tailEnd/>
          </a:ln>
        </p:spPr>
      </p:pic>
      <p:pic>
        <p:nvPicPr>
          <p:cNvPr id="11304" name="Picture 47" descr="alcatel"/>
          <p:cNvPicPr>
            <a:picLocks noChangeAspect="1" noChangeArrowheads="1"/>
          </p:cNvPicPr>
          <p:nvPr/>
        </p:nvPicPr>
        <p:blipFill>
          <a:blip r:embed="rId51"/>
          <a:srcRect/>
          <a:stretch>
            <a:fillRect/>
          </a:stretch>
        </p:blipFill>
        <p:spPr bwMode="auto">
          <a:xfrm>
            <a:off x="5673090" y="2726710"/>
            <a:ext cx="1335406" cy="952500"/>
          </a:xfrm>
          <a:prstGeom prst="rect">
            <a:avLst/>
          </a:prstGeom>
          <a:noFill/>
          <a:ln w="9525">
            <a:noFill/>
            <a:miter lim="800000"/>
            <a:headEnd/>
            <a:tailEnd/>
          </a:ln>
        </p:spPr>
      </p:pic>
      <p:pic>
        <p:nvPicPr>
          <p:cNvPr id="11305" name="Picture 48" descr="cisco"/>
          <p:cNvPicPr>
            <a:picLocks noChangeAspect="1" noChangeArrowheads="1"/>
          </p:cNvPicPr>
          <p:nvPr/>
        </p:nvPicPr>
        <p:blipFill>
          <a:blip r:embed="rId52"/>
          <a:srcRect/>
          <a:stretch>
            <a:fillRect/>
          </a:stretch>
        </p:blipFill>
        <p:spPr bwMode="auto">
          <a:xfrm>
            <a:off x="6827520" y="3707786"/>
            <a:ext cx="1312546" cy="868680"/>
          </a:xfrm>
          <a:prstGeom prst="rect">
            <a:avLst/>
          </a:prstGeom>
          <a:noFill/>
          <a:ln w="9525">
            <a:noFill/>
            <a:miter lim="800000"/>
            <a:headEnd/>
            <a:tailEnd/>
          </a:ln>
        </p:spPr>
      </p:pic>
      <p:pic>
        <p:nvPicPr>
          <p:cNvPr id="11306" name="Picture 49" descr="sa logo"/>
          <p:cNvPicPr>
            <a:picLocks noChangeAspect="1" noChangeArrowheads="1"/>
          </p:cNvPicPr>
          <p:nvPr/>
        </p:nvPicPr>
        <p:blipFill>
          <a:blip r:embed="rId53"/>
          <a:srcRect/>
          <a:stretch>
            <a:fillRect/>
          </a:stretch>
        </p:blipFill>
        <p:spPr bwMode="auto">
          <a:xfrm>
            <a:off x="4048126" y="6222386"/>
            <a:ext cx="1518284" cy="695324"/>
          </a:xfrm>
          <a:prstGeom prst="rect">
            <a:avLst/>
          </a:prstGeom>
          <a:noFill/>
          <a:ln w="9525">
            <a:noFill/>
            <a:miter lim="800000"/>
            <a:headEnd/>
            <a:tailEnd/>
          </a:ln>
        </p:spPr>
      </p:pic>
      <p:pic>
        <p:nvPicPr>
          <p:cNvPr id="11307" name="Picture 50" descr="actiontec"/>
          <p:cNvPicPr>
            <a:picLocks noChangeAspect="1" noChangeArrowheads="1"/>
          </p:cNvPicPr>
          <p:nvPr/>
        </p:nvPicPr>
        <p:blipFill>
          <a:blip r:embed="rId54"/>
          <a:srcRect/>
          <a:stretch>
            <a:fillRect/>
          </a:stretch>
        </p:blipFill>
        <p:spPr bwMode="auto">
          <a:xfrm>
            <a:off x="5991226" y="2360950"/>
            <a:ext cx="1512570" cy="335280"/>
          </a:xfrm>
          <a:prstGeom prst="rect">
            <a:avLst/>
          </a:prstGeom>
          <a:noFill/>
          <a:ln w="9525">
            <a:noFill/>
            <a:miter lim="800000"/>
            <a:headEnd/>
            <a:tailEnd/>
          </a:ln>
        </p:spPr>
      </p:pic>
      <p:pic>
        <p:nvPicPr>
          <p:cNvPr id="11308" name="Picture 33"/>
          <p:cNvPicPr>
            <a:picLocks noChangeAspect="1" noChangeArrowheads="1"/>
          </p:cNvPicPr>
          <p:nvPr/>
        </p:nvPicPr>
        <p:blipFill>
          <a:blip r:embed="rId55"/>
          <a:srcRect/>
          <a:stretch>
            <a:fillRect/>
          </a:stretch>
        </p:blipFill>
        <p:spPr bwMode="auto">
          <a:xfrm>
            <a:off x="7286626" y="4603136"/>
            <a:ext cx="1693544" cy="683894"/>
          </a:xfrm>
          <a:prstGeom prst="rect">
            <a:avLst/>
          </a:prstGeom>
          <a:noFill/>
          <a:ln w="9525">
            <a:noFill/>
            <a:miter lim="800000"/>
            <a:headEnd/>
            <a:tailEnd/>
          </a:ln>
        </p:spPr>
      </p:pic>
      <p:pic>
        <p:nvPicPr>
          <p:cNvPr id="11309" name="Picture 35"/>
          <p:cNvPicPr>
            <a:picLocks noChangeAspect="1" noChangeArrowheads="1"/>
          </p:cNvPicPr>
          <p:nvPr/>
        </p:nvPicPr>
        <p:blipFill>
          <a:blip r:embed="rId56"/>
          <a:srcRect/>
          <a:stretch>
            <a:fillRect/>
          </a:stretch>
        </p:blipFill>
        <p:spPr bwMode="auto">
          <a:xfrm>
            <a:off x="9650730" y="6988196"/>
            <a:ext cx="1135380" cy="506730"/>
          </a:xfrm>
          <a:prstGeom prst="rect">
            <a:avLst/>
          </a:prstGeom>
          <a:noFill/>
          <a:ln w="9525">
            <a:noFill/>
            <a:miter lim="800000"/>
            <a:headEnd/>
            <a:tailEnd/>
          </a:ln>
        </p:spPr>
      </p:pic>
      <p:pic>
        <p:nvPicPr>
          <p:cNvPr id="11310" name="Picture 34"/>
          <p:cNvPicPr>
            <a:picLocks noChangeAspect="1" noChangeArrowheads="1"/>
          </p:cNvPicPr>
          <p:nvPr/>
        </p:nvPicPr>
        <p:blipFill>
          <a:blip r:embed="rId57"/>
          <a:srcRect/>
          <a:stretch>
            <a:fillRect/>
          </a:stretch>
        </p:blipFill>
        <p:spPr bwMode="auto">
          <a:xfrm>
            <a:off x="5674996" y="5671840"/>
            <a:ext cx="1200150" cy="657226"/>
          </a:xfrm>
          <a:prstGeom prst="rect">
            <a:avLst/>
          </a:prstGeom>
          <a:noFill/>
          <a:ln w="9525">
            <a:noFill/>
            <a:miter lim="800000"/>
            <a:headEnd/>
            <a:tailEnd/>
          </a:ln>
        </p:spPr>
      </p:pic>
      <p:pic>
        <p:nvPicPr>
          <p:cNvPr id="11311" name="Picture 2"/>
          <p:cNvPicPr>
            <a:picLocks noChangeAspect="1" noChangeArrowheads="1"/>
          </p:cNvPicPr>
          <p:nvPr/>
        </p:nvPicPr>
        <p:blipFill>
          <a:blip r:embed="rId58"/>
          <a:srcRect/>
          <a:stretch>
            <a:fillRect/>
          </a:stretch>
        </p:blipFill>
        <p:spPr bwMode="auto">
          <a:xfrm>
            <a:off x="4196716" y="2943880"/>
            <a:ext cx="1243964" cy="478156"/>
          </a:xfrm>
          <a:prstGeom prst="rect">
            <a:avLst/>
          </a:prstGeom>
          <a:noFill/>
          <a:ln w="9525">
            <a:noFill/>
            <a:miter lim="800000"/>
            <a:headEnd/>
            <a:tailEnd/>
          </a:ln>
        </p:spPr>
      </p:pic>
      <p:sp>
        <p:nvSpPr>
          <p:cNvPr id="11312" name="Text Box 29"/>
          <p:cNvSpPr txBox="1">
            <a:spLocks noChangeArrowheads="1"/>
          </p:cNvSpPr>
          <p:nvPr/>
        </p:nvSpPr>
        <p:spPr bwMode="auto">
          <a:xfrm>
            <a:off x="247651" y="1726586"/>
            <a:ext cx="10267949" cy="557076"/>
          </a:xfrm>
          <a:prstGeom prst="rect">
            <a:avLst/>
          </a:prstGeom>
          <a:noFill/>
          <a:ln w="9525">
            <a:noFill/>
            <a:miter lim="800000"/>
            <a:headEnd/>
            <a:tailEnd/>
          </a:ln>
        </p:spPr>
        <p:txBody>
          <a:bodyPr wrap="square" lIns="109728" tIns="54864" rIns="109728" bIns="54864">
            <a:spAutoFit/>
          </a:bodyPr>
          <a:lstStyle/>
          <a:p>
            <a:pPr algn="l">
              <a:tabLst>
                <a:tab pos="4002088" algn="l"/>
              </a:tabLst>
            </a:pPr>
            <a:r>
              <a:rPr lang="en-US" sz="2900" dirty="0" smtClean="0">
                <a:solidFill>
                  <a:schemeClr val="bg2"/>
                </a:solidFill>
                <a:latin typeface="+mj-lt"/>
              </a:rPr>
              <a:t>Promoter Members	Associate and </a:t>
            </a:r>
            <a:r>
              <a:rPr lang="en-US" sz="2900" dirty="0">
                <a:solidFill>
                  <a:schemeClr val="bg2"/>
                </a:solidFill>
                <a:latin typeface="+mj-lt"/>
              </a:rPr>
              <a:t>Affiliate Members</a:t>
            </a:r>
          </a:p>
        </p:txBody>
      </p:sp>
      <p:pic>
        <p:nvPicPr>
          <p:cNvPr id="11313" name="Picture 33" descr="broadlight"/>
          <p:cNvPicPr>
            <a:picLocks noChangeAspect="1" noChangeArrowheads="1"/>
          </p:cNvPicPr>
          <p:nvPr/>
        </p:nvPicPr>
        <p:blipFill>
          <a:blip r:embed="rId59"/>
          <a:srcRect/>
          <a:stretch>
            <a:fillRect/>
          </a:stretch>
        </p:blipFill>
        <p:spPr bwMode="auto">
          <a:xfrm>
            <a:off x="5450206" y="3713500"/>
            <a:ext cx="1455420" cy="680086"/>
          </a:xfrm>
          <a:prstGeom prst="rect">
            <a:avLst/>
          </a:prstGeom>
          <a:noFill/>
          <a:ln w="9525">
            <a:noFill/>
            <a:miter lim="800000"/>
            <a:headEnd/>
            <a:tailEnd/>
          </a:ln>
        </p:spPr>
      </p:pic>
      <p:pic>
        <p:nvPicPr>
          <p:cNvPr id="11314" name="Picture 10" descr="JDSU">
            <a:hlinkClick r:id="rId60"/>
          </p:cNvPr>
          <p:cNvPicPr>
            <a:picLocks noChangeAspect="1" noChangeArrowheads="1"/>
          </p:cNvPicPr>
          <p:nvPr/>
        </p:nvPicPr>
        <p:blipFill>
          <a:blip r:embed="rId61"/>
          <a:srcRect/>
          <a:stretch>
            <a:fillRect/>
          </a:stretch>
        </p:blipFill>
        <p:spPr bwMode="auto">
          <a:xfrm>
            <a:off x="4240530" y="5018426"/>
            <a:ext cx="1099186" cy="365760"/>
          </a:xfrm>
          <a:prstGeom prst="rect">
            <a:avLst/>
          </a:prstGeom>
          <a:noFill/>
          <a:ln w="9525">
            <a:noFill/>
            <a:miter lim="800000"/>
            <a:headEnd/>
            <a:tailEnd/>
          </a:ln>
        </p:spPr>
      </p:pic>
      <p:cxnSp>
        <p:nvCxnSpPr>
          <p:cNvPr id="92" name="Straight Connector 91"/>
          <p:cNvCxnSpPr/>
          <p:nvPr/>
        </p:nvCxnSpPr>
        <p:spPr bwMode="auto">
          <a:xfrm rot="16200000" flipH="1">
            <a:off x="5498783" y="-3177837"/>
            <a:ext cx="7620" cy="10940414"/>
          </a:xfrm>
          <a:prstGeom prst="line">
            <a:avLst/>
          </a:prstGeom>
          <a:gradFill rotWithShape="0">
            <a:gsLst>
              <a:gs pos="0">
                <a:schemeClr val="accent2">
                  <a:gamma/>
                  <a:shade val="56078"/>
                  <a:invGamma/>
                </a:schemeClr>
              </a:gs>
              <a:gs pos="50000">
                <a:schemeClr val="accent2"/>
              </a:gs>
              <a:gs pos="100000">
                <a:schemeClr val="accent2">
                  <a:gamma/>
                  <a:shade val="56078"/>
                  <a:invGamma/>
                </a:schemeClr>
              </a:gs>
            </a:gsLst>
            <a:lin ang="2700000" scaled="1"/>
          </a:gradFill>
          <a:ln w="12700" cap="flat" cmpd="sng" algn="ctr">
            <a:solidFill>
              <a:schemeClr val="bg2"/>
            </a:solidFill>
            <a:prstDash val="solid"/>
            <a:round/>
            <a:headEnd type="none" w="med" len="med"/>
            <a:tailEnd type="none" w="med" len="med"/>
          </a:ln>
          <a:effectLst/>
        </p:spPr>
      </p:cxnSp>
      <p:pic>
        <p:nvPicPr>
          <p:cNvPr id="53" name="Picture 2" descr="\\server2\FTP_root\clients\White_Whale\5-00244_WinHec\Art\Template\Gold Bar.png"/>
          <p:cNvPicPr>
            <a:picLocks noChangeAspect="1" noChangeArrowheads="1"/>
          </p:cNvPicPr>
          <p:nvPr/>
        </p:nvPicPr>
        <p:blipFill>
          <a:blip r:embed="rId62"/>
          <a:stretch>
            <a:fillRect/>
          </a:stretch>
        </p:blipFill>
        <p:spPr bwMode="auto">
          <a:xfrm>
            <a:off x="1" y="8109555"/>
            <a:ext cx="10972800" cy="200024"/>
          </a:xfrm>
          <a:prstGeom prst="rect">
            <a:avLst/>
          </a:prstGeom>
          <a:noFill/>
          <a:ln>
            <a:noFill/>
          </a:ln>
        </p:spPr>
      </p:pic>
    </p:spTree>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5/17/2007 12:08:57 PM&quot;&gt;&lt;Slide id=&quot;257&quot; dur=&quot;2961.953&quot; bld=&quot;INVLD&quot;/&gt;&lt;Slide id=&quot;338&quot; dur=&quot;4.332031&quot;/&gt;&lt;Slide id=&quot;344&quot; dur=&quot;1.359375&quot;/&gt;&lt;Slide id=&quot;338&quot; dur=&quot;1.558594&quot;/&gt;&lt;Slide id=&quot;257&quot; dur=&quot;4.890625&quot;/&gt;&lt;Slide id=&quot;286&quot; dur=&quot;1.609375&quot;/&gt;&lt;Slide id=&quot;257&quot; dur=&quot;52.33203&quot;/&gt;&lt;Slide id=&quot;338&quot; dur=&quot;1.625&quot;/&gt;&lt;Slide id=&quot;257&quot; dur=&quot;1201.965&quot;/&gt;&lt;Slide id=&quot;338&quot; dur=&quot;57.78516&quot;/&gt;&lt;Slide id=&quot;344&quot; dur=&quot;211.2344&quot;/&gt;&lt;Slide id=&quot;293&quot; dur=&quot;300.3555&quot;/&gt;&lt;Slide id=&quot;302&quot; dur=&quot;75.04688&quot;/&gt;&lt;Slide id=&quot;342&quot; dur=&quot;78.73828&quot;/&gt;&lt;Slide id=&quot;296&quot; dur=&quot;138.875&quot;/&gt;&lt;Slide id=&quot;345&quot; dur=&quot;107.793&quot;/&gt;&lt;Slide id=&quot;295&quot; dur=&quot;69.54688&quot;/&gt;&lt;Slide id=&quot;347&quot; dur=&quot;117.5352&quot;/&gt;&lt;Slide id=&quot;298&quot; dur=&quot;55.46484&quot;/&gt;&lt;Slide id=&quot;299&quot; dur=&quot;37.26953&quot;/&gt;&lt;Slide id=&quot;339&quot; dur=&quot;183.3086&quot;/&gt;&lt;Slide id=&quot;300&quot; dur=&quot;10.73828&quot;/&gt;&lt;Slide id=&quot;346&quot; dur=&quot;33&quot;/&gt;&lt;Slide id=&quot;301&quot; dur=&quot;55.78516&quot;/&gt;&lt;Slide id=&quot;341&quot; dur=&quot;26.35547&quot;/&gt;&lt;Slide id=&quot;301&quot; dur=&quot;.859375&quot;/&gt;&lt;Slide id=&quot;346&quot; dur=&quot;.8164063&quot;/&gt;&lt;Slide id=&quot;300&quot; dur=&quot;.8242188&quot;/&gt;&lt;Slide id=&quot;339&quot; dur=&quot;.78125&quot;/&gt;&lt;Slide id=&quot;299&quot; dur=&quot;.7695313&quot;/&gt;&lt;Slide id=&quot;298&quot; dur=&quot;.921875&quot;/&gt;&lt;Slide id=&quot;347&quot; dur=&quot;.8554688&quot;/&gt;&lt;Slide id=&quot;295&quot; dur=&quot;.421875&quot;/&gt;&lt;Slide id=&quot;345&quot; dur=&quot;.8476563&quot;/&gt;&lt;Slide id=&quot;296&quot; dur=&quot;.9335938&quot;/&gt;&lt;Slide id=&quot;342&quot; dur=&quot;1.203125&quot;/&gt;&lt;Slide id=&quot;302&quot; dur=&quot;.7851563&quot;/&gt;&lt;Slide id=&quot;293&quot; dur=&quot;1&quot;/&gt;&lt;Slide id=&quot;344&quot; dur=&quot;2.078125&quot;/&gt;&lt;Slide id=&quot;338&quot; dur=&quot;1.527344&quot;/&gt;&lt;Slide id=&quot;257&quot; dur=&quot;1.300781&quot;/&gt;&lt;Slide id=&quot;286&quot; dur=&quot;901.1719&quot;/&gt;&lt;/Timings&gt;&lt;/WMTools&gt;"/>
</p:tagLst>
</file>

<file path=ppt/theme/theme1.xml><?xml version="1.0" encoding="utf-8"?>
<a:theme xmlns:a="http://schemas.openxmlformats.org/drawingml/2006/main" name="WinHec 2007 WEB Template">
  <a:themeElements>
    <a:clrScheme name="Custom 7">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egoe—Use This One!">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egoe—Use This One!">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WinHec 2007 Slide Template_external (2)</Template>
  <TotalTime>4657</TotalTime>
  <Words>2797</Words>
  <Application>Microsoft PowerPoint</Application>
  <PresentationFormat>Custom</PresentationFormat>
  <Paragraphs>225</Paragraphs>
  <Slides>18</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Segoe</vt:lpstr>
      <vt:lpstr>Wingdings</vt:lpstr>
      <vt:lpstr>ＭＳ Ｐゴシック</vt:lpstr>
      <vt:lpstr>Segoe Semibold</vt:lpstr>
      <vt:lpstr>Times New Roman</vt:lpstr>
      <vt:lpstr>WinHec 2007 WEB Template</vt:lpstr>
      <vt:lpstr>Home Media Transports</vt:lpstr>
      <vt:lpstr>Agenda</vt:lpstr>
      <vt:lpstr>Multi-Room DVR – The “Killer App”  </vt:lpstr>
      <vt:lpstr>Home Networking Requirements (1 Of 3)</vt:lpstr>
      <vt:lpstr>Home Networking Requirements (2 Of 3)</vt:lpstr>
      <vt:lpstr>Home Networking Requirements (3 Of 3)</vt:lpstr>
      <vt:lpstr>Industry Standard (1 Of 3)</vt:lpstr>
      <vt:lpstr>Industry Standard (2 Of 3)</vt:lpstr>
      <vt:lpstr>Industry Standard (3 Of 3)</vt:lpstr>
      <vt:lpstr>MoCA Field Trial Data Rate Results (1 Of 2)</vt:lpstr>
      <vt:lpstr>MoCA Field Trial Data Rate Results (2 Of 2)</vt:lpstr>
      <vt:lpstr>MoCA Features  (1 Of 2)</vt:lpstr>
      <vt:lpstr>MoCA Features  (2 Of 2)</vt:lpstr>
      <vt:lpstr>MoCA Frequency Coexistence (1 Of 2)</vt:lpstr>
      <vt:lpstr>MoCA Frequency Coexistence (2 Of 2)</vt:lpstr>
      <vt:lpstr>Summary (1 Of 2)</vt:lpstr>
      <vt:lpstr>Summary (2 Of 2)</vt:lpstr>
      <vt:lpstr>Additional Resources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CON-T477 Home Media Transports</dc:title>
  <dc:subject>WinHEC 2007</dc:subject>
  <dc:creator>Anton Monk</dc:creator>
  <dc:description>Template design: Silver Fox Productions; Bryan L. 
Formatter: David Griffith, Silver Fox Productions, Inc.
Event Date:
Event Location:
Speech Length:
Audience:
Key Topics:</dc:description>
  <cp:lastModifiedBy>Microsoft Employee</cp:lastModifiedBy>
  <cp:revision>32</cp:revision>
  <dcterms:created xsi:type="dcterms:W3CDTF">2007-03-09T17:59:21Z</dcterms:created>
  <dcterms:modified xsi:type="dcterms:W3CDTF">2007-05-29T20:23:31Z</dcterms:modified>
</cp:coreProperties>
</file>