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71" r:id="rId1"/>
    <p:sldMasterId id="2147483684" r:id="rId2"/>
  </p:sldMasterIdLst>
  <p:notesMasterIdLst>
    <p:notesMasterId r:id="rId40"/>
  </p:notesMasterIdLst>
  <p:handoutMasterIdLst>
    <p:handoutMasterId r:id="rId41"/>
  </p:handoutMasterIdLst>
  <p:sldIdLst>
    <p:sldId id="273" r:id="rId3"/>
    <p:sldId id="274" r:id="rId4"/>
    <p:sldId id="276" r:id="rId5"/>
    <p:sldId id="314" r:id="rId6"/>
    <p:sldId id="277" r:id="rId7"/>
    <p:sldId id="278" r:id="rId8"/>
    <p:sldId id="279" r:id="rId9"/>
    <p:sldId id="280" r:id="rId10"/>
    <p:sldId id="281" r:id="rId11"/>
    <p:sldId id="312" r:id="rId12"/>
    <p:sldId id="316" r:id="rId13"/>
    <p:sldId id="313" r:id="rId14"/>
    <p:sldId id="282" r:id="rId15"/>
    <p:sldId id="283" r:id="rId16"/>
    <p:sldId id="284" r:id="rId17"/>
    <p:sldId id="287" r:id="rId18"/>
    <p:sldId id="285" r:id="rId19"/>
    <p:sldId id="294" r:id="rId20"/>
    <p:sldId id="286" r:id="rId21"/>
    <p:sldId id="288" r:id="rId22"/>
    <p:sldId id="289" r:id="rId23"/>
    <p:sldId id="305" r:id="rId24"/>
    <p:sldId id="290" r:id="rId25"/>
    <p:sldId id="295" r:id="rId26"/>
    <p:sldId id="293" r:id="rId27"/>
    <p:sldId id="297" r:id="rId28"/>
    <p:sldId id="296" r:id="rId29"/>
    <p:sldId id="292" r:id="rId30"/>
    <p:sldId id="300" r:id="rId31"/>
    <p:sldId id="304" r:id="rId32"/>
    <p:sldId id="299" r:id="rId33"/>
    <p:sldId id="301" r:id="rId34"/>
    <p:sldId id="302" r:id="rId35"/>
    <p:sldId id="306" r:id="rId36"/>
    <p:sldId id="310" r:id="rId37"/>
    <p:sldId id="311" r:id="rId38"/>
    <p:sldId id="315" r:id="rId39"/>
  </p:sldIdLst>
  <p:sldSz cx="9144000" cy="6858000" type="screen4x3"/>
  <p:notesSz cx="6858000" cy="9296400"/>
  <p:embeddedFontLst>
    <p:embeddedFont>
      <p:font typeface="Segoe" charset="0"/>
      <p:regular r:id="rId42"/>
      <p:bold r:id="rId43"/>
      <p:italic r:id="rId44"/>
      <p:boldItalic r:id="rId45"/>
    </p:embeddedFont>
    <p:embeddedFont>
      <p:font typeface="Segoe Semibold" charset="0"/>
      <p:bold r:id="rId46"/>
      <p:boldItalic r:id="rId47"/>
    </p:embeddedFont>
    <p:embeddedFont>
      <p:font typeface="Calibri" pitchFamily="34" charset="0"/>
      <p:regular r:id="rId48"/>
      <p:bold r:id="rId49"/>
      <p:italic r:id="rId50"/>
      <p:boldItalic r:id="rId51"/>
    </p:embeddedFont>
  </p:embeddedFontLst>
  <p:custDataLst>
    <p:tags r:id="rId5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srgbClr val="FF0000"/>
    </p:penClr>
  </p:showPr>
  <p:clrMru>
    <a:srgbClr val="FF6600"/>
    <a:srgbClr val="4772B9"/>
    <a:srgbClr val="3A6FC6"/>
    <a:srgbClr val="286FD8"/>
    <a:srgbClr val="1E62B4"/>
    <a:srgbClr val="216BC5"/>
    <a:srgbClr val="2769D3"/>
    <a:srgbClr val="FF711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15" autoAdjust="0"/>
    <p:restoredTop sz="94660"/>
  </p:normalViewPr>
  <p:slideViewPr>
    <p:cSldViewPr>
      <p:cViewPr varScale="1">
        <p:scale>
          <a:sx n="84" d="100"/>
          <a:sy n="84" d="100"/>
        </p:scale>
        <p:origin x="-1242" y="-72"/>
      </p:cViewPr>
      <p:guideLst>
        <p:guide orient="horz" pos="2160"/>
        <p:guide orient="horz" pos="144"/>
        <p:guide orient="horz" pos="894"/>
        <p:guide orient="horz" pos="1200"/>
        <p:guide orient="horz" pos="1488"/>
        <p:guide orient="horz" pos="4176"/>
        <p:guide orient="horz" pos="1728"/>
        <p:guide orient="horz" pos="3517"/>
        <p:guide pos="2880"/>
        <p:guide pos="240"/>
        <p:guide pos="55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1986" y="-10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D3D19BA-ECEF-409F-B43E-471708946905}" type="datetimeFigureOut">
              <a:rPr lang="en-US"/>
              <a:pPr>
                <a:defRPr/>
              </a:pPr>
              <a:t>6/6/2007</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009F842-FDA1-413D-AF38-D6972D26985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A8B8EA6-EC32-446D-AC9C-3151570BF934}" type="datetimeFigureOut">
              <a:rPr lang="en-US"/>
              <a:pPr>
                <a:defRPr/>
              </a:pPr>
              <a:t>6/6/2007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3EB3FA3-396E-42D1-9775-8CD9CCDEDB1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7CFC8B-2E88-437E-BAAE-F372036504A6}"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D1742B-9B09-4AF7-95EC-B1A47BC9523F}"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5A90DE-17CE-492B-BD3B-EDBBB75D1BE1}"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6A9EC7-9B4C-46FB-984D-C06797A1AA51}"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8ACBC1-E0E4-4F17-B6D1-B077E32FC8E6}"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45DAC4-D930-4180-B6F2-20EBCF70DA8C}"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72CBB5-19F5-4A7A-99C0-F28CE5369846}"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553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6554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5FB91119-87F8-4346-8559-C15E5D09B0B5}" type="datetime8">
              <a:rPr lang="en-US"/>
              <a:pPr fontAlgn="base">
                <a:spcBef>
                  <a:spcPct val="0"/>
                </a:spcBef>
                <a:spcAft>
                  <a:spcPct val="0"/>
                </a:spcAft>
              </a:pPr>
              <a:t>6/6/2007 3:13 PM</a:t>
            </a:fld>
            <a:endParaRPr lang="en-US"/>
          </a:p>
        </p:txBody>
      </p:sp>
      <p:sp>
        <p:nvSpPr>
          <p:cNvPr id="6554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65542"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EFE766-7D35-4440-ABE8-4BA6CC0385E1}"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954F9C-9A7B-48A3-B24B-FF90717EB35E}"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C6B8BD-AF2E-4E5E-BDC1-8D0CDBF6F4BD}"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7AFACE-7169-43FD-96EA-122ECD6B0019}"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7"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3686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88522656-DC0C-4EA7-AA07-ACC541DC733C}" type="datetime8">
              <a:rPr lang="en-US"/>
              <a:pPr fontAlgn="base">
                <a:spcBef>
                  <a:spcPct val="0"/>
                </a:spcBef>
                <a:spcAft>
                  <a:spcPct val="0"/>
                </a:spcAft>
              </a:pPr>
              <a:t>6/6/2007 3:13 PM</a:t>
            </a:fld>
            <a:endParaRPr lang="en-US"/>
          </a:p>
        </p:txBody>
      </p:sp>
      <p:sp>
        <p:nvSpPr>
          <p:cNvPr id="36869"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36870"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819EDC-EBD1-4BC5-97AD-A6C9514CDFC3}"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373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7373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C6EFBEA2-F9E4-448A-939B-F2CF2E906C70}" type="datetime8">
              <a:rPr lang="en-US"/>
              <a:pPr fontAlgn="base">
                <a:spcBef>
                  <a:spcPct val="0"/>
                </a:spcBef>
                <a:spcAft>
                  <a:spcPct val="0"/>
                </a:spcAft>
              </a:pPr>
              <a:t>6/6/2007 3:13 PM</a:t>
            </a:fld>
            <a:endParaRPr lang="en-US"/>
          </a:p>
        </p:txBody>
      </p:sp>
      <p:sp>
        <p:nvSpPr>
          <p:cNvPr id="73733"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7373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0900DF-C6E4-4B6A-8220-D06456940DD6}"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C4F860-706A-42F5-BAA5-201D3CC6233E}"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7827"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7782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A7BE0490-14F1-49D4-9416-92969F9A8F5C}" type="datetime8">
              <a:rPr lang="en-US"/>
              <a:pPr fontAlgn="base">
                <a:spcBef>
                  <a:spcPct val="0"/>
                </a:spcBef>
                <a:spcAft>
                  <a:spcPct val="0"/>
                </a:spcAft>
              </a:pPr>
              <a:t>6/6/2007 3:13 PM</a:t>
            </a:fld>
            <a:endParaRPr lang="en-US"/>
          </a:p>
        </p:txBody>
      </p:sp>
      <p:sp>
        <p:nvSpPr>
          <p:cNvPr id="77829"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77830"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77A539-7E31-45C4-8EA4-37FDC5773B6C}"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609A8B-B8BC-4E0D-A454-1BD5CDD854CC}" type="slidenum">
              <a:rPr lang="en-US"/>
              <a:pPr fontAlgn="base">
                <a:spcBef>
                  <a:spcPct val="0"/>
                </a:spcBef>
                <a:spcAft>
                  <a:spcPct val="0"/>
                </a:spcAft>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A091C6-BDCA-404E-A3E4-B4B3164DD7E4}" type="slidenum">
              <a:rPr lang="en-US"/>
              <a:pPr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D184D9-9654-47F6-9B44-95CD059F7A0E}"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601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8602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6849DAF-9B35-48F5-81D8-1D837C7B70A9}" type="datetime8">
              <a:rPr lang="en-US"/>
              <a:pPr fontAlgn="base">
                <a:spcBef>
                  <a:spcPct val="0"/>
                </a:spcBef>
                <a:spcAft>
                  <a:spcPct val="0"/>
                </a:spcAft>
              </a:pPr>
              <a:t>6/6/2007 3:13 PM</a:t>
            </a:fld>
            <a:endParaRPr lang="en-US"/>
          </a:p>
        </p:txBody>
      </p:sp>
      <p:sp>
        <p:nvSpPr>
          <p:cNvPr id="8602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86022"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D5279E-7258-4DA8-B03E-1C2ACE010183}" type="slidenum">
              <a:rPr lang="en-US"/>
              <a:pPr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F67DEF-B0A1-4599-9B19-F728D9BB3B73}" type="slidenum">
              <a:rPr lang="en-US"/>
              <a:pPr fontAlgn="base">
                <a:spcBef>
                  <a:spcPct val="0"/>
                </a:spcBef>
                <a:spcAft>
                  <a:spcPct val="0"/>
                </a:spcAft>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011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9011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706D2322-7F68-4ACB-9A20-C8AE882CD54A}" type="datetime8">
              <a:rPr lang="en-US"/>
              <a:pPr fontAlgn="base">
                <a:spcBef>
                  <a:spcPct val="0"/>
                </a:spcBef>
                <a:spcAft>
                  <a:spcPct val="0"/>
                </a:spcAft>
              </a:pPr>
              <a:t>6/6/2007 3:13 PM</a:t>
            </a:fld>
            <a:endParaRPr lang="en-US"/>
          </a:p>
        </p:txBody>
      </p:sp>
      <p:sp>
        <p:nvSpPr>
          <p:cNvPr id="9011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9011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FBAD10-A220-4A69-88C4-5EFD2C209F76}" type="slidenum">
              <a:rPr lang="en-US"/>
              <a:pPr fontAlgn="base">
                <a:spcBef>
                  <a:spcPct val="0"/>
                </a:spcBef>
                <a:spcAft>
                  <a:spcPct val="0"/>
                </a:spcAft>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FC59E9-874C-4634-A6B6-7D2AE564C95B}" type="slidenum">
              <a:rPr lang="en-US"/>
              <a:pPr fontAlgn="base">
                <a:spcBef>
                  <a:spcPct val="0"/>
                </a:spcBef>
                <a:spcAft>
                  <a:spcPct val="0"/>
                </a:spcAft>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6A864D-506E-4619-9C17-275A949A8B92}"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421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9421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CB4C0470-EF96-4F9B-A7D2-FD40E0E5153E}" type="datetime8">
              <a:rPr lang="en-US"/>
              <a:pPr fontAlgn="base">
                <a:spcBef>
                  <a:spcPct val="0"/>
                </a:spcBef>
                <a:spcAft>
                  <a:spcPct val="0"/>
                </a:spcAft>
              </a:pPr>
              <a:t>6/6/2007 3:13 PM</a:t>
            </a:fld>
            <a:endParaRPr lang="en-US"/>
          </a:p>
        </p:txBody>
      </p:sp>
      <p:sp>
        <p:nvSpPr>
          <p:cNvPr id="94213"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9421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6908EE-07D1-489E-B8B7-57188064E4A4}" type="slidenum">
              <a:rPr lang="en-US"/>
              <a:pPr fontAlgn="base">
                <a:spcBef>
                  <a:spcPct val="0"/>
                </a:spcBef>
                <a:spcAft>
                  <a:spcPct val="0"/>
                </a:spcAft>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6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F29E47-F0D5-4F7C-8C2F-7F58991AB092}" type="slidenum">
              <a:rPr lang="en-US"/>
              <a:pPr fontAlgn="base">
                <a:spcBef>
                  <a:spcPct val="0"/>
                </a:spcBef>
                <a:spcAft>
                  <a:spcPct val="0"/>
                </a:spcAft>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8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A751D9-1B50-4DD9-A078-8CF2057388E2}" type="slidenum">
              <a:rPr lang="en-US"/>
              <a:pPr fontAlgn="base">
                <a:spcBef>
                  <a:spcPct val="0"/>
                </a:spcBef>
                <a:spcAft>
                  <a:spcPct val="0"/>
                </a:spcAft>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03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5267BF-0703-4A10-A006-6CCBF68553E5}" type="slidenum">
              <a:rPr lang="en-US"/>
              <a:pPr fontAlgn="base">
                <a:spcBef>
                  <a:spcPct val="0"/>
                </a:spcBef>
                <a:spcAft>
                  <a:spcPct val="0"/>
                </a:spcAft>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2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D55E7C-D0F8-47EA-A926-4EB7758B64F6}" type="slidenum">
              <a:rPr lang="en-US"/>
              <a:pPr fontAlgn="base">
                <a:spcBef>
                  <a:spcPct val="0"/>
                </a:spcBef>
                <a:spcAft>
                  <a:spcPct val="0"/>
                </a:spcAft>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9DD9CF-E568-49A2-96F5-E4A74F05C9B3}" type="slidenum">
              <a:rPr lang="en-US"/>
              <a:pPr fontAlgn="base">
                <a:spcBef>
                  <a:spcPct val="0"/>
                </a:spcBef>
                <a:spcAft>
                  <a:spcPct val="0"/>
                </a:spcAft>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8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4AB2CA-E19E-4CCA-A96C-FB3BF3D444BA}" type="slidenum">
              <a:rPr lang="en-US"/>
              <a:pPr fontAlgn="base">
                <a:spcBef>
                  <a:spcPct val="0"/>
                </a:spcBef>
                <a:spcAft>
                  <a:spcPct val="0"/>
                </a:spcAft>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1D0FF6-B3AF-41AD-9078-D80AD500EB3E}"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70EECC-4509-4BEF-9810-28BFA167FB75}"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A4594C-715F-49DA-AA35-D8046A5811E5}"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A8A4B5-A588-444E-AA65-CE4690E4356D}"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7EE24D-EF87-4EC7-8FC8-335989CE84AF}"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5-00244_WinHec_Template_Bug.png"/>
          <p:cNvPicPr>
            <a:picLocks noChangeAspect="1"/>
          </p:cNvPicPr>
          <p:nvPr/>
        </p:nvPicPr>
        <p:blipFill>
          <a:blip r:embed="rId2"/>
          <a:srcRect/>
          <a:stretch>
            <a:fillRect/>
          </a:stretch>
        </p:blipFill>
        <p:spPr bwMode="auto">
          <a:xfrm>
            <a:off x="7621588" y="6016625"/>
            <a:ext cx="1492250" cy="841375"/>
          </a:xfrm>
          <a:prstGeom prst="rect">
            <a:avLst/>
          </a:prstGeom>
          <a:noFill/>
          <a:ln w="9525">
            <a:noFill/>
            <a:miter lim="800000"/>
            <a:headEnd/>
            <a:tailEnd/>
          </a:ln>
        </p:spPr>
      </p:pic>
      <p:sp>
        <p:nvSpPr>
          <p:cNvPr id="18434" name="Rectangle 2"/>
          <p:cNvSpPr>
            <a:spLocks noGrp="1" noChangeArrowheads="1"/>
          </p:cNvSpPr>
          <p:nvPr>
            <p:ph type="ctrTitle"/>
          </p:nvPr>
        </p:nvSpPr>
        <p:spPr>
          <a:xfrm>
            <a:off x="727605" y="1903678"/>
            <a:ext cx="7692761" cy="1523494"/>
          </a:xfrm>
          <a:ln algn="ctr"/>
        </p:spPr>
        <p:txBody>
          <a:bodyPr/>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18435" name="Rectangle 3"/>
          <p:cNvSpPr>
            <a:spLocks noGrp="1" noChangeArrowheads="1"/>
          </p:cNvSpPr>
          <p:nvPr>
            <p:ph type="subTitle" idx="1"/>
          </p:nvPr>
        </p:nvSpPr>
        <p:spPr>
          <a:xfrm>
            <a:off x="727605" y="4334074"/>
            <a:ext cx="7692761" cy="473207"/>
          </a:xfrm>
        </p:spPr>
        <p:txBody>
          <a:bodyPr/>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otes Slide (you must hide it)">
    <p:bg bwMode="black">
      <p:bgPr>
        <a:solidFill>
          <a:srgbClr val="216B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Slide - no bottom bar">
    <p:bg bwMode="black">
      <p:bgPr>
        <a:solidFill>
          <a:srgbClr val="216B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216B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216B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server2\FTP_root\clients\White_Whale\5-00244_WinHec\Art\Template\Gold Bar.png"/>
          <p:cNvPicPr>
            <a:picLocks noChangeAspect="1" noChangeArrowheads="1"/>
          </p:cNvPicPr>
          <p:nvPr userDrawn="1"/>
        </p:nvPicPr>
        <p:blipFill>
          <a:blip r:embed="rId2"/>
          <a:srcRect/>
          <a:stretch>
            <a:fillRect/>
          </a:stretch>
        </p:blipFill>
        <p:spPr bwMode="auto">
          <a:xfrm>
            <a:off x="0" y="6757988"/>
            <a:ext cx="9144000" cy="166687"/>
          </a:xfrm>
          <a:prstGeom prst="rect">
            <a:avLst/>
          </a:prstGeom>
          <a:noFill/>
          <a:ln w="9525">
            <a:noFill/>
            <a:miter lim="800000"/>
            <a:headEnd/>
            <a:tailEnd/>
          </a:ln>
        </p:spPr>
      </p:pic>
      <p:pic>
        <p:nvPicPr>
          <p:cNvPr id="5" name="Picture 4" descr="5-00244_WinHec_Template_Bug.png"/>
          <p:cNvPicPr>
            <a:picLocks noChangeAspect="1"/>
          </p:cNvPicPr>
          <p:nvPr userDrawn="1"/>
        </p:nvPicPr>
        <p:blipFill>
          <a:blip r:embed="rId3"/>
          <a:srcRect/>
          <a:stretch>
            <a:fillRect/>
          </a:stretch>
        </p:blipFill>
        <p:spPr bwMode="auto">
          <a:xfrm>
            <a:off x="7621588" y="6016625"/>
            <a:ext cx="1492250" cy="841375"/>
          </a:xfrm>
          <a:prstGeom prst="rect">
            <a:avLst/>
          </a:prstGeom>
          <a:noFill/>
          <a:ln w="9525">
            <a:noFill/>
            <a:miter lim="800000"/>
            <a:headEnd/>
            <a:tailEnd/>
          </a:ln>
        </p:spPr>
      </p:pic>
      <p:sp>
        <p:nvSpPr>
          <p:cNvPr id="18434" name="Rectangle 2"/>
          <p:cNvSpPr>
            <a:spLocks noGrp="1" noChangeArrowheads="1"/>
          </p:cNvSpPr>
          <p:nvPr>
            <p:ph type="ctrTitle"/>
          </p:nvPr>
        </p:nvSpPr>
        <p:spPr>
          <a:xfrm>
            <a:off x="727605" y="1903678"/>
            <a:ext cx="7692761" cy="1523494"/>
          </a:xfrm>
          <a:ln algn="ctr"/>
        </p:spPr>
        <p:txBody>
          <a:bodyPr/>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18435" name="Rectangle 3"/>
          <p:cNvSpPr>
            <a:spLocks noGrp="1" noChangeArrowheads="1"/>
          </p:cNvSpPr>
          <p:nvPr>
            <p:ph type="subTitle" idx="1"/>
          </p:nvPr>
        </p:nvSpPr>
        <p:spPr>
          <a:xfrm>
            <a:off x="727605" y="4334074"/>
            <a:ext cx="7692761" cy="473207"/>
          </a:xfrm>
        </p:spPr>
        <p:txBody>
          <a:bodyPr/>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pic>
        <p:nvPicPr>
          <p:cNvPr id="4" name="Picture 2" descr="\\server2\FTP_root\clients\White_Whale\5-00244_WinHec\Art\Template\Gold Bar.png"/>
          <p:cNvPicPr>
            <a:picLocks noChangeAspect="1" noChangeArrowheads="1"/>
          </p:cNvPicPr>
          <p:nvPr userDrawn="1"/>
        </p:nvPicPr>
        <p:blipFill>
          <a:blip r:embed="rId2"/>
          <a:srcRect/>
          <a:stretch>
            <a:fillRect/>
          </a:stretch>
        </p:blipFill>
        <p:spPr bwMode="auto">
          <a:xfrm>
            <a:off x="0" y="6757988"/>
            <a:ext cx="9144000" cy="166687"/>
          </a:xfrm>
          <a:prstGeom prst="rect">
            <a:avLst/>
          </a:prstGeom>
          <a:noFill/>
          <a:ln w="9525">
            <a:noFill/>
            <a:miter lim="800000"/>
            <a:headEnd/>
            <a:tailEnd/>
          </a:ln>
        </p:spPr>
      </p:pic>
      <p:pic>
        <p:nvPicPr>
          <p:cNvPr id="5" name="Picture 5" descr="5-00244_WinHec_Template_Bug.png"/>
          <p:cNvPicPr>
            <a:picLocks noChangeAspect="1"/>
          </p:cNvPicPr>
          <p:nvPr userDrawn="1"/>
        </p:nvPicPr>
        <p:blipFill>
          <a:blip r:embed="rId3"/>
          <a:srcRect/>
          <a:stretch>
            <a:fillRect/>
          </a:stretch>
        </p:blipFill>
        <p:spPr bwMode="auto">
          <a:xfrm>
            <a:off x="7621588" y="6016625"/>
            <a:ext cx="1492250" cy="841375"/>
          </a:xfrm>
          <a:prstGeom prst="rect">
            <a:avLst/>
          </a:prstGeom>
          <a:noFill/>
          <a:ln w="9525">
            <a:noFill/>
            <a:miter lim="800000"/>
            <a:headEnd/>
            <a:tailEnd/>
          </a:ln>
        </p:spPr>
      </p:pic>
      <p:sp>
        <p:nvSpPr>
          <p:cNvPr id="18434" name="Rectangle 2"/>
          <p:cNvSpPr>
            <a:spLocks noGrp="1" noChangeArrowheads="1"/>
          </p:cNvSpPr>
          <p:nvPr>
            <p:ph type="ctrTitle"/>
          </p:nvPr>
        </p:nvSpPr>
        <p:spPr>
          <a:xfrm>
            <a:off x="727605" y="2354792"/>
            <a:ext cx="7692761" cy="1523494"/>
          </a:xfrm>
          <a:ln algn="ctr"/>
        </p:spPr>
        <p:txBody>
          <a:bodyPr/>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p:spPr>
        <p:txBody>
          <a:bodyPr/>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server2\FTP_root\clients\White_Whale\5-00244_WinHec\Art\Template\Gold Bar.png"/>
          <p:cNvPicPr>
            <a:picLocks noChangeAspect="1" noChangeArrowheads="1"/>
          </p:cNvPicPr>
          <p:nvPr userDrawn="1"/>
        </p:nvPicPr>
        <p:blipFill>
          <a:blip r:embed="rId2"/>
          <a:srcRect/>
          <a:stretch>
            <a:fillRect/>
          </a:stretch>
        </p:blipFill>
        <p:spPr bwMode="auto">
          <a:xfrm>
            <a:off x="0" y="6757988"/>
            <a:ext cx="9144000" cy="166687"/>
          </a:xfrm>
          <a:prstGeom prst="rect">
            <a:avLst/>
          </a:prstGeom>
          <a:noFill/>
          <a:ln w="9525">
            <a:noFill/>
            <a:miter lim="800000"/>
            <a:headEnd/>
            <a:tailEnd/>
          </a:ln>
        </p:spPr>
      </p:pic>
      <p:pic>
        <p:nvPicPr>
          <p:cNvPr id="5" name="Picture 5" descr="5-00244_WinHec_Template_Bug.png"/>
          <p:cNvPicPr>
            <a:picLocks noChangeAspect="1"/>
          </p:cNvPicPr>
          <p:nvPr userDrawn="1"/>
        </p:nvPicPr>
        <p:blipFill>
          <a:blip r:embed="rId3"/>
          <a:srcRect/>
          <a:stretch>
            <a:fillRect/>
          </a:stretch>
        </p:blipFill>
        <p:spPr bwMode="auto">
          <a:xfrm>
            <a:off x="7621588" y="6016625"/>
            <a:ext cx="1492250" cy="841375"/>
          </a:xfrm>
          <a:prstGeom prst="rect">
            <a:avLst/>
          </a:prstGeom>
          <a:noFill/>
          <a:ln w="9525">
            <a:noFill/>
            <a:miter lim="800000"/>
            <a:headEnd/>
            <a:tailEnd/>
          </a:ln>
        </p:spPr>
      </p:pic>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server2\FTP_root\clients\White_Whale\5-00244_WinHec\Art\Template\Gold Bar.png"/>
          <p:cNvPicPr>
            <a:picLocks noChangeAspect="1" noChangeArrowheads="1"/>
          </p:cNvPicPr>
          <p:nvPr userDrawn="1"/>
        </p:nvPicPr>
        <p:blipFill>
          <a:blip r:embed="rId2"/>
          <a:srcRect/>
          <a:stretch>
            <a:fillRect/>
          </a:stretch>
        </p:blipFill>
        <p:spPr bwMode="auto">
          <a:xfrm>
            <a:off x="0" y="6757988"/>
            <a:ext cx="9144000" cy="166687"/>
          </a:xfrm>
          <a:prstGeom prst="rect">
            <a:avLst/>
          </a:prstGeom>
          <a:noFill/>
          <a:ln w="9525">
            <a:noFill/>
            <a:miter lim="800000"/>
            <a:headEnd/>
            <a:tailEnd/>
          </a:ln>
        </p:spPr>
      </p:pic>
      <p:pic>
        <p:nvPicPr>
          <p:cNvPr id="6" name="Picture 6" descr="5-00244_WinHec_Template_Bug.png"/>
          <p:cNvPicPr>
            <a:picLocks noChangeAspect="1"/>
          </p:cNvPicPr>
          <p:nvPr userDrawn="1"/>
        </p:nvPicPr>
        <p:blipFill>
          <a:blip r:embed="rId3"/>
          <a:srcRect/>
          <a:stretch>
            <a:fillRect/>
          </a:stretch>
        </p:blipFill>
        <p:spPr bwMode="auto">
          <a:xfrm>
            <a:off x="7621588" y="6016625"/>
            <a:ext cx="1492250" cy="841375"/>
          </a:xfrm>
          <a:prstGeom prst="rect">
            <a:avLst/>
          </a:prstGeom>
          <a:noFill/>
          <a:ln w="9525">
            <a:noFill/>
            <a:miter lim="800000"/>
            <a:headEnd/>
            <a:tailEnd/>
          </a:ln>
        </p:spPr>
      </p:pic>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server2\FTP_root\clients\White_Whale\5-00244_WinHec\Art\Template\Gold Bar.png"/>
          <p:cNvPicPr>
            <a:picLocks noChangeAspect="1" noChangeArrowheads="1"/>
          </p:cNvPicPr>
          <p:nvPr userDrawn="1"/>
        </p:nvPicPr>
        <p:blipFill>
          <a:blip r:embed="rId2"/>
          <a:srcRect/>
          <a:stretch>
            <a:fillRect/>
          </a:stretch>
        </p:blipFill>
        <p:spPr bwMode="auto">
          <a:xfrm>
            <a:off x="0" y="6757988"/>
            <a:ext cx="9144000" cy="166687"/>
          </a:xfrm>
          <a:prstGeom prst="rect">
            <a:avLst/>
          </a:prstGeom>
          <a:noFill/>
          <a:ln w="9525">
            <a:noFill/>
            <a:miter lim="800000"/>
            <a:headEnd/>
            <a:tailEnd/>
          </a:ln>
        </p:spPr>
      </p:pic>
      <p:pic>
        <p:nvPicPr>
          <p:cNvPr id="4" name="Picture 4" descr="5-00244_WinHec_Template_Bug.png"/>
          <p:cNvPicPr>
            <a:picLocks noChangeAspect="1"/>
          </p:cNvPicPr>
          <p:nvPr userDrawn="1"/>
        </p:nvPicPr>
        <p:blipFill>
          <a:blip r:embed="rId3"/>
          <a:srcRect/>
          <a:stretch>
            <a:fillRect/>
          </a:stretch>
        </p:blipFill>
        <p:spPr bwMode="auto">
          <a:xfrm>
            <a:off x="7621588" y="6016625"/>
            <a:ext cx="1492250" cy="841375"/>
          </a:xfrm>
          <a:prstGeom prst="rect">
            <a:avLst/>
          </a:prstGeom>
          <a:noFill/>
          <a:ln w="9525">
            <a:noFill/>
            <a:miter lim="800000"/>
            <a:headEnd/>
            <a:tailEnd/>
          </a:ln>
        </p:spPr>
      </p:pic>
      <p:sp>
        <p:nvSpPr>
          <p:cNvPr id="2" name="Title 1"/>
          <p:cNvSpPr>
            <a:spLocks noGrp="1"/>
          </p:cNvSpPr>
          <p:nvPr>
            <p:ph type="title"/>
          </p:nvPr>
        </p:nvSpPr>
        <p:spPr>
          <a:xfrm>
            <a:off x="382588" y="228600"/>
            <a:ext cx="8380412" cy="692498"/>
          </a:xfr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server2\FTP_root\clients\White_Whale\5-00244_WinHec\Art\Template\Gold Bar.png"/>
          <p:cNvPicPr>
            <a:picLocks noChangeAspect="1" noChangeArrowheads="1"/>
          </p:cNvPicPr>
          <p:nvPr userDrawn="1"/>
        </p:nvPicPr>
        <p:blipFill>
          <a:blip r:embed="rId2"/>
          <a:srcRect/>
          <a:stretch>
            <a:fillRect/>
          </a:stretch>
        </p:blipFill>
        <p:spPr bwMode="auto">
          <a:xfrm>
            <a:off x="0" y="6757988"/>
            <a:ext cx="9144000" cy="166687"/>
          </a:xfrm>
          <a:prstGeom prst="rect">
            <a:avLst/>
          </a:prstGeom>
          <a:noFill/>
          <a:ln w="9525">
            <a:noFill/>
            <a:miter lim="800000"/>
            <a:headEnd/>
            <a:tailEnd/>
          </a:ln>
        </p:spPr>
      </p:pic>
      <p:pic>
        <p:nvPicPr>
          <p:cNvPr id="3" name="Picture 3" descr="5-00244_WinHec_Template_Bug.png"/>
          <p:cNvPicPr>
            <a:picLocks noChangeAspect="1"/>
          </p:cNvPicPr>
          <p:nvPr userDrawn="1"/>
        </p:nvPicPr>
        <p:blipFill>
          <a:blip r:embed="rId3"/>
          <a:srcRect/>
          <a:stretch>
            <a:fillRect/>
          </a:stretch>
        </p:blipFill>
        <p:spPr bwMode="auto">
          <a:xfrm>
            <a:off x="7621588" y="6016625"/>
            <a:ext cx="1492250" cy="841375"/>
          </a:xfrm>
          <a:prstGeom prst="rect">
            <a:avLst/>
          </a:prstGeom>
          <a:noFill/>
          <a:ln w="9525">
            <a:noFill/>
            <a:miter lim="800000"/>
            <a:headEnd/>
            <a:tailEnd/>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pic>
        <p:nvPicPr>
          <p:cNvPr id="4" name="Picture 5" descr="5-00244_WinHec_Template_Bug.png"/>
          <p:cNvPicPr>
            <a:picLocks noChangeAspect="1"/>
          </p:cNvPicPr>
          <p:nvPr/>
        </p:nvPicPr>
        <p:blipFill>
          <a:blip r:embed="rId2"/>
          <a:srcRect/>
          <a:stretch>
            <a:fillRect/>
          </a:stretch>
        </p:blipFill>
        <p:spPr bwMode="auto">
          <a:xfrm>
            <a:off x="7621588" y="6016625"/>
            <a:ext cx="1492250" cy="841375"/>
          </a:xfrm>
          <a:prstGeom prst="rect">
            <a:avLst/>
          </a:prstGeom>
          <a:noFill/>
          <a:ln w="9525">
            <a:noFill/>
            <a:miter lim="800000"/>
            <a:headEnd/>
            <a:tailEnd/>
          </a:ln>
        </p:spPr>
      </p:pic>
      <p:sp>
        <p:nvSpPr>
          <p:cNvPr id="18434" name="Rectangle 2"/>
          <p:cNvSpPr>
            <a:spLocks noGrp="1" noChangeArrowheads="1"/>
          </p:cNvSpPr>
          <p:nvPr>
            <p:ph type="ctrTitle"/>
          </p:nvPr>
        </p:nvSpPr>
        <p:spPr>
          <a:xfrm>
            <a:off x="727605" y="2354792"/>
            <a:ext cx="7692761" cy="1523494"/>
          </a:xfrm>
          <a:ln algn="ctr"/>
        </p:spPr>
        <p:txBody>
          <a:bodyPr/>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p:spPr>
        <p:txBody>
          <a:bodyPr/>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solidFill>
          <a:srgbClr val="216BC5"/>
        </a:solid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pic>
        <p:nvPicPr>
          <p:cNvPr id="4" name="Picture 2" descr="\\server2\FTP_root\clients\White_Whale\5-00244_WinHec\Art\Template\Gold Bar.png"/>
          <p:cNvPicPr>
            <a:picLocks noChangeAspect="1" noChangeArrowheads="1"/>
          </p:cNvPicPr>
          <p:nvPr userDrawn="1"/>
        </p:nvPicPr>
        <p:blipFill>
          <a:blip r:embed="rId2"/>
          <a:srcRect/>
          <a:stretch>
            <a:fillRect/>
          </a:stretch>
        </p:blipFill>
        <p:spPr bwMode="auto">
          <a:xfrm>
            <a:off x="0" y="6757988"/>
            <a:ext cx="9144000" cy="166687"/>
          </a:xfrm>
          <a:prstGeom prst="rect">
            <a:avLst/>
          </a:prstGeom>
          <a:noFill/>
          <a:ln w="9525">
            <a:noFill/>
            <a:miter lim="800000"/>
            <a:headEnd/>
            <a:tailEnd/>
          </a:ln>
        </p:spPr>
      </p:pic>
      <p:pic>
        <p:nvPicPr>
          <p:cNvPr id="5" name="Picture 5" descr="5-00244_WinHec_Template_Bug.png"/>
          <p:cNvPicPr>
            <a:picLocks noChangeAspect="1"/>
          </p:cNvPicPr>
          <p:nvPr userDrawn="1"/>
        </p:nvPicPr>
        <p:blipFill>
          <a:blip r:embed="rId3"/>
          <a:srcRect/>
          <a:stretch>
            <a:fillRect/>
          </a:stretch>
        </p:blipFill>
        <p:spPr bwMode="auto">
          <a:xfrm>
            <a:off x="7621588" y="6016625"/>
            <a:ext cx="1492250" cy="841375"/>
          </a:xfrm>
          <a:prstGeom prst="rect">
            <a:avLst/>
          </a:prstGeom>
          <a:noFill/>
          <a:ln w="9525">
            <a:noFill/>
            <a:miter lim="800000"/>
            <a:headEnd/>
            <a:tailEnd/>
          </a:ln>
        </p:spPr>
      </p:pic>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4"/>
              </a:buBlip>
              <a:defRPr sz="3300"/>
            </a:lvl1pPr>
            <a:lvl2pPr>
              <a:spcBef>
                <a:spcPts val="1083"/>
              </a:spcBef>
              <a:buFontTx/>
              <a:buBlip>
                <a:blip r:embed="rId5"/>
              </a:buBlip>
              <a:defRPr sz="3000"/>
            </a:lvl2pPr>
            <a:lvl3pPr>
              <a:spcBef>
                <a:spcPts val="1000"/>
              </a:spcBef>
              <a:buFontTx/>
              <a:buBlip>
                <a:blip r:embed="rId5"/>
              </a:buBlip>
              <a:defRPr sz="2700"/>
            </a:lvl3pPr>
            <a:lvl4pPr>
              <a:spcBef>
                <a:spcPts val="917"/>
              </a:spcBef>
              <a:buFontTx/>
              <a:buBlip>
                <a:blip r:embed="rId5"/>
              </a:buBlip>
              <a:defRPr sz="2300"/>
            </a:lvl4pPr>
            <a:lvl5pPr>
              <a:spcBef>
                <a:spcPts val="833"/>
              </a:spcBef>
              <a:buFontTx/>
              <a:buBlip>
                <a:blip r:embed="rId5"/>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anding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Future Technologies">
    <p:spTree>
      <p:nvGrpSpPr>
        <p:cNvPr id="1" name=""/>
        <p:cNvGrpSpPr/>
        <p:nvPr/>
      </p:nvGrpSpPr>
      <p:grpSpPr>
        <a:xfrm>
          <a:off x="0" y="0"/>
          <a:ext cx="0" cy="0"/>
          <a:chOff x="0" y="0"/>
          <a:chExt cx="0" cy="0"/>
        </a:xfrm>
      </p:grpSpPr>
      <p:pic>
        <p:nvPicPr>
          <p:cNvPr id="4" name="Picture 2" descr="\\server2\FTP_root\clients\White_Whale\5-00244_WinHec\Art\Template\Gold Bar.png"/>
          <p:cNvPicPr>
            <a:picLocks noChangeAspect="1" noChangeArrowheads="1"/>
          </p:cNvPicPr>
          <p:nvPr userDrawn="1"/>
        </p:nvPicPr>
        <p:blipFill>
          <a:blip r:embed="rId2"/>
          <a:srcRect/>
          <a:stretch>
            <a:fillRect/>
          </a:stretch>
        </p:blipFill>
        <p:spPr bwMode="auto">
          <a:xfrm>
            <a:off x="0" y="6757988"/>
            <a:ext cx="9144000" cy="166687"/>
          </a:xfrm>
          <a:prstGeom prst="rect">
            <a:avLst/>
          </a:prstGeom>
          <a:noFill/>
          <a:ln w="9525">
            <a:noFill/>
            <a:miter lim="800000"/>
            <a:headEnd/>
            <a:tailEnd/>
          </a:ln>
        </p:spPr>
      </p:pic>
      <p:pic>
        <p:nvPicPr>
          <p:cNvPr id="5" name="Picture 5" descr="5-00244_WinHec_Template_Bug.png"/>
          <p:cNvPicPr>
            <a:picLocks noChangeAspect="1"/>
          </p:cNvPicPr>
          <p:nvPr userDrawn="1"/>
        </p:nvPicPr>
        <p:blipFill>
          <a:blip r:embed="rId3"/>
          <a:srcRect/>
          <a:stretch>
            <a:fillRect/>
          </a:stretch>
        </p:blipFill>
        <p:spPr bwMode="auto">
          <a:xfrm>
            <a:off x="7621588" y="6016625"/>
            <a:ext cx="1492250" cy="841375"/>
          </a:xfrm>
          <a:prstGeom prst="rect">
            <a:avLst/>
          </a:prstGeom>
          <a:noFill/>
          <a:ln w="9525">
            <a:noFill/>
            <a:miter lim="800000"/>
            <a:headEnd/>
            <a:tailEnd/>
          </a:ln>
        </p:spPr>
      </p:pic>
      <p:sp>
        <p:nvSpPr>
          <p:cNvPr id="2" name="Title 1"/>
          <p:cNvSpPr>
            <a:spLocks noGrp="1"/>
          </p:cNvSpPr>
          <p:nvPr>
            <p:ph type="title"/>
          </p:nvPr>
        </p:nvSpPr>
        <p:spPr>
          <a:noFill/>
          <a:ln w="9525">
            <a:noFill/>
            <a:miter lim="800000"/>
            <a:headEnd/>
            <a:tailEnd/>
          </a:ln>
        </p:spPr>
        <p:txBody>
          <a:bodyPr/>
          <a:lstStyle>
            <a:lvl1pPr algn="l" defTabSz="912740" rtl="0" eaLnBrk="1" fontAlgn="base" hangingPunct="1">
              <a:lnSpc>
                <a:spcPct val="90000"/>
              </a:lnSpc>
              <a:spcBef>
                <a:spcPct val="0"/>
              </a:spcBef>
              <a:spcAft>
                <a:spcPct val="0"/>
              </a:spcAft>
              <a:defRPr lang="en-US" sz="5000" b="0" cap="none" spc="-125" dirty="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5"/>
            <a:ext cx="8380412" cy="2369879"/>
          </a:xfrm>
        </p:spPr>
        <p:txBody>
          <a:bodyPr/>
          <a:lstStyle>
            <a:lvl1pPr>
              <a:spcBef>
                <a:spcPts val="1167"/>
              </a:spcBef>
              <a:buFontTx/>
              <a:buBlip>
                <a:blip r:embed="rId4"/>
              </a:buBlip>
              <a:defRPr sz="3300"/>
            </a:lvl1pPr>
            <a:lvl2pPr>
              <a:spcBef>
                <a:spcPts val="1083"/>
              </a:spcBef>
              <a:buFontTx/>
              <a:buBlip>
                <a:blip r:embed="rId5"/>
              </a:buBlip>
              <a:defRPr sz="3000"/>
            </a:lvl2pPr>
            <a:lvl3pPr>
              <a:spcBef>
                <a:spcPts val="1000"/>
              </a:spcBef>
              <a:buFontTx/>
              <a:buBlip>
                <a:blip r:embed="rId5"/>
              </a:buBlip>
              <a:defRPr sz="2700"/>
            </a:lvl3pPr>
            <a:lvl4pPr>
              <a:spcBef>
                <a:spcPts val="917"/>
              </a:spcBef>
              <a:buFontTx/>
              <a:buBlip>
                <a:blip r:embed="rId5"/>
              </a:buBlip>
              <a:defRPr sz="2300"/>
            </a:lvl4pPr>
            <a:lvl5pPr>
              <a:spcBef>
                <a:spcPts val="833"/>
              </a:spcBef>
              <a:buFontTx/>
              <a:buBlip>
                <a:blip r:embed="rId5"/>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bwMode="black">
      <p:bgPr>
        <a:solidFill>
          <a:srgbClr val="216B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ck Slide - no bottom bar">
    <p:bg bwMode="black">
      <p:bgPr>
        <a:solidFill>
          <a:srgbClr val="216B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server2\FTP_root\clients\White_Whale\5-00244_WinHec\Art\Template\Gold Bar.png"/>
          <p:cNvPicPr>
            <a:picLocks noChangeAspect="1" noChangeArrowheads="1"/>
          </p:cNvPicPr>
          <p:nvPr/>
        </p:nvPicPr>
        <p:blipFill>
          <a:blip r:embed="rId2"/>
          <a:srcRect/>
          <a:stretch>
            <a:fillRect/>
          </a:stretch>
        </p:blipFill>
        <p:spPr bwMode="auto">
          <a:xfrm>
            <a:off x="0" y="6757988"/>
            <a:ext cx="9144000" cy="166687"/>
          </a:xfrm>
          <a:prstGeom prst="rect">
            <a:avLst/>
          </a:prstGeom>
          <a:noFill/>
          <a:ln w="9525">
            <a:noFill/>
            <a:miter lim="800000"/>
            <a:headEnd/>
            <a:tailEnd/>
          </a:ln>
        </p:spPr>
      </p:pic>
      <p:pic>
        <p:nvPicPr>
          <p:cNvPr id="5" name="Picture 5" descr="5-00244_WinHec_Template_Bug.png"/>
          <p:cNvPicPr>
            <a:picLocks noChangeAspect="1"/>
          </p:cNvPicPr>
          <p:nvPr/>
        </p:nvPicPr>
        <p:blipFill>
          <a:blip r:embed="rId3"/>
          <a:srcRect/>
          <a:stretch>
            <a:fillRect/>
          </a:stretch>
        </p:blipFill>
        <p:spPr bwMode="auto">
          <a:xfrm>
            <a:off x="7621588" y="6016625"/>
            <a:ext cx="1492250" cy="841375"/>
          </a:xfrm>
          <a:prstGeom prst="rect">
            <a:avLst/>
          </a:prstGeom>
          <a:noFill/>
          <a:ln w="9525">
            <a:noFill/>
            <a:miter lim="800000"/>
            <a:headEnd/>
            <a:tailEnd/>
          </a:ln>
        </p:spPr>
      </p:pic>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server2\FTP_root\clients\White_Whale\5-00244_WinHec\Art\Template\Gold Bar.png"/>
          <p:cNvPicPr>
            <a:picLocks noChangeAspect="1" noChangeArrowheads="1"/>
          </p:cNvPicPr>
          <p:nvPr/>
        </p:nvPicPr>
        <p:blipFill>
          <a:blip r:embed="rId2"/>
          <a:srcRect/>
          <a:stretch>
            <a:fillRect/>
          </a:stretch>
        </p:blipFill>
        <p:spPr bwMode="auto">
          <a:xfrm>
            <a:off x="0" y="6757988"/>
            <a:ext cx="9144000" cy="166687"/>
          </a:xfrm>
          <a:prstGeom prst="rect">
            <a:avLst/>
          </a:prstGeom>
          <a:noFill/>
          <a:ln w="9525">
            <a:noFill/>
            <a:miter lim="800000"/>
            <a:headEnd/>
            <a:tailEnd/>
          </a:ln>
        </p:spPr>
      </p:pic>
      <p:pic>
        <p:nvPicPr>
          <p:cNvPr id="6" name="Picture 6" descr="5-00244_WinHec_Template_Bug.png"/>
          <p:cNvPicPr>
            <a:picLocks noChangeAspect="1"/>
          </p:cNvPicPr>
          <p:nvPr/>
        </p:nvPicPr>
        <p:blipFill>
          <a:blip r:embed="rId3"/>
          <a:srcRect/>
          <a:stretch>
            <a:fillRect/>
          </a:stretch>
        </p:blipFill>
        <p:spPr bwMode="auto">
          <a:xfrm>
            <a:off x="7621588" y="6016625"/>
            <a:ext cx="1492250" cy="841375"/>
          </a:xfrm>
          <a:prstGeom prst="rect">
            <a:avLst/>
          </a:prstGeom>
          <a:noFill/>
          <a:ln w="9525">
            <a:noFill/>
            <a:miter lim="800000"/>
            <a:headEnd/>
            <a:tailEnd/>
          </a:ln>
        </p:spPr>
      </p:pic>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5-00244_WinHec_Template_Bug.png"/>
          <p:cNvPicPr>
            <a:picLocks noChangeAspect="1"/>
          </p:cNvPicPr>
          <p:nvPr/>
        </p:nvPicPr>
        <p:blipFill>
          <a:blip r:embed="rId2"/>
          <a:srcRect/>
          <a:stretch>
            <a:fillRect/>
          </a:stretch>
        </p:blipFill>
        <p:spPr bwMode="auto">
          <a:xfrm>
            <a:off x="7621588" y="6016625"/>
            <a:ext cx="1492250" cy="841375"/>
          </a:xfrm>
          <a:prstGeom prst="rect">
            <a:avLst/>
          </a:prstGeom>
          <a:noFill/>
          <a:ln w="9525">
            <a:noFill/>
            <a:miter lim="800000"/>
            <a:headEnd/>
            <a:tailEnd/>
          </a:ln>
        </p:spPr>
      </p:pic>
      <p:sp>
        <p:nvSpPr>
          <p:cNvPr id="2" name="Title 1"/>
          <p:cNvSpPr>
            <a:spLocks noGrp="1"/>
          </p:cNvSpPr>
          <p:nvPr>
            <p:ph type="title"/>
          </p:nvPr>
        </p:nvSpPr>
        <p:spPr>
          <a:xfrm>
            <a:off x="382588" y="228600"/>
            <a:ext cx="8380412" cy="692498"/>
          </a:xfr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server2\FTP_root\clients\White_Whale\5-00244_WinHec\Art\Template\Gold Bar.png"/>
          <p:cNvPicPr>
            <a:picLocks noChangeAspect="1" noChangeArrowheads="1"/>
          </p:cNvPicPr>
          <p:nvPr/>
        </p:nvPicPr>
        <p:blipFill>
          <a:blip r:embed="rId2"/>
          <a:srcRect/>
          <a:stretch>
            <a:fillRect/>
          </a:stretch>
        </p:blipFill>
        <p:spPr bwMode="auto">
          <a:xfrm>
            <a:off x="0" y="6757988"/>
            <a:ext cx="9144000" cy="166687"/>
          </a:xfrm>
          <a:prstGeom prst="rect">
            <a:avLst/>
          </a:prstGeom>
          <a:noFill/>
          <a:ln w="9525">
            <a:noFill/>
            <a:miter lim="800000"/>
            <a:headEnd/>
            <a:tailEnd/>
          </a:ln>
        </p:spPr>
      </p:pic>
      <p:pic>
        <p:nvPicPr>
          <p:cNvPr id="3" name="Picture 3" descr="5-00244_WinHec_Template_Bug.png"/>
          <p:cNvPicPr>
            <a:picLocks noChangeAspect="1"/>
          </p:cNvPicPr>
          <p:nvPr/>
        </p:nvPicPr>
        <p:blipFill>
          <a:blip r:embed="rId3"/>
          <a:srcRect/>
          <a:stretch>
            <a:fillRect/>
          </a:stretch>
        </p:blipFill>
        <p:spPr bwMode="auto">
          <a:xfrm>
            <a:off x="7621588" y="6016625"/>
            <a:ext cx="1492250" cy="841375"/>
          </a:xfrm>
          <a:prstGeom prst="rect">
            <a:avLst/>
          </a:prstGeom>
          <a:noFill/>
          <a:ln w="9525">
            <a:noFill/>
            <a:miter lim="800000"/>
            <a:headEnd/>
            <a:tailEnd/>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pic>
        <p:nvPicPr>
          <p:cNvPr id="4" name="Picture 5" descr="5-00244_WinHec_Template_Bug.png"/>
          <p:cNvPicPr>
            <a:picLocks noChangeAspect="1"/>
          </p:cNvPicPr>
          <p:nvPr/>
        </p:nvPicPr>
        <p:blipFill>
          <a:blip r:embed="rId2"/>
          <a:srcRect/>
          <a:stretch>
            <a:fillRect/>
          </a:stretch>
        </p:blipFill>
        <p:spPr bwMode="auto">
          <a:xfrm>
            <a:off x="7621588" y="6016625"/>
            <a:ext cx="1492250" cy="841375"/>
          </a:xfrm>
          <a:prstGeom prst="rect">
            <a:avLst/>
          </a:prstGeom>
          <a:noFill/>
          <a:ln w="9525">
            <a:noFill/>
            <a:miter lim="800000"/>
            <a:headEnd/>
            <a:tailEnd/>
          </a:ln>
        </p:spPr>
      </p:pic>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3"/>
              </a:buBlip>
              <a:defRPr sz="3300"/>
            </a:lvl1pPr>
            <a:lvl2pPr>
              <a:spcBef>
                <a:spcPts val="1083"/>
              </a:spcBef>
              <a:buFontTx/>
              <a:buBlip>
                <a:blip r:embed="rId4"/>
              </a:buBlip>
              <a:defRPr sz="3000"/>
            </a:lvl2pPr>
            <a:lvl3pPr>
              <a:spcBef>
                <a:spcPts val="1000"/>
              </a:spcBef>
              <a:buFontTx/>
              <a:buBlip>
                <a:blip r:embed="rId4"/>
              </a:buBlip>
              <a:defRPr sz="2700"/>
            </a:lvl3pPr>
            <a:lvl4pPr>
              <a:spcBef>
                <a:spcPts val="917"/>
              </a:spcBef>
              <a:buFontTx/>
              <a:buBlip>
                <a:blip r:embed="rId4"/>
              </a:buBlip>
              <a:defRPr sz="2300"/>
            </a:lvl4pPr>
            <a:lvl5pPr>
              <a:spcBef>
                <a:spcPts val="833"/>
              </a:spcBef>
              <a:buFontTx/>
              <a:buBlip>
                <a:blip r:embed="rId4"/>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anding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Future Technologies">
    <p:spTree>
      <p:nvGrpSpPr>
        <p:cNvPr id="1" name=""/>
        <p:cNvGrpSpPr/>
        <p:nvPr/>
      </p:nvGrpSpPr>
      <p:grpSpPr>
        <a:xfrm>
          <a:off x="0" y="0"/>
          <a:ext cx="0" cy="0"/>
          <a:chOff x="0" y="0"/>
          <a:chExt cx="0" cy="0"/>
        </a:xfrm>
      </p:grpSpPr>
      <p:pic>
        <p:nvPicPr>
          <p:cNvPr id="4" name="Picture 5" descr="5-00244_WinHec_Template_Bug.png"/>
          <p:cNvPicPr>
            <a:picLocks noChangeAspect="1"/>
          </p:cNvPicPr>
          <p:nvPr/>
        </p:nvPicPr>
        <p:blipFill>
          <a:blip r:embed="rId2"/>
          <a:srcRect/>
          <a:stretch>
            <a:fillRect/>
          </a:stretch>
        </p:blipFill>
        <p:spPr bwMode="auto">
          <a:xfrm>
            <a:off x="7621588" y="6016625"/>
            <a:ext cx="1492250" cy="841375"/>
          </a:xfrm>
          <a:prstGeom prst="rect">
            <a:avLst/>
          </a:prstGeom>
          <a:noFill/>
          <a:ln w="9525">
            <a:noFill/>
            <a:miter lim="800000"/>
            <a:headEnd/>
            <a:tailEnd/>
          </a:ln>
        </p:spPr>
      </p:pic>
      <p:sp>
        <p:nvSpPr>
          <p:cNvPr id="2" name="Title 1"/>
          <p:cNvSpPr>
            <a:spLocks noGrp="1"/>
          </p:cNvSpPr>
          <p:nvPr>
            <p:ph type="title"/>
          </p:nvPr>
        </p:nvSpPr>
        <p:spPr>
          <a:noFill/>
          <a:ln w="9525">
            <a:noFill/>
            <a:miter lim="800000"/>
            <a:headEnd/>
            <a:tailEnd/>
          </a:ln>
        </p:spPr>
        <p:txBody>
          <a:bodyPr/>
          <a:lstStyle>
            <a:lvl1pPr algn="l" defTabSz="912740" rtl="0" eaLnBrk="1" fontAlgn="base" hangingPunct="1">
              <a:lnSpc>
                <a:spcPct val="90000"/>
              </a:lnSpc>
              <a:spcBef>
                <a:spcPct val="0"/>
              </a:spcBef>
              <a:spcAft>
                <a:spcPct val="0"/>
              </a:spcAft>
              <a:defRPr lang="en-US" sz="5000" b="0" cap="none" spc="-125" dirty="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5"/>
            <a:ext cx="8380412" cy="2369879"/>
          </a:xfrm>
        </p:spPr>
        <p:txBody>
          <a:bodyPr/>
          <a:lstStyle>
            <a:lvl1pPr>
              <a:spcBef>
                <a:spcPts val="1167"/>
              </a:spcBef>
              <a:buFontTx/>
              <a:buBlip>
                <a:blip r:embed="rId3"/>
              </a:buBlip>
              <a:defRPr sz="3300"/>
            </a:lvl1pPr>
            <a:lvl2pPr>
              <a:spcBef>
                <a:spcPts val="1083"/>
              </a:spcBef>
              <a:buFontTx/>
              <a:buBlip>
                <a:blip r:embed="rId4"/>
              </a:buBlip>
              <a:defRPr sz="3000"/>
            </a:lvl2pPr>
            <a:lvl3pPr>
              <a:spcBef>
                <a:spcPts val="1000"/>
              </a:spcBef>
              <a:buFontTx/>
              <a:buBlip>
                <a:blip r:embed="rId4"/>
              </a:buBlip>
              <a:defRPr sz="2700"/>
            </a:lvl3pPr>
            <a:lvl4pPr>
              <a:spcBef>
                <a:spcPts val="917"/>
              </a:spcBef>
              <a:buFontTx/>
              <a:buBlip>
                <a:blip r:embed="rId4"/>
              </a:buBlip>
              <a:defRPr sz="2300"/>
            </a:lvl4pPr>
            <a:lvl5pPr>
              <a:spcBef>
                <a:spcPts val="833"/>
              </a:spcBef>
              <a:buFontTx/>
              <a:buBlip>
                <a:blip r:embed="rId4"/>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16BC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92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382588" y="1414463"/>
            <a:ext cx="8380412" cy="237013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09" r:id="rId8"/>
    <p:sldLayoutId id="2147483718" r:id="rId9"/>
    <p:sldLayoutId id="2147483719" r:id="rId10"/>
    <p:sldLayoutId id="2147483720" r:id="rId11"/>
    <p:sldLayoutId id="2147483721" r:id="rId12"/>
    <p:sldLayoutId id="2147483722" r:id="rId13"/>
  </p:sldLayoutIdLst>
  <p:transition>
    <p:fade/>
  </p:transition>
  <p:timing>
    <p:tnLst>
      <p:par>
        <p:cTn id="1" dur="indefinite" restart="never" nodeType="tmRoot"/>
      </p:par>
    </p:tnLst>
  </p:timing>
  <p:txStyles>
    <p:titleStyle>
      <a:lvl1pPr algn="l" defTabSz="911225"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1225" rtl="0" fontAlgn="base">
        <a:lnSpc>
          <a:spcPct val="90000"/>
        </a:lnSpc>
        <a:spcBef>
          <a:spcPct val="0"/>
        </a:spcBef>
        <a:spcAft>
          <a:spcPct val="0"/>
        </a:spcAft>
        <a:defRPr sz="5000">
          <a:solidFill>
            <a:schemeClr val="tx1"/>
          </a:solidFill>
          <a:latin typeface="Segoe" pitchFamily="34" charset="0"/>
          <a:cs typeface="Arial" charset="0"/>
        </a:defRPr>
      </a:lvl2pPr>
      <a:lvl3pPr algn="l" defTabSz="911225" rtl="0" fontAlgn="base">
        <a:lnSpc>
          <a:spcPct val="90000"/>
        </a:lnSpc>
        <a:spcBef>
          <a:spcPct val="0"/>
        </a:spcBef>
        <a:spcAft>
          <a:spcPct val="0"/>
        </a:spcAft>
        <a:defRPr sz="5000">
          <a:solidFill>
            <a:schemeClr val="tx1"/>
          </a:solidFill>
          <a:latin typeface="Segoe" pitchFamily="34" charset="0"/>
          <a:cs typeface="Arial" charset="0"/>
        </a:defRPr>
      </a:lvl3pPr>
      <a:lvl4pPr algn="l" defTabSz="911225" rtl="0" fontAlgn="base">
        <a:lnSpc>
          <a:spcPct val="90000"/>
        </a:lnSpc>
        <a:spcBef>
          <a:spcPct val="0"/>
        </a:spcBef>
        <a:spcAft>
          <a:spcPct val="0"/>
        </a:spcAft>
        <a:defRPr sz="5000">
          <a:solidFill>
            <a:schemeClr val="tx1"/>
          </a:solidFill>
          <a:latin typeface="Segoe" pitchFamily="34" charset="0"/>
          <a:cs typeface="Arial" charset="0"/>
        </a:defRPr>
      </a:lvl4pPr>
      <a:lvl5pPr algn="l" defTabSz="911225" rtl="0" fontAlgn="base">
        <a:lnSpc>
          <a:spcPct val="90000"/>
        </a:lnSpc>
        <a:spcBef>
          <a:spcPct val="0"/>
        </a:spcBef>
        <a:spcAft>
          <a:spcPct val="0"/>
        </a:spcAft>
        <a:defRPr sz="5000">
          <a:solidFill>
            <a:schemeClr val="tx1"/>
          </a:solidFill>
          <a:latin typeface="Segoe" pitchFamily="34" charset="0"/>
          <a:cs typeface="Arial"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1000" indent="-381000" algn="l" defTabSz="911225" rtl="0" fontAlgn="base">
        <a:lnSpc>
          <a:spcPct val="90000"/>
        </a:lnSpc>
        <a:spcBef>
          <a:spcPts val="1163"/>
        </a:spcBef>
        <a:spcAft>
          <a:spcPct val="0"/>
        </a:spcAft>
        <a:buClr>
          <a:schemeClr val="tx2"/>
        </a:buClr>
        <a:buSzPct val="95000"/>
        <a:buBlip>
          <a:blip r:embed="rId15"/>
        </a:buBlip>
        <a:defRPr sz="3300">
          <a:solidFill>
            <a:schemeClr val="tx1"/>
          </a:solidFill>
          <a:effectLst>
            <a:outerShdw blurRad="38100" dist="38100" dir="2700000" algn="tl">
              <a:srgbClr val="000000">
                <a:alpha val="43137"/>
              </a:srgbClr>
            </a:outerShdw>
          </a:effectLst>
          <a:latin typeface="+mn-lt"/>
          <a:ea typeface="+mn-ea"/>
          <a:cs typeface="+mn-cs"/>
        </a:defRPr>
      </a:lvl1pPr>
      <a:lvl2pPr marL="703263" indent="-315913" algn="l" defTabSz="911225" rtl="0" fontAlgn="base">
        <a:lnSpc>
          <a:spcPct val="90000"/>
        </a:lnSpc>
        <a:spcBef>
          <a:spcPts val="1088"/>
        </a:spcBef>
        <a:spcAft>
          <a:spcPct val="0"/>
        </a:spcAft>
        <a:buClr>
          <a:schemeClr val="tx2"/>
        </a:buClr>
        <a:buSzPct val="80000"/>
        <a:buBlip>
          <a:blip r:embed="rId16"/>
        </a:buBlip>
        <a:defRPr sz="3000">
          <a:solidFill>
            <a:schemeClr val="tx1"/>
          </a:solidFill>
          <a:effectLst>
            <a:outerShdw blurRad="38100" dist="38100" dir="2700000" algn="tl">
              <a:srgbClr val="000000">
                <a:alpha val="43137"/>
              </a:srgbClr>
            </a:outerShdw>
          </a:effectLst>
          <a:latin typeface="+mn-lt"/>
        </a:defRPr>
      </a:lvl2pPr>
      <a:lvl3pPr marL="987425" indent="-280988" algn="l" defTabSz="911225" rtl="0" fontAlgn="base">
        <a:lnSpc>
          <a:spcPct val="90000"/>
        </a:lnSpc>
        <a:spcBef>
          <a:spcPts val="1000"/>
        </a:spcBef>
        <a:spcAft>
          <a:spcPct val="0"/>
        </a:spcAft>
        <a:buClr>
          <a:schemeClr val="tx2"/>
        </a:buClr>
        <a:buSzPct val="80000"/>
        <a:buBlip>
          <a:blip r:embed="rId16"/>
        </a:buBlip>
        <a:defRPr sz="2700">
          <a:solidFill>
            <a:schemeClr val="tx1"/>
          </a:solidFill>
          <a:effectLst>
            <a:outerShdw blurRad="38100" dist="38100" dir="2700000" algn="tl">
              <a:srgbClr val="000000">
                <a:alpha val="43137"/>
              </a:srgbClr>
            </a:outerShdw>
          </a:effectLst>
          <a:latin typeface="+mn-lt"/>
        </a:defRPr>
      </a:lvl3pPr>
      <a:lvl4pPr marL="1265238" indent="-274638" algn="l" defTabSz="911225" rtl="0" fontAlgn="base">
        <a:lnSpc>
          <a:spcPct val="90000"/>
        </a:lnSpc>
        <a:spcBef>
          <a:spcPts val="913"/>
        </a:spcBef>
        <a:spcAft>
          <a:spcPct val="0"/>
        </a:spcAft>
        <a:buClr>
          <a:schemeClr val="tx2"/>
        </a:buClr>
        <a:buSzPct val="80000"/>
        <a:buBlip>
          <a:blip r:embed="rId16"/>
        </a:buBlip>
        <a:defRPr sz="2300">
          <a:solidFill>
            <a:schemeClr val="tx1"/>
          </a:solidFill>
          <a:effectLst>
            <a:outerShdw blurRad="38100" dist="38100" dir="2700000" algn="tl">
              <a:srgbClr val="000000">
                <a:alpha val="43137"/>
              </a:srgbClr>
            </a:outerShdw>
          </a:effectLst>
          <a:latin typeface="+mn-lt"/>
        </a:defRPr>
      </a:lvl4pPr>
      <a:lvl5pPr marL="1528763" indent="-258763" algn="l" defTabSz="911225" rtl="0" fontAlgn="base">
        <a:lnSpc>
          <a:spcPct val="90000"/>
        </a:lnSpc>
        <a:spcBef>
          <a:spcPts val="838"/>
        </a:spcBef>
        <a:spcAft>
          <a:spcPct val="0"/>
        </a:spcAft>
        <a:buClr>
          <a:schemeClr val="tx2"/>
        </a:buClr>
        <a:buSzPct val="80000"/>
        <a:buBlip>
          <a:blip r:embed="rId16"/>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16BC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92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382588" y="1414463"/>
            <a:ext cx="8380412" cy="237013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10" r:id="rId9"/>
    <p:sldLayoutId id="2147483731" r:id="rId10"/>
    <p:sldLayoutId id="2147483732" r:id="rId11"/>
    <p:sldLayoutId id="2147483733" r:id="rId12"/>
  </p:sldLayoutIdLst>
  <p:transition>
    <p:fade/>
  </p:transition>
  <p:timing>
    <p:tnLst>
      <p:par>
        <p:cTn id="1" dur="indefinite" restart="never" nodeType="tmRoot"/>
      </p:par>
    </p:tnLst>
  </p:timing>
  <p:txStyles>
    <p:titleStyle>
      <a:lvl1pPr algn="l" defTabSz="911225"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1225" rtl="0" fontAlgn="base">
        <a:lnSpc>
          <a:spcPct val="90000"/>
        </a:lnSpc>
        <a:spcBef>
          <a:spcPct val="0"/>
        </a:spcBef>
        <a:spcAft>
          <a:spcPct val="0"/>
        </a:spcAft>
        <a:defRPr sz="5000">
          <a:solidFill>
            <a:schemeClr val="tx1"/>
          </a:solidFill>
          <a:latin typeface="Segoe" pitchFamily="34" charset="0"/>
          <a:cs typeface="Arial" charset="0"/>
        </a:defRPr>
      </a:lvl2pPr>
      <a:lvl3pPr algn="l" defTabSz="911225" rtl="0" fontAlgn="base">
        <a:lnSpc>
          <a:spcPct val="90000"/>
        </a:lnSpc>
        <a:spcBef>
          <a:spcPct val="0"/>
        </a:spcBef>
        <a:spcAft>
          <a:spcPct val="0"/>
        </a:spcAft>
        <a:defRPr sz="5000">
          <a:solidFill>
            <a:schemeClr val="tx1"/>
          </a:solidFill>
          <a:latin typeface="Segoe" pitchFamily="34" charset="0"/>
          <a:cs typeface="Arial" charset="0"/>
        </a:defRPr>
      </a:lvl3pPr>
      <a:lvl4pPr algn="l" defTabSz="911225" rtl="0" fontAlgn="base">
        <a:lnSpc>
          <a:spcPct val="90000"/>
        </a:lnSpc>
        <a:spcBef>
          <a:spcPct val="0"/>
        </a:spcBef>
        <a:spcAft>
          <a:spcPct val="0"/>
        </a:spcAft>
        <a:defRPr sz="5000">
          <a:solidFill>
            <a:schemeClr val="tx1"/>
          </a:solidFill>
          <a:latin typeface="Segoe" pitchFamily="34" charset="0"/>
          <a:cs typeface="Arial" charset="0"/>
        </a:defRPr>
      </a:lvl4pPr>
      <a:lvl5pPr algn="l" defTabSz="911225" rtl="0" fontAlgn="base">
        <a:lnSpc>
          <a:spcPct val="90000"/>
        </a:lnSpc>
        <a:spcBef>
          <a:spcPct val="0"/>
        </a:spcBef>
        <a:spcAft>
          <a:spcPct val="0"/>
        </a:spcAft>
        <a:defRPr sz="5000">
          <a:solidFill>
            <a:schemeClr val="tx1"/>
          </a:solidFill>
          <a:latin typeface="Segoe" pitchFamily="34" charset="0"/>
          <a:cs typeface="Arial"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1000" indent="-381000" algn="l" defTabSz="911225" rtl="0" fontAlgn="base">
        <a:lnSpc>
          <a:spcPct val="90000"/>
        </a:lnSpc>
        <a:spcBef>
          <a:spcPts val="1163"/>
        </a:spcBef>
        <a:spcAft>
          <a:spcPct val="0"/>
        </a:spcAft>
        <a:buClr>
          <a:schemeClr val="tx2"/>
        </a:buClr>
        <a:buSzPct val="95000"/>
        <a:buBlip>
          <a:blip r:embed="rId14"/>
        </a:buBlip>
        <a:defRPr sz="3300">
          <a:solidFill>
            <a:schemeClr val="tx1"/>
          </a:solidFill>
          <a:effectLst>
            <a:outerShdw blurRad="38100" dist="38100" dir="2700000" algn="tl">
              <a:srgbClr val="000000">
                <a:alpha val="43137"/>
              </a:srgbClr>
            </a:outerShdw>
          </a:effectLst>
          <a:latin typeface="+mn-lt"/>
          <a:ea typeface="+mn-ea"/>
          <a:cs typeface="+mn-cs"/>
        </a:defRPr>
      </a:lvl1pPr>
      <a:lvl2pPr marL="703263" indent="-315913" algn="l" defTabSz="911225" rtl="0" fontAlgn="base">
        <a:lnSpc>
          <a:spcPct val="90000"/>
        </a:lnSpc>
        <a:spcBef>
          <a:spcPts val="1088"/>
        </a:spcBef>
        <a:spcAft>
          <a:spcPct val="0"/>
        </a:spcAft>
        <a:buClr>
          <a:schemeClr val="tx2"/>
        </a:buClr>
        <a:buSzPct val="80000"/>
        <a:buBlip>
          <a:blip r:embed="rId15"/>
        </a:buBlip>
        <a:defRPr sz="3000">
          <a:solidFill>
            <a:schemeClr val="tx1"/>
          </a:solidFill>
          <a:effectLst>
            <a:outerShdw blurRad="38100" dist="38100" dir="2700000" algn="tl">
              <a:srgbClr val="000000">
                <a:alpha val="43137"/>
              </a:srgbClr>
            </a:outerShdw>
          </a:effectLst>
          <a:latin typeface="+mn-lt"/>
        </a:defRPr>
      </a:lvl2pPr>
      <a:lvl3pPr marL="987425" indent="-280988" algn="l" defTabSz="911225" rtl="0" fontAlgn="base">
        <a:lnSpc>
          <a:spcPct val="90000"/>
        </a:lnSpc>
        <a:spcBef>
          <a:spcPts val="1000"/>
        </a:spcBef>
        <a:spcAft>
          <a:spcPct val="0"/>
        </a:spcAft>
        <a:buClr>
          <a:schemeClr val="tx2"/>
        </a:buClr>
        <a:buSzPct val="80000"/>
        <a:buBlip>
          <a:blip r:embed="rId15"/>
        </a:buBlip>
        <a:defRPr sz="2700">
          <a:solidFill>
            <a:schemeClr val="tx1"/>
          </a:solidFill>
          <a:effectLst>
            <a:outerShdw blurRad="38100" dist="38100" dir="2700000" algn="tl">
              <a:srgbClr val="000000">
                <a:alpha val="43137"/>
              </a:srgbClr>
            </a:outerShdw>
          </a:effectLst>
          <a:latin typeface="+mn-lt"/>
        </a:defRPr>
      </a:lvl3pPr>
      <a:lvl4pPr marL="1265238" indent="-274638" algn="l" defTabSz="911225" rtl="0" fontAlgn="base">
        <a:lnSpc>
          <a:spcPct val="90000"/>
        </a:lnSpc>
        <a:spcBef>
          <a:spcPts val="913"/>
        </a:spcBef>
        <a:spcAft>
          <a:spcPct val="0"/>
        </a:spcAft>
        <a:buClr>
          <a:schemeClr val="tx2"/>
        </a:buClr>
        <a:buSzPct val="80000"/>
        <a:buBlip>
          <a:blip r:embed="rId15"/>
        </a:buBlip>
        <a:defRPr sz="2300">
          <a:solidFill>
            <a:schemeClr val="tx1"/>
          </a:solidFill>
          <a:effectLst>
            <a:outerShdw blurRad="38100" dist="38100" dir="2700000" algn="tl">
              <a:srgbClr val="000000">
                <a:alpha val="43137"/>
              </a:srgbClr>
            </a:outerShdw>
          </a:effectLst>
          <a:latin typeface="+mn-lt"/>
        </a:defRPr>
      </a:lvl4pPr>
      <a:lvl5pPr marL="1528763" indent="-258763" algn="l" defTabSz="911225" rtl="0" fontAlgn="base">
        <a:lnSpc>
          <a:spcPct val="90000"/>
        </a:lnSpc>
        <a:spcBef>
          <a:spcPts val="838"/>
        </a:spcBef>
        <a:spcAft>
          <a:spcPct val="0"/>
        </a:spcAft>
        <a:buClr>
          <a:schemeClr val="tx2"/>
        </a:buClr>
        <a:buSzPct val="80000"/>
        <a:buBlip>
          <a:blip r:embed="rId15"/>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download.microsoft.com/download/6/8/5/6852CEA2-BC7A-4AC7-B7E9-99C13BD778C6/WindowsSideShowUseGuidelines.doc"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dictionary.reference.com/browse/enrich"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msdn2.microsoft.com/en-us/library/ms744202.aspx"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hyperlink" Target="mailto:sshowext@microsoft.com" TargetMode="External"/><Relationship Id="rId4" Type="http://schemas.openxmlformats.org/officeDocument/2006/relationships/hyperlink" Target="http://www.microsoft.com/whdc/device/sideshow/default.mspx"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defTabSz="912777">
              <a:defRPr/>
            </a:pPr>
            <a:r>
              <a:rPr smtClean="0"/>
              <a:t>Enriching Devices With Windows </a:t>
            </a:r>
            <a:r>
              <a:rPr err="1" smtClean="0"/>
              <a:t>SideShow</a:t>
            </a:r>
            <a:endParaRPr/>
          </a:p>
        </p:txBody>
      </p:sp>
      <p:sp>
        <p:nvSpPr>
          <p:cNvPr id="3" name="Subtitle 2"/>
          <p:cNvSpPr>
            <a:spLocks noGrp="1"/>
          </p:cNvSpPr>
          <p:nvPr>
            <p:ph type="subTitle" idx="1"/>
          </p:nvPr>
        </p:nvSpPr>
        <p:spPr>
          <a:xfrm>
            <a:off x="727075" y="4333875"/>
            <a:ext cx="7693025" cy="1371600"/>
          </a:xfrm>
        </p:spPr>
        <p:txBody>
          <a:bodyPr/>
          <a:lstStyle/>
          <a:p>
            <a:pPr defTabSz="912777">
              <a:defRPr/>
            </a:pPr>
            <a:r>
              <a:rPr lang="en-US" dirty="0" smtClean="0"/>
              <a:t>Dan </a:t>
            </a:r>
            <a:r>
              <a:rPr lang="en-US" dirty="0" err="1" smtClean="0"/>
              <a:t>Polivy</a:t>
            </a:r>
            <a:endParaRPr lang="en-US" dirty="0" smtClean="0"/>
          </a:p>
          <a:p>
            <a:pPr defTabSz="912777">
              <a:defRPr/>
            </a:pPr>
            <a:r>
              <a:rPr lang="en-US" dirty="0" smtClean="0"/>
              <a:t>Program Manager</a:t>
            </a:r>
          </a:p>
          <a:p>
            <a:pPr defTabSz="912777">
              <a:defRPr/>
            </a:pPr>
            <a:r>
              <a:rPr lang="en-US" dirty="0" smtClean="0"/>
              <a:t>Microsoft Corporation</a:t>
            </a:r>
          </a:p>
        </p:txBody>
      </p:sp>
    </p:spTree>
  </p:cSld>
  <p:clrMapOvr>
    <a:masterClrMapping/>
  </p:clrMapOvr>
  <p:transition advTm="12929">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52400" y="3429000"/>
            <a:ext cx="8806665" cy="342900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lIns="109728" tIns="54864" rIns="109728" bIns="54864" anchor="ctr"/>
          <a:lstStyle/>
          <a:p>
            <a:pPr algn="ctr" defTabSz="1096963" fontAlgn="auto">
              <a:spcBef>
                <a:spcPts val="0"/>
              </a:spcBef>
              <a:spcAft>
                <a:spcPts val="0"/>
              </a:spcAft>
              <a:defRPr/>
            </a:pPr>
            <a:endParaRPr lang="en-US" sz="3200" kern="0" dirty="0">
              <a:solidFill>
                <a:srgbClr val="FFFFFF"/>
              </a:solidFill>
              <a:latin typeface="Segoe" pitchFamily="34" charset="0"/>
            </a:endParaRPr>
          </a:p>
        </p:txBody>
      </p:sp>
      <p:sp>
        <p:nvSpPr>
          <p:cNvPr id="2" name="Title 1"/>
          <p:cNvSpPr>
            <a:spLocks noGrp="1"/>
          </p:cNvSpPr>
          <p:nvPr>
            <p:ph type="title"/>
          </p:nvPr>
        </p:nvSpPr>
        <p:spPr>
          <a:xfrm>
            <a:off x="382588" y="228600"/>
            <a:ext cx="8380412" cy="692498"/>
          </a:xfrm>
        </p:spPr>
        <p:txBody>
          <a:bodyPr/>
          <a:lstStyle/>
          <a:p>
            <a:pPr defTabSz="912777">
              <a:defRPr/>
            </a:pPr>
            <a:r>
              <a:rPr smtClean="0"/>
              <a:t>Remote Controls</a:t>
            </a:r>
            <a:endParaRPr/>
          </a:p>
        </p:txBody>
      </p:sp>
      <p:sp>
        <p:nvSpPr>
          <p:cNvPr id="3" name="Content Placeholder 2"/>
          <p:cNvSpPr>
            <a:spLocks noGrp="1"/>
          </p:cNvSpPr>
          <p:nvPr>
            <p:ph type="body" idx="1"/>
          </p:nvPr>
        </p:nvSpPr>
        <p:spPr>
          <a:xfrm>
            <a:off x="382588" y="1414463"/>
            <a:ext cx="8380412" cy="2235200"/>
          </a:xfrm>
        </p:spPr>
        <p:txBody>
          <a:bodyPr/>
          <a:lstStyle/>
          <a:p>
            <a:pPr marL="382573" indent="-382573" defTabSz="912777">
              <a:defRPr/>
            </a:pPr>
            <a:r>
              <a:rPr lang="en-US" dirty="0" smtClean="0"/>
              <a:t>First devices now expected in Q3/Q4</a:t>
            </a:r>
          </a:p>
          <a:p>
            <a:pPr marL="382573" indent="-382573" defTabSz="912777">
              <a:defRPr/>
            </a:pPr>
            <a:r>
              <a:rPr lang="en-US" dirty="0" smtClean="0"/>
              <a:t>Target Q3 for software release</a:t>
            </a:r>
          </a:p>
          <a:p>
            <a:pPr marL="382573" indent="-382573" defTabSz="912777">
              <a:defRPr/>
            </a:pPr>
            <a:r>
              <a:rPr lang="en-US" dirty="0" smtClean="0"/>
              <a:t>Evaluating alternate RF technologies</a:t>
            </a:r>
          </a:p>
          <a:p>
            <a:pPr marL="704822" lvl="1" indent="-317487" defTabSz="912777">
              <a:defRPr/>
            </a:pPr>
            <a:r>
              <a:rPr lang="en-US" dirty="0" smtClean="0"/>
              <a:t>Profiling suggests 250kbps sufficient</a:t>
            </a:r>
            <a:endParaRPr lang="en-US" dirty="0"/>
          </a:p>
        </p:txBody>
      </p:sp>
      <p:pic>
        <p:nvPicPr>
          <p:cNvPr id="2050" name="Picture 2" descr="\\WINMOBPC\Users\dpolivy\PPT slides\ricavision_small.png"/>
          <p:cNvPicPr>
            <a:picLocks noChangeAspect="1" noChangeArrowheads="1"/>
          </p:cNvPicPr>
          <p:nvPr/>
        </p:nvPicPr>
        <p:blipFill>
          <a:blip r:embed="rId3"/>
          <a:srcRect/>
          <a:stretch>
            <a:fillRect/>
          </a:stretch>
        </p:blipFill>
        <p:spPr bwMode="auto">
          <a:xfrm>
            <a:off x="5943600" y="3683000"/>
            <a:ext cx="2209800" cy="2946400"/>
          </a:xfrm>
          <a:prstGeom prst="rect">
            <a:avLst/>
          </a:prstGeom>
          <a:noFill/>
          <a:effectLst>
            <a:outerShdw blurRad="660400" sx="102000" sy="102000" algn="ctr" rotWithShape="0">
              <a:prstClr val="black"/>
            </a:outerShdw>
          </a:effectLst>
        </p:spPr>
      </p:pic>
      <p:pic>
        <p:nvPicPr>
          <p:cNvPr id="2051" name="Picture 3" descr="\\WINMOBPC\Users\dpolivy\PPT slides\interlink.png"/>
          <p:cNvPicPr>
            <a:picLocks noChangeAspect="1" noChangeArrowheads="1"/>
          </p:cNvPicPr>
          <p:nvPr/>
        </p:nvPicPr>
        <p:blipFill>
          <a:blip r:embed="rId4"/>
          <a:srcRect/>
          <a:stretch>
            <a:fillRect/>
          </a:stretch>
        </p:blipFill>
        <p:spPr bwMode="auto">
          <a:xfrm>
            <a:off x="1295400" y="3962400"/>
            <a:ext cx="3859213" cy="2319338"/>
          </a:xfrm>
          <a:prstGeom prst="rect">
            <a:avLst/>
          </a:prstGeom>
          <a:noFill/>
          <a:effectLst>
            <a:outerShdw blurRad="660400" sx="102000" sy="102000" algn="ctr" rotWithShape="0">
              <a:prstClr val="black"/>
            </a:outerShdw>
          </a:effectLst>
        </p:spPr>
      </p:pic>
      <p:sp>
        <p:nvSpPr>
          <p:cNvPr id="6" name="TextBox 5"/>
          <p:cNvSpPr txBox="1"/>
          <p:nvPr/>
        </p:nvSpPr>
        <p:spPr>
          <a:xfrm>
            <a:off x="381000" y="6229350"/>
            <a:ext cx="6172200" cy="400050"/>
          </a:xfrm>
          <a:prstGeom prst="rect">
            <a:avLst/>
          </a:prstGeom>
          <a:noFill/>
        </p:spPr>
        <p:txBody>
          <a:bodyPr>
            <a:spAutoFit/>
          </a:bodyPr>
          <a:lstStyle/>
          <a:p>
            <a:pPr fontAlgn="auto">
              <a:spcBef>
                <a:spcPts val="0"/>
              </a:spcBef>
              <a:spcAft>
                <a:spcPts val="0"/>
              </a:spcAft>
              <a:defRPr/>
            </a:pPr>
            <a:r>
              <a:rPr lang="en-US" sz="2000" dirty="0">
                <a:solidFill>
                  <a:schemeClr val="accent1"/>
                </a:solidFill>
                <a:effectLst>
                  <a:outerShdw blurRad="38100" dist="38100" dir="2700000" algn="tl">
                    <a:srgbClr val="000000">
                      <a:alpha val="43137"/>
                    </a:srgbClr>
                  </a:outerShdw>
                </a:effectLst>
                <a:latin typeface="Segoe" pitchFamily="34" charset="0"/>
              </a:rPr>
              <a:t>Profiling data courtesy Cypress Semiconductor</a:t>
            </a:r>
          </a:p>
        </p:txBody>
      </p:sp>
    </p:spTree>
  </p:cSld>
  <p:clrMapOvr>
    <a:masterClrMapping/>
  </p:clrMapOvr>
  <p:transition advTm="99972">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p:spPr>
        <p:txBody>
          <a:bodyPr/>
          <a:lstStyle/>
          <a:p>
            <a:pPr defTabSz="912777">
              <a:defRPr/>
            </a:pPr>
            <a:r>
              <a:rPr smtClean="0"/>
              <a:t>Logos And Trademarks</a:t>
            </a:r>
            <a:endParaRPr/>
          </a:p>
        </p:txBody>
      </p:sp>
      <p:sp>
        <p:nvSpPr>
          <p:cNvPr id="3" name="Text Placeholder 2"/>
          <p:cNvSpPr>
            <a:spLocks noGrp="1"/>
          </p:cNvSpPr>
          <p:nvPr>
            <p:ph type="body" idx="1"/>
          </p:nvPr>
        </p:nvSpPr>
        <p:spPr>
          <a:xfrm>
            <a:off x="381000" y="1419225"/>
            <a:ext cx="8380413" cy="4932363"/>
          </a:xfrm>
        </p:spPr>
        <p:txBody>
          <a:bodyPr/>
          <a:lstStyle/>
          <a:p>
            <a:pPr marL="382573" indent="-382573" defTabSz="912777">
              <a:defRPr/>
            </a:pPr>
            <a:r>
              <a:rPr lang="en-US" sz="3200" dirty="0" smtClean="0"/>
              <a:t>“Certified For Windows Vista”</a:t>
            </a:r>
          </a:p>
          <a:p>
            <a:pPr marL="704822" lvl="1" indent="-317487" defTabSz="912777">
              <a:defRPr/>
            </a:pPr>
            <a:r>
              <a:rPr lang="en-US" sz="2800" dirty="0" smtClean="0"/>
              <a:t>Logo requirements for Windows </a:t>
            </a:r>
            <a:r>
              <a:rPr lang="en-US" sz="2800" dirty="0" err="1" smtClean="0"/>
              <a:t>SideShow</a:t>
            </a:r>
            <a:r>
              <a:rPr lang="en-US" sz="2800" dirty="0" smtClean="0"/>
              <a:t> part of Windows Logo Program</a:t>
            </a:r>
          </a:p>
          <a:p>
            <a:pPr marL="382573" indent="-382573" defTabSz="912777">
              <a:defRPr/>
            </a:pPr>
            <a:r>
              <a:rPr lang="en-US" sz="3200" dirty="0" smtClean="0"/>
              <a:t>Windows </a:t>
            </a:r>
            <a:r>
              <a:rPr lang="en-US" sz="3200" dirty="0" err="1" smtClean="0"/>
              <a:t>SideShow</a:t>
            </a:r>
            <a:r>
              <a:rPr lang="en-US" sz="3200" dirty="0" smtClean="0"/>
              <a:t> is trademarked</a:t>
            </a:r>
          </a:p>
          <a:p>
            <a:pPr marL="704822" lvl="1" indent="-317487" defTabSz="912777">
              <a:defRPr/>
            </a:pPr>
            <a:r>
              <a:rPr lang="en-US" sz="2800" dirty="0" smtClean="0"/>
              <a:t>DO:  follow </a:t>
            </a:r>
            <a:r>
              <a:rPr lang="en-US" sz="2800" dirty="0" smtClean="0">
                <a:latin typeface="+mj-lt"/>
                <a:hlinkClick r:id="rId3"/>
              </a:rPr>
              <a:t>use guidelines doc</a:t>
            </a:r>
            <a:r>
              <a:rPr lang="en-US" sz="2800" dirty="0" smtClean="0">
                <a:hlinkClick r:id="rId3"/>
              </a:rPr>
              <a:t> </a:t>
            </a:r>
            <a:r>
              <a:rPr lang="en-US" sz="2800" dirty="0" smtClean="0"/>
              <a:t>for all references</a:t>
            </a:r>
          </a:p>
          <a:p>
            <a:pPr marL="988974" lvl="2" indent="-282564" defTabSz="912777">
              <a:defRPr/>
            </a:pPr>
            <a:r>
              <a:rPr lang="en-US" sz="2400" dirty="0" smtClean="0"/>
              <a:t>(hint:  it’s not “Windows Vista </a:t>
            </a:r>
            <a:r>
              <a:rPr lang="en-US" sz="2400" dirty="0" err="1" smtClean="0"/>
              <a:t>SideShow</a:t>
            </a:r>
            <a:r>
              <a:rPr lang="en-US" sz="2400" dirty="0" smtClean="0"/>
              <a:t>”)</a:t>
            </a:r>
          </a:p>
          <a:p>
            <a:pPr marL="704822" lvl="1" indent="-317487" defTabSz="912777">
              <a:defRPr/>
            </a:pPr>
            <a:r>
              <a:rPr lang="en-US" sz="2800" dirty="0" smtClean="0"/>
              <a:t>DON’T:  put the </a:t>
            </a:r>
            <a:r>
              <a:rPr lang="en-US" sz="2800" dirty="0" err="1" smtClean="0"/>
              <a:t>SideShow</a:t>
            </a:r>
            <a:r>
              <a:rPr lang="en-US" sz="2800" dirty="0" smtClean="0"/>
              <a:t> logo/icon on your devices (including UI)</a:t>
            </a:r>
          </a:p>
          <a:p>
            <a:pPr marL="704822" lvl="1" indent="-317487" defTabSz="912777">
              <a:defRPr/>
            </a:pPr>
            <a:r>
              <a:rPr lang="en-US" sz="2800" dirty="0" smtClean="0"/>
              <a:t>DO:  use Certified For Windows Vista logo to indicate compatibility with Windows Vista</a:t>
            </a:r>
          </a:p>
        </p:txBody>
      </p:sp>
    </p:spTree>
  </p:cSld>
  <p:clrMapOvr>
    <a:masterClrMapping/>
  </p:clrMapOvr>
  <p:transition advTm="82781">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6" descr="headline quote style 3 rect.png"/>
          <p:cNvPicPr>
            <a:picLocks noChangeAspect="1"/>
          </p:cNvPicPr>
          <p:nvPr/>
        </p:nvPicPr>
        <p:blipFill>
          <a:blip r:embed="rId3"/>
          <a:srcRect/>
          <a:stretch>
            <a:fillRect/>
          </a:stretch>
        </p:blipFill>
        <p:spPr bwMode="auto">
          <a:xfrm>
            <a:off x="-304800" y="817563"/>
            <a:ext cx="9677400" cy="6205537"/>
          </a:xfrm>
          <a:prstGeom prst="rect">
            <a:avLst/>
          </a:prstGeom>
          <a:noFill/>
          <a:ln w="9525">
            <a:noFill/>
            <a:miter lim="800000"/>
            <a:headEnd/>
            <a:tailEnd/>
          </a:ln>
        </p:spPr>
      </p:pic>
      <p:sp>
        <p:nvSpPr>
          <p:cNvPr id="2" name="Title 1"/>
          <p:cNvSpPr>
            <a:spLocks noGrp="1"/>
          </p:cNvSpPr>
          <p:nvPr>
            <p:ph type="title"/>
          </p:nvPr>
        </p:nvSpPr>
        <p:spPr>
          <a:xfrm>
            <a:off x="382588" y="228600"/>
            <a:ext cx="8380412" cy="692498"/>
          </a:xfrm>
        </p:spPr>
        <p:txBody>
          <a:bodyPr/>
          <a:lstStyle/>
          <a:p>
            <a:pPr defTabSz="912777">
              <a:defRPr/>
            </a:pPr>
            <a:r>
              <a:rPr lang="sv-SE" smtClean="0"/>
              <a:t>en·rich [ in rích, en rích ]</a:t>
            </a:r>
            <a:endParaRPr/>
          </a:p>
        </p:txBody>
      </p:sp>
      <p:sp>
        <p:nvSpPr>
          <p:cNvPr id="56323" name="Content Placeholder 2"/>
          <p:cNvSpPr>
            <a:spLocks noGrp="1"/>
          </p:cNvSpPr>
          <p:nvPr>
            <p:ph type="body" idx="1"/>
          </p:nvPr>
        </p:nvSpPr>
        <p:spPr>
          <a:xfrm>
            <a:off x="382588" y="1419225"/>
            <a:ext cx="8380412" cy="3717925"/>
          </a:xfrm>
        </p:spPr>
        <p:txBody>
          <a:bodyPr/>
          <a:lstStyle/>
          <a:p>
            <a:pPr marL="0" indent="0">
              <a:spcBef>
                <a:spcPts val="1163"/>
              </a:spcBef>
              <a:buFontTx/>
              <a:buNone/>
            </a:pPr>
            <a:r>
              <a:rPr lang="en-US" sz="2800" smtClean="0">
                <a:solidFill>
                  <a:schemeClr val="bg2"/>
                </a:solidFill>
                <a:effectLst/>
                <a:latin typeface="Times New Roman" pitchFamily="18" charset="0"/>
                <a:cs typeface="Times New Roman" pitchFamily="18" charset="0"/>
              </a:rPr>
              <a:t>to supply with riches, wealth, abundant or valuable possessions, etc.  :Commerce enriches a nation</a:t>
            </a:r>
          </a:p>
          <a:p>
            <a:pPr marL="0" indent="0">
              <a:spcBef>
                <a:spcPts val="1163"/>
              </a:spcBef>
              <a:buFontTx/>
              <a:buNone/>
            </a:pPr>
            <a:r>
              <a:rPr lang="en-US" sz="2800" smtClean="0">
                <a:solidFill>
                  <a:schemeClr val="bg2"/>
                </a:solidFill>
                <a:effectLst/>
                <a:latin typeface="Times New Roman" pitchFamily="18" charset="0"/>
                <a:cs typeface="Times New Roman" pitchFamily="18" charset="0"/>
              </a:rPr>
              <a:t>to supply with abundance of anything desirable:  to enrich the mind with knowledge</a:t>
            </a:r>
          </a:p>
          <a:p>
            <a:pPr marL="0" indent="0">
              <a:spcBef>
                <a:spcPts val="1163"/>
              </a:spcBef>
              <a:buFontTx/>
              <a:buNone/>
            </a:pPr>
            <a:r>
              <a:rPr lang="en-US" sz="2800" smtClean="0">
                <a:solidFill>
                  <a:schemeClr val="bg2"/>
                </a:solidFill>
                <a:effectLst/>
                <a:latin typeface="Times New Roman" pitchFamily="18" charset="0"/>
                <a:cs typeface="Times New Roman" pitchFamily="18" charset="0"/>
              </a:rPr>
              <a:t>to add greater value or significance to:  Art enriches life</a:t>
            </a:r>
          </a:p>
          <a:p>
            <a:pPr marL="0" indent="0">
              <a:spcBef>
                <a:spcPts val="1163"/>
              </a:spcBef>
              <a:buFontTx/>
              <a:buNone/>
            </a:pPr>
            <a:r>
              <a:rPr lang="en-US" sz="2800" smtClean="0">
                <a:solidFill>
                  <a:schemeClr val="bg2"/>
                </a:solidFill>
                <a:effectLst/>
                <a:latin typeface="Times New Roman" pitchFamily="18" charset="0"/>
                <a:cs typeface="Times New Roman" pitchFamily="18" charset="0"/>
              </a:rPr>
              <a:t>to adorn or decorate: a picture frame enriched with gold</a:t>
            </a:r>
          </a:p>
          <a:p>
            <a:pPr marL="0" indent="0">
              <a:spcBef>
                <a:spcPts val="1163"/>
              </a:spcBef>
              <a:buFontTx/>
              <a:buNone/>
            </a:pPr>
            <a:r>
              <a:rPr lang="en-US" sz="2800" smtClean="0">
                <a:solidFill>
                  <a:schemeClr val="bg2"/>
                </a:solidFill>
                <a:effectLst/>
                <a:latin typeface="Times New Roman" pitchFamily="18" charset="0"/>
                <a:cs typeface="Times New Roman" pitchFamily="18" charset="0"/>
              </a:rPr>
              <a:t>to make finer in quality, as by supplying desirable elements or ingredients:  to enrich soil</a:t>
            </a:r>
          </a:p>
        </p:txBody>
      </p:sp>
      <p:sp>
        <p:nvSpPr>
          <p:cNvPr id="4" name="TextBox 3"/>
          <p:cNvSpPr txBox="1"/>
          <p:nvPr/>
        </p:nvSpPr>
        <p:spPr>
          <a:xfrm>
            <a:off x="381000" y="5791200"/>
            <a:ext cx="6832600" cy="584200"/>
          </a:xfrm>
          <a:prstGeom prst="rect">
            <a:avLst/>
          </a:prstGeom>
          <a:noFill/>
        </p:spPr>
        <p:txBody>
          <a:bodyPr wrap="none">
            <a:spAutoFit/>
          </a:bodyPr>
          <a:lstStyle/>
          <a:p>
            <a:pPr fontAlgn="auto">
              <a:spcBef>
                <a:spcPts val="0"/>
              </a:spcBef>
              <a:spcAft>
                <a:spcPts val="0"/>
              </a:spcAft>
              <a:defRPr/>
            </a:pPr>
            <a:r>
              <a:rPr lang="en-US" sz="1600" dirty="0">
                <a:solidFill>
                  <a:schemeClr val="bg2"/>
                </a:solidFill>
                <a:latin typeface="Times New Roman" pitchFamily="18" charset="0"/>
                <a:cs typeface="Times New Roman" pitchFamily="18" charset="0"/>
              </a:rPr>
              <a:t>"enrich." </a:t>
            </a:r>
            <a:r>
              <a:rPr lang="en-US" sz="1600" i="1" dirty="0">
                <a:solidFill>
                  <a:schemeClr val="bg1"/>
                </a:solidFill>
                <a:latin typeface="Times New Roman" pitchFamily="18" charset="0"/>
                <a:cs typeface="Times New Roman" pitchFamily="18" charset="0"/>
              </a:rPr>
              <a:t>Dictionary.com Unabridged (v 1.1)</a:t>
            </a:r>
            <a:r>
              <a:rPr lang="en-US" sz="1600" dirty="0">
                <a:solidFill>
                  <a:schemeClr val="bg1"/>
                </a:solidFill>
                <a:latin typeface="Times New Roman" pitchFamily="18" charset="0"/>
                <a:cs typeface="Times New Roman" pitchFamily="18" charset="0"/>
              </a:rPr>
              <a:t>. </a:t>
            </a:r>
            <a:r>
              <a:rPr lang="en-US" sz="1600" dirty="0">
                <a:solidFill>
                  <a:schemeClr val="bg2"/>
                </a:solidFill>
                <a:latin typeface="Times New Roman" pitchFamily="18" charset="0"/>
                <a:cs typeface="Times New Roman" pitchFamily="18" charset="0"/>
              </a:rPr>
              <a:t>Random House, Inc. 20 Apr. 2007.</a:t>
            </a:r>
          </a:p>
          <a:p>
            <a:pPr fontAlgn="auto">
              <a:spcBef>
                <a:spcPts val="0"/>
              </a:spcBef>
              <a:spcAft>
                <a:spcPts val="0"/>
              </a:spcAft>
              <a:defRPr/>
            </a:pPr>
            <a:r>
              <a:rPr lang="en-US" sz="1600" dirty="0">
                <a:solidFill>
                  <a:schemeClr val="bg2"/>
                </a:solidFill>
                <a:latin typeface="Times New Roman" pitchFamily="18" charset="0"/>
                <a:cs typeface="Times New Roman" pitchFamily="18" charset="0"/>
              </a:rPr>
              <a:t>&lt;Dictionary.com </a:t>
            </a:r>
            <a:r>
              <a:rPr lang="en-US" sz="1600" dirty="0">
                <a:solidFill>
                  <a:schemeClr val="bg2"/>
                </a:solidFill>
                <a:effectLst>
                  <a:outerShdw blurRad="38100" dist="38100" dir="2700000" algn="tl">
                    <a:srgbClr val="000000">
                      <a:alpha val="43137"/>
                    </a:srgbClr>
                  </a:outerShdw>
                </a:effectLst>
                <a:latin typeface="Times New Roman" pitchFamily="18" charset="0"/>
                <a:cs typeface="Times New Roman" pitchFamily="18" charset="0"/>
                <a:hlinkClick r:id="rId4"/>
              </a:rPr>
              <a:t>http://dictionary.reference.com/browse/enrich</a:t>
            </a:r>
            <a:r>
              <a:rPr lang="en-US" sz="1600" dirty="0">
                <a:solidFill>
                  <a:schemeClr val="bg2"/>
                </a:solidFill>
                <a:latin typeface="Times New Roman" pitchFamily="18" charset="0"/>
                <a:cs typeface="Times New Roman" pitchFamily="18" charset="0"/>
              </a:rPr>
              <a:t>&gt;</a:t>
            </a:r>
          </a:p>
        </p:txBody>
      </p:sp>
    </p:spTree>
  </p:cSld>
  <p:clrMapOvr>
    <a:masterClrMapping/>
  </p:clrMapOvr>
  <p:transition advTm="72144">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2777">
              <a:defRPr/>
            </a:pPr>
            <a:r>
              <a:rPr smtClean="0"/>
              <a:t>Pillars Of Innovation</a:t>
            </a:r>
            <a:endParaRPr/>
          </a:p>
        </p:txBody>
      </p:sp>
      <p:grpSp>
        <p:nvGrpSpPr>
          <p:cNvPr id="13" name="Group 12"/>
          <p:cNvGrpSpPr/>
          <p:nvPr/>
        </p:nvGrpSpPr>
        <p:grpSpPr>
          <a:xfrm>
            <a:off x="370726" y="1412696"/>
            <a:ext cx="8382000" cy="4363323"/>
            <a:chOff x="370726" y="2570877"/>
            <a:chExt cx="8382000" cy="4363323"/>
          </a:xfrm>
          <a:effectLst>
            <a:outerShdw blurRad="635000" sx="102000" sy="102000" algn="ctr" rotWithShape="0">
              <a:prstClr val="black"/>
            </a:outerShdw>
            <a:reflection blurRad="6350" stA="52000" endA="300" endPos="35000" dir="5400000" sy="-100000" algn="bl" rotWithShape="0"/>
          </a:effectLst>
        </p:grpSpPr>
        <p:sp>
          <p:nvSpPr>
            <p:cNvPr id="8" name="Rounded Rectangle 7"/>
            <p:cNvSpPr/>
            <p:nvPr/>
          </p:nvSpPr>
          <p:spPr bwMode="auto">
            <a:xfrm>
              <a:off x="2499474" y="2570877"/>
              <a:ext cx="1995755" cy="436332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lstStyle/>
            <a:p>
              <a:pPr algn="ctr" defTabSz="914063" fontAlgn="auto">
                <a:spcBef>
                  <a:spcPts val="0"/>
                </a:spcBef>
                <a:spcAft>
                  <a:spcPts val="0"/>
                </a:spcAft>
                <a:defRPr/>
              </a:pPr>
              <a:r>
                <a:rPr lang="en-US" sz="2000" dirty="0">
                  <a:solidFill>
                    <a:schemeClr val="bg2"/>
                  </a:solidFill>
                  <a:latin typeface="+mj-lt"/>
                </a:rPr>
                <a:t>Display</a:t>
              </a:r>
            </a:p>
          </p:txBody>
        </p:sp>
        <p:sp>
          <p:nvSpPr>
            <p:cNvPr id="9" name="Rounded Rectangle 8"/>
            <p:cNvSpPr/>
            <p:nvPr/>
          </p:nvSpPr>
          <p:spPr bwMode="auto">
            <a:xfrm>
              <a:off x="370726" y="2570877"/>
              <a:ext cx="1995755" cy="436332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lstStyle/>
            <a:p>
              <a:pPr algn="ctr" defTabSz="914063" fontAlgn="auto">
                <a:spcBef>
                  <a:spcPts val="0"/>
                </a:spcBef>
                <a:spcAft>
                  <a:spcPts val="0"/>
                </a:spcAft>
                <a:defRPr/>
              </a:pPr>
              <a:r>
                <a:rPr lang="en-US" sz="2000" dirty="0">
                  <a:solidFill>
                    <a:schemeClr val="bg2"/>
                  </a:solidFill>
                  <a:latin typeface="+mj-lt"/>
                </a:rPr>
                <a:t>Platform</a:t>
              </a:r>
            </a:p>
          </p:txBody>
        </p:sp>
        <p:sp>
          <p:nvSpPr>
            <p:cNvPr id="10" name="Rounded Rectangle 9"/>
            <p:cNvSpPr/>
            <p:nvPr/>
          </p:nvSpPr>
          <p:spPr bwMode="auto">
            <a:xfrm>
              <a:off x="4628222" y="2570877"/>
              <a:ext cx="1995755" cy="436332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lstStyle/>
            <a:p>
              <a:pPr algn="ctr" defTabSz="914063" fontAlgn="auto">
                <a:spcBef>
                  <a:spcPts val="0"/>
                </a:spcBef>
                <a:spcAft>
                  <a:spcPts val="0"/>
                </a:spcAft>
                <a:defRPr/>
              </a:pPr>
              <a:r>
                <a:rPr lang="en-US" sz="2000" dirty="0">
                  <a:solidFill>
                    <a:schemeClr val="bg2"/>
                  </a:solidFill>
                  <a:latin typeface="+mj-lt"/>
                </a:rPr>
                <a:t>Input</a:t>
              </a:r>
            </a:p>
          </p:txBody>
        </p:sp>
        <p:sp>
          <p:nvSpPr>
            <p:cNvPr id="11" name="Rounded Rectangle 10"/>
            <p:cNvSpPr/>
            <p:nvPr/>
          </p:nvSpPr>
          <p:spPr bwMode="auto">
            <a:xfrm>
              <a:off x="6756971" y="2570877"/>
              <a:ext cx="1995755" cy="436332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lstStyle/>
            <a:p>
              <a:pPr algn="ctr" defTabSz="914063" fontAlgn="auto">
                <a:spcBef>
                  <a:spcPts val="0"/>
                </a:spcBef>
                <a:spcAft>
                  <a:spcPts val="0"/>
                </a:spcAft>
                <a:defRPr/>
              </a:pPr>
              <a:r>
                <a:rPr lang="en-US" sz="2000" dirty="0">
                  <a:solidFill>
                    <a:schemeClr val="bg2"/>
                  </a:solidFill>
                  <a:latin typeface="+mj-lt"/>
                </a:rPr>
                <a:t>Connectivity</a:t>
              </a:r>
            </a:p>
          </p:txBody>
        </p:sp>
      </p:grpSp>
    </p:spTree>
  </p:cSld>
  <p:clrMapOvr>
    <a:masterClrMapping/>
  </p:clrMapOvr>
  <p:transition advTm="32613">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pPr defTabSz="912777">
              <a:defRPr/>
            </a:pPr>
            <a:r>
              <a:rPr smtClean="0"/>
              <a:t>Platform</a:t>
            </a:r>
            <a:br>
              <a:rPr smtClean="0"/>
            </a:br>
            <a:r>
              <a:rPr sz="3600" smtClean="0">
                <a:solidFill>
                  <a:schemeClr val="accent1"/>
                </a:solidFill>
              </a:rPr>
              <a:t>Windows CE</a:t>
            </a:r>
            <a:endParaRPr>
              <a:solidFill>
                <a:schemeClr val="accent1"/>
              </a:solidFill>
            </a:endParaRPr>
          </a:p>
        </p:txBody>
      </p:sp>
      <p:sp>
        <p:nvSpPr>
          <p:cNvPr id="3" name="Content Placeholder 2"/>
          <p:cNvSpPr>
            <a:spLocks noGrp="1"/>
          </p:cNvSpPr>
          <p:nvPr>
            <p:ph type="body" idx="1"/>
          </p:nvPr>
        </p:nvSpPr>
        <p:spPr>
          <a:xfrm>
            <a:off x="381000" y="1905000"/>
            <a:ext cx="8380413" cy="4999038"/>
          </a:xfrm>
        </p:spPr>
        <p:txBody>
          <a:bodyPr/>
          <a:lstStyle/>
          <a:p>
            <a:pPr marL="382573" indent="-382573" defTabSz="912777">
              <a:defRPr/>
            </a:pPr>
            <a:r>
              <a:rPr lang="en-US" sz="3200" dirty="0" err="1" smtClean="0"/>
              <a:t>SideShow</a:t>
            </a:r>
            <a:r>
              <a:rPr lang="en-US" sz="3200" dirty="0" smtClean="0"/>
              <a:t> implementation available in 2H 2007</a:t>
            </a:r>
          </a:p>
          <a:p>
            <a:pPr marL="382573" indent="-382573" defTabSz="912777">
              <a:defRPr/>
            </a:pPr>
            <a:r>
              <a:rPr lang="en-US" sz="3200" dirty="0" smtClean="0"/>
              <a:t>Support for Bluetooth, USB, IP transports</a:t>
            </a:r>
          </a:p>
          <a:p>
            <a:pPr marL="382573" indent="-382573" defTabSz="912777">
              <a:defRPr/>
            </a:pPr>
            <a:r>
              <a:rPr lang="en-US" sz="3200" dirty="0" smtClean="0"/>
              <a:t>Extensible platform components</a:t>
            </a:r>
          </a:p>
          <a:p>
            <a:pPr marL="704822" lvl="1" indent="-317487" defTabSz="912777">
              <a:defRPr/>
            </a:pPr>
            <a:r>
              <a:rPr lang="en-US" sz="2800" dirty="0" smtClean="0"/>
              <a:t>Build your own UI</a:t>
            </a:r>
          </a:p>
          <a:p>
            <a:pPr marL="704822" lvl="1" indent="-317487" defTabSz="912777">
              <a:defRPr/>
            </a:pPr>
            <a:r>
              <a:rPr lang="en-US" sz="2800" dirty="0" smtClean="0"/>
              <a:t>Custom endpoints</a:t>
            </a:r>
          </a:p>
          <a:p>
            <a:pPr marL="704822" lvl="1" indent="-317487" defTabSz="912777">
              <a:defRPr/>
            </a:pPr>
            <a:r>
              <a:rPr lang="en-US" sz="2800" dirty="0" smtClean="0"/>
              <a:t>Additional transports</a:t>
            </a:r>
          </a:p>
          <a:p>
            <a:pPr marL="382573" indent="-382573" defTabSz="912777">
              <a:defRPr/>
            </a:pPr>
            <a:r>
              <a:rPr lang="en-US" sz="3200" dirty="0" smtClean="0"/>
              <a:t>Built in native code</a:t>
            </a:r>
          </a:p>
          <a:p>
            <a:pPr marL="382573" indent="-382573" defTabSz="912777">
              <a:defRPr/>
            </a:pPr>
            <a:r>
              <a:rPr lang="en-US" sz="3200" dirty="0" smtClean="0"/>
              <a:t>Support for Windows CE 5.0 and 6.0</a:t>
            </a:r>
            <a:endParaRPr lang="en-US" sz="3200" dirty="0"/>
          </a:p>
        </p:txBody>
      </p:sp>
    </p:spTree>
  </p:cSld>
  <p:clrMapOvr>
    <a:masterClrMapping/>
  </p:clrMapOvr>
  <p:transition advTm="140281">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pPr defTabSz="912777">
              <a:defRPr/>
            </a:pPr>
            <a:r>
              <a:rPr smtClean="0"/>
              <a:t>Platform</a:t>
            </a:r>
            <a:br>
              <a:rPr smtClean="0"/>
            </a:br>
            <a:r>
              <a:rPr sz="3600" smtClean="0">
                <a:solidFill>
                  <a:schemeClr val="accent1"/>
                </a:solidFill>
              </a:rPr>
              <a:t>Windows Mobile</a:t>
            </a:r>
            <a:endParaRPr>
              <a:solidFill>
                <a:schemeClr val="accent1"/>
              </a:solidFill>
            </a:endParaRPr>
          </a:p>
        </p:txBody>
      </p:sp>
      <p:sp>
        <p:nvSpPr>
          <p:cNvPr id="3" name="Content Placeholder 2"/>
          <p:cNvSpPr>
            <a:spLocks noGrp="1"/>
          </p:cNvSpPr>
          <p:nvPr>
            <p:ph type="body" idx="1"/>
          </p:nvPr>
        </p:nvSpPr>
        <p:spPr>
          <a:xfrm>
            <a:off x="381000" y="1905000"/>
            <a:ext cx="8380413" cy="4379913"/>
          </a:xfrm>
        </p:spPr>
        <p:txBody>
          <a:bodyPr/>
          <a:lstStyle/>
          <a:p>
            <a:pPr marL="382573" indent="-382573" defTabSz="912777">
              <a:defRPr/>
            </a:pPr>
            <a:r>
              <a:rPr lang="en-US" sz="2800" dirty="0" smtClean="0"/>
              <a:t>Bluetooth connection to PC</a:t>
            </a:r>
          </a:p>
          <a:p>
            <a:pPr marL="382573" indent="-382573" defTabSz="912777">
              <a:defRPr/>
            </a:pPr>
            <a:r>
              <a:rPr lang="en-US" sz="2800" dirty="0" smtClean="0"/>
              <a:t>Combination of native and managed code</a:t>
            </a:r>
          </a:p>
          <a:p>
            <a:pPr marL="704822" lvl="1" indent="-317487" defTabSz="912777">
              <a:defRPr/>
            </a:pPr>
            <a:r>
              <a:rPr lang="en-US" sz="2400" dirty="0" smtClean="0"/>
              <a:t>Built on our Windows CE platform</a:t>
            </a:r>
          </a:p>
          <a:p>
            <a:pPr marL="704822" lvl="1" indent="-317487" defTabSz="912777">
              <a:defRPr/>
            </a:pPr>
            <a:r>
              <a:rPr lang="en-US" sz="2400" dirty="0" smtClean="0"/>
              <a:t>Application UI built on .NET Compact Framework 2.0</a:t>
            </a:r>
          </a:p>
          <a:p>
            <a:pPr marL="382573" indent="-382573" defTabSz="912777">
              <a:defRPr/>
            </a:pPr>
            <a:r>
              <a:rPr lang="en-US" sz="2800" dirty="0" smtClean="0"/>
              <a:t>Application provides UI for gadget interaction</a:t>
            </a:r>
          </a:p>
          <a:p>
            <a:pPr marL="704822" lvl="1" indent="-317487" defTabSz="912777">
              <a:defRPr/>
            </a:pPr>
            <a:r>
              <a:rPr lang="en-US" sz="2400" dirty="0" smtClean="0"/>
              <a:t>Remotely control PC</a:t>
            </a:r>
          </a:p>
          <a:p>
            <a:pPr marL="704822" lvl="1" indent="-317487" defTabSz="912777">
              <a:defRPr/>
            </a:pPr>
            <a:r>
              <a:rPr lang="en-US" sz="2400" dirty="0" smtClean="0"/>
              <a:t>Browse content cached from PC</a:t>
            </a:r>
          </a:p>
          <a:p>
            <a:pPr marL="704822" lvl="1" indent="-317487" defTabSz="912777">
              <a:defRPr/>
            </a:pPr>
            <a:r>
              <a:rPr lang="en-US" sz="2400" dirty="0" smtClean="0"/>
              <a:t>Basic configuration options</a:t>
            </a:r>
          </a:p>
          <a:p>
            <a:pPr marL="382573" indent="-382573" defTabSz="912777">
              <a:defRPr/>
            </a:pPr>
            <a:r>
              <a:rPr lang="en-US" sz="2800" dirty="0" smtClean="0"/>
              <a:t>Home screen plug-in to display glance content</a:t>
            </a:r>
          </a:p>
        </p:txBody>
      </p:sp>
    </p:spTree>
  </p:cSld>
  <p:clrMapOvr>
    <a:masterClrMapping/>
  </p:clrMapOvr>
  <p:transition advTm="85703">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6" descr="5-00244_WinHec_Template_Fad.png"/>
          <p:cNvPicPr>
            <a:picLocks noChangeAspect="1"/>
          </p:cNvPicPr>
          <p:nvPr/>
        </p:nvPicPr>
        <p:blipFill>
          <a:blip r:embed="rId3"/>
          <a:srcRect/>
          <a:stretch>
            <a:fillRect/>
          </a:stretch>
        </p:blipFill>
        <p:spPr bwMode="auto">
          <a:xfrm>
            <a:off x="3656013" y="1935163"/>
            <a:ext cx="4764087" cy="2238375"/>
          </a:xfrm>
          <a:prstGeom prst="rect">
            <a:avLst/>
          </a:prstGeom>
          <a:noFill/>
          <a:ln w="9525">
            <a:noFill/>
            <a:miter lim="800000"/>
            <a:headEnd/>
            <a:tailEnd/>
          </a:ln>
        </p:spPr>
      </p:pic>
      <p:sp>
        <p:nvSpPr>
          <p:cNvPr id="4" name="Title 3"/>
          <p:cNvSpPr>
            <a:spLocks noGrp="1"/>
          </p:cNvSpPr>
          <p:nvPr>
            <p:ph type="ctrTitle"/>
          </p:nvPr>
        </p:nvSpPr>
        <p:spPr>
          <a:xfrm>
            <a:off x="727607" y="2354792"/>
            <a:ext cx="7692761" cy="761747"/>
          </a:xfrm>
        </p:spPr>
        <p:txBody>
          <a:bodyPr/>
          <a:lstStyle/>
          <a:p>
            <a:pPr defTabSz="912777">
              <a:defRPr/>
            </a:pPr>
            <a:r>
              <a:rPr smtClean="0"/>
              <a:t>Windows Mobile</a:t>
            </a:r>
            <a:endParaRPr/>
          </a:p>
        </p:txBody>
      </p:sp>
      <p:sp>
        <p:nvSpPr>
          <p:cNvPr id="6" name="TextBox 5"/>
          <p:cNvSpPr txBox="1"/>
          <p:nvPr/>
        </p:nvSpPr>
        <p:spPr>
          <a:xfrm>
            <a:off x="1370542" y="644759"/>
            <a:ext cx="6203157" cy="1538883"/>
          </a:xfrm>
          <a:prstGeom prst="rect">
            <a:avLst/>
          </a:prstGeom>
          <a:noFill/>
        </p:spPr>
        <p:txBody>
          <a:bodyPr lIns="0" tIns="0" rIns="0" bIns="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spcBef>
                <a:spcPts val="0"/>
              </a:spcBef>
              <a:spcAft>
                <a:spcPts val="0"/>
              </a:spcAft>
              <a:defRPr/>
            </a:pPr>
            <a:r>
              <a:rPr lang="en-US" sz="10000" b="1" spc="-642" dirty="0">
                <a:ln w="11430"/>
                <a:solidFill>
                  <a:schemeClr val="tx2"/>
                </a:solidFill>
                <a:effectLst>
                  <a:outerShdw blurRad="50800" dist="39000" dir="5460000" algn="tl">
                    <a:srgbClr val="000000">
                      <a:alpha val="38000"/>
                    </a:srgbClr>
                  </a:outerShdw>
                </a:effectLst>
                <a:latin typeface="Segoe" pitchFamily="34" charset="0"/>
              </a:rPr>
              <a:t>demo</a:t>
            </a:r>
          </a:p>
        </p:txBody>
      </p:sp>
    </p:spTree>
  </p:cSld>
  <p:clrMapOvr>
    <a:masterClrMapping/>
  </p:clrMapOvr>
  <p:transition advTm="2167">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pPr defTabSz="912777">
              <a:defRPr/>
            </a:pPr>
            <a:r>
              <a:rPr smtClean="0"/>
              <a:t>Platform</a:t>
            </a:r>
            <a:br>
              <a:rPr smtClean="0"/>
            </a:br>
            <a:r>
              <a:rPr sz="3600" smtClean="0">
                <a:solidFill>
                  <a:schemeClr val="accent1"/>
                </a:solidFill>
              </a:rPr>
              <a:t>.NET Micro Framework</a:t>
            </a:r>
            <a:endParaRPr>
              <a:solidFill>
                <a:schemeClr val="accent1"/>
              </a:solidFill>
            </a:endParaRPr>
          </a:p>
        </p:txBody>
      </p:sp>
      <p:sp>
        <p:nvSpPr>
          <p:cNvPr id="3" name="Content Placeholder 2"/>
          <p:cNvSpPr>
            <a:spLocks noGrp="1"/>
          </p:cNvSpPr>
          <p:nvPr>
            <p:ph type="body" idx="1"/>
          </p:nvPr>
        </p:nvSpPr>
        <p:spPr>
          <a:xfrm>
            <a:off x="382588" y="1905000"/>
            <a:ext cx="8380412" cy="3663950"/>
          </a:xfrm>
        </p:spPr>
        <p:txBody>
          <a:bodyPr/>
          <a:lstStyle/>
          <a:p>
            <a:pPr marL="382573" indent="-382573" defTabSz="912777">
              <a:defRPr/>
            </a:pPr>
            <a:r>
              <a:rPr lang="en-US" dirty="0" smtClean="0"/>
              <a:t>Don’t want QVGA? No problem!</a:t>
            </a:r>
          </a:p>
          <a:p>
            <a:pPr marL="704822" lvl="1" indent="-317487" defTabSz="912777">
              <a:defRPr/>
            </a:pPr>
            <a:r>
              <a:rPr lang="en-US" dirty="0" smtClean="0"/>
              <a:t>Display flexibility:  OLED, Mono LCD…</a:t>
            </a:r>
          </a:p>
          <a:p>
            <a:pPr marL="382573" indent="-382573" defTabSz="912777">
              <a:defRPr/>
            </a:pPr>
            <a:r>
              <a:rPr lang="en-US" dirty="0" smtClean="0"/>
              <a:t>Targeted at low-cost (sub U.S.$100) devices</a:t>
            </a:r>
          </a:p>
          <a:p>
            <a:pPr marL="382573" indent="-382573" defTabSz="912777">
              <a:defRPr/>
            </a:pPr>
            <a:r>
              <a:rPr lang="en-US" dirty="0" smtClean="0"/>
              <a:t>Tradeoff:  You’ll have to design and build your own UI</a:t>
            </a:r>
          </a:p>
          <a:p>
            <a:pPr marL="704822" lvl="1" indent="-317487" defTabSz="912777">
              <a:defRPr/>
            </a:pPr>
            <a:r>
              <a:rPr lang="en-US" dirty="0" smtClean="0"/>
              <a:t>Microsoft will provide samples, reference designs, and PC communication code</a:t>
            </a:r>
            <a:endParaRPr lang="en-US" dirty="0"/>
          </a:p>
        </p:txBody>
      </p:sp>
    </p:spTree>
  </p:cSld>
  <p:clrMapOvr>
    <a:masterClrMapping/>
  </p:clrMapOvr>
  <p:transition advTm="102496">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0726" y="1412696"/>
            <a:ext cx="8382000" cy="4363323"/>
            <a:chOff x="370726" y="2570877"/>
            <a:chExt cx="8382000" cy="4363323"/>
          </a:xfrm>
          <a:effectLst>
            <a:outerShdw blurRad="635000" sx="102000" sy="102000" algn="ctr" rotWithShape="0">
              <a:prstClr val="black"/>
            </a:outerShdw>
            <a:reflection blurRad="6350" stA="52000" endA="300" endPos="35000" dir="5400000" sy="-100000" algn="bl" rotWithShape="0"/>
          </a:effectLst>
        </p:grpSpPr>
        <p:sp>
          <p:nvSpPr>
            <p:cNvPr id="6" name="Rounded Rectangle 5"/>
            <p:cNvSpPr/>
            <p:nvPr/>
          </p:nvSpPr>
          <p:spPr bwMode="auto">
            <a:xfrm>
              <a:off x="2499474" y="2570877"/>
              <a:ext cx="1995755" cy="436332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lstStyle/>
            <a:p>
              <a:pPr algn="ctr" defTabSz="914063" fontAlgn="auto">
                <a:spcBef>
                  <a:spcPts val="0"/>
                </a:spcBef>
                <a:spcAft>
                  <a:spcPts val="0"/>
                </a:spcAft>
                <a:defRPr/>
              </a:pPr>
              <a:r>
                <a:rPr lang="en-US" sz="2000" dirty="0">
                  <a:solidFill>
                    <a:schemeClr val="bg2"/>
                  </a:solidFill>
                  <a:latin typeface="+mj-lt"/>
                </a:rPr>
                <a:t>Display</a:t>
              </a:r>
            </a:p>
          </p:txBody>
        </p:sp>
        <p:sp>
          <p:nvSpPr>
            <p:cNvPr id="7" name="Rounded Rectangle 6"/>
            <p:cNvSpPr/>
            <p:nvPr/>
          </p:nvSpPr>
          <p:spPr bwMode="auto">
            <a:xfrm>
              <a:off x="370726" y="2570877"/>
              <a:ext cx="1995755" cy="436332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lstStyle/>
            <a:p>
              <a:pPr algn="ctr" defTabSz="914063" fontAlgn="auto">
                <a:spcBef>
                  <a:spcPts val="0"/>
                </a:spcBef>
                <a:spcAft>
                  <a:spcPts val="0"/>
                </a:spcAft>
                <a:defRPr/>
              </a:pPr>
              <a:r>
                <a:rPr lang="en-US" sz="2000" dirty="0">
                  <a:solidFill>
                    <a:schemeClr val="bg2"/>
                  </a:solidFill>
                  <a:latin typeface="+mj-lt"/>
                </a:rPr>
                <a:t>Platform</a:t>
              </a:r>
            </a:p>
          </p:txBody>
        </p:sp>
        <p:sp>
          <p:nvSpPr>
            <p:cNvPr id="8" name="Rounded Rectangle 7"/>
            <p:cNvSpPr/>
            <p:nvPr/>
          </p:nvSpPr>
          <p:spPr bwMode="auto">
            <a:xfrm>
              <a:off x="4628222" y="2570877"/>
              <a:ext cx="1995755" cy="436332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lstStyle/>
            <a:p>
              <a:pPr algn="ctr" defTabSz="914063" fontAlgn="auto">
                <a:spcBef>
                  <a:spcPts val="0"/>
                </a:spcBef>
                <a:spcAft>
                  <a:spcPts val="0"/>
                </a:spcAft>
                <a:defRPr/>
              </a:pPr>
              <a:r>
                <a:rPr lang="en-US" sz="2000" dirty="0">
                  <a:solidFill>
                    <a:schemeClr val="bg2"/>
                  </a:solidFill>
                  <a:latin typeface="+mj-lt"/>
                </a:rPr>
                <a:t>Input</a:t>
              </a:r>
            </a:p>
          </p:txBody>
        </p:sp>
        <p:sp>
          <p:nvSpPr>
            <p:cNvPr id="9" name="Rounded Rectangle 8"/>
            <p:cNvSpPr/>
            <p:nvPr/>
          </p:nvSpPr>
          <p:spPr bwMode="auto">
            <a:xfrm>
              <a:off x="6756971" y="2570877"/>
              <a:ext cx="1995755" cy="436332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lstStyle/>
            <a:p>
              <a:pPr algn="ctr" defTabSz="914063" fontAlgn="auto">
                <a:spcBef>
                  <a:spcPts val="0"/>
                </a:spcBef>
                <a:spcAft>
                  <a:spcPts val="0"/>
                </a:spcAft>
                <a:defRPr/>
              </a:pPr>
              <a:r>
                <a:rPr lang="en-US" sz="2000" dirty="0">
                  <a:solidFill>
                    <a:schemeClr val="bg2"/>
                  </a:solidFill>
                  <a:latin typeface="+mj-lt"/>
                </a:rPr>
                <a:t>Connectivity</a:t>
              </a:r>
            </a:p>
          </p:txBody>
        </p:sp>
      </p:grpSp>
      <p:sp>
        <p:nvSpPr>
          <p:cNvPr id="2" name="Title 1"/>
          <p:cNvSpPr>
            <a:spLocks noGrp="1"/>
          </p:cNvSpPr>
          <p:nvPr>
            <p:ph type="title"/>
          </p:nvPr>
        </p:nvSpPr>
        <p:spPr/>
        <p:txBody>
          <a:bodyPr/>
          <a:lstStyle/>
          <a:p>
            <a:pPr defTabSz="912777">
              <a:defRPr/>
            </a:pPr>
            <a:r>
              <a:rPr smtClean="0"/>
              <a:t>Pillars Of Innovation</a:t>
            </a:r>
            <a:endParaRPr/>
          </a:p>
        </p:txBody>
      </p:sp>
      <p:sp>
        <p:nvSpPr>
          <p:cNvPr id="10" name="Rounded Rectangle 9"/>
          <p:cNvSpPr/>
          <p:nvPr/>
        </p:nvSpPr>
        <p:spPr bwMode="auto">
          <a:xfrm>
            <a:off x="578792" y="2743201"/>
            <a:ext cx="1600200" cy="838200"/>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Windows CE</a:t>
            </a:r>
          </a:p>
        </p:txBody>
      </p:sp>
      <p:sp>
        <p:nvSpPr>
          <p:cNvPr id="11" name="Rounded Rectangle 10"/>
          <p:cNvSpPr/>
          <p:nvPr/>
        </p:nvSpPr>
        <p:spPr bwMode="auto">
          <a:xfrm>
            <a:off x="578792" y="3733801"/>
            <a:ext cx="1600200" cy="838200"/>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Windows Mobile</a:t>
            </a:r>
          </a:p>
        </p:txBody>
      </p:sp>
      <p:sp>
        <p:nvSpPr>
          <p:cNvPr id="12" name="Rounded Rectangle 11"/>
          <p:cNvSpPr/>
          <p:nvPr/>
        </p:nvSpPr>
        <p:spPr bwMode="auto">
          <a:xfrm>
            <a:off x="578792" y="4724400"/>
            <a:ext cx="1600200" cy="838200"/>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reflection blurRad="6350" stA="50000" endA="300" endPos="55500" dist="50800" dir="5400000" sy="-100000" algn="bl" rotWithShape="0"/>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.NET Micro Framework</a:t>
            </a:r>
          </a:p>
        </p:txBody>
      </p:sp>
    </p:spTree>
  </p:cSld>
  <p:clrMapOvr>
    <a:masterClrMapping/>
  </p:clrMapOvr>
  <p:transition advTm="14328">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pPr defTabSz="912777">
              <a:defRPr/>
            </a:pPr>
            <a:r>
              <a:rPr smtClean="0"/>
              <a:t>Display</a:t>
            </a:r>
            <a:br>
              <a:rPr smtClean="0"/>
            </a:br>
            <a:r>
              <a:rPr sz="3600" smtClean="0">
                <a:solidFill>
                  <a:schemeClr val="accent1"/>
                </a:solidFill>
              </a:rPr>
              <a:t>Primary display </a:t>
            </a:r>
            <a:endParaRPr>
              <a:solidFill>
                <a:schemeClr val="accent1"/>
              </a:solidFill>
            </a:endParaRPr>
          </a:p>
        </p:txBody>
      </p:sp>
      <p:sp>
        <p:nvSpPr>
          <p:cNvPr id="3" name="Content Placeholder 2"/>
          <p:cNvSpPr>
            <a:spLocks noGrp="1"/>
          </p:cNvSpPr>
          <p:nvPr>
            <p:ph type="body" idx="1"/>
          </p:nvPr>
        </p:nvSpPr>
        <p:spPr>
          <a:xfrm>
            <a:off x="381000" y="1905000"/>
            <a:ext cx="8380413" cy="5276850"/>
          </a:xfrm>
        </p:spPr>
        <p:txBody>
          <a:bodyPr/>
          <a:lstStyle/>
          <a:p>
            <a:pPr marL="382573" indent="-382573" defTabSz="912777">
              <a:defRPr/>
            </a:pPr>
            <a:r>
              <a:rPr lang="en-US" dirty="0" smtClean="0"/>
              <a:t>Difficult to engineer additional QVGA display into the laptop, impossible for Tablets</a:t>
            </a:r>
          </a:p>
          <a:p>
            <a:pPr marL="704822" lvl="1" indent="-317487" defTabSz="912777">
              <a:defRPr/>
            </a:pPr>
            <a:r>
              <a:rPr lang="en-US" dirty="0" smtClean="0"/>
              <a:t>Use the main display instead!</a:t>
            </a:r>
          </a:p>
          <a:p>
            <a:pPr marL="382573" indent="-382573" defTabSz="912777">
              <a:defRPr/>
            </a:pPr>
            <a:r>
              <a:rPr lang="en-US" dirty="0" smtClean="0"/>
              <a:t>Still requires </a:t>
            </a:r>
            <a:r>
              <a:rPr lang="en-US" dirty="0" err="1" smtClean="0"/>
              <a:t>SideShow</a:t>
            </a:r>
            <a:r>
              <a:rPr lang="en-US" dirty="0" smtClean="0"/>
              <a:t> silicon, but output </a:t>
            </a:r>
            <a:r>
              <a:rPr lang="en-US" dirty="0" err="1" smtClean="0"/>
              <a:t>MUX’ed</a:t>
            </a:r>
            <a:r>
              <a:rPr lang="en-US" dirty="0" smtClean="0"/>
              <a:t> to main display LVDS lines</a:t>
            </a:r>
          </a:p>
          <a:p>
            <a:pPr marL="704822" lvl="1" indent="-317487" defTabSz="912777">
              <a:defRPr/>
            </a:pPr>
            <a:r>
              <a:rPr lang="en-US" dirty="0" smtClean="0"/>
              <a:t>Up to 800x600 for </a:t>
            </a:r>
            <a:r>
              <a:rPr lang="en-US" dirty="0" err="1" smtClean="0"/>
              <a:t>SideShow</a:t>
            </a:r>
            <a:r>
              <a:rPr lang="en-US" dirty="0" smtClean="0"/>
              <a:t> display</a:t>
            </a:r>
          </a:p>
          <a:p>
            <a:pPr marL="704822" lvl="1" indent="-317487" defTabSz="912777">
              <a:defRPr/>
            </a:pPr>
            <a:r>
              <a:rPr lang="en-US" dirty="0" smtClean="0"/>
              <a:t>Can use smaller portion of larger display</a:t>
            </a:r>
          </a:p>
          <a:p>
            <a:pPr marL="704822" lvl="1" indent="-317487" defTabSz="912777">
              <a:defRPr/>
            </a:pPr>
            <a:r>
              <a:rPr lang="en-US" dirty="0" smtClean="0"/>
              <a:t>However, selective backlight still an issue</a:t>
            </a:r>
          </a:p>
          <a:p>
            <a:pPr marL="382573" indent="-382573" defTabSz="912777">
              <a:defRPr/>
            </a:pPr>
            <a:endParaRPr lang="en-US" dirty="0"/>
          </a:p>
        </p:txBody>
      </p:sp>
    </p:spTree>
  </p:cSld>
  <p:clrMapOvr>
    <a:masterClrMapping/>
  </p:clrMapOvr>
  <p:transition advTm="110246">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p:spPr>
        <p:txBody>
          <a:bodyPr/>
          <a:lstStyle/>
          <a:p>
            <a:pPr defTabSz="912777">
              <a:defRPr/>
            </a:pPr>
            <a:r>
              <a:rPr smtClean="0"/>
              <a:t>Key Takeaways</a:t>
            </a:r>
            <a:endParaRPr/>
          </a:p>
        </p:txBody>
      </p:sp>
      <p:sp>
        <p:nvSpPr>
          <p:cNvPr id="3" name="Text Placeholder 2"/>
          <p:cNvSpPr>
            <a:spLocks noGrp="1"/>
          </p:cNvSpPr>
          <p:nvPr>
            <p:ph type="body" idx="1"/>
          </p:nvPr>
        </p:nvSpPr>
        <p:spPr>
          <a:xfrm>
            <a:off x="382588" y="1414463"/>
            <a:ext cx="8380412" cy="3049587"/>
          </a:xfrm>
        </p:spPr>
        <p:txBody>
          <a:bodyPr/>
          <a:lstStyle/>
          <a:p>
            <a:pPr marL="382573" indent="-382573" defTabSz="912777">
              <a:defRPr/>
            </a:pPr>
            <a:r>
              <a:rPr lang="en-US" dirty="0" smtClean="0"/>
              <a:t>Understand where </a:t>
            </a:r>
            <a:r>
              <a:rPr lang="en-US" dirty="0" err="1" smtClean="0"/>
              <a:t>SideShow</a:t>
            </a:r>
            <a:r>
              <a:rPr lang="en-US" dirty="0" smtClean="0"/>
              <a:t> is and where it is going</a:t>
            </a:r>
          </a:p>
          <a:p>
            <a:pPr marL="382573" indent="-382573" defTabSz="912777">
              <a:defRPr/>
            </a:pPr>
            <a:r>
              <a:rPr lang="en-US" dirty="0" smtClean="0"/>
              <a:t>Integrate new enabling technologies into your products</a:t>
            </a:r>
          </a:p>
          <a:p>
            <a:pPr marL="382573" indent="-382573" defTabSz="912777">
              <a:defRPr/>
            </a:pPr>
            <a:r>
              <a:rPr lang="en-US" dirty="0" smtClean="0"/>
              <a:t>Learn how to enrich your devices without additional (hardware) cost</a:t>
            </a:r>
          </a:p>
        </p:txBody>
      </p:sp>
    </p:spTree>
  </p:cSld>
  <p:clrMapOvr>
    <a:masterClrMapping/>
  </p:clrMapOvr>
  <p:transition advTm="11753">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6" descr="5-00244_WinHec_Template_Fad.png"/>
          <p:cNvPicPr>
            <a:picLocks noChangeAspect="1"/>
          </p:cNvPicPr>
          <p:nvPr/>
        </p:nvPicPr>
        <p:blipFill>
          <a:blip r:embed="rId3"/>
          <a:srcRect/>
          <a:stretch>
            <a:fillRect/>
          </a:stretch>
        </p:blipFill>
        <p:spPr bwMode="auto">
          <a:xfrm>
            <a:off x="3656013" y="1935163"/>
            <a:ext cx="4764087" cy="2238375"/>
          </a:xfrm>
          <a:prstGeom prst="rect">
            <a:avLst/>
          </a:prstGeom>
          <a:noFill/>
          <a:ln w="9525">
            <a:noFill/>
            <a:miter lim="800000"/>
            <a:headEnd/>
            <a:tailEnd/>
          </a:ln>
        </p:spPr>
      </p:pic>
      <p:sp>
        <p:nvSpPr>
          <p:cNvPr id="4" name="Title 3"/>
          <p:cNvSpPr>
            <a:spLocks noGrp="1"/>
          </p:cNvSpPr>
          <p:nvPr>
            <p:ph type="ctrTitle"/>
          </p:nvPr>
        </p:nvSpPr>
        <p:spPr/>
        <p:txBody>
          <a:bodyPr/>
          <a:lstStyle/>
          <a:p>
            <a:pPr defTabSz="912777">
              <a:defRPr/>
            </a:pPr>
            <a:r>
              <a:rPr smtClean="0"/>
              <a:t>Windows SideShow on the Primary Display</a:t>
            </a:r>
            <a:endParaRPr/>
          </a:p>
        </p:txBody>
      </p:sp>
      <p:sp>
        <p:nvSpPr>
          <p:cNvPr id="6" name="TextBox 5"/>
          <p:cNvSpPr txBox="1"/>
          <p:nvPr/>
        </p:nvSpPr>
        <p:spPr>
          <a:xfrm>
            <a:off x="1370542" y="644759"/>
            <a:ext cx="6203157" cy="1538883"/>
          </a:xfrm>
          <a:prstGeom prst="rect">
            <a:avLst/>
          </a:prstGeom>
          <a:noFill/>
        </p:spPr>
        <p:txBody>
          <a:bodyPr lIns="0" tIns="0" rIns="0" bIns="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spcBef>
                <a:spcPts val="0"/>
              </a:spcBef>
              <a:spcAft>
                <a:spcPts val="0"/>
              </a:spcAft>
              <a:defRPr/>
            </a:pPr>
            <a:r>
              <a:rPr lang="en-US" sz="10000" b="1" spc="-642" dirty="0">
                <a:ln w="11430"/>
                <a:solidFill>
                  <a:schemeClr val="tx2"/>
                </a:solidFill>
                <a:effectLst>
                  <a:outerShdw blurRad="50800" dist="39000" dir="5460000" algn="tl">
                    <a:srgbClr val="000000">
                      <a:alpha val="38000"/>
                    </a:srgbClr>
                  </a:outerShdw>
                </a:effectLst>
                <a:latin typeface="Segoe" pitchFamily="34" charset="0"/>
              </a:rPr>
              <a:t>demo</a:t>
            </a:r>
          </a:p>
        </p:txBody>
      </p:sp>
    </p:spTree>
  </p:cSld>
  <p:clrMapOvr>
    <a:masterClrMapping/>
  </p:clrMapOvr>
  <p:transition advTm="148421">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1191095"/>
          </a:xfrm>
        </p:spPr>
        <p:txBody>
          <a:bodyPr/>
          <a:lstStyle/>
          <a:p>
            <a:pPr defTabSz="912777">
              <a:defRPr/>
            </a:pPr>
            <a:r>
              <a:rPr smtClean="0"/>
              <a:t>Display</a:t>
            </a:r>
            <a:br>
              <a:rPr smtClean="0"/>
            </a:br>
            <a:r>
              <a:rPr sz="3600" smtClean="0">
                <a:solidFill>
                  <a:schemeClr val="accent1"/>
                </a:solidFill>
              </a:rPr>
              <a:t>E-Ink</a:t>
            </a:r>
            <a:endParaRPr sz="3600">
              <a:solidFill>
                <a:schemeClr val="accent1"/>
              </a:solidFill>
            </a:endParaRPr>
          </a:p>
        </p:txBody>
      </p:sp>
      <p:sp>
        <p:nvSpPr>
          <p:cNvPr id="5" name="Content Placeholder 4"/>
          <p:cNvSpPr>
            <a:spLocks noGrp="1"/>
          </p:cNvSpPr>
          <p:nvPr>
            <p:ph type="body" idx="1"/>
          </p:nvPr>
        </p:nvSpPr>
        <p:spPr>
          <a:xfrm>
            <a:off x="382588" y="1905000"/>
            <a:ext cx="8380412" cy="4321175"/>
          </a:xfrm>
        </p:spPr>
        <p:txBody>
          <a:bodyPr/>
          <a:lstStyle/>
          <a:p>
            <a:pPr marL="382573" indent="-382573" defTabSz="912777">
              <a:defRPr/>
            </a:pPr>
            <a:r>
              <a:rPr lang="en-US" dirty="0" smtClean="0"/>
              <a:t>Biggest pain points with LCDs</a:t>
            </a:r>
          </a:p>
          <a:p>
            <a:pPr marL="704822" lvl="1" indent="-317487" defTabSz="912777">
              <a:defRPr/>
            </a:pPr>
            <a:r>
              <a:rPr lang="en-US" dirty="0" smtClean="0"/>
              <a:t>Power consumption</a:t>
            </a:r>
          </a:p>
          <a:p>
            <a:pPr marL="704822" lvl="1" indent="-317487" defTabSz="912777">
              <a:defRPr/>
            </a:pPr>
            <a:r>
              <a:rPr lang="en-US" dirty="0" smtClean="0"/>
              <a:t>Readability (size/resolution/washout)</a:t>
            </a:r>
          </a:p>
          <a:p>
            <a:pPr marL="704822" lvl="1" indent="-317487" defTabSz="912777">
              <a:defRPr/>
            </a:pPr>
            <a:r>
              <a:rPr lang="en-US" dirty="0" smtClean="0"/>
              <a:t>Thickness (embedding in lid)</a:t>
            </a:r>
          </a:p>
          <a:p>
            <a:pPr marL="382573" indent="-382573" defTabSz="912777">
              <a:defRPr/>
            </a:pPr>
            <a:r>
              <a:rPr lang="en-US" dirty="0" smtClean="0"/>
              <a:t>800x600x16 monochrome E-Ink display</a:t>
            </a:r>
          </a:p>
          <a:p>
            <a:pPr marL="704822" lvl="1" indent="-317487" defTabSz="912777">
              <a:defRPr/>
            </a:pPr>
            <a:r>
              <a:rPr lang="en-US" dirty="0" smtClean="0"/>
              <a:t>.NET Micro Framework with Reader-optimized UI for refresh characteristics</a:t>
            </a:r>
          </a:p>
          <a:p>
            <a:pPr marL="382573" indent="-382573" defTabSz="912777">
              <a:defRPr/>
            </a:pPr>
            <a:r>
              <a:rPr lang="en-US" dirty="0" smtClean="0"/>
              <a:t>Intel Mobile Metro Concept platform</a:t>
            </a:r>
          </a:p>
        </p:txBody>
      </p:sp>
    </p:spTree>
  </p:cSld>
  <p:clrMapOvr>
    <a:masterClrMapping/>
  </p:clrMapOvr>
  <p:transition advTm="27939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6" descr="5-00244_WinHec_Template_Fad.png"/>
          <p:cNvPicPr>
            <a:picLocks noChangeAspect="1"/>
          </p:cNvPicPr>
          <p:nvPr/>
        </p:nvPicPr>
        <p:blipFill>
          <a:blip r:embed="rId3"/>
          <a:srcRect/>
          <a:stretch>
            <a:fillRect/>
          </a:stretch>
        </p:blipFill>
        <p:spPr bwMode="auto">
          <a:xfrm>
            <a:off x="3656013" y="1935163"/>
            <a:ext cx="4764087" cy="2238375"/>
          </a:xfrm>
          <a:prstGeom prst="rect">
            <a:avLst/>
          </a:prstGeom>
          <a:noFill/>
          <a:ln w="9525">
            <a:noFill/>
            <a:miter lim="800000"/>
            <a:headEnd/>
            <a:tailEnd/>
          </a:ln>
        </p:spPr>
      </p:pic>
      <p:sp>
        <p:nvSpPr>
          <p:cNvPr id="4" name="Title 3"/>
          <p:cNvSpPr>
            <a:spLocks noGrp="1"/>
          </p:cNvSpPr>
          <p:nvPr>
            <p:ph type="ctrTitle"/>
          </p:nvPr>
        </p:nvSpPr>
        <p:spPr>
          <a:xfrm>
            <a:off x="727607" y="2354792"/>
            <a:ext cx="7692761" cy="761747"/>
          </a:xfrm>
        </p:spPr>
        <p:txBody>
          <a:bodyPr/>
          <a:lstStyle/>
          <a:p>
            <a:pPr defTabSz="912777">
              <a:defRPr/>
            </a:pPr>
            <a:r>
              <a:rPr smtClean="0"/>
              <a:t>Reader</a:t>
            </a:r>
            <a:endParaRPr>
              <a:solidFill>
                <a:schemeClr val="accent1"/>
              </a:solidFill>
            </a:endParaRPr>
          </a:p>
        </p:txBody>
      </p:sp>
      <p:sp>
        <p:nvSpPr>
          <p:cNvPr id="6" name="TextBox 5"/>
          <p:cNvSpPr txBox="1"/>
          <p:nvPr/>
        </p:nvSpPr>
        <p:spPr>
          <a:xfrm>
            <a:off x="1370542" y="644759"/>
            <a:ext cx="6203157" cy="1538883"/>
          </a:xfrm>
          <a:prstGeom prst="rect">
            <a:avLst/>
          </a:prstGeom>
          <a:noFill/>
        </p:spPr>
        <p:txBody>
          <a:bodyPr lIns="0" tIns="0" rIns="0" bIns="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spcBef>
                <a:spcPts val="0"/>
              </a:spcBef>
              <a:spcAft>
                <a:spcPts val="0"/>
              </a:spcAft>
              <a:defRPr/>
            </a:pPr>
            <a:r>
              <a:rPr lang="en-US" sz="10000" b="1" spc="-642" dirty="0">
                <a:ln w="11430"/>
                <a:solidFill>
                  <a:schemeClr val="tx2"/>
                </a:solidFill>
                <a:effectLst>
                  <a:outerShdw blurRad="50800" dist="39000" dir="5460000" algn="tl">
                    <a:srgbClr val="000000">
                      <a:alpha val="38000"/>
                    </a:srgbClr>
                  </a:outerShdw>
                </a:effectLst>
                <a:latin typeface="Segoe" pitchFamily="34" charset="0"/>
              </a:rPr>
              <a:t>demo</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pPr defTabSz="912777">
              <a:defRPr/>
            </a:pPr>
            <a:r>
              <a:rPr smtClean="0"/>
              <a:t>Display</a:t>
            </a:r>
            <a:br>
              <a:rPr smtClean="0"/>
            </a:br>
            <a:r>
              <a:rPr sz="3600" smtClean="0">
                <a:solidFill>
                  <a:schemeClr val="accent1"/>
                </a:solidFill>
              </a:rPr>
              <a:t>Large format</a:t>
            </a:r>
            <a:endParaRPr sz="3600">
              <a:solidFill>
                <a:schemeClr val="accent1"/>
              </a:solidFill>
            </a:endParaRPr>
          </a:p>
        </p:txBody>
      </p:sp>
      <p:sp>
        <p:nvSpPr>
          <p:cNvPr id="3" name="Content Placeholder 2"/>
          <p:cNvSpPr>
            <a:spLocks noGrp="1"/>
          </p:cNvSpPr>
          <p:nvPr>
            <p:ph type="body" idx="1"/>
          </p:nvPr>
        </p:nvSpPr>
        <p:spPr>
          <a:xfrm>
            <a:off x="381000" y="1905000"/>
            <a:ext cx="8380413" cy="4891088"/>
          </a:xfrm>
        </p:spPr>
        <p:txBody>
          <a:bodyPr/>
          <a:lstStyle/>
          <a:p>
            <a:pPr marL="382573" indent="-382573" defTabSz="912777">
              <a:defRPr/>
            </a:pPr>
            <a:r>
              <a:rPr lang="en-US" sz="3200" dirty="0" smtClean="0"/>
              <a:t>QVGA is too small to hang on the wall or for more active user interaction</a:t>
            </a:r>
          </a:p>
          <a:p>
            <a:pPr marL="382573" indent="-382573" defTabSz="912777">
              <a:defRPr/>
            </a:pPr>
            <a:r>
              <a:rPr lang="en-US" sz="3200" dirty="0" smtClean="0"/>
              <a:t>CE-based devices</a:t>
            </a:r>
          </a:p>
          <a:p>
            <a:pPr marL="704822" lvl="1" indent="-317487" defTabSz="912777">
              <a:defRPr/>
            </a:pPr>
            <a:r>
              <a:rPr lang="en-US" sz="2800" dirty="0" smtClean="0"/>
              <a:t>More connectivity options</a:t>
            </a:r>
          </a:p>
          <a:p>
            <a:pPr marL="704822" lvl="1" indent="-317487" defTabSz="912777">
              <a:defRPr/>
            </a:pPr>
            <a:r>
              <a:rPr lang="en-US" sz="2800" dirty="0" smtClean="0"/>
              <a:t>More input options (touch)</a:t>
            </a:r>
          </a:p>
          <a:p>
            <a:pPr marL="704822" lvl="1" indent="-317487" defTabSz="912777">
              <a:defRPr/>
            </a:pPr>
            <a:r>
              <a:rPr lang="en-US" sz="2800" dirty="0" smtClean="0"/>
              <a:t>More media options (Media Connect)</a:t>
            </a:r>
          </a:p>
          <a:p>
            <a:pPr marL="382573" indent="-382573" defTabSz="912777">
              <a:defRPr/>
            </a:pPr>
            <a:r>
              <a:rPr lang="en-US" sz="3200" dirty="0" smtClean="0"/>
              <a:t>Richer user experience</a:t>
            </a:r>
          </a:p>
          <a:p>
            <a:pPr marL="704822" lvl="1" indent="-317487" defTabSz="912777">
              <a:defRPr/>
            </a:pPr>
            <a:r>
              <a:rPr lang="en-US" sz="2800" dirty="0" smtClean="0"/>
              <a:t>RDP client</a:t>
            </a:r>
          </a:p>
          <a:p>
            <a:pPr marL="704822" lvl="1" indent="-317487" defTabSz="912777">
              <a:defRPr/>
            </a:pPr>
            <a:r>
              <a:rPr lang="en-US" sz="2800" dirty="0" smtClean="0"/>
              <a:t>Picture frame</a:t>
            </a:r>
            <a:endParaRPr lang="en-US" sz="2800" dirty="0"/>
          </a:p>
        </p:txBody>
      </p:sp>
    </p:spTree>
  </p:cSld>
  <p:clrMapOvr>
    <a:masterClrMapping/>
  </p:clrMapOvr>
  <p:transition advTm="77492">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0726" y="1412696"/>
            <a:ext cx="8382000" cy="4363323"/>
            <a:chOff x="370726" y="2570877"/>
            <a:chExt cx="8382000" cy="4363323"/>
          </a:xfrm>
          <a:effectLst>
            <a:outerShdw blurRad="635000" sx="102000" sy="102000" algn="ctr" rotWithShape="0">
              <a:prstClr val="black"/>
            </a:outerShdw>
            <a:reflection blurRad="6350" stA="52000" endA="300" endPos="35000" dir="5400000" sy="-100000" algn="bl" rotWithShape="0"/>
          </a:effectLst>
        </p:grpSpPr>
        <p:sp>
          <p:nvSpPr>
            <p:cNvPr id="6" name="Rounded Rectangle 5"/>
            <p:cNvSpPr/>
            <p:nvPr/>
          </p:nvSpPr>
          <p:spPr bwMode="auto">
            <a:xfrm>
              <a:off x="2499474" y="2570877"/>
              <a:ext cx="1995755" cy="436332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lstStyle/>
            <a:p>
              <a:pPr algn="ctr" defTabSz="914063" fontAlgn="auto">
                <a:spcBef>
                  <a:spcPts val="0"/>
                </a:spcBef>
                <a:spcAft>
                  <a:spcPts val="0"/>
                </a:spcAft>
                <a:defRPr/>
              </a:pPr>
              <a:r>
                <a:rPr lang="en-US" sz="2000" dirty="0">
                  <a:solidFill>
                    <a:schemeClr val="bg2"/>
                  </a:solidFill>
                  <a:latin typeface="+mj-lt"/>
                </a:rPr>
                <a:t>Display</a:t>
              </a:r>
            </a:p>
          </p:txBody>
        </p:sp>
        <p:sp>
          <p:nvSpPr>
            <p:cNvPr id="7" name="Rounded Rectangle 6"/>
            <p:cNvSpPr/>
            <p:nvPr/>
          </p:nvSpPr>
          <p:spPr bwMode="auto">
            <a:xfrm>
              <a:off x="370726" y="2570877"/>
              <a:ext cx="1995755" cy="436332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lstStyle/>
            <a:p>
              <a:pPr algn="ctr" defTabSz="914063" fontAlgn="auto">
                <a:spcBef>
                  <a:spcPts val="0"/>
                </a:spcBef>
                <a:spcAft>
                  <a:spcPts val="0"/>
                </a:spcAft>
                <a:defRPr/>
              </a:pPr>
              <a:r>
                <a:rPr lang="en-US" sz="2000" dirty="0">
                  <a:solidFill>
                    <a:schemeClr val="bg2"/>
                  </a:solidFill>
                  <a:latin typeface="+mj-lt"/>
                </a:rPr>
                <a:t>Platform</a:t>
              </a:r>
            </a:p>
          </p:txBody>
        </p:sp>
        <p:sp>
          <p:nvSpPr>
            <p:cNvPr id="8" name="Rounded Rectangle 7"/>
            <p:cNvSpPr/>
            <p:nvPr/>
          </p:nvSpPr>
          <p:spPr bwMode="auto">
            <a:xfrm>
              <a:off x="4628222" y="2570877"/>
              <a:ext cx="1995755" cy="436332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lstStyle/>
            <a:p>
              <a:pPr algn="ctr" defTabSz="914063" fontAlgn="auto">
                <a:spcBef>
                  <a:spcPts val="0"/>
                </a:spcBef>
                <a:spcAft>
                  <a:spcPts val="0"/>
                </a:spcAft>
                <a:defRPr/>
              </a:pPr>
              <a:r>
                <a:rPr lang="en-US" sz="2000" dirty="0">
                  <a:solidFill>
                    <a:schemeClr val="bg2"/>
                  </a:solidFill>
                  <a:latin typeface="+mj-lt"/>
                </a:rPr>
                <a:t>Input</a:t>
              </a:r>
            </a:p>
          </p:txBody>
        </p:sp>
        <p:sp>
          <p:nvSpPr>
            <p:cNvPr id="9" name="Rounded Rectangle 8"/>
            <p:cNvSpPr/>
            <p:nvPr/>
          </p:nvSpPr>
          <p:spPr bwMode="auto">
            <a:xfrm>
              <a:off x="6756971" y="2570877"/>
              <a:ext cx="1995755" cy="436332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lstStyle/>
            <a:p>
              <a:pPr algn="ctr" defTabSz="914063" fontAlgn="auto">
                <a:spcBef>
                  <a:spcPts val="0"/>
                </a:spcBef>
                <a:spcAft>
                  <a:spcPts val="0"/>
                </a:spcAft>
                <a:defRPr/>
              </a:pPr>
              <a:r>
                <a:rPr lang="en-US" sz="2000" dirty="0">
                  <a:solidFill>
                    <a:schemeClr val="bg2"/>
                  </a:solidFill>
                  <a:latin typeface="+mj-lt"/>
                </a:rPr>
                <a:t>Connectivity</a:t>
              </a:r>
            </a:p>
          </p:txBody>
        </p:sp>
      </p:grpSp>
      <p:sp>
        <p:nvSpPr>
          <p:cNvPr id="2" name="Title 1"/>
          <p:cNvSpPr>
            <a:spLocks noGrp="1"/>
          </p:cNvSpPr>
          <p:nvPr>
            <p:ph type="title"/>
          </p:nvPr>
        </p:nvSpPr>
        <p:spPr/>
        <p:txBody>
          <a:bodyPr/>
          <a:lstStyle/>
          <a:p>
            <a:pPr defTabSz="912777">
              <a:defRPr/>
            </a:pPr>
            <a:r>
              <a:rPr smtClean="0"/>
              <a:t>Pillars Of Innovation</a:t>
            </a:r>
            <a:endParaRPr/>
          </a:p>
        </p:txBody>
      </p:sp>
      <p:sp>
        <p:nvSpPr>
          <p:cNvPr id="10" name="Rounded Rectangle 9"/>
          <p:cNvSpPr/>
          <p:nvPr/>
        </p:nvSpPr>
        <p:spPr bwMode="auto">
          <a:xfrm>
            <a:off x="578792" y="2743201"/>
            <a:ext cx="1600200" cy="838200"/>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Windows CE</a:t>
            </a:r>
          </a:p>
        </p:txBody>
      </p:sp>
      <p:sp>
        <p:nvSpPr>
          <p:cNvPr id="11" name="Rounded Rectangle 10"/>
          <p:cNvSpPr/>
          <p:nvPr/>
        </p:nvSpPr>
        <p:spPr bwMode="auto">
          <a:xfrm>
            <a:off x="578792" y="3733801"/>
            <a:ext cx="1600200" cy="838200"/>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Windows Mobile</a:t>
            </a:r>
          </a:p>
        </p:txBody>
      </p:sp>
      <p:sp>
        <p:nvSpPr>
          <p:cNvPr id="12" name="Rounded Rectangle 11"/>
          <p:cNvSpPr/>
          <p:nvPr/>
        </p:nvSpPr>
        <p:spPr bwMode="auto">
          <a:xfrm>
            <a:off x="578792" y="4724400"/>
            <a:ext cx="1600200" cy="838200"/>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reflection blurRad="6350" stA="50000" endA="300" endPos="55500" dist="50800" dir="5400000" sy="-100000" algn="bl" rotWithShape="0"/>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.NET Micro Framework</a:t>
            </a:r>
          </a:p>
        </p:txBody>
      </p:sp>
      <p:sp>
        <p:nvSpPr>
          <p:cNvPr id="13" name="Rounded Rectangle 12"/>
          <p:cNvSpPr/>
          <p:nvPr/>
        </p:nvSpPr>
        <p:spPr bwMode="auto">
          <a:xfrm>
            <a:off x="2708096" y="2743200"/>
            <a:ext cx="1600200" cy="644704"/>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Primary Display</a:t>
            </a:r>
          </a:p>
        </p:txBody>
      </p:sp>
      <p:sp>
        <p:nvSpPr>
          <p:cNvPr id="14" name="Rounded Rectangle 13"/>
          <p:cNvSpPr/>
          <p:nvPr/>
        </p:nvSpPr>
        <p:spPr bwMode="auto">
          <a:xfrm>
            <a:off x="2708096" y="3466101"/>
            <a:ext cx="1600200" cy="644704"/>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E-ink</a:t>
            </a:r>
          </a:p>
        </p:txBody>
      </p:sp>
      <p:sp>
        <p:nvSpPr>
          <p:cNvPr id="15" name="Rounded Rectangle 14"/>
          <p:cNvSpPr/>
          <p:nvPr/>
        </p:nvSpPr>
        <p:spPr bwMode="auto">
          <a:xfrm>
            <a:off x="2708096" y="4189002"/>
            <a:ext cx="1600200" cy="644704"/>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Large format</a:t>
            </a:r>
          </a:p>
        </p:txBody>
      </p:sp>
      <p:sp>
        <p:nvSpPr>
          <p:cNvPr id="16" name="Rounded Rectangle 15"/>
          <p:cNvSpPr/>
          <p:nvPr/>
        </p:nvSpPr>
        <p:spPr bwMode="auto">
          <a:xfrm>
            <a:off x="2708096" y="4911904"/>
            <a:ext cx="1600200" cy="644704"/>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Small format</a:t>
            </a:r>
          </a:p>
        </p:txBody>
      </p:sp>
    </p:spTree>
  </p:cSld>
  <p:clrMapOvr>
    <a:masterClrMapping/>
  </p:clrMapOvr>
  <p:transition advTm="5648">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1191095"/>
          </a:xfrm>
        </p:spPr>
        <p:txBody>
          <a:bodyPr/>
          <a:lstStyle/>
          <a:p>
            <a:pPr defTabSz="912777">
              <a:defRPr/>
            </a:pPr>
            <a:r>
              <a:rPr smtClean="0"/>
              <a:t>Input</a:t>
            </a:r>
            <a:br>
              <a:rPr smtClean="0"/>
            </a:br>
            <a:r>
              <a:rPr sz="3600" smtClean="0">
                <a:solidFill>
                  <a:schemeClr val="accent1"/>
                </a:solidFill>
              </a:rPr>
              <a:t>Keyboard</a:t>
            </a:r>
            <a:endParaRPr sz="3600">
              <a:solidFill>
                <a:schemeClr val="accent1"/>
              </a:solidFill>
            </a:endParaRPr>
          </a:p>
        </p:txBody>
      </p:sp>
      <p:sp>
        <p:nvSpPr>
          <p:cNvPr id="5" name="Content Placeholder 4"/>
          <p:cNvSpPr>
            <a:spLocks noGrp="1"/>
          </p:cNvSpPr>
          <p:nvPr>
            <p:ph type="body" idx="1"/>
          </p:nvPr>
        </p:nvSpPr>
        <p:spPr>
          <a:xfrm>
            <a:off x="381000" y="1905000"/>
            <a:ext cx="8380413" cy="2370138"/>
          </a:xfrm>
        </p:spPr>
        <p:txBody>
          <a:bodyPr/>
          <a:lstStyle/>
          <a:p>
            <a:pPr marL="382573" indent="-382573" defTabSz="912777">
              <a:defRPr/>
            </a:pPr>
            <a:r>
              <a:rPr lang="en-US" dirty="0" smtClean="0"/>
              <a:t>E-mail, IM, alerts are great gadgets—but you can’t write back!</a:t>
            </a:r>
          </a:p>
          <a:p>
            <a:pPr marL="704822" lvl="1" indent="-317487" defTabSz="912777">
              <a:defRPr/>
            </a:pPr>
            <a:r>
              <a:rPr lang="en-US" dirty="0" smtClean="0"/>
              <a:t>Strong interest in peripherals which are always connected to the PC (home)</a:t>
            </a:r>
          </a:p>
          <a:p>
            <a:pPr marL="382573" indent="-382573" defTabSz="912777">
              <a:defRPr/>
            </a:pPr>
            <a:r>
              <a:rPr lang="en-US" dirty="0" smtClean="0"/>
              <a:t>Extending input capabilities on device allow real-time responses using free-form keyboard input</a:t>
            </a:r>
          </a:p>
          <a:p>
            <a:pPr marL="382573" indent="-382573" defTabSz="912777">
              <a:defRPr/>
            </a:pPr>
            <a:r>
              <a:rPr lang="en-US" dirty="0" smtClean="0"/>
              <a:t>Creation of new ‘input endpoint’ for gadgets to receive input</a:t>
            </a:r>
            <a:endParaRPr lang="en-US" dirty="0"/>
          </a:p>
        </p:txBody>
      </p:sp>
    </p:spTree>
  </p:cSld>
  <p:clrMapOvr>
    <a:masterClrMapping/>
  </p:clrMapOvr>
  <p:transition advTm="55527">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6" descr="5-00244_WinHec_Template_Fad.png"/>
          <p:cNvPicPr>
            <a:picLocks noChangeAspect="1"/>
          </p:cNvPicPr>
          <p:nvPr/>
        </p:nvPicPr>
        <p:blipFill>
          <a:blip r:embed="rId3"/>
          <a:srcRect/>
          <a:stretch>
            <a:fillRect/>
          </a:stretch>
        </p:blipFill>
        <p:spPr bwMode="auto">
          <a:xfrm>
            <a:off x="3656013" y="1935163"/>
            <a:ext cx="4764087" cy="2238375"/>
          </a:xfrm>
          <a:prstGeom prst="rect">
            <a:avLst/>
          </a:prstGeom>
          <a:noFill/>
          <a:ln w="9525">
            <a:noFill/>
            <a:miter lim="800000"/>
            <a:headEnd/>
            <a:tailEnd/>
          </a:ln>
        </p:spPr>
      </p:pic>
      <p:sp>
        <p:nvSpPr>
          <p:cNvPr id="4" name="Title 3"/>
          <p:cNvSpPr>
            <a:spLocks noGrp="1"/>
          </p:cNvSpPr>
          <p:nvPr>
            <p:ph type="ctrTitle"/>
          </p:nvPr>
        </p:nvSpPr>
        <p:spPr>
          <a:xfrm>
            <a:off x="727607" y="2354792"/>
            <a:ext cx="7692761" cy="761747"/>
          </a:xfrm>
        </p:spPr>
        <p:txBody>
          <a:bodyPr/>
          <a:lstStyle/>
          <a:p>
            <a:pPr defTabSz="912777">
              <a:defRPr/>
            </a:pPr>
            <a:r>
              <a:rPr smtClean="0"/>
              <a:t>Chatter</a:t>
            </a:r>
            <a:endParaRPr>
              <a:solidFill>
                <a:schemeClr val="accent1"/>
              </a:solidFill>
            </a:endParaRPr>
          </a:p>
        </p:txBody>
      </p:sp>
      <p:sp>
        <p:nvSpPr>
          <p:cNvPr id="6" name="TextBox 5"/>
          <p:cNvSpPr txBox="1"/>
          <p:nvPr/>
        </p:nvSpPr>
        <p:spPr>
          <a:xfrm>
            <a:off x="1370542" y="644759"/>
            <a:ext cx="6203157" cy="1538883"/>
          </a:xfrm>
          <a:prstGeom prst="rect">
            <a:avLst/>
          </a:prstGeom>
          <a:noFill/>
        </p:spPr>
        <p:txBody>
          <a:bodyPr lIns="0" tIns="0" rIns="0" bIns="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spcBef>
                <a:spcPts val="0"/>
              </a:spcBef>
              <a:spcAft>
                <a:spcPts val="0"/>
              </a:spcAft>
              <a:defRPr/>
            </a:pPr>
            <a:r>
              <a:rPr lang="en-US" sz="10000" b="1" spc="-642" dirty="0">
                <a:ln w="11430"/>
                <a:solidFill>
                  <a:schemeClr val="tx2"/>
                </a:solidFill>
                <a:effectLst>
                  <a:outerShdw blurRad="50800" dist="39000" dir="5460000" algn="tl">
                    <a:srgbClr val="000000">
                      <a:alpha val="38000"/>
                    </a:srgbClr>
                  </a:outerShdw>
                </a:effectLst>
                <a:latin typeface="Segoe" pitchFamily="34" charset="0"/>
              </a:rPr>
              <a:t>demo</a:t>
            </a:r>
          </a:p>
        </p:txBody>
      </p:sp>
    </p:spTree>
  </p:cSld>
  <p:clrMapOvr>
    <a:masterClrMapping/>
  </p:clrMapOvr>
  <p:transition advTm="160457">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pPr defTabSz="912777">
              <a:defRPr/>
            </a:pPr>
            <a:r>
              <a:rPr smtClean="0"/>
              <a:t>Input</a:t>
            </a:r>
            <a:br>
              <a:rPr smtClean="0"/>
            </a:br>
            <a:r>
              <a:rPr sz="3600" smtClean="0">
                <a:solidFill>
                  <a:schemeClr val="accent1"/>
                </a:solidFill>
              </a:rPr>
              <a:t>Touch</a:t>
            </a:r>
            <a:endParaRPr>
              <a:solidFill>
                <a:schemeClr val="accent1"/>
              </a:solidFill>
            </a:endParaRPr>
          </a:p>
        </p:txBody>
      </p:sp>
      <p:sp>
        <p:nvSpPr>
          <p:cNvPr id="3" name="Content Placeholder 2"/>
          <p:cNvSpPr>
            <a:spLocks noGrp="1"/>
          </p:cNvSpPr>
          <p:nvPr>
            <p:ph type="body" idx="1"/>
          </p:nvPr>
        </p:nvSpPr>
        <p:spPr>
          <a:xfrm>
            <a:off x="381000" y="1905000"/>
            <a:ext cx="8380413" cy="3706813"/>
          </a:xfrm>
        </p:spPr>
        <p:txBody>
          <a:bodyPr/>
          <a:lstStyle/>
          <a:p>
            <a:pPr marL="382573" indent="-382573" defTabSz="912777">
              <a:defRPr/>
            </a:pPr>
            <a:r>
              <a:rPr lang="en-US" dirty="0" smtClean="0"/>
              <a:t>Existing UI is not designed to support touch (2.5” is too small)</a:t>
            </a:r>
          </a:p>
          <a:p>
            <a:pPr marL="382573" indent="-382573" defTabSz="912777">
              <a:defRPr/>
            </a:pPr>
            <a:r>
              <a:rPr lang="en-US" dirty="0" smtClean="0"/>
              <a:t>Very natural input means for many devices</a:t>
            </a:r>
          </a:p>
          <a:p>
            <a:pPr marL="382573" indent="-382573" defTabSz="912777">
              <a:defRPr/>
            </a:pPr>
            <a:r>
              <a:rPr lang="en-US" dirty="0" smtClean="0"/>
              <a:t>Adding touch support is device-only change</a:t>
            </a:r>
          </a:p>
          <a:p>
            <a:pPr marL="704822" lvl="1" indent="-317487" defTabSz="912777">
              <a:defRPr/>
            </a:pPr>
            <a:r>
              <a:rPr lang="en-US" dirty="0" smtClean="0"/>
              <a:t>.NET MF:  Designing flexible touch UI</a:t>
            </a:r>
          </a:p>
          <a:p>
            <a:pPr marL="704822" lvl="1" indent="-317487" defTabSz="912777">
              <a:defRPr/>
            </a:pPr>
            <a:r>
              <a:rPr lang="en-US" dirty="0" smtClean="0"/>
              <a:t>CE:  Built in, can design UI accordingly</a:t>
            </a:r>
          </a:p>
        </p:txBody>
      </p:sp>
    </p:spTree>
  </p:cSld>
  <p:clrMapOvr>
    <a:masterClrMapping/>
  </p:clrMapOvr>
  <p:transition advTm="63355">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6" descr="5-00244_WinHec_Template_Fad.png"/>
          <p:cNvPicPr>
            <a:picLocks noChangeAspect="1"/>
          </p:cNvPicPr>
          <p:nvPr/>
        </p:nvPicPr>
        <p:blipFill>
          <a:blip r:embed="rId3"/>
          <a:srcRect/>
          <a:stretch>
            <a:fillRect/>
          </a:stretch>
        </p:blipFill>
        <p:spPr bwMode="auto">
          <a:xfrm>
            <a:off x="3656013" y="1935163"/>
            <a:ext cx="4764087" cy="2238375"/>
          </a:xfrm>
          <a:prstGeom prst="rect">
            <a:avLst/>
          </a:prstGeom>
          <a:noFill/>
          <a:ln w="9525">
            <a:noFill/>
            <a:miter lim="800000"/>
            <a:headEnd/>
            <a:tailEnd/>
          </a:ln>
        </p:spPr>
      </p:pic>
      <p:sp>
        <p:nvSpPr>
          <p:cNvPr id="4" name="Title 3"/>
          <p:cNvSpPr>
            <a:spLocks noGrp="1"/>
          </p:cNvSpPr>
          <p:nvPr>
            <p:ph type="ctrTitle"/>
          </p:nvPr>
        </p:nvSpPr>
        <p:spPr>
          <a:xfrm>
            <a:off x="727607" y="2354792"/>
            <a:ext cx="7692761" cy="761747"/>
          </a:xfrm>
        </p:spPr>
        <p:txBody>
          <a:bodyPr/>
          <a:lstStyle/>
          <a:p>
            <a:pPr defTabSz="912777">
              <a:defRPr/>
            </a:pPr>
            <a:r>
              <a:rPr err="1" smtClean="0"/>
              <a:t>i</a:t>
            </a:r>
            <a:r>
              <a:rPr smtClean="0"/>
              <a:t>-mate View 2010</a:t>
            </a:r>
            <a:endParaRPr/>
          </a:p>
        </p:txBody>
      </p:sp>
      <p:sp>
        <p:nvSpPr>
          <p:cNvPr id="6" name="TextBox 5"/>
          <p:cNvSpPr txBox="1"/>
          <p:nvPr/>
        </p:nvSpPr>
        <p:spPr>
          <a:xfrm>
            <a:off x="1370542" y="644759"/>
            <a:ext cx="6203157" cy="1538883"/>
          </a:xfrm>
          <a:prstGeom prst="rect">
            <a:avLst/>
          </a:prstGeom>
          <a:noFill/>
        </p:spPr>
        <p:txBody>
          <a:bodyPr lIns="0" tIns="0" rIns="0" bIns="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spcBef>
                <a:spcPts val="0"/>
              </a:spcBef>
              <a:spcAft>
                <a:spcPts val="0"/>
              </a:spcAft>
              <a:defRPr/>
            </a:pPr>
            <a:r>
              <a:rPr lang="en-US" sz="10000" b="1" spc="-642" dirty="0">
                <a:ln w="11430"/>
                <a:solidFill>
                  <a:schemeClr val="tx2"/>
                </a:solidFill>
                <a:effectLst>
                  <a:outerShdw blurRad="50800" dist="39000" dir="5460000" algn="tl">
                    <a:srgbClr val="000000">
                      <a:alpha val="38000"/>
                    </a:srgbClr>
                  </a:outerShdw>
                </a:effectLst>
                <a:latin typeface="Segoe" pitchFamily="34" charset="0"/>
              </a:rPr>
              <a:t>demo</a:t>
            </a:r>
          </a:p>
        </p:txBody>
      </p:sp>
    </p:spTree>
  </p:cSld>
  <p:clrMapOvr>
    <a:masterClrMapping/>
  </p:clrMapOvr>
  <p:transition advTm="130867">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1190625"/>
          </a:xfrm>
        </p:spPr>
        <p:txBody>
          <a:bodyPr/>
          <a:lstStyle/>
          <a:p>
            <a:pPr>
              <a:defRPr/>
            </a:pPr>
            <a:r>
              <a:rPr smtClean="0"/>
              <a:t>Input</a:t>
            </a:r>
            <a:br>
              <a:rPr smtClean="0"/>
            </a:br>
            <a:r>
              <a:rPr sz="3600" smtClean="0">
                <a:solidFill>
                  <a:schemeClr val="accent1"/>
                </a:solidFill>
              </a:rPr>
              <a:t>Stylus</a:t>
            </a:r>
            <a:endParaRPr>
              <a:solidFill>
                <a:schemeClr val="accent1"/>
              </a:solidFill>
            </a:endParaRPr>
          </a:p>
        </p:txBody>
      </p:sp>
      <p:sp>
        <p:nvSpPr>
          <p:cNvPr id="5" name="Content Placeholder 4"/>
          <p:cNvSpPr>
            <a:spLocks noGrp="1"/>
          </p:cNvSpPr>
          <p:nvPr>
            <p:ph type="body" idx="1"/>
          </p:nvPr>
        </p:nvSpPr>
        <p:spPr>
          <a:xfrm>
            <a:off x="381000" y="1905000"/>
            <a:ext cx="8380413" cy="3706813"/>
          </a:xfrm>
        </p:spPr>
        <p:txBody>
          <a:bodyPr/>
          <a:lstStyle/>
          <a:p>
            <a:pPr marL="382573" indent="-382573" defTabSz="912777">
              <a:defRPr/>
            </a:pPr>
            <a:r>
              <a:rPr lang="en-US" dirty="0" smtClean="0"/>
              <a:t>Possibility for ink input using stylus</a:t>
            </a:r>
          </a:p>
          <a:p>
            <a:pPr marL="382573" indent="-382573" defTabSz="912777">
              <a:defRPr/>
            </a:pPr>
            <a:r>
              <a:rPr lang="en-US" dirty="0" smtClean="0"/>
              <a:t>Richer interaction with lower device computing power</a:t>
            </a:r>
          </a:p>
          <a:p>
            <a:pPr marL="704822" lvl="1" indent="-317487" defTabSz="912777">
              <a:defRPr/>
            </a:pPr>
            <a:r>
              <a:rPr lang="en-US" dirty="0" smtClean="0"/>
              <a:t>Tablet model:  “Ink as Ink”</a:t>
            </a:r>
          </a:p>
          <a:p>
            <a:pPr marL="704822" lvl="1" indent="-317487" defTabSz="912777">
              <a:defRPr/>
            </a:pPr>
            <a:r>
              <a:rPr lang="en-US" dirty="0" err="1" smtClean="0"/>
              <a:t>Reco</a:t>
            </a:r>
            <a:r>
              <a:rPr lang="en-US" dirty="0" smtClean="0"/>
              <a:t> done where power is, on the PC</a:t>
            </a:r>
          </a:p>
          <a:p>
            <a:pPr marL="382573" indent="-382573" defTabSz="912777">
              <a:defRPr/>
            </a:pPr>
            <a:r>
              <a:rPr lang="en-US" dirty="0" smtClean="0"/>
              <a:t>Provides rich input capability for small form-factor devices</a:t>
            </a:r>
            <a:endParaRPr lang="en-US" dirty="0"/>
          </a:p>
        </p:txBody>
      </p:sp>
    </p:spTree>
  </p:cSld>
  <p:clrMapOvr>
    <a:masterClrMapping/>
  </p:clrMapOvr>
  <p:transition advTm="62824">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761412" cy="664797"/>
          </a:xfrm>
        </p:spPr>
        <p:txBody>
          <a:bodyPr/>
          <a:lstStyle/>
          <a:p>
            <a:pPr defTabSz="912777">
              <a:defRPr/>
            </a:pPr>
            <a:r>
              <a:rPr sz="4800" smtClean="0"/>
              <a:t>Congratulations To Our Partners!</a:t>
            </a:r>
            <a:endParaRPr sz="4800"/>
          </a:p>
        </p:txBody>
      </p:sp>
      <p:pic>
        <p:nvPicPr>
          <p:cNvPr id="1026" name="Picture 2" descr="\\WINMOBPC\Users\dpolivy\PPT slides\asus laptop.png"/>
          <p:cNvPicPr>
            <a:picLocks noChangeAspect="1" noChangeArrowheads="1"/>
          </p:cNvPicPr>
          <p:nvPr/>
        </p:nvPicPr>
        <p:blipFill>
          <a:blip r:embed="rId4"/>
          <a:srcRect/>
          <a:stretch>
            <a:fillRect/>
          </a:stretch>
        </p:blipFill>
        <p:spPr bwMode="auto">
          <a:xfrm>
            <a:off x="489732" y="1107896"/>
            <a:ext cx="3225800" cy="3004248"/>
          </a:xfrm>
          <a:prstGeom prst="rect">
            <a:avLst/>
          </a:prstGeom>
          <a:noFill/>
          <a:effectLst>
            <a:outerShdw blurRad="635000" sx="102000" sy="102000" algn="ctr" rotWithShape="0">
              <a:prstClr val="black"/>
            </a:outerShdw>
            <a:reflection blurRad="6350" stA="52000" endA="300" endPos="35000" dir="5400000" sy="-100000" algn="bl" rotWithShape="0"/>
          </a:effectLst>
        </p:spPr>
      </p:pic>
      <p:pic>
        <p:nvPicPr>
          <p:cNvPr id="1027" name="Picture 3" descr="\\WINMOBPC\Users\dpolivy\PPT slides\LG laptop.png"/>
          <p:cNvPicPr>
            <a:picLocks noChangeAspect="1" noChangeArrowheads="1"/>
          </p:cNvPicPr>
          <p:nvPr/>
        </p:nvPicPr>
        <p:blipFill>
          <a:blip r:embed="rId5"/>
          <a:srcRect/>
          <a:stretch>
            <a:fillRect/>
          </a:stretch>
        </p:blipFill>
        <p:spPr bwMode="auto">
          <a:xfrm>
            <a:off x="5137932" y="1260296"/>
            <a:ext cx="2679700" cy="2321852"/>
          </a:xfrm>
          <a:prstGeom prst="rect">
            <a:avLst/>
          </a:prstGeom>
          <a:noFill/>
          <a:effectLst>
            <a:outerShdw blurRad="635000" sx="102000" sy="102000" algn="ctr" rotWithShape="0">
              <a:prstClr val="black"/>
            </a:outerShdw>
            <a:reflection blurRad="6350" stA="52000" endA="300" endPos="35000" dir="5400000" sy="-100000" algn="bl" rotWithShape="0"/>
          </a:effectLst>
        </p:spPr>
      </p:pic>
      <p:pic>
        <p:nvPicPr>
          <p:cNvPr id="1028" name="Picture 4" descr="\\WINMOBPC\Users\dpolivy\PPT slides\picture frame.png"/>
          <p:cNvPicPr>
            <a:picLocks noChangeAspect="1" noChangeArrowheads="1"/>
          </p:cNvPicPr>
          <p:nvPr/>
        </p:nvPicPr>
        <p:blipFill>
          <a:blip r:embed="rId6"/>
          <a:srcRect/>
          <a:stretch>
            <a:fillRect/>
          </a:stretch>
        </p:blipFill>
        <p:spPr bwMode="auto">
          <a:xfrm>
            <a:off x="3080532" y="3698696"/>
            <a:ext cx="2960688" cy="2633991"/>
          </a:xfrm>
          <a:prstGeom prst="rect">
            <a:avLst/>
          </a:prstGeom>
          <a:noFill/>
          <a:effectLst>
            <a:outerShdw blurRad="635000" sx="102000" sy="102000" algn="ctr" rotWithShape="0">
              <a:prstClr val="black"/>
            </a:outerShdw>
            <a:reflection blurRad="6350" stA="52000" endA="300" endPos="35000" dir="5400000" sy="-100000" algn="bl" rotWithShape="0"/>
          </a:effectLst>
        </p:spPr>
      </p:pic>
    </p:spTree>
    <p:custDataLst>
      <p:tags r:id="rId1"/>
    </p:custDataLst>
  </p:cSld>
  <p:clrMapOvr>
    <a:masterClrMapping/>
  </p:clrMapOvr>
  <p:transition advTm="7982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dissolve">
                                      <p:cBhvr>
                                        <p:cTn id="7" dur="500"/>
                                        <p:tgtEl>
                                          <p:spTgt spid="102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dissolve">
                                      <p:cBhvr>
                                        <p:cTn id="11" dur="500"/>
                                        <p:tgtEl>
                                          <p:spTgt spid="1026"/>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dissolve">
                                      <p:cBhvr>
                                        <p:cTn id="15"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6" descr="5-00244_WinHec_Template_Fad.png"/>
          <p:cNvPicPr>
            <a:picLocks noChangeAspect="1"/>
          </p:cNvPicPr>
          <p:nvPr/>
        </p:nvPicPr>
        <p:blipFill>
          <a:blip r:embed="rId3"/>
          <a:srcRect/>
          <a:stretch>
            <a:fillRect/>
          </a:stretch>
        </p:blipFill>
        <p:spPr bwMode="auto">
          <a:xfrm>
            <a:off x="3656013" y="1935163"/>
            <a:ext cx="4764087" cy="2238375"/>
          </a:xfrm>
          <a:prstGeom prst="rect">
            <a:avLst/>
          </a:prstGeom>
          <a:noFill/>
          <a:ln w="9525">
            <a:noFill/>
            <a:miter lim="800000"/>
            <a:headEnd/>
            <a:tailEnd/>
          </a:ln>
        </p:spPr>
      </p:pic>
      <p:sp>
        <p:nvSpPr>
          <p:cNvPr id="4" name="Title 3"/>
          <p:cNvSpPr>
            <a:spLocks noGrp="1"/>
          </p:cNvSpPr>
          <p:nvPr>
            <p:ph type="ctrTitle"/>
          </p:nvPr>
        </p:nvSpPr>
        <p:spPr>
          <a:xfrm>
            <a:off x="727607" y="2354792"/>
            <a:ext cx="7692761" cy="761747"/>
          </a:xfrm>
        </p:spPr>
        <p:txBody>
          <a:bodyPr/>
          <a:lstStyle/>
          <a:p>
            <a:pPr defTabSz="912777">
              <a:defRPr/>
            </a:pPr>
            <a:r>
              <a:rPr smtClean="0"/>
              <a:t>Scribbler</a:t>
            </a:r>
            <a:endParaRPr>
              <a:solidFill>
                <a:schemeClr val="accent1"/>
              </a:solidFill>
            </a:endParaRPr>
          </a:p>
        </p:txBody>
      </p:sp>
      <p:sp>
        <p:nvSpPr>
          <p:cNvPr id="6" name="TextBox 5"/>
          <p:cNvSpPr txBox="1"/>
          <p:nvPr/>
        </p:nvSpPr>
        <p:spPr>
          <a:xfrm>
            <a:off x="1370542" y="644759"/>
            <a:ext cx="6203157" cy="1538883"/>
          </a:xfrm>
          <a:prstGeom prst="rect">
            <a:avLst/>
          </a:prstGeom>
          <a:noFill/>
        </p:spPr>
        <p:txBody>
          <a:bodyPr lIns="0" tIns="0" rIns="0" bIns="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spcBef>
                <a:spcPts val="0"/>
              </a:spcBef>
              <a:spcAft>
                <a:spcPts val="0"/>
              </a:spcAft>
              <a:defRPr/>
            </a:pPr>
            <a:r>
              <a:rPr lang="en-US" sz="10000" b="1" spc="-642" dirty="0">
                <a:ln w="11430"/>
                <a:solidFill>
                  <a:schemeClr val="tx2"/>
                </a:solidFill>
                <a:effectLst>
                  <a:outerShdw blurRad="50800" dist="39000" dir="5460000" algn="tl">
                    <a:srgbClr val="000000">
                      <a:alpha val="38000"/>
                    </a:srgbClr>
                  </a:outerShdw>
                </a:effectLst>
                <a:latin typeface="Segoe" pitchFamily="34" charset="0"/>
              </a:rPr>
              <a:t>demo</a:t>
            </a:r>
          </a:p>
        </p:txBody>
      </p:sp>
    </p:spTree>
  </p:cSld>
  <p:clrMapOvr>
    <a:masterClrMapping/>
  </p:clrMapOvr>
  <p:transition advTm="89425">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0726" y="1412696"/>
            <a:ext cx="8382000" cy="4363323"/>
            <a:chOff x="370726" y="2570877"/>
            <a:chExt cx="8382000" cy="4363323"/>
          </a:xfrm>
          <a:effectLst>
            <a:outerShdw blurRad="635000" sx="102000" sy="102000" algn="ctr" rotWithShape="0">
              <a:prstClr val="black"/>
            </a:outerShdw>
            <a:reflection blurRad="6350" stA="52000" endA="300" endPos="35000" dir="5400000" sy="-100000" algn="bl" rotWithShape="0"/>
          </a:effectLst>
        </p:grpSpPr>
        <p:sp>
          <p:nvSpPr>
            <p:cNvPr id="6" name="Rounded Rectangle 5"/>
            <p:cNvSpPr/>
            <p:nvPr/>
          </p:nvSpPr>
          <p:spPr bwMode="auto">
            <a:xfrm>
              <a:off x="2499474" y="2570877"/>
              <a:ext cx="1995755" cy="436332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lstStyle/>
            <a:p>
              <a:pPr algn="ctr" defTabSz="914063" fontAlgn="auto">
                <a:spcBef>
                  <a:spcPts val="0"/>
                </a:spcBef>
                <a:spcAft>
                  <a:spcPts val="0"/>
                </a:spcAft>
                <a:defRPr/>
              </a:pPr>
              <a:r>
                <a:rPr lang="en-US" sz="2000" dirty="0">
                  <a:solidFill>
                    <a:schemeClr val="bg2"/>
                  </a:solidFill>
                  <a:latin typeface="+mj-lt"/>
                </a:rPr>
                <a:t>Display</a:t>
              </a:r>
            </a:p>
          </p:txBody>
        </p:sp>
        <p:sp>
          <p:nvSpPr>
            <p:cNvPr id="7" name="Rounded Rectangle 6"/>
            <p:cNvSpPr/>
            <p:nvPr/>
          </p:nvSpPr>
          <p:spPr bwMode="auto">
            <a:xfrm>
              <a:off x="370726" y="2570877"/>
              <a:ext cx="1995755" cy="436332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lstStyle/>
            <a:p>
              <a:pPr algn="ctr" defTabSz="914063" fontAlgn="auto">
                <a:spcBef>
                  <a:spcPts val="0"/>
                </a:spcBef>
                <a:spcAft>
                  <a:spcPts val="0"/>
                </a:spcAft>
                <a:defRPr/>
              </a:pPr>
              <a:r>
                <a:rPr lang="en-US" sz="2000" dirty="0">
                  <a:solidFill>
                    <a:schemeClr val="bg2"/>
                  </a:solidFill>
                  <a:latin typeface="+mj-lt"/>
                </a:rPr>
                <a:t>Platform</a:t>
              </a:r>
            </a:p>
          </p:txBody>
        </p:sp>
        <p:sp>
          <p:nvSpPr>
            <p:cNvPr id="8" name="Rounded Rectangle 7"/>
            <p:cNvSpPr/>
            <p:nvPr/>
          </p:nvSpPr>
          <p:spPr bwMode="auto">
            <a:xfrm>
              <a:off x="4628222" y="2570877"/>
              <a:ext cx="1995755" cy="436332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lstStyle/>
            <a:p>
              <a:pPr algn="ctr" defTabSz="914063" fontAlgn="auto">
                <a:spcBef>
                  <a:spcPts val="0"/>
                </a:spcBef>
                <a:spcAft>
                  <a:spcPts val="0"/>
                </a:spcAft>
                <a:defRPr/>
              </a:pPr>
              <a:r>
                <a:rPr lang="en-US" sz="2000" dirty="0">
                  <a:solidFill>
                    <a:schemeClr val="bg2"/>
                  </a:solidFill>
                  <a:latin typeface="+mj-lt"/>
                </a:rPr>
                <a:t>Input</a:t>
              </a:r>
            </a:p>
          </p:txBody>
        </p:sp>
        <p:sp>
          <p:nvSpPr>
            <p:cNvPr id="9" name="Rounded Rectangle 8"/>
            <p:cNvSpPr/>
            <p:nvPr/>
          </p:nvSpPr>
          <p:spPr bwMode="auto">
            <a:xfrm>
              <a:off x="6756971" y="2570877"/>
              <a:ext cx="1995755" cy="436332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lstStyle/>
            <a:p>
              <a:pPr algn="ctr" defTabSz="914063" fontAlgn="auto">
                <a:spcBef>
                  <a:spcPts val="0"/>
                </a:spcBef>
                <a:spcAft>
                  <a:spcPts val="0"/>
                </a:spcAft>
                <a:defRPr/>
              </a:pPr>
              <a:r>
                <a:rPr lang="en-US" sz="2000" dirty="0">
                  <a:solidFill>
                    <a:schemeClr val="bg2"/>
                  </a:solidFill>
                  <a:latin typeface="+mj-lt"/>
                </a:rPr>
                <a:t>Connectivity</a:t>
              </a:r>
            </a:p>
          </p:txBody>
        </p:sp>
      </p:grpSp>
      <p:sp>
        <p:nvSpPr>
          <p:cNvPr id="2" name="Title 1"/>
          <p:cNvSpPr>
            <a:spLocks noGrp="1"/>
          </p:cNvSpPr>
          <p:nvPr>
            <p:ph type="title"/>
          </p:nvPr>
        </p:nvSpPr>
        <p:spPr/>
        <p:txBody>
          <a:bodyPr/>
          <a:lstStyle/>
          <a:p>
            <a:pPr defTabSz="912777">
              <a:defRPr/>
            </a:pPr>
            <a:r>
              <a:rPr smtClean="0"/>
              <a:t>Pillars Of Innovation</a:t>
            </a:r>
            <a:endParaRPr/>
          </a:p>
        </p:txBody>
      </p:sp>
      <p:sp>
        <p:nvSpPr>
          <p:cNvPr id="10" name="Rounded Rectangle 9"/>
          <p:cNvSpPr/>
          <p:nvPr/>
        </p:nvSpPr>
        <p:spPr bwMode="auto">
          <a:xfrm>
            <a:off x="4848550" y="2743201"/>
            <a:ext cx="1600200" cy="838200"/>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Keyboard</a:t>
            </a:r>
          </a:p>
        </p:txBody>
      </p:sp>
      <p:sp>
        <p:nvSpPr>
          <p:cNvPr id="11" name="Rounded Rectangle 10"/>
          <p:cNvSpPr/>
          <p:nvPr/>
        </p:nvSpPr>
        <p:spPr bwMode="auto">
          <a:xfrm>
            <a:off x="4848550" y="3733801"/>
            <a:ext cx="1600200" cy="838200"/>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Touch</a:t>
            </a:r>
          </a:p>
        </p:txBody>
      </p:sp>
      <p:sp>
        <p:nvSpPr>
          <p:cNvPr id="12" name="Rounded Rectangle 11"/>
          <p:cNvSpPr/>
          <p:nvPr/>
        </p:nvSpPr>
        <p:spPr bwMode="auto">
          <a:xfrm>
            <a:off x="4848550" y="4724400"/>
            <a:ext cx="1600200" cy="838200"/>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reflection blurRad="6350" stA="50000" endA="300" endPos="55500" dist="50800" dir="5400000" sy="-100000" algn="bl" rotWithShape="0"/>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Stylus</a:t>
            </a:r>
          </a:p>
        </p:txBody>
      </p:sp>
      <p:sp>
        <p:nvSpPr>
          <p:cNvPr id="13" name="Rounded Rectangle 12"/>
          <p:cNvSpPr/>
          <p:nvPr/>
        </p:nvSpPr>
        <p:spPr bwMode="auto">
          <a:xfrm>
            <a:off x="2708096" y="2743200"/>
            <a:ext cx="1600200" cy="644704"/>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Primary Display</a:t>
            </a:r>
          </a:p>
        </p:txBody>
      </p:sp>
      <p:sp>
        <p:nvSpPr>
          <p:cNvPr id="14" name="Rounded Rectangle 13"/>
          <p:cNvSpPr/>
          <p:nvPr/>
        </p:nvSpPr>
        <p:spPr bwMode="auto">
          <a:xfrm>
            <a:off x="2708096" y="3466101"/>
            <a:ext cx="1600200" cy="644704"/>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E-Link</a:t>
            </a:r>
          </a:p>
        </p:txBody>
      </p:sp>
      <p:sp>
        <p:nvSpPr>
          <p:cNvPr id="15" name="Rounded Rectangle 14"/>
          <p:cNvSpPr/>
          <p:nvPr/>
        </p:nvSpPr>
        <p:spPr bwMode="auto">
          <a:xfrm>
            <a:off x="2708096" y="4189002"/>
            <a:ext cx="1600200" cy="644704"/>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Large format</a:t>
            </a:r>
          </a:p>
        </p:txBody>
      </p:sp>
      <p:sp>
        <p:nvSpPr>
          <p:cNvPr id="16" name="Rounded Rectangle 15"/>
          <p:cNvSpPr/>
          <p:nvPr/>
        </p:nvSpPr>
        <p:spPr bwMode="auto">
          <a:xfrm>
            <a:off x="2708096" y="4911904"/>
            <a:ext cx="1600200" cy="644704"/>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Small format</a:t>
            </a:r>
          </a:p>
        </p:txBody>
      </p:sp>
      <p:sp>
        <p:nvSpPr>
          <p:cNvPr id="19" name="Rounded Rectangle 18"/>
          <p:cNvSpPr/>
          <p:nvPr/>
        </p:nvSpPr>
        <p:spPr bwMode="auto">
          <a:xfrm>
            <a:off x="578792" y="2743201"/>
            <a:ext cx="1600200" cy="838200"/>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Windows CE</a:t>
            </a:r>
          </a:p>
        </p:txBody>
      </p:sp>
      <p:sp>
        <p:nvSpPr>
          <p:cNvPr id="20" name="Rounded Rectangle 19"/>
          <p:cNvSpPr/>
          <p:nvPr/>
        </p:nvSpPr>
        <p:spPr bwMode="auto">
          <a:xfrm>
            <a:off x="578792" y="3733801"/>
            <a:ext cx="1600200" cy="838200"/>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Windows Mobile</a:t>
            </a:r>
          </a:p>
        </p:txBody>
      </p:sp>
      <p:sp>
        <p:nvSpPr>
          <p:cNvPr id="21" name="Rounded Rectangle 20"/>
          <p:cNvSpPr/>
          <p:nvPr/>
        </p:nvSpPr>
        <p:spPr bwMode="auto">
          <a:xfrm>
            <a:off x="578792" y="4724400"/>
            <a:ext cx="1600200" cy="838200"/>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reflection blurRad="6350" stA="50000" endA="300" endPos="55500" dist="50800" dir="5400000" sy="-100000" algn="bl" rotWithShape="0"/>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.NET Micro Framework</a:t>
            </a:r>
          </a:p>
        </p:txBody>
      </p:sp>
    </p:spTree>
  </p:cSld>
  <p:clrMapOvr>
    <a:masterClrMapping/>
  </p:clrMapOvr>
  <p:transition advTm="15234">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pPr defTabSz="912777">
              <a:defRPr/>
            </a:pPr>
            <a:r>
              <a:rPr smtClean="0"/>
              <a:t>Connectivity</a:t>
            </a:r>
            <a:br>
              <a:rPr smtClean="0"/>
            </a:br>
            <a:r>
              <a:rPr sz="3600" smtClean="0">
                <a:solidFill>
                  <a:schemeClr val="accent1"/>
                </a:solidFill>
              </a:rPr>
              <a:t>Active notifications</a:t>
            </a:r>
            <a:endParaRPr sz="3600">
              <a:solidFill>
                <a:schemeClr val="accent1"/>
              </a:solidFill>
            </a:endParaRPr>
          </a:p>
        </p:txBody>
      </p:sp>
      <p:sp>
        <p:nvSpPr>
          <p:cNvPr id="3" name="Content Placeholder 2"/>
          <p:cNvSpPr>
            <a:spLocks noGrp="1"/>
          </p:cNvSpPr>
          <p:nvPr>
            <p:ph type="body" idx="1"/>
          </p:nvPr>
        </p:nvSpPr>
        <p:spPr>
          <a:xfrm>
            <a:off x="381000" y="1905000"/>
            <a:ext cx="8380413" cy="4462463"/>
          </a:xfrm>
        </p:spPr>
        <p:txBody>
          <a:bodyPr/>
          <a:lstStyle/>
          <a:p>
            <a:pPr marL="382573" indent="-382573" defTabSz="912777">
              <a:defRPr/>
            </a:pPr>
            <a:r>
              <a:rPr lang="en-US" dirty="0" smtClean="0"/>
              <a:t>V1:  Toshiba R400</a:t>
            </a:r>
          </a:p>
          <a:p>
            <a:pPr marL="704822" lvl="1" indent="-317487" defTabSz="912777">
              <a:defRPr/>
            </a:pPr>
            <a:r>
              <a:rPr lang="en-US" dirty="0" smtClean="0"/>
              <a:t>3G Exchange connectivity in S3-S5</a:t>
            </a:r>
          </a:p>
          <a:p>
            <a:pPr marL="704822" lvl="1" indent="-317487" defTabSz="912777">
              <a:defRPr/>
            </a:pPr>
            <a:r>
              <a:rPr lang="en-US" dirty="0" smtClean="0"/>
              <a:t>No support for other </a:t>
            </a:r>
            <a:r>
              <a:rPr lang="en-US" dirty="0" err="1" smtClean="0"/>
              <a:t>SideShow</a:t>
            </a:r>
            <a:r>
              <a:rPr lang="en-US" dirty="0" smtClean="0"/>
              <a:t> gadgets</a:t>
            </a:r>
          </a:p>
          <a:p>
            <a:pPr marL="382573" indent="-382573" defTabSz="912777">
              <a:defRPr/>
            </a:pPr>
            <a:r>
              <a:rPr lang="en-US" dirty="0" smtClean="0"/>
              <a:t>Short term</a:t>
            </a:r>
          </a:p>
          <a:p>
            <a:pPr marL="704822" lvl="1" indent="-317487" defTabSz="912777">
              <a:defRPr/>
            </a:pPr>
            <a:r>
              <a:rPr lang="en-US" dirty="0" smtClean="0"/>
              <a:t>V1 plus support for other </a:t>
            </a:r>
            <a:r>
              <a:rPr lang="en-US" dirty="0" err="1" smtClean="0"/>
              <a:t>SideShow</a:t>
            </a:r>
            <a:r>
              <a:rPr lang="en-US" dirty="0" smtClean="0"/>
              <a:t> gadgets</a:t>
            </a:r>
          </a:p>
          <a:p>
            <a:pPr marL="704822" lvl="1" indent="-317487" defTabSz="912777">
              <a:defRPr/>
            </a:pPr>
            <a:r>
              <a:rPr lang="en-US" dirty="0" smtClean="0"/>
              <a:t>Still small OLED</a:t>
            </a:r>
          </a:p>
          <a:p>
            <a:pPr marL="382573" indent="-382573" defTabSz="912777">
              <a:defRPr/>
            </a:pPr>
            <a:r>
              <a:rPr lang="en-US" dirty="0" smtClean="0"/>
              <a:t>Long term</a:t>
            </a:r>
          </a:p>
          <a:p>
            <a:pPr marL="704822" lvl="1" indent="-317487" defTabSz="912777">
              <a:defRPr/>
            </a:pPr>
            <a:r>
              <a:rPr lang="en-US" dirty="0" smtClean="0"/>
              <a:t>Integration with full </a:t>
            </a:r>
            <a:r>
              <a:rPr lang="en-US" dirty="0" err="1" smtClean="0"/>
              <a:t>SideShow</a:t>
            </a:r>
            <a:r>
              <a:rPr lang="en-US" dirty="0" smtClean="0"/>
              <a:t> experience</a:t>
            </a:r>
            <a:endParaRPr lang="en-US" dirty="0"/>
          </a:p>
        </p:txBody>
      </p:sp>
    </p:spTree>
  </p:cSld>
  <p:clrMapOvr>
    <a:masterClrMapping/>
  </p:clrMapOvr>
  <p:transition advTm="9766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pPr defTabSz="912777">
              <a:defRPr/>
            </a:pPr>
            <a:r>
              <a:rPr smtClean="0"/>
              <a:t>Connectivity</a:t>
            </a:r>
            <a:br>
              <a:rPr smtClean="0"/>
            </a:br>
            <a:r>
              <a:rPr sz="3600" smtClean="0">
                <a:solidFill>
                  <a:schemeClr val="accent1"/>
                </a:solidFill>
              </a:rPr>
              <a:t>"Class" driver</a:t>
            </a:r>
            <a:endParaRPr>
              <a:solidFill>
                <a:schemeClr val="accent1"/>
              </a:solidFill>
            </a:endParaRPr>
          </a:p>
        </p:txBody>
      </p:sp>
      <p:sp>
        <p:nvSpPr>
          <p:cNvPr id="3" name="Content Placeholder 2"/>
          <p:cNvSpPr>
            <a:spLocks noGrp="1"/>
          </p:cNvSpPr>
          <p:nvPr>
            <p:ph type="body" idx="1"/>
          </p:nvPr>
        </p:nvSpPr>
        <p:spPr>
          <a:xfrm>
            <a:off x="381000" y="1905000"/>
            <a:ext cx="8380413" cy="5556250"/>
          </a:xfrm>
        </p:spPr>
        <p:txBody>
          <a:bodyPr/>
          <a:lstStyle/>
          <a:p>
            <a:pPr marL="382573" indent="-382573" defTabSz="912777">
              <a:defRPr/>
            </a:pPr>
            <a:r>
              <a:rPr lang="en-US" sz="3200" dirty="0" smtClean="0"/>
              <a:t>Microsoft will provide licensable protocol with standard driver</a:t>
            </a:r>
          </a:p>
          <a:p>
            <a:pPr marL="704822" lvl="1" indent="-317487" defTabSz="912777">
              <a:defRPr/>
            </a:pPr>
            <a:r>
              <a:rPr lang="en-US" sz="2800" dirty="0" smtClean="0"/>
              <a:t>USB:  bulk in, bulk out</a:t>
            </a:r>
          </a:p>
          <a:p>
            <a:pPr marL="704822" lvl="1" indent="-317487" defTabSz="912777">
              <a:defRPr/>
            </a:pPr>
            <a:r>
              <a:rPr lang="en-US" sz="2800" dirty="0" smtClean="0"/>
              <a:t>Bluetooth:  RFCOMM</a:t>
            </a:r>
          </a:p>
          <a:p>
            <a:pPr marL="704822" lvl="1" indent="-317487" defTabSz="912777">
              <a:defRPr/>
            </a:pPr>
            <a:r>
              <a:rPr lang="en-US" sz="2800" dirty="0" smtClean="0"/>
              <a:t>TCP/IP:  </a:t>
            </a:r>
            <a:r>
              <a:rPr lang="en-US" sz="2800" dirty="0" err="1" smtClean="0"/>
              <a:t>WiFi</a:t>
            </a:r>
            <a:r>
              <a:rPr lang="en-US" sz="2800" dirty="0" smtClean="0"/>
              <a:t>, wired, secure (SSL)</a:t>
            </a:r>
          </a:p>
          <a:p>
            <a:pPr marL="704822" lvl="1" indent="-317487" defTabSz="912777">
              <a:defRPr/>
            </a:pPr>
            <a:r>
              <a:rPr lang="en-US" sz="2800" dirty="0" smtClean="0"/>
              <a:t>Extensible for future transports</a:t>
            </a:r>
          </a:p>
          <a:p>
            <a:pPr marL="382573" indent="-382573" defTabSz="912777">
              <a:defRPr/>
            </a:pPr>
            <a:r>
              <a:rPr lang="en-US" sz="3200" dirty="0" smtClean="0"/>
              <a:t>Available June/July timeframe</a:t>
            </a:r>
          </a:p>
          <a:p>
            <a:pPr marL="382573" indent="-382573" defTabSz="912777">
              <a:defRPr/>
            </a:pPr>
            <a:r>
              <a:rPr lang="en-US" sz="3200" dirty="0" smtClean="0"/>
              <a:t>Eliminates need for any PC side code!</a:t>
            </a:r>
          </a:p>
          <a:p>
            <a:pPr marL="382573" indent="-382573" defTabSz="912777">
              <a:defRPr/>
            </a:pPr>
            <a:r>
              <a:rPr lang="en-US" sz="3200" dirty="0" smtClean="0"/>
              <a:t>Royalty bearing license</a:t>
            </a:r>
          </a:p>
          <a:p>
            <a:pPr marL="382573" indent="-382573" defTabSz="912777">
              <a:defRPr/>
            </a:pPr>
            <a:endParaRPr lang="en-US" sz="3200" dirty="0"/>
          </a:p>
        </p:txBody>
      </p:sp>
    </p:spTree>
  </p:cSld>
  <p:clrMapOvr>
    <a:masterClrMapping/>
  </p:clrMapOvr>
  <p:transition advTm="92679">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0726" y="1412696"/>
            <a:ext cx="8382000" cy="4363323"/>
            <a:chOff x="370726" y="2570877"/>
            <a:chExt cx="8382000" cy="4363323"/>
          </a:xfrm>
          <a:effectLst>
            <a:outerShdw blurRad="635000" sx="102000" sy="102000" algn="ctr" rotWithShape="0">
              <a:prstClr val="black"/>
            </a:outerShdw>
            <a:reflection blurRad="6350" stA="52000" endA="300" endPos="35000" dir="5400000" sy="-100000" algn="bl" rotWithShape="0"/>
          </a:effectLst>
        </p:grpSpPr>
        <p:sp>
          <p:nvSpPr>
            <p:cNvPr id="6" name="Rounded Rectangle 5"/>
            <p:cNvSpPr/>
            <p:nvPr/>
          </p:nvSpPr>
          <p:spPr bwMode="auto">
            <a:xfrm>
              <a:off x="2499474" y="2570877"/>
              <a:ext cx="1995755" cy="436332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lstStyle/>
            <a:p>
              <a:pPr algn="ctr" defTabSz="914063" fontAlgn="auto">
                <a:spcBef>
                  <a:spcPts val="0"/>
                </a:spcBef>
                <a:spcAft>
                  <a:spcPts val="0"/>
                </a:spcAft>
                <a:defRPr/>
              </a:pPr>
              <a:r>
                <a:rPr lang="en-US" sz="2000" dirty="0">
                  <a:solidFill>
                    <a:schemeClr val="bg2"/>
                  </a:solidFill>
                  <a:latin typeface="+mj-lt"/>
                </a:rPr>
                <a:t>Display</a:t>
              </a:r>
            </a:p>
          </p:txBody>
        </p:sp>
        <p:sp>
          <p:nvSpPr>
            <p:cNvPr id="7" name="Rounded Rectangle 6"/>
            <p:cNvSpPr/>
            <p:nvPr/>
          </p:nvSpPr>
          <p:spPr bwMode="auto">
            <a:xfrm>
              <a:off x="370726" y="2570877"/>
              <a:ext cx="1995755" cy="436332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lstStyle/>
            <a:p>
              <a:pPr algn="ctr" defTabSz="914063" fontAlgn="auto">
                <a:spcBef>
                  <a:spcPts val="0"/>
                </a:spcBef>
                <a:spcAft>
                  <a:spcPts val="0"/>
                </a:spcAft>
                <a:defRPr/>
              </a:pPr>
              <a:r>
                <a:rPr lang="en-US" sz="2000" dirty="0">
                  <a:solidFill>
                    <a:schemeClr val="bg2"/>
                  </a:solidFill>
                  <a:latin typeface="+mj-lt"/>
                </a:rPr>
                <a:t>Platform</a:t>
              </a:r>
            </a:p>
          </p:txBody>
        </p:sp>
        <p:sp>
          <p:nvSpPr>
            <p:cNvPr id="8" name="Rounded Rectangle 7"/>
            <p:cNvSpPr/>
            <p:nvPr/>
          </p:nvSpPr>
          <p:spPr bwMode="auto">
            <a:xfrm>
              <a:off x="4628222" y="2570877"/>
              <a:ext cx="1995755" cy="436332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lstStyle/>
            <a:p>
              <a:pPr algn="ctr" defTabSz="914063" fontAlgn="auto">
                <a:spcBef>
                  <a:spcPts val="0"/>
                </a:spcBef>
                <a:spcAft>
                  <a:spcPts val="0"/>
                </a:spcAft>
                <a:defRPr/>
              </a:pPr>
              <a:r>
                <a:rPr lang="en-US" sz="2000" dirty="0">
                  <a:solidFill>
                    <a:schemeClr val="bg2"/>
                  </a:solidFill>
                  <a:latin typeface="+mj-lt"/>
                </a:rPr>
                <a:t>Input</a:t>
              </a:r>
            </a:p>
          </p:txBody>
        </p:sp>
        <p:sp>
          <p:nvSpPr>
            <p:cNvPr id="9" name="Rounded Rectangle 8"/>
            <p:cNvSpPr/>
            <p:nvPr/>
          </p:nvSpPr>
          <p:spPr bwMode="auto">
            <a:xfrm>
              <a:off x="6756971" y="2570877"/>
              <a:ext cx="1995755" cy="436332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lstStyle/>
            <a:p>
              <a:pPr algn="ctr" defTabSz="914063" fontAlgn="auto">
                <a:spcBef>
                  <a:spcPts val="0"/>
                </a:spcBef>
                <a:spcAft>
                  <a:spcPts val="0"/>
                </a:spcAft>
                <a:defRPr/>
              </a:pPr>
              <a:r>
                <a:rPr lang="en-US" sz="2000" dirty="0">
                  <a:solidFill>
                    <a:schemeClr val="bg2"/>
                  </a:solidFill>
                  <a:latin typeface="+mj-lt"/>
                </a:rPr>
                <a:t>Connectivity</a:t>
              </a:r>
            </a:p>
          </p:txBody>
        </p:sp>
      </p:grpSp>
      <p:sp>
        <p:nvSpPr>
          <p:cNvPr id="2" name="Title 1"/>
          <p:cNvSpPr>
            <a:spLocks noGrp="1"/>
          </p:cNvSpPr>
          <p:nvPr>
            <p:ph type="title"/>
          </p:nvPr>
        </p:nvSpPr>
        <p:spPr/>
        <p:txBody>
          <a:bodyPr/>
          <a:lstStyle/>
          <a:p>
            <a:pPr defTabSz="912777">
              <a:defRPr/>
            </a:pPr>
            <a:r>
              <a:rPr smtClean="0"/>
              <a:t>Pillars Of Innovation</a:t>
            </a:r>
            <a:endParaRPr/>
          </a:p>
        </p:txBody>
      </p:sp>
      <p:sp>
        <p:nvSpPr>
          <p:cNvPr id="11" name="Rounded Rectangle 10"/>
          <p:cNvSpPr/>
          <p:nvPr/>
        </p:nvSpPr>
        <p:spPr bwMode="auto">
          <a:xfrm>
            <a:off x="4848550" y="2743201"/>
            <a:ext cx="1600200" cy="838200"/>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Keyboard</a:t>
            </a:r>
          </a:p>
        </p:txBody>
      </p:sp>
      <p:sp>
        <p:nvSpPr>
          <p:cNvPr id="12" name="Rounded Rectangle 11"/>
          <p:cNvSpPr/>
          <p:nvPr/>
        </p:nvSpPr>
        <p:spPr bwMode="auto">
          <a:xfrm>
            <a:off x="4848550" y="3733801"/>
            <a:ext cx="1600200" cy="838200"/>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Touch</a:t>
            </a:r>
          </a:p>
        </p:txBody>
      </p:sp>
      <p:sp>
        <p:nvSpPr>
          <p:cNvPr id="13" name="Rounded Rectangle 12"/>
          <p:cNvSpPr/>
          <p:nvPr/>
        </p:nvSpPr>
        <p:spPr bwMode="auto">
          <a:xfrm>
            <a:off x="4848550" y="4724400"/>
            <a:ext cx="1600200" cy="838200"/>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reflection blurRad="6350" stA="50000" endA="300" endPos="55500" dist="50800" dir="5400000" sy="-100000" algn="bl" rotWithShape="0"/>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Stylus</a:t>
            </a:r>
          </a:p>
        </p:txBody>
      </p:sp>
      <p:sp>
        <p:nvSpPr>
          <p:cNvPr id="14" name="Rounded Rectangle 13"/>
          <p:cNvSpPr/>
          <p:nvPr/>
        </p:nvSpPr>
        <p:spPr bwMode="auto">
          <a:xfrm>
            <a:off x="6950466" y="2743200"/>
            <a:ext cx="1600200" cy="644704"/>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400"/>
              </a:spcBef>
              <a:spcAft>
                <a:spcPts val="0"/>
              </a:spcAft>
              <a:defRPr/>
            </a:pPr>
            <a:r>
              <a:rPr lang="en-US" sz="1400" dirty="0">
                <a:solidFill>
                  <a:schemeClr val="bg2"/>
                </a:solidFill>
              </a:rPr>
              <a:t>Active Notifications (3G/</a:t>
            </a:r>
            <a:r>
              <a:rPr lang="en-US" sz="1400" dirty="0" err="1">
                <a:solidFill>
                  <a:schemeClr val="bg2"/>
                </a:solidFill>
              </a:rPr>
              <a:t>WiFi</a:t>
            </a:r>
            <a:r>
              <a:rPr lang="en-US" sz="1400" dirty="0">
                <a:solidFill>
                  <a:schemeClr val="bg2"/>
                </a:solidFill>
              </a:rPr>
              <a:t>)</a:t>
            </a:r>
          </a:p>
        </p:txBody>
      </p:sp>
      <p:sp>
        <p:nvSpPr>
          <p:cNvPr id="15" name="Rounded Rectangle 14"/>
          <p:cNvSpPr/>
          <p:nvPr/>
        </p:nvSpPr>
        <p:spPr bwMode="auto">
          <a:xfrm>
            <a:off x="6950466" y="3466101"/>
            <a:ext cx="1600200" cy="644704"/>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USB</a:t>
            </a:r>
          </a:p>
        </p:txBody>
      </p:sp>
      <p:sp>
        <p:nvSpPr>
          <p:cNvPr id="16" name="Rounded Rectangle 15"/>
          <p:cNvSpPr/>
          <p:nvPr/>
        </p:nvSpPr>
        <p:spPr bwMode="auto">
          <a:xfrm>
            <a:off x="6950466" y="4189002"/>
            <a:ext cx="1600200" cy="644704"/>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Bluetooth</a:t>
            </a:r>
          </a:p>
        </p:txBody>
      </p:sp>
      <p:sp>
        <p:nvSpPr>
          <p:cNvPr id="17" name="Rounded Rectangle 16"/>
          <p:cNvSpPr/>
          <p:nvPr/>
        </p:nvSpPr>
        <p:spPr bwMode="auto">
          <a:xfrm>
            <a:off x="6950466" y="4911904"/>
            <a:ext cx="1600200" cy="644704"/>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IP</a:t>
            </a:r>
          </a:p>
        </p:txBody>
      </p:sp>
      <p:sp>
        <p:nvSpPr>
          <p:cNvPr id="18" name="Rounded Rectangle 17"/>
          <p:cNvSpPr/>
          <p:nvPr/>
        </p:nvSpPr>
        <p:spPr bwMode="auto">
          <a:xfrm>
            <a:off x="578792" y="2743201"/>
            <a:ext cx="1600200" cy="838200"/>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Windows CE</a:t>
            </a:r>
          </a:p>
        </p:txBody>
      </p:sp>
      <p:sp>
        <p:nvSpPr>
          <p:cNvPr id="19" name="Rounded Rectangle 18"/>
          <p:cNvSpPr/>
          <p:nvPr/>
        </p:nvSpPr>
        <p:spPr bwMode="auto">
          <a:xfrm>
            <a:off x="578792" y="3733801"/>
            <a:ext cx="1600200" cy="838200"/>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Windows Mobile</a:t>
            </a:r>
          </a:p>
        </p:txBody>
      </p:sp>
      <p:sp>
        <p:nvSpPr>
          <p:cNvPr id="20" name="Rounded Rectangle 19"/>
          <p:cNvSpPr/>
          <p:nvPr/>
        </p:nvSpPr>
        <p:spPr bwMode="auto">
          <a:xfrm>
            <a:off x="578792" y="4724400"/>
            <a:ext cx="1600200" cy="838200"/>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reflection blurRad="6350" stA="50000" endA="300" endPos="55500" dist="50800" dir="5400000" sy="-100000" algn="bl" rotWithShape="0"/>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.NET Micro Framework</a:t>
            </a:r>
          </a:p>
        </p:txBody>
      </p:sp>
      <p:sp>
        <p:nvSpPr>
          <p:cNvPr id="21" name="Rounded Rectangle 20"/>
          <p:cNvSpPr/>
          <p:nvPr/>
        </p:nvSpPr>
        <p:spPr bwMode="auto">
          <a:xfrm>
            <a:off x="2708096" y="2743200"/>
            <a:ext cx="1600200" cy="644704"/>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Primary Display</a:t>
            </a:r>
          </a:p>
        </p:txBody>
      </p:sp>
      <p:sp>
        <p:nvSpPr>
          <p:cNvPr id="22" name="Rounded Rectangle 21"/>
          <p:cNvSpPr/>
          <p:nvPr/>
        </p:nvSpPr>
        <p:spPr bwMode="auto">
          <a:xfrm>
            <a:off x="2708096" y="3466101"/>
            <a:ext cx="1600200" cy="644704"/>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E-Link</a:t>
            </a:r>
          </a:p>
        </p:txBody>
      </p:sp>
      <p:sp>
        <p:nvSpPr>
          <p:cNvPr id="23" name="Rounded Rectangle 22"/>
          <p:cNvSpPr/>
          <p:nvPr/>
        </p:nvSpPr>
        <p:spPr bwMode="auto">
          <a:xfrm>
            <a:off x="2708096" y="4189002"/>
            <a:ext cx="1600200" cy="644704"/>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Large format</a:t>
            </a:r>
          </a:p>
        </p:txBody>
      </p:sp>
      <p:sp>
        <p:nvSpPr>
          <p:cNvPr id="24" name="Rounded Rectangle 23"/>
          <p:cNvSpPr/>
          <p:nvPr/>
        </p:nvSpPr>
        <p:spPr bwMode="auto">
          <a:xfrm>
            <a:off x="2708096" y="4911904"/>
            <a:ext cx="1600200" cy="644704"/>
          </a:xfrm>
          <a:prstGeom prst="roundRect">
            <a:avLst>
              <a:gd name="adj" fmla="val 903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63000"/>
              </a:prstClr>
            </a:outerShdw>
          </a:effectLst>
        </p:spPr>
        <p:style>
          <a:lnRef idx="1">
            <a:schemeClr val="accent6"/>
          </a:lnRef>
          <a:fillRef idx="3">
            <a:schemeClr val="accent6"/>
          </a:fillRef>
          <a:effectRef idx="2">
            <a:schemeClr val="accent6"/>
          </a:effectRef>
          <a:fontRef idx="minor">
            <a:schemeClr val="lt1"/>
          </a:fontRef>
        </p:style>
        <p:txBody>
          <a:bodyPr lIns="91432" tIns="45717" rIns="91432" bIns="45717" anchor="ctr"/>
          <a:lstStyle/>
          <a:p>
            <a:pPr algn="ctr" defTabSz="914063" fontAlgn="auto">
              <a:spcBef>
                <a:spcPts val="0"/>
              </a:spcBef>
              <a:spcAft>
                <a:spcPts val="0"/>
              </a:spcAft>
              <a:defRPr/>
            </a:pPr>
            <a:r>
              <a:rPr lang="en-US" dirty="0">
                <a:solidFill>
                  <a:schemeClr val="bg2"/>
                </a:solidFill>
              </a:rPr>
              <a:t>Small format</a:t>
            </a:r>
          </a:p>
        </p:txBody>
      </p:sp>
    </p:spTree>
  </p:cSld>
  <p:clrMapOvr>
    <a:masterClrMapping/>
  </p:clrMapOvr>
  <p:transition advTm="53964">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p:spPr>
        <p:txBody>
          <a:bodyPr/>
          <a:lstStyle/>
          <a:p>
            <a:pPr defTabSz="912777">
              <a:defRPr/>
            </a:pPr>
            <a:r>
              <a:rPr smtClean="0"/>
              <a:t>Call To Action</a:t>
            </a:r>
            <a:endParaRPr/>
          </a:p>
        </p:txBody>
      </p:sp>
      <p:sp>
        <p:nvSpPr>
          <p:cNvPr id="3" name="Content Placeholder 2"/>
          <p:cNvSpPr>
            <a:spLocks noGrp="1"/>
          </p:cNvSpPr>
          <p:nvPr>
            <p:ph type="body" idx="1"/>
          </p:nvPr>
        </p:nvSpPr>
        <p:spPr>
          <a:xfrm>
            <a:off x="382588" y="1414463"/>
            <a:ext cx="8380412" cy="4537075"/>
          </a:xfrm>
        </p:spPr>
        <p:txBody>
          <a:bodyPr/>
          <a:lstStyle/>
          <a:p>
            <a:pPr marL="382573" indent="-382573" defTabSz="912777">
              <a:defRPr/>
            </a:pPr>
            <a:r>
              <a:rPr lang="en-US" dirty="0" smtClean="0"/>
              <a:t>Utilize new enabling technologies to enrich your existing devices</a:t>
            </a:r>
          </a:p>
          <a:p>
            <a:pPr marL="382573" indent="-382573" defTabSz="912777">
              <a:defRPr/>
            </a:pPr>
            <a:r>
              <a:rPr lang="en-US" dirty="0" smtClean="0"/>
              <a:t>Build new devices using the expanded range of </a:t>
            </a:r>
            <a:r>
              <a:rPr lang="en-US" dirty="0" err="1" smtClean="0"/>
              <a:t>SideShow</a:t>
            </a:r>
            <a:r>
              <a:rPr lang="en-US" dirty="0" smtClean="0"/>
              <a:t> technology</a:t>
            </a:r>
          </a:p>
          <a:p>
            <a:pPr marL="382573" indent="-382573" defTabSz="912777">
              <a:defRPr/>
            </a:pPr>
            <a:r>
              <a:rPr lang="en-US" dirty="0" smtClean="0"/>
              <a:t>Work with gadget ecosystem to take advantage of new capabilities and devices</a:t>
            </a:r>
          </a:p>
          <a:p>
            <a:pPr marL="382573" indent="-382573" defTabSz="912777">
              <a:defRPr/>
            </a:pPr>
            <a:r>
              <a:rPr lang="en-US" dirty="0" smtClean="0"/>
              <a:t>Make 2008 the “Year of </a:t>
            </a:r>
            <a:r>
              <a:rPr lang="en-US" dirty="0" err="1" smtClean="0"/>
              <a:t>SideShow</a:t>
            </a:r>
            <a:r>
              <a:rPr lang="en-US" dirty="0" smtClean="0"/>
              <a:t>”</a:t>
            </a:r>
          </a:p>
          <a:p>
            <a:pPr marL="988974" lvl="2" indent="-282564" defTabSz="912777">
              <a:defRPr/>
            </a:pPr>
            <a:r>
              <a:rPr lang="en-US" dirty="0" smtClean="0"/>
              <a:t>We’ve been amazed by what the hardware community has done so far—keep it coming!</a:t>
            </a:r>
          </a:p>
        </p:txBody>
      </p:sp>
    </p:spTree>
  </p:cSld>
  <p:clrMapOvr>
    <a:masterClrMapping/>
  </p:clrMapOvr>
  <p:transition advTm="3866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2588" y="228600"/>
            <a:ext cx="8380412" cy="692498"/>
          </a:xfrm>
        </p:spPr>
        <p:txBody>
          <a:bodyPr/>
          <a:lstStyle/>
          <a:p>
            <a:pPr defTabSz="912777">
              <a:defRPr/>
            </a:pPr>
            <a:r>
              <a:rPr lang="en-GB" smtClean="0"/>
              <a:t>Resources</a:t>
            </a:r>
          </a:p>
        </p:txBody>
      </p:sp>
      <p:sp>
        <p:nvSpPr>
          <p:cNvPr id="43011" name="Rectangle 3"/>
          <p:cNvSpPr>
            <a:spLocks noGrp="1" noChangeArrowheads="1"/>
          </p:cNvSpPr>
          <p:nvPr>
            <p:ph type="body" idx="1"/>
          </p:nvPr>
        </p:nvSpPr>
        <p:spPr>
          <a:xfrm>
            <a:off x="382588" y="1414463"/>
            <a:ext cx="8761412" cy="3676650"/>
          </a:xfrm>
        </p:spPr>
        <p:txBody>
          <a:bodyPr/>
          <a:lstStyle/>
          <a:p>
            <a:pPr marL="382573" indent="-382573" defTabSz="912777">
              <a:defRPr/>
            </a:pPr>
            <a:r>
              <a:rPr lang="en-GB" dirty="0" smtClean="0"/>
              <a:t>One stop shop for Windows </a:t>
            </a:r>
            <a:r>
              <a:rPr lang="en-GB" dirty="0" err="1" smtClean="0"/>
              <a:t>SideShow</a:t>
            </a:r>
            <a:r>
              <a:rPr lang="en-GB" dirty="0" smtClean="0"/>
              <a:t> development information:</a:t>
            </a:r>
            <a:endParaRPr lang="en-GB" dirty="0" smtClean="0">
              <a:hlinkClick r:id="rId3"/>
            </a:endParaRPr>
          </a:p>
          <a:p>
            <a:pPr marL="382573" indent="-382573" defTabSz="912777">
              <a:buFontTx/>
              <a:buNone/>
              <a:defRPr/>
            </a:pPr>
            <a:r>
              <a:rPr lang="en-GB" sz="2400" dirty="0" smtClean="0">
                <a:hlinkClick r:id="rId4"/>
              </a:rPr>
              <a:t>http://www.microsoft.com/whdc/device/sideshow/default.mspx</a:t>
            </a:r>
            <a:endParaRPr lang="en-GB" sz="2400" dirty="0" smtClean="0"/>
          </a:p>
          <a:p>
            <a:pPr marL="382573" indent="-382573" defTabSz="912777">
              <a:buFontTx/>
              <a:buNone/>
              <a:defRPr/>
            </a:pPr>
            <a:endParaRPr lang="en-GB" dirty="0" smtClean="0"/>
          </a:p>
          <a:p>
            <a:pPr marL="382573" indent="-382573" defTabSz="912777">
              <a:defRPr/>
            </a:pPr>
            <a:r>
              <a:rPr lang="en-GB" dirty="0" smtClean="0"/>
              <a:t>Windows CE and Windows Mobile contact:</a:t>
            </a:r>
            <a:br>
              <a:rPr lang="en-GB" dirty="0" smtClean="0"/>
            </a:br>
            <a:endParaRPr lang="en-GB" dirty="0" smtClean="0"/>
          </a:p>
          <a:p>
            <a:pPr marL="382573" indent="-382573" defTabSz="912777">
              <a:defRPr/>
            </a:pPr>
            <a:r>
              <a:rPr lang="en-GB" dirty="0" smtClean="0"/>
              <a:t>Business contact:</a:t>
            </a:r>
          </a:p>
        </p:txBody>
      </p:sp>
      <p:sp>
        <p:nvSpPr>
          <p:cNvPr id="8" name="Rounded Rectangle 7"/>
          <p:cNvSpPr/>
          <p:nvPr/>
        </p:nvSpPr>
        <p:spPr bwMode="auto">
          <a:xfrm>
            <a:off x="2496578" y="4077330"/>
            <a:ext cx="4114800" cy="457200"/>
          </a:xfrm>
          <a:prstGeom prst="roundRect">
            <a:avLst>
              <a:gd name="adj" fmla="val 9033"/>
            </a:avLst>
          </a:prstGeom>
          <a:solidFill>
            <a:schemeClr val="bg2"/>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2" tIns="45717" rIns="91432" bIns="45717" anchor="ctr"/>
          <a:lstStyle/>
          <a:p>
            <a:pPr algn="ctr" defTabSz="914063" fontAlgn="auto">
              <a:spcBef>
                <a:spcPts val="0"/>
              </a:spcBef>
              <a:spcAft>
                <a:spcPts val="0"/>
              </a:spcAft>
              <a:defRPr/>
            </a:pPr>
            <a:endParaRPr lang="en-US" b="1" dirty="0">
              <a:solidFill>
                <a:schemeClr val="tx1"/>
              </a:solidFill>
              <a:effectLst>
                <a:outerShdw blurRad="38100" dist="38100" dir="2700000" algn="tl">
                  <a:srgbClr val="000000">
                    <a:alpha val="43137"/>
                  </a:srgbClr>
                </a:outerShdw>
              </a:effectLst>
            </a:endParaRPr>
          </a:p>
        </p:txBody>
      </p:sp>
      <p:sp>
        <p:nvSpPr>
          <p:cNvPr id="9" name="Rounded Rectangle 8"/>
          <p:cNvSpPr/>
          <p:nvPr/>
        </p:nvSpPr>
        <p:spPr bwMode="auto">
          <a:xfrm>
            <a:off x="2496578" y="5144130"/>
            <a:ext cx="4114800" cy="457200"/>
          </a:xfrm>
          <a:prstGeom prst="roundRect">
            <a:avLst>
              <a:gd name="adj" fmla="val 9033"/>
            </a:avLst>
          </a:prstGeom>
          <a:solidFill>
            <a:schemeClr val="bg2"/>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2" tIns="45717" rIns="91432" bIns="45717" anchor="ctr"/>
          <a:lstStyle/>
          <a:p>
            <a:pPr algn="ctr" defTabSz="914063" fontAlgn="auto">
              <a:spcBef>
                <a:spcPts val="0"/>
              </a:spcBef>
              <a:spcAft>
                <a:spcPts val="0"/>
              </a:spcAft>
              <a:defRPr/>
            </a:pPr>
            <a:endParaRPr lang="en-US" dirty="0">
              <a:solidFill>
                <a:schemeClr val="tx1"/>
              </a:solidFill>
              <a:effectLst>
                <a:outerShdw blurRad="38100" dist="38100" dir="2700000" algn="tl">
                  <a:srgbClr val="000000">
                    <a:alpha val="43137"/>
                  </a:srgbClr>
                </a:outerShdw>
              </a:effectLst>
            </a:endParaRPr>
          </a:p>
        </p:txBody>
      </p:sp>
      <p:sp>
        <p:nvSpPr>
          <p:cNvPr id="43012" name="TextBox 3"/>
          <p:cNvSpPr txBox="1">
            <a:spLocks noChangeArrowheads="1"/>
          </p:cNvSpPr>
          <p:nvPr/>
        </p:nvSpPr>
        <p:spPr bwMode="auto">
          <a:xfrm>
            <a:off x="2271713" y="5143500"/>
            <a:ext cx="4614862" cy="461963"/>
          </a:xfrm>
          <a:prstGeom prst="rect">
            <a:avLst/>
          </a:prstGeom>
          <a:noFill/>
          <a:ln w="12700" algn="ctr">
            <a:noFill/>
            <a:miter lim="800000"/>
            <a:headEnd/>
            <a:tailEnd/>
          </a:ln>
        </p:spPr>
        <p:txBody>
          <a:bodyPr lIns="91436" tIns="45718" rIns="91436" bIns="45718">
            <a:spAutoFit/>
          </a:bodyPr>
          <a:lstStyle/>
          <a:p>
            <a:pPr algn="ctr" fontAlgn="auto">
              <a:spcBef>
                <a:spcPts val="0"/>
              </a:spcBef>
              <a:spcAft>
                <a:spcPts val="0"/>
              </a:spcAft>
              <a:defRPr/>
            </a:pPr>
            <a:r>
              <a:rPr lang="en-US" sz="2400" dirty="0" err="1">
                <a:effectLst>
                  <a:outerShdw blurRad="38100" dist="38100" dir="2700000" algn="tl">
                    <a:srgbClr val="000000">
                      <a:alpha val="43137"/>
                    </a:srgbClr>
                  </a:outerShdw>
                </a:effectLst>
                <a:latin typeface="+mn-lt"/>
                <a:hlinkClick r:id="rId5"/>
              </a:rPr>
              <a:t>sshowext</a:t>
            </a:r>
            <a:r>
              <a:rPr lang="en-US" sz="2400" dirty="0">
                <a:effectLst>
                  <a:outerShdw blurRad="38100" dist="38100" dir="2700000" algn="tl">
                    <a:srgbClr val="000000">
                      <a:alpha val="43137"/>
                    </a:srgbClr>
                  </a:outerShdw>
                </a:effectLst>
                <a:latin typeface="+mn-lt"/>
                <a:hlinkClick r:id="rId5"/>
              </a:rPr>
              <a:t> @ microsoft.com</a:t>
            </a:r>
            <a:endParaRPr lang="en-US" sz="2400" dirty="0">
              <a:effectLst>
                <a:outerShdw blurRad="38100" dist="38100" dir="2700000" algn="tl">
                  <a:srgbClr val="000000">
                    <a:alpha val="43137"/>
                  </a:srgbClr>
                </a:outerShdw>
              </a:effectLst>
              <a:latin typeface="+mn-lt"/>
            </a:endParaRPr>
          </a:p>
        </p:txBody>
      </p:sp>
      <p:sp>
        <p:nvSpPr>
          <p:cNvPr id="5" name="TextBox 3"/>
          <p:cNvSpPr txBox="1">
            <a:spLocks noChangeArrowheads="1"/>
          </p:cNvSpPr>
          <p:nvPr/>
        </p:nvSpPr>
        <p:spPr bwMode="auto">
          <a:xfrm>
            <a:off x="2435225" y="4073525"/>
            <a:ext cx="4229100" cy="460375"/>
          </a:xfrm>
          <a:prstGeom prst="rect">
            <a:avLst/>
          </a:prstGeom>
          <a:noFill/>
          <a:ln w="12700" algn="ctr">
            <a:noFill/>
            <a:miter lim="800000"/>
            <a:headEnd/>
            <a:tailEnd/>
          </a:ln>
        </p:spPr>
        <p:txBody>
          <a:bodyPr lIns="91436" tIns="45718" rIns="91436" bIns="45718">
            <a:spAutoFit/>
          </a:bodyPr>
          <a:lstStyle/>
          <a:p>
            <a:pPr algn="ctr" fontAlgn="auto">
              <a:spcBef>
                <a:spcPts val="0"/>
              </a:spcBef>
              <a:spcAft>
                <a:spcPts val="0"/>
              </a:spcAft>
              <a:defRPr/>
            </a:pPr>
            <a:r>
              <a:rPr lang="en-US" sz="2400" dirty="0" err="1">
                <a:effectLst>
                  <a:outerShdw blurRad="38100" dist="38100" dir="2700000" algn="tl">
                    <a:srgbClr val="000000">
                      <a:alpha val="43137"/>
                    </a:srgbClr>
                  </a:outerShdw>
                </a:effectLst>
                <a:latin typeface="+mn-lt"/>
                <a:hlinkClick r:id="rId5"/>
              </a:rPr>
              <a:t>showmobx</a:t>
            </a:r>
            <a:r>
              <a:rPr lang="en-US" sz="2400" dirty="0">
                <a:effectLst>
                  <a:outerShdw blurRad="38100" dist="38100" dir="2700000" algn="tl">
                    <a:srgbClr val="000000">
                      <a:alpha val="43137"/>
                    </a:srgbClr>
                  </a:outerShdw>
                </a:effectLst>
                <a:latin typeface="+mn-lt"/>
                <a:hlinkClick r:id="rId5"/>
              </a:rPr>
              <a:t> @ microsoft.com</a:t>
            </a:r>
            <a:endParaRPr lang="en-US" sz="2400" dirty="0">
              <a:effectLst>
                <a:outerShdw blurRad="38100" dist="38100" dir="2700000" algn="tl">
                  <a:srgbClr val="000000">
                    <a:alpha val="43137"/>
                  </a:srgbClr>
                </a:outerShdw>
              </a:effectLst>
              <a:latin typeface="+mn-lt"/>
            </a:endParaRPr>
          </a:p>
        </p:txBody>
      </p:sp>
    </p:spTree>
  </p:cSld>
  <p:clrMapOvr>
    <a:masterClrMapping/>
  </p:clrMapOvr>
  <p:transition advTm="34367">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2" descr="Microsoft logo and tagline"/>
          <p:cNvPicPr>
            <a:picLocks noChangeAspect="1" noChangeArrowheads="1"/>
          </p:cNvPicPr>
          <p:nvPr/>
        </p:nvPicPr>
        <p:blipFill>
          <a:blip r:embed="rId3"/>
          <a:srcRect/>
          <a:stretch>
            <a:fillRect/>
          </a:stretch>
        </p:blipFill>
        <p:spPr bwMode="black">
          <a:xfrm>
            <a:off x="1601788" y="2787650"/>
            <a:ext cx="5940425" cy="1282700"/>
          </a:xfrm>
          <a:prstGeom prst="rect">
            <a:avLst/>
          </a:prstGeom>
          <a:noFill/>
          <a:ln w="9525">
            <a:noFill/>
            <a:miter lim="800000"/>
            <a:headEnd/>
            <a:tailEnd/>
          </a:ln>
        </p:spPr>
      </p:pic>
      <p:sp>
        <p:nvSpPr>
          <p:cNvPr id="107522" name="Text Box 3"/>
          <p:cNvSpPr txBox="1">
            <a:spLocks noChangeArrowheads="1"/>
          </p:cNvSpPr>
          <p:nvPr/>
        </p:nvSpPr>
        <p:spPr bwMode="blackWhite">
          <a:xfrm>
            <a:off x="381000" y="5926138"/>
            <a:ext cx="8382000" cy="523875"/>
          </a:xfrm>
          <a:prstGeom prst="rect">
            <a:avLst/>
          </a:prstGeom>
          <a:noFill/>
          <a:ln w="12700">
            <a:noFill/>
            <a:miter lim="800000"/>
            <a:headEnd type="none" w="sm" len="sm"/>
            <a:tailEnd type="none" w="sm" len="sm"/>
          </a:ln>
        </p:spPr>
        <p:txBody>
          <a:bodyPr lIns="91417" tIns="45710" rIns="91417" bIns="45710">
            <a:spAutoFit/>
          </a:bodyPr>
          <a:lstStyle/>
          <a:p>
            <a:pPr algn="ctr" defTabSz="912813" eaLnBrk="0" hangingPunct="0"/>
            <a:r>
              <a:rPr lang="en-US" sz="70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2813" eaLnBrk="0" hangingPunct="0"/>
            <a:r>
              <a:rPr lang="en-US" sz="70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solidFill>
                  <a:schemeClr val="tx2"/>
                </a:solidFill>
                <a:latin typeface="Segoe" pitchFamily="34" charset="0"/>
                <a:cs typeface="Arial" charset="0"/>
              </a:rPr>
            </a:br>
            <a:r>
              <a:rPr lang="en-US" sz="70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advTm="15437">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noChangeArrowheads="1"/>
          </p:cNvSpPr>
          <p:nvPr>
            <p:ph type="title"/>
          </p:nvPr>
        </p:nvSpPr>
        <p:spPr>
          <a:xfrm>
            <a:off x="382588" y="228600"/>
            <a:ext cx="8380412" cy="692498"/>
          </a:xfrm>
        </p:spPr>
        <p:txBody>
          <a:bodyPr/>
          <a:lstStyle/>
          <a:p>
            <a:pPr defTabSz="912777">
              <a:defRPr/>
            </a:pPr>
            <a:r>
              <a:rPr smtClean="0"/>
              <a:t>What Is Windows </a:t>
            </a:r>
            <a:r>
              <a:rPr err="1" smtClean="0"/>
              <a:t>SideShow</a:t>
            </a:r>
            <a:r>
              <a:rPr smtClean="0"/>
              <a:t>?</a:t>
            </a:r>
          </a:p>
        </p:txBody>
      </p:sp>
      <p:sp>
        <p:nvSpPr>
          <p:cNvPr id="9219" name="Text Placeholder 25"/>
          <p:cNvSpPr>
            <a:spLocks noGrp="1" noChangeArrowheads="1"/>
          </p:cNvSpPr>
          <p:nvPr>
            <p:ph type="body" idx="1"/>
          </p:nvPr>
        </p:nvSpPr>
        <p:spPr>
          <a:xfrm>
            <a:off x="382588" y="1414463"/>
            <a:ext cx="8380412" cy="4997450"/>
          </a:xfrm>
        </p:spPr>
        <p:txBody>
          <a:bodyPr/>
          <a:lstStyle/>
          <a:p>
            <a:pPr marL="382573" indent="-382573" defTabSz="912777">
              <a:defRPr/>
            </a:pPr>
            <a:r>
              <a:rPr lang="en-US" sz="2800" dirty="0" smtClean="0"/>
              <a:t>Enables instant access to important information on a variety of display devices connected to a computer</a:t>
            </a:r>
          </a:p>
          <a:p>
            <a:pPr marL="382573" indent="-382573" defTabSz="912777">
              <a:defRPr/>
            </a:pPr>
            <a:r>
              <a:rPr lang="en-US" sz="2800" dirty="0" smtClean="0"/>
              <a:t>Enables new two-way remote control scenarios</a:t>
            </a:r>
          </a:p>
          <a:p>
            <a:pPr marL="382573" indent="-382573" defTabSz="912777">
              <a:defRPr/>
            </a:pPr>
            <a:r>
              <a:rPr lang="en-US" sz="2800" dirty="0" smtClean="0"/>
              <a:t>Provides end-user control of gadgets via </a:t>
            </a:r>
            <a:br>
              <a:rPr lang="en-US" sz="2800" dirty="0" smtClean="0"/>
            </a:br>
            <a:r>
              <a:rPr lang="en-US" sz="2800" dirty="0" smtClean="0"/>
              <a:t>Control Panel</a:t>
            </a:r>
          </a:p>
          <a:p>
            <a:pPr marL="382573" indent="-382573" defTabSz="912777">
              <a:defRPr/>
            </a:pPr>
            <a:r>
              <a:rPr lang="en-US" sz="2800" dirty="0" smtClean="0"/>
              <a:t>Completely extensible architecture</a:t>
            </a:r>
          </a:p>
          <a:p>
            <a:pPr marL="704822" lvl="1" indent="-317487" defTabSz="912777">
              <a:defRPr/>
            </a:pPr>
            <a:r>
              <a:rPr lang="en-US" sz="2400" dirty="0" smtClean="0"/>
              <a:t>Anyone can write gadgets using the API</a:t>
            </a:r>
          </a:p>
          <a:p>
            <a:pPr marL="704822" lvl="1" indent="-317487" defTabSz="912777">
              <a:defRPr/>
            </a:pPr>
            <a:r>
              <a:rPr lang="en-US" sz="2400" dirty="0" smtClean="0"/>
              <a:t>Anyone can build devices using the </a:t>
            </a:r>
            <a:br>
              <a:rPr lang="en-US" sz="2400" dirty="0" smtClean="0"/>
            </a:br>
            <a:r>
              <a:rPr lang="en-US" sz="2400" dirty="0" smtClean="0"/>
              <a:t>Device Driver Interface</a:t>
            </a:r>
          </a:p>
          <a:p>
            <a:pPr marL="382573" indent="-382573" defTabSz="912777">
              <a:defRPr/>
            </a:pPr>
            <a:r>
              <a:rPr lang="en-US" sz="2800" dirty="0" smtClean="0"/>
              <a:t>Frees developers from writing device-specific code</a:t>
            </a:r>
          </a:p>
        </p:txBody>
      </p:sp>
    </p:spTree>
  </p:cSld>
  <p:clrMapOvr>
    <a:masterClrMapping/>
  </p:clrMapOvr>
  <p:transition advTm="134453">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pPr defTabSz="912777">
              <a:defRPr/>
            </a:pPr>
            <a:r>
              <a:rPr smtClean="0"/>
              <a:t>State Of The Platform</a:t>
            </a:r>
            <a:br>
              <a:rPr smtClean="0"/>
            </a:br>
            <a:r>
              <a:rPr sz="3600" smtClean="0">
                <a:solidFill>
                  <a:schemeClr val="accent1"/>
                </a:solidFill>
              </a:rPr>
              <a:t>Devices</a:t>
            </a:r>
            <a:endParaRPr>
              <a:solidFill>
                <a:schemeClr val="accent1"/>
              </a:solidFill>
            </a:endParaRPr>
          </a:p>
        </p:txBody>
      </p:sp>
      <p:sp>
        <p:nvSpPr>
          <p:cNvPr id="3" name="Content Placeholder 2"/>
          <p:cNvSpPr>
            <a:spLocks noGrp="1"/>
          </p:cNvSpPr>
          <p:nvPr>
            <p:ph type="body" idx="1"/>
          </p:nvPr>
        </p:nvSpPr>
        <p:spPr>
          <a:xfrm>
            <a:off x="381000" y="1905000"/>
            <a:ext cx="8380413" cy="4784725"/>
          </a:xfrm>
        </p:spPr>
        <p:txBody>
          <a:bodyPr/>
          <a:lstStyle/>
          <a:p>
            <a:pPr marL="382573" indent="-382573" defTabSz="912777">
              <a:defRPr/>
            </a:pPr>
            <a:r>
              <a:rPr lang="en-US" sz="2800" dirty="0" smtClean="0"/>
              <a:t>.NET Micro Framework</a:t>
            </a:r>
          </a:p>
          <a:p>
            <a:pPr marL="704822" lvl="1" indent="-317487" defTabSz="912777">
              <a:defRPr/>
            </a:pPr>
            <a:r>
              <a:rPr lang="en-US" sz="2400" dirty="0" smtClean="0"/>
              <a:t>“Landscape” firmware released</a:t>
            </a:r>
          </a:p>
          <a:p>
            <a:pPr marL="704822" lvl="1" indent="-317487" defTabSz="912777">
              <a:defRPr/>
            </a:pPr>
            <a:r>
              <a:rPr lang="en-US" sz="2400" dirty="0" smtClean="0"/>
              <a:t>“Portrait” firmware in development</a:t>
            </a:r>
          </a:p>
          <a:p>
            <a:pPr marL="382573" indent="-382573" defTabSz="912777">
              <a:defRPr/>
            </a:pPr>
            <a:r>
              <a:rPr lang="en-US" sz="2800" dirty="0" smtClean="0"/>
              <a:t>Connectivity</a:t>
            </a:r>
          </a:p>
          <a:p>
            <a:pPr marL="704822" lvl="1" indent="-317487" defTabSz="912777">
              <a:defRPr/>
            </a:pPr>
            <a:r>
              <a:rPr lang="en-US" sz="2400" dirty="0" smtClean="0"/>
              <a:t>USB</a:t>
            </a:r>
          </a:p>
          <a:p>
            <a:pPr marL="704822" lvl="1" indent="-317487" defTabSz="912777">
              <a:defRPr/>
            </a:pPr>
            <a:r>
              <a:rPr lang="en-US" sz="2400" dirty="0" smtClean="0"/>
              <a:t>Bluetooth (RFCOMM)</a:t>
            </a:r>
          </a:p>
          <a:p>
            <a:pPr marL="382573" indent="-382573" defTabSz="912777">
              <a:defRPr/>
            </a:pPr>
            <a:r>
              <a:rPr lang="en-US" sz="2800" dirty="0" smtClean="0"/>
              <a:t>Silicon partners</a:t>
            </a:r>
          </a:p>
          <a:p>
            <a:pPr marL="704822" lvl="1" indent="-317487" defTabSz="912777">
              <a:defRPr/>
            </a:pPr>
            <a:r>
              <a:rPr lang="en-US" sz="2400" dirty="0" err="1" smtClean="0"/>
              <a:t>Freescale</a:t>
            </a:r>
            <a:r>
              <a:rPr lang="en-US" sz="2400" dirty="0" smtClean="0"/>
              <a:t> Semiconductor</a:t>
            </a:r>
          </a:p>
          <a:p>
            <a:pPr marL="704822" lvl="1" indent="-317487" defTabSz="912777">
              <a:defRPr/>
            </a:pPr>
            <a:r>
              <a:rPr lang="en-US" sz="2400" dirty="0" smtClean="0"/>
              <a:t>NVIDIA</a:t>
            </a:r>
          </a:p>
          <a:p>
            <a:pPr marL="704822" lvl="1" indent="-317487" defTabSz="912777">
              <a:defRPr/>
            </a:pPr>
            <a:r>
              <a:rPr lang="en-US" sz="2400" dirty="0" err="1" smtClean="0"/>
              <a:t>Winbond</a:t>
            </a:r>
            <a:endParaRPr lang="en-US" sz="2400" dirty="0"/>
          </a:p>
        </p:txBody>
      </p:sp>
    </p:spTree>
  </p:cSld>
  <p:clrMapOvr>
    <a:masterClrMapping/>
  </p:clrMapOvr>
  <p:transition advTm="260082">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pPr defTabSz="912777">
              <a:defRPr/>
            </a:pPr>
            <a:r>
              <a:rPr smtClean="0"/>
              <a:t>State Of The Platform</a:t>
            </a:r>
            <a:br>
              <a:rPr smtClean="0"/>
            </a:br>
            <a:r>
              <a:rPr sz="3600" smtClean="0">
                <a:solidFill>
                  <a:schemeClr val="accent1"/>
                </a:solidFill>
              </a:rPr>
              <a:t>Devices</a:t>
            </a:r>
            <a:endParaRPr>
              <a:solidFill>
                <a:schemeClr val="accent1"/>
              </a:solidFill>
            </a:endParaRPr>
          </a:p>
        </p:txBody>
      </p:sp>
      <p:sp>
        <p:nvSpPr>
          <p:cNvPr id="3" name="Content Placeholder 2"/>
          <p:cNvSpPr>
            <a:spLocks noGrp="1"/>
          </p:cNvSpPr>
          <p:nvPr>
            <p:ph type="body" idx="1"/>
          </p:nvPr>
        </p:nvSpPr>
        <p:spPr>
          <a:xfrm>
            <a:off x="381000" y="1905000"/>
            <a:ext cx="8380413" cy="4265613"/>
          </a:xfrm>
        </p:spPr>
        <p:txBody>
          <a:bodyPr/>
          <a:lstStyle/>
          <a:p>
            <a:pPr marL="382573" indent="-382573" defTabSz="912777">
              <a:defRPr/>
            </a:pPr>
            <a:r>
              <a:rPr lang="en-US" dirty="0" smtClean="0"/>
              <a:t>“Build your own”</a:t>
            </a:r>
          </a:p>
          <a:p>
            <a:pPr marL="704822" lvl="1" indent="-317487" defTabSz="912777">
              <a:defRPr/>
            </a:pPr>
            <a:r>
              <a:rPr lang="en-US" dirty="0" err="1" smtClean="0"/>
              <a:t>i</a:t>
            </a:r>
            <a:r>
              <a:rPr lang="en-US" dirty="0" smtClean="0"/>
              <a:t>-mate:  </a:t>
            </a:r>
            <a:r>
              <a:rPr lang="en-US" dirty="0" err="1" smtClean="0"/>
              <a:t>WiFi</a:t>
            </a:r>
            <a:r>
              <a:rPr lang="en-US" dirty="0" smtClean="0"/>
              <a:t> and Bluetooth, Windows CE, Windows Mobile</a:t>
            </a:r>
          </a:p>
          <a:p>
            <a:pPr marL="704822" lvl="1" indent="-317487" defTabSz="912777">
              <a:defRPr/>
            </a:pPr>
            <a:r>
              <a:rPr lang="en-US" dirty="0" smtClean="0"/>
              <a:t>ASUS </a:t>
            </a:r>
            <a:r>
              <a:rPr lang="en-US" dirty="0" err="1" smtClean="0"/>
              <a:t>ScreenDUO</a:t>
            </a:r>
            <a:r>
              <a:rPr lang="en-US" dirty="0" smtClean="0"/>
              <a:t>, </a:t>
            </a:r>
            <a:r>
              <a:rPr lang="en-US" dirty="0" err="1" smtClean="0"/>
              <a:t>AiGuru</a:t>
            </a:r>
            <a:r>
              <a:rPr lang="en-US" dirty="0" smtClean="0"/>
              <a:t> S2</a:t>
            </a:r>
          </a:p>
          <a:p>
            <a:pPr marL="704822" lvl="1" indent="-317487" defTabSz="912777">
              <a:defRPr/>
            </a:pPr>
            <a:r>
              <a:rPr lang="en-US" dirty="0" smtClean="0"/>
              <a:t>Logitech G-15, Z-10</a:t>
            </a:r>
          </a:p>
          <a:p>
            <a:pPr marL="704822" lvl="1" indent="-317487" defTabSz="912777">
              <a:defRPr/>
            </a:pPr>
            <a:r>
              <a:rPr lang="en-US" dirty="0" smtClean="0"/>
              <a:t>Many explorations</a:t>
            </a:r>
          </a:p>
          <a:p>
            <a:pPr marL="382573" indent="-382573" defTabSz="912777">
              <a:defRPr/>
            </a:pPr>
            <a:r>
              <a:rPr lang="en-US" dirty="0" smtClean="0"/>
              <a:t>Silicon partners</a:t>
            </a:r>
          </a:p>
          <a:p>
            <a:pPr marL="704822" lvl="1" indent="-317487" defTabSz="912777">
              <a:defRPr/>
            </a:pPr>
            <a:r>
              <a:rPr lang="en-US" dirty="0" err="1" smtClean="0"/>
              <a:t>Renesas</a:t>
            </a:r>
            <a:endParaRPr lang="en-US" dirty="0"/>
          </a:p>
        </p:txBody>
      </p:sp>
    </p:spTree>
  </p:cSld>
  <p:clrMapOvr>
    <a:masterClrMapping/>
  </p:clrMapOvr>
  <p:transition advTm="155632">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pPr defTabSz="912777">
              <a:defRPr/>
            </a:pPr>
            <a:r>
              <a:rPr smtClean="0"/>
              <a:t>State Of The Platform</a:t>
            </a:r>
            <a:br>
              <a:rPr smtClean="0"/>
            </a:br>
            <a:r>
              <a:rPr sz="3600" smtClean="0">
                <a:solidFill>
                  <a:schemeClr val="accent1"/>
                </a:solidFill>
              </a:rPr>
              <a:t>PC</a:t>
            </a:r>
            <a:endParaRPr>
              <a:solidFill>
                <a:schemeClr val="accent1"/>
              </a:solidFill>
            </a:endParaRPr>
          </a:p>
        </p:txBody>
      </p:sp>
      <p:sp>
        <p:nvSpPr>
          <p:cNvPr id="3" name="Content Placeholder 2"/>
          <p:cNvSpPr>
            <a:spLocks noGrp="1"/>
          </p:cNvSpPr>
          <p:nvPr>
            <p:ph type="body" idx="1"/>
          </p:nvPr>
        </p:nvSpPr>
        <p:spPr>
          <a:xfrm>
            <a:off x="381000" y="1905000"/>
            <a:ext cx="8380413" cy="3944938"/>
          </a:xfrm>
        </p:spPr>
        <p:txBody>
          <a:bodyPr/>
          <a:lstStyle/>
          <a:p>
            <a:pPr marL="382573" indent="-382573" defTabSz="912777">
              <a:defRPr/>
            </a:pPr>
            <a:r>
              <a:rPr lang="en-US" sz="2800" dirty="0" smtClean="0"/>
              <a:t>Windows Vista has </a:t>
            </a:r>
            <a:r>
              <a:rPr lang="en-US" sz="2800" dirty="0" err="1" smtClean="0"/>
              <a:t>RTM’ed</a:t>
            </a:r>
            <a:r>
              <a:rPr lang="en-US" sz="2800" dirty="0" smtClean="0"/>
              <a:t>!</a:t>
            </a:r>
          </a:p>
          <a:p>
            <a:pPr marL="382573" indent="-382573" defTabSz="912777">
              <a:defRPr/>
            </a:pPr>
            <a:r>
              <a:rPr lang="en-US" sz="2800" dirty="0" smtClean="0"/>
              <a:t>Solid platform with lots of growth potential</a:t>
            </a:r>
          </a:p>
          <a:p>
            <a:pPr marL="382573" indent="-382573" defTabSz="912777">
              <a:defRPr/>
            </a:pPr>
            <a:r>
              <a:rPr lang="en-US" sz="2800" dirty="0" smtClean="0"/>
              <a:t>Knowledge Base articles written for some minor issues</a:t>
            </a:r>
          </a:p>
          <a:p>
            <a:pPr marL="704822" lvl="1" indent="-317487" defTabSz="912777">
              <a:defRPr/>
            </a:pPr>
            <a:r>
              <a:rPr lang="en-US" sz="2400" dirty="0" smtClean="0"/>
              <a:t>QFE for issue with USB Selective Suspend</a:t>
            </a:r>
          </a:p>
          <a:p>
            <a:pPr marL="382573" indent="-382573" defTabSz="912777">
              <a:defRPr/>
            </a:pPr>
            <a:r>
              <a:rPr lang="en-US" sz="2800" dirty="0" smtClean="0"/>
              <a:t>MSDN Magazine and </a:t>
            </a:r>
            <a:r>
              <a:rPr lang="en-US" sz="2800" dirty="0" err="1" smtClean="0"/>
              <a:t>CoDE</a:t>
            </a:r>
            <a:r>
              <a:rPr lang="en-US" sz="2800" dirty="0" smtClean="0"/>
              <a:t> Magazine articles</a:t>
            </a:r>
          </a:p>
          <a:p>
            <a:pPr marL="382573" indent="-382573" defTabSz="912777">
              <a:defRPr/>
            </a:pPr>
            <a:r>
              <a:rPr lang="en-US" sz="2800" dirty="0" smtClean="0"/>
              <a:t>Windows </a:t>
            </a:r>
            <a:r>
              <a:rPr lang="en-US" sz="2800" dirty="0" err="1" smtClean="0"/>
              <a:t>SideShow</a:t>
            </a:r>
            <a:r>
              <a:rPr lang="en-US" sz="2800" dirty="0" smtClean="0"/>
              <a:t> .NET Framework Components</a:t>
            </a:r>
          </a:p>
          <a:p>
            <a:pPr marL="704822" lvl="1" indent="-317487" defTabSz="912777">
              <a:defRPr/>
            </a:pPr>
            <a:r>
              <a:rPr lang="en-US" sz="2400" dirty="0" smtClean="0"/>
              <a:t>C#/.NET API for writing gadgets</a:t>
            </a:r>
          </a:p>
        </p:txBody>
      </p:sp>
    </p:spTree>
  </p:cSld>
  <p:clrMapOvr>
    <a:masterClrMapping/>
  </p:clrMapOvr>
  <p:transition advTm="119519">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pPr defTabSz="912777">
              <a:defRPr/>
            </a:pPr>
            <a:r>
              <a:rPr smtClean="0"/>
              <a:t>State Of The Platform</a:t>
            </a:r>
            <a:br>
              <a:rPr smtClean="0"/>
            </a:br>
            <a:r>
              <a:rPr sz="3600" smtClean="0">
                <a:solidFill>
                  <a:schemeClr val="accent1"/>
                </a:solidFill>
              </a:rPr>
              <a:t>Gadgets</a:t>
            </a:r>
            <a:endParaRPr>
              <a:solidFill>
                <a:schemeClr val="accent1"/>
              </a:solidFill>
            </a:endParaRPr>
          </a:p>
        </p:txBody>
      </p:sp>
      <p:sp>
        <p:nvSpPr>
          <p:cNvPr id="3" name="Content Placeholder 2"/>
          <p:cNvSpPr>
            <a:spLocks noGrp="1"/>
          </p:cNvSpPr>
          <p:nvPr>
            <p:ph type="body" idx="1"/>
          </p:nvPr>
        </p:nvSpPr>
        <p:spPr>
          <a:xfrm>
            <a:off x="381000" y="1905000"/>
            <a:ext cx="8380413" cy="5192713"/>
          </a:xfrm>
        </p:spPr>
        <p:txBody>
          <a:bodyPr/>
          <a:lstStyle/>
          <a:p>
            <a:pPr marL="382573" indent="-382573" defTabSz="912777">
              <a:defRPr/>
            </a:pPr>
            <a:r>
              <a:rPr lang="en-US" dirty="0" smtClean="0"/>
              <a:t>Much slower adoption amongst developers due to lack of hardware</a:t>
            </a:r>
          </a:p>
          <a:p>
            <a:pPr marL="704822" lvl="1" indent="-317487" defTabSz="912777">
              <a:defRPr/>
            </a:pPr>
            <a:r>
              <a:rPr lang="en-US" dirty="0" smtClean="0"/>
              <a:t>Even development boards in very high demand!</a:t>
            </a:r>
          </a:p>
          <a:p>
            <a:pPr marL="704822" lvl="1" indent="-317487" defTabSz="912777">
              <a:defRPr/>
            </a:pPr>
            <a:r>
              <a:rPr lang="en-US" dirty="0" smtClean="0"/>
              <a:t>Windows Mobile: hardware problem solved?</a:t>
            </a:r>
          </a:p>
          <a:p>
            <a:pPr marL="382573" indent="-382573" defTabSz="912777">
              <a:defRPr/>
            </a:pPr>
            <a:r>
              <a:rPr lang="en-US" dirty="0" smtClean="0"/>
              <a:t>Engage potential candidates directly</a:t>
            </a:r>
          </a:p>
          <a:p>
            <a:pPr marL="704822" lvl="1" indent="-317487" defTabSz="912777">
              <a:defRPr/>
            </a:pPr>
            <a:r>
              <a:rPr lang="en-US" dirty="0" smtClean="0"/>
              <a:t>Developers want to bundle gadgets with devices</a:t>
            </a:r>
          </a:p>
          <a:p>
            <a:pPr marL="382573" indent="-382573" defTabSz="912777">
              <a:defRPr/>
            </a:pPr>
            <a:r>
              <a:rPr lang="en-US" dirty="0" smtClean="0"/>
              <a:t>Inflection point is now</a:t>
            </a:r>
          </a:p>
          <a:p>
            <a:pPr marL="704822" lvl="1" indent="-317487" defTabSz="912777">
              <a:defRPr/>
            </a:pPr>
            <a:endParaRPr lang="en-US" dirty="0"/>
          </a:p>
        </p:txBody>
      </p:sp>
    </p:spTree>
  </p:cSld>
  <p:clrMapOvr>
    <a:masterClrMapping/>
  </p:clrMapOvr>
  <p:transition advTm="110046">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pPr defTabSz="912777">
              <a:defRPr/>
            </a:pPr>
            <a:r>
              <a:rPr smtClean="0"/>
              <a:t>State Of The Platform</a:t>
            </a:r>
            <a:br>
              <a:rPr smtClean="0"/>
            </a:br>
            <a:r>
              <a:rPr sz="3600" smtClean="0">
                <a:solidFill>
                  <a:schemeClr val="accent1"/>
                </a:solidFill>
              </a:rPr>
              <a:t>Gadgets</a:t>
            </a:r>
            <a:endParaRPr>
              <a:solidFill>
                <a:schemeClr val="accent1"/>
              </a:solidFill>
            </a:endParaRPr>
          </a:p>
        </p:txBody>
      </p:sp>
      <p:sp>
        <p:nvSpPr>
          <p:cNvPr id="3" name="Content Placeholder 2"/>
          <p:cNvSpPr>
            <a:spLocks noGrp="1"/>
          </p:cNvSpPr>
          <p:nvPr>
            <p:ph type="body" idx="1"/>
          </p:nvPr>
        </p:nvSpPr>
        <p:spPr>
          <a:xfrm>
            <a:off x="381000" y="1905000"/>
            <a:ext cx="8380413" cy="4287838"/>
          </a:xfrm>
        </p:spPr>
        <p:txBody>
          <a:bodyPr/>
          <a:lstStyle/>
          <a:p>
            <a:pPr marL="382573" indent="-382573" defTabSz="912777">
              <a:defRPr/>
            </a:pPr>
            <a:r>
              <a:rPr lang="en-US" dirty="0" smtClean="0"/>
              <a:t>Microsoft</a:t>
            </a:r>
          </a:p>
          <a:p>
            <a:pPr marL="704822" lvl="1" indent="-317487" defTabSz="912777">
              <a:defRPr/>
            </a:pPr>
            <a:r>
              <a:rPr lang="en-US" dirty="0" smtClean="0"/>
              <a:t>Media Player, Windows Mail, Outlook 2003, and 2007, PowerPoint, Media Center, Feed Viewer, Stocks (Sidebar)</a:t>
            </a:r>
          </a:p>
          <a:p>
            <a:pPr marL="382573" indent="-382573" defTabSz="912777">
              <a:defRPr/>
            </a:pPr>
            <a:r>
              <a:rPr lang="en-US" dirty="0" err="1" smtClean="0"/>
              <a:t>WeatherBug</a:t>
            </a:r>
            <a:r>
              <a:rPr lang="en-US" dirty="0" smtClean="0"/>
              <a:t> (Sidebar)</a:t>
            </a:r>
          </a:p>
          <a:p>
            <a:pPr marL="382573" indent="-382573" defTabSz="912777">
              <a:defRPr/>
            </a:pPr>
            <a:r>
              <a:rPr lang="en-US" dirty="0" smtClean="0"/>
              <a:t>Travelocity</a:t>
            </a:r>
          </a:p>
          <a:p>
            <a:pPr marL="382573" indent="-382573" defTabSz="912777">
              <a:defRPr/>
            </a:pPr>
            <a:r>
              <a:rPr lang="en-US" dirty="0" smtClean="0"/>
              <a:t>Franklin Covey Task Planner</a:t>
            </a:r>
          </a:p>
          <a:p>
            <a:pPr marL="382573" indent="-382573" defTabSz="912777">
              <a:defRPr/>
            </a:pPr>
            <a:r>
              <a:rPr lang="en-US" dirty="0" err="1" smtClean="0"/>
              <a:t>CompanionLink</a:t>
            </a:r>
            <a:endParaRPr lang="en-US" dirty="0" smtClean="0"/>
          </a:p>
        </p:txBody>
      </p:sp>
    </p:spTree>
  </p:cSld>
  <p:clrMapOvr>
    <a:masterClrMapping/>
  </p:clrMapOvr>
  <p:transition advTm="101289">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6/2007 2:09:47 PM&quot;&gt;&lt;Slide id=&quot;257&quot; dur=&quot;5.472656&quot; bld=&quot;INVLD&quot;/&gt;&lt;Slide id=&quot;274&quot; dur=&quot;12.44141&quot;/&gt;&lt;Slide id=&quot;273&quot; dur=&quot;145.7656&quot;/&gt;&lt;Slide id=&quot;274&quot; dur=&quot;11.75391&quot;/&gt;&lt;Slide id=&quot;276&quot; dur=&quot;79.82031&quot; bld=&quot;|7|.5|.5&quot;/&gt;&lt;Slide id=&quot;314&quot; dur=&quot;134.4531&quot;/&gt;&lt;Slide id=&quot;277&quot; dur=&quot;260.082&quot;/&gt;&lt;Slide id=&quot;278&quot; dur=&quot;121.1172&quot;/&gt;&lt;Slide id=&quot;279&quot; dur=&quot;119.5195&quot;/&gt;&lt;Slide id=&quot;280&quot; dur=&quot;110.0469&quot;/&gt;&lt;Slide id=&quot;281&quot; dur=&quot;101.2891&quot;/&gt;&lt;Slide id=&quot;312&quot; dur=&quot;99.97266&quot;/&gt;&lt;Slide id=&quot;316&quot; dur=&quot;82.78125&quot;/&gt;&lt;Slide id=&quot;313&quot; dur=&quot;72.14453&quot;/&gt;&lt;Slide id=&quot;282&quot; dur=&quot;32.61328&quot;/&gt;&lt;Slide id=&quot;283&quot; dur=&quot;140.2813&quot;/&gt;&lt;Slide id=&quot;284&quot; dur=&quot;85.70313&quot;/&gt;&lt;Slide id=&quot;273&quot; dur=&quot;12.92969&quot;/&gt;&lt;Slide id=&quot;278&quot; dur=&quot;155.6328&quot;/&gt;&lt;Slide id=&quot;287&quot; dur=&quot;2.167969&quot;/&gt;&lt;Slide id=&quot;285&quot; dur=&quot;102.4961&quot;/&gt;&lt;Slide id=&quot;294&quot; dur=&quot;14.32813&quot;/&gt;&lt;Slide id=&quot;286&quot; dur=&quot;110.2461&quot;/&gt;&lt;Slide id=&quot;288&quot; dur=&quot;148.4219&quot;/&gt;&lt;Slide id=&quot;289&quot; dur=&quot;279.3906&quot;/&gt;&lt;Slide id=&quot;291&quot; dur=&quot;4.675781&quot;/&gt;&lt;Slide id=&quot;295&quot; dur=&quot;3.621094&quot;/&gt;&lt;Slide id=&quot;290&quot; dur=&quot;77.49219&quot;/&gt;&lt;Slide id=&quot;295&quot; dur=&quot;5.648438&quot;/&gt;&lt;Slide id=&quot;293&quot; dur=&quot;55.52734&quot;/&gt;&lt;Slide id=&quot;297&quot; dur=&quot;160.457&quot;/&gt;&lt;Slide id=&quot;296&quot; dur=&quot;63.35547&quot;/&gt;&lt;Slide id=&quot;292&quot; dur=&quot;3.332031&quot;/&gt;&lt;Slide id=&quot;300&quot; dur=&quot;2.0625&quot;/&gt;&lt;Slide id=&quot;292&quot; dur=&quot;130.8672&quot;/&gt;&lt;Slide id=&quot;300&quot; dur=&quot;62.82422&quot;/&gt;&lt;Slide id=&quot;304&quot; dur=&quot;89.42578&quot;/&gt;&lt;Slide id=&quot;299&quot; dur=&quot;15.23438&quot;/&gt;&lt;Slide id=&quot;301&quot; dur=&quot;97.66016&quot;/&gt;&lt;Slide id=&quot;302&quot; dur=&quot;92.67969&quot;/&gt;&lt;Slide id=&quot;306&quot; dur=&quot;53.96484&quot;/&gt;&lt;Slide id=&quot;310&quot; dur=&quot;38.66016&quot;/&gt;&lt;Slide id=&quot;311&quot; dur=&quot;34.36719&quot;/&gt;&lt;Slide id=&quot;315&quot; dur=&quot;15.4375&quot;/&gt;&lt;/Timings&gt;&lt;Timings time=&quot;5/13/2007 1:30:36 PM&quot;&gt;&lt;Slide id=&quot;257&quot; dur=&quot;1.34375&quot; bld=&quot;INVLD&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7|.5|.5"/>
</p:tagLst>
</file>

<file path=ppt/theme/theme1.xml><?xml version="1.0" encoding="utf-8"?>
<a:theme xmlns:a="http://schemas.openxmlformats.org/drawingml/2006/main" name="WinHec 2007 Slide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effectLst>
              <a:outerShdw blurRad="38100" dist="38100" dir="2700000" algn="tl">
                <a:srgbClr val="000000">
                  <a:alpha val="43137"/>
                </a:srgbClr>
              </a:outerShdw>
            </a:effectLst>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WinHec 2007 Slide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effectLst>
              <a:outerShdw blurRad="38100" dist="38100" dir="2700000" algn="tl">
                <a:srgbClr val="000000">
                  <a:alpha val="43137"/>
                </a:srgbClr>
              </a:outerShdw>
            </a:effectLst>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Slide Template</Template>
  <TotalTime>0</TotalTime>
  <Words>1805</Words>
  <Application>Microsoft Office PowerPoint</Application>
  <PresentationFormat>On-screen Show (4:3)</PresentationFormat>
  <Paragraphs>307</Paragraphs>
  <Slides>37</Slides>
  <Notes>37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Segoe</vt:lpstr>
      <vt:lpstr>Wingdings</vt:lpstr>
      <vt:lpstr>Segoe Semibold</vt:lpstr>
      <vt:lpstr>Times New Roman</vt:lpstr>
      <vt:lpstr>Calibri</vt:lpstr>
      <vt:lpstr>WinHec 2007 Slide Template</vt:lpstr>
      <vt:lpstr>1_WinHec 2007 Slide Template</vt:lpstr>
      <vt:lpstr>Enriching Devices With Windows SideShow</vt:lpstr>
      <vt:lpstr>Key Takeaways</vt:lpstr>
      <vt:lpstr>Congratulations To Our Partners!</vt:lpstr>
      <vt:lpstr>What Is Windows SideShow?</vt:lpstr>
      <vt:lpstr>State Of The Platform Devices</vt:lpstr>
      <vt:lpstr>State Of The Platform Devices</vt:lpstr>
      <vt:lpstr>State Of The Platform PC</vt:lpstr>
      <vt:lpstr>State Of The Platform Gadgets</vt:lpstr>
      <vt:lpstr>State Of The Platform Gadgets</vt:lpstr>
      <vt:lpstr>Remote Controls</vt:lpstr>
      <vt:lpstr>Logos And Trademarks</vt:lpstr>
      <vt:lpstr>en·rich [ in rích, en rích ]</vt:lpstr>
      <vt:lpstr>Pillars Of Innovation</vt:lpstr>
      <vt:lpstr>Platform Windows CE</vt:lpstr>
      <vt:lpstr>Platform Windows Mobile</vt:lpstr>
      <vt:lpstr>Windows Mobile</vt:lpstr>
      <vt:lpstr>Platform .NET Micro Framework</vt:lpstr>
      <vt:lpstr>Pillars Of Innovation</vt:lpstr>
      <vt:lpstr>Display Primary display </vt:lpstr>
      <vt:lpstr>Windows SideShow on the Primary Display</vt:lpstr>
      <vt:lpstr>Display E-Ink</vt:lpstr>
      <vt:lpstr>Reader</vt:lpstr>
      <vt:lpstr>Display Large format</vt:lpstr>
      <vt:lpstr>Pillars Of Innovation</vt:lpstr>
      <vt:lpstr>Input Keyboard</vt:lpstr>
      <vt:lpstr>Chatter</vt:lpstr>
      <vt:lpstr>Input Touch</vt:lpstr>
      <vt:lpstr>i-mate View 2010</vt:lpstr>
      <vt:lpstr>Input Stylus</vt:lpstr>
      <vt:lpstr>Scribbler</vt:lpstr>
      <vt:lpstr>Pillars Of Innovation</vt:lpstr>
      <vt:lpstr>Connectivity Active notifications</vt:lpstr>
      <vt:lpstr>Connectivity "Class" driver</vt:lpstr>
      <vt:lpstr>Pillars Of Innovation</vt:lpstr>
      <vt:lpstr>Call To Action</vt:lpstr>
      <vt:lpstr>Resources</vt:lpstr>
      <vt:lpstr>Slide 37</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CON-T427 Enriching Devices with Windows SideShow</dc:title>
  <dc:subject>WinHEC 2007</dc:subject>
  <dc:creator/>
  <dc:description>Template: Bryan Lenning, Silver Fox Productions
Formatting: Steve Hein, Silver Fox Productions
Event Date: May 14-17, 2007
Event Location: Los Angeles, CA
Audience:</dc:description>
  <cp:lastModifiedBy/>
  <cp:revision>37</cp:revision>
  <dcterms:created xsi:type="dcterms:W3CDTF">2007-04-11T17:20:45Z</dcterms:created>
  <dcterms:modified xsi:type="dcterms:W3CDTF">2007-06-06T22:21:18Z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