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36"/>
  </p:notesMasterIdLst>
  <p:handoutMasterIdLst>
    <p:handoutMasterId r:id="rId37"/>
  </p:handoutMasterIdLst>
  <p:sldIdLst>
    <p:sldId id="258" r:id="rId2"/>
    <p:sldId id="366" r:id="rId3"/>
    <p:sldId id="421" r:id="rId4"/>
    <p:sldId id="425" r:id="rId5"/>
    <p:sldId id="361" r:id="rId6"/>
    <p:sldId id="420" r:id="rId7"/>
    <p:sldId id="431" r:id="rId8"/>
    <p:sldId id="407" r:id="rId9"/>
    <p:sldId id="372" r:id="rId10"/>
    <p:sldId id="401" r:id="rId11"/>
    <p:sldId id="427" r:id="rId12"/>
    <p:sldId id="399" r:id="rId13"/>
    <p:sldId id="433" r:id="rId14"/>
    <p:sldId id="320" r:id="rId15"/>
    <p:sldId id="415" r:id="rId16"/>
    <p:sldId id="382" r:id="rId17"/>
    <p:sldId id="434" r:id="rId18"/>
    <p:sldId id="377" r:id="rId19"/>
    <p:sldId id="385" r:id="rId20"/>
    <p:sldId id="392" r:id="rId21"/>
    <p:sldId id="367" r:id="rId22"/>
    <p:sldId id="422" r:id="rId23"/>
    <p:sldId id="423" r:id="rId24"/>
    <p:sldId id="335" r:id="rId25"/>
    <p:sldId id="430" r:id="rId26"/>
    <p:sldId id="413" r:id="rId27"/>
    <p:sldId id="429" r:id="rId28"/>
    <p:sldId id="333" r:id="rId29"/>
    <p:sldId id="424" r:id="rId30"/>
    <p:sldId id="322" r:id="rId31"/>
    <p:sldId id="326" r:id="rId32"/>
    <p:sldId id="412" r:id="rId33"/>
    <p:sldId id="418" r:id="rId34"/>
    <p:sldId id="272" r:id="rId35"/>
  </p:sldIdLst>
  <p:sldSz cx="10972800" cy="8229600" type="B4JIS"/>
  <p:notesSz cx="7010400" cy="92964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C94"/>
    <a:srgbClr val="7E7C60"/>
    <a:srgbClr val="FF947B"/>
    <a:srgbClr val="C3460E"/>
    <a:srgbClr val="C45128"/>
    <a:srgbClr val="D6633B"/>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53" autoAdjust="0"/>
    <p:restoredTop sz="92353" autoAdjust="0"/>
  </p:normalViewPr>
  <p:slideViewPr>
    <p:cSldViewPr snapToGrid="0" snapToObjects="1" showGuides="1">
      <p:cViewPr varScale="1">
        <p:scale>
          <a:sx n="46" d="100"/>
          <a:sy n="46" d="100"/>
        </p:scale>
        <p:origin x="-427" y="-77"/>
      </p:cViewPr>
      <p:guideLst>
        <p:guide orient="horz" pos="2592"/>
        <p:guide orient="horz" pos="175"/>
        <p:guide orient="horz" pos="1064"/>
        <p:guide orient="horz" pos="1438"/>
        <p:guide orient="horz" pos="5015"/>
        <p:guide orient="horz" pos="1783"/>
        <p:guide pos="3456"/>
        <p:guide pos="288"/>
        <p:guide pos="6627"/>
      </p:guideLst>
    </p:cSldViewPr>
  </p:slideViewPr>
  <p:outlineViewPr>
    <p:cViewPr>
      <p:scale>
        <a:sx n="33" d="100"/>
        <a:sy n="33" d="100"/>
      </p:scale>
      <p:origin x="0" y="2580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76" d="100"/>
          <a:sy n="76"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171EBFE-30ED-433E-877A-11B82F7EFD1A}" type="datetimeFigureOut">
              <a:rPr lang="en-US" smtClean="0"/>
              <a:pPr/>
              <a:t>5/29/2007</a:t>
            </a:fld>
            <a:endParaRPr lang="en-US"/>
          </a:p>
        </p:txBody>
      </p:sp>
      <p:sp>
        <p:nvSpPr>
          <p:cNvPr id="4" name="Footer Placeholder 3"/>
          <p:cNvSpPr>
            <a:spLocks noGrp="1"/>
          </p:cNvSpPr>
          <p:nvPr>
            <p:ph type="ftr" sz="quarter" idx="2"/>
          </p:nvPr>
        </p:nvSpPr>
        <p:spPr>
          <a:xfrm>
            <a:off x="0" y="8829675"/>
            <a:ext cx="6526060" cy="465138"/>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26060" y="8829675"/>
            <a:ext cx="482753" cy="465138"/>
          </a:xfrm>
          <a:prstGeom prst="rect">
            <a:avLst/>
          </a:prstGeom>
        </p:spPr>
        <p:txBody>
          <a:bodyPr vert="horz" lIns="91440" tIns="45720" rIns="91440" bIns="45720" rtlCol="0" anchor="b"/>
          <a:lstStyle>
            <a:lvl1pPr algn="r">
              <a:defRPr sz="1200"/>
            </a:lvl1pPr>
          </a:lstStyle>
          <a:p>
            <a:fld id="{900C35F8-3ECA-47B0-9628-295D51723CD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6309359" cy="464820"/>
          </a:xfrm>
          <a:prstGeom prst="rect">
            <a:avLst/>
          </a:prstGeom>
        </p:spPr>
        <p:txBody>
          <a:bodyPr vert="horz" lIns="93172" tIns="46586" rIns="93172" bIns="46586"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60" y="8829967"/>
            <a:ext cx="699418" cy="464820"/>
          </a:xfrm>
          <a:prstGeom prst="rect">
            <a:avLst/>
          </a:prstGeom>
        </p:spPr>
        <p:txBody>
          <a:bodyPr vert="horz" lIns="93172" tIns="46586" rIns="93172" bIns="46586"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lvl="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lvl="2"/>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lvl="2"/>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37B04C9-3716-4DFD-863A-DAA6F08C5355}"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B87162-4646-4798-9949-EF7FE34EBADA}" type="slidenum">
              <a:rPr lang="en-US"/>
              <a:pPr/>
              <a:t>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34720" y="4415790"/>
            <a:ext cx="5140960" cy="4183380"/>
          </a:xfrm>
        </p:spPr>
        <p:txBody>
          <a:bodyPr/>
          <a:lstStyle/>
          <a:p>
            <a:endParaRPr lang="en-US" sz="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www.playsforsure.com/product/specifications/default.aspx" TargetMode="External"/><Relationship Id="rId3" Type="http://schemas.openxmlformats.org/officeDocument/2006/relationships/hyperlink" Target="http://go.microsoft.com/fwlink/?LinkId=87957" TargetMode="External"/><Relationship Id="rId7" Type="http://schemas.openxmlformats.org/officeDocument/2006/relationships/hyperlink" Target="http://msdn2.microsoft.com/en-us/library/Aa390528.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msdn2.microsoft.com/en-us/library/Aa390521.aspx" TargetMode="External"/><Relationship Id="rId5" Type="http://schemas.openxmlformats.org/officeDocument/2006/relationships/hyperlink" Target="http://www.microsoft.com/windows/windowsmedia/devices/athome/default.aspx" TargetMode="External"/><Relationship Id="rId4" Type="http://schemas.openxmlformats.org/officeDocument/2006/relationships/hyperlink" Target="http://www.upnp.org/standardizeddcps/mediaserver.asp" TargetMode="External"/><Relationship Id="rId9" Type="http://schemas.openxmlformats.org/officeDocument/2006/relationships/hyperlink" Target="http://go.microsoft.com/fwlink/?LinkId=2857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6.bin"/><Relationship Id="rId18"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image" Target="../media/image33.png"/><Relationship Id="rId12" Type="http://schemas.openxmlformats.org/officeDocument/2006/relationships/oleObject" Target="../embeddings/oleObject5.bin"/><Relationship Id="rId17" Type="http://schemas.openxmlformats.org/officeDocument/2006/relationships/image" Target="../media/image35.png"/><Relationship Id="rId2" Type="http://schemas.openxmlformats.org/officeDocument/2006/relationships/slideLayout" Target="../slideLayouts/slideLayout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oleObject" Target="../embeddings/oleObject4.bin"/><Relationship Id="rId5" Type="http://schemas.openxmlformats.org/officeDocument/2006/relationships/image" Target="../media/image31.png"/><Relationship Id="rId15" Type="http://schemas.openxmlformats.org/officeDocument/2006/relationships/oleObject" Target="../embeddings/oleObject8.bin"/><Relationship Id="rId10" Type="http://schemas.openxmlformats.org/officeDocument/2006/relationships/oleObject" Target="../embeddings/oleObject3.bin"/><Relationship Id="rId19"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oleObject" Target="../embeddings/oleObject2.bin"/><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8" y="2284414"/>
            <a:ext cx="9231313" cy="2742289"/>
          </a:xfrm>
        </p:spPr>
        <p:txBody>
          <a:bodyPr/>
          <a:lstStyle/>
          <a:p>
            <a:r>
              <a:rPr smtClean="0"/>
              <a:t>PlaysForSure </a:t>
            </a:r>
            <a:br>
              <a:rPr smtClean="0"/>
            </a:br>
            <a:r>
              <a:rPr smtClean="0"/>
              <a:t>Network Media Devices And Windows Vista</a:t>
            </a:r>
            <a:endParaRPr lang="en-US" dirty="0"/>
          </a:p>
        </p:txBody>
      </p:sp>
      <p:sp>
        <p:nvSpPr>
          <p:cNvPr id="3" name="Subtitle 2"/>
          <p:cNvSpPr>
            <a:spLocks noGrp="1"/>
          </p:cNvSpPr>
          <p:nvPr>
            <p:ph type="subTitle" idx="1"/>
          </p:nvPr>
        </p:nvSpPr>
        <p:spPr>
          <a:xfrm>
            <a:off x="873128" y="5200891"/>
            <a:ext cx="9231313" cy="2215991"/>
          </a:xfrm>
        </p:spPr>
        <p:txBody>
          <a:bodyPr/>
          <a:lstStyle/>
          <a:p>
            <a:r>
              <a:rPr lang="en-US" dirty="0" smtClean="0"/>
              <a:t>Craig Murphy</a:t>
            </a:r>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bwMode="auto">
          <a:xfrm flipH="1">
            <a:off x="914400" y="5852161"/>
            <a:ext cx="2011680" cy="1383030"/>
          </a:xfrm>
          <a:prstGeom prst="cloud">
            <a:avLst/>
          </a:prstGeom>
          <a:ln>
            <a:headEnd type="none" w="med" len="med"/>
            <a:tailEnd type="none" w="med" len="med"/>
          </a:ln>
          <a:effectLst>
            <a:glow rad="635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228" name="Rectangle 12"/>
          <p:cNvSpPr>
            <a:spLocks noGrp="1" noChangeArrowheads="1"/>
          </p:cNvSpPr>
          <p:nvPr>
            <p:ph type="title"/>
          </p:nvPr>
        </p:nvSpPr>
        <p:spPr>
          <a:xfrm>
            <a:off x="457200" y="274322"/>
            <a:ext cx="10071736" cy="1429314"/>
          </a:xfrm>
        </p:spPr>
        <p:txBody>
          <a:bodyPr/>
          <a:lstStyle/>
          <a:p>
            <a:r>
              <a:rPr lang="en-US" dirty="0" err="1" smtClean="0"/>
              <a:t>PlaysFor</a:t>
            </a:r>
            <a:r>
              <a:rPr smtClean="0"/>
              <a:t>Sure</a:t>
            </a:r>
            <a:r>
              <a:rPr lang="en-US" dirty="0"/>
              <a:t/>
            </a:r>
            <a:br>
              <a:rPr lang="en-US" dirty="0"/>
            </a:br>
            <a:r>
              <a:rPr sz="4300" smtClean="0">
                <a:solidFill>
                  <a:schemeClr val="accent1"/>
                </a:solidFill>
              </a:rPr>
              <a:t>Network devices</a:t>
            </a:r>
            <a:endParaRPr sz="4300">
              <a:solidFill>
                <a:schemeClr val="accent1"/>
              </a:solidFill>
            </a:endParaRPr>
          </a:p>
        </p:txBody>
      </p:sp>
      <p:sp>
        <p:nvSpPr>
          <p:cNvPr id="9229" name="Rectangle 13"/>
          <p:cNvSpPr>
            <a:spLocks noGrp="1" noChangeArrowheads="1"/>
          </p:cNvSpPr>
          <p:nvPr>
            <p:ph idx="1"/>
          </p:nvPr>
        </p:nvSpPr>
        <p:spPr>
          <a:xfrm>
            <a:off x="457200" y="2286001"/>
            <a:ext cx="10066020" cy="3429862"/>
          </a:xfrm>
        </p:spPr>
        <p:txBody>
          <a:bodyPr/>
          <a:lstStyle/>
          <a:p>
            <a:r>
              <a:rPr lang="en-US" dirty="0" smtClean="0"/>
              <a:t>Enables content flow from a Windows PC to a network device</a:t>
            </a:r>
          </a:p>
          <a:p>
            <a:pPr lvl="1"/>
            <a:r>
              <a:rPr lang="en-US" dirty="0" smtClean="0"/>
              <a:t>Windows Media DRM-protected content is downloaded and stored on PC</a:t>
            </a:r>
          </a:p>
          <a:p>
            <a:pPr lvl="1"/>
            <a:r>
              <a:rPr lang="en-US" dirty="0" smtClean="0"/>
              <a:t>Protected content is streamed from PC to network device</a:t>
            </a:r>
          </a:p>
        </p:txBody>
      </p:sp>
      <p:pic>
        <p:nvPicPr>
          <p:cNvPr id="5" name="Picture 17" descr="digitrex tv"/>
          <p:cNvPicPr>
            <a:picLocks noChangeAspect="1" noChangeArrowheads="1"/>
          </p:cNvPicPr>
          <p:nvPr/>
        </p:nvPicPr>
        <p:blipFill>
          <a:blip r:embed="rId3"/>
          <a:srcRect/>
          <a:stretch>
            <a:fillRect/>
          </a:stretch>
        </p:blipFill>
        <p:spPr bwMode="auto">
          <a:xfrm>
            <a:off x="7467300" y="6025516"/>
            <a:ext cx="1922144" cy="1289684"/>
          </a:xfrm>
          <a:prstGeom prst="rect">
            <a:avLst/>
          </a:prstGeom>
          <a:noFill/>
          <a:effectLst>
            <a:outerShdw blurRad="50800" dist="38100" dir="2700000" algn="tl" rotWithShape="0">
              <a:prstClr val="black">
                <a:alpha val="40000"/>
              </a:prstClr>
            </a:outerShdw>
          </a:effectLst>
        </p:spPr>
      </p:pic>
      <p:sp>
        <p:nvSpPr>
          <p:cNvPr id="8" name="Right Arrow 7"/>
          <p:cNvSpPr/>
          <p:nvPr/>
        </p:nvSpPr>
        <p:spPr bwMode="auto">
          <a:xfrm>
            <a:off x="3108960" y="6217920"/>
            <a:ext cx="1097280" cy="640080"/>
          </a:xfrm>
          <a:prstGeom prst="rightArrow">
            <a:avLst>
              <a:gd name="adj1" fmla="val 47129"/>
              <a:gd name="adj2" fmla="val 5000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13" descr="XP icon my music"/>
          <p:cNvPicPr>
            <a:picLocks noChangeAspect="1" noChangeArrowheads="1"/>
          </p:cNvPicPr>
          <p:nvPr/>
        </p:nvPicPr>
        <p:blipFill>
          <a:blip r:embed="rId4" cstate="print"/>
          <a:srcRect/>
          <a:stretch>
            <a:fillRect/>
          </a:stretch>
        </p:blipFill>
        <p:spPr bwMode="auto">
          <a:xfrm>
            <a:off x="1920240" y="6137911"/>
            <a:ext cx="651202" cy="731520"/>
          </a:xfrm>
          <a:prstGeom prst="rect">
            <a:avLst/>
          </a:prstGeom>
          <a:noFill/>
          <a:effectLst>
            <a:outerShdw blurRad="50800" dist="38100" dir="2700000" algn="tl" rotWithShape="0">
              <a:prstClr val="black">
                <a:alpha val="40000"/>
              </a:prstClr>
            </a:outerShdw>
          </a:effectLst>
        </p:spPr>
      </p:pic>
      <p:pic>
        <p:nvPicPr>
          <p:cNvPr id="10" name="Picture 15" descr="XP icon my videos"/>
          <p:cNvPicPr>
            <a:picLocks noChangeAspect="1" noChangeArrowheads="1"/>
          </p:cNvPicPr>
          <p:nvPr/>
        </p:nvPicPr>
        <p:blipFill>
          <a:blip r:embed="rId5" cstate="print"/>
          <a:srcRect/>
          <a:stretch>
            <a:fillRect/>
          </a:stretch>
        </p:blipFill>
        <p:spPr bwMode="auto">
          <a:xfrm>
            <a:off x="1280160" y="6046472"/>
            <a:ext cx="677150" cy="682093"/>
          </a:xfrm>
          <a:prstGeom prst="rect">
            <a:avLst/>
          </a:prstGeom>
          <a:noFill/>
          <a:effectLst>
            <a:outerShdw blurRad="50800" dist="38100" dir="2700000" algn="tl" rotWithShape="0">
              <a:prstClr val="black">
                <a:alpha val="40000"/>
              </a:prstClr>
            </a:outerShdw>
          </a:effectLst>
        </p:spPr>
      </p:pic>
      <p:sp>
        <p:nvSpPr>
          <p:cNvPr id="12" name="Right Arrow 11"/>
          <p:cNvSpPr/>
          <p:nvPr/>
        </p:nvSpPr>
        <p:spPr bwMode="auto">
          <a:xfrm>
            <a:off x="6217920" y="6217920"/>
            <a:ext cx="1097280" cy="640080"/>
          </a:xfrm>
          <a:prstGeom prst="rightArrow">
            <a:avLst>
              <a:gd name="adj1" fmla="val 47129"/>
              <a:gd name="adj2" fmla="val 5000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3" name="Picture 27" descr="XP icon security"/>
          <p:cNvPicPr>
            <a:picLocks noChangeAspect="1" noChangeArrowheads="1"/>
          </p:cNvPicPr>
          <p:nvPr/>
        </p:nvPicPr>
        <p:blipFill>
          <a:blip r:embed="rId6" cstate="print"/>
          <a:srcRect/>
          <a:stretch>
            <a:fillRect/>
          </a:stretch>
        </p:blipFill>
        <p:spPr bwMode="auto">
          <a:xfrm>
            <a:off x="2468880" y="6766561"/>
            <a:ext cx="358140" cy="555793"/>
          </a:xfrm>
          <a:prstGeom prst="rect">
            <a:avLst/>
          </a:prstGeom>
          <a:noFill/>
          <a:effectLst>
            <a:outerShdw blurRad="50800" dist="38100" dir="2700000" algn="tl" rotWithShape="0">
              <a:prstClr val="black">
                <a:alpha val="40000"/>
              </a:prstClr>
            </a:outerShdw>
          </a:effectLst>
        </p:spPr>
      </p:pic>
      <p:grpSp>
        <p:nvGrpSpPr>
          <p:cNvPr id="16" name="Group 15"/>
          <p:cNvGrpSpPr/>
          <p:nvPr/>
        </p:nvGrpSpPr>
        <p:grpSpPr>
          <a:xfrm>
            <a:off x="3840481" y="5808345"/>
            <a:ext cx="2434590" cy="1872616"/>
            <a:chOff x="3276600" y="4840287"/>
            <a:chExt cx="2028825" cy="1560513"/>
          </a:xfrm>
          <a:effectLst>
            <a:outerShdw blurRad="50800" dist="38100" dir="2700000" algn="tl" rotWithShape="0">
              <a:prstClr val="black">
                <a:alpha val="40000"/>
              </a:prstClr>
            </a:outerShdw>
          </a:effectLst>
        </p:grpSpPr>
        <p:pic>
          <p:nvPicPr>
            <p:cNvPr id="4" name="Picture 7" descr="HP Evo D510 e-pc flat panel  My Pictures"/>
            <p:cNvPicPr>
              <a:picLocks noChangeAspect="1" noChangeArrowheads="1"/>
            </p:cNvPicPr>
            <p:nvPr/>
          </p:nvPicPr>
          <p:blipFill>
            <a:blip r:embed="rId7"/>
            <a:srcRect/>
            <a:stretch>
              <a:fillRect/>
            </a:stretch>
          </p:blipFill>
          <p:spPr bwMode="auto">
            <a:xfrm>
              <a:off x="3276600" y="4840287"/>
              <a:ext cx="2028825" cy="1560513"/>
            </a:xfrm>
            <a:prstGeom prst="rect">
              <a:avLst/>
            </a:prstGeom>
            <a:noFill/>
          </p:spPr>
        </p:pic>
        <p:pic>
          <p:nvPicPr>
            <p:cNvPr id="101378" name="Picture 2"/>
            <p:cNvPicPr>
              <a:picLocks noChangeAspect="1" noChangeArrowheads="1"/>
            </p:cNvPicPr>
            <p:nvPr/>
          </p:nvPicPr>
          <p:blipFill>
            <a:blip r:embed="rId8"/>
            <a:stretch>
              <a:fillRect/>
            </a:stretch>
          </p:blipFill>
          <p:spPr bwMode="auto">
            <a:xfrm>
              <a:off x="3785937" y="5000626"/>
              <a:ext cx="761999" cy="485774"/>
            </a:xfrm>
            <a:prstGeom prst="rect">
              <a:avLst/>
            </a:prstGeom>
            <a:noFill/>
            <a:ln>
              <a:noFill/>
            </a:ln>
            <a:scene3d>
              <a:camera prst="perspectiveContrastingLeftFacing" fov="0">
                <a:rot lat="420000" lon="2636332" rev="21386789"/>
              </a:camera>
              <a:lightRig rig="threePt" dir="t"/>
            </a:scene3d>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lang="en-US" dirty="0" err="1" smtClean="0"/>
              <a:t>PlaysFor</a:t>
            </a:r>
            <a:r>
              <a:rPr smtClean="0"/>
              <a:t>Sure</a:t>
            </a:r>
            <a:r>
              <a:rPr lang="en-US" dirty="0"/>
              <a:t/>
            </a:r>
            <a:br>
              <a:rPr lang="en-US" dirty="0"/>
            </a:br>
            <a:r>
              <a:rPr sz="4300" smtClean="0">
                <a:solidFill>
                  <a:schemeClr val="accent1"/>
                </a:solidFill>
              </a:rPr>
              <a:t>Network devices</a:t>
            </a:r>
            <a:endParaRPr sz="4300">
              <a:solidFill>
                <a:schemeClr val="accent1"/>
              </a:solidFill>
            </a:endParaRPr>
          </a:p>
        </p:txBody>
      </p:sp>
      <p:sp>
        <p:nvSpPr>
          <p:cNvPr id="9229" name="Rectangle 13"/>
          <p:cNvSpPr>
            <a:spLocks noGrp="1" noChangeArrowheads="1"/>
          </p:cNvSpPr>
          <p:nvPr>
            <p:ph idx="1"/>
          </p:nvPr>
        </p:nvSpPr>
        <p:spPr>
          <a:xfrm>
            <a:off x="457200" y="2286002"/>
            <a:ext cx="10066020" cy="4332263"/>
          </a:xfrm>
        </p:spPr>
        <p:txBody>
          <a:bodyPr/>
          <a:lstStyle/>
          <a:p>
            <a:r>
              <a:rPr lang="en-US" dirty="0" smtClean="0"/>
              <a:t>Requirements ensure base-level of Windows media sharing interoperability</a:t>
            </a:r>
          </a:p>
          <a:p>
            <a:pPr lvl="1"/>
            <a:r>
              <a:rPr lang="en-US" dirty="0" smtClean="0"/>
              <a:t>Uses certified WMA/WMV decoders</a:t>
            </a:r>
          </a:p>
          <a:p>
            <a:pPr lvl="1"/>
            <a:r>
              <a:rPr lang="en-US" dirty="0" smtClean="0"/>
              <a:t>Supports Windows Media DRM for Network Devices (</a:t>
            </a:r>
            <a:r>
              <a:rPr lang="en-US" dirty="0" err="1" smtClean="0"/>
              <a:t>Cardea</a:t>
            </a:r>
            <a:r>
              <a:rPr lang="en-US" dirty="0" smtClean="0"/>
              <a:t>)</a:t>
            </a:r>
          </a:p>
          <a:p>
            <a:pPr lvl="1"/>
            <a:r>
              <a:rPr lang="en-US" dirty="0" smtClean="0"/>
              <a:t>Implements UPnP/DLNA technologies</a:t>
            </a:r>
          </a:p>
          <a:p>
            <a:pPr marL="459088" lvl="1" indent="-459088">
              <a:spcBef>
                <a:spcPts val="1400"/>
              </a:spcBef>
              <a:buSzPct val="95000"/>
              <a:buBlip>
                <a:blip r:embed="rId3"/>
              </a:buBlip>
            </a:pPr>
            <a:r>
              <a:rPr lang="en-US" sz="4000" dirty="0" smtClean="0"/>
              <a:t>Required for Media Center Extender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lang="en-US" dirty="0" err="1" smtClean="0"/>
              <a:t>PlaysFor</a:t>
            </a:r>
            <a:r>
              <a:rPr smtClean="0"/>
              <a:t>Sure</a:t>
            </a:r>
            <a:r>
              <a:rPr lang="en-US" dirty="0"/>
              <a:t/>
            </a:r>
            <a:br>
              <a:rPr lang="en-US" dirty="0"/>
            </a:br>
            <a:r>
              <a:rPr sz="4300" smtClean="0">
                <a:solidFill>
                  <a:schemeClr val="accent1"/>
                </a:solidFill>
              </a:rPr>
              <a:t>Network devices</a:t>
            </a:r>
            <a:endParaRPr sz="4300">
              <a:solidFill>
                <a:schemeClr val="accent1"/>
              </a:solidFill>
            </a:endParaRPr>
          </a:p>
        </p:txBody>
      </p:sp>
      <p:sp>
        <p:nvSpPr>
          <p:cNvPr id="9229" name="Rectangle 13"/>
          <p:cNvSpPr>
            <a:spLocks noGrp="1" noChangeArrowheads="1"/>
          </p:cNvSpPr>
          <p:nvPr>
            <p:ph idx="1"/>
          </p:nvPr>
        </p:nvSpPr>
        <p:spPr>
          <a:xfrm>
            <a:off x="457200" y="2286001"/>
            <a:ext cx="10066020" cy="4719446"/>
          </a:xfrm>
        </p:spPr>
        <p:txBody>
          <a:bodyPr/>
          <a:lstStyle/>
          <a:p>
            <a:r>
              <a:rPr lang="en-US" dirty="0" smtClean="0"/>
              <a:t>2.x Requirements Categories</a:t>
            </a:r>
          </a:p>
          <a:p>
            <a:pPr lvl="1"/>
            <a:r>
              <a:rPr lang="en-US" dirty="0" smtClean="0"/>
              <a:t>DLNA compliance</a:t>
            </a:r>
          </a:p>
          <a:p>
            <a:pPr lvl="1"/>
            <a:r>
              <a:rPr lang="en-US" dirty="0" smtClean="0"/>
              <a:t>Network connectivity and discovery</a:t>
            </a:r>
          </a:p>
          <a:p>
            <a:pPr lvl="1"/>
            <a:r>
              <a:rPr lang="en-US" dirty="0" smtClean="0"/>
              <a:t>Authorization and registration</a:t>
            </a:r>
          </a:p>
          <a:p>
            <a:pPr lvl="1"/>
            <a:r>
              <a:rPr lang="en-US" dirty="0" smtClean="0"/>
              <a:t>Content playback</a:t>
            </a:r>
          </a:p>
          <a:p>
            <a:r>
              <a:rPr lang="en-US" dirty="0" smtClean="0"/>
              <a:t>Requirements verified by Test Kit</a:t>
            </a:r>
          </a:p>
          <a:p>
            <a:r>
              <a:rPr lang="en-US" dirty="0" err="1" smtClean="0"/>
              <a:t>PlaysForSure</a:t>
            </a:r>
            <a:r>
              <a:rPr lang="en-US" dirty="0" smtClean="0"/>
              <a:t> links at end of presentation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1"/>
            <a:ext cx="10071736" cy="1329595"/>
          </a:xfrm>
        </p:spPr>
        <p:txBody>
          <a:bodyPr/>
          <a:lstStyle/>
          <a:p>
            <a:r>
              <a:rPr sz="5800" err="1" smtClean="0"/>
              <a:t>PlaysFor</a:t>
            </a:r>
            <a:r>
              <a:rPr sz="5800" smtClean="0"/>
              <a:t>Sure And Windows Vista</a:t>
            </a:r>
            <a:r>
              <a:rPr sz="5800"/>
              <a:t/>
            </a:r>
            <a:br>
              <a:rPr sz="5800"/>
            </a:br>
            <a:r>
              <a:rPr sz="3800" smtClean="0">
                <a:solidFill>
                  <a:schemeClr val="accent1"/>
                </a:solidFill>
              </a:rPr>
              <a:t>Certified for Windows Vista logo</a:t>
            </a:r>
            <a:endParaRPr sz="3800">
              <a:solidFill>
                <a:schemeClr val="accent1"/>
              </a:solidFill>
            </a:endParaRPr>
          </a:p>
        </p:txBody>
      </p:sp>
      <p:sp>
        <p:nvSpPr>
          <p:cNvPr id="9229" name="Rectangle 13"/>
          <p:cNvSpPr>
            <a:spLocks noGrp="1" noChangeArrowheads="1"/>
          </p:cNvSpPr>
          <p:nvPr>
            <p:ph idx="1"/>
          </p:nvPr>
        </p:nvSpPr>
        <p:spPr>
          <a:xfrm>
            <a:off x="457201" y="5101638"/>
            <a:ext cx="10066021" cy="2284728"/>
          </a:xfrm>
        </p:spPr>
        <p:txBody>
          <a:bodyPr/>
          <a:lstStyle/>
          <a:p>
            <a:r>
              <a:rPr lang="en-US" sz="3800" dirty="0" smtClean="0"/>
              <a:t>Network devices passing </a:t>
            </a:r>
            <a:r>
              <a:rPr lang="en-US" sz="3800" dirty="0" err="1" smtClean="0"/>
              <a:t>PlaysForSure</a:t>
            </a:r>
            <a:r>
              <a:rPr lang="en-US" sz="3800" dirty="0" smtClean="0"/>
              <a:t> 2.x can use the Certified for Windows Vista logo</a:t>
            </a:r>
          </a:p>
          <a:p>
            <a:r>
              <a:rPr lang="en-US" sz="3800" dirty="0" smtClean="0"/>
              <a:t>Microsoft Marketing efforts are focused on the Certified for Windows Vista logo</a:t>
            </a:r>
          </a:p>
        </p:txBody>
      </p:sp>
      <p:pic>
        <p:nvPicPr>
          <p:cNvPr id="4" name="Rectangle 41984"/>
          <p:cNvPicPr>
            <a:picLocks noChangeAspect="1" noChangeArrowheads="1"/>
          </p:cNvPicPr>
          <p:nvPr/>
        </p:nvPicPr>
        <p:blipFill>
          <a:blip r:embed="rId3"/>
          <a:srcRect/>
          <a:stretch>
            <a:fillRect/>
          </a:stretch>
        </p:blipFill>
        <p:spPr bwMode="auto">
          <a:xfrm>
            <a:off x="8009411" y="2282190"/>
            <a:ext cx="1828800" cy="264924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ectangle 13"/>
          <p:cNvSpPr txBox="1">
            <a:spLocks noChangeArrowheads="1"/>
          </p:cNvSpPr>
          <p:nvPr/>
        </p:nvSpPr>
        <p:spPr bwMode="auto">
          <a:xfrm>
            <a:off x="457200" y="2377441"/>
            <a:ext cx="6949440" cy="15788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400"/>
              </a:spcBef>
              <a:spcAft>
                <a:spcPct val="0"/>
              </a:spcAft>
              <a:buClr>
                <a:schemeClr val="tx2"/>
              </a:buClr>
              <a:buSzPct val="95000"/>
              <a:defRPr/>
            </a:pPr>
            <a:r>
              <a:rPr lang="en-US" sz="3800" kern="0" dirty="0" err="1" smtClean="0">
                <a:effectLst>
                  <a:outerShdw blurRad="38100" dist="38100" dir="2700000" algn="tl">
                    <a:srgbClr val="000000">
                      <a:alpha val="43137"/>
                    </a:srgbClr>
                  </a:outerShdw>
                </a:effectLst>
              </a:rPr>
              <a:t>PlaysForSure</a:t>
            </a:r>
            <a:r>
              <a:rPr lang="en-US" sz="3800" kern="0" dirty="0" smtClean="0">
                <a:effectLst>
                  <a:outerShdw blurRad="38100" dist="38100" dir="2700000" algn="tl">
                    <a:srgbClr val="000000">
                      <a:alpha val="43137"/>
                    </a:srgbClr>
                  </a:outerShdw>
                </a:effectLst>
              </a:rPr>
              <a:t> is the platform for Network Devices to get the Certified for Windows Vista logo</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2194560" y="2103120"/>
            <a:ext cx="4297680" cy="51206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t" anchorCtr="0" compatLnSpc="1">
            <a:prstTxWarp prst="textNoShape">
              <a:avLst/>
            </a:prstTxWarp>
          </a:bodyPr>
          <a:lstStyle/>
          <a:p>
            <a:pPr algn="ctr" defTabSz="1316356" fontAlgn="base">
              <a:spcBef>
                <a:spcPct val="0"/>
              </a:spcBef>
              <a:spcAft>
                <a:spcPct val="0"/>
              </a:spcAft>
            </a:pPr>
            <a:r>
              <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WMP Network Sharing Service</a:t>
            </a:r>
          </a:p>
        </p:txBody>
      </p:sp>
      <p:sp>
        <p:nvSpPr>
          <p:cNvPr id="9228" name="Rectangle 12"/>
          <p:cNvSpPr>
            <a:spLocks noGrp="1" noChangeArrowheads="1"/>
          </p:cNvSpPr>
          <p:nvPr>
            <p:ph type="title"/>
          </p:nvPr>
        </p:nvSpPr>
        <p:spPr>
          <a:xfrm>
            <a:off x="457200" y="274322"/>
            <a:ext cx="10071736" cy="1429314"/>
          </a:xfrm>
        </p:spPr>
        <p:txBody>
          <a:bodyPr/>
          <a:lstStyle/>
          <a:p>
            <a:r>
              <a:rPr smtClean="0"/>
              <a:t>WMP Sharing</a:t>
            </a:r>
            <a:r>
              <a:rPr lang="en-US" dirty="0"/>
              <a:t/>
            </a:r>
            <a:br>
              <a:rPr lang="en-US" dirty="0"/>
            </a:br>
            <a:r>
              <a:rPr sz="4300" smtClean="0">
                <a:solidFill>
                  <a:schemeClr val="accent1"/>
                </a:solidFill>
              </a:rPr>
              <a:t>Architecture</a:t>
            </a:r>
            <a:endParaRPr sz="4300">
              <a:solidFill>
                <a:schemeClr val="accent1"/>
              </a:solidFill>
            </a:endParaRPr>
          </a:p>
        </p:txBody>
      </p:sp>
      <p:sp>
        <p:nvSpPr>
          <p:cNvPr id="13" name="Line 28"/>
          <p:cNvSpPr>
            <a:spLocks noChangeShapeType="1"/>
          </p:cNvSpPr>
          <p:nvPr/>
        </p:nvSpPr>
        <p:spPr bwMode="auto">
          <a:xfrm>
            <a:off x="1828800" y="3474720"/>
            <a:ext cx="1645920" cy="0"/>
          </a:xfrm>
          <a:prstGeom prst="line">
            <a:avLst/>
          </a:prstGeom>
          <a:ln>
            <a:headEnd/>
            <a:tailEnd type="triangle" w="lg" len="med"/>
          </a:ln>
        </p:spPr>
        <p:style>
          <a:lnRef idx="3">
            <a:schemeClr val="accent6"/>
          </a:lnRef>
          <a:fillRef idx="0">
            <a:schemeClr val="accent6"/>
          </a:fillRef>
          <a:effectRef idx="2">
            <a:schemeClr val="accent6"/>
          </a:effectRef>
          <a:fontRef idx="minor">
            <a:schemeClr val="tx1"/>
          </a:fontRef>
        </p:style>
        <p:txBody>
          <a:bodyPr lIns="109728" tIns="54864" rIns="109728" bIns="54864" anchor="ctr"/>
          <a:lstStyle/>
          <a:p>
            <a:endParaRPr lang="en-US" dirty="0"/>
          </a:p>
        </p:txBody>
      </p:sp>
      <p:sp>
        <p:nvSpPr>
          <p:cNvPr id="14" name="Line 29"/>
          <p:cNvSpPr>
            <a:spLocks noChangeShapeType="1"/>
          </p:cNvSpPr>
          <p:nvPr/>
        </p:nvSpPr>
        <p:spPr bwMode="auto">
          <a:xfrm>
            <a:off x="4572000" y="3944680"/>
            <a:ext cx="0" cy="274320"/>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lIns="109728" tIns="54864" rIns="109728" bIns="54864" anchor="ctr"/>
          <a:lstStyle/>
          <a:p>
            <a:endParaRPr lang="en-US"/>
          </a:p>
        </p:txBody>
      </p:sp>
      <p:sp>
        <p:nvSpPr>
          <p:cNvPr id="15" name="Text Box 30"/>
          <p:cNvSpPr txBox="1">
            <a:spLocks noChangeArrowheads="1"/>
          </p:cNvSpPr>
          <p:nvPr/>
        </p:nvSpPr>
        <p:spPr bwMode="auto">
          <a:xfrm>
            <a:off x="2194560" y="3474720"/>
            <a:ext cx="1248804" cy="406265"/>
          </a:xfrm>
          <a:prstGeom prst="rect">
            <a:avLst/>
          </a:prstGeom>
          <a:noFill/>
          <a:ln w="9525" algn="ctr">
            <a:noFill/>
            <a:miter lim="800000"/>
            <a:headEnd/>
            <a:tailEnd/>
          </a:ln>
          <a:effectLst/>
        </p:spPr>
        <p:txBody>
          <a:bodyPr wrap="none" lIns="109728" tIns="54864" rIns="109728" bIns="54864">
            <a:spAutoFit/>
          </a:bodyPr>
          <a:lstStyle/>
          <a:p>
            <a:r>
              <a:rPr lang="en-US" sz="1900" dirty="0"/>
              <a:t>Metadata</a:t>
            </a:r>
          </a:p>
        </p:txBody>
      </p:sp>
      <p:sp>
        <p:nvSpPr>
          <p:cNvPr id="16" name="Text Box 31"/>
          <p:cNvSpPr txBox="1">
            <a:spLocks noChangeArrowheads="1"/>
          </p:cNvSpPr>
          <p:nvPr/>
        </p:nvSpPr>
        <p:spPr bwMode="auto">
          <a:xfrm>
            <a:off x="766259" y="6869928"/>
            <a:ext cx="1414234" cy="406265"/>
          </a:xfrm>
          <a:prstGeom prst="rect">
            <a:avLst/>
          </a:prstGeom>
          <a:noFill/>
          <a:ln w="9525" algn="ctr">
            <a:noFill/>
            <a:miter lim="800000"/>
            <a:headEnd/>
            <a:tailEnd/>
          </a:ln>
          <a:effectLst/>
        </p:spPr>
        <p:txBody>
          <a:bodyPr wrap="square" lIns="109728" tIns="54864" rIns="109728" bIns="54864">
            <a:spAutoFit/>
          </a:bodyPr>
          <a:lstStyle/>
          <a:p>
            <a:pPr algn="ctr"/>
            <a:r>
              <a:rPr lang="en-US" sz="1900" dirty="0"/>
              <a:t>c</a:t>
            </a:r>
            <a:r>
              <a:rPr lang="en-US" sz="1900" dirty="0" smtClean="0"/>
              <a:t>:\foo.wma</a:t>
            </a:r>
            <a:endParaRPr lang="en-US" sz="1900" dirty="0"/>
          </a:p>
        </p:txBody>
      </p:sp>
      <p:sp>
        <p:nvSpPr>
          <p:cNvPr id="19" name="Line 35"/>
          <p:cNvSpPr>
            <a:spLocks noChangeShapeType="1"/>
          </p:cNvSpPr>
          <p:nvPr/>
        </p:nvSpPr>
        <p:spPr bwMode="auto">
          <a:xfrm>
            <a:off x="1828800" y="6639950"/>
            <a:ext cx="1005840" cy="0"/>
          </a:xfrm>
          <a:prstGeom prst="line">
            <a:avLst/>
          </a:prstGeom>
          <a:ln>
            <a:headEnd/>
            <a:tailEnd type="triangle" w="lg" len="med"/>
          </a:ln>
        </p:spPr>
        <p:style>
          <a:lnRef idx="3">
            <a:schemeClr val="accent6"/>
          </a:lnRef>
          <a:fillRef idx="0">
            <a:schemeClr val="accent6"/>
          </a:fillRef>
          <a:effectRef idx="2">
            <a:schemeClr val="accent6"/>
          </a:effectRef>
          <a:fontRef idx="minor">
            <a:schemeClr val="tx1"/>
          </a:fontRef>
        </p:style>
        <p:txBody>
          <a:bodyPr lIns="109728" tIns="54864" rIns="109728" bIns="54864" anchor="ctr"/>
          <a:lstStyle/>
          <a:p>
            <a:endParaRPr lang="en-US"/>
          </a:p>
        </p:txBody>
      </p:sp>
      <p:sp>
        <p:nvSpPr>
          <p:cNvPr id="21" name="Text Box 37"/>
          <p:cNvSpPr txBox="1">
            <a:spLocks noChangeArrowheads="1"/>
          </p:cNvSpPr>
          <p:nvPr/>
        </p:nvSpPr>
        <p:spPr bwMode="auto">
          <a:xfrm>
            <a:off x="6629400" y="5760721"/>
            <a:ext cx="2011680" cy="997196"/>
          </a:xfrm>
          <a:prstGeom prst="rect">
            <a:avLst/>
          </a:prstGeom>
          <a:noFill/>
          <a:ln w="9525" algn="ctr">
            <a:noFill/>
            <a:miter lim="800000"/>
            <a:headEnd/>
            <a:tailEnd/>
          </a:ln>
          <a:effectLst/>
        </p:spPr>
        <p:txBody>
          <a:bodyPr wrap="square" lIns="109728" tIns="54864" rIns="109728" bIns="54864">
            <a:spAutoFit/>
          </a:bodyPr>
          <a:lstStyle/>
          <a:p>
            <a:pPr algn="ctr"/>
            <a:r>
              <a:rPr lang="en-US" sz="1900" b="1" dirty="0" smtClean="0">
                <a:effectLst>
                  <a:outerShdw blurRad="38100" dist="38100" dir="2700000" algn="tl">
                    <a:srgbClr val="000000">
                      <a:alpha val="43137"/>
                    </a:srgbClr>
                  </a:outerShdw>
                </a:effectLst>
              </a:rPr>
              <a:t>Content request and delivery</a:t>
            </a:r>
            <a:endParaRPr lang="en-US" sz="1900" b="1" dirty="0">
              <a:effectLst>
                <a:outerShdw blurRad="38100" dist="38100" dir="2700000" algn="tl">
                  <a:srgbClr val="000000">
                    <a:alpha val="43137"/>
                  </a:srgbClr>
                </a:outerShdw>
              </a:effectLst>
            </a:endParaRPr>
          </a:p>
        </p:txBody>
      </p:sp>
      <p:sp>
        <p:nvSpPr>
          <p:cNvPr id="22" name="Line 38"/>
          <p:cNvSpPr>
            <a:spLocks noChangeShapeType="1"/>
          </p:cNvSpPr>
          <p:nvPr/>
        </p:nvSpPr>
        <p:spPr bwMode="auto">
          <a:xfrm flipV="1">
            <a:off x="6217920" y="4389120"/>
            <a:ext cx="2468880" cy="640080"/>
          </a:xfrm>
          <a:prstGeom prst="line">
            <a:avLst/>
          </a:prstGeom>
          <a:ln>
            <a:headEnd type="triangle" w="lg" len="med"/>
            <a:tailEnd type="triangle" w="lg" len="med"/>
          </a:ln>
        </p:spPr>
        <p:style>
          <a:lnRef idx="3">
            <a:schemeClr val="accent6"/>
          </a:lnRef>
          <a:fillRef idx="0">
            <a:schemeClr val="accent6"/>
          </a:fillRef>
          <a:effectRef idx="2">
            <a:schemeClr val="accent6"/>
          </a:effectRef>
          <a:fontRef idx="minor">
            <a:schemeClr val="tx1"/>
          </a:fontRef>
        </p:style>
        <p:txBody>
          <a:bodyPr lIns="109728" tIns="54864" rIns="109728" bIns="54864" anchor="ctr"/>
          <a:lstStyle/>
          <a:p>
            <a:endParaRPr lang="en-US"/>
          </a:p>
        </p:txBody>
      </p:sp>
      <p:sp>
        <p:nvSpPr>
          <p:cNvPr id="23" name="Text Box 39"/>
          <p:cNvSpPr txBox="1">
            <a:spLocks noChangeArrowheads="1"/>
          </p:cNvSpPr>
          <p:nvPr/>
        </p:nvSpPr>
        <p:spPr bwMode="auto">
          <a:xfrm>
            <a:off x="6583680" y="3687391"/>
            <a:ext cx="2103120" cy="695575"/>
          </a:xfrm>
          <a:prstGeom prst="rect">
            <a:avLst/>
          </a:prstGeom>
          <a:noFill/>
          <a:ln w="9525" algn="ctr">
            <a:noFill/>
            <a:miter lim="800000"/>
            <a:headEnd/>
            <a:tailEnd/>
          </a:ln>
          <a:effectLst/>
        </p:spPr>
        <p:txBody>
          <a:bodyPr wrap="square" lIns="109728" tIns="54864" rIns="109728" bIns="54864">
            <a:spAutoFit/>
          </a:bodyPr>
          <a:lstStyle/>
          <a:p>
            <a:pPr algn="ctr"/>
            <a:r>
              <a:rPr lang="en-US" sz="1900" b="1" dirty="0">
                <a:effectLst>
                  <a:outerShdw blurRad="38100" dist="38100" dir="2700000" algn="tl">
                    <a:srgbClr val="000000">
                      <a:alpha val="43137"/>
                    </a:srgbClr>
                  </a:outerShdw>
                </a:effectLst>
              </a:rPr>
              <a:t>UPnP </a:t>
            </a:r>
            <a:r>
              <a:rPr lang="en-US" sz="1900" b="1" dirty="0" smtClean="0">
                <a:effectLst>
                  <a:outerShdw blurRad="38100" dist="38100" dir="2700000" algn="tl">
                    <a:srgbClr val="000000">
                      <a:alpha val="43137"/>
                    </a:srgbClr>
                  </a:outerShdw>
                </a:effectLst>
              </a:rPr>
              <a:t>discovery</a:t>
            </a:r>
            <a:endParaRPr lang="en-US" sz="1900" b="1" dirty="0">
              <a:effectLst>
                <a:outerShdw blurRad="38100" dist="38100" dir="2700000" algn="tl">
                  <a:srgbClr val="000000">
                    <a:alpha val="43137"/>
                  </a:srgbClr>
                </a:outerShdw>
              </a:effectLst>
            </a:endParaRPr>
          </a:p>
          <a:p>
            <a:pPr algn="ctr"/>
            <a:r>
              <a:rPr lang="en-US" sz="1900" b="1" dirty="0" smtClean="0">
                <a:effectLst>
                  <a:outerShdw blurRad="38100" dist="38100" dir="2700000" algn="tl">
                    <a:srgbClr val="000000">
                      <a:alpha val="43137"/>
                    </a:srgbClr>
                  </a:outerShdw>
                </a:effectLst>
              </a:rPr>
              <a:t>Browse/Search</a:t>
            </a:r>
            <a:endParaRPr lang="en-US" sz="1900" b="1" dirty="0">
              <a:effectLst>
                <a:outerShdw blurRad="38100" dist="38100" dir="2700000" algn="tl">
                  <a:srgbClr val="000000">
                    <a:alpha val="43137"/>
                  </a:srgbClr>
                </a:outerShdw>
              </a:effectLst>
            </a:endParaRPr>
          </a:p>
        </p:txBody>
      </p:sp>
      <p:sp>
        <p:nvSpPr>
          <p:cNvPr id="25" name="Rectangle 223"/>
          <p:cNvSpPr>
            <a:spLocks noChangeArrowheads="1"/>
          </p:cNvSpPr>
          <p:nvPr/>
        </p:nvSpPr>
        <p:spPr bwMode="invGray">
          <a:xfrm>
            <a:off x="2834640" y="6217920"/>
            <a:ext cx="3017520" cy="8229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09718" tIns="54860" rIns="109718" bIns="54860" anchor="ctr"/>
          <a:lstStyle/>
          <a:p>
            <a:pPr algn="ctr"/>
            <a:r>
              <a:rPr lang="en-US" dirty="0" smtClean="0">
                <a:solidFill>
                  <a:schemeClr val="bg2">
                    <a:lumMod val="65000"/>
                    <a:lumOff val="35000"/>
                  </a:schemeClr>
                </a:solidFill>
                <a:effectLst>
                  <a:outerShdw blurRad="38100" dist="38100" dir="2700000" algn="tl">
                    <a:srgbClr val="000000">
                      <a:alpha val="43137"/>
                    </a:srgbClr>
                  </a:outerShdw>
                </a:effectLst>
              </a:rPr>
              <a:t>Media Delivery Engine</a:t>
            </a:r>
            <a:br>
              <a:rPr lang="en-US" dirty="0" smtClean="0">
                <a:solidFill>
                  <a:schemeClr val="bg2">
                    <a:lumMod val="65000"/>
                    <a:lumOff val="35000"/>
                  </a:schemeClr>
                </a:solidFill>
                <a:effectLst>
                  <a:outerShdw blurRad="38100" dist="38100" dir="2700000" algn="tl">
                    <a:srgbClr val="000000">
                      <a:alpha val="43137"/>
                    </a:srgbClr>
                  </a:outerShdw>
                </a:effectLst>
              </a:rPr>
            </a:br>
            <a:r>
              <a:rPr lang="en-US" sz="1700" dirty="0" smtClean="0">
                <a:solidFill>
                  <a:schemeClr val="bg2">
                    <a:lumMod val="65000"/>
                    <a:lumOff val="35000"/>
                  </a:schemeClr>
                </a:solidFill>
                <a:effectLst>
                  <a:outerShdw blurRad="38100" dist="38100" dir="2700000" algn="tl">
                    <a:srgbClr val="000000">
                      <a:alpha val="43137"/>
                    </a:srgbClr>
                  </a:outerShdw>
                </a:effectLst>
              </a:rPr>
              <a:t>(HTTP, RTSP/RTP)</a:t>
            </a:r>
          </a:p>
        </p:txBody>
      </p:sp>
      <p:sp>
        <p:nvSpPr>
          <p:cNvPr id="26" name="Rectangle 225"/>
          <p:cNvSpPr>
            <a:spLocks noChangeArrowheads="1"/>
          </p:cNvSpPr>
          <p:nvPr/>
        </p:nvSpPr>
        <p:spPr bwMode="auto">
          <a:xfrm>
            <a:off x="2560320" y="4234375"/>
            <a:ext cx="3566160" cy="17092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109718" tIns="54860" rIns="109718" bIns="54860" anchor="t"/>
          <a:lstStyle/>
          <a:p>
            <a:pPr algn="ctr"/>
            <a:r>
              <a:rPr lang="en-US" dirty="0" smtClean="0">
                <a:solidFill>
                  <a:schemeClr val="bg2">
                    <a:lumMod val="75000"/>
                    <a:lumOff val="25000"/>
                  </a:schemeClr>
                </a:solidFill>
                <a:effectLst>
                  <a:outerShdw blurRad="38100" dist="38100" dir="2700000" algn="tl">
                    <a:srgbClr val="000000">
                      <a:alpha val="43137"/>
                    </a:srgbClr>
                  </a:outerShdw>
                </a:effectLst>
              </a:rPr>
              <a:t>WMP Sharing</a:t>
            </a:r>
            <a:br>
              <a:rPr lang="en-US" dirty="0" smtClean="0">
                <a:solidFill>
                  <a:schemeClr val="bg2">
                    <a:lumMod val="75000"/>
                    <a:lumOff val="25000"/>
                  </a:schemeClr>
                </a:solidFill>
                <a:effectLst>
                  <a:outerShdw blurRad="38100" dist="38100" dir="2700000" algn="tl">
                    <a:srgbClr val="000000">
                      <a:alpha val="43137"/>
                    </a:srgbClr>
                  </a:outerShdw>
                </a:effectLst>
              </a:rPr>
            </a:br>
            <a:r>
              <a:rPr lang="en-US" dirty="0" smtClean="0">
                <a:solidFill>
                  <a:schemeClr val="bg2">
                    <a:lumMod val="75000"/>
                    <a:lumOff val="25000"/>
                  </a:schemeClr>
                </a:solidFill>
                <a:effectLst>
                  <a:outerShdw blurRad="38100" dist="38100" dir="2700000" algn="tl">
                    <a:srgbClr val="000000">
                      <a:alpha val="43137"/>
                    </a:srgbClr>
                  </a:outerShdw>
                </a:effectLst>
              </a:rPr>
              <a:t>(UPnP MediaServer:1)</a:t>
            </a:r>
            <a:endParaRPr lang="en-US" b="0" dirty="0">
              <a:solidFill>
                <a:schemeClr val="bg2">
                  <a:lumMod val="75000"/>
                  <a:lumOff val="25000"/>
                </a:schemeClr>
              </a:solidFill>
              <a:effectLst>
                <a:outerShdw blurRad="38100" dist="38100" dir="2700000" algn="tl">
                  <a:srgbClr val="000000">
                    <a:alpha val="43137"/>
                  </a:srgbClr>
                </a:outerShdw>
              </a:effectLst>
            </a:endParaRPr>
          </a:p>
        </p:txBody>
      </p:sp>
      <p:sp>
        <p:nvSpPr>
          <p:cNvPr id="29" name="Rectangle 225"/>
          <p:cNvSpPr>
            <a:spLocks noChangeArrowheads="1"/>
          </p:cNvSpPr>
          <p:nvPr/>
        </p:nvSpPr>
        <p:spPr bwMode="auto">
          <a:xfrm>
            <a:off x="3566160" y="3017520"/>
            <a:ext cx="2286000" cy="88201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lgn="ctr"/>
            <a:r>
              <a:rPr lang="en-US" dirty="0" smtClean="0">
                <a:solidFill>
                  <a:schemeClr val="tx1"/>
                </a:solidFill>
                <a:effectLst>
                  <a:outerShdw blurRad="38100" dist="38100" dir="2700000" algn="tl">
                    <a:srgbClr val="000000">
                      <a:alpha val="43137"/>
                    </a:srgbClr>
                  </a:outerShdw>
                </a:effectLst>
              </a:rPr>
              <a:t>WMP database</a:t>
            </a:r>
          </a:p>
          <a:p>
            <a:pPr algn="ctr"/>
            <a:r>
              <a:rPr lang="en-US" dirty="0" smtClean="0">
                <a:solidFill>
                  <a:schemeClr val="tx1"/>
                </a:solidFill>
                <a:effectLst>
                  <a:outerShdw blurRad="38100" dist="38100" dir="2700000" algn="tl">
                    <a:srgbClr val="000000">
                      <a:alpha val="43137"/>
                    </a:srgbClr>
                  </a:outerShdw>
                </a:effectLst>
              </a:rPr>
              <a:t>p</a:t>
            </a:r>
            <a:r>
              <a:rPr lang="en-US" b="0" dirty="0" smtClean="0">
                <a:solidFill>
                  <a:schemeClr val="tx1"/>
                </a:solidFill>
                <a:effectLst>
                  <a:outerShdw blurRad="38100" dist="38100" dir="2700000" algn="tl">
                    <a:srgbClr val="000000">
                      <a:alpha val="43137"/>
                    </a:srgbClr>
                  </a:outerShdw>
                </a:effectLst>
              </a:rPr>
              <a:t>rovider</a:t>
            </a:r>
            <a:endParaRPr lang="en-US" b="0" dirty="0">
              <a:solidFill>
                <a:schemeClr val="tx1"/>
              </a:solidFill>
              <a:effectLst>
                <a:outerShdw blurRad="38100" dist="38100" dir="2700000" algn="tl">
                  <a:srgbClr val="000000">
                    <a:alpha val="43137"/>
                  </a:srgbClr>
                </a:outerShdw>
              </a:effectLst>
            </a:endParaRPr>
          </a:p>
        </p:txBody>
      </p:sp>
      <p:sp>
        <p:nvSpPr>
          <p:cNvPr id="30" name="AutoShape 23"/>
          <p:cNvSpPr>
            <a:spLocks noChangeArrowheads="1"/>
          </p:cNvSpPr>
          <p:nvPr/>
        </p:nvSpPr>
        <p:spPr bwMode="auto">
          <a:xfrm>
            <a:off x="1005840" y="3017520"/>
            <a:ext cx="1004834" cy="879230"/>
          </a:xfrm>
          <a:prstGeom prst="can">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lgn="ctr"/>
            <a:endParaRPr lang="en-US" sz="1700" b="1" dirty="0">
              <a:solidFill>
                <a:schemeClr val="bg2"/>
              </a:solidFill>
            </a:endParaRPr>
          </a:p>
        </p:txBody>
      </p:sp>
      <p:sp>
        <p:nvSpPr>
          <p:cNvPr id="31" name="Line 38"/>
          <p:cNvSpPr>
            <a:spLocks noChangeShapeType="1"/>
          </p:cNvSpPr>
          <p:nvPr/>
        </p:nvSpPr>
        <p:spPr bwMode="auto">
          <a:xfrm flipV="1">
            <a:off x="5943600" y="5029200"/>
            <a:ext cx="2743200" cy="1463040"/>
          </a:xfrm>
          <a:prstGeom prst="line">
            <a:avLst/>
          </a:prstGeom>
          <a:ln>
            <a:headEnd type="triangle" w="lg" len="med"/>
            <a:tailEnd type="triangle" w="lg" len="med"/>
          </a:ln>
        </p:spPr>
        <p:style>
          <a:lnRef idx="3">
            <a:schemeClr val="accent6"/>
          </a:lnRef>
          <a:fillRef idx="0">
            <a:schemeClr val="accent6"/>
          </a:fillRef>
          <a:effectRef idx="2">
            <a:schemeClr val="accent6"/>
          </a:effectRef>
          <a:fontRef idx="minor">
            <a:schemeClr val="tx1"/>
          </a:fontRef>
        </p:style>
        <p:txBody>
          <a:bodyPr lIns="109728" tIns="54864" rIns="109728" bIns="54864" anchor="ctr"/>
          <a:lstStyle/>
          <a:p>
            <a:endParaRPr lang="en-US"/>
          </a:p>
        </p:txBody>
      </p:sp>
      <p:sp>
        <p:nvSpPr>
          <p:cNvPr id="12" name="AutoShape 27"/>
          <p:cNvSpPr>
            <a:spLocks noChangeArrowheads="1"/>
          </p:cNvSpPr>
          <p:nvPr/>
        </p:nvSpPr>
        <p:spPr bwMode="auto">
          <a:xfrm>
            <a:off x="1172818" y="6357068"/>
            <a:ext cx="640080" cy="560070"/>
          </a:xfrm>
          <a:prstGeom prst="can">
            <a:avLst>
              <a:gd name="adj" fmla="val 25000"/>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54864" rIns="109728" bIns="54864" anchor="ctr"/>
          <a:lstStyle/>
          <a:p>
            <a:endParaRPr lang="en-US"/>
          </a:p>
        </p:txBody>
      </p:sp>
      <p:sp>
        <p:nvSpPr>
          <p:cNvPr id="32" name="Rectangle 31"/>
          <p:cNvSpPr/>
          <p:nvPr/>
        </p:nvSpPr>
        <p:spPr bwMode="auto">
          <a:xfrm>
            <a:off x="822960" y="2528515"/>
            <a:ext cx="5577840" cy="3566160"/>
          </a:xfrm>
          <a:prstGeom prst="rect">
            <a:avLst/>
          </a:prstGeom>
          <a:noFill/>
          <a:ln w="28575" algn="ctr">
            <a:solidFill>
              <a:schemeClr val="accent1"/>
            </a:solidFill>
            <a:prstDash val="dash"/>
            <a:round/>
            <a:headEnd/>
            <a:tailEnd/>
          </a:ln>
          <a:effectLst/>
        </p:spPr>
        <p:txBody>
          <a:bodyPr wrap="none" lIns="109728" tIns="54864" rIns="109728" bIns="54864" anchor="t" anchorCtr="0"/>
          <a:lstStyle/>
          <a:p>
            <a:pPr fontAlgn="base">
              <a:spcBef>
                <a:spcPct val="0"/>
              </a:spcBef>
              <a:spcAft>
                <a:spcPct val="0"/>
              </a:spcAft>
            </a:pPr>
            <a:r>
              <a:rPr lang="en-US" b="1" dirty="0" smtClean="0">
                <a:solidFill>
                  <a:schemeClr val="accent1"/>
                </a:solidFill>
              </a:rPr>
              <a:t>per user</a:t>
            </a:r>
          </a:p>
        </p:txBody>
      </p:sp>
      <p:sp>
        <p:nvSpPr>
          <p:cNvPr id="34" name="Rectangle 233"/>
          <p:cNvSpPr>
            <a:spLocks noChangeArrowheads="1"/>
          </p:cNvSpPr>
          <p:nvPr/>
        </p:nvSpPr>
        <p:spPr bwMode="blackWhite">
          <a:xfrm>
            <a:off x="2651760" y="5029201"/>
            <a:ext cx="3383280" cy="36575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109718" tIns="54860" rIns="109718" bIns="54860" anchor="ctr"/>
          <a:lstStyle/>
          <a:p>
            <a:pPr algn="ctr"/>
            <a:r>
              <a:rPr lang="en-US" sz="1700" dirty="0" smtClean="0">
                <a:solidFill>
                  <a:schemeClr val="tx1"/>
                </a:solidFill>
                <a:effectLst>
                  <a:outerShdw blurRad="38100" dist="38100" dir="2700000" algn="tl">
                    <a:srgbClr val="000000">
                      <a:alpha val="43137"/>
                    </a:srgbClr>
                  </a:outerShdw>
                </a:effectLst>
              </a:rPr>
              <a:t>ContentDirectory:1</a:t>
            </a:r>
            <a:endParaRPr lang="en-US" sz="1700" dirty="0">
              <a:solidFill>
                <a:schemeClr val="tx1"/>
              </a:solidFill>
              <a:effectLst>
                <a:outerShdw blurRad="38100" dist="38100" dir="2700000" algn="tl">
                  <a:srgbClr val="000000">
                    <a:alpha val="43137"/>
                  </a:srgbClr>
                </a:outerShdw>
              </a:effectLst>
            </a:endParaRPr>
          </a:p>
        </p:txBody>
      </p:sp>
      <p:sp>
        <p:nvSpPr>
          <p:cNvPr id="35" name="Rectangle 233"/>
          <p:cNvSpPr>
            <a:spLocks noChangeArrowheads="1"/>
          </p:cNvSpPr>
          <p:nvPr/>
        </p:nvSpPr>
        <p:spPr bwMode="blackWhite">
          <a:xfrm>
            <a:off x="2651760" y="5465299"/>
            <a:ext cx="3383280" cy="36575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109718" tIns="54860" rIns="109718" bIns="54860" anchor="ctr"/>
          <a:lstStyle/>
          <a:p>
            <a:pPr algn="ctr"/>
            <a:r>
              <a:rPr lang="en-US" sz="1700" dirty="0" smtClean="0">
                <a:solidFill>
                  <a:schemeClr val="tx1"/>
                </a:solidFill>
                <a:effectLst>
                  <a:outerShdw blurRad="38100" dist="38100" dir="2700000" algn="tl">
                    <a:srgbClr val="000000">
                      <a:alpha val="43137"/>
                    </a:srgbClr>
                  </a:outerShdw>
                </a:effectLst>
              </a:rPr>
              <a:t>X_MS_MediaReceiverRegistrar:1</a:t>
            </a:r>
            <a:endParaRPr lang="en-US" sz="1700" dirty="0">
              <a:solidFill>
                <a:schemeClr val="tx1"/>
              </a:solidFill>
              <a:effectLst>
                <a:outerShdw blurRad="38100" dist="38100" dir="2700000" algn="tl">
                  <a:srgbClr val="000000">
                    <a:alpha val="43137"/>
                  </a:srgbClr>
                </a:outerShdw>
              </a:effectLst>
            </a:endParaRPr>
          </a:p>
        </p:txBody>
      </p:sp>
      <p:grpSp>
        <p:nvGrpSpPr>
          <p:cNvPr id="43" name="Group 42"/>
          <p:cNvGrpSpPr/>
          <p:nvPr/>
        </p:nvGrpSpPr>
        <p:grpSpPr>
          <a:xfrm>
            <a:off x="8869680" y="3190874"/>
            <a:ext cx="1397390" cy="2935606"/>
            <a:chOff x="7467600" y="2286000"/>
            <a:chExt cx="1164492" cy="2446338"/>
          </a:xfrm>
          <a:effectLst>
            <a:outerShdw blurRad="50800" dist="38100" dir="2700000" algn="tl" rotWithShape="0">
              <a:prstClr val="black">
                <a:alpha val="40000"/>
              </a:prstClr>
            </a:outerShdw>
          </a:effectLst>
        </p:grpSpPr>
        <p:pic>
          <p:nvPicPr>
            <p:cNvPr id="17" name="Picture 32" descr="kitchen pc computer"/>
            <p:cNvPicPr>
              <a:picLocks noChangeAspect="1" noChangeArrowheads="1"/>
            </p:cNvPicPr>
            <p:nvPr/>
          </p:nvPicPr>
          <p:blipFill>
            <a:blip r:embed="rId3"/>
            <a:srcRect/>
            <a:stretch>
              <a:fillRect/>
            </a:stretch>
          </p:blipFill>
          <p:spPr bwMode="auto">
            <a:xfrm>
              <a:off x="7467600" y="3733800"/>
              <a:ext cx="1132757" cy="998538"/>
            </a:xfrm>
            <a:prstGeom prst="rect">
              <a:avLst/>
            </a:prstGeom>
            <a:noFill/>
          </p:spPr>
        </p:pic>
        <p:pic>
          <p:nvPicPr>
            <p:cNvPr id="36" name="Picture 128" descr="roku1"/>
            <p:cNvPicPr>
              <a:picLocks noChangeAspect="1" noChangeArrowheads="1"/>
            </p:cNvPicPr>
            <p:nvPr/>
          </p:nvPicPr>
          <p:blipFill>
            <a:blip r:embed="rId4"/>
            <a:srcRect/>
            <a:stretch>
              <a:fillRect/>
            </a:stretch>
          </p:blipFill>
          <p:spPr bwMode="auto">
            <a:xfrm>
              <a:off x="7467600" y="3276600"/>
              <a:ext cx="1145951" cy="304800"/>
            </a:xfrm>
            <a:prstGeom prst="rect">
              <a:avLst/>
            </a:prstGeom>
            <a:noFill/>
          </p:spPr>
        </p:pic>
        <p:pic>
          <p:nvPicPr>
            <p:cNvPr id="41" name="Picture 127" descr="Xbox 360 console and controller"/>
            <p:cNvPicPr>
              <a:picLocks noChangeAspect="1" noChangeArrowheads="1"/>
            </p:cNvPicPr>
            <p:nvPr/>
          </p:nvPicPr>
          <p:blipFill>
            <a:blip r:embed="rId5" cstate="print"/>
            <a:srcRect/>
            <a:stretch>
              <a:fillRect/>
            </a:stretch>
          </p:blipFill>
          <p:spPr bwMode="auto">
            <a:xfrm>
              <a:off x="7772400" y="2286000"/>
              <a:ext cx="859692" cy="912327"/>
            </a:xfrm>
            <a:prstGeom prst="rect">
              <a:avLst/>
            </a:prstGeom>
            <a:noFill/>
          </p:spPr>
        </p:pic>
      </p:grpSp>
      <p:sp>
        <p:nvSpPr>
          <p:cNvPr id="28" name="Line 29"/>
          <p:cNvSpPr>
            <a:spLocks noChangeShapeType="1"/>
          </p:cNvSpPr>
          <p:nvPr/>
        </p:nvSpPr>
        <p:spPr bwMode="auto">
          <a:xfrm>
            <a:off x="1494845" y="3991555"/>
            <a:ext cx="0" cy="2286000"/>
          </a:xfrm>
          <a:prstGeom prst="line">
            <a:avLst/>
          </a:prstGeom>
          <a:noFill/>
          <a:ln w="28575">
            <a:solidFill>
              <a:schemeClr val="tx1"/>
            </a:solidFill>
            <a:prstDash val="sysDot"/>
            <a:round/>
            <a:headEnd type="triangle" w="med" len="med"/>
            <a:tailEnd type="triangle" w="med" len="med"/>
          </a:ln>
          <a:effectLst/>
        </p:spPr>
        <p:txBody>
          <a:bodyPr lIns="109728" tIns="54864" rIns="109728" bIns="54864" anchor="ct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Formats</a:t>
            </a:r>
            <a:endParaRPr lang="en-US" dirty="0"/>
          </a:p>
        </p:txBody>
      </p:sp>
      <p:sp>
        <p:nvSpPr>
          <p:cNvPr id="3" name="Text Placeholder 2"/>
          <p:cNvSpPr>
            <a:spLocks noGrp="1"/>
          </p:cNvSpPr>
          <p:nvPr>
            <p:ph type="body" idx="1"/>
          </p:nvPr>
        </p:nvSpPr>
        <p:spPr>
          <a:xfrm>
            <a:off x="459106" y="1697359"/>
            <a:ext cx="10056494" cy="6052734"/>
          </a:xfrm>
        </p:spPr>
        <p:txBody>
          <a:bodyPr/>
          <a:lstStyle/>
          <a:p>
            <a:r>
              <a:rPr lang="en-US" dirty="0" smtClean="0"/>
              <a:t>Audio:  WMA, MP3, WAV, PCM</a:t>
            </a:r>
          </a:p>
          <a:p>
            <a:r>
              <a:rPr lang="en-US" dirty="0" smtClean="0"/>
              <a:t>Pictures:  JPEG, PNG, RAW*</a:t>
            </a:r>
          </a:p>
          <a:p>
            <a:r>
              <a:rPr lang="en-US" dirty="0" smtClean="0"/>
              <a:t>Video:  WMV, MPEG1/2, AVI</a:t>
            </a:r>
          </a:p>
          <a:p>
            <a:r>
              <a:rPr lang="en-US" dirty="0" smtClean="0"/>
              <a:t>Playlists:  WPL, M3U</a:t>
            </a:r>
          </a:p>
          <a:p>
            <a:r>
              <a:rPr lang="en-US" dirty="0" smtClean="0"/>
              <a:t>WMP Sharing format support is extensible</a:t>
            </a:r>
          </a:p>
          <a:p>
            <a:pPr lvl="1"/>
            <a:r>
              <a:rPr lang="en-US" dirty="0" smtClean="0"/>
              <a:t>Requires codec and metadata handler</a:t>
            </a:r>
          </a:p>
          <a:p>
            <a:pPr lvl="1"/>
            <a:r>
              <a:rPr lang="en-US" dirty="0" smtClean="0"/>
              <a:t>Additional information in whitepaper</a:t>
            </a:r>
          </a:p>
          <a:p>
            <a:pPr lvl="1"/>
            <a:endParaRPr lang="en-US" dirty="0" smtClean="0"/>
          </a:p>
          <a:p>
            <a:pPr lvl="1">
              <a:buNone/>
            </a:pPr>
            <a:r>
              <a:rPr lang="en-US" sz="2900" dirty="0" smtClean="0"/>
              <a:t>* Windows Vista Only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Metadata</a:t>
            </a:r>
            <a:r>
              <a:rPr lang="en-US" dirty="0"/>
              <a:t/>
            </a:r>
            <a:br>
              <a:rPr lang="en-US" dirty="0"/>
            </a:br>
            <a:r>
              <a:rPr sz="4300" smtClean="0">
                <a:solidFill>
                  <a:schemeClr val="accent1"/>
                </a:solidFill>
              </a:rPr>
              <a:t>Container hierarchy</a:t>
            </a:r>
            <a:endParaRPr sz="4300">
              <a:solidFill>
                <a:schemeClr val="accent1"/>
              </a:solidFill>
            </a:endParaRPr>
          </a:p>
        </p:txBody>
      </p:sp>
      <p:cxnSp>
        <p:nvCxnSpPr>
          <p:cNvPr id="5" name="Elbow Connector 4"/>
          <p:cNvCxnSpPr>
            <a:stCxn id="58" idx="2"/>
            <a:endCxn id="55" idx="0"/>
          </p:cNvCxnSpPr>
          <p:nvPr/>
        </p:nvCxnSpPr>
        <p:spPr bwMode="auto">
          <a:xfrm rot="5400000">
            <a:off x="3200400" y="777240"/>
            <a:ext cx="457200" cy="384048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6" name="Elbow Connector 5"/>
          <p:cNvCxnSpPr>
            <a:stCxn id="58" idx="2"/>
            <a:endCxn id="56" idx="0"/>
          </p:cNvCxnSpPr>
          <p:nvPr/>
        </p:nvCxnSpPr>
        <p:spPr bwMode="auto">
          <a:xfrm rot="16200000" flipH="1">
            <a:off x="5821680" y="1996440"/>
            <a:ext cx="457200" cy="140208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Elbow Connector 6"/>
          <p:cNvCxnSpPr>
            <a:stCxn id="58" idx="2"/>
            <a:endCxn id="54" idx="0"/>
          </p:cNvCxnSpPr>
          <p:nvPr/>
        </p:nvCxnSpPr>
        <p:spPr bwMode="auto">
          <a:xfrm rot="5400000">
            <a:off x="4519560" y="2096400"/>
            <a:ext cx="457200" cy="120216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8" name="Elbow Connector 7"/>
          <p:cNvCxnSpPr>
            <a:stCxn id="58" idx="2"/>
            <a:endCxn id="57" idx="0"/>
          </p:cNvCxnSpPr>
          <p:nvPr/>
        </p:nvCxnSpPr>
        <p:spPr bwMode="auto">
          <a:xfrm rot="16200000" flipH="1">
            <a:off x="7132320" y="685800"/>
            <a:ext cx="457200" cy="402336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9" name="Elbow Connector 32"/>
          <p:cNvCxnSpPr>
            <a:stCxn id="80" idx="2"/>
            <a:endCxn id="74" idx="3"/>
          </p:cNvCxnSpPr>
          <p:nvPr/>
        </p:nvCxnSpPr>
        <p:spPr bwMode="auto">
          <a:xfrm rot="5400000">
            <a:off x="6583680" y="6217922"/>
            <a:ext cx="320040" cy="137159"/>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0" name="Elbow Connector 32"/>
          <p:cNvCxnSpPr>
            <a:stCxn id="80" idx="2"/>
            <a:endCxn id="76" idx="3"/>
          </p:cNvCxnSpPr>
          <p:nvPr/>
        </p:nvCxnSpPr>
        <p:spPr bwMode="auto">
          <a:xfrm rot="5400000">
            <a:off x="6400800" y="6400802"/>
            <a:ext cx="685800" cy="137159"/>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1" name="Elbow Connector 32"/>
          <p:cNvCxnSpPr>
            <a:stCxn id="80" idx="2"/>
            <a:endCxn id="78" idx="3"/>
          </p:cNvCxnSpPr>
          <p:nvPr/>
        </p:nvCxnSpPr>
        <p:spPr bwMode="auto">
          <a:xfrm rot="5400000">
            <a:off x="6217920" y="6583682"/>
            <a:ext cx="1051560" cy="137159"/>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2" name="Elbow Connector 32"/>
          <p:cNvCxnSpPr>
            <a:stCxn id="80" idx="2"/>
            <a:endCxn id="75" idx="1"/>
          </p:cNvCxnSpPr>
          <p:nvPr/>
        </p:nvCxnSpPr>
        <p:spPr bwMode="auto">
          <a:xfrm rot="16200000" flipH="1">
            <a:off x="6720839" y="6217920"/>
            <a:ext cx="320040" cy="137161"/>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3" name="Elbow Connector 32"/>
          <p:cNvCxnSpPr>
            <a:stCxn id="80" idx="2"/>
            <a:endCxn id="77" idx="1"/>
          </p:cNvCxnSpPr>
          <p:nvPr/>
        </p:nvCxnSpPr>
        <p:spPr bwMode="auto">
          <a:xfrm rot="16200000" flipH="1">
            <a:off x="6537959" y="6400800"/>
            <a:ext cx="685800" cy="137161"/>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4" name="Elbow Connector 32"/>
          <p:cNvCxnSpPr>
            <a:stCxn id="80" idx="2"/>
            <a:endCxn id="79" idx="1"/>
          </p:cNvCxnSpPr>
          <p:nvPr/>
        </p:nvCxnSpPr>
        <p:spPr bwMode="auto">
          <a:xfrm rot="16200000" flipH="1">
            <a:off x="6355079" y="6583680"/>
            <a:ext cx="1051560" cy="137161"/>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5" name="Elbow Connector 32"/>
          <p:cNvCxnSpPr>
            <a:stCxn id="56" idx="1"/>
            <a:endCxn id="66" idx="1"/>
          </p:cNvCxnSpPr>
          <p:nvPr/>
        </p:nvCxnSpPr>
        <p:spPr bwMode="auto">
          <a:xfrm rot="10800000" flipH="1" flipV="1">
            <a:off x="5916719" y="3154680"/>
            <a:ext cx="26882" cy="640080"/>
          </a:xfrm>
          <a:prstGeom prst="bentConnector3">
            <a:avLst>
              <a:gd name="adj1" fmla="val -102044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6" name="Elbow Connector 32"/>
          <p:cNvCxnSpPr>
            <a:stCxn id="56" idx="1"/>
            <a:endCxn id="68" idx="1"/>
          </p:cNvCxnSpPr>
          <p:nvPr/>
        </p:nvCxnSpPr>
        <p:spPr bwMode="auto">
          <a:xfrm rot="10800000" flipH="1" flipV="1">
            <a:off x="5916718" y="3154680"/>
            <a:ext cx="26884" cy="1005840"/>
          </a:xfrm>
          <a:prstGeom prst="bentConnector3">
            <a:avLst>
              <a:gd name="adj1" fmla="val -1020399"/>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7" name="Elbow Connector 32"/>
          <p:cNvCxnSpPr>
            <a:stCxn id="56" idx="1"/>
            <a:endCxn id="69" idx="1"/>
          </p:cNvCxnSpPr>
          <p:nvPr/>
        </p:nvCxnSpPr>
        <p:spPr bwMode="auto">
          <a:xfrm rot="10800000" flipH="1" flipV="1">
            <a:off x="5916719" y="3154680"/>
            <a:ext cx="26882" cy="1371600"/>
          </a:xfrm>
          <a:prstGeom prst="bentConnector3">
            <a:avLst>
              <a:gd name="adj1" fmla="val -102044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8" name="Elbow Connector 32"/>
          <p:cNvCxnSpPr>
            <a:stCxn id="56" idx="1"/>
            <a:endCxn id="70" idx="1"/>
          </p:cNvCxnSpPr>
          <p:nvPr/>
        </p:nvCxnSpPr>
        <p:spPr bwMode="auto">
          <a:xfrm rot="10800000" flipH="1" flipV="1">
            <a:off x="5916719" y="3154680"/>
            <a:ext cx="26882" cy="1737360"/>
          </a:xfrm>
          <a:prstGeom prst="bentConnector3">
            <a:avLst>
              <a:gd name="adj1" fmla="val -102044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9" name="Elbow Connector 32"/>
          <p:cNvCxnSpPr>
            <a:stCxn id="56" idx="1"/>
            <a:endCxn id="71" idx="1"/>
          </p:cNvCxnSpPr>
          <p:nvPr/>
        </p:nvCxnSpPr>
        <p:spPr bwMode="auto">
          <a:xfrm rot="10800000" flipH="1" flipV="1">
            <a:off x="5916719" y="3154680"/>
            <a:ext cx="26882" cy="2103120"/>
          </a:xfrm>
          <a:prstGeom prst="bentConnector3">
            <a:avLst>
              <a:gd name="adj1" fmla="val -102044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0" name="Elbow Connector 32"/>
          <p:cNvCxnSpPr>
            <a:stCxn id="56" idx="1"/>
            <a:endCxn id="67" idx="1"/>
          </p:cNvCxnSpPr>
          <p:nvPr/>
        </p:nvCxnSpPr>
        <p:spPr bwMode="auto">
          <a:xfrm rot="10800000" flipH="1" flipV="1">
            <a:off x="5916719" y="3154680"/>
            <a:ext cx="26882" cy="2468880"/>
          </a:xfrm>
          <a:prstGeom prst="bentConnector3">
            <a:avLst>
              <a:gd name="adj1" fmla="val -102044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1" name="Elbow Connector 32"/>
          <p:cNvCxnSpPr>
            <a:stCxn id="56" idx="1"/>
            <a:endCxn id="80" idx="1"/>
          </p:cNvCxnSpPr>
          <p:nvPr/>
        </p:nvCxnSpPr>
        <p:spPr bwMode="auto">
          <a:xfrm rot="10800000" flipH="1" flipV="1">
            <a:off x="5916718" y="3154680"/>
            <a:ext cx="26881" cy="2834640"/>
          </a:xfrm>
          <a:prstGeom prst="bentConnector3">
            <a:avLst>
              <a:gd name="adj1" fmla="val -102049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2" name="Elbow Connector 32"/>
          <p:cNvCxnSpPr>
            <a:stCxn id="54" idx="1"/>
            <a:endCxn id="59" idx="1"/>
          </p:cNvCxnSpPr>
          <p:nvPr/>
        </p:nvCxnSpPr>
        <p:spPr bwMode="auto">
          <a:xfrm rot="10800000" flipV="1">
            <a:off x="3291841" y="3154680"/>
            <a:ext cx="3598" cy="640080"/>
          </a:xfrm>
          <a:prstGeom prst="bentConnector3">
            <a:avLst>
              <a:gd name="adj1" fmla="val 772508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3" name="Elbow Connector 32"/>
          <p:cNvCxnSpPr>
            <a:stCxn id="54" idx="1"/>
            <a:endCxn id="61" idx="1"/>
          </p:cNvCxnSpPr>
          <p:nvPr/>
        </p:nvCxnSpPr>
        <p:spPr bwMode="auto">
          <a:xfrm rot="10800000" flipV="1">
            <a:off x="3291844" y="3154680"/>
            <a:ext cx="3596" cy="1005840"/>
          </a:xfrm>
          <a:prstGeom prst="bentConnector3">
            <a:avLst>
              <a:gd name="adj1" fmla="val 7727628"/>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4" name="Elbow Connector 32"/>
          <p:cNvCxnSpPr>
            <a:stCxn id="54" idx="1"/>
            <a:endCxn id="62" idx="1"/>
          </p:cNvCxnSpPr>
          <p:nvPr/>
        </p:nvCxnSpPr>
        <p:spPr bwMode="auto">
          <a:xfrm rot="10800000" flipV="1">
            <a:off x="3291841" y="3154680"/>
            <a:ext cx="3598" cy="1371600"/>
          </a:xfrm>
          <a:prstGeom prst="bentConnector3">
            <a:avLst>
              <a:gd name="adj1" fmla="val 772508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5" name="Elbow Connector 32"/>
          <p:cNvCxnSpPr>
            <a:stCxn id="54" idx="1"/>
            <a:endCxn id="63" idx="1"/>
          </p:cNvCxnSpPr>
          <p:nvPr/>
        </p:nvCxnSpPr>
        <p:spPr bwMode="auto">
          <a:xfrm rot="10800000" flipV="1">
            <a:off x="3291841" y="3154680"/>
            <a:ext cx="3598" cy="1737360"/>
          </a:xfrm>
          <a:prstGeom prst="bentConnector3">
            <a:avLst>
              <a:gd name="adj1" fmla="val 772508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6" name="Elbow Connector 32"/>
          <p:cNvCxnSpPr>
            <a:stCxn id="54" idx="1"/>
            <a:endCxn id="64" idx="1"/>
          </p:cNvCxnSpPr>
          <p:nvPr/>
        </p:nvCxnSpPr>
        <p:spPr bwMode="auto">
          <a:xfrm rot="10800000" flipV="1">
            <a:off x="3291841" y="3154680"/>
            <a:ext cx="3598" cy="2103120"/>
          </a:xfrm>
          <a:prstGeom prst="bentConnector3">
            <a:avLst>
              <a:gd name="adj1" fmla="val 772508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7" name="Elbow Connector 32"/>
          <p:cNvCxnSpPr>
            <a:stCxn id="54" idx="1"/>
            <a:endCxn id="60" idx="1"/>
          </p:cNvCxnSpPr>
          <p:nvPr/>
        </p:nvCxnSpPr>
        <p:spPr bwMode="auto">
          <a:xfrm rot="10800000" flipV="1">
            <a:off x="3291841" y="3154680"/>
            <a:ext cx="3598" cy="2468880"/>
          </a:xfrm>
          <a:prstGeom prst="bentConnector3">
            <a:avLst>
              <a:gd name="adj1" fmla="val 772508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8" name="Elbow Connector 32"/>
          <p:cNvCxnSpPr>
            <a:stCxn id="54" idx="1"/>
            <a:endCxn id="65" idx="1"/>
          </p:cNvCxnSpPr>
          <p:nvPr/>
        </p:nvCxnSpPr>
        <p:spPr bwMode="auto">
          <a:xfrm rot="10800000" flipV="1">
            <a:off x="3291842" y="3154680"/>
            <a:ext cx="3599" cy="2834640"/>
          </a:xfrm>
          <a:prstGeom prst="bentConnector3">
            <a:avLst>
              <a:gd name="adj1" fmla="val 772254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9" name="Elbow Connector 32"/>
          <p:cNvCxnSpPr>
            <a:stCxn id="57" idx="1"/>
            <a:endCxn id="73" idx="1"/>
          </p:cNvCxnSpPr>
          <p:nvPr/>
        </p:nvCxnSpPr>
        <p:spPr bwMode="auto">
          <a:xfrm rot="10800000" flipV="1">
            <a:off x="8503920" y="3154680"/>
            <a:ext cx="1906" cy="64008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0" name="Elbow Connector 32"/>
          <p:cNvCxnSpPr>
            <a:stCxn id="57" idx="1"/>
            <a:endCxn id="72" idx="1"/>
          </p:cNvCxnSpPr>
          <p:nvPr/>
        </p:nvCxnSpPr>
        <p:spPr bwMode="auto">
          <a:xfrm rot="10800000" flipV="1">
            <a:off x="8503920" y="3154680"/>
            <a:ext cx="1906" cy="100584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1" name="Elbow Connector 32"/>
          <p:cNvCxnSpPr>
            <a:stCxn id="55" idx="1"/>
            <a:endCxn id="43" idx="1"/>
          </p:cNvCxnSpPr>
          <p:nvPr/>
        </p:nvCxnSpPr>
        <p:spPr bwMode="auto">
          <a:xfrm rot="10800000" flipH="1" flipV="1">
            <a:off x="640080" y="3154680"/>
            <a:ext cx="1" cy="617220"/>
          </a:xfrm>
          <a:prstGeom prst="bentConnector3">
            <a:avLst>
              <a:gd name="adj1" fmla="val -2286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2" name="Elbow Connector 32"/>
          <p:cNvCxnSpPr>
            <a:stCxn id="55" idx="1"/>
            <a:endCxn id="45" idx="1"/>
          </p:cNvCxnSpPr>
          <p:nvPr/>
        </p:nvCxnSpPr>
        <p:spPr bwMode="auto">
          <a:xfrm rot="10800000" flipH="1" flipV="1">
            <a:off x="640080" y="3154680"/>
            <a:ext cx="2" cy="982980"/>
          </a:xfrm>
          <a:prstGeom prst="bentConnector3">
            <a:avLst>
              <a:gd name="adj1" fmla="val -1143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3" name="Elbow Connector 32"/>
          <p:cNvCxnSpPr>
            <a:stCxn id="55" idx="1"/>
            <a:endCxn id="46" idx="1"/>
          </p:cNvCxnSpPr>
          <p:nvPr/>
        </p:nvCxnSpPr>
        <p:spPr bwMode="auto">
          <a:xfrm rot="10800000" flipH="1" flipV="1">
            <a:off x="640080" y="3154680"/>
            <a:ext cx="1" cy="1348740"/>
          </a:xfrm>
          <a:prstGeom prst="bentConnector3">
            <a:avLst>
              <a:gd name="adj1" fmla="val -2286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4" name="Elbow Connector 32"/>
          <p:cNvCxnSpPr>
            <a:stCxn id="55" idx="1"/>
            <a:endCxn id="47" idx="1"/>
          </p:cNvCxnSpPr>
          <p:nvPr/>
        </p:nvCxnSpPr>
        <p:spPr bwMode="auto">
          <a:xfrm rot="10800000" flipH="1" flipV="1">
            <a:off x="640080" y="3154680"/>
            <a:ext cx="1" cy="1714500"/>
          </a:xfrm>
          <a:prstGeom prst="bentConnector3">
            <a:avLst>
              <a:gd name="adj1" fmla="val -2286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5" name="Elbow Connector 32"/>
          <p:cNvCxnSpPr>
            <a:stCxn id="55" idx="1"/>
            <a:endCxn id="48" idx="1"/>
          </p:cNvCxnSpPr>
          <p:nvPr/>
        </p:nvCxnSpPr>
        <p:spPr bwMode="auto">
          <a:xfrm rot="10800000" flipH="1" flipV="1">
            <a:off x="640080" y="3154680"/>
            <a:ext cx="1" cy="2080260"/>
          </a:xfrm>
          <a:prstGeom prst="bentConnector3">
            <a:avLst>
              <a:gd name="adj1" fmla="val -2286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6" name="Elbow Connector 32"/>
          <p:cNvCxnSpPr>
            <a:stCxn id="55" idx="1"/>
            <a:endCxn id="44" idx="1"/>
          </p:cNvCxnSpPr>
          <p:nvPr/>
        </p:nvCxnSpPr>
        <p:spPr bwMode="auto">
          <a:xfrm rot="10800000" flipH="1" flipV="1">
            <a:off x="640080" y="3154680"/>
            <a:ext cx="1" cy="2446020"/>
          </a:xfrm>
          <a:prstGeom prst="bentConnector3">
            <a:avLst>
              <a:gd name="adj1" fmla="val -2286000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7" name="Elbow Connector 32"/>
          <p:cNvCxnSpPr>
            <a:stCxn id="55" idx="1"/>
            <a:endCxn id="49" idx="1"/>
          </p:cNvCxnSpPr>
          <p:nvPr/>
        </p:nvCxnSpPr>
        <p:spPr bwMode="auto">
          <a:xfrm rot="10800000" flipV="1">
            <a:off x="640080" y="3154680"/>
            <a:ext cx="1906" cy="281178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8" name="Elbow Connector 32"/>
          <p:cNvCxnSpPr>
            <a:stCxn id="55" idx="1"/>
            <a:endCxn id="50" idx="1"/>
          </p:cNvCxnSpPr>
          <p:nvPr/>
        </p:nvCxnSpPr>
        <p:spPr bwMode="auto">
          <a:xfrm rot="10800000" flipV="1">
            <a:off x="640080" y="3154680"/>
            <a:ext cx="1906" cy="390906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39" name="Elbow Connector 32"/>
          <p:cNvCxnSpPr>
            <a:stCxn id="55" idx="1"/>
            <a:endCxn id="51" idx="1"/>
          </p:cNvCxnSpPr>
          <p:nvPr/>
        </p:nvCxnSpPr>
        <p:spPr bwMode="auto">
          <a:xfrm rot="10800000" flipV="1">
            <a:off x="640080" y="3154680"/>
            <a:ext cx="1906" cy="317754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40" name="Elbow Connector 32"/>
          <p:cNvCxnSpPr>
            <a:stCxn id="55" idx="1"/>
            <a:endCxn id="52" idx="1"/>
          </p:cNvCxnSpPr>
          <p:nvPr/>
        </p:nvCxnSpPr>
        <p:spPr bwMode="auto">
          <a:xfrm rot="10800000" flipV="1">
            <a:off x="640080" y="3154680"/>
            <a:ext cx="1906" cy="3543300"/>
          </a:xfrm>
          <a:prstGeom prst="bentConnector3">
            <a:avLst>
              <a:gd name="adj1" fmla="val 1439546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41" name="Elbow Connector 32"/>
          <p:cNvCxnSpPr>
            <a:stCxn id="50" idx="2"/>
            <a:endCxn id="53" idx="0"/>
          </p:cNvCxnSpPr>
          <p:nvPr/>
        </p:nvCxnSpPr>
        <p:spPr bwMode="auto">
          <a:xfrm rot="16200000" flipH="1">
            <a:off x="1488276" y="7292340"/>
            <a:ext cx="228601" cy="1"/>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42" name="Elbow Connector 32"/>
          <p:cNvCxnSpPr>
            <a:stCxn id="65" idx="2"/>
            <a:endCxn id="81" idx="0"/>
          </p:cNvCxnSpPr>
          <p:nvPr/>
        </p:nvCxnSpPr>
        <p:spPr bwMode="auto">
          <a:xfrm rot="16200000" flipH="1">
            <a:off x="4023359" y="6263640"/>
            <a:ext cx="274320" cy="1"/>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sp>
        <p:nvSpPr>
          <p:cNvPr id="43" name="Rounded Rectangle 42"/>
          <p:cNvSpPr/>
          <p:nvPr/>
        </p:nvSpPr>
        <p:spPr bwMode="auto">
          <a:xfrm>
            <a:off x="640082" y="3657601"/>
            <a:ext cx="1924991" cy="22859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All Music (4)</a:t>
            </a:r>
          </a:p>
        </p:txBody>
      </p:sp>
      <p:sp>
        <p:nvSpPr>
          <p:cNvPr id="44" name="Rounded Rectangle 43"/>
          <p:cNvSpPr/>
          <p:nvPr/>
        </p:nvSpPr>
        <p:spPr bwMode="auto">
          <a:xfrm>
            <a:off x="640082" y="5486400"/>
            <a:ext cx="1924991"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Folders (14)</a:t>
            </a:r>
          </a:p>
        </p:txBody>
      </p:sp>
      <p:sp>
        <p:nvSpPr>
          <p:cNvPr id="45" name="Rounded Rectangle 44"/>
          <p:cNvSpPr/>
          <p:nvPr/>
        </p:nvSpPr>
        <p:spPr bwMode="auto">
          <a:xfrm>
            <a:off x="640082" y="4023361"/>
            <a:ext cx="1924990" cy="22859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Genre (5)</a:t>
            </a:r>
          </a:p>
        </p:txBody>
      </p:sp>
      <p:sp>
        <p:nvSpPr>
          <p:cNvPr id="46" name="Rounded Rectangle 45"/>
          <p:cNvSpPr/>
          <p:nvPr/>
        </p:nvSpPr>
        <p:spPr bwMode="auto">
          <a:xfrm>
            <a:off x="640082" y="4389120"/>
            <a:ext cx="1924991"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Artist (6)</a:t>
            </a:r>
          </a:p>
        </p:txBody>
      </p:sp>
      <p:sp>
        <p:nvSpPr>
          <p:cNvPr id="47" name="Rounded Rectangle 46"/>
          <p:cNvSpPr/>
          <p:nvPr/>
        </p:nvSpPr>
        <p:spPr bwMode="auto">
          <a:xfrm>
            <a:off x="640081" y="4754880"/>
            <a:ext cx="192499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Album (7)</a:t>
            </a:r>
          </a:p>
        </p:txBody>
      </p:sp>
      <p:sp>
        <p:nvSpPr>
          <p:cNvPr id="48" name="Rounded Rectangle 47"/>
          <p:cNvSpPr/>
          <p:nvPr/>
        </p:nvSpPr>
        <p:spPr bwMode="auto">
          <a:xfrm>
            <a:off x="640082" y="5120640"/>
            <a:ext cx="1924991"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Playlists (F)</a:t>
            </a:r>
          </a:p>
        </p:txBody>
      </p:sp>
      <p:sp>
        <p:nvSpPr>
          <p:cNvPr id="49" name="Rounded Rectangle 48"/>
          <p:cNvSpPr/>
          <p:nvPr/>
        </p:nvSpPr>
        <p:spPr bwMode="auto">
          <a:xfrm>
            <a:off x="640080" y="5852160"/>
            <a:ext cx="192499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err="1" smtClean="0">
                <a:solidFill>
                  <a:schemeClr val="tx1"/>
                </a:solidFill>
                <a:effectLst>
                  <a:outerShdw blurRad="38100" dist="38100" dir="2700000" algn="tl">
                    <a:srgbClr val="000000">
                      <a:alpha val="43137"/>
                    </a:srgbClr>
                  </a:outerShdw>
                </a:effectLst>
                <a:latin typeface="Segoe" pitchFamily="34" charset="0"/>
              </a:rPr>
              <a:t>Contrib.Artists</a:t>
            </a:r>
            <a:r>
              <a:rPr lang="en-US" sz="1300" b="1" dirty="0" smtClean="0">
                <a:solidFill>
                  <a:schemeClr val="tx1"/>
                </a:solidFill>
                <a:effectLst>
                  <a:outerShdw blurRad="38100" dist="38100" dir="2700000" algn="tl">
                    <a:srgbClr val="000000">
                      <a:alpha val="43137"/>
                    </a:srgbClr>
                  </a:outerShdw>
                </a:effectLst>
                <a:latin typeface="Segoe" pitchFamily="34" charset="0"/>
              </a:rPr>
              <a:t> (100)</a:t>
            </a:r>
          </a:p>
        </p:txBody>
      </p:sp>
      <p:sp>
        <p:nvSpPr>
          <p:cNvPr id="50" name="Rounded Rectangle 49"/>
          <p:cNvSpPr/>
          <p:nvPr/>
        </p:nvSpPr>
        <p:spPr bwMode="auto">
          <a:xfrm>
            <a:off x="640080" y="6949440"/>
            <a:ext cx="192499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Rating (101)</a:t>
            </a:r>
          </a:p>
        </p:txBody>
      </p:sp>
      <p:sp>
        <p:nvSpPr>
          <p:cNvPr id="51" name="Rounded Rectangle 50"/>
          <p:cNvSpPr/>
          <p:nvPr/>
        </p:nvSpPr>
        <p:spPr bwMode="auto">
          <a:xfrm>
            <a:off x="640080" y="6217920"/>
            <a:ext cx="192499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Album Artist (107)</a:t>
            </a:r>
          </a:p>
        </p:txBody>
      </p:sp>
      <p:sp>
        <p:nvSpPr>
          <p:cNvPr id="52" name="Rounded Rectangle 51"/>
          <p:cNvSpPr/>
          <p:nvPr/>
        </p:nvSpPr>
        <p:spPr bwMode="auto">
          <a:xfrm>
            <a:off x="640080" y="6583680"/>
            <a:ext cx="192499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Composer (108)</a:t>
            </a:r>
          </a:p>
        </p:txBody>
      </p:sp>
      <p:sp>
        <p:nvSpPr>
          <p:cNvPr id="53" name="Rounded Rectangle 52"/>
          <p:cNvSpPr/>
          <p:nvPr/>
        </p:nvSpPr>
        <p:spPr bwMode="auto">
          <a:xfrm>
            <a:off x="916776" y="7406641"/>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(star ratings)</a:t>
            </a:r>
          </a:p>
        </p:txBody>
      </p:sp>
      <p:sp>
        <p:nvSpPr>
          <p:cNvPr id="54" name="Rounded Rectangle 53"/>
          <p:cNvSpPr/>
          <p:nvPr/>
        </p:nvSpPr>
        <p:spPr bwMode="auto">
          <a:xfrm>
            <a:off x="3295440" y="2926080"/>
            <a:ext cx="1703281" cy="457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b="1" dirty="0" smtClean="0">
                <a:solidFill>
                  <a:schemeClr val="tx1"/>
                </a:solidFill>
                <a:effectLst>
                  <a:outerShdw blurRad="38100" dist="38100" dir="2700000" algn="tl">
                    <a:srgbClr val="000000">
                      <a:alpha val="43137"/>
                    </a:srgbClr>
                  </a:outerShdw>
                </a:effectLst>
                <a:latin typeface="Segoe" pitchFamily="34" charset="0"/>
              </a:rPr>
              <a:t>Video (2)</a:t>
            </a:r>
          </a:p>
        </p:txBody>
      </p:sp>
      <p:sp>
        <p:nvSpPr>
          <p:cNvPr id="55" name="Rounded Rectangle 54"/>
          <p:cNvSpPr/>
          <p:nvPr/>
        </p:nvSpPr>
        <p:spPr bwMode="auto">
          <a:xfrm>
            <a:off x="640080" y="2926080"/>
            <a:ext cx="1737360" cy="457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b="1" dirty="0" smtClean="0">
                <a:solidFill>
                  <a:schemeClr val="tx1"/>
                </a:solidFill>
                <a:effectLst>
                  <a:outerShdw blurRad="38100" dist="38100" dir="2700000" algn="tl">
                    <a:srgbClr val="000000">
                      <a:alpha val="43137"/>
                    </a:srgbClr>
                  </a:outerShdw>
                </a:effectLst>
                <a:latin typeface="Segoe" pitchFamily="34" charset="0"/>
              </a:rPr>
              <a:t>Music (1)</a:t>
            </a:r>
          </a:p>
        </p:txBody>
      </p:sp>
      <p:sp>
        <p:nvSpPr>
          <p:cNvPr id="56" name="Rounded Rectangle 55"/>
          <p:cNvSpPr/>
          <p:nvPr/>
        </p:nvSpPr>
        <p:spPr bwMode="auto">
          <a:xfrm>
            <a:off x="5916719" y="2926080"/>
            <a:ext cx="1669202" cy="457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b="1" dirty="0" smtClean="0">
                <a:solidFill>
                  <a:schemeClr val="tx1"/>
                </a:solidFill>
                <a:effectLst>
                  <a:outerShdw blurRad="38100" dist="38100" dir="2700000" algn="tl">
                    <a:srgbClr val="000000">
                      <a:alpha val="43137"/>
                    </a:srgbClr>
                  </a:outerShdw>
                </a:effectLst>
                <a:latin typeface="Segoe" pitchFamily="34" charset="0"/>
              </a:rPr>
              <a:t>Pictures (3)</a:t>
            </a:r>
          </a:p>
        </p:txBody>
      </p:sp>
      <p:sp>
        <p:nvSpPr>
          <p:cNvPr id="57" name="Rounded Rectangle 56"/>
          <p:cNvSpPr/>
          <p:nvPr/>
        </p:nvSpPr>
        <p:spPr bwMode="auto">
          <a:xfrm>
            <a:off x="8503921" y="2926080"/>
            <a:ext cx="1737359" cy="457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b="1" dirty="0" smtClean="0">
                <a:solidFill>
                  <a:schemeClr val="tx1"/>
                </a:solidFill>
                <a:effectLst>
                  <a:outerShdw blurRad="38100" dist="38100" dir="2700000" algn="tl">
                    <a:srgbClr val="000000">
                      <a:alpha val="43137"/>
                    </a:srgbClr>
                  </a:outerShdw>
                </a:effectLst>
                <a:latin typeface="Segoe" pitchFamily="34" charset="0"/>
              </a:rPr>
              <a:t>Playlists (12)</a:t>
            </a:r>
          </a:p>
        </p:txBody>
      </p:sp>
      <p:sp>
        <p:nvSpPr>
          <p:cNvPr id="58" name="Rounded Rectangle 57"/>
          <p:cNvSpPr/>
          <p:nvPr/>
        </p:nvSpPr>
        <p:spPr bwMode="auto">
          <a:xfrm>
            <a:off x="4663440" y="2011680"/>
            <a:ext cx="1371600" cy="4572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b="1" dirty="0" smtClean="0">
                <a:solidFill>
                  <a:schemeClr val="tx1"/>
                </a:solidFill>
                <a:effectLst>
                  <a:outerShdw blurRad="38100" dist="38100" dir="2700000" algn="tl">
                    <a:srgbClr val="000000">
                      <a:alpha val="43137"/>
                    </a:srgbClr>
                  </a:outerShdw>
                </a:effectLst>
                <a:latin typeface="Segoe" pitchFamily="34" charset="0"/>
              </a:rPr>
              <a:t>Root (0)</a:t>
            </a:r>
          </a:p>
        </p:txBody>
      </p:sp>
      <p:sp>
        <p:nvSpPr>
          <p:cNvPr id="59" name="Rounded Rectangle 58"/>
          <p:cNvSpPr/>
          <p:nvPr/>
        </p:nvSpPr>
        <p:spPr bwMode="auto">
          <a:xfrm>
            <a:off x="3291842" y="3657601"/>
            <a:ext cx="1737359" cy="27431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All Video (8)</a:t>
            </a:r>
          </a:p>
        </p:txBody>
      </p:sp>
      <p:sp>
        <p:nvSpPr>
          <p:cNvPr id="60" name="Rounded Rectangle 59"/>
          <p:cNvSpPr/>
          <p:nvPr/>
        </p:nvSpPr>
        <p:spPr bwMode="auto">
          <a:xfrm>
            <a:off x="3291842" y="548640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Folders (15)</a:t>
            </a:r>
          </a:p>
        </p:txBody>
      </p:sp>
      <p:sp>
        <p:nvSpPr>
          <p:cNvPr id="61" name="Rounded Rectangle 60"/>
          <p:cNvSpPr/>
          <p:nvPr/>
        </p:nvSpPr>
        <p:spPr bwMode="auto">
          <a:xfrm>
            <a:off x="3291842" y="4023361"/>
            <a:ext cx="1737358" cy="27431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Genre (9)</a:t>
            </a:r>
          </a:p>
        </p:txBody>
      </p:sp>
      <p:sp>
        <p:nvSpPr>
          <p:cNvPr id="62" name="Rounded Rectangle 61"/>
          <p:cNvSpPr/>
          <p:nvPr/>
        </p:nvSpPr>
        <p:spPr bwMode="auto">
          <a:xfrm>
            <a:off x="3291842" y="438912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Actor (A)</a:t>
            </a:r>
          </a:p>
        </p:txBody>
      </p:sp>
      <p:sp>
        <p:nvSpPr>
          <p:cNvPr id="63" name="Rounded Rectangle 62"/>
          <p:cNvSpPr/>
          <p:nvPr/>
        </p:nvSpPr>
        <p:spPr bwMode="auto">
          <a:xfrm>
            <a:off x="3291841" y="4754880"/>
            <a:ext cx="1737358"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Series(E)</a:t>
            </a:r>
          </a:p>
        </p:txBody>
      </p:sp>
      <p:sp>
        <p:nvSpPr>
          <p:cNvPr id="64" name="Rounded Rectangle 63"/>
          <p:cNvSpPr/>
          <p:nvPr/>
        </p:nvSpPr>
        <p:spPr bwMode="auto">
          <a:xfrm>
            <a:off x="3291842" y="512064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Playlists (10)</a:t>
            </a:r>
          </a:p>
        </p:txBody>
      </p:sp>
      <p:sp>
        <p:nvSpPr>
          <p:cNvPr id="65" name="Rounded Rectangle 64"/>
          <p:cNvSpPr/>
          <p:nvPr/>
        </p:nvSpPr>
        <p:spPr bwMode="auto">
          <a:xfrm>
            <a:off x="3291840" y="5852160"/>
            <a:ext cx="1737358"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Rating (200)</a:t>
            </a:r>
          </a:p>
        </p:txBody>
      </p:sp>
      <p:sp>
        <p:nvSpPr>
          <p:cNvPr id="66" name="Rounded Rectangle 65"/>
          <p:cNvSpPr/>
          <p:nvPr/>
        </p:nvSpPr>
        <p:spPr bwMode="auto">
          <a:xfrm>
            <a:off x="5943602" y="3657601"/>
            <a:ext cx="1737359" cy="27431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All Video(B)</a:t>
            </a:r>
          </a:p>
        </p:txBody>
      </p:sp>
      <p:sp>
        <p:nvSpPr>
          <p:cNvPr id="67" name="Rounded Rectangle 66"/>
          <p:cNvSpPr/>
          <p:nvPr/>
        </p:nvSpPr>
        <p:spPr bwMode="auto">
          <a:xfrm>
            <a:off x="5943602" y="548640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Folders (16)</a:t>
            </a:r>
          </a:p>
        </p:txBody>
      </p:sp>
      <p:sp>
        <p:nvSpPr>
          <p:cNvPr id="68" name="Rounded Rectangle 67"/>
          <p:cNvSpPr/>
          <p:nvPr/>
        </p:nvSpPr>
        <p:spPr bwMode="auto">
          <a:xfrm>
            <a:off x="5943602" y="4023361"/>
            <a:ext cx="1737358" cy="27431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Date Taken (C)</a:t>
            </a:r>
          </a:p>
        </p:txBody>
      </p:sp>
      <p:sp>
        <p:nvSpPr>
          <p:cNvPr id="69" name="Rounded Rectangle 68"/>
          <p:cNvSpPr/>
          <p:nvPr/>
        </p:nvSpPr>
        <p:spPr bwMode="auto">
          <a:xfrm>
            <a:off x="5943602" y="438912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Albums (D)</a:t>
            </a:r>
          </a:p>
        </p:txBody>
      </p:sp>
      <p:sp>
        <p:nvSpPr>
          <p:cNvPr id="70" name="Rounded Rectangle 69"/>
          <p:cNvSpPr/>
          <p:nvPr/>
        </p:nvSpPr>
        <p:spPr bwMode="auto">
          <a:xfrm>
            <a:off x="5943601" y="4754880"/>
            <a:ext cx="1737358"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Keyword (D2)</a:t>
            </a:r>
          </a:p>
        </p:txBody>
      </p:sp>
      <p:sp>
        <p:nvSpPr>
          <p:cNvPr id="71" name="Rounded Rectangle 70"/>
          <p:cNvSpPr/>
          <p:nvPr/>
        </p:nvSpPr>
        <p:spPr bwMode="auto">
          <a:xfrm>
            <a:off x="5943602" y="512064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Playlists (11)</a:t>
            </a:r>
          </a:p>
        </p:txBody>
      </p:sp>
      <p:sp>
        <p:nvSpPr>
          <p:cNvPr id="72" name="Rounded Rectangle 71"/>
          <p:cNvSpPr/>
          <p:nvPr/>
        </p:nvSpPr>
        <p:spPr bwMode="auto">
          <a:xfrm>
            <a:off x="8503921" y="402336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Folders (17)</a:t>
            </a:r>
          </a:p>
        </p:txBody>
      </p:sp>
      <p:sp>
        <p:nvSpPr>
          <p:cNvPr id="73" name="Rounded Rectangle 72"/>
          <p:cNvSpPr/>
          <p:nvPr/>
        </p:nvSpPr>
        <p:spPr bwMode="auto">
          <a:xfrm>
            <a:off x="8503921" y="3657600"/>
            <a:ext cx="1737359"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All Playlists (13)</a:t>
            </a:r>
          </a:p>
        </p:txBody>
      </p:sp>
      <p:sp>
        <p:nvSpPr>
          <p:cNvPr id="74" name="Rounded Rectangle 73"/>
          <p:cNvSpPr/>
          <p:nvPr/>
        </p:nvSpPr>
        <p:spPr bwMode="auto">
          <a:xfrm>
            <a:off x="5303520" y="630936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1+ stars (301)</a:t>
            </a:r>
          </a:p>
        </p:txBody>
      </p:sp>
      <p:sp>
        <p:nvSpPr>
          <p:cNvPr id="75" name="Rounded Rectangle 74"/>
          <p:cNvSpPr/>
          <p:nvPr/>
        </p:nvSpPr>
        <p:spPr bwMode="auto">
          <a:xfrm>
            <a:off x="6949440" y="630936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2+ stars (302)</a:t>
            </a:r>
          </a:p>
        </p:txBody>
      </p:sp>
      <p:sp>
        <p:nvSpPr>
          <p:cNvPr id="76" name="Rounded Rectangle 75"/>
          <p:cNvSpPr/>
          <p:nvPr/>
        </p:nvSpPr>
        <p:spPr bwMode="auto">
          <a:xfrm>
            <a:off x="5303520" y="667512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3+ stars (303)</a:t>
            </a:r>
          </a:p>
        </p:txBody>
      </p:sp>
      <p:sp>
        <p:nvSpPr>
          <p:cNvPr id="77" name="Rounded Rectangle 76"/>
          <p:cNvSpPr/>
          <p:nvPr/>
        </p:nvSpPr>
        <p:spPr bwMode="auto">
          <a:xfrm>
            <a:off x="6949440" y="667512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4+ stars (304)</a:t>
            </a:r>
          </a:p>
        </p:txBody>
      </p:sp>
      <p:sp>
        <p:nvSpPr>
          <p:cNvPr id="78" name="Rounded Rectangle 77"/>
          <p:cNvSpPr/>
          <p:nvPr/>
        </p:nvSpPr>
        <p:spPr bwMode="auto">
          <a:xfrm>
            <a:off x="5303520" y="704088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5+ stars (305)</a:t>
            </a:r>
          </a:p>
        </p:txBody>
      </p:sp>
      <p:sp>
        <p:nvSpPr>
          <p:cNvPr id="79" name="Rounded Rectangle 78"/>
          <p:cNvSpPr/>
          <p:nvPr/>
        </p:nvSpPr>
        <p:spPr bwMode="auto">
          <a:xfrm>
            <a:off x="6949440" y="704088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Unrated(306)</a:t>
            </a:r>
          </a:p>
        </p:txBody>
      </p:sp>
      <p:sp>
        <p:nvSpPr>
          <p:cNvPr id="80" name="Rounded Rectangle 79"/>
          <p:cNvSpPr/>
          <p:nvPr/>
        </p:nvSpPr>
        <p:spPr bwMode="auto">
          <a:xfrm>
            <a:off x="5943600" y="5852160"/>
            <a:ext cx="1737358" cy="27432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Rating (300)</a:t>
            </a:r>
          </a:p>
        </p:txBody>
      </p:sp>
      <p:sp>
        <p:nvSpPr>
          <p:cNvPr id="81" name="Rounded Rectangle 80"/>
          <p:cNvSpPr/>
          <p:nvPr/>
        </p:nvSpPr>
        <p:spPr bwMode="auto">
          <a:xfrm>
            <a:off x="3474720" y="6400800"/>
            <a:ext cx="1371600" cy="27432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algn="ctr" defTabSz="1096876"/>
            <a:r>
              <a:rPr lang="en-US" sz="1300" b="1" dirty="0" smtClean="0">
                <a:solidFill>
                  <a:schemeClr val="tx1"/>
                </a:solidFill>
                <a:effectLst>
                  <a:outerShdw blurRad="38100" dist="38100" dir="2700000" algn="tl">
                    <a:srgbClr val="000000">
                      <a:alpha val="43137"/>
                    </a:srgbClr>
                  </a:outerShdw>
                </a:effectLst>
                <a:latin typeface="Segoe" pitchFamily="34" charset="0"/>
              </a:rPr>
              <a:t>(star ratings)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Metadata</a:t>
            </a:r>
            <a:r>
              <a:rPr lang="en-US" dirty="0"/>
              <a:t/>
            </a:r>
            <a:br>
              <a:rPr lang="en-US" dirty="0"/>
            </a:br>
            <a:r>
              <a:rPr sz="4300" smtClean="0">
                <a:solidFill>
                  <a:schemeClr val="accent1"/>
                </a:solidFill>
              </a:rPr>
              <a:t>Searching</a:t>
            </a:r>
            <a:endParaRPr sz="4300">
              <a:solidFill>
                <a:schemeClr val="accent1"/>
              </a:solidFill>
            </a:endParaRPr>
          </a:p>
        </p:txBody>
      </p:sp>
      <p:sp>
        <p:nvSpPr>
          <p:cNvPr id="9229" name="Rectangle 13"/>
          <p:cNvSpPr>
            <a:spLocks noGrp="1" noChangeArrowheads="1"/>
          </p:cNvSpPr>
          <p:nvPr>
            <p:ph idx="1"/>
          </p:nvPr>
        </p:nvSpPr>
        <p:spPr>
          <a:xfrm>
            <a:off x="457200" y="2286002"/>
            <a:ext cx="10066020" cy="3219959"/>
          </a:xfrm>
        </p:spPr>
        <p:txBody>
          <a:bodyPr/>
          <a:lstStyle/>
          <a:p>
            <a:r>
              <a:rPr lang="en-US" dirty="0" smtClean="0"/>
              <a:t>WMP Sharing supports Search action</a:t>
            </a:r>
          </a:p>
          <a:p>
            <a:pPr lvl="1"/>
            <a:r>
              <a:rPr lang="en-US" dirty="0" smtClean="0"/>
              <a:t>Variety of searchable attributes</a:t>
            </a:r>
          </a:p>
          <a:p>
            <a:pPr lvl="1"/>
            <a:r>
              <a:rPr lang="en-US" dirty="0" smtClean="0"/>
              <a:t>Specific operators for some metadata</a:t>
            </a:r>
          </a:p>
          <a:p>
            <a:pPr lvl="1"/>
            <a:r>
              <a:rPr lang="en-US" dirty="0" smtClean="0"/>
              <a:t>Only “simple” searches allowed</a:t>
            </a:r>
            <a:endParaRPr lang="en-US" sz="2400" dirty="0" smtClean="0"/>
          </a:p>
          <a:p>
            <a:pPr lvl="1"/>
            <a:r>
              <a:rPr lang="en-US" dirty="0" smtClean="0"/>
              <a:t>Search can be disabled by device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Metadata</a:t>
            </a:r>
            <a:r>
              <a:rPr lang="en-US" dirty="0"/>
              <a:t/>
            </a:r>
            <a:br>
              <a:rPr lang="en-US" dirty="0"/>
            </a:br>
            <a:r>
              <a:rPr sz="4300" smtClean="0">
                <a:solidFill>
                  <a:schemeClr val="accent1"/>
                </a:solidFill>
              </a:rPr>
              <a:t>Sorting</a:t>
            </a:r>
            <a:endParaRPr sz="4300">
              <a:solidFill>
                <a:schemeClr val="accent1"/>
              </a:solidFill>
            </a:endParaRPr>
          </a:p>
        </p:txBody>
      </p:sp>
      <p:sp>
        <p:nvSpPr>
          <p:cNvPr id="9229" name="Rectangle 13"/>
          <p:cNvSpPr>
            <a:spLocks noGrp="1" noChangeArrowheads="1"/>
          </p:cNvSpPr>
          <p:nvPr>
            <p:ph idx="1"/>
          </p:nvPr>
        </p:nvSpPr>
        <p:spPr>
          <a:xfrm>
            <a:off x="457200" y="2286001"/>
            <a:ext cx="10066020" cy="2432666"/>
          </a:xfrm>
        </p:spPr>
        <p:txBody>
          <a:bodyPr/>
          <a:lstStyle/>
          <a:p>
            <a:r>
              <a:rPr lang="en-US" dirty="0" smtClean="0"/>
              <a:t>Containers and content items can be sorted based on metadata</a:t>
            </a:r>
          </a:p>
          <a:p>
            <a:pPr lvl="1"/>
            <a:r>
              <a:rPr lang="en-US" dirty="0" smtClean="0"/>
              <a:t>Not all metadata attributes </a:t>
            </a:r>
            <a:r>
              <a:rPr lang="en-US" dirty="0" err="1" smtClean="0"/>
              <a:t>sortable</a:t>
            </a:r>
            <a:endParaRPr lang="en-US" dirty="0" smtClean="0"/>
          </a:p>
          <a:p>
            <a:pPr lvl="1"/>
            <a:r>
              <a:rPr lang="en-US" dirty="0" smtClean="0"/>
              <a:t>“Top level” containers not </a:t>
            </a:r>
            <a:r>
              <a:rPr lang="en-US" dirty="0" err="1" smtClean="0"/>
              <a:t>sortable</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Metadata</a:t>
            </a:r>
            <a:r>
              <a:rPr lang="en-US" dirty="0"/>
              <a:t/>
            </a:r>
            <a:br>
              <a:rPr lang="en-US" dirty="0"/>
            </a:br>
            <a:r>
              <a:rPr sz="4300" smtClean="0">
                <a:solidFill>
                  <a:schemeClr val="accent1"/>
                </a:solidFill>
              </a:rPr>
              <a:t>Filtering</a:t>
            </a:r>
            <a:endParaRPr sz="4300">
              <a:solidFill>
                <a:schemeClr val="accent1"/>
              </a:solidFill>
            </a:endParaRPr>
          </a:p>
        </p:txBody>
      </p:sp>
      <p:sp>
        <p:nvSpPr>
          <p:cNvPr id="9229" name="Rectangle 13"/>
          <p:cNvSpPr>
            <a:spLocks noGrp="1" noChangeArrowheads="1"/>
          </p:cNvSpPr>
          <p:nvPr>
            <p:ph idx="1"/>
          </p:nvPr>
        </p:nvSpPr>
        <p:spPr>
          <a:xfrm>
            <a:off x="457200" y="2286002"/>
            <a:ext cx="10066020" cy="5852680"/>
          </a:xfrm>
        </p:spPr>
        <p:txBody>
          <a:bodyPr/>
          <a:lstStyle/>
          <a:p>
            <a:r>
              <a:rPr lang="en-US" dirty="0" smtClean="0"/>
              <a:t>Filtering containers</a:t>
            </a:r>
          </a:p>
          <a:p>
            <a:pPr lvl="1"/>
            <a:r>
              <a:rPr lang="en-US" dirty="0" smtClean="0"/>
              <a:t>WMP Sharing supports </a:t>
            </a:r>
            <a:r>
              <a:rPr lang="en-US" dirty="0" err="1" smtClean="0"/>
              <a:t>upnp:searchClass</a:t>
            </a:r>
            <a:endParaRPr lang="en-US" dirty="0" smtClean="0"/>
          </a:p>
          <a:p>
            <a:pPr lvl="1"/>
            <a:r>
              <a:rPr lang="en-US" dirty="0" err="1" smtClean="0"/>
              <a:t>searchClass</a:t>
            </a:r>
            <a:r>
              <a:rPr lang="en-US" dirty="0" smtClean="0"/>
              <a:t> tag provided for each UPnP object under a container</a:t>
            </a:r>
          </a:p>
          <a:p>
            <a:r>
              <a:rPr lang="en-US" dirty="0" smtClean="0"/>
              <a:t>Filtering content</a:t>
            </a:r>
          </a:p>
          <a:p>
            <a:pPr lvl="1"/>
            <a:r>
              <a:rPr lang="en-US" dirty="0" err="1" smtClean="0"/>
              <a:t>GetProtocolInfo</a:t>
            </a:r>
            <a:r>
              <a:rPr lang="en-US" dirty="0" smtClean="0"/>
              <a:t> action</a:t>
            </a:r>
          </a:p>
          <a:p>
            <a:pPr lvl="1"/>
            <a:r>
              <a:rPr lang="en-US" dirty="0" smtClean="0"/>
              <a:t>Use </a:t>
            </a:r>
            <a:r>
              <a:rPr lang="en-US" dirty="0" err="1" smtClean="0"/>
              <a:t>res@protocolInfo</a:t>
            </a:r>
            <a:endParaRPr lang="en-US" dirty="0" smtClean="0"/>
          </a:p>
          <a:p>
            <a:pPr lvl="1"/>
            <a:r>
              <a:rPr lang="en-US" dirty="0" smtClean="0"/>
              <a:t>Inspect file extension in URL </a:t>
            </a:r>
          </a:p>
          <a:p>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Key Takeaways</a:t>
            </a:r>
            <a:endParaRPr lang="en-US" dirty="0"/>
          </a:p>
        </p:txBody>
      </p:sp>
      <p:sp>
        <p:nvSpPr>
          <p:cNvPr id="3" name="Text Placeholder 2"/>
          <p:cNvSpPr>
            <a:spLocks noGrp="1"/>
          </p:cNvSpPr>
          <p:nvPr>
            <p:ph type="body" idx="1"/>
          </p:nvPr>
        </p:nvSpPr>
        <p:spPr>
          <a:xfrm>
            <a:off x="459106" y="1697359"/>
            <a:ext cx="10056494" cy="5859450"/>
          </a:xfrm>
        </p:spPr>
        <p:txBody>
          <a:bodyPr/>
          <a:lstStyle/>
          <a:p>
            <a:r>
              <a:rPr lang="en-US" dirty="0" smtClean="0"/>
              <a:t>Be a leader in advancing 64-bit computing</a:t>
            </a:r>
          </a:p>
          <a:p>
            <a:r>
              <a:rPr lang="en-US" dirty="0" smtClean="0"/>
              <a:t>Adopt best practices and new tools</a:t>
            </a:r>
          </a:p>
          <a:p>
            <a:r>
              <a:rPr lang="en-US" dirty="0" smtClean="0"/>
              <a:t>Let’s partner on new hardware directions</a:t>
            </a:r>
          </a:p>
          <a:p>
            <a:r>
              <a:rPr lang="en-US" dirty="0" smtClean="0"/>
              <a:t>Understand Windows Media Player </a:t>
            </a:r>
            <a:br>
              <a:rPr lang="en-US" dirty="0" smtClean="0"/>
            </a:br>
            <a:r>
              <a:rPr lang="en-US" dirty="0" smtClean="0"/>
              <a:t>Sharing technologies</a:t>
            </a:r>
          </a:p>
          <a:p>
            <a:r>
              <a:rPr lang="en-US" dirty="0" smtClean="0"/>
              <a:t>Understand relationship with </a:t>
            </a:r>
            <a:r>
              <a:rPr lang="en-US" dirty="0" err="1" smtClean="0"/>
              <a:t>PlaysForSure</a:t>
            </a:r>
            <a:r>
              <a:rPr lang="en-US" dirty="0" smtClean="0"/>
              <a:t> for Network Devices</a:t>
            </a:r>
          </a:p>
          <a:p>
            <a:r>
              <a:rPr lang="en-US" dirty="0" smtClean="0"/>
              <a:t>Create Windows Vista-friendly </a:t>
            </a:r>
            <a:br>
              <a:rPr lang="en-US" dirty="0" smtClean="0"/>
            </a:br>
            <a:r>
              <a:rPr lang="en-US" dirty="0" smtClean="0"/>
              <a:t>multimedia experiences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Metadata</a:t>
            </a:r>
            <a:r>
              <a:rPr lang="en-US" dirty="0"/>
              <a:t/>
            </a:r>
            <a:br>
              <a:rPr lang="en-US" dirty="0"/>
            </a:br>
            <a:r>
              <a:rPr sz="4300" smtClean="0">
                <a:solidFill>
                  <a:schemeClr val="accent1"/>
                </a:solidFill>
              </a:rPr>
              <a:t>String Lengths</a:t>
            </a:r>
            <a:endParaRPr sz="4300">
              <a:solidFill>
                <a:schemeClr val="accent1"/>
              </a:solidFill>
            </a:endParaRPr>
          </a:p>
        </p:txBody>
      </p:sp>
      <p:sp>
        <p:nvSpPr>
          <p:cNvPr id="9229" name="Rectangle 13"/>
          <p:cNvSpPr>
            <a:spLocks noGrp="1" noChangeArrowheads="1"/>
          </p:cNvSpPr>
          <p:nvPr>
            <p:ph idx="1"/>
          </p:nvPr>
        </p:nvSpPr>
        <p:spPr>
          <a:xfrm>
            <a:off x="457200" y="2286002"/>
            <a:ext cx="10066020" cy="4447372"/>
          </a:xfrm>
        </p:spPr>
        <p:txBody>
          <a:bodyPr/>
          <a:lstStyle/>
          <a:p>
            <a:r>
              <a:rPr lang="en-US" dirty="0" smtClean="0"/>
              <a:t>Maximum string lengths used by WMP Sharing are either</a:t>
            </a:r>
          </a:p>
          <a:p>
            <a:pPr lvl="1"/>
            <a:r>
              <a:rPr lang="en-US" dirty="0" smtClean="0"/>
              <a:t>256 Unicode characters</a:t>
            </a:r>
          </a:p>
          <a:p>
            <a:pPr lvl="1"/>
            <a:r>
              <a:rPr lang="en-US" dirty="0" smtClean="0"/>
              <a:t>1024 Unicode characters</a:t>
            </a:r>
          </a:p>
          <a:p>
            <a:r>
              <a:rPr lang="en-US" dirty="0" smtClean="0"/>
              <a:t>After conversion of Unicode to UTF-8, number of bytes may be higher</a:t>
            </a:r>
          </a:p>
          <a:p>
            <a:r>
              <a:rPr lang="en-US" dirty="0" smtClean="0"/>
              <a:t>Set buffer sizes accordingly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Microsoft Metadata Extensions </a:t>
            </a:r>
            <a:r>
              <a:rPr lang="en-US" dirty="0"/>
              <a:t/>
            </a:r>
            <a:br>
              <a:rPr lang="en-US" dirty="0"/>
            </a:br>
            <a:r>
              <a:rPr sz="4300" smtClean="0">
                <a:solidFill>
                  <a:schemeClr val="accent1"/>
                </a:solidFill>
              </a:rPr>
              <a:t>General</a:t>
            </a:r>
            <a:endParaRPr sz="4300">
              <a:solidFill>
                <a:schemeClr val="accent1"/>
              </a:solidFill>
            </a:endParaRPr>
          </a:p>
        </p:txBody>
      </p:sp>
      <p:sp>
        <p:nvSpPr>
          <p:cNvPr id="9229" name="Rectangle 13"/>
          <p:cNvSpPr>
            <a:spLocks noGrp="1" noChangeArrowheads="1"/>
          </p:cNvSpPr>
          <p:nvPr>
            <p:ph idx="1"/>
          </p:nvPr>
        </p:nvSpPr>
        <p:spPr>
          <a:xfrm>
            <a:off x="457200" y="2286001"/>
            <a:ext cx="10066020" cy="4393202"/>
          </a:xfrm>
        </p:spPr>
        <p:txBody>
          <a:bodyPr/>
          <a:lstStyle/>
          <a:p>
            <a:r>
              <a:rPr lang="en-US" dirty="0" smtClean="0"/>
              <a:t>Microsoft namespace-specific </a:t>
            </a:r>
            <a:br>
              <a:rPr lang="en-US" dirty="0" smtClean="0"/>
            </a:br>
            <a:r>
              <a:rPr lang="en-US" dirty="0" smtClean="0"/>
              <a:t>media content properties </a:t>
            </a:r>
          </a:p>
          <a:p>
            <a:r>
              <a:rPr lang="en-US" dirty="0" smtClean="0"/>
              <a:t>Difficult to express with existing </a:t>
            </a:r>
            <a:br>
              <a:rPr lang="en-US" dirty="0" smtClean="0"/>
            </a:br>
            <a:r>
              <a:rPr lang="en-US" dirty="0" smtClean="0"/>
              <a:t>UPnP/DLNA attributes</a:t>
            </a:r>
          </a:p>
          <a:p>
            <a:r>
              <a:rPr lang="en-US" dirty="0" smtClean="0"/>
              <a:t>Contained with &lt;</a:t>
            </a:r>
            <a:r>
              <a:rPr lang="en-US" dirty="0" err="1" smtClean="0"/>
              <a:t>desc</a:t>
            </a:r>
            <a:r>
              <a:rPr lang="en-US" dirty="0" smtClean="0"/>
              <a:t>&gt; element</a:t>
            </a:r>
          </a:p>
          <a:p>
            <a:r>
              <a:rPr lang="en-US" dirty="0" smtClean="0"/>
              <a:t>Attributes searchable, </a:t>
            </a:r>
            <a:r>
              <a:rPr lang="en-US" dirty="0" err="1" smtClean="0"/>
              <a:t>sortable</a:t>
            </a:r>
            <a:r>
              <a:rPr lang="en-US" dirty="0" smtClean="0"/>
              <a:t> and filterable unless otherwise noted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Microsoft Metadata Extensions </a:t>
            </a:r>
            <a:r>
              <a:rPr lang="en-US" dirty="0"/>
              <a:t/>
            </a:r>
            <a:br>
              <a:rPr lang="en-US" dirty="0"/>
            </a:br>
            <a:r>
              <a:rPr sz="4300" smtClean="0">
                <a:solidFill>
                  <a:schemeClr val="accent1"/>
                </a:solidFill>
              </a:rPr>
              <a:t>Microsoft attributes</a:t>
            </a:r>
            <a:endParaRPr sz="4300">
              <a:solidFill>
                <a:schemeClr val="accent1"/>
              </a:solidFill>
            </a:endParaRPr>
          </a:p>
        </p:txBody>
      </p:sp>
      <p:sp>
        <p:nvSpPr>
          <p:cNvPr id="9229" name="Rectangle 13"/>
          <p:cNvSpPr>
            <a:spLocks noGrp="1" noChangeArrowheads="1"/>
          </p:cNvSpPr>
          <p:nvPr>
            <p:ph idx="1"/>
          </p:nvPr>
        </p:nvSpPr>
        <p:spPr>
          <a:xfrm>
            <a:off x="457200" y="2286002"/>
            <a:ext cx="10066020" cy="4614084"/>
          </a:xfrm>
        </p:spPr>
        <p:txBody>
          <a:bodyPr/>
          <a:lstStyle/>
          <a:p>
            <a:r>
              <a:rPr lang="en-US" dirty="0" smtClean="0"/>
              <a:t>Artist</a:t>
            </a:r>
          </a:p>
          <a:p>
            <a:pPr lvl="1"/>
            <a:r>
              <a:rPr lang="en-US" dirty="0" smtClean="0"/>
              <a:t>Album artist</a:t>
            </a:r>
          </a:p>
          <a:p>
            <a:pPr lvl="1"/>
            <a:r>
              <a:rPr lang="en-US" dirty="0" smtClean="0"/>
              <a:t>Performer </a:t>
            </a:r>
            <a:r>
              <a:rPr lang="en-US" smtClean="0"/>
              <a:t>(a.k.a. </a:t>
            </a:r>
            <a:r>
              <a:rPr lang="en-US" dirty="0" smtClean="0"/>
              <a:t>contributing artist)</a:t>
            </a:r>
          </a:p>
          <a:p>
            <a:pPr lvl="1"/>
            <a:r>
              <a:rPr lang="en-US" dirty="0" smtClean="0"/>
              <a:t>Conductor</a:t>
            </a:r>
          </a:p>
          <a:p>
            <a:r>
              <a:rPr lang="en-US" dirty="0" smtClean="0"/>
              <a:t>Author</a:t>
            </a:r>
          </a:p>
          <a:p>
            <a:pPr lvl="1"/>
            <a:r>
              <a:rPr lang="en-US" dirty="0" smtClean="0"/>
              <a:t>Composer</a:t>
            </a:r>
          </a:p>
          <a:p>
            <a:pPr lvl="1"/>
            <a:r>
              <a:rPr lang="en-US" dirty="0" smtClean="0"/>
              <a:t>Writer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Microsoft Metadata Extensions </a:t>
            </a:r>
            <a:r>
              <a:rPr lang="en-US" dirty="0"/>
              <a:t/>
            </a:r>
            <a:br>
              <a:rPr lang="en-US" dirty="0"/>
            </a:br>
            <a:r>
              <a:rPr sz="4300" smtClean="0">
                <a:solidFill>
                  <a:schemeClr val="accent1"/>
                </a:solidFill>
              </a:rPr>
              <a:t>Microsoft attributes</a:t>
            </a:r>
            <a:endParaRPr sz="4300">
              <a:solidFill>
                <a:schemeClr val="accent1"/>
              </a:solidFill>
            </a:endParaRPr>
          </a:p>
        </p:txBody>
      </p:sp>
      <p:sp>
        <p:nvSpPr>
          <p:cNvPr id="9229" name="Rectangle 13"/>
          <p:cNvSpPr>
            <a:spLocks noGrp="1" noChangeArrowheads="1"/>
          </p:cNvSpPr>
          <p:nvPr>
            <p:ph idx="1"/>
          </p:nvPr>
        </p:nvSpPr>
        <p:spPr>
          <a:xfrm>
            <a:off x="457200" y="2286001"/>
            <a:ext cx="10066020" cy="5419330"/>
          </a:xfrm>
        </p:spPr>
        <p:txBody>
          <a:bodyPr/>
          <a:lstStyle/>
          <a:p>
            <a:r>
              <a:rPr lang="en-US" dirty="0" smtClean="0"/>
              <a:t>Ratings</a:t>
            </a:r>
          </a:p>
          <a:p>
            <a:pPr lvl="1"/>
            <a:r>
              <a:rPr lang="en-US" dirty="0" err="1" smtClean="0"/>
              <a:t>UserRating</a:t>
            </a:r>
            <a:endParaRPr lang="en-US" dirty="0" smtClean="0"/>
          </a:p>
          <a:p>
            <a:pPr lvl="1"/>
            <a:r>
              <a:rPr lang="en-US" dirty="0" err="1" smtClean="0"/>
              <a:t>UserEffectiveRating</a:t>
            </a:r>
            <a:endParaRPr lang="en-US" dirty="0" smtClean="0"/>
          </a:p>
          <a:p>
            <a:pPr lvl="1"/>
            <a:r>
              <a:rPr lang="en-US" dirty="0" err="1" smtClean="0"/>
              <a:t>UserRatingInStars</a:t>
            </a:r>
            <a:endParaRPr lang="en-US" dirty="0" smtClean="0"/>
          </a:p>
          <a:p>
            <a:pPr lvl="1"/>
            <a:r>
              <a:rPr lang="en-US" dirty="0" err="1" smtClean="0"/>
              <a:t>UserEffectiveRatingInStars</a:t>
            </a:r>
            <a:endParaRPr lang="en-US" dirty="0" smtClean="0"/>
          </a:p>
          <a:p>
            <a:r>
              <a:rPr lang="en-US" dirty="0" smtClean="0"/>
              <a:t>Service Provider</a:t>
            </a:r>
          </a:p>
          <a:p>
            <a:r>
              <a:rPr lang="en-US" dirty="0" smtClean="0"/>
              <a:t>Source URL</a:t>
            </a:r>
          </a:p>
          <a:p>
            <a:r>
              <a:rPr lang="en-US" dirty="0" smtClean="0"/>
              <a:t>Year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Codec Identification</a:t>
            </a:r>
            <a:endParaRPr lang="en-US" dirty="0"/>
          </a:p>
        </p:txBody>
      </p:sp>
      <p:sp>
        <p:nvSpPr>
          <p:cNvPr id="3" name="Text Placeholder 2"/>
          <p:cNvSpPr>
            <a:spLocks noGrp="1"/>
          </p:cNvSpPr>
          <p:nvPr>
            <p:ph type="body" idx="1"/>
          </p:nvPr>
        </p:nvSpPr>
        <p:spPr>
          <a:xfrm>
            <a:off x="459106" y="1697358"/>
            <a:ext cx="10056494" cy="3549280"/>
          </a:xfrm>
        </p:spPr>
        <p:txBody>
          <a:bodyPr/>
          <a:lstStyle/>
          <a:p>
            <a:r>
              <a:rPr lang="en-US" dirty="0" smtClean="0"/>
              <a:t>“</a:t>
            </a:r>
            <a:r>
              <a:rPr lang="en-US" dirty="0" err="1" smtClean="0"/>
              <a:t>res@microsoft:codec</a:t>
            </a:r>
            <a:r>
              <a:rPr lang="en-US" dirty="0" smtClean="0"/>
              <a:t>” attribute </a:t>
            </a:r>
          </a:p>
          <a:p>
            <a:pPr lvl="1"/>
            <a:r>
              <a:rPr lang="en-US" dirty="0" smtClean="0"/>
              <a:t>Represents codec used for the associated media file</a:t>
            </a:r>
          </a:p>
          <a:p>
            <a:pPr lvl="1"/>
            <a:r>
              <a:rPr lang="en-US" dirty="0" smtClean="0"/>
              <a:t>Expressed as a GUID</a:t>
            </a:r>
            <a:endParaRPr lang="en-US" sz="3800" dirty="0" smtClean="0"/>
          </a:p>
          <a:p>
            <a:pPr lvl="1"/>
            <a:r>
              <a:rPr lang="en-US" dirty="0" smtClean="0"/>
              <a:t>Links to media type GUIDs and descriptions at end of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Compatibility Flags</a:t>
            </a:r>
            <a:endParaRPr lang="en-US" dirty="0"/>
          </a:p>
        </p:txBody>
      </p:sp>
      <p:sp>
        <p:nvSpPr>
          <p:cNvPr id="3" name="Text Placeholder 2"/>
          <p:cNvSpPr>
            <a:spLocks noGrp="1"/>
          </p:cNvSpPr>
          <p:nvPr>
            <p:ph type="body" idx="1"/>
          </p:nvPr>
        </p:nvSpPr>
        <p:spPr>
          <a:xfrm>
            <a:off x="459106" y="1697359"/>
            <a:ext cx="10056494" cy="5928392"/>
          </a:xfrm>
        </p:spPr>
        <p:txBody>
          <a:bodyPr/>
          <a:lstStyle/>
          <a:p>
            <a:r>
              <a:rPr lang="en-US" dirty="0" smtClean="0"/>
              <a:t>Used to define per-device behavior</a:t>
            </a:r>
          </a:p>
          <a:p>
            <a:r>
              <a:rPr lang="en-US" dirty="0" smtClean="0"/>
              <a:t>Two types of compatibility flags values</a:t>
            </a:r>
          </a:p>
          <a:p>
            <a:pPr lvl="1"/>
            <a:r>
              <a:rPr lang="en-US" dirty="0" smtClean="0"/>
              <a:t>User – set by a user or an application</a:t>
            </a:r>
          </a:p>
          <a:p>
            <a:pPr lvl="1"/>
            <a:r>
              <a:rPr lang="en-US" dirty="0" smtClean="0"/>
              <a:t>Device – provided via device-description using “</a:t>
            </a:r>
            <a:r>
              <a:rPr lang="en-US" dirty="0" err="1" smtClean="0"/>
              <a:t>microsoft:X_DeviceCaps</a:t>
            </a:r>
            <a:r>
              <a:rPr lang="en-US" dirty="0" smtClean="0"/>
              <a:t>” attribute</a:t>
            </a:r>
            <a:endParaRPr lang="en-US" sz="3800" dirty="0" smtClean="0"/>
          </a:p>
          <a:p>
            <a:r>
              <a:rPr lang="en-US" dirty="0" smtClean="0"/>
              <a:t>User type has highest priority in defining device behavior</a:t>
            </a:r>
          </a:p>
          <a:p>
            <a:r>
              <a:rPr lang="en-US" dirty="0" smtClean="0"/>
              <a:t>Stored in the registry</a:t>
            </a:r>
            <a:br>
              <a:rPr lang="en-US" dirty="0" smtClean="0"/>
            </a:br>
            <a:r>
              <a:rPr lang="en-US" sz="2900" dirty="0" smtClean="0"/>
              <a:t>HKLM\Software\Microsoft\Windows Media Player NSS\</a:t>
            </a:r>
            <a:br>
              <a:rPr lang="en-US" sz="2900" dirty="0" smtClean="0"/>
            </a:br>
            <a:r>
              <a:rPr lang="en-US" sz="2900" dirty="0" smtClean="0"/>
              <a:t>3.0\Devices\&lt;</a:t>
            </a:r>
            <a:r>
              <a:rPr lang="en-US" sz="2900" dirty="0" err="1" smtClean="0"/>
              <a:t>DeviceMACAddress</a:t>
            </a:r>
            <a:r>
              <a:rPr lang="en-US" sz="2900" dirty="0" smtClean="0"/>
              <a:t>&gt;\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lang="en-US" dirty="0" smtClean="0"/>
              <a:t>Compatibility Flags</a:t>
            </a:r>
            <a:r>
              <a:rPr lang="en-US" dirty="0"/>
              <a:t/>
            </a:r>
            <a:br>
              <a:rPr lang="en-US" dirty="0"/>
            </a:br>
            <a:r>
              <a:rPr sz="4300" smtClean="0">
                <a:solidFill>
                  <a:schemeClr val="accent1"/>
                </a:solidFill>
              </a:rPr>
              <a:t>Flag behaviors</a:t>
            </a:r>
            <a:endParaRPr sz="4300">
              <a:solidFill>
                <a:schemeClr val="accent1"/>
              </a:solidFill>
            </a:endParaRPr>
          </a:p>
        </p:txBody>
      </p:sp>
      <p:sp>
        <p:nvSpPr>
          <p:cNvPr id="9229" name="Rectangle 13"/>
          <p:cNvSpPr>
            <a:spLocks noGrp="1" noChangeArrowheads="1"/>
          </p:cNvSpPr>
          <p:nvPr>
            <p:ph idx="1"/>
          </p:nvPr>
        </p:nvSpPr>
        <p:spPr>
          <a:xfrm>
            <a:off x="457200" y="2286001"/>
            <a:ext cx="10066020" cy="5315302"/>
          </a:xfrm>
        </p:spPr>
        <p:txBody>
          <a:bodyPr/>
          <a:lstStyle/>
          <a:p>
            <a:r>
              <a:rPr lang="en-US" dirty="0" smtClean="0"/>
              <a:t>Exclude URLs for</a:t>
            </a:r>
          </a:p>
          <a:p>
            <a:pPr lvl="1"/>
            <a:r>
              <a:rPr lang="en-US" dirty="0" smtClean="0"/>
              <a:t>HTTP/RTSP </a:t>
            </a:r>
          </a:p>
          <a:p>
            <a:pPr lvl="1"/>
            <a:r>
              <a:rPr lang="en-US" dirty="0" smtClean="0"/>
              <a:t>Protected or non-</a:t>
            </a:r>
            <a:r>
              <a:rPr lang="en-US" dirty="0" err="1" smtClean="0"/>
              <a:t>transcoded</a:t>
            </a:r>
            <a:r>
              <a:rPr lang="en-US" dirty="0" smtClean="0"/>
              <a:t> WMA </a:t>
            </a:r>
            <a:br>
              <a:rPr lang="en-US" dirty="0" smtClean="0"/>
            </a:br>
            <a:r>
              <a:rPr lang="en-US" dirty="0" smtClean="0"/>
              <a:t>Lossless content</a:t>
            </a:r>
          </a:p>
          <a:p>
            <a:r>
              <a:rPr lang="en-US" dirty="0" smtClean="0"/>
              <a:t>Exclude DLNA tags or PCM parameters</a:t>
            </a:r>
          </a:p>
          <a:p>
            <a:r>
              <a:rPr lang="en-US" dirty="0" smtClean="0"/>
              <a:t>Return no search capabilities</a:t>
            </a:r>
          </a:p>
          <a:p>
            <a:r>
              <a:rPr lang="en-US" dirty="0" smtClean="0"/>
              <a:t>Disable device notifications</a:t>
            </a:r>
          </a:p>
          <a:p>
            <a:r>
              <a:rPr lang="en-US" dirty="0" smtClean="0"/>
              <a:t>“Fake” playlist count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Retrieving Thumbnail Images</a:t>
            </a:r>
            <a:endParaRPr lang="en-US" dirty="0"/>
          </a:p>
        </p:txBody>
      </p:sp>
      <p:sp>
        <p:nvSpPr>
          <p:cNvPr id="3" name="Text Placeholder 2"/>
          <p:cNvSpPr>
            <a:spLocks noGrp="1"/>
          </p:cNvSpPr>
          <p:nvPr>
            <p:ph type="body" idx="1"/>
          </p:nvPr>
        </p:nvSpPr>
        <p:spPr>
          <a:xfrm>
            <a:off x="459106" y="1697358"/>
            <a:ext cx="10056494" cy="6206314"/>
          </a:xfrm>
        </p:spPr>
        <p:txBody>
          <a:bodyPr/>
          <a:lstStyle/>
          <a:p>
            <a:r>
              <a:rPr lang="en-US" dirty="0" smtClean="0"/>
              <a:t>Available for music, pictures and video</a:t>
            </a:r>
            <a:endParaRPr lang="en-US" dirty="0" smtClean="0">
              <a:sym typeface="Wingdings" pitchFamily="2" charset="2"/>
            </a:endParaRPr>
          </a:p>
          <a:p>
            <a:pPr lvl="1"/>
            <a:r>
              <a:rPr lang="en-US" dirty="0" smtClean="0">
                <a:sym typeface="Wingdings" pitchFamily="2" charset="2"/>
              </a:rPr>
              <a:t>Device must be validated by WMDRM service to get album art for music</a:t>
            </a:r>
          </a:p>
          <a:p>
            <a:r>
              <a:rPr lang="en-US" dirty="0" smtClean="0"/>
              <a:t>Retrieval method #1:  </a:t>
            </a:r>
            <a:r>
              <a:rPr lang="en-US" dirty="0" err="1" smtClean="0"/>
              <a:t>AlbumArt</a:t>
            </a:r>
            <a:r>
              <a:rPr lang="en-US" dirty="0" smtClean="0"/>
              <a:t> URI</a:t>
            </a:r>
          </a:p>
          <a:p>
            <a:pPr lvl="1"/>
            <a:r>
              <a:rPr lang="en-US" sz="3400" dirty="0" smtClean="0"/>
              <a:t>root item URL + “?</a:t>
            </a:r>
            <a:r>
              <a:rPr lang="en-US" sz="3400" dirty="0" err="1" smtClean="0"/>
              <a:t>albumart</a:t>
            </a:r>
            <a:r>
              <a:rPr lang="en-US" sz="3400" dirty="0" smtClean="0"/>
              <a:t>=true”</a:t>
            </a:r>
          </a:p>
          <a:p>
            <a:pPr lvl="1"/>
            <a:r>
              <a:rPr lang="en-US" sz="3400" dirty="0" smtClean="0"/>
              <a:t>Faster, but JPEG only</a:t>
            </a:r>
          </a:p>
          <a:p>
            <a:r>
              <a:rPr lang="en-US" dirty="0" smtClean="0"/>
              <a:t>Retrieval method #2:  Parameterized URL</a:t>
            </a:r>
          </a:p>
          <a:p>
            <a:pPr lvl="1"/>
            <a:r>
              <a:rPr lang="en-US" sz="3400" dirty="0" smtClean="0"/>
              <a:t>root item URL + “?</a:t>
            </a:r>
            <a:r>
              <a:rPr lang="en-US" sz="3400" dirty="0" err="1" smtClean="0"/>
              <a:t>formatID</a:t>
            </a:r>
            <a:r>
              <a:rPr lang="en-US" sz="3400" dirty="0" smtClean="0"/>
              <a:t>=</a:t>
            </a:r>
            <a:r>
              <a:rPr lang="en-US" sz="3400" dirty="0" err="1" smtClean="0"/>
              <a:t>z,width</a:t>
            </a:r>
            <a:r>
              <a:rPr lang="en-US" sz="3400" dirty="0" smtClean="0"/>
              <a:t>=</a:t>
            </a:r>
            <a:r>
              <a:rPr lang="en-US" sz="3400" dirty="0" err="1" smtClean="0"/>
              <a:t>x,height</a:t>
            </a:r>
            <a:r>
              <a:rPr lang="en-US" sz="3400" dirty="0" smtClean="0"/>
              <a:t>=y”</a:t>
            </a:r>
          </a:p>
          <a:p>
            <a:pPr lvl="1"/>
            <a:r>
              <a:rPr lang="en-US" sz="3400" dirty="0" smtClean="0"/>
              <a:t>Slower, but more flexible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lang="en-US" dirty="0" smtClean="0"/>
              <a:t>WMP Sharing</a:t>
            </a:r>
            <a:r>
              <a:rPr lang="en-US" dirty="0"/>
              <a:t/>
            </a:r>
            <a:br>
              <a:rPr lang="en-US" dirty="0"/>
            </a:br>
            <a:r>
              <a:rPr sz="4300" smtClean="0">
                <a:solidFill>
                  <a:schemeClr val="accent1"/>
                </a:solidFill>
              </a:rPr>
              <a:t>Windows operating system support</a:t>
            </a:r>
            <a:endParaRPr sz="4300">
              <a:solidFill>
                <a:schemeClr val="accent1"/>
              </a:solidFill>
            </a:endParaRPr>
          </a:p>
        </p:txBody>
      </p:sp>
      <p:sp>
        <p:nvSpPr>
          <p:cNvPr id="9229" name="Rectangle 13"/>
          <p:cNvSpPr>
            <a:spLocks noGrp="1" noChangeArrowheads="1"/>
          </p:cNvSpPr>
          <p:nvPr>
            <p:ph idx="1"/>
          </p:nvPr>
        </p:nvSpPr>
        <p:spPr>
          <a:xfrm>
            <a:off x="457200" y="2286001"/>
            <a:ext cx="10066020" cy="5419330"/>
          </a:xfrm>
        </p:spPr>
        <p:txBody>
          <a:bodyPr/>
          <a:lstStyle/>
          <a:p>
            <a:r>
              <a:rPr lang="en-US" dirty="0" smtClean="0"/>
              <a:t>Windows XP Service Pack 2</a:t>
            </a:r>
          </a:p>
          <a:p>
            <a:r>
              <a:rPr lang="en-US" dirty="0" smtClean="0"/>
              <a:t>Windows Vista Home Basic</a:t>
            </a:r>
          </a:p>
          <a:p>
            <a:pPr lvl="1"/>
            <a:r>
              <a:rPr lang="en-US" dirty="0" smtClean="0"/>
              <a:t>Limited network </a:t>
            </a:r>
            <a:r>
              <a:rPr lang="en-US" dirty="0" err="1" smtClean="0"/>
              <a:t>QoS</a:t>
            </a:r>
            <a:r>
              <a:rPr lang="en-US" dirty="0" smtClean="0"/>
              <a:t> support </a:t>
            </a:r>
          </a:p>
          <a:p>
            <a:r>
              <a:rPr lang="en-US" dirty="0" smtClean="0"/>
              <a:t>Windows Vista Home Premium/Ultimate</a:t>
            </a:r>
          </a:p>
          <a:p>
            <a:pPr lvl="1"/>
            <a:r>
              <a:rPr lang="en-US" dirty="0" smtClean="0"/>
              <a:t>Home Basic features, plus</a:t>
            </a:r>
          </a:p>
          <a:p>
            <a:pPr lvl="1"/>
            <a:r>
              <a:rPr lang="en-US" dirty="0" smtClean="0"/>
              <a:t>Advanced network </a:t>
            </a:r>
            <a:r>
              <a:rPr lang="en-US" dirty="0" err="1" smtClean="0"/>
              <a:t>QoS</a:t>
            </a:r>
            <a:r>
              <a:rPr lang="en-US" dirty="0" smtClean="0"/>
              <a:t> support</a:t>
            </a:r>
          </a:p>
          <a:p>
            <a:r>
              <a:rPr lang="en-US" dirty="0" smtClean="0"/>
              <a:t>Windows Vista Business/Enterprise</a:t>
            </a:r>
          </a:p>
          <a:p>
            <a:pPr lvl="1"/>
            <a:r>
              <a:rPr lang="en-US" dirty="0" smtClean="0"/>
              <a:t>Group Policy may block sharing</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lang="en-US" dirty="0" smtClean="0"/>
              <a:t>WMP Sharing</a:t>
            </a:r>
            <a:r>
              <a:rPr lang="en-US" dirty="0"/>
              <a:t/>
            </a:r>
            <a:br>
              <a:rPr lang="en-US" dirty="0"/>
            </a:br>
            <a:r>
              <a:rPr sz="4300" smtClean="0">
                <a:solidFill>
                  <a:schemeClr val="accent1"/>
                </a:solidFill>
              </a:rPr>
              <a:t>Differentiating features on Windows Vista</a:t>
            </a:r>
            <a:endParaRPr sz="4300">
              <a:solidFill>
                <a:schemeClr val="accent1"/>
              </a:solidFill>
            </a:endParaRPr>
          </a:p>
        </p:txBody>
      </p:sp>
      <p:sp>
        <p:nvSpPr>
          <p:cNvPr id="9229" name="Rectangle 13"/>
          <p:cNvSpPr>
            <a:spLocks noGrp="1" noChangeArrowheads="1"/>
          </p:cNvSpPr>
          <p:nvPr>
            <p:ph idx="1"/>
          </p:nvPr>
        </p:nvSpPr>
        <p:spPr>
          <a:xfrm>
            <a:off x="457200" y="2286002"/>
            <a:ext cx="10066020" cy="5180495"/>
          </a:xfrm>
        </p:spPr>
        <p:txBody>
          <a:bodyPr/>
          <a:lstStyle/>
          <a:p>
            <a:r>
              <a:rPr lang="en-US" dirty="0" smtClean="0"/>
              <a:t>Support for RTSP/RTP streaming</a:t>
            </a:r>
          </a:p>
          <a:p>
            <a:r>
              <a:rPr lang="en-US" dirty="0" smtClean="0"/>
              <a:t>Unique device Model Number</a:t>
            </a:r>
          </a:p>
          <a:p>
            <a:pPr lvl="1"/>
            <a:r>
              <a:rPr lang="en-US" dirty="0" smtClean="0"/>
              <a:t>4 </a:t>
            </a:r>
            <a:r>
              <a:rPr lang="en-US" dirty="0" smtClean="0">
                <a:sym typeface="Wingdings" pitchFamily="2" charset="2"/>
              </a:rPr>
              <a:t> </a:t>
            </a:r>
            <a:r>
              <a:rPr lang="en-US" dirty="0" smtClean="0"/>
              <a:t>WMP Sharing on Windows Vista</a:t>
            </a:r>
          </a:p>
          <a:p>
            <a:pPr lvl="1"/>
            <a:r>
              <a:rPr lang="en-US" dirty="0" smtClean="0"/>
              <a:t>3 </a:t>
            </a:r>
            <a:r>
              <a:rPr lang="en-US" dirty="0" smtClean="0">
                <a:sym typeface="Wingdings" pitchFamily="2" charset="2"/>
              </a:rPr>
              <a:t> </a:t>
            </a:r>
            <a:r>
              <a:rPr lang="en-US" dirty="0" smtClean="0"/>
              <a:t>WMP Sharing on Windows XP</a:t>
            </a:r>
          </a:p>
          <a:p>
            <a:r>
              <a:rPr lang="en-US" dirty="0" smtClean="0"/>
              <a:t>Media Sharing “bootstrapped” on </a:t>
            </a:r>
            <a:br>
              <a:rPr lang="en-US" dirty="0" smtClean="0"/>
            </a:br>
            <a:r>
              <a:rPr lang="en-US" dirty="0" smtClean="0"/>
              <a:t>network type selection</a:t>
            </a:r>
          </a:p>
          <a:p>
            <a:r>
              <a:rPr lang="en-US" dirty="0" smtClean="0"/>
              <a:t>Port exceptions “pre-plumbed” in </a:t>
            </a:r>
            <a:br>
              <a:rPr lang="en-US" dirty="0" smtClean="0"/>
            </a:br>
            <a:r>
              <a:rPr lang="en-US" dirty="0" smtClean="0"/>
              <a:t>Windows Firewall</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a:xfrm>
            <a:off x="459106" y="1697358"/>
            <a:ext cx="10056494" cy="4577868"/>
          </a:xfrm>
        </p:spPr>
        <p:txBody>
          <a:bodyPr/>
          <a:lstStyle/>
          <a:p>
            <a:r>
              <a:rPr lang="en-US" dirty="0" smtClean="0"/>
              <a:t>Media Sharing on Windows</a:t>
            </a:r>
          </a:p>
          <a:p>
            <a:r>
              <a:rPr lang="en-US" dirty="0" err="1" smtClean="0"/>
              <a:t>PlaysForSure</a:t>
            </a:r>
            <a:r>
              <a:rPr lang="en-US" dirty="0" smtClean="0"/>
              <a:t> Network Devices</a:t>
            </a:r>
          </a:p>
          <a:p>
            <a:r>
              <a:rPr lang="en-US" dirty="0" smtClean="0"/>
              <a:t>Windows Media Player Sharing architecture and formats</a:t>
            </a:r>
          </a:p>
          <a:p>
            <a:r>
              <a:rPr lang="en-US" dirty="0" smtClean="0"/>
              <a:t>Metadata and device compatibility settings</a:t>
            </a:r>
          </a:p>
          <a:p>
            <a:r>
              <a:rPr lang="en-US" dirty="0" smtClean="0"/>
              <a:t>Digital Living Network Alliance (DLNA)</a:t>
            </a:r>
            <a:br>
              <a:rPr lang="en-US" dirty="0" smtClean="0"/>
            </a:br>
            <a:r>
              <a:rPr lang="en-US" dirty="0" smtClean="0"/>
              <a:t>and Windows support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WMP Sharing And DLNA</a:t>
            </a:r>
            <a:endParaRPr lang="en-US" dirty="0"/>
          </a:p>
        </p:txBody>
      </p:sp>
      <p:sp>
        <p:nvSpPr>
          <p:cNvPr id="243715" name="Rectangle 3"/>
          <p:cNvSpPr>
            <a:spLocks noGrp="1" noChangeArrowheads="1"/>
          </p:cNvSpPr>
          <p:nvPr>
            <p:ph idx="1"/>
          </p:nvPr>
        </p:nvSpPr>
        <p:spPr>
          <a:xfrm>
            <a:off x="459106" y="1697359"/>
            <a:ext cx="10056494" cy="5490119"/>
          </a:xfrm>
        </p:spPr>
        <p:txBody>
          <a:bodyPr/>
          <a:lstStyle/>
          <a:p>
            <a:r>
              <a:rPr lang="en-US" dirty="0" smtClean="0"/>
              <a:t>DLNA 1.0 compliance is required for </a:t>
            </a:r>
            <a:br>
              <a:rPr lang="en-US" dirty="0" smtClean="0"/>
            </a:br>
            <a:r>
              <a:rPr lang="en-US" dirty="0" smtClean="0"/>
              <a:t>PlaysForSure 2.x network devices</a:t>
            </a:r>
          </a:p>
          <a:p>
            <a:r>
              <a:rPr lang="en-US" dirty="0" smtClean="0"/>
              <a:t>WMP Sharing device description includes &lt;</a:t>
            </a:r>
            <a:r>
              <a:rPr lang="en-US" dirty="0" err="1" smtClean="0"/>
              <a:t>dlna:X_DLNADOC</a:t>
            </a:r>
            <a:r>
              <a:rPr lang="en-US" dirty="0" smtClean="0"/>
              <a:t>&gt; element</a:t>
            </a:r>
          </a:p>
          <a:p>
            <a:r>
              <a:rPr lang="en-US" dirty="0" smtClean="0"/>
              <a:t>WMP Sharing includes DLNA tags and resource elements for media exposed to other devices</a:t>
            </a:r>
          </a:p>
          <a:p>
            <a:r>
              <a:rPr lang="en-US" dirty="0" smtClean="0"/>
              <a:t>DLNA Guidelines for DLNA Digital Media Server (DMS) device </a:t>
            </a:r>
            <a:r>
              <a:rPr lang="en-US" smtClean="0"/>
              <a:t>not fully supported</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4600747"/>
          </a:xfrm>
        </p:spPr>
        <p:txBody>
          <a:bodyPr/>
          <a:lstStyle/>
          <a:p>
            <a:pPr>
              <a:spcBef>
                <a:spcPts val="1330"/>
              </a:spcBef>
            </a:pPr>
            <a:r>
              <a:rPr lang="en-US" sz="3600" dirty="0" smtClean="0"/>
              <a:t>Keep making devices that are fun and useable!</a:t>
            </a:r>
          </a:p>
          <a:p>
            <a:pPr>
              <a:spcBef>
                <a:spcPts val="1330"/>
              </a:spcBef>
            </a:pPr>
            <a:r>
              <a:rPr lang="en-US" sz="3600" dirty="0" smtClean="0"/>
              <a:t>Comply with </a:t>
            </a:r>
            <a:r>
              <a:rPr lang="en-US" sz="3600" dirty="0" err="1" smtClean="0"/>
              <a:t>PlaysForSure</a:t>
            </a:r>
            <a:r>
              <a:rPr lang="en-US" sz="3600" dirty="0" smtClean="0"/>
              <a:t> 2.x Requirements for Network Devices</a:t>
            </a:r>
          </a:p>
          <a:p>
            <a:pPr lvl="1">
              <a:spcBef>
                <a:spcPts val="1170"/>
              </a:spcBef>
            </a:pPr>
            <a:r>
              <a:rPr lang="en-US" sz="3200" dirty="0" smtClean="0"/>
              <a:t>Get certified as a </a:t>
            </a:r>
            <a:r>
              <a:rPr lang="en-US" sz="3200" dirty="0" err="1" smtClean="0"/>
              <a:t>PlaysForSure</a:t>
            </a:r>
            <a:r>
              <a:rPr lang="en-US" sz="3200" dirty="0" smtClean="0"/>
              <a:t> device</a:t>
            </a:r>
          </a:p>
          <a:p>
            <a:pPr>
              <a:spcBef>
                <a:spcPts val="1330"/>
              </a:spcBef>
            </a:pPr>
            <a:r>
              <a:rPr lang="en-US" sz="3600" dirty="0" smtClean="0"/>
              <a:t>Refer to the “Building a Device” whitepaper</a:t>
            </a:r>
          </a:p>
          <a:p>
            <a:pPr lvl="1">
              <a:spcBef>
                <a:spcPts val="1170"/>
              </a:spcBef>
            </a:pPr>
            <a:r>
              <a:rPr lang="en-US" sz="3200" dirty="0" smtClean="0"/>
              <a:t>Use Compatibility Flags, Microsoft metadata extensions, and Search capabilities</a:t>
            </a:r>
          </a:p>
          <a:p>
            <a:pPr lvl="1">
              <a:spcBef>
                <a:spcPts val="1170"/>
              </a:spcBef>
            </a:pPr>
            <a:r>
              <a:rPr lang="en-US" sz="3200" dirty="0" smtClean="0"/>
              <a:t>Link to whitepaper at end of presentation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459106" y="1697360"/>
            <a:ext cx="10147934" cy="5925212"/>
          </a:xfrm>
        </p:spPr>
        <p:txBody>
          <a:bodyPr/>
          <a:lstStyle/>
          <a:p>
            <a:pPr marL="406351" indent="-406351">
              <a:spcBef>
                <a:spcPts val="1000"/>
              </a:spcBef>
            </a:pPr>
            <a:r>
              <a:rPr lang="en-US" sz="2900" dirty="0" smtClean="0"/>
              <a:t>Web Resources</a:t>
            </a:r>
          </a:p>
          <a:p>
            <a:pPr marL="749210" lvl="1" indent="-342860">
              <a:spcBef>
                <a:spcPts val="1000"/>
              </a:spcBef>
            </a:pPr>
            <a:r>
              <a:rPr lang="en-US" sz="2200" dirty="0" smtClean="0"/>
              <a:t>“Building a Network Device Compatible with Windows Media Player 11”:</a:t>
            </a:r>
            <a:br>
              <a:rPr lang="en-US" sz="2200" dirty="0" smtClean="0"/>
            </a:br>
            <a:r>
              <a:rPr lang="en-US" sz="2200" dirty="0" smtClean="0">
                <a:hlinkClick r:id="rId3"/>
              </a:rPr>
              <a:t>http://go.microsoft.com/fwlink/?LinkId=87957</a:t>
            </a:r>
            <a:r>
              <a:rPr lang="en-US" sz="2200" dirty="0" smtClean="0"/>
              <a:t> </a:t>
            </a:r>
          </a:p>
          <a:p>
            <a:pPr marL="749210" lvl="1" indent="-342860">
              <a:spcBef>
                <a:spcPts val="1000"/>
              </a:spcBef>
            </a:pPr>
            <a:r>
              <a:rPr lang="en-US" sz="2200" dirty="0" smtClean="0"/>
              <a:t>UPnP </a:t>
            </a:r>
            <a:r>
              <a:rPr lang="en-US" sz="2200" dirty="0" err="1" smtClean="0"/>
              <a:t>MediaServer</a:t>
            </a:r>
            <a:r>
              <a:rPr lang="en-US" sz="2200" dirty="0" smtClean="0"/>
              <a:t> and </a:t>
            </a:r>
            <a:r>
              <a:rPr lang="en-US" sz="2200" dirty="0" err="1" smtClean="0"/>
              <a:t>MediaRenderer</a:t>
            </a:r>
            <a:r>
              <a:rPr lang="en-US" sz="2200" dirty="0" smtClean="0"/>
              <a:t>-related specifications:  </a:t>
            </a:r>
            <a:r>
              <a:rPr lang="en-US" sz="2200" dirty="0" smtClean="0">
                <a:hlinkClick r:id="rId4"/>
              </a:rPr>
              <a:t>http://www.upnp.org/standardizeddcps/mediaserver.asp</a:t>
            </a:r>
            <a:endParaRPr lang="en-US" sz="2200" dirty="0" smtClean="0"/>
          </a:p>
          <a:p>
            <a:pPr marL="749210" lvl="1" indent="-342860">
              <a:spcBef>
                <a:spcPts val="1000"/>
              </a:spcBef>
            </a:pPr>
            <a:r>
              <a:rPr lang="en-US" sz="2200" dirty="0" smtClean="0"/>
              <a:t>Windows Media Player 11 – Media Sharing feature: </a:t>
            </a:r>
            <a:r>
              <a:rPr lang="en-US" sz="2200" dirty="0" smtClean="0">
                <a:hlinkClick r:id="rId5"/>
              </a:rPr>
              <a:t>http://www.microsoft.com/windows/windowsmedia/devices/athome/</a:t>
            </a:r>
            <a:br>
              <a:rPr lang="en-US" sz="2200" dirty="0" smtClean="0">
                <a:hlinkClick r:id="rId5"/>
              </a:rPr>
            </a:br>
            <a:r>
              <a:rPr lang="en-US" sz="2200" dirty="0" smtClean="0">
                <a:hlinkClick r:id="rId5"/>
              </a:rPr>
              <a:t>default.aspx</a:t>
            </a:r>
            <a:endParaRPr lang="en-US" sz="2200" dirty="0" smtClean="0"/>
          </a:p>
          <a:p>
            <a:pPr marL="749210" lvl="1" indent="-342860">
              <a:spcBef>
                <a:spcPts val="1000"/>
              </a:spcBef>
            </a:pPr>
            <a:r>
              <a:rPr lang="en-US" sz="2200" dirty="0" smtClean="0"/>
              <a:t>GUID values for Windows Media-supported media types: </a:t>
            </a:r>
            <a:r>
              <a:rPr lang="en-US" sz="2200" dirty="0" smtClean="0">
                <a:hlinkClick r:id="rId6"/>
              </a:rPr>
              <a:t>http://msdn2.microsoft.com/en-us/library/Aa390521.aspx</a:t>
            </a:r>
            <a:r>
              <a:rPr lang="en-US" sz="2200" dirty="0" smtClean="0"/>
              <a:t>  </a:t>
            </a:r>
          </a:p>
          <a:p>
            <a:pPr marL="749210" lvl="1" indent="-342860">
              <a:spcBef>
                <a:spcPts val="1000"/>
              </a:spcBef>
            </a:pPr>
            <a:r>
              <a:rPr lang="en-US" sz="2200" dirty="0" smtClean="0"/>
              <a:t>Descriptions of Windows Media-supported media types: </a:t>
            </a:r>
            <a:r>
              <a:rPr lang="en-US" sz="2200" dirty="0" smtClean="0">
                <a:hlinkClick r:id="rId7"/>
              </a:rPr>
              <a:t>http://msdn2.microsoft.com/en-us/library/Aa390528.aspx</a:t>
            </a:r>
            <a:endParaRPr lang="en-US" sz="2200" dirty="0" smtClean="0"/>
          </a:p>
          <a:p>
            <a:pPr marL="749210" lvl="1" indent="-342860">
              <a:spcBef>
                <a:spcPts val="1000"/>
              </a:spcBef>
            </a:pPr>
            <a:r>
              <a:rPr lang="en-US" sz="2200" dirty="0" err="1" smtClean="0"/>
              <a:t>PlaysForSure</a:t>
            </a:r>
            <a:r>
              <a:rPr lang="en-US" sz="2200" dirty="0" smtClean="0"/>
              <a:t> 2.x Resources and Test Kits: </a:t>
            </a:r>
            <a:r>
              <a:rPr lang="en-US" sz="2200" dirty="0" smtClean="0">
                <a:hlinkClick r:id="rId8"/>
              </a:rPr>
              <a:t>http://www.playsforsure.com/product/specifications/default.aspx</a:t>
            </a:r>
            <a:endParaRPr lang="en-US" sz="2200" dirty="0" smtClean="0"/>
          </a:p>
          <a:p>
            <a:pPr marL="749210" lvl="1" indent="-342860">
              <a:spcBef>
                <a:spcPts val="1000"/>
              </a:spcBef>
            </a:pPr>
            <a:r>
              <a:rPr lang="en-US" sz="2400" dirty="0" smtClean="0"/>
              <a:t>Technical Overview of Windows Media DRM 10 for Devices</a:t>
            </a:r>
            <a:br>
              <a:rPr lang="en-US" sz="2400" dirty="0" smtClean="0"/>
            </a:br>
            <a:r>
              <a:rPr lang="en-US" sz="2400" u="sng" dirty="0" smtClean="0">
                <a:hlinkClick r:id="rId9"/>
              </a:rPr>
              <a:t>http://go.microsoft.com/fwlink/?LinkId=28570</a:t>
            </a:r>
            <a:endParaRPr lang="en-US" sz="24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459106" y="1697360"/>
            <a:ext cx="10056494" cy="2886944"/>
          </a:xfrm>
        </p:spPr>
        <p:txBody>
          <a:bodyPr/>
          <a:lstStyle/>
          <a:p>
            <a:pPr marL="406351" indent="-406351">
              <a:spcBef>
                <a:spcPts val="1000"/>
              </a:spcBef>
            </a:pPr>
            <a:r>
              <a:rPr lang="en-US" sz="3400" dirty="0" smtClean="0"/>
              <a:t>Related Sessions</a:t>
            </a:r>
          </a:p>
          <a:p>
            <a:pPr marL="749210" lvl="1" indent="-342860">
              <a:spcBef>
                <a:spcPts val="1000"/>
              </a:spcBef>
            </a:pPr>
            <a:r>
              <a:rPr lang="en-US" sz="2400" dirty="0" smtClean="0"/>
              <a:t>CON-T411: Media Center Extender Technology: Overview</a:t>
            </a:r>
          </a:p>
          <a:p>
            <a:pPr marL="749210" lvl="1" indent="-342860">
              <a:spcBef>
                <a:spcPts val="1000"/>
              </a:spcBef>
            </a:pPr>
            <a:r>
              <a:rPr lang="en-US" sz="2400" dirty="0" smtClean="0"/>
              <a:t>CON-T412: </a:t>
            </a:r>
            <a:r>
              <a:rPr lang="fr-FR" sz="2400" dirty="0" smtClean="0"/>
              <a:t>Media Center </a:t>
            </a:r>
            <a:r>
              <a:rPr lang="fr-FR" sz="2400" dirty="0" err="1" smtClean="0"/>
              <a:t>Extender</a:t>
            </a:r>
            <a:r>
              <a:rPr lang="fr-FR" sz="2400" dirty="0" smtClean="0"/>
              <a:t> </a:t>
            </a:r>
            <a:r>
              <a:rPr lang="fr-FR" sz="2400" dirty="0" err="1" smtClean="0"/>
              <a:t>Device</a:t>
            </a:r>
            <a:r>
              <a:rPr lang="fr-FR" sz="2400" dirty="0" smtClean="0"/>
              <a:t> Design</a:t>
            </a:r>
          </a:p>
          <a:p>
            <a:pPr marL="749210" lvl="1" indent="-342860">
              <a:spcBef>
                <a:spcPts val="1000"/>
              </a:spcBef>
            </a:pPr>
            <a:r>
              <a:rPr lang="en-US" sz="2400" dirty="0" smtClean="0"/>
              <a:t>CON-T419: </a:t>
            </a:r>
            <a:r>
              <a:rPr lang="en-US" sz="2400" dirty="0" err="1" smtClean="0"/>
              <a:t>PlaysForSure</a:t>
            </a:r>
            <a:r>
              <a:rPr lang="en-US" sz="2400" dirty="0" smtClean="0"/>
              <a:t> Portable Devices and Windows Vista</a:t>
            </a:r>
          </a:p>
          <a:p>
            <a:pPr marL="749210" lvl="1" indent="-342860">
              <a:spcBef>
                <a:spcPts val="1000"/>
              </a:spcBef>
            </a:pPr>
            <a:r>
              <a:rPr lang="en-US" sz="2400" dirty="0" smtClean="0"/>
              <a:t>CON-H421: Certification Tests for Portable Devices: Workshop</a:t>
            </a:r>
          </a:p>
          <a:p>
            <a:pPr marL="406351" indent="-406351">
              <a:spcBef>
                <a:spcPts val="1000"/>
              </a:spcBef>
            </a:pPr>
            <a:r>
              <a:rPr lang="en-US" sz="3400" dirty="0" smtClean="0"/>
              <a:t>Questions?</a:t>
            </a:r>
          </a:p>
        </p:txBody>
      </p:sp>
      <p:sp>
        <p:nvSpPr>
          <p:cNvPr id="5" name="Text Box 5"/>
          <p:cNvSpPr txBox="1">
            <a:spLocks noChangeArrowheads="1"/>
          </p:cNvSpPr>
          <p:nvPr/>
        </p:nvSpPr>
        <p:spPr bwMode="auto">
          <a:xfrm>
            <a:off x="3038894" y="3983351"/>
            <a:ext cx="6024353" cy="634008"/>
          </a:xfrm>
          <a:prstGeom prst="rect">
            <a:avLst/>
          </a:prstGeom>
          <a:noFill/>
          <a:ln w="12700">
            <a:noFill/>
            <a:miter lim="800000"/>
            <a:headEnd/>
            <a:tailEnd/>
          </a:ln>
          <a:effectLst/>
        </p:spPr>
        <p:txBody>
          <a:bodyPr wrap="square" lIns="109714" tIns="54858" rIns="109714" bIns="54858">
            <a:spAutoFit/>
          </a:bodyPr>
          <a:lstStyle/>
          <a:p>
            <a:r>
              <a:rPr lang="en-US" sz="3400" dirty="0" err="1" smtClean="0">
                <a:solidFill>
                  <a:schemeClr val="tx2"/>
                </a:solidFill>
                <a:effectLst>
                  <a:outerShdw blurRad="38100" dist="38100" dir="2700000" algn="tl">
                    <a:srgbClr val="000000">
                      <a:alpha val="43137"/>
                    </a:srgbClr>
                  </a:outerShdw>
                </a:effectLst>
              </a:rPr>
              <a:t>pfsinfo</a:t>
            </a:r>
            <a:r>
              <a:rPr lang="en-US" sz="3400" dirty="0" smtClean="0">
                <a:solidFill>
                  <a:schemeClr val="tx2"/>
                </a:solidFill>
                <a:effectLst>
                  <a:outerShdw blurRad="38100" dist="38100" dir="2700000" algn="tl">
                    <a:srgbClr val="000000">
                      <a:alpha val="43137"/>
                    </a:srgbClr>
                  </a:outerShdw>
                </a:effectLst>
              </a:rPr>
              <a:t> @ microsoft.com</a:t>
            </a:r>
            <a:endParaRPr lang="en-US" sz="3400"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04" name="Picture 4" descr="cd or DVD"/>
          <p:cNvPicPr>
            <a:picLocks noChangeAspect="1" noChangeArrowheads="1"/>
          </p:cNvPicPr>
          <p:nvPr/>
        </p:nvPicPr>
        <p:blipFill>
          <a:blip r:embed="rId3"/>
          <a:srcRect/>
          <a:stretch>
            <a:fillRect/>
          </a:stretch>
        </p:blipFill>
        <p:spPr bwMode="auto">
          <a:xfrm>
            <a:off x="9507856" y="2526810"/>
            <a:ext cx="1310640" cy="1308736"/>
          </a:xfrm>
          <a:prstGeom prst="rect">
            <a:avLst/>
          </a:prstGeom>
          <a:noFill/>
          <a:effectLst>
            <a:outerShdw blurRad="50800" dist="38100" dir="2700000" algn="tl" rotWithShape="0">
              <a:prstClr val="black">
                <a:alpha val="40000"/>
              </a:prstClr>
            </a:outerShdw>
          </a:effectLst>
        </p:spPr>
      </p:pic>
      <p:pic>
        <p:nvPicPr>
          <p:cNvPr id="256010" name="Picture 10" descr="XP icon my videos"/>
          <p:cNvPicPr>
            <a:picLocks noChangeAspect="1" noChangeArrowheads="1"/>
          </p:cNvPicPr>
          <p:nvPr/>
        </p:nvPicPr>
        <p:blipFill>
          <a:blip r:embed="rId4"/>
          <a:srcRect/>
          <a:stretch>
            <a:fillRect/>
          </a:stretch>
        </p:blipFill>
        <p:spPr bwMode="auto">
          <a:xfrm>
            <a:off x="1697356" y="3982231"/>
            <a:ext cx="1032510" cy="1040130"/>
          </a:xfrm>
          <a:prstGeom prst="rect">
            <a:avLst/>
          </a:prstGeom>
          <a:noFill/>
          <a:effectLst>
            <a:outerShdw blurRad="50800" dist="38100" dir="2700000" algn="tl" rotWithShape="0">
              <a:prstClr val="black">
                <a:alpha val="40000"/>
              </a:prstClr>
            </a:outerShdw>
          </a:effectLst>
        </p:spPr>
      </p:pic>
      <p:sp>
        <p:nvSpPr>
          <p:cNvPr id="256011" name="Rectangle 11"/>
          <p:cNvSpPr>
            <a:spLocks noChangeArrowheads="1"/>
          </p:cNvSpPr>
          <p:nvPr/>
        </p:nvSpPr>
        <p:spPr bwMode="auto">
          <a:xfrm>
            <a:off x="453391" y="5982980"/>
            <a:ext cx="2891790" cy="1515800"/>
          </a:xfrm>
          <a:prstGeom prst="rect">
            <a:avLst/>
          </a:prstGeom>
          <a:noFill/>
          <a:ln w="9525">
            <a:noFill/>
            <a:miter lim="800000"/>
            <a:headEnd/>
            <a:tailEnd/>
          </a:ln>
          <a:effectLst/>
        </p:spPr>
        <p:txBody>
          <a:bodyPr wrap="square" lIns="109728" tIns="54864" rIns="109728" bIns="54864">
            <a:spAutoFit/>
          </a:bodyPr>
          <a:lstStyle/>
          <a:p>
            <a:pPr marL="417196" indent="-417196">
              <a:lnSpc>
                <a:spcPct val="85000"/>
              </a:lnSpc>
              <a:spcBef>
                <a:spcPct val="25000"/>
              </a:spcBef>
              <a:buClr>
                <a:schemeClr val="tx2"/>
              </a:buClr>
              <a:buSzPct val="95000"/>
            </a:pPr>
            <a:r>
              <a:rPr lang="en-US" dirty="0" smtClean="0">
                <a:effectLst>
                  <a:outerShdw blurRad="38100" dist="38100" dir="2700000" algn="tl">
                    <a:srgbClr val="000000"/>
                  </a:outerShdw>
                </a:effectLst>
              </a:rPr>
              <a:t>Photos</a:t>
            </a:r>
          </a:p>
          <a:p>
            <a:pPr marL="417196" indent="-417196">
              <a:lnSpc>
                <a:spcPct val="85000"/>
              </a:lnSpc>
              <a:spcBef>
                <a:spcPct val="25000"/>
              </a:spcBef>
              <a:buClr>
                <a:schemeClr val="tx2"/>
              </a:buClr>
              <a:buSzPct val="95000"/>
            </a:pPr>
            <a:r>
              <a:rPr lang="en-US" dirty="0" smtClean="0">
                <a:effectLst>
                  <a:outerShdw blurRad="38100" dist="38100" dir="2700000" algn="tl">
                    <a:srgbClr val="000000"/>
                  </a:outerShdw>
                </a:effectLst>
              </a:rPr>
              <a:t>Videos </a:t>
            </a:r>
          </a:p>
          <a:p>
            <a:pPr marL="417196" indent="-417196">
              <a:lnSpc>
                <a:spcPct val="85000"/>
              </a:lnSpc>
              <a:spcBef>
                <a:spcPct val="25000"/>
              </a:spcBef>
              <a:buClr>
                <a:schemeClr val="tx2"/>
              </a:buClr>
              <a:buSzPct val="95000"/>
            </a:pPr>
            <a:r>
              <a:rPr lang="en-US" dirty="0" smtClean="0">
                <a:effectLst>
                  <a:outerShdw blurRad="38100" dist="38100" dir="2700000" algn="tl">
                    <a:srgbClr val="000000"/>
                  </a:outerShdw>
                </a:effectLst>
              </a:rPr>
              <a:t>TV</a:t>
            </a:r>
            <a:endParaRPr lang="en-US" dirty="0">
              <a:effectLst>
                <a:outerShdw blurRad="38100" dist="38100" dir="2700000" algn="tl">
                  <a:srgbClr val="000000"/>
                </a:outerShdw>
              </a:effectLst>
            </a:endParaRPr>
          </a:p>
          <a:p>
            <a:pPr marL="417196" indent="-417196">
              <a:lnSpc>
                <a:spcPct val="85000"/>
              </a:lnSpc>
              <a:spcBef>
                <a:spcPct val="25000"/>
              </a:spcBef>
              <a:buClr>
                <a:schemeClr val="tx2"/>
              </a:buClr>
              <a:buSzPct val="95000"/>
            </a:pPr>
            <a:r>
              <a:rPr lang="en-US" dirty="0" smtClean="0">
                <a:effectLst>
                  <a:outerShdw blurRad="38100" dist="38100" dir="2700000" algn="tl">
                    <a:srgbClr val="000000"/>
                  </a:outerShdw>
                </a:effectLst>
              </a:rPr>
              <a:t>Music</a:t>
            </a:r>
            <a:endParaRPr lang="en-US" dirty="0">
              <a:effectLst>
                <a:outerShdw blurRad="38100" dist="38100" dir="2700000" algn="tl">
                  <a:srgbClr val="000000"/>
                </a:outerShdw>
              </a:effectLst>
            </a:endParaRPr>
          </a:p>
        </p:txBody>
      </p:sp>
      <p:sp>
        <p:nvSpPr>
          <p:cNvPr id="256012" name="Rectangle 12"/>
          <p:cNvSpPr>
            <a:spLocks noChangeArrowheads="1"/>
          </p:cNvSpPr>
          <p:nvPr/>
        </p:nvSpPr>
        <p:spPr bwMode="auto">
          <a:xfrm>
            <a:off x="7652083" y="5982981"/>
            <a:ext cx="3291840" cy="1888209"/>
          </a:xfrm>
          <a:prstGeom prst="rect">
            <a:avLst/>
          </a:prstGeom>
          <a:noFill/>
          <a:ln w="9525">
            <a:noFill/>
            <a:miter lim="800000"/>
            <a:headEnd/>
            <a:tailEnd/>
          </a:ln>
          <a:effectLst/>
        </p:spPr>
        <p:txBody>
          <a:bodyPr wrap="square" lIns="109728" tIns="54864" rIns="109728" bIns="54864">
            <a:spAutoFit/>
          </a:bodyPr>
          <a:lstStyle/>
          <a:p>
            <a:pPr marL="417196" indent="-417196">
              <a:lnSpc>
                <a:spcPct val="85000"/>
              </a:lnSpc>
              <a:spcBef>
                <a:spcPct val="25000"/>
              </a:spcBef>
              <a:buClr>
                <a:schemeClr val="tx2"/>
              </a:buClr>
              <a:buSzPct val="95000"/>
            </a:pPr>
            <a:r>
              <a:rPr lang="en-US" b="0" dirty="0" err="1" smtClean="0">
                <a:effectLst>
                  <a:outerShdw blurRad="38100" dist="38100" dir="2700000" algn="tl">
                    <a:srgbClr val="000000"/>
                  </a:outerShdw>
                </a:effectLst>
              </a:rPr>
              <a:t>PlaysForSure</a:t>
            </a:r>
            <a:r>
              <a:rPr lang="en-US" b="0" dirty="0" smtClean="0">
                <a:effectLst>
                  <a:outerShdw blurRad="38100" dist="38100" dir="2700000" algn="tl">
                    <a:srgbClr val="000000"/>
                  </a:outerShdw>
                </a:effectLst>
              </a:rPr>
              <a:t> devices</a:t>
            </a:r>
          </a:p>
          <a:p>
            <a:pPr marL="417196" indent="-417196">
              <a:lnSpc>
                <a:spcPct val="85000"/>
              </a:lnSpc>
              <a:spcBef>
                <a:spcPct val="25000"/>
              </a:spcBef>
              <a:buClr>
                <a:schemeClr val="tx2"/>
              </a:buClr>
              <a:buSzPct val="95000"/>
            </a:pPr>
            <a:r>
              <a:rPr lang="en-US" b="0" dirty="0" err="1" smtClean="0">
                <a:effectLst>
                  <a:outerShdw blurRad="38100" dist="38100" dir="2700000" algn="tl">
                    <a:srgbClr val="000000"/>
                  </a:outerShdw>
                </a:effectLst>
              </a:rPr>
              <a:t>Smartphones</a:t>
            </a:r>
            <a:r>
              <a:rPr lang="en-US" b="0" dirty="0" smtClean="0">
                <a:effectLst>
                  <a:outerShdw blurRad="38100" dist="38100" dir="2700000" algn="tl">
                    <a:srgbClr val="000000"/>
                  </a:outerShdw>
                </a:effectLst>
              </a:rPr>
              <a:t> </a:t>
            </a:r>
          </a:p>
          <a:p>
            <a:pPr marL="417196" indent="-417196">
              <a:lnSpc>
                <a:spcPct val="85000"/>
              </a:lnSpc>
              <a:spcBef>
                <a:spcPct val="25000"/>
              </a:spcBef>
              <a:buClr>
                <a:schemeClr val="tx2"/>
              </a:buClr>
              <a:buSzPct val="95000"/>
            </a:pPr>
            <a:r>
              <a:rPr lang="en-US" b="0" dirty="0" smtClean="0">
                <a:effectLst>
                  <a:outerShdw blurRad="38100" dist="38100" dir="2700000" algn="tl">
                    <a:srgbClr val="000000"/>
                  </a:outerShdw>
                </a:effectLst>
              </a:rPr>
              <a:t>Portable Media Players</a:t>
            </a:r>
            <a:endParaRPr lang="en-US" b="0" dirty="0">
              <a:effectLst>
                <a:outerShdw blurRad="38100" dist="38100" dir="2700000" algn="tl">
                  <a:srgbClr val="000000"/>
                </a:outerShdw>
              </a:effectLst>
            </a:endParaRPr>
          </a:p>
          <a:p>
            <a:pPr marL="417196" indent="-417196">
              <a:lnSpc>
                <a:spcPct val="85000"/>
              </a:lnSpc>
              <a:spcBef>
                <a:spcPct val="25000"/>
              </a:spcBef>
              <a:buClr>
                <a:schemeClr val="tx2"/>
              </a:buClr>
              <a:buSzPct val="95000"/>
            </a:pPr>
            <a:r>
              <a:rPr lang="en-US" b="0" dirty="0" smtClean="0">
                <a:effectLst>
                  <a:outerShdw blurRad="38100" dist="38100" dir="2700000" algn="tl">
                    <a:srgbClr val="000000"/>
                  </a:outerShdw>
                </a:effectLst>
              </a:rPr>
              <a:t>Media Center Extenders</a:t>
            </a:r>
          </a:p>
          <a:p>
            <a:pPr marL="417196" indent="-417196">
              <a:lnSpc>
                <a:spcPct val="85000"/>
              </a:lnSpc>
              <a:spcBef>
                <a:spcPct val="25000"/>
              </a:spcBef>
              <a:buClr>
                <a:schemeClr val="tx2"/>
              </a:buClr>
              <a:buSzPct val="95000"/>
            </a:pPr>
            <a:r>
              <a:rPr lang="en-US" dirty="0" smtClean="0">
                <a:effectLst>
                  <a:outerShdw blurRad="38100" dist="38100" dir="2700000" algn="tl">
                    <a:srgbClr val="000000"/>
                  </a:outerShdw>
                </a:effectLst>
              </a:rPr>
              <a:t>Xbox 360</a:t>
            </a:r>
          </a:p>
        </p:txBody>
      </p:sp>
      <p:pic>
        <p:nvPicPr>
          <p:cNvPr id="256013" name="Picture 13" descr="Panasonic wide screen plasma HDTV soccer game angle"/>
          <p:cNvPicPr>
            <a:picLocks noChangeAspect="1" noChangeArrowheads="1"/>
          </p:cNvPicPr>
          <p:nvPr/>
        </p:nvPicPr>
        <p:blipFill>
          <a:blip r:embed="rId5"/>
          <a:srcRect/>
          <a:stretch>
            <a:fillRect/>
          </a:stretch>
        </p:blipFill>
        <p:spPr bwMode="auto">
          <a:xfrm>
            <a:off x="281941" y="2509666"/>
            <a:ext cx="1863090" cy="1645920"/>
          </a:xfrm>
          <a:prstGeom prst="rect">
            <a:avLst/>
          </a:prstGeom>
          <a:noFill/>
          <a:effectLst>
            <a:outerShdw blurRad="50800" dist="38100" dir="2700000" algn="tl" rotWithShape="0">
              <a:prstClr val="black">
                <a:alpha val="40000"/>
              </a:prstClr>
            </a:outerShdw>
          </a:effectLst>
        </p:spPr>
      </p:pic>
      <p:pic>
        <p:nvPicPr>
          <p:cNvPr id="256016" name="Picture 16" descr="Xbox 360 console and controller"/>
          <p:cNvPicPr>
            <a:picLocks noChangeAspect="1" noChangeArrowheads="1"/>
          </p:cNvPicPr>
          <p:nvPr/>
        </p:nvPicPr>
        <p:blipFill>
          <a:blip r:embed="rId6"/>
          <a:srcRect/>
          <a:stretch>
            <a:fillRect/>
          </a:stretch>
        </p:blipFill>
        <p:spPr bwMode="auto">
          <a:xfrm>
            <a:off x="7574280" y="3791731"/>
            <a:ext cx="1224916" cy="1299210"/>
          </a:xfrm>
          <a:prstGeom prst="rect">
            <a:avLst/>
          </a:prstGeom>
          <a:noFill/>
          <a:effectLst>
            <a:outerShdw blurRad="50800" dist="38100" dir="2700000" algn="tl" rotWithShape="0">
              <a:prstClr val="black">
                <a:alpha val="40000"/>
              </a:prstClr>
            </a:outerShdw>
          </a:effectLst>
        </p:spPr>
      </p:pic>
      <p:pic>
        <p:nvPicPr>
          <p:cNvPr id="256017" name="Picture 17" descr="digitrex tv"/>
          <p:cNvPicPr>
            <a:picLocks noChangeAspect="1" noChangeArrowheads="1"/>
          </p:cNvPicPr>
          <p:nvPr/>
        </p:nvPicPr>
        <p:blipFill>
          <a:blip r:embed="rId7"/>
          <a:srcRect/>
          <a:stretch>
            <a:fillRect/>
          </a:stretch>
        </p:blipFill>
        <p:spPr bwMode="auto">
          <a:xfrm>
            <a:off x="7077076" y="2368696"/>
            <a:ext cx="1922144" cy="1289684"/>
          </a:xfrm>
          <a:prstGeom prst="rect">
            <a:avLst/>
          </a:prstGeom>
          <a:noFill/>
          <a:effectLst>
            <a:outerShdw blurRad="50800" dist="38100" dir="2700000" algn="tl" rotWithShape="0">
              <a:prstClr val="black">
                <a:alpha val="40000"/>
              </a:prstClr>
            </a:outerShdw>
          </a:effectLst>
        </p:spPr>
      </p:pic>
      <p:pic>
        <p:nvPicPr>
          <p:cNvPr id="256020" name="Picture 20" descr="Sony MiniDV Digital video CamCorder"/>
          <p:cNvPicPr>
            <a:picLocks noChangeAspect="1" noChangeArrowheads="1"/>
          </p:cNvPicPr>
          <p:nvPr/>
        </p:nvPicPr>
        <p:blipFill>
          <a:blip r:embed="rId8"/>
          <a:srcRect/>
          <a:stretch>
            <a:fillRect/>
          </a:stretch>
        </p:blipFill>
        <p:spPr bwMode="auto">
          <a:xfrm>
            <a:off x="1844040" y="2536336"/>
            <a:ext cx="1468756" cy="941070"/>
          </a:xfrm>
          <a:prstGeom prst="rect">
            <a:avLst/>
          </a:prstGeom>
          <a:noFill/>
          <a:effectLst>
            <a:outerShdw blurRad="50800" dist="38100" dir="2700000" algn="tl" rotWithShape="0">
              <a:prstClr val="black">
                <a:alpha val="40000"/>
              </a:prstClr>
            </a:outerShdw>
          </a:effectLst>
        </p:spPr>
      </p:pic>
      <p:pic>
        <p:nvPicPr>
          <p:cNvPr id="256021" name="Picture 21" descr="XP icon cd music"/>
          <p:cNvPicPr>
            <a:picLocks noChangeAspect="1" noChangeArrowheads="1"/>
          </p:cNvPicPr>
          <p:nvPr/>
        </p:nvPicPr>
        <p:blipFill>
          <a:blip r:embed="rId9"/>
          <a:srcRect/>
          <a:stretch>
            <a:fillRect/>
          </a:stretch>
        </p:blipFill>
        <p:spPr bwMode="auto">
          <a:xfrm>
            <a:off x="2676526" y="3572656"/>
            <a:ext cx="885824" cy="868680"/>
          </a:xfrm>
          <a:prstGeom prst="rect">
            <a:avLst/>
          </a:prstGeom>
          <a:noFill/>
          <a:effectLst>
            <a:outerShdw blurRad="50800" dist="38100" dir="2700000" algn="tl" rotWithShape="0">
              <a:prstClr val="black">
                <a:alpha val="40000"/>
              </a:prstClr>
            </a:outerShdw>
          </a:effectLst>
        </p:spPr>
      </p:pic>
      <p:grpSp>
        <p:nvGrpSpPr>
          <p:cNvPr id="2" name="Group 22"/>
          <p:cNvGrpSpPr>
            <a:grpSpLocks/>
          </p:cNvGrpSpPr>
          <p:nvPr/>
        </p:nvGrpSpPr>
        <p:grpSpPr bwMode="auto">
          <a:xfrm>
            <a:off x="209550" y="3896506"/>
            <a:ext cx="1219200" cy="1144904"/>
            <a:chOff x="7142" y="-474"/>
            <a:chExt cx="1341" cy="1259"/>
          </a:xfrm>
          <a:effectLst>
            <a:outerShdw blurRad="50800" dist="38100" dir="2700000" algn="tl" rotWithShape="0">
              <a:prstClr val="black">
                <a:alpha val="40000"/>
              </a:prstClr>
            </a:outerShdw>
          </a:effectLst>
        </p:grpSpPr>
        <p:pic>
          <p:nvPicPr>
            <p:cNvPr id="256023" name="Picture 23" descr="Splinter-Cell-Xbox boxshot"/>
            <p:cNvPicPr>
              <a:picLocks noChangeAspect="1" noChangeArrowheads="1"/>
            </p:cNvPicPr>
            <p:nvPr/>
          </p:nvPicPr>
          <p:blipFill>
            <a:blip r:embed="rId10"/>
            <a:srcRect/>
            <a:stretch>
              <a:fillRect/>
            </a:stretch>
          </p:blipFill>
          <p:spPr bwMode="auto">
            <a:xfrm rot="1657820">
              <a:off x="7764" y="-236"/>
              <a:ext cx="719" cy="1021"/>
            </a:xfrm>
            <a:prstGeom prst="rect">
              <a:avLst/>
            </a:prstGeom>
            <a:noFill/>
            <a:ln w="9525" algn="ctr">
              <a:solidFill>
                <a:srgbClr val="56FE02"/>
              </a:solidFill>
              <a:miter lim="800000"/>
              <a:headEnd/>
              <a:tailEnd/>
            </a:ln>
            <a:effectLst/>
          </p:spPr>
        </p:pic>
        <p:pic>
          <p:nvPicPr>
            <p:cNvPr id="256024" name="Picture 24" descr="Jade empire limited edition xbox box front"/>
            <p:cNvPicPr>
              <a:picLocks noChangeAspect="1" noChangeArrowheads="1"/>
            </p:cNvPicPr>
            <p:nvPr/>
          </p:nvPicPr>
          <p:blipFill>
            <a:blip r:embed="rId11"/>
            <a:srcRect/>
            <a:stretch>
              <a:fillRect/>
            </a:stretch>
          </p:blipFill>
          <p:spPr bwMode="auto">
            <a:xfrm rot="868431">
              <a:off x="7542" y="-329"/>
              <a:ext cx="719" cy="1024"/>
            </a:xfrm>
            <a:prstGeom prst="rect">
              <a:avLst/>
            </a:prstGeom>
            <a:noFill/>
            <a:ln w="9525" algn="ctr">
              <a:solidFill>
                <a:srgbClr val="56FE02"/>
              </a:solidFill>
              <a:miter lim="800000"/>
              <a:headEnd/>
              <a:tailEnd/>
            </a:ln>
            <a:effectLst/>
          </p:spPr>
        </p:pic>
        <p:pic>
          <p:nvPicPr>
            <p:cNvPr id="256025" name="Picture 25" descr="Project Gotham Racing 2 box"/>
            <p:cNvPicPr>
              <a:picLocks noChangeAspect="1" noChangeArrowheads="1"/>
            </p:cNvPicPr>
            <p:nvPr/>
          </p:nvPicPr>
          <p:blipFill>
            <a:blip r:embed="rId12"/>
            <a:srcRect/>
            <a:stretch>
              <a:fillRect/>
            </a:stretch>
          </p:blipFill>
          <p:spPr bwMode="auto">
            <a:xfrm rot="518861">
              <a:off x="7343" y="-418"/>
              <a:ext cx="729" cy="1032"/>
            </a:xfrm>
            <a:prstGeom prst="rect">
              <a:avLst/>
            </a:prstGeom>
            <a:noFill/>
            <a:ln w="9525" algn="ctr">
              <a:solidFill>
                <a:srgbClr val="56FE02"/>
              </a:solidFill>
              <a:miter lim="800000"/>
              <a:headEnd/>
              <a:tailEnd/>
            </a:ln>
            <a:effectLst/>
          </p:spPr>
        </p:pic>
        <p:pic>
          <p:nvPicPr>
            <p:cNvPr id="256026" name="Picture 26" descr="HALO 2 box front"/>
            <p:cNvPicPr>
              <a:picLocks noChangeAspect="1" noChangeArrowheads="1"/>
            </p:cNvPicPr>
            <p:nvPr/>
          </p:nvPicPr>
          <p:blipFill>
            <a:blip r:embed="rId13"/>
            <a:srcRect/>
            <a:stretch>
              <a:fillRect/>
            </a:stretch>
          </p:blipFill>
          <p:spPr bwMode="auto">
            <a:xfrm>
              <a:off x="7142" y="-474"/>
              <a:ext cx="721" cy="1024"/>
            </a:xfrm>
            <a:prstGeom prst="rect">
              <a:avLst/>
            </a:prstGeom>
            <a:noFill/>
            <a:ln w="9525">
              <a:solidFill>
                <a:srgbClr val="56FE02"/>
              </a:solidFill>
              <a:miter lim="800000"/>
              <a:headEnd/>
              <a:tailEnd/>
            </a:ln>
          </p:spPr>
        </p:pic>
      </p:grpSp>
      <p:pic>
        <p:nvPicPr>
          <p:cNvPr id="256027" name="Picture 27" descr="alienware bobsled Media Center extender"/>
          <p:cNvPicPr>
            <a:picLocks noChangeAspect="1" noChangeArrowheads="1"/>
          </p:cNvPicPr>
          <p:nvPr/>
        </p:nvPicPr>
        <p:blipFill>
          <a:blip r:embed="rId14"/>
          <a:srcRect/>
          <a:stretch>
            <a:fillRect/>
          </a:stretch>
        </p:blipFill>
        <p:spPr bwMode="auto">
          <a:xfrm>
            <a:off x="8444866" y="2223916"/>
            <a:ext cx="1455420" cy="672464"/>
          </a:xfrm>
          <a:prstGeom prst="rect">
            <a:avLst/>
          </a:prstGeom>
          <a:noFill/>
          <a:effectLst>
            <a:outerShdw blurRad="50800" dist="38100" dir="2700000" algn="tl" rotWithShape="0">
              <a:prstClr val="black">
                <a:alpha val="40000"/>
              </a:prstClr>
            </a:outerShdw>
          </a:effectLst>
        </p:spPr>
      </p:pic>
      <p:pic>
        <p:nvPicPr>
          <p:cNvPr id="256028" name="Picture 28" descr="HP iPaq pocket pc 5455"/>
          <p:cNvPicPr>
            <a:picLocks noChangeAspect="1" noChangeArrowheads="1"/>
          </p:cNvPicPr>
          <p:nvPr/>
        </p:nvPicPr>
        <p:blipFill>
          <a:blip r:embed="rId15"/>
          <a:srcRect/>
          <a:stretch>
            <a:fillRect/>
          </a:stretch>
        </p:blipFill>
        <p:spPr bwMode="auto">
          <a:xfrm>
            <a:off x="8595360" y="3170700"/>
            <a:ext cx="929640" cy="1445896"/>
          </a:xfrm>
          <a:prstGeom prst="rect">
            <a:avLst/>
          </a:prstGeom>
          <a:noFill/>
          <a:effectLst>
            <a:outerShdw blurRad="50800" dist="38100" dir="2700000" algn="tl" rotWithShape="0">
              <a:prstClr val="black">
                <a:alpha val="40000"/>
              </a:prstClr>
            </a:outerShdw>
          </a:effectLst>
        </p:spPr>
      </p:pic>
      <p:pic>
        <p:nvPicPr>
          <p:cNvPr id="256029" name="Picture 29" descr="HTC Typhoon SmartPhone angled right"/>
          <p:cNvPicPr>
            <a:picLocks noChangeAspect="1" noChangeArrowheads="1"/>
          </p:cNvPicPr>
          <p:nvPr/>
        </p:nvPicPr>
        <p:blipFill>
          <a:blip r:embed="rId16"/>
          <a:srcRect/>
          <a:stretch>
            <a:fillRect/>
          </a:stretch>
        </p:blipFill>
        <p:spPr bwMode="auto">
          <a:xfrm>
            <a:off x="9403882" y="3830028"/>
            <a:ext cx="1087756" cy="1419226"/>
          </a:xfrm>
          <a:prstGeom prst="rect">
            <a:avLst/>
          </a:prstGeom>
          <a:noFill/>
          <a:effectLst>
            <a:outerShdw blurRad="50800" dist="38100" dir="2700000" algn="tl" rotWithShape="0">
              <a:prstClr val="black">
                <a:alpha val="40000"/>
              </a:prstClr>
            </a:outerShdw>
          </a:effectLst>
        </p:spPr>
      </p:pic>
      <p:sp>
        <p:nvSpPr>
          <p:cNvPr id="30" name="Title 1"/>
          <p:cNvSpPr>
            <a:spLocks noGrp="1"/>
          </p:cNvSpPr>
          <p:nvPr>
            <p:ph type="title"/>
          </p:nvPr>
        </p:nvSpPr>
        <p:spPr>
          <a:xfrm>
            <a:off x="459106" y="274321"/>
            <a:ext cx="10056494" cy="1595514"/>
          </a:xfrm>
        </p:spPr>
        <p:txBody>
          <a:bodyPr/>
          <a:lstStyle/>
          <a:p>
            <a:r>
              <a:rPr sz="5800" smtClean="0"/>
              <a:t>PC Uniquely Suited To Distribute Content Around The Home</a:t>
            </a:r>
            <a:endParaRPr sz="5800"/>
          </a:p>
        </p:txBody>
      </p:sp>
      <p:sp>
        <p:nvSpPr>
          <p:cNvPr id="31" name="Title 1"/>
          <p:cNvSpPr txBox="1">
            <a:spLocks/>
          </p:cNvSpPr>
          <p:nvPr/>
        </p:nvSpPr>
        <p:spPr bwMode="auto">
          <a:xfrm>
            <a:off x="548640" y="52305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content</a:t>
            </a:r>
            <a:endParaRPr lang="en-US" sz="6000" b="1"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2" name="Title 1"/>
          <p:cNvSpPr txBox="1">
            <a:spLocks/>
          </p:cNvSpPr>
          <p:nvPr/>
        </p:nvSpPr>
        <p:spPr bwMode="auto">
          <a:xfrm>
            <a:off x="7705026" y="52305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devices</a:t>
            </a:r>
            <a:endParaRPr lang="en-US" sz="6000" b="1"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3" name="Group 28"/>
          <p:cNvGrpSpPr/>
          <p:nvPr/>
        </p:nvGrpSpPr>
        <p:grpSpPr>
          <a:xfrm>
            <a:off x="3474720" y="2959246"/>
            <a:ext cx="3914776" cy="4491990"/>
            <a:chOff x="2940050" y="2109788"/>
            <a:chExt cx="3262313" cy="3743325"/>
          </a:xfrm>
          <a:effectLst>
            <a:outerShdw blurRad="50800" dist="38100" dir="2700000" algn="tl" rotWithShape="0">
              <a:prstClr val="black">
                <a:alpha val="40000"/>
              </a:prstClr>
            </a:outerShdw>
          </a:effectLst>
        </p:grpSpPr>
        <p:pic>
          <p:nvPicPr>
            <p:cNvPr id="256002" name="Picture 2" descr="Gel - Gel3 circles clear"/>
            <p:cNvPicPr>
              <a:picLocks noChangeAspect="1" noChangeArrowheads="1"/>
            </p:cNvPicPr>
            <p:nvPr/>
          </p:nvPicPr>
          <p:blipFill>
            <a:blip r:embed="rId17"/>
            <a:srcRect/>
            <a:stretch>
              <a:fillRect/>
            </a:stretch>
          </p:blipFill>
          <p:spPr bwMode="auto">
            <a:xfrm>
              <a:off x="2940050" y="2109788"/>
              <a:ext cx="3262313" cy="3262312"/>
            </a:xfrm>
            <a:prstGeom prst="rect">
              <a:avLst/>
            </a:prstGeom>
            <a:noFill/>
          </p:spPr>
        </p:pic>
        <p:grpSp>
          <p:nvGrpSpPr>
            <p:cNvPr id="4" name="Group 34"/>
            <p:cNvGrpSpPr>
              <a:grpSpLocks/>
            </p:cNvGrpSpPr>
            <p:nvPr/>
          </p:nvGrpSpPr>
          <p:grpSpPr bwMode="auto">
            <a:xfrm>
              <a:off x="3048794" y="2971800"/>
              <a:ext cx="3044825" cy="2217738"/>
              <a:chOff x="1921" y="1880"/>
              <a:chExt cx="1918" cy="1397"/>
            </a:xfrm>
          </p:grpSpPr>
          <p:pic>
            <p:nvPicPr>
              <p:cNvPr id="256035" name="Picture 35" descr="Gateway Tower Media Center PC"/>
              <p:cNvPicPr>
                <a:picLocks noChangeAspect="1" noChangeArrowheads="1"/>
              </p:cNvPicPr>
              <p:nvPr/>
            </p:nvPicPr>
            <p:blipFill>
              <a:blip r:embed="rId18"/>
              <a:srcRect/>
              <a:stretch>
                <a:fillRect/>
              </a:stretch>
            </p:blipFill>
            <p:spPr bwMode="auto">
              <a:xfrm>
                <a:off x="1921" y="1880"/>
                <a:ext cx="1918" cy="1397"/>
              </a:xfrm>
              <a:prstGeom prst="rect">
                <a:avLst/>
              </a:prstGeom>
              <a:noFill/>
            </p:spPr>
          </p:pic>
          <p:pic>
            <p:nvPicPr>
              <p:cNvPr id="256036" name="Picture 36"/>
              <p:cNvPicPr>
                <a:picLocks noChangeArrowheads="1"/>
              </p:cNvPicPr>
              <p:nvPr/>
            </p:nvPicPr>
            <p:blipFill>
              <a:blip r:embed="rId19" cstate="print"/>
              <a:srcRect/>
              <a:stretch>
                <a:fillRect/>
              </a:stretch>
            </p:blipFill>
            <p:spPr bwMode="auto">
              <a:xfrm>
                <a:off x="2452" y="1946"/>
                <a:ext cx="1307" cy="743"/>
              </a:xfrm>
              <a:prstGeom prst="rect">
                <a:avLst/>
              </a:prstGeom>
              <a:noFill/>
              <a:ln w="9525">
                <a:noFill/>
                <a:miter lim="800000"/>
                <a:headEnd/>
                <a:tailEnd/>
              </a:ln>
            </p:spPr>
          </p:pic>
        </p:grpSp>
        <p:pic>
          <p:nvPicPr>
            <p:cNvPr id="28" name="Picture 27" descr="wVista_h_rgb_r.png"/>
            <p:cNvPicPr>
              <a:picLocks noChangeAspect="1"/>
            </p:cNvPicPr>
            <p:nvPr/>
          </p:nvPicPr>
          <p:blipFill>
            <a:blip r:embed="rId20"/>
            <a:stretch>
              <a:fillRect/>
            </a:stretch>
          </p:blipFill>
          <p:spPr>
            <a:xfrm>
              <a:off x="3082925" y="5257800"/>
              <a:ext cx="2976563" cy="595313"/>
            </a:xfrm>
            <a:prstGeom prst="rect">
              <a:avLst/>
            </a:prstGeom>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Media Sharing On Windows</a:t>
            </a:r>
            <a:r>
              <a:rPr lang="en-US" dirty="0"/>
              <a:t/>
            </a:r>
            <a:br>
              <a:rPr lang="en-US" dirty="0"/>
            </a:br>
            <a:r>
              <a:rPr sz="4300" smtClean="0">
                <a:solidFill>
                  <a:schemeClr val="accent1"/>
                </a:solidFill>
              </a:rPr>
              <a:t>Guiding principles</a:t>
            </a:r>
            <a:endParaRPr sz="4300">
              <a:solidFill>
                <a:schemeClr val="accent1"/>
              </a:solidFill>
            </a:endParaRPr>
          </a:p>
        </p:txBody>
      </p:sp>
      <p:sp>
        <p:nvSpPr>
          <p:cNvPr id="9229" name="Rectangle 13"/>
          <p:cNvSpPr>
            <a:spLocks noGrp="1" noChangeArrowheads="1"/>
          </p:cNvSpPr>
          <p:nvPr>
            <p:ph idx="1"/>
          </p:nvPr>
        </p:nvSpPr>
        <p:spPr>
          <a:xfrm>
            <a:off x="3383280" y="2358662"/>
            <a:ext cx="7589520" cy="553998"/>
          </a:xfrm>
        </p:spPr>
        <p:txBody>
          <a:bodyPr/>
          <a:lstStyle/>
          <a:p>
            <a:pPr>
              <a:buNone/>
            </a:pPr>
            <a:r>
              <a:rPr lang="en-US" dirty="0" smtClean="0"/>
              <a:t>Simple, intuitive and easy to use </a:t>
            </a:r>
          </a:p>
        </p:txBody>
      </p:sp>
      <p:sp>
        <p:nvSpPr>
          <p:cNvPr id="4" name="Rounded Rectangle 3"/>
          <p:cNvSpPr/>
          <p:nvPr/>
        </p:nvSpPr>
        <p:spPr bwMode="auto">
          <a:xfrm>
            <a:off x="548640" y="2103120"/>
            <a:ext cx="2641600"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b="1" dirty="0" smtClean="0">
                <a:solidFill>
                  <a:srgbClr val="FFFFFF"/>
                </a:solidFill>
                <a:effectLst>
                  <a:outerShdw blurRad="38100" dist="38100" dir="2700000" algn="tl">
                    <a:srgbClr val="000000">
                      <a:alpha val="43137"/>
                    </a:srgbClr>
                  </a:outerShdw>
                </a:effectLst>
                <a:latin typeface="Segoe" pitchFamily="34" charset="0"/>
              </a:rPr>
              <a:t>“It just works”</a:t>
            </a:r>
          </a:p>
        </p:txBody>
      </p:sp>
      <p:sp>
        <p:nvSpPr>
          <p:cNvPr id="5" name="Rounded Rectangle 4"/>
          <p:cNvSpPr/>
          <p:nvPr/>
        </p:nvSpPr>
        <p:spPr bwMode="auto">
          <a:xfrm>
            <a:off x="548640" y="3444240"/>
            <a:ext cx="2641600"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b="1" dirty="0" smtClean="0">
                <a:solidFill>
                  <a:srgbClr val="FFFFFF"/>
                </a:solidFill>
                <a:effectLst>
                  <a:outerShdw blurRad="38100" dist="38100" dir="2700000" algn="tl">
                    <a:srgbClr val="000000">
                      <a:alpha val="43137"/>
                    </a:srgbClr>
                  </a:outerShdw>
                </a:effectLst>
                <a:latin typeface="Segoe" pitchFamily="34" charset="0"/>
              </a:rPr>
              <a:t>Seamless </a:t>
            </a:r>
            <a:br>
              <a:rPr lang="en-US" sz="2900" b="1" dirty="0" smtClean="0">
                <a:solidFill>
                  <a:srgbClr val="FFFFFF"/>
                </a:solidFill>
                <a:effectLst>
                  <a:outerShdw blurRad="38100" dist="38100" dir="2700000" algn="tl">
                    <a:srgbClr val="000000">
                      <a:alpha val="43137"/>
                    </a:srgbClr>
                  </a:outerShdw>
                </a:effectLst>
                <a:latin typeface="Segoe" pitchFamily="34" charset="0"/>
              </a:rPr>
            </a:br>
            <a:r>
              <a:rPr lang="en-US" sz="2900" b="1" dirty="0" smtClean="0">
                <a:solidFill>
                  <a:srgbClr val="FFFFFF"/>
                </a:solidFill>
                <a:effectLst>
                  <a:outerShdw blurRad="38100" dist="38100" dir="2700000" algn="tl">
                    <a:srgbClr val="000000">
                      <a:alpha val="43137"/>
                    </a:srgbClr>
                  </a:outerShdw>
                </a:effectLst>
                <a:latin typeface="Segoe" pitchFamily="34" charset="0"/>
              </a:rPr>
              <a:t>Content Flow</a:t>
            </a:r>
          </a:p>
        </p:txBody>
      </p:sp>
      <p:sp>
        <p:nvSpPr>
          <p:cNvPr id="6" name="Rounded Rectangle 5"/>
          <p:cNvSpPr/>
          <p:nvPr/>
        </p:nvSpPr>
        <p:spPr bwMode="auto">
          <a:xfrm>
            <a:off x="548640" y="4773932"/>
            <a:ext cx="2641600"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b="1" dirty="0" smtClean="0">
                <a:solidFill>
                  <a:srgbClr val="FFFFFF"/>
                </a:solidFill>
                <a:effectLst>
                  <a:outerShdw blurRad="38100" dist="38100" dir="2700000" algn="tl">
                    <a:srgbClr val="000000">
                      <a:alpha val="43137"/>
                    </a:srgbClr>
                  </a:outerShdw>
                </a:effectLst>
                <a:latin typeface="Segoe" pitchFamily="34" charset="0"/>
              </a:rPr>
              <a:t>Quality</a:t>
            </a:r>
          </a:p>
        </p:txBody>
      </p:sp>
      <p:sp>
        <p:nvSpPr>
          <p:cNvPr id="7" name="Rounded Rectangle 6"/>
          <p:cNvSpPr/>
          <p:nvPr/>
        </p:nvSpPr>
        <p:spPr bwMode="auto">
          <a:xfrm>
            <a:off x="548640" y="6120012"/>
            <a:ext cx="2641600"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b="1" dirty="0" smtClean="0">
                <a:solidFill>
                  <a:srgbClr val="FFFFFF"/>
                </a:solidFill>
                <a:effectLst>
                  <a:outerShdw blurRad="38100" dist="38100" dir="2700000" algn="tl">
                    <a:srgbClr val="000000">
                      <a:alpha val="43137"/>
                    </a:srgbClr>
                  </a:outerShdw>
                </a:effectLst>
                <a:latin typeface="Segoe" pitchFamily="34" charset="0"/>
              </a:rPr>
              <a:t>Device Reach</a:t>
            </a:r>
          </a:p>
        </p:txBody>
      </p:sp>
      <p:sp>
        <p:nvSpPr>
          <p:cNvPr id="8" name="Rectangle 13"/>
          <p:cNvSpPr txBox="1">
            <a:spLocks noChangeArrowheads="1"/>
          </p:cNvSpPr>
          <p:nvPr/>
        </p:nvSpPr>
        <p:spPr bwMode="auto">
          <a:xfrm>
            <a:off x="3383280" y="3699782"/>
            <a:ext cx="758952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Platform for media devices</a:t>
            </a:r>
          </a:p>
        </p:txBody>
      </p:sp>
      <p:sp>
        <p:nvSpPr>
          <p:cNvPr id="9" name="Rectangle 13"/>
          <p:cNvSpPr txBox="1">
            <a:spLocks noChangeArrowheads="1"/>
          </p:cNvSpPr>
          <p:nvPr/>
        </p:nvSpPr>
        <p:spPr bwMode="auto">
          <a:xfrm>
            <a:off x="3383280" y="4755245"/>
            <a:ext cx="758952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Consumer Electronics-grade multimedia experiences</a:t>
            </a:r>
          </a:p>
        </p:txBody>
      </p:sp>
      <p:sp>
        <p:nvSpPr>
          <p:cNvPr id="10" name="Rectangle 13"/>
          <p:cNvSpPr txBox="1">
            <a:spLocks noChangeArrowheads="1"/>
          </p:cNvSpPr>
          <p:nvPr/>
        </p:nvSpPr>
        <p:spPr bwMode="auto">
          <a:xfrm>
            <a:off x="3383280" y="6101326"/>
            <a:ext cx="758952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Extend content throughout the home media ecosystem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101290"/>
            <a:ext cx="10050780" cy="398879"/>
          </a:xfrm>
        </p:spPr>
        <p:txBody>
          <a:bodyPr/>
          <a:lstStyle/>
          <a:p>
            <a:pPr algn="ctr">
              <a:buNone/>
            </a:pPr>
            <a:r>
              <a:rPr lang="en-US" sz="2900" dirty="0" smtClean="0"/>
              <a:t>CON-T418 </a:t>
            </a:r>
            <a:r>
              <a:rPr lang="en-US" sz="2900" dirty="0" err="1" smtClean="0"/>
              <a:t>PlaysForSure</a:t>
            </a:r>
            <a:r>
              <a:rPr lang="en-US" sz="2900" dirty="0" smtClean="0"/>
              <a:t> Network Devices and Windows Vista</a:t>
            </a:r>
            <a:endParaRPr lang="en-US" sz="2900" dirty="0"/>
          </a:p>
        </p:txBody>
      </p:sp>
      <p:grpSp>
        <p:nvGrpSpPr>
          <p:cNvPr id="31" name="Group 30"/>
          <p:cNvGrpSpPr/>
          <p:nvPr/>
        </p:nvGrpSpPr>
        <p:grpSpPr>
          <a:xfrm>
            <a:off x="1645920" y="2282190"/>
            <a:ext cx="7863840" cy="1737360"/>
            <a:chOff x="1371600" y="1725001"/>
            <a:chExt cx="6553200" cy="1447800"/>
          </a:xfrm>
        </p:grpSpPr>
        <p:sp>
          <p:nvSpPr>
            <p:cNvPr id="5" name="AutoShape 142"/>
            <p:cNvSpPr>
              <a:spLocks noChangeArrowheads="1"/>
            </p:cNvSpPr>
            <p:nvPr/>
          </p:nvSpPr>
          <p:spPr bwMode="auto">
            <a:xfrm>
              <a:off x="1371600" y="1725001"/>
              <a:ext cx="6553200" cy="144780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tIns="0" bIns="0" anchor="t"/>
            <a:lstStyle/>
            <a:p>
              <a:pPr algn="ctr"/>
              <a:r>
                <a:rPr lang="en-US" sz="2900" b="1" dirty="0" err="1" smtClean="0">
                  <a:effectLst>
                    <a:outerShdw blurRad="38100" dist="38100" dir="2700000" algn="tl">
                      <a:srgbClr val="000000"/>
                    </a:outerShdw>
                  </a:effectLst>
                  <a:latin typeface="Arial" charset="0"/>
                </a:rPr>
                <a:t>PlaysForSure</a:t>
              </a:r>
              <a:r>
                <a:rPr lang="en-US" sz="2900" b="1" dirty="0" smtClean="0">
                  <a:effectLst>
                    <a:outerShdw blurRad="38100" dist="38100" dir="2700000" algn="tl">
                      <a:srgbClr val="000000"/>
                    </a:outerShdw>
                  </a:effectLst>
                  <a:latin typeface="Arial" charset="0"/>
                </a:rPr>
                <a:t> Network Devices</a:t>
              </a:r>
              <a:endParaRPr lang="en-US" sz="2900" dirty="0"/>
            </a:p>
          </p:txBody>
        </p:sp>
        <p:pic>
          <p:nvPicPr>
            <p:cNvPr id="7" name="Picture 124" descr="Panasonic wide screen plasma HDTV soccer game angle"/>
            <p:cNvPicPr>
              <a:picLocks noChangeAspect="1" noChangeArrowheads="1"/>
            </p:cNvPicPr>
            <p:nvPr/>
          </p:nvPicPr>
          <p:blipFill>
            <a:blip r:embed="rId4" cstate="print"/>
            <a:srcRect/>
            <a:stretch>
              <a:fillRect/>
            </a:stretch>
          </p:blipFill>
          <p:spPr bwMode="auto">
            <a:xfrm>
              <a:off x="3086773" y="2214530"/>
              <a:ext cx="965200" cy="855386"/>
            </a:xfrm>
            <a:prstGeom prst="rect">
              <a:avLst/>
            </a:prstGeom>
            <a:noFill/>
          </p:spPr>
        </p:pic>
        <p:pic>
          <p:nvPicPr>
            <p:cNvPr id="8" name="Picture 127" descr="Xbox 360 console and controller"/>
            <p:cNvPicPr>
              <a:picLocks noChangeAspect="1" noChangeArrowheads="1"/>
            </p:cNvPicPr>
            <p:nvPr/>
          </p:nvPicPr>
          <p:blipFill>
            <a:blip r:embed="rId5" cstate="print"/>
            <a:srcRect/>
            <a:stretch>
              <a:fillRect/>
            </a:stretch>
          </p:blipFill>
          <p:spPr bwMode="auto">
            <a:xfrm>
              <a:off x="1828800" y="1981200"/>
              <a:ext cx="1010572" cy="1072444"/>
            </a:xfrm>
            <a:prstGeom prst="rect">
              <a:avLst/>
            </a:prstGeom>
            <a:noFill/>
          </p:spPr>
        </p:pic>
        <p:pic>
          <p:nvPicPr>
            <p:cNvPr id="9" name="Picture 128" descr="roku1"/>
            <p:cNvPicPr>
              <a:picLocks noChangeAspect="1" noChangeArrowheads="1"/>
            </p:cNvPicPr>
            <p:nvPr/>
          </p:nvPicPr>
          <p:blipFill>
            <a:blip r:embed="rId6"/>
            <a:srcRect/>
            <a:stretch>
              <a:fillRect/>
            </a:stretch>
          </p:blipFill>
          <p:spPr bwMode="auto">
            <a:xfrm>
              <a:off x="4299374" y="2426058"/>
              <a:ext cx="1625425" cy="432330"/>
            </a:xfrm>
            <a:prstGeom prst="rect">
              <a:avLst/>
            </a:prstGeom>
            <a:noFill/>
          </p:spPr>
        </p:pic>
        <p:pic>
          <p:nvPicPr>
            <p:cNvPr id="10" name="Picture 129" descr="PC_Vista2"/>
            <p:cNvPicPr>
              <a:picLocks noChangeAspect="1" noChangeArrowheads="1"/>
            </p:cNvPicPr>
            <p:nvPr/>
          </p:nvPicPr>
          <p:blipFill>
            <a:blip r:embed="rId7" cstate="print"/>
            <a:srcRect/>
            <a:stretch>
              <a:fillRect/>
            </a:stretch>
          </p:blipFill>
          <p:spPr bwMode="auto">
            <a:xfrm>
              <a:off x="6255665" y="2053865"/>
              <a:ext cx="1288135" cy="1075837"/>
            </a:xfrm>
            <a:prstGeom prst="rect">
              <a:avLst/>
            </a:prstGeom>
            <a:noFill/>
          </p:spPr>
        </p:pic>
      </p:grpSp>
      <p:grpSp>
        <p:nvGrpSpPr>
          <p:cNvPr id="33" name="Group 32"/>
          <p:cNvGrpSpPr/>
          <p:nvPr/>
        </p:nvGrpSpPr>
        <p:grpSpPr>
          <a:xfrm>
            <a:off x="1645920" y="4741370"/>
            <a:ext cx="7909560" cy="1679039"/>
            <a:chOff x="1371600" y="3934801"/>
            <a:chExt cx="6591300" cy="1399199"/>
          </a:xfrm>
        </p:grpSpPr>
        <p:sp>
          <p:nvSpPr>
            <p:cNvPr id="6" name="AutoShape 142"/>
            <p:cNvSpPr>
              <a:spLocks noChangeArrowheads="1"/>
            </p:cNvSpPr>
            <p:nvPr/>
          </p:nvSpPr>
          <p:spPr bwMode="auto">
            <a:xfrm>
              <a:off x="1371600" y="3934801"/>
              <a:ext cx="6591300" cy="139919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tIns="0" bIns="0" anchor="t"/>
            <a:lstStyle/>
            <a:p>
              <a:pPr algn="ctr"/>
              <a:r>
                <a:rPr lang="en-US" sz="2900" b="1" dirty="0" smtClean="0">
                  <a:effectLst>
                    <a:outerShdw blurRad="38100" dist="38100" dir="2700000" algn="tl">
                      <a:srgbClr val="000000"/>
                    </a:outerShdw>
                  </a:effectLst>
                  <a:latin typeface="Arial" charset="0"/>
                </a:rPr>
                <a:t>Media Center Extenders</a:t>
              </a:r>
              <a:endParaRPr lang="en-US" sz="2900" dirty="0"/>
            </a:p>
          </p:txBody>
        </p:sp>
        <p:grpSp>
          <p:nvGrpSpPr>
            <p:cNvPr id="11" name="Group 180"/>
            <p:cNvGrpSpPr>
              <a:grpSpLocks/>
            </p:cNvGrpSpPr>
            <p:nvPr/>
          </p:nvGrpSpPr>
          <p:grpSpPr bwMode="auto">
            <a:xfrm>
              <a:off x="6248400" y="4126832"/>
              <a:ext cx="1447800" cy="1109627"/>
              <a:chOff x="1488" y="2976"/>
              <a:chExt cx="1200" cy="1045"/>
            </a:xfrm>
          </p:grpSpPr>
          <p:graphicFrame>
            <p:nvGraphicFramePr>
              <p:cNvPr id="12" name="Object 181"/>
              <p:cNvGraphicFramePr>
                <a:graphicFrameLocks noChangeAspect="1"/>
              </p:cNvGraphicFramePr>
              <p:nvPr/>
            </p:nvGraphicFramePr>
            <p:xfrm>
              <a:off x="1675" y="3024"/>
              <a:ext cx="197" cy="760"/>
            </p:xfrm>
            <a:graphic>
              <a:graphicData uri="http://schemas.openxmlformats.org/presentationml/2006/ole">
                <p:oleObj spid="_x0000_s64514" name="Photo Editor Photo" r:id="rId8" imgW="733333" imgH="3142857" progId="">
                  <p:embed/>
                </p:oleObj>
              </a:graphicData>
            </a:graphic>
          </p:graphicFrame>
          <p:graphicFrame>
            <p:nvGraphicFramePr>
              <p:cNvPr id="13" name="Object 182"/>
              <p:cNvGraphicFramePr>
                <a:graphicFrameLocks noChangeAspect="1"/>
              </p:cNvGraphicFramePr>
              <p:nvPr/>
            </p:nvGraphicFramePr>
            <p:xfrm>
              <a:off x="1680" y="3367"/>
              <a:ext cx="816" cy="641"/>
            </p:xfrm>
            <a:graphic>
              <a:graphicData uri="http://schemas.openxmlformats.org/presentationml/2006/ole">
                <p:oleObj spid="_x0000_s64515" name="Photo Editor Photo" r:id="rId9" imgW="2971429" imgH="2600000" progId="">
                  <p:embed/>
                </p:oleObj>
              </a:graphicData>
            </a:graphic>
          </p:graphicFrame>
          <p:graphicFrame>
            <p:nvGraphicFramePr>
              <p:cNvPr id="14" name="Object 183"/>
              <p:cNvGraphicFramePr>
                <a:graphicFrameLocks noChangeAspect="1"/>
              </p:cNvGraphicFramePr>
              <p:nvPr/>
            </p:nvGraphicFramePr>
            <p:xfrm>
              <a:off x="2457" y="3132"/>
              <a:ext cx="231" cy="889"/>
            </p:xfrm>
            <a:graphic>
              <a:graphicData uri="http://schemas.openxmlformats.org/presentationml/2006/ole">
                <p:oleObj spid="_x0000_s64516" name="Photo Editor Photo" r:id="rId10" imgW="733333" imgH="3142857" progId="">
                  <p:embed/>
                </p:oleObj>
              </a:graphicData>
            </a:graphic>
          </p:graphicFrame>
          <p:graphicFrame>
            <p:nvGraphicFramePr>
              <p:cNvPr id="15" name="Object 184"/>
              <p:cNvGraphicFramePr>
                <a:graphicFrameLocks noChangeAspect="1"/>
              </p:cNvGraphicFramePr>
              <p:nvPr/>
            </p:nvGraphicFramePr>
            <p:xfrm>
              <a:off x="1881" y="3672"/>
              <a:ext cx="405" cy="216"/>
            </p:xfrm>
            <a:graphic>
              <a:graphicData uri="http://schemas.openxmlformats.org/presentationml/2006/ole">
                <p:oleObj spid="_x0000_s64517" name="Photo Editor Photo" r:id="rId11" imgW="1286055" imgH="762106" progId="">
                  <p:embed/>
                </p:oleObj>
              </a:graphicData>
            </a:graphic>
          </p:graphicFrame>
          <p:graphicFrame>
            <p:nvGraphicFramePr>
              <p:cNvPr id="16" name="Object 185"/>
              <p:cNvGraphicFramePr>
                <a:graphicFrameLocks noChangeAspect="1"/>
              </p:cNvGraphicFramePr>
              <p:nvPr/>
            </p:nvGraphicFramePr>
            <p:xfrm>
              <a:off x="1877" y="3583"/>
              <a:ext cx="408" cy="218"/>
            </p:xfrm>
            <a:graphic>
              <a:graphicData uri="http://schemas.openxmlformats.org/presentationml/2006/ole">
                <p:oleObj spid="_x0000_s64518" name="Photo Editor Photo" r:id="rId12" imgW="1295238" imgH="771429" progId="">
                  <p:embed/>
                </p:oleObj>
              </a:graphicData>
            </a:graphic>
          </p:graphicFrame>
          <p:graphicFrame>
            <p:nvGraphicFramePr>
              <p:cNvPr id="17" name="Object 186"/>
              <p:cNvGraphicFramePr>
                <a:graphicFrameLocks noChangeAspect="1"/>
              </p:cNvGraphicFramePr>
              <p:nvPr/>
            </p:nvGraphicFramePr>
            <p:xfrm>
              <a:off x="1488" y="3310"/>
              <a:ext cx="249" cy="171"/>
            </p:xfrm>
            <a:graphic>
              <a:graphicData uri="http://schemas.openxmlformats.org/presentationml/2006/ole">
                <p:oleObj spid="_x0000_s64519" name="Photo Editor Photo" r:id="rId13" imgW="1428949" imgH="1095528" progId="">
                  <p:embed/>
                </p:oleObj>
              </a:graphicData>
            </a:graphic>
          </p:graphicFrame>
          <p:grpSp>
            <p:nvGrpSpPr>
              <p:cNvPr id="18" name="Group 187"/>
              <p:cNvGrpSpPr>
                <a:grpSpLocks/>
              </p:cNvGrpSpPr>
              <p:nvPr/>
            </p:nvGrpSpPr>
            <p:grpSpPr bwMode="auto">
              <a:xfrm>
                <a:off x="1875" y="2976"/>
                <a:ext cx="645" cy="506"/>
                <a:chOff x="1875" y="2976"/>
                <a:chExt cx="645" cy="506"/>
              </a:xfrm>
            </p:grpSpPr>
            <p:graphicFrame>
              <p:nvGraphicFramePr>
                <p:cNvPr id="19" name="Object 188"/>
                <p:cNvGraphicFramePr>
                  <a:graphicFrameLocks noChangeAspect="1"/>
                </p:cNvGraphicFramePr>
                <p:nvPr/>
              </p:nvGraphicFramePr>
              <p:xfrm>
                <a:off x="1875" y="2976"/>
                <a:ext cx="645" cy="506"/>
              </p:xfrm>
              <a:graphic>
                <a:graphicData uri="http://schemas.openxmlformats.org/presentationml/2006/ole">
                  <p:oleObj spid="_x0000_s64520" name="Photo Editor Photo" r:id="rId14" imgW="2048161" imgH="1790476" progId="">
                    <p:embed/>
                  </p:oleObj>
                </a:graphicData>
              </a:graphic>
            </p:graphicFrame>
            <p:graphicFrame>
              <p:nvGraphicFramePr>
                <p:cNvPr id="20" name="Object 189"/>
                <p:cNvGraphicFramePr>
                  <a:graphicFrameLocks noChangeAspect="1"/>
                </p:cNvGraphicFramePr>
                <p:nvPr/>
              </p:nvGraphicFramePr>
              <p:xfrm>
                <a:off x="1907" y="3012"/>
                <a:ext cx="546" cy="400"/>
              </p:xfrm>
              <a:graphic>
                <a:graphicData uri="http://schemas.openxmlformats.org/presentationml/2006/ole">
                  <p:oleObj spid="_x0000_s64521" name="Photo Editor Photo" r:id="rId15" imgW="1733333" imgH="1352381" progId="">
                    <p:embed/>
                  </p:oleObj>
                </a:graphicData>
              </a:graphic>
            </p:graphicFrame>
          </p:grpSp>
        </p:grpSp>
        <p:grpSp>
          <p:nvGrpSpPr>
            <p:cNvPr id="21" name="Group 194"/>
            <p:cNvGrpSpPr>
              <a:grpSpLocks/>
            </p:cNvGrpSpPr>
            <p:nvPr/>
          </p:nvGrpSpPr>
          <p:grpSpPr bwMode="auto">
            <a:xfrm flipH="1">
              <a:off x="4609062" y="4383619"/>
              <a:ext cx="1203630" cy="848499"/>
              <a:chOff x="1224" y="2011"/>
              <a:chExt cx="1359" cy="1069"/>
            </a:xfrm>
          </p:grpSpPr>
          <p:pic>
            <p:nvPicPr>
              <p:cNvPr id="22" name="Picture 195" descr="tv_blankreversed"/>
              <p:cNvPicPr>
                <a:picLocks noChangeAspect="1" noChangeArrowheads="1"/>
              </p:cNvPicPr>
              <p:nvPr/>
            </p:nvPicPr>
            <p:blipFill>
              <a:blip r:embed="rId16" cstate="print"/>
              <a:srcRect/>
              <a:stretch>
                <a:fillRect/>
              </a:stretch>
            </p:blipFill>
            <p:spPr bwMode="auto">
              <a:xfrm rot="-212559">
                <a:off x="1230" y="2011"/>
                <a:ext cx="1353" cy="1067"/>
              </a:xfrm>
              <a:prstGeom prst="rect">
                <a:avLst/>
              </a:prstGeom>
              <a:noFill/>
            </p:spPr>
          </p:pic>
          <p:pic>
            <p:nvPicPr>
              <p:cNvPr id="23" name="Picture 196" descr="mce_screenreversed"/>
              <p:cNvPicPr>
                <a:picLocks noChangeAspect="1" noChangeArrowheads="1"/>
              </p:cNvPicPr>
              <p:nvPr/>
            </p:nvPicPr>
            <p:blipFill>
              <a:blip r:embed="rId17" cstate="print"/>
              <a:srcRect/>
              <a:stretch>
                <a:fillRect/>
              </a:stretch>
            </p:blipFill>
            <p:spPr bwMode="auto">
              <a:xfrm rot="-212559">
                <a:off x="1224" y="2013"/>
                <a:ext cx="1353" cy="1067"/>
              </a:xfrm>
              <a:prstGeom prst="rect">
                <a:avLst/>
              </a:prstGeom>
              <a:noFill/>
            </p:spPr>
          </p:pic>
        </p:grpSp>
        <p:pic>
          <p:nvPicPr>
            <p:cNvPr id="24" name="Picture 127" descr="Xbox 360 console and controller"/>
            <p:cNvPicPr>
              <a:picLocks noChangeAspect="1" noChangeArrowheads="1"/>
            </p:cNvPicPr>
            <p:nvPr/>
          </p:nvPicPr>
          <p:blipFill>
            <a:blip r:embed="rId5" cstate="print"/>
            <a:srcRect/>
            <a:stretch>
              <a:fillRect/>
            </a:stretch>
          </p:blipFill>
          <p:spPr bwMode="auto">
            <a:xfrm>
              <a:off x="1868844" y="4191000"/>
              <a:ext cx="950556" cy="1008754"/>
            </a:xfrm>
            <a:prstGeom prst="rect">
              <a:avLst/>
            </a:prstGeom>
            <a:noFill/>
          </p:spPr>
        </p:pic>
        <p:grpSp>
          <p:nvGrpSpPr>
            <p:cNvPr id="25" name="Group 24"/>
            <p:cNvGrpSpPr/>
            <p:nvPr/>
          </p:nvGrpSpPr>
          <p:grpSpPr>
            <a:xfrm>
              <a:off x="3255107" y="4411050"/>
              <a:ext cx="918248" cy="766025"/>
              <a:chOff x="3208338" y="5647944"/>
              <a:chExt cx="725488" cy="605220"/>
            </a:xfrm>
          </p:grpSpPr>
          <p:grpSp>
            <p:nvGrpSpPr>
              <p:cNvPr id="26" name="Group 190"/>
              <p:cNvGrpSpPr>
                <a:grpSpLocks/>
              </p:cNvGrpSpPr>
              <p:nvPr/>
            </p:nvGrpSpPr>
            <p:grpSpPr bwMode="auto">
              <a:xfrm>
                <a:off x="3208338" y="5743576"/>
                <a:ext cx="725488" cy="509588"/>
                <a:chOff x="1716" y="1092"/>
                <a:chExt cx="2328" cy="2136"/>
              </a:xfrm>
            </p:grpSpPr>
            <p:pic>
              <p:nvPicPr>
                <p:cNvPr id="28" name="Picture 191" descr="TV_right"/>
                <p:cNvPicPr>
                  <a:picLocks noChangeAspect="1" noChangeArrowheads="1"/>
                </p:cNvPicPr>
                <p:nvPr/>
              </p:nvPicPr>
              <p:blipFill>
                <a:blip r:embed="rId18"/>
                <a:srcRect/>
                <a:stretch>
                  <a:fillRect/>
                </a:stretch>
              </p:blipFill>
              <p:spPr bwMode="auto">
                <a:xfrm>
                  <a:off x="1716" y="1092"/>
                  <a:ext cx="2328" cy="2136"/>
                </a:xfrm>
                <a:prstGeom prst="rect">
                  <a:avLst/>
                </a:prstGeom>
                <a:noFill/>
              </p:spPr>
            </p:pic>
            <p:pic>
              <p:nvPicPr>
                <p:cNvPr id="29" name="Picture 192" descr="TV_screen_right"/>
                <p:cNvPicPr>
                  <a:picLocks noChangeAspect="1" noChangeArrowheads="1"/>
                </p:cNvPicPr>
                <p:nvPr/>
              </p:nvPicPr>
              <p:blipFill>
                <a:blip r:embed="rId19"/>
                <a:srcRect/>
                <a:stretch>
                  <a:fillRect/>
                </a:stretch>
              </p:blipFill>
              <p:spPr bwMode="auto">
                <a:xfrm>
                  <a:off x="2443" y="1278"/>
                  <a:ext cx="1487" cy="1629"/>
                </a:xfrm>
                <a:prstGeom prst="rect">
                  <a:avLst/>
                </a:prstGeom>
                <a:noFill/>
              </p:spPr>
            </p:pic>
          </p:grpSp>
          <p:pic>
            <p:nvPicPr>
              <p:cNvPr id="27" name="Picture 193" descr="AV_box"/>
              <p:cNvPicPr>
                <a:picLocks noChangeAspect="1" noChangeArrowheads="1"/>
              </p:cNvPicPr>
              <p:nvPr/>
            </p:nvPicPr>
            <p:blipFill>
              <a:blip r:embed="rId20"/>
              <a:srcRect/>
              <a:stretch>
                <a:fillRect/>
              </a:stretch>
            </p:blipFill>
            <p:spPr bwMode="auto">
              <a:xfrm rot="21320145">
                <a:off x="3326956" y="5647944"/>
                <a:ext cx="506413" cy="203200"/>
              </a:xfrm>
              <a:prstGeom prst="rect">
                <a:avLst/>
              </a:prstGeom>
              <a:noFill/>
            </p:spPr>
          </p:pic>
        </p:grpSp>
      </p:grpSp>
      <p:sp>
        <p:nvSpPr>
          <p:cNvPr id="30" name="Content Placeholder 3"/>
          <p:cNvSpPr txBox="1">
            <a:spLocks/>
          </p:cNvSpPr>
          <p:nvPr/>
        </p:nvSpPr>
        <p:spPr bwMode="auto">
          <a:xfrm>
            <a:off x="0" y="6488430"/>
            <a:ext cx="10972800" cy="8930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algn="ctr" defTabSz="1095332" fontAlgn="base">
              <a:lnSpc>
                <a:spcPct val="90000"/>
              </a:lnSpc>
              <a:spcBef>
                <a:spcPts val="360"/>
              </a:spcBef>
              <a:spcAft>
                <a:spcPct val="0"/>
              </a:spcAft>
              <a:buClr>
                <a:schemeClr val="tx2"/>
              </a:buClr>
              <a:buSzPct val="95000"/>
            </a:pPr>
            <a:r>
              <a:rPr lang="en-US" sz="2900" kern="0" dirty="0" smtClean="0">
                <a:effectLst>
                  <a:outerShdw blurRad="38100" dist="38100" dir="2700000" algn="tl">
                    <a:srgbClr val="000000">
                      <a:alpha val="43137"/>
                    </a:srgbClr>
                  </a:outerShdw>
                </a:effectLst>
              </a:rPr>
              <a:t>CON-T411 Media Center Extender Technology:  Overview</a:t>
            </a:r>
          </a:p>
          <a:p>
            <a:pPr marL="459088" indent="-459088" algn="ctr" defTabSz="1095332" fontAlgn="base">
              <a:lnSpc>
                <a:spcPct val="90000"/>
              </a:lnSpc>
              <a:spcBef>
                <a:spcPts val="720"/>
              </a:spcBef>
              <a:spcAft>
                <a:spcPct val="0"/>
              </a:spcAft>
              <a:buClr>
                <a:schemeClr val="tx2"/>
              </a:buClr>
              <a:buSzPct val="95000"/>
            </a:pPr>
            <a:r>
              <a:rPr lang="fr-FR" sz="2900" kern="0" dirty="0" smtClean="0">
                <a:effectLst>
                  <a:outerShdw blurRad="38100" dist="38100" dir="2700000" algn="tl">
                    <a:srgbClr val="000000">
                      <a:alpha val="43137"/>
                    </a:srgbClr>
                  </a:outerShdw>
                </a:effectLst>
              </a:rPr>
              <a:t>CON-T412 Media Center </a:t>
            </a:r>
            <a:r>
              <a:rPr lang="fr-FR" sz="2900" kern="0" dirty="0" err="1" smtClean="0">
                <a:effectLst>
                  <a:outerShdw blurRad="38100" dist="38100" dir="2700000" algn="tl">
                    <a:srgbClr val="000000">
                      <a:alpha val="43137"/>
                    </a:srgbClr>
                  </a:outerShdw>
                </a:effectLst>
              </a:rPr>
              <a:t>Extender</a:t>
            </a:r>
            <a:r>
              <a:rPr lang="fr-FR" sz="2900" kern="0" dirty="0" smtClean="0">
                <a:effectLst>
                  <a:outerShdw blurRad="38100" dist="38100" dir="2700000" algn="tl">
                    <a:srgbClr val="000000">
                      <a:alpha val="43137"/>
                    </a:srgbClr>
                  </a:outerShdw>
                </a:effectLst>
              </a:rPr>
              <a:t> </a:t>
            </a:r>
            <a:r>
              <a:rPr lang="fr-FR" sz="2900" kern="0" dirty="0" err="1" smtClean="0">
                <a:effectLst>
                  <a:outerShdw blurRad="38100" dist="38100" dir="2700000" algn="tl">
                    <a:srgbClr val="000000">
                      <a:alpha val="43137"/>
                    </a:srgbClr>
                  </a:outerShdw>
                </a:effectLst>
              </a:rPr>
              <a:t>Device</a:t>
            </a:r>
            <a:r>
              <a:rPr lang="fr-FR" sz="2900" kern="0" dirty="0" smtClean="0">
                <a:effectLst>
                  <a:outerShdw blurRad="38100" dist="38100" dir="2700000" algn="tl">
                    <a:srgbClr val="000000">
                      <a:alpha val="43137"/>
                    </a:srgbClr>
                  </a:outerShdw>
                </a:effectLst>
              </a:rPr>
              <a:t> Design</a:t>
            </a:r>
            <a:endParaRPr lang="en-US" sz="2900" kern="0" dirty="0" smtClean="0">
              <a:effectLst>
                <a:outerShdw blurRad="38100" dist="38100" dir="2700000" algn="tl">
                  <a:srgbClr val="000000">
                    <a:alpha val="43137"/>
                  </a:srgbClr>
                </a:outerShdw>
              </a:effectLst>
            </a:endParaRPr>
          </a:p>
        </p:txBody>
      </p:sp>
      <p:sp>
        <p:nvSpPr>
          <p:cNvPr id="32" name="Rectangle 12"/>
          <p:cNvSpPr txBox="1">
            <a:spLocks noChangeArrowheads="1"/>
          </p:cNvSpPr>
          <p:nvPr/>
        </p:nvSpPr>
        <p:spPr bwMode="auto">
          <a:xfrm>
            <a:off x="457200" y="274322"/>
            <a:ext cx="10071736" cy="14265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Media Sharing On Windows</a:t>
            </a:r>
            <a:b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br>
            <a:r>
              <a:rPr lang="en-US" sz="4300" kern="0" spc="-150" dirty="0" smtClean="0">
                <a:ln w="3175">
                  <a:noFill/>
                </a:ln>
                <a:solidFill>
                  <a:schemeClr val="accent1"/>
                </a:solidFill>
                <a:effectLst>
                  <a:outerShdw blurRad="88900" dist="12700" dir="2700000" algn="tl" rotWithShape="0">
                    <a:prstClr val="black"/>
                  </a:outerShdw>
                </a:effectLst>
                <a:latin typeface="Segoe" pitchFamily="34" charset="0"/>
                <a:cs typeface="Arial" charset="0"/>
              </a:rPr>
              <a:t>Connecting network devices</a:t>
            </a:r>
            <a:endParaRPr lang="en-US" sz="4300" kern="0" spc="-150"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12"/>
          <p:cNvSpPr txBox="1">
            <a:spLocks noChangeArrowheads="1"/>
          </p:cNvSpPr>
          <p:nvPr/>
        </p:nvSpPr>
        <p:spPr bwMode="auto">
          <a:xfrm>
            <a:off x="457200" y="274322"/>
            <a:ext cx="10071736" cy="14265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Media Sharing On Windows</a:t>
            </a:r>
            <a:b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br>
            <a:r>
              <a:rPr lang="en-US" sz="4300" kern="0" spc="-150" dirty="0" smtClean="0">
                <a:ln w="3175">
                  <a:noFill/>
                </a:ln>
                <a:solidFill>
                  <a:schemeClr val="accent1"/>
                </a:solidFill>
                <a:effectLst>
                  <a:outerShdw blurRad="88900" dist="12700" dir="2700000" algn="tl" rotWithShape="0">
                    <a:prstClr val="black"/>
                  </a:outerShdw>
                </a:effectLst>
                <a:latin typeface="Segoe" pitchFamily="34" charset="0"/>
                <a:cs typeface="Arial" charset="0"/>
              </a:rPr>
              <a:t>Whole home entertainment</a:t>
            </a:r>
            <a:endParaRPr lang="en-US" sz="4300" kern="0" spc="-150"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pic>
        <p:nvPicPr>
          <p:cNvPr id="34" name="Rectangle 1536002"/>
          <p:cNvPicPr>
            <a:picLocks noChangeAspect="1" noChangeArrowheads="1"/>
          </p:cNvPicPr>
          <p:nvPr/>
        </p:nvPicPr>
        <p:blipFill>
          <a:blip r:embed="rId3"/>
          <a:srcRect l="2323" t="9339" r="2632" b="4561"/>
          <a:stretch>
            <a:fillRect/>
          </a:stretch>
        </p:blipFill>
        <p:spPr bwMode="auto">
          <a:xfrm>
            <a:off x="1901919" y="2300640"/>
            <a:ext cx="6735490" cy="4349852"/>
          </a:xfrm>
          <a:prstGeom prst="rect">
            <a:avLst/>
          </a:prstGeom>
          <a:noFill/>
          <a:ln w="57150">
            <a:solidFill>
              <a:schemeClr val="tx1"/>
            </a:solidFill>
          </a:ln>
        </p:spPr>
      </p:pic>
      <p:sp>
        <p:nvSpPr>
          <p:cNvPr id="35" name="TextBox 1536008"/>
          <p:cNvSpPr txBox="1">
            <a:spLocks noChangeArrowheads="1"/>
          </p:cNvSpPr>
          <p:nvPr/>
        </p:nvSpPr>
        <p:spPr bwMode="auto">
          <a:xfrm>
            <a:off x="457200" y="1920235"/>
            <a:ext cx="3621024" cy="6955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109728" tIns="54864" rIns="109728" bIns="54864">
            <a:spAutoFit/>
          </a:bodyPr>
          <a:lstStyle/>
          <a:p>
            <a:pPr algn="ctr" eaLnBrk="1" hangingPunct="1">
              <a:spcBef>
                <a:spcPct val="50000"/>
              </a:spcBef>
            </a:pPr>
            <a:r>
              <a:rPr lang="en-US" sz="1900" dirty="0">
                <a:solidFill>
                  <a:schemeClr val="tx1"/>
                </a:solidFill>
                <a:latin typeface="Segoe"/>
              </a:rPr>
              <a:t>Windows </a:t>
            </a:r>
            <a:r>
              <a:rPr lang="en-US" sz="1900" dirty="0" smtClean="0">
                <a:solidFill>
                  <a:schemeClr val="tx1"/>
                </a:solidFill>
                <a:latin typeface="Segoe"/>
              </a:rPr>
              <a:t>Vista PC with Media Sharing enabled</a:t>
            </a:r>
            <a:endParaRPr lang="en-US" sz="1900" dirty="0">
              <a:solidFill>
                <a:schemeClr val="tx1"/>
              </a:solidFill>
              <a:latin typeface="Segoe"/>
            </a:endParaRPr>
          </a:p>
        </p:txBody>
      </p:sp>
      <p:sp>
        <p:nvSpPr>
          <p:cNvPr id="36" name="TextBox 1536012"/>
          <p:cNvSpPr txBox="1">
            <a:spLocks noChangeArrowheads="1"/>
          </p:cNvSpPr>
          <p:nvPr/>
        </p:nvSpPr>
        <p:spPr bwMode="auto">
          <a:xfrm>
            <a:off x="6881760" y="1920239"/>
            <a:ext cx="3621024" cy="6955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109728" tIns="54864" rIns="109728" bIns="54864">
            <a:spAutoFit/>
          </a:bodyPr>
          <a:lstStyle/>
          <a:p>
            <a:pPr algn="ctr">
              <a:spcBef>
                <a:spcPct val="50000"/>
              </a:spcBef>
            </a:pPr>
            <a:r>
              <a:rPr lang="en-US" sz="1900" dirty="0" err="1" smtClean="0">
                <a:solidFill>
                  <a:schemeClr val="tx1"/>
                </a:solidFill>
                <a:latin typeface="Segoe"/>
              </a:rPr>
              <a:t>PlaysForSure</a:t>
            </a:r>
            <a:r>
              <a:rPr lang="en-US" sz="1900" dirty="0" smtClean="0">
                <a:solidFill>
                  <a:schemeClr val="tx1"/>
                </a:solidFill>
                <a:latin typeface="Segoe"/>
              </a:rPr>
              <a:t> media player streams music and movies</a:t>
            </a:r>
            <a:endParaRPr lang="en-US" sz="1900" dirty="0">
              <a:solidFill>
                <a:schemeClr val="tx1"/>
              </a:solidFill>
              <a:latin typeface="Segoe"/>
            </a:endParaRPr>
          </a:p>
        </p:txBody>
      </p:sp>
      <p:sp>
        <p:nvSpPr>
          <p:cNvPr id="37" name="TextBox 1536014"/>
          <p:cNvSpPr txBox="1">
            <a:spLocks noChangeArrowheads="1"/>
          </p:cNvSpPr>
          <p:nvPr/>
        </p:nvSpPr>
        <p:spPr bwMode="auto">
          <a:xfrm>
            <a:off x="6881760" y="6522028"/>
            <a:ext cx="3621024" cy="6955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109728" tIns="54864" rIns="109728" bIns="54864">
            <a:spAutoFit/>
          </a:bodyPr>
          <a:lstStyle/>
          <a:p>
            <a:pPr algn="ctr">
              <a:spcBef>
                <a:spcPct val="50000"/>
              </a:spcBef>
            </a:pPr>
            <a:r>
              <a:rPr lang="en-US" sz="1900" dirty="0" err="1" smtClean="0">
                <a:solidFill>
                  <a:schemeClr val="tx1"/>
                </a:solidFill>
                <a:latin typeface="Segoe"/>
              </a:rPr>
              <a:t>PlaysForSure</a:t>
            </a:r>
            <a:r>
              <a:rPr lang="en-US" sz="1900" dirty="0" smtClean="0">
                <a:solidFill>
                  <a:schemeClr val="tx1"/>
                </a:solidFill>
                <a:latin typeface="Segoe"/>
              </a:rPr>
              <a:t> Digital </a:t>
            </a:r>
            <a:r>
              <a:rPr lang="en-US" sz="1900" dirty="0">
                <a:solidFill>
                  <a:schemeClr val="tx1"/>
                </a:solidFill>
                <a:latin typeface="Segoe"/>
              </a:rPr>
              <a:t>TV </a:t>
            </a:r>
            <a:r>
              <a:rPr lang="en-US" sz="1900" dirty="0" smtClean="0">
                <a:solidFill>
                  <a:schemeClr val="tx1"/>
                </a:solidFill>
                <a:latin typeface="Segoe"/>
              </a:rPr>
              <a:t>streams photos, videos and music</a:t>
            </a:r>
            <a:endParaRPr lang="en-US" sz="1900" dirty="0">
              <a:solidFill>
                <a:schemeClr val="tx1"/>
              </a:solidFill>
              <a:latin typeface="Segoe"/>
            </a:endParaRPr>
          </a:p>
        </p:txBody>
      </p:sp>
      <p:sp>
        <p:nvSpPr>
          <p:cNvPr id="41" name="TextBox 1536010"/>
          <p:cNvSpPr txBox="1">
            <a:spLocks noChangeArrowheads="1"/>
          </p:cNvSpPr>
          <p:nvPr/>
        </p:nvSpPr>
        <p:spPr bwMode="auto">
          <a:xfrm>
            <a:off x="457200" y="6522026"/>
            <a:ext cx="3621024" cy="6955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109728" tIns="54864" rIns="109728" bIns="54864">
            <a:spAutoFit/>
          </a:bodyPr>
          <a:lstStyle/>
          <a:p>
            <a:pPr algn="ctr">
              <a:spcBef>
                <a:spcPct val="50000"/>
              </a:spcBef>
            </a:pPr>
            <a:r>
              <a:rPr lang="en-US" sz="1900" dirty="0" smtClean="0">
                <a:solidFill>
                  <a:schemeClr val="tx1"/>
                </a:solidFill>
                <a:latin typeface="Segoe"/>
              </a:rPr>
              <a:t>Xbox </a:t>
            </a:r>
            <a:r>
              <a:rPr lang="en-US" sz="1900" dirty="0">
                <a:solidFill>
                  <a:schemeClr val="tx1"/>
                </a:solidFill>
                <a:latin typeface="Segoe"/>
              </a:rPr>
              <a:t>360 </a:t>
            </a:r>
            <a:r>
              <a:rPr lang="en-US" sz="1900" dirty="0" smtClean="0">
                <a:solidFill>
                  <a:schemeClr val="tx1"/>
                </a:solidFill>
                <a:latin typeface="Segoe"/>
              </a:rPr>
              <a:t>streams music, pictures and video</a:t>
            </a:r>
            <a:endParaRPr lang="en-US" sz="1900" dirty="0">
              <a:solidFill>
                <a:schemeClr val="tx1"/>
              </a:solidFill>
              <a:latin typeface="Segoe"/>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Windows Media P</a:t>
            </a:r>
            <a:r>
              <a:rPr lang="en-US" dirty="0" smtClean="0"/>
              <a:t>l</a:t>
            </a:r>
            <a:r>
              <a:rPr smtClean="0"/>
              <a:t>ayer 11</a:t>
            </a:r>
            <a:r>
              <a:rPr lang="en-US" dirty="0"/>
              <a:t/>
            </a:r>
            <a:br>
              <a:rPr lang="en-US" dirty="0"/>
            </a:br>
            <a:r>
              <a:rPr sz="4300" smtClean="0">
                <a:solidFill>
                  <a:schemeClr val="accent1"/>
                </a:solidFill>
              </a:rPr>
              <a:t>Media sharing feature</a:t>
            </a:r>
            <a:endParaRPr sz="4300">
              <a:solidFill>
                <a:schemeClr val="accent1"/>
              </a:solidFill>
            </a:endParaRPr>
          </a:p>
        </p:txBody>
      </p:sp>
      <p:sp>
        <p:nvSpPr>
          <p:cNvPr id="9229" name="Rectangle 13"/>
          <p:cNvSpPr>
            <a:spLocks noGrp="1" noChangeArrowheads="1"/>
          </p:cNvSpPr>
          <p:nvPr>
            <p:ph idx="1"/>
          </p:nvPr>
        </p:nvSpPr>
        <p:spPr>
          <a:xfrm>
            <a:off x="457200" y="2286002"/>
            <a:ext cx="10066020" cy="4127284"/>
          </a:xfrm>
        </p:spPr>
        <p:txBody>
          <a:bodyPr/>
          <a:lstStyle/>
          <a:p>
            <a:r>
              <a:rPr lang="en-US" sz="3400" dirty="0" smtClean="0"/>
              <a:t>Available on Windows Vista/Windows XP</a:t>
            </a:r>
          </a:p>
          <a:p>
            <a:r>
              <a:rPr lang="en-US" sz="3400" dirty="0" smtClean="0"/>
              <a:t>Integration of Windows Media Connect</a:t>
            </a:r>
          </a:p>
          <a:p>
            <a:r>
              <a:rPr lang="en-US" sz="3400" dirty="0" smtClean="0"/>
              <a:t>Access to Windows Media Player (WMP) library</a:t>
            </a:r>
          </a:p>
          <a:p>
            <a:pPr lvl="1"/>
            <a:r>
              <a:rPr lang="en-US" sz="2900" dirty="0" smtClean="0"/>
              <a:t>Music, photos and videos</a:t>
            </a:r>
          </a:p>
          <a:p>
            <a:pPr lvl="1"/>
            <a:r>
              <a:rPr lang="en-US" sz="2900" dirty="0" smtClean="0"/>
              <a:t>Clear, Windows Media DRM, URGE, etc.,</a:t>
            </a:r>
          </a:p>
          <a:p>
            <a:pPr lvl="1"/>
            <a:r>
              <a:rPr lang="en-US" sz="2900" dirty="0" smtClean="0"/>
              <a:t>Album art, enhanced metadata, more…</a:t>
            </a:r>
          </a:p>
          <a:p>
            <a:r>
              <a:rPr lang="en-US" sz="3400" dirty="0" smtClean="0"/>
              <a:t>Single media management point</a:t>
            </a:r>
          </a:p>
        </p:txBody>
      </p:sp>
      <p:pic>
        <p:nvPicPr>
          <p:cNvPr id="4" name="Picture 3" descr="WinMediaPlayer11_v_rgb_r.png"/>
          <p:cNvPicPr>
            <a:picLocks noChangeAspect="1"/>
          </p:cNvPicPr>
          <p:nvPr/>
        </p:nvPicPr>
        <p:blipFill>
          <a:blip r:embed="rId3"/>
          <a:stretch>
            <a:fillRect/>
          </a:stretch>
        </p:blipFill>
        <p:spPr>
          <a:xfrm>
            <a:off x="6897189" y="5049114"/>
            <a:ext cx="3526972" cy="2846527"/>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7200" y="274322"/>
            <a:ext cx="10071736" cy="1429314"/>
          </a:xfrm>
        </p:spPr>
        <p:txBody>
          <a:bodyPr/>
          <a:lstStyle/>
          <a:p>
            <a:r>
              <a:rPr smtClean="0"/>
              <a:t>WMP Sharing</a:t>
            </a:r>
            <a:r>
              <a:rPr lang="en-US" dirty="0"/>
              <a:t/>
            </a:r>
            <a:br>
              <a:rPr lang="en-US" dirty="0"/>
            </a:br>
            <a:r>
              <a:rPr sz="4300" smtClean="0">
                <a:solidFill>
                  <a:schemeClr val="accent1"/>
                </a:solidFill>
              </a:rPr>
              <a:t>Baseline technologies</a:t>
            </a:r>
            <a:endParaRPr sz="4300">
              <a:solidFill>
                <a:schemeClr val="accent1"/>
              </a:solidFill>
            </a:endParaRPr>
          </a:p>
        </p:txBody>
      </p:sp>
      <p:sp>
        <p:nvSpPr>
          <p:cNvPr id="10" name="Rectangle 221"/>
          <p:cNvSpPr>
            <a:spLocks noChangeArrowheads="1"/>
          </p:cNvSpPr>
          <p:nvPr/>
        </p:nvSpPr>
        <p:spPr bwMode="invGray">
          <a:xfrm>
            <a:off x="731521" y="5427697"/>
            <a:ext cx="2653664" cy="63817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TCP</a:t>
            </a:r>
          </a:p>
        </p:txBody>
      </p:sp>
      <p:sp>
        <p:nvSpPr>
          <p:cNvPr id="11" name="Rectangle 225"/>
          <p:cNvSpPr>
            <a:spLocks noChangeArrowheads="1"/>
          </p:cNvSpPr>
          <p:nvPr/>
        </p:nvSpPr>
        <p:spPr bwMode="auto">
          <a:xfrm>
            <a:off x="731521" y="4604738"/>
            <a:ext cx="5394959" cy="69913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HTTP 1.0/1.1, RTP</a:t>
            </a:r>
          </a:p>
        </p:txBody>
      </p:sp>
      <p:sp>
        <p:nvSpPr>
          <p:cNvPr id="12" name="Rectangle 228"/>
          <p:cNvSpPr>
            <a:spLocks noChangeArrowheads="1"/>
          </p:cNvSpPr>
          <p:nvPr/>
        </p:nvSpPr>
        <p:spPr bwMode="grayWhite">
          <a:xfrm>
            <a:off x="731521" y="6178268"/>
            <a:ext cx="5396864" cy="64579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IP</a:t>
            </a:r>
            <a:endParaRPr lang="en-US" sz="1900" dirty="0">
              <a:solidFill>
                <a:schemeClr val="tx1"/>
              </a:solidFill>
              <a:effectLst>
                <a:outerShdw blurRad="38100" dist="38100" dir="2700000" algn="tl">
                  <a:srgbClr val="000000">
                    <a:alpha val="43137"/>
                  </a:srgbClr>
                </a:outerShdw>
              </a:effectLst>
            </a:endParaRPr>
          </a:p>
        </p:txBody>
      </p:sp>
      <p:sp>
        <p:nvSpPr>
          <p:cNvPr id="13" name="Rectangle 233"/>
          <p:cNvSpPr>
            <a:spLocks noChangeArrowheads="1"/>
          </p:cNvSpPr>
          <p:nvPr/>
        </p:nvSpPr>
        <p:spPr bwMode="blackWhite">
          <a:xfrm>
            <a:off x="733425" y="2926082"/>
            <a:ext cx="2649856" cy="82295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Windows Media DRM </a:t>
            </a:r>
          </a:p>
          <a:p>
            <a:pPr algn="ctr"/>
            <a:r>
              <a:rPr lang="en-US" sz="1900" dirty="0" smtClean="0">
                <a:solidFill>
                  <a:schemeClr val="tx1"/>
                </a:solidFill>
                <a:effectLst>
                  <a:outerShdw blurRad="38100" dist="38100" dir="2700000" algn="tl">
                    <a:srgbClr val="000000">
                      <a:alpha val="43137"/>
                    </a:srgbClr>
                  </a:outerShdw>
                </a:effectLst>
              </a:rPr>
              <a:t>for Network Devices</a:t>
            </a:r>
          </a:p>
        </p:txBody>
      </p:sp>
      <p:sp>
        <p:nvSpPr>
          <p:cNvPr id="14" name="Rectangle 221"/>
          <p:cNvSpPr>
            <a:spLocks noChangeArrowheads="1"/>
          </p:cNvSpPr>
          <p:nvPr/>
        </p:nvSpPr>
        <p:spPr bwMode="invGray">
          <a:xfrm>
            <a:off x="3476624" y="5427697"/>
            <a:ext cx="2651760" cy="62674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UDP</a:t>
            </a:r>
            <a:endParaRPr lang="en-US" sz="1900" dirty="0">
              <a:solidFill>
                <a:schemeClr val="tx1"/>
              </a:solidFill>
              <a:effectLst>
                <a:outerShdw blurRad="38100" dist="38100" dir="2700000" algn="tl">
                  <a:srgbClr val="000000">
                    <a:alpha val="43137"/>
                  </a:srgbClr>
                </a:outerShdw>
              </a:effectLst>
            </a:endParaRPr>
          </a:p>
        </p:txBody>
      </p:sp>
      <p:sp>
        <p:nvSpPr>
          <p:cNvPr id="15" name="Rectangle 225"/>
          <p:cNvSpPr>
            <a:spLocks noChangeArrowheads="1"/>
          </p:cNvSpPr>
          <p:nvPr/>
        </p:nvSpPr>
        <p:spPr bwMode="auto">
          <a:xfrm>
            <a:off x="733424" y="3873217"/>
            <a:ext cx="1737360" cy="6400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UPnP AV 1.0</a:t>
            </a:r>
            <a:endParaRPr lang="en-US" sz="1900" dirty="0">
              <a:solidFill>
                <a:schemeClr val="tx1"/>
              </a:solidFill>
              <a:effectLst>
                <a:outerShdw blurRad="38100" dist="38100" dir="2700000" algn="tl">
                  <a:srgbClr val="000000">
                    <a:alpha val="43137"/>
                  </a:srgbClr>
                </a:outerShdw>
              </a:effectLst>
            </a:endParaRPr>
          </a:p>
        </p:txBody>
      </p:sp>
      <p:sp>
        <p:nvSpPr>
          <p:cNvPr id="16" name="Rectangle 225"/>
          <p:cNvSpPr>
            <a:spLocks noChangeArrowheads="1"/>
          </p:cNvSpPr>
          <p:nvPr/>
        </p:nvSpPr>
        <p:spPr bwMode="auto">
          <a:xfrm>
            <a:off x="2562224" y="3873217"/>
            <a:ext cx="1737360" cy="6400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UPnP 1.0</a:t>
            </a:r>
            <a:endParaRPr lang="en-US" sz="1900" dirty="0">
              <a:solidFill>
                <a:schemeClr val="tx1"/>
              </a:solidFill>
              <a:effectLst>
                <a:outerShdw blurRad="38100" dist="38100" dir="2700000" algn="tl">
                  <a:srgbClr val="000000">
                    <a:alpha val="43137"/>
                  </a:srgbClr>
                </a:outerShdw>
              </a:effectLst>
            </a:endParaRPr>
          </a:p>
        </p:txBody>
      </p:sp>
      <p:sp>
        <p:nvSpPr>
          <p:cNvPr id="17" name="Rectangle 225"/>
          <p:cNvSpPr>
            <a:spLocks noChangeArrowheads="1"/>
          </p:cNvSpPr>
          <p:nvPr/>
        </p:nvSpPr>
        <p:spPr bwMode="auto">
          <a:xfrm>
            <a:off x="4391024" y="3873218"/>
            <a:ext cx="1737360" cy="63964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RTSP/RTCP</a:t>
            </a:r>
            <a:endParaRPr lang="en-US" sz="1900" dirty="0">
              <a:solidFill>
                <a:schemeClr val="tx1"/>
              </a:solidFill>
              <a:effectLst>
                <a:outerShdw blurRad="38100" dist="38100" dir="2700000" algn="tl">
                  <a:srgbClr val="000000">
                    <a:alpha val="43137"/>
                  </a:srgbClr>
                </a:outerShdw>
              </a:effectLst>
            </a:endParaRPr>
          </a:p>
        </p:txBody>
      </p:sp>
      <p:sp>
        <p:nvSpPr>
          <p:cNvPr id="18" name="Rectangle 233"/>
          <p:cNvSpPr>
            <a:spLocks noChangeArrowheads="1"/>
          </p:cNvSpPr>
          <p:nvPr/>
        </p:nvSpPr>
        <p:spPr bwMode="blackWhite">
          <a:xfrm>
            <a:off x="733424" y="2103121"/>
            <a:ext cx="1737360" cy="7029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WMA, MP3</a:t>
            </a:r>
            <a:br>
              <a:rPr lang="en-US" sz="1900" dirty="0" smtClean="0">
                <a:solidFill>
                  <a:schemeClr val="tx1"/>
                </a:solidFill>
                <a:effectLst>
                  <a:outerShdw blurRad="38100" dist="38100" dir="2700000" algn="tl">
                    <a:srgbClr val="000000">
                      <a:alpha val="43137"/>
                    </a:srgbClr>
                  </a:outerShdw>
                </a:effectLst>
              </a:rPr>
            </a:br>
            <a:r>
              <a:rPr lang="en-US" sz="1900" dirty="0" smtClean="0">
                <a:solidFill>
                  <a:schemeClr val="tx1"/>
                </a:solidFill>
                <a:effectLst>
                  <a:outerShdw blurRad="38100" dist="38100" dir="2700000" algn="tl">
                    <a:srgbClr val="000000">
                      <a:alpha val="43137"/>
                    </a:srgbClr>
                  </a:outerShdw>
                </a:effectLst>
              </a:rPr>
              <a:t>PCM, WAV</a:t>
            </a:r>
          </a:p>
        </p:txBody>
      </p:sp>
      <p:sp>
        <p:nvSpPr>
          <p:cNvPr id="19" name="Rectangle 233"/>
          <p:cNvSpPr>
            <a:spLocks noChangeArrowheads="1"/>
          </p:cNvSpPr>
          <p:nvPr/>
        </p:nvSpPr>
        <p:spPr bwMode="blackWhite">
          <a:xfrm>
            <a:off x="2562224" y="2103121"/>
            <a:ext cx="1737360" cy="7029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WMV, AVI</a:t>
            </a:r>
            <a:br>
              <a:rPr lang="en-US" sz="1900" dirty="0" smtClean="0">
                <a:solidFill>
                  <a:schemeClr val="tx1"/>
                </a:solidFill>
                <a:effectLst>
                  <a:outerShdw blurRad="38100" dist="38100" dir="2700000" algn="tl">
                    <a:srgbClr val="000000">
                      <a:alpha val="43137"/>
                    </a:srgbClr>
                  </a:outerShdw>
                </a:effectLst>
              </a:rPr>
            </a:br>
            <a:r>
              <a:rPr lang="en-US" sz="1900" dirty="0" smtClean="0">
                <a:solidFill>
                  <a:schemeClr val="tx1"/>
                </a:solidFill>
                <a:effectLst>
                  <a:outerShdw blurRad="38100" dist="38100" dir="2700000" algn="tl">
                    <a:srgbClr val="000000">
                      <a:alpha val="43137"/>
                    </a:srgbClr>
                  </a:outerShdw>
                </a:effectLst>
              </a:rPr>
              <a:t>MPEG-1/2</a:t>
            </a:r>
          </a:p>
        </p:txBody>
      </p:sp>
      <p:sp>
        <p:nvSpPr>
          <p:cNvPr id="20" name="Rectangle 233"/>
          <p:cNvSpPr>
            <a:spLocks noChangeArrowheads="1"/>
          </p:cNvSpPr>
          <p:nvPr/>
        </p:nvSpPr>
        <p:spPr bwMode="blackWhite">
          <a:xfrm>
            <a:off x="4391024" y="2103121"/>
            <a:ext cx="1737360" cy="7029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JPEG, PNG</a:t>
            </a:r>
          </a:p>
          <a:p>
            <a:pPr algn="ctr"/>
            <a:r>
              <a:rPr lang="en-US" sz="1900" dirty="0" smtClean="0">
                <a:solidFill>
                  <a:schemeClr val="tx1"/>
                </a:solidFill>
                <a:effectLst>
                  <a:outerShdw blurRad="38100" dist="38100" dir="2700000" algn="tl">
                    <a:srgbClr val="000000">
                      <a:alpha val="43137"/>
                    </a:srgbClr>
                  </a:outerShdw>
                </a:effectLst>
              </a:rPr>
              <a:t>YUV</a:t>
            </a:r>
          </a:p>
        </p:txBody>
      </p:sp>
      <p:sp>
        <p:nvSpPr>
          <p:cNvPr id="26" name="Rectangle 25"/>
          <p:cNvSpPr/>
          <p:nvPr/>
        </p:nvSpPr>
        <p:spPr>
          <a:xfrm>
            <a:off x="6354187" y="3723603"/>
            <a:ext cx="3692101" cy="983411"/>
          </a:xfrm>
          <a:prstGeom prst="rect">
            <a:avLst/>
          </a:prstGeom>
        </p:spPr>
        <p:txBody>
          <a:bodyPr wrap="none" lIns="109728" tIns="54864" rIns="109728" bIns="54864">
            <a:spAutoFit/>
          </a:bodyPr>
          <a:lstStyle/>
          <a:p>
            <a:pPr>
              <a:lnSpc>
                <a:spcPts val="3360"/>
              </a:lnSpc>
            </a:pPr>
            <a:r>
              <a:rPr lang="en-US" sz="3400" kern="0" dirty="0" smtClean="0">
                <a:effectLst>
                  <a:outerShdw blurRad="38100" dist="38100" dir="2700000" algn="tl">
                    <a:srgbClr val="000000">
                      <a:alpha val="43137"/>
                    </a:srgbClr>
                  </a:outerShdw>
                </a:effectLst>
              </a:rPr>
              <a:t>Control, Discovery</a:t>
            </a:r>
            <a:br>
              <a:rPr lang="en-US" sz="3400" kern="0" dirty="0" smtClean="0">
                <a:effectLst>
                  <a:outerShdw blurRad="38100" dist="38100" dir="2700000" algn="tl">
                    <a:srgbClr val="000000">
                      <a:alpha val="43137"/>
                    </a:srgbClr>
                  </a:outerShdw>
                </a:effectLst>
              </a:rPr>
            </a:br>
            <a:r>
              <a:rPr lang="en-US" sz="3400" kern="0" dirty="0" smtClean="0">
                <a:effectLst>
                  <a:outerShdw blurRad="38100" dist="38100" dir="2700000" algn="tl">
                    <a:srgbClr val="000000">
                      <a:alpha val="43137"/>
                    </a:srgbClr>
                  </a:outerShdw>
                </a:effectLst>
              </a:rPr>
              <a:t>and </a:t>
            </a:r>
            <a:r>
              <a:rPr lang="en-US" sz="3400" kern="0" dirty="0" err="1" smtClean="0">
                <a:effectLst>
                  <a:outerShdw blurRad="38100" dist="38100" dir="2700000" algn="tl">
                    <a:srgbClr val="000000">
                      <a:alpha val="43137"/>
                    </a:srgbClr>
                  </a:outerShdw>
                </a:effectLst>
              </a:rPr>
              <a:t>Eventing</a:t>
            </a:r>
            <a:endParaRPr lang="en-US" sz="3400" kern="0" dirty="0" smtClean="0">
              <a:effectLst>
                <a:outerShdw blurRad="38100" dist="38100" dir="2700000" algn="tl">
                  <a:srgbClr val="000000">
                    <a:alpha val="43137"/>
                  </a:srgbClr>
                </a:outerShdw>
              </a:effectLst>
            </a:endParaRPr>
          </a:p>
        </p:txBody>
      </p:sp>
      <p:sp>
        <p:nvSpPr>
          <p:cNvPr id="29" name="Rectangle 28"/>
          <p:cNvSpPr/>
          <p:nvPr/>
        </p:nvSpPr>
        <p:spPr>
          <a:xfrm>
            <a:off x="6354186" y="4639578"/>
            <a:ext cx="2887394" cy="634020"/>
          </a:xfrm>
          <a:prstGeom prst="rect">
            <a:avLst/>
          </a:prstGeom>
        </p:spPr>
        <p:txBody>
          <a:bodyPr wrap="none" lIns="109728" tIns="54864" rIns="109728" bIns="54864">
            <a:spAutoFit/>
          </a:bodyPr>
          <a:lstStyle/>
          <a:p>
            <a:r>
              <a:rPr lang="en-US" sz="3400" kern="0" dirty="0" smtClean="0">
                <a:effectLst>
                  <a:outerShdw blurRad="38100" dist="38100" dir="2700000" algn="tl">
                    <a:srgbClr val="000000">
                      <a:alpha val="43137"/>
                    </a:srgbClr>
                  </a:outerShdw>
                </a:effectLst>
              </a:rPr>
              <a:t>A/V Transport</a:t>
            </a:r>
          </a:p>
        </p:txBody>
      </p:sp>
      <p:sp>
        <p:nvSpPr>
          <p:cNvPr id="35" name="Rectangle 34"/>
          <p:cNvSpPr/>
          <p:nvPr/>
        </p:nvSpPr>
        <p:spPr>
          <a:xfrm>
            <a:off x="6354186" y="5805673"/>
            <a:ext cx="3749809" cy="634020"/>
          </a:xfrm>
          <a:prstGeom prst="rect">
            <a:avLst/>
          </a:prstGeom>
        </p:spPr>
        <p:txBody>
          <a:bodyPr wrap="none" lIns="109728" tIns="54864" rIns="109728" bIns="54864">
            <a:spAutoFit/>
          </a:bodyPr>
          <a:lstStyle/>
          <a:p>
            <a:r>
              <a:rPr lang="en-US" sz="3400" kern="0" dirty="0" smtClean="0">
                <a:effectLst>
                  <a:outerShdw blurRad="38100" dist="38100" dir="2700000" algn="tl">
                    <a:srgbClr val="000000">
                      <a:alpha val="43137"/>
                    </a:srgbClr>
                  </a:outerShdw>
                </a:effectLst>
              </a:rPr>
              <a:t>Network Protocols</a:t>
            </a:r>
          </a:p>
        </p:txBody>
      </p:sp>
      <p:sp>
        <p:nvSpPr>
          <p:cNvPr id="36" name="Rectangle 35"/>
          <p:cNvSpPr/>
          <p:nvPr/>
        </p:nvSpPr>
        <p:spPr>
          <a:xfrm>
            <a:off x="6354186" y="2103120"/>
            <a:ext cx="1592167" cy="634020"/>
          </a:xfrm>
          <a:prstGeom prst="rect">
            <a:avLst/>
          </a:prstGeom>
        </p:spPr>
        <p:txBody>
          <a:bodyPr wrap="none" lIns="109728" tIns="54864" rIns="109728" bIns="54864">
            <a:spAutoFit/>
          </a:bodyPr>
          <a:lstStyle/>
          <a:p>
            <a:r>
              <a:rPr lang="en-US" sz="3400" kern="0" dirty="0" err="1" smtClean="0">
                <a:effectLst>
                  <a:outerShdw blurRad="38100" dist="38100" dir="2700000" algn="tl">
                    <a:srgbClr val="000000">
                      <a:alpha val="43137"/>
                    </a:srgbClr>
                  </a:outerShdw>
                </a:effectLst>
              </a:rPr>
              <a:t>Codecs</a:t>
            </a:r>
            <a:endParaRPr lang="en-US" sz="3400" kern="0" dirty="0" smtClean="0">
              <a:effectLst>
                <a:outerShdw blurRad="38100" dist="38100" dir="2700000" algn="tl">
                  <a:srgbClr val="000000">
                    <a:alpha val="43137"/>
                  </a:srgbClr>
                </a:outerShdw>
              </a:effectLst>
            </a:endParaRPr>
          </a:p>
        </p:txBody>
      </p:sp>
      <p:sp>
        <p:nvSpPr>
          <p:cNvPr id="37" name="Rectangle 36"/>
          <p:cNvSpPr/>
          <p:nvPr/>
        </p:nvSpPr>
        <p:spPr>
          <a:xfrm>
            <a:off x="6354186" y="3017520"/>
            <a:ext cx="3377912" cy="634020"/>
          </a:xfrm>
          <a:prstGeom prst="rect">
            <a:avLst/>
          </a:prstGeom>
        </p:spPr>
        <p:txBody>
          <a:bodyPr wrap="none" lIns="109728" tIns="54864" rIns="109728" bIns="54864">
            <a:spAutoFit/>
          </a:bodyPr>
          <a:lstStyle/>
          <a:p>
            <a:r>
              <a:rPr lang="en-US" sz="3400" kern="0" dirty="0" smtClean="0">
                <a:effectLst>
                  <a:outerShdw blurRad="38100" dist="38100" dir="2700000" algn="tl">
                    <a:srgbClr val="000000">
                      <a:alpha val="43137"/>
                    </a:srgbClr>
                  </a:outerShdw>
                </a:effectLst>
              </a:rPr>
              <a:t>Content Services</a:t>
            </a:r>
          </a:p>
        </p:txBody>
      </p:sp>
      <p:sp>
        <p:nvSpPr>
          <p:cNvPr id="21" name="Rectangle 233"/>
          <p:cNvSpPr>
            <a:spLocks noChangeArrowheads="1"/>
          </p:cNvSpPr>
          <p:nvPr/>
        </p:nvSpPr>
        <p:spPr bwMode="blackWhite">
          <a:xfrm>
            <a:off x="3474720" y="2926080"/>
            <a:ext cx="2642234" cy="8229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109718" tIns="54860" rIns="109718" bIns="54860" anchor="ctr"/>
          <a:lstStyle/>
          <a:p>
            <a:pPr algn="ctr"/>
            <a:r>
              <a:rPr lang="en-US" sz="1900" dirty="0" smtClean="0">
                <a:solidFill>
                  <a:schemeClr val="tx1"/>
                </a:solidFill>
                <a:effectLst>
                  <a:outerShdw blurRad="38100" dist="38100" dir="2700000" algn="tl">
                    <a:srgbClr val="000000">
                      <a:alpha val="43137"/>
                    </a:srgbClr>
                  </a:outerShdw>
                </a:effectLst>
              </a:rPr>
              <a:t>Windows Media Player </a:t>
            </a:r>
          </a:p>
          <a:p>
            <a:pPr algn="ctr"/>
            <a:r>
              <a:rPr lang="en-US" sz="1900" dirty="0" smtClean="0">
                <a:solidFill>
                  <a:schemeClr val="tx1"/>
                </a:solidFill>
                <a:effectLst>
                  <a:outerShdw blurRad="38100" dist="38100" dir="2700000" algn="tl">
                    <a:srgbClr val="000000">
                      <a:alpha val="43137"/>
                    </a:srgbClr>
                  </a:outerShdw>
                </a:effectLst>
              </a:rPr>
              <a:t>Metadata Store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3128</TotalTime>
  <Words>4204</Words>
  <Application>Microsoft Office PowerPoint</Application>
  <PresentationFormat>Custom</PresentationFormat>
  <Paragraphs>407</Paragraphs>
  <Slides>34</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Segoe</vt:lpstr>
      <vt:lpstr>Wingdings</vt:lpstr>
      <vt:lpstr>Segoe Semibold</vt:lpstr>
      <vt:lpstr>WinHec 2007 WEB Template</vt:lpstr>
      <vt:lpstr>Photo Editor Photo</vt:lpstr>
      <vt:lpstr>PlaysForSure  Network Media Devices And Windows Vista</vt:lpstr>
      <vt:lpstr>Key Takeaways</vt:lpstr>
      <vt:lpstr>Agenda</vt:lpstr>
      <vt:lpstr>PC Uniquely Suited To Distribute Content Around The Home</vt:lpstr>
      <vt:lpstr>Media Sharing On Windows Guiding principles</vt:lpstr>
      <vt:lpstr>Slide 6</vt:lpstr>
      <vt:lpstr>Slide 7</vt:lpstr>
      <vt:lpstr>Windows Media Player 11 Media sharing feature</vt:lpstr>
      <vt:lpstr>WMP Sharing Baseline technologies</vt:lpstr>
      <vt:lpstr>PlaysForSure Network devices</vt:lpstr>
      <vt:lpstr>PlaysForSure Network devices</vt:lpstr>
      <vt:lpstr>PlaysForSure Network devices</vt:lpstr>
      <vt:lpstr>PlaysForSure And Windows Vista Certified for Windows Vista logo</vt:lpstr>
      <vt:lpstr>WMP Sharing Architecture</vt:lpstr>
      <vt:lpstr>Supported Formats</vt:lpstr>
      <vt:lpstr>Metadata Container hierarchy</vt:lpstr>
      <vt:lpstr>Metadata Searching</vt:lpstr>
      <vt:lpstr>Metadata Sorting</vt:lpstr>
      <vt:lpstr>Metadata Filtering</vt:lpstr>
      <vt:lpstr>Metadata String Lengths</vt:lpstr>
      <vt:lpstr>Microsoft Metadata Extensions  General</vt:lpstr>
      <vt:lpstr>Microsoft Metadata Extensions  Microsoft attributes</vt:lpstr>
      <vt:lpstr>Microsoft Metadata Extensions  Microsoft attributes</vt:lpstr>
      <vt:lpstr>Codec Identification</vt:lpstr>
      <vt:lpstr>Compatibility Flags</vt:lpstr>
      <vt:lpstr>Compatibility Flags Flag behaviors</vt:lpstr>
      <vt:lpstr>Retrieving Thumbnail Images</vt:lpstr>
      <vt:lpstr>WMP Sharing Windows operating system support</vt:lpstr>
      <vt:lpstr>WMP Sharing Differentiating features on Windows Vista</vt:lpstr>
      <vt:lpstr>WMP Sharing And DLNA</vt:lpstr>
      <vt:lpstr>Call To Action</vt:lpstr>
      <vt:lpstr>Additional Resources</vt:lpstr>
      <vt:lpstr>Additional Resources</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CON-T418 PlaysForSure Network Media Devices and Windows Vista</dc:title>
  <dc:subject>WinHEC 2007</dc:subject>
  <dc:creator>Craig Murphy</dc:creator>
  <dc:description>WinHEC 2007
Microsoft Corporation
Template design:
Formatter: John Epperson, Silver Fox Productions, Inc.
Event Date:
Event Location: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Microsoft Employee</cp:lastModifiedBy>
  <cp:revision>522</cp:revision>
  <dcterms:created xsi:type="dcterms:W3CDTF">2007-03-19T22:44:52Z</dcterms:created>
  <dcterms:modified xsi:type="dcterms:W3CDTF">2007-05-29T20:10:16Z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0x010100F8E89D7ECC3F26419B4029E673CBA34D</vt:lpwstr>
  </property>
</Properties>
</file>