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5" r:id="rId1"/>
  </p:sldMasterIdLst>
  <p:notesMasterIdLst>
    <p:notesMasterId r:id="rId30"/>
  </p:notesMasterIdLst>
  <p:sldIdLst>
    <p:sldId id="258" r:id="rId2"/>
    <p:sldId id="316" r:id="rId3"/>
    <p:sldId id="284" r:id="rId4"/>
    <p:sldId id="287" r:id="rId5"/>
    <p:sldId id="277" r:id="rId6"/>
    <p:sldId id="295" r:id="rId7"/>
    <p:sldId id="288" r:id="rId8"/>
    <p:sldId id="290" r:id="rId9"/>
    <p:sldId id="292" r:id="rId10"/>
    <p:sldId id="289" r:id="rId11"/>
    <p:sldId id="280" r:id="rId12"/>
    <p:sldId id="298" r:id="rId13"/>
    <p:sldId id="299" r:id="rId14"/>
    <p:sldId id="300" r:id="rId15"/>
    <p:sldId id="310" r:id="rId16"/>
    <p:sldId id="304" r:id="rId17"/>
    <p:sldId id="317" r:id="rId18"/>
    <p:sldId id="305" r:id="rId19"/>
    <p:sldId id="318" r:id="rId20"/>
    <p:sldId id="306" r:id="rId21"/>
    <p:sldId id="307" r:id="rId22"/>
    <p:sldId id="319" r:id="rId23"/>
    <p:sldId id="308" r:id="rId24"/>
    <p:sldId id="302" r:id="rId25"/>
    <p:sldId id="315" r:id="rId26"/>
    <p:sldId id="270" r:id="rId27"/>
    <p:sldId id="271" r:id="rId28"/>
    <p:sldId id="272" r:id="rId29"/>
  </p:sldIdLst>
  <p:sldSz cx="9144000" cy="6858000" type="screen4x3"/>
  <p:notesSz cx="6858000" cy="9144000"/>
  <p:embeddedFontLst>
    <p:embeddedFont>
      <p:font typeface="Webdings" pitchFamily="18" charset="2"/>
      <p:regular r:id="rId31"/>
    </p:embeddedFont>
    <p:embeddedFont>
      <p:font typeface="ＭＳ Ｐゴシック" charset="-128"/>
      <p:regular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743" autoAdjust="0"/>
    <p:restoredTop sz="94660"/>
  </p:normalViewPr>
  <p:slideViewPr>
    <p:cSldViewPr showGuides="1">
      <p:cViewPr varScale="1">
        <p:scale>
          <a:sx n="51" d="100"/>
          <a:sy n="51" d="100"/>
        </p:scale>
        <p:origin x="-715" y="-77"/>
      </p:cViewPr>
      <p:guideLst>
        <p:guide orient="horz" pos="2160"/>
        <p:guide orient="horz" pos="153"/>
        <p:guide orient="horz" pos="898"/>
        <p:guide orient="horz" pos="1200"/>
        <p:guide orient="horz" pos="1536"/>
        <p:guide orient="horz" pos="4176"/>
        <p:guide pos="2880"/>
        <p:guide pos="249"/>
        <p:guide pos="5530"/>
        <p:guide pos="467"/>
      </p:guideLst>
    </p:cSldViewPr>
  </p:slideViewPr>
  <p:notesTextViewPr>
    <p:cViewPr>
      <p:scale>
        <a:sx n="100" d="100"/>
        <a:sy n="100" d="100"/>
      </p:scale>
      <p:origin x="0" y="0"/>
    </p:cViewPr>
  </p:notesTextViewPr>
  <p:sorterViewPr>
    <p:cViewPr>
      <p:scale>
        <a:sx n="36" d="100"/>
        <a:sy n="3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950C5189-D84B-43B0-9B5F-E4CA03B1F31C}" type="datetimeFigureOut">
              <a:rPr lang="en-US" smtClean="0"/>
              <a:pPr/>
              <a:t>5/29/2007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egoe" pitchFamily="34" charset="0"/>
              </a:defRPr>
            </a:lvl1pPr>
          </a:lstStyle>
          <a:p>
            <a:fld id="{358640C4-3360-49AE-98EE-C1CFB5AC355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pitchFamily="34" charset="0"/>
        <a:ea typeface="+mn-ea"/>
        <a:cs typeface="+mn-cs"/>
      </a:defRPr>
    </a:lvl1pPr>
    <a:lvl2pPr marL="457200" algn="l" defTabSz="914400" rtl="0" eaLnBrk="1" latinLnBrk="0" hangingPunct="1">
      <a:defRPr sz="1200" kern="1200">
        <a:solidFill>
          <a:schemeClr val="tx1"/>
        </a:solidFill>
        <a:latin typeface="Segoe" pitchFamily="34" charset="0"/>
        <a:ea typeface="+mn-ea"/>
        <a:cs typeface="+mn-cs"/>
      </a:defRPr>
    </a:lvl2pPr>
    <a:lvl3pPr marL="914400" algn="l" defTabSz="914400" rtl="0" eaLnBrk="1" latinLnBrk="0" hangingPunct="1">
      <a:defRPr sz="1200" kern="1200">
        <a:solidFill>
          <a:schemeClr val="tx1"/>
        </a:solidFill>
        <a:latin typeface="Segoe" pitchFamily="34" charset="0"/>
        <a:ea typeface="+mn-ea"/>
        <a:cs typeface="+mn-cs"/>
      </a:defRPr>
    </a:lvl3pPr>
    <a:lvl4pPr marL="1371600" algn="l" defTabSz="914400" rtl="0" eaLnBrk="1" latinLnBrk="0" hangingPunct="1">
      <a:defRPr sz="1200" kern="1200">
        <a:solidFill>
          <a:schemeClr val="tx1"/>
        </a:solidFill>
        <a:latin typeface="Segoe" pitchFamily="34" charset="0"/>
        <a:ea typeface="+mn-ea"/>
        <a:cs typeface="+mn-cs"/>
      </a:defRPr>
    </a:lvl4pPr>
    <a:lvl5pPr marL="1828800" algn="l" defTabSz="914400" rtl="0" eaLnBrk="1" latinLnBrk="0" hangingPunct="1">
      <a:defRPr sz="1200" kern="1200">
        <a:solidFill>
          <a:schemeClr val="tx1"/>
        </a:solidFill>
        <a:latin typeface="Sego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ECB0DCB-0C4E-4E19-AF2B-F0E28D73D7A1}" type="datetime8">
              <a:rPr lang="en-US"/>
              <a:pPr/>
              <a:t>5/29/2007 1:08 PM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45CB2A0D-C3AA-4CD7-9D89-315FD47546B6}" type="slidenum">
              <a:rPr lang="en-US"/>
              <a:pPr/>
              <a:t>10</a:t>
            </a:fld>
            <a:endParaRPr lang="en-US"/>
          </a:p>
        </p:txBody>
      </p:sp>
      <p:sp>
        <p:nvSpPr>
          <p:cNvPr id="534530" name="Rectangle 2"/>
          <p:cNvSpPr>
            <a:spLocks noGrp="1" noRot="1" noChangeAspect="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3AF59-FE56-4FA4-B85E-FCAB74E88E9E}" type="slidenum">
              <a:rPr lang="en-US"/>
              <a:pPr/>
              <a:t>11</a:t>
            </a:fld>
            <a:endParaRPr lang="en-US"/>
          </a:p>
        </p:txBody>
      </p:sp>
      <p:sp>
        <p:nvSpPr>
          <p:cNvPr id="151554" name="Rectangle 2"/>
          <p:cNvSpPr>
            <a:spLocks noGrp="1" noRot="1" noChangeAspect="1" noChangeArrowheads="1" noTextEdit="1"/>
          </p:cNvSpPr>
          <p:nvPr>
            <p:ph type="sldImg"/>
          </p:nvPr>
        </p:nvSpPr>
        <p:spPr>
          <a:ln/>
        </p:spPr>
      </p:sp>
      <p:sp>
        <p:nvSpPr>
          <p:cNvPr id="151556"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p>
            <a:fld id="{424384F1-D7F8-4945-9695-373F9E4BAEAF}" type="datetime8">
              <a:rPr lang="en-US"/>
              <a:pPr/>
              <a:t>5/29/2007 1:08 PM</a:t>
            </a:fld>
            <a:endParaRPr lang="en-US"/>
          </a:p>
        </p:txBody>
      </p:sp>
      <p:sp>
        <p:nvSpPr>
          <p:cNvPr id="38915" name="Rectangle 6"/>
          <p:cNvSpPr>
            <a:spLocks noGrp="1" noChangeArrowheads="1"/>
          </p:cNvSpPr>
          <p:nvPr>
            <p:ph type="ftr" sz="quarter" idx="4"/>
          </p:nvPr>
        </p:nvSpPr>
        <p:spPr>
          <a:noFill/>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8916" name="Rectangle 7"/>
          <p:cNvSpPr>
            <a:spLocks noGrp="1" noChangeArrowheads="1"/>
          </p:cNvSpPr>
          <p:nvPr>
            <p:ph type="sldNum" sz="quarter" idx="5"/>
          </p:nvPr>
        </p:nvSpPr>
        <p:spPr>
          <a:noFill/>
        </p:spPr>
        <p:txBody>
          <a:bodyPr/>
          <a:lstStyle/>
          <a:p>
            <a:fld id="{92410073-D9F7-4E15-8483-9C7BF5EF7A92}" type="slidenum">
              <a:rPr lang="en-US"/>
              <a:pPr/>
              <a:t>12</a:t>
            </a:fld>
            <a:endParaRPr lang="en-US"/>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noFill/>
          <a:ln cap="flat">
            <a:headEnd type="none" w="med" len="med"/>
            <a:tailEnd type="none" w="med" len="med"/>
          </a:ln>
        </p:spPr>
      </p:sp>
      <p:sp>
        <p:nvSpPr>
          <p:cNvPr id="41986" name="Rectangle 3"/>
          <p:cNvSpPr>
            <a:spLocks noGrp="1" noChangeArrowheads="1"/>
          </p:cNvSpPr>
          <p:nvPr>
            <p:ph type="body" idx="1"/>
          </p:nvPr>
        </p:nvSpPr>
        <p:spPr>
          <a:noFill/>
          <a:ln/>
        </p:spPr>
        <p:txBody>
          <a:bodyPr/>
          <a:lstStyle/>
          <a:p>
            <a:endParaRPr lang="en-US" dirty="0"/>
          </a:p>
        </p:txBody>
      </p:sp>
      <p:sp>
        <p:nvSpPr>
          <p:cNvPr id="41987" name="Rectangle 3"/>
          <p:cNvSpPr>
            <a:spLocks noGrp="1" noChangeArrowheads="1"/>
          </p:cNvSpPr>
          <p:nvPr>
            <p:ph type="dt" sz="quarter" idx="1"/>
          </p:nvPr>
        </p:nvSpPr>
        <p:spPr>
          <a:noFill/>
        </p:spPr>
        <p:txBody>
          <a:bodyPr/>
          <a:lstStyle/>
          <a:p>
            <a:fld id="{26C208DF-A61F-46A7-8D78-A92247037A43}" type="datetime8">
              <a:rPr lang="en-US"/>
              <a:pPr/>
              <a:t>5/29/2007 1:08 PM</a:t>
            </a:fld>
            <a:endParaRPr lang="en-US"/>
          </a:p>
        </p:txBody>
      </p:sp>
      <p:sp>
        <p:nvSpPr>
          <p:cNvPr id="41988" name="Rectangle 7"/>
          <p:cNvSpPr>
            <a:spLocks noGrp="1" noChangeArrowheads="1"/>
          </p:cNvSpPr>
          <p:nvPr>
            <p:ph type="sldNum" sz="quarter" idx="5"/>
          </p:nvPr>
        </p:nvSpPr>
        <p:spPr>
          <a:noFill/>
        </p:spPr>
        <p:txBody>
          <a:bodyPr/>
          <a:lstStyle/>
          <a:p>
            <a:fld id="{7D17507B-94C5-46E4-AC7E-D98F2DC387DE}" type="slidenum">
              <a:rPr lang="en-US"/>
              <a:pPr/>
              <a:t>15</a:t>
            </a:fld>
            <a:endParaRPr lang="en-US"/>
          </a:p>
        </p:txBody>
      </p:sp>
      <p:sp>
        <p:nvSpPr>
          <p:cNvPr id="41989" name="Rectangle 6"/>
          <p:cNvSpPr>
            <a:spLocks noGrp="1" noChangeArrowheads="1"/>
          </p:cNvSpPr>
          <p:nvPr>
            <p:ph type="ftr" sz="quarter" idx="4"/>
          </p:nvPr>
        </p:nvSpPr>
        <p:spPr>
          <a:noFill/>
        </p:spPr>
        <p:txBody>
          <a:bodyPr/>
          <a:lstStyle/>
          <a:p>
            <a:pPr eaLnBrk="0"/>
            <a:r>
              <a:rPr lang="en-US"/>
              <a:t>© 2004 Microsoft Corporation. All rights reserved.</a:t>
            </a:r>
          </a:p>
          <a:p>
            <a:pPr hangingPunct="0"/>
            <a:r>
              <a:rPr lang="en-US"/>
              <a:t>This presentation is for informational purposes only. Microsoft makes no warranties, express or implied, in this summary.</a:t>
            </a:r>
          </a:p>
        </p:txBody>
      </p:sp>
      <p:sp>
        <p:nvSpPr>
          <p:cNvPr id="41990" name="Rectangle 2"/>
          <p:cNvSpPr>
            <a:spLocks noGrp="1" noChangeArrowheads="1"/>
          </p:cNvSpPr>
          <p:nvPr>
            <p:ph type="hdr" sz="quarter"/>
          </p:nvPr>
        </p:nvSpPr>
        <p:spPr>
          <a:noFill/>
        </p:spPr>
        <p:txBody>
          <a:bodyPr/>
          <a:lstStyle/>
          <a:p>
            <a:r>
              <a:rPr lang="en-US"/>
              <a:t>Next Generation Business Solutions Platform Strategy Review</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noFill/>
          <a:ln cap="flat">
            <a:headEnd type="none" w="med" len="med"/>
            <a:tailEnd type="none" w="med" len="med"/>
          </a:ln>
        </p:spPr>
      </p:sp>
      <p:sp>
        <p:nvSpPr>
          <p:cNvPr id="41986" name="Rectangle 3"/>
          <p:cNvSpPr>
            <a:spLocks noGrp="1" noChangeArrowheads="1"/>
          </p:cNvSpPr>
          <p:nvPr>
            <p:ph type="body" idx="1"/>
          </p:nvPr>
        </p:nvSpPr>
        <p:spPr>
          <a:noFill/>
          <a:ln/>
        </p:spPr>
        <p:txBody>
          <a:bodyPr/>
          <a:lstStyle/>
          <a:p>
            <a:endParaRPr lang="en-US" dirty="0"/>
          </a:p>
        </p:txBody>
      </p:sp>
      <p:sp>
        <p:nvSpPr>
          <p:cNvPr id="41987" name="Rectangle 3"/>
          <p:cNvSpPr>
            <a:spLocks noGrp="1" noChangeArrowheads="1"/>
          </p:cNvSpPr>
          <p:nvPr>
            <p:ph type="dt" sz="quarter" idx="1"/>
          </p:nvPr>
        </p:nvSpPr>
        <p:spPr>
          <a:noFill/>
        </p:spPr>
        <p:txBody>
          <a:bodyPr/>
          <a:lstStyle/>
          <a:p>
            <a:fld id="{26C208DF-A61F-46A7-8D78-A92247037A43}" type="datetime8">
              <a:rPr lang="en-US"/>
              <a:pPr/>
              <a:t>5/29/2007 1:08 PM</a:t>
            </a:fld>
            <a:endParaRPr lang="en-US"/>
          </a:p>
        </p:txBody>
      </p:sp>
      <p:sp>
        <p:nvSpPr>
          <p:cNvPr id="41988" name="Rectangle 7"/>
          <p:cNvSpPr>
            <a:spLocks noGrp="1" noChangeArrowheads="1"/>
          </p:cNvSpPr>
          <p:nvPr>
            <p:ph type="sldNum" sz="quarter" idx="5"/>
          </p:nvPr>
        </p:nvSpPr>
        <p:spPr>
          <a:noFill/>
        </p:spPr>
        <p:txBody>
          <a:bodyPr/>
          <a:lstStyle/>
          <a:p>
            <a:fld id="{7D17507B-94C5-46E4-AC7E-D98F2DC387DE}" type="slidenum">
              <a:rPr lang="en-US"/>
              <a:pPr/>
              <a:t>17</a:t>
            </a:fld>
            <a:endParaRPr lang="en-US"/>
          </a:p>
        </p:txBody>
      </p:sp>
      <p:sp>
        <p:nvSpPr>
          <p:cNvPr id="41989" name="Rectangle 6"/>
          <p:cNvSpPr>
            <a:spLocks noGrp="1" noChangeArrowheads="1"/>
          </p:cNvSpPr>
          <p:nvPr>
            <p:ph type="ftr" sz="quarter" idx="4"/>
          </p:nvPr>
        </p:nvSpPr>
        <p:spPr>
          <a:noFill/>
        </p:spPr>
        <p:txBody>
          <a:bodyPr/>
          <a:lstStyle/>
          <a:p>
            <a:pPr eaLnBrk="0"/>
            <a:r>
              <a:rPr lang="en-US"/>
              <a:t>© 2004 Microsoft Corporation. All rights reserved.</a:t>
            </a:r>
          </a:p>
          <a:p>
            <a:pPr hangingPunct="0"/>
            <a:r>
              <a:rPr lang="en-US"/>
              <a:t>This presentation is for informational purposes only. Microsoft makes no warranties, express or implied, in this summary.</a:t>
            </a:r>
          </a:p>
        </p:txBody>
      </p:sp>
      <p:sp>
        <p:nvSpPr>
          <p:cNvPr id="41990" name="Rectangle 2"/>
          <p:cNvSpPr>
            <a:spLocks noGrp="1" noChangeArrowheads="1"/>
          </p:cNvSpPr>
          <p:nvPr>
            <p:ph type="hdr" sz="quarter"/>
          </p:nvPr>
        </p:nvSpPr>
        <p:spPr>
          <a:noFill/>
        </p:spPr>
        <p:txBody>
          <a:bodyPr/>
          <a:lstStyle/>
          <a:p>
            <a:r>
              <a:rPr lang="en-US"/>
              <a:t>Next Generation Business Solutions Platform Strategy Review</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noFill/>
          <a:ln cap="flat">
            <a:headEnd type="none" w="med" len="med"/>
            <a:tailEnd type="none" w="med" len="med"/>
          </a:ln>
        </p:spPr>
      </p:sp>
      <p:sp>
        <p:nvSpPr>
          <p:cNvPr id="41986" name="Rectangle 3"/>
          <p:cNvSpPr>
            <a:spLocks noGrp="1" noChangeArrowheads="1"/>
          </p:cNvSpPr>
          <p:nvPr>
            <p:ph type="body" idx="1"/>
          </p:nvPr>
        </p:nvSpPr>
        <p:spPr>
          <a:noFill/>
          <a:ln/>
        </p:spPr>
        <p:txBody>
          <a:bodyPr/>
          <a:lstStyle/>
          <a:p>
            <a:endParaRPr lang="en-US" dirty="0"/>
          </a:p>
        </p:txBody>
      </p:sp>
      <p:sp>
        <p:nvSpPr>
          <p:cNvPr id="41987" name="Rectangle 3"/>
          <p:cNvSpPr>
            <a:spLocks noGrp="1" noChangeArrowheads="1"/>
          </p:cNvSpPr>
          <p:nvPr>
            <p:ph type="dt" sz="quarter" idx="1"/>
          </p:nvPr>
        </p:nvSpPr>
        <p:spPr>
          <a:noFill/>
        </p:spPr>
        <p:txBody>
          <a:bodyPr/>
          <a:lstStyle/>
          <a:p>
            <a:fld id="{26C208DF-A61F-46A7-8D78-A92247037A43}" type="datetime8">
              <a:rPr lang="en-US"/>
              <a:pPr/>
              <a:t>5/29/2007 1:08 PM</a:t>
            </a:fld>
            <a:endParaRPr lang="en-US"/>
          </a:p>
        </p:txBody>
      </p:sp>
      <p:sp>
        <p:nvSpPr>
          <p:cNvPr id="41988" name="Rectangle 7"/>
          <p:cNvSpPr>
            <a:spLocks noGrp="1" noChangeArrowheads="1"/>
          </p:cNvSpPr>
          <p:nvPr>
            <p:ph type="sldNum" sz="quarter" idx="5"/>
          </p:nvPr>
        </p:nvSpPr>
        <p:spPr>
          <a:noFill/>
        </p:spPr>
        <p:txBody>
          <a:bodyPr/>
          <a:lstStyle/>
          <a:p>
            <a:fld id="{7D17507B-94C5-46E4-AC7E-D98F2DC387DE}" type="slidenum">
              <a:rPr lang="en-US"/>
              <a:pPr/>
              <a:t>19</a:t>
            </a:fld>
            <a:endParaRPr lang="en-US"/>
          </a:p>
        </p:txBody>
      </p:sp>
      <p:sp>
        <p:nvSpPr>
          <p:cNvPr id="41989" name="Rectangle 6"/>
          <p:cNvSpPr>
            <a:spLocks noGrp="1" noChangeArrowheads="1"/>
          </p:cNvSpPr>
          <p:nvPr>
            <p:ph type="ftr" sz="quarter" idx="4"/>
          </p:nvPr>
        </p:nvSpPr>
        <p:spPr>
          <a:noFill/>
        </p:spPr>
        <p:txBody>
          <a:bodyPr/>
          <a:lstStyle/>
          <a:p>
            <a:pPr eaLnBrk="0"/>
            <a:r>
              <a:rPr lang="en-US"/>
              <a:t>© 2004 Microsoft Corporation. All rights reserved.</a:t>
            </a:r>
          </a:p>
          <a:p>
            <a:pPr hangingPunct="0"/>
            <a:r>
              <a:rPr lang="en-US"/>
              <a:t>This presentation is for informational purposes only. Microsoft makes no warranties, express or implied, in this summary.</a:t>
            </a:r>
          </a:p>
        </p:txBody>
      </p:sp>
      <p:sp>
        <p:nvSpPr>
          <p:cNvPr id="41990" name="Rectangle 2"/>
          <p:cNvSpPr>
            <a:spLocks noGrp="1" noChangeArrowheads="1"/>
          </p:cNvSpPr>
          <p:nvPr>
            <p:ph type="hdr" sz="quarter"/>
          </p:nvPr>
        </p:nvSpPr>
        <p:spPr>
          <a:noFill/>
        </p:spPr>
        <p:txBody>
          <a:bodyPr/>
          <a:lstStyle/>
          <a:p>
            <a:r>
              <a:rPr lang="en-US"/>
              <a:t>Next Generation Business Solutions Platform Strategy Review</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5" name="Header Placeholder 3"/>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smtClean="0"/>
          </a:p>
        </p:txBody>
      </p:sp>
      <p:sp>
        <p:nvSpPr>
          <p:cNvPr id="28676" name="Date Placeholder 4"/>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E901025-60D5-46B1-9323-2A4FDBCC2806}" type="datetime8">
              <a:rPr lang="en-US"/>
              <a:pPr fontAlgn="base">
                <a:spcBef>
                  <a:spcPct val="0"/>
                </a:spcBef>
                <a:spcAft>
                  <a:spcPct val="0"/>
                </a:spcAft>
                <a:defRPr/>
              </a:pPr>
              <a:t>5/29/2007 1:08 PM</a:t>
            </a:fld>
            <a:endParaRPr lang="en-US"/>
          </a:p>
        </p:txBody>
      </p:sp>
      <p:sp>
        <p:nvSpPr>
          <p:cNvPr id="28677"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2006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28678" name="Slide Number Placeholder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2B037-BC9B-4000-9EB8-1945DA9BBFF8}" type="slidenum">
              <a:rPr lang="en-US"/>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noFill/>
          <a:ln cap="flat">
            <a:headEnd type="none" w="med" len="med"/>
            <a:tailEnd type="none" w="med" len="med"/>
          </a:ln>
        </p:spPr>
      </p:sp>
      <p:sp>
        <p:nvSpPr>
          <p:cNvPr id="41986" name="Rectangle 3"/>
          <p:cNvSpPr>
            <a:spLocks noGrp="1" noChangeArrowheads="1"/>
          </p:cNvSpPr>
          <p:nvPr>
            <p:ph type="body" idx="1"/>
          </p:nvPr>
        </p:nvSpPr>
        <p:spPr>
          <a:noFill/>
          <a:ln/>
        </p:spPr>
        <p:txBody>
          <a:bodyPr/>
          <a:lstStyle/>
          <a:p>
            <a:endParaRPr lang="en-US" dirty="0"/>
          </a:p>
        </p:txBody>
      </p:sp>
      <p:sp>
        <p:nvSpPr>
          <p:cNvPr id="41987" name="Rectangle 3"/>
          <p:cNvSpPr>
            <a:spLocks noGrp="1" noChangeArrowheads="1"/>
          </p:cNvSpPr>
          <p:nvPr>
            <p:ph type="dt" sz="quarter" idx="1"/>
          </p:nvPr>
        </p:nvSpPr>
        <p:spPr>
          <a:noFill/>
        </p:spPr>
        <p:txBody>
          <a:bodyPr/>
          <a:lstStyle/>
          <a:p>
            <a:fld id="{26C208DF-A61F-46A7-8D78-A92247037A43}" type="datetime8">
              <a:rPr lang="en-US"/>
              <a:pPr/>
              <a:t>5/29/2007 1:08 PM</a:t>
            </a:fld>
            <a:endParaRPr lang="en-US"/>
          </a:p>
        </p:txBody>
      </p:sp>
      <p:sp>
        <p:nvSpPr>
          <p:cNvPr id="41988" name="Rectangle 7"/>
          <p:cNvSpPr>
            <a:spLocks noGrp="1" noChangeArrowheads="1"/>
          </p:cNvSpPr>
          <p:nvPr>
            <p:ph type="sldNum" sz="quarter" idx="5"/>
          </p:nvPr>
        </p:nvSpPr>
        <p:spPr>
          <a:noFill/>
        </p:spPr>
        <p:txBody>
          <a:bodyPr/>
          <a:lstStyle/>
          <a:p>
            <a:fld id="{7D17507B-94C5-46E4-AC7E-D98F2DC387DE}" type="slidenum">
              <a:rPr lang="en-US"/>
              <a:pPr/>
              <a:t>22</a:t>
            </a:fld>
            <a:endParaRPr lang="en-US"/>
          </a:p>
        </p:txBody>
      </p:sp>
      <p:sp>
        <p:nvSpPr>
          <p:cNvPr id="41989" name="Rectangle 6"/>
          <p:cNvSpPr>
            <a:spLocks noGrp="1" noChangeArrowheads="1"/>
          </p:cNvSpPr>
          <p:nvPr>
            <p:ph type="ftr" sz="quarter" idx="4"/>
          </p:nvPr>
        </p:nvSpPr>
        <p:spPr>
          <a:noFill/>
        </p:spPr>
        <p:txBody>
          <a:bodyPr/>
          <a:lstStyle/>
          <a:p>
            <a:pPr eaLnBrk="0"/>
            <a:r>
              <a:rPr lang="en-US"/>
              <a:t>© 2004 Microsoft Corporation. All rights reserved.</a:t>
            </a:r>
          </a:p>
          <a:p>
            <a:pPr hangingPunct="0"/>
            <a:r>
              <a:rPr lang="en-US"/>
              <a:t>This presentation is for informational purposes only. Microsoft makes no warranties, express or implied, in this summary.</a:t>
            </a:r>
          </a:p>
        </p:txBody>
      </p:sp>
      <p:sp>
        <p:nvSpPr>
          <p:cNvPr id="41990" name="Rectangle 2"/>
          <p:cNvSpPr>
            <a:spLocks noGrp="1" noChangeArrowheads="1"/>
          </p:cNvSpPr>
          <p:nvPr>
            <p:ph type="hdr" sz="quarter"/>
          </p:nvPr>
        </p:nvSpPr>
        <p:spPr>
          <a:noFill/>
        </p:spPr>
        <p:txBody>
          <a:bodyPr/>
          <a:lstStyle/>
          <a:p>
            <a:r>
              <a:rPr lang="en-US"/>
              <a:t>Next Generation Business Solutions Platform Strategy Review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1:08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ECB0DCB-0C4E-4E19-AF2B-F0E28D73D7A1}" type="datetime8">
              <a:rPr lang="en-US"/>
              <a:pPr/>
              <a:t>5/29/2007 1:08 PM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45CB2A0D-C3AA-4CD7-9D89-315FD47546B6}" type="slidenum">
              <a:rPr lang="en-US"/>
              <a:pPr/>
              <a:t>3</a:t>
            </a:fld>
            <a:endParaRPr lang="en-US"/>
          </a:p>
        </p:txBody>
      </p:sp>
      <p:sp>
        <p:nvSpPr>
          <p:cNvPr id="534530"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A41814-20BB-404E-B87C-EFD4ED30B3FD}" type="slidenum">
              <a:rPr lang="en-US"/>
              <a:pPr/>
              <a:t>5</a:t>
            </a:fld>
            <a:endParaRPr lang="en-US"/>
          </a:p>
        </p:txBody>
      </p:sp>
      <p:sp>
        <p:nvSpPr>
          <p:cNvPr id="88473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A41814-20BB-404E-B87C-EFD4ED30B3FD}" type="slidenum">
              <a:rPr lang="en-US"/>
              <a:pPr/>
              <a:t>6</a:t>
            </a:fld>
            <a:endParaRPr lang="en-US"/>
          </a:p>
        </p:txBody>
      </p:sp>
      <p:sp>
        <p:nvSpPr>
          <p:cNvPr id="884738" name="Rectangle 2"/>
          <p:cNvSpPr>
            <a:spLocks noGrp="1" noRot="1" noChangeAspect="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ECB0DCB-0C4E-4E19-AF2B-F0E28D73D7A1}" type="datetime8">
              <a:rPr lang="en-US"/>
              <a:pPr/>
              <a:t>5/29/2007 1:08 PM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45CB2A0D-C3AA-4CD7-9D89-315FD47546B6}" type="slidenum">
              <a:rPr lang="en-US"/>
              <a:pPr/>
              <a:t>7</a:t>
            </a:fld>
            <a:endParaRPr lang="en-US"/>
          </a:p>
        </p:txBody>
      </p:sp>
      <p:sp>
        <p:nvSpPr>
          <p:cNvPr id="534530" name="Rectangle 2"/>
          <p:cNvSpPr>
            <a:spLocks noGrp="1" noRot="1" noChangeAspect="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ECB0DCB-0C4E-4E19-AF2B-F0E28D73D7A1}" type="datetime8">
              <a:rPr lang="en-US"/>
              <a:pPr/>
              <a:t>5/29/2007 1:08 PM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45CB2A0D-C3AA-4CD7-9D89-315FD47546B6}" type="slidenum">
              <a:rPr lang="en-US"/>
              <a:pPr/>
              <a:t>9</a:t>
            </a:fld>
            <a:endParaRPr lang="en-US"/>
          </a:p>
        </p:txBody>
      </p:sp>
      <p:sp>
        <p:nvSpPr>
          <p:cNvPr id="534530"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5619" y="242728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dirty="0" smtClean="0"/>
              <a:t>Click to…</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5619" y="242728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dirty="0" smtClean="0"/>
              <a:t>Click to…</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5619" y="242728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dirty="0" smtClean="0"/>
              <a:t>Click to…</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5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5619" y="242728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
        <p:nvSpPr>
          <p:cNvPr id="8" name="Text Placeholder 7"/>
          <p:cNvSpPr>
            <a:spLocks noGrp="1"/>
          </p:cNvSpPr>
          <p:nvPr>
            <p:ph type="body" sz="quarter" idx="10" hasCustomPrompt="1"/>
          </p:nvPr>
        </p:nvSpPr>
        <p:spPr>
          <a:xfrm>
            <a:off x="1828800" y="838200"/>
            <a:ext cx="5791200" cy="1384995"/>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algn="r" defTabSz="914400" rtl="0" eaLnBrk="1" latinLnBrk="0" hangingPunct="1">
              <a:buFont typeface="Arial" pitchFamily="34" charset="0"/>
              <a:buNone/>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1pPr>
            <a:lvl2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2pPr>
            <a:lvl3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3pPr>
            <a:lvl4pPr marL="0" algn="r" defTabSz="914400" rtl="0" eaLnBrk="1" latinLnBrk="0" hangingPunct="1">
              <a:defRPr lang="en-US" sz="10000" b="1" kern="1200" spc="-642" dirty="0" smtClean="0">
                <a:ln w="11430"/>
                <a:solidFill>
                  <a:schemeClr val="tx2"/>
                </a:solidFill>
                <a:effectLst>
                  <a:outerShdw blurRad="50800" dist="39000" dir="5460000" algn="tl">
                    <a:srgbClr val="000000">
                      <a:alpha val="38000"/>
                    </a:srgbClr>
                  </a:outerShdw>
                </a:effectLst>
                <a:latin typeface="Segoe" pitchFamily="34" charset="0"/>
                <a:ea typeface="+mn-ea"/>
                <a:cs typeface="+mn-cs"/>
              </a:defRPr>
            </a:lvl4pPr>
            <a:lvl5pPr marL="0" algn="r" defTabSz="914400" rtl="0" eaLnBrk="1" latinLnBrk="0" hangingPunct="1">
              <a:defRPr lang="en-US" sz="10000" b="1" kern="1200" spc="-642" dirty="0">
                <a:ln w="11430"/>
                <a:solidFill>
                  <a:schemeClr val="tx2"/>
                </a:solidFill>
                <a:effectLst>
                  <a:outerShdw blurRad="50800" dist="39000" dir="5460000" algn="tl">
                    <a:srgbClr val="000000">
                      <a:alpha val="38000"/>
                    </a:srgbClr>
                  </a:outerShdw>
                </a:effectLst>
                <a:latin typeface="Segoe" pitchFamily="34" charset="0"/>
                <a:ea typeface="+mn-ea"/>
                <a:cs typeface="+mn-cs"/>
              </a:defRPr>
            </a:lvl5pPr>
          </a:lstStyle>
          <a:p>
            <a:pPr lvl="0"/>
            <a:r>
              <a:rPr lang="en-US" dirty="0" smtClean="0"/>
              <a:t>Click to…</a:t>
            </a:r>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669" r:id="rId15"/>
    <p:sldLayoutId id="2147483670" r:id="rId16"/>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9"/>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20"/>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20"/>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20"/>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20"/>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1"/>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12.xml"/><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5.xml"/><Relationship Id="rId16" Type="http://schemas.openxmlformats.org/officeDocument/2006/relationships/image" Target="../media/image28.png"/><Relationship Id="rId1" Type="http://schemas.openxmlformats.org/officeDocument/2006/relationships/tags" Target="../tags/tag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15.xml"/><Relationship Id="rId7" Type="http://schemas.openxmlformats.org/officeDocument/2006/relationships/image" Target="../media/image38.jpe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17.xml"/><Relationship Id="rId7" Type="http://schemas.openxmlformats.org/officeDocument/2006/relationships/image" Target="../media/image38.jpe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19.xml"/><Relationship Id="rId7" Type="http://schemas.openxmlformats.org/officeDocument/2006/relationships/image" Target="../media/image38.jpe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notesSlide" Target="../notesSlides/notesSlide22.xml"/><Relationship Id="rId7" Type="http://schemas.openxmlformats.org/officeDocument/2006/relationships/image" Target="../media/image38.jpe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pecexample.com/"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www.microsoft.com/whdc/winhec/2007/labs.mspx" TargetMode="External"/><Relationship Id="rId4" Type="http://schemas.openxmlformats.org/officeDocument/2006/relationships/hyperlink" Target="http://www.microsoft.com/whdc/winhec/2007/sessions.mspx"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605" y="1903678"/>
            <a:ext cx="7692761" cy="1260345"/>
          </a:xfrm>
        </p:spPr>
        <p:txBody>
          <a:bodyPr/>
          <a:lstStyle/>
          <a:p>
            <a:r>
              <a:rPr smtClean="0"/>
              <a:t>Web Services On Devices </a:t>
            </a:r>
            <a:r>
              <a:rPr sz="3600" smtClean="0">
                <a:solidFill>
                  <a:schemeClr val="accent1"/>
                </a:solidFill>
              </a:rPr>
              <a:t>Rally Overview</a:t>
            </a:r>
            <a:endParaRPr lang="en-US" sz="3600" dirty="0">
              <a:solidFill>
                <a:schemeClr val="accent1"/>
              </a:solidFill>
            </a:endParaRPr>
          </a:p>
        </p:txBody>
      </p:sp>
      <p:sp>
        <p:nvSpPr>
          <p:cNvPr id="3" name="Subtitle 2"/>
          <p:cNvSpPr>
            <a:spLocks noGrp="1"/>
          </p:cNvSpPr>
          <p:nvPr>
            <p:ph type="subTitle" idx="1"/>
          </p:nvPr>
        </p:nvSpPr>
        <p:spPr>
          <a:xfrm>
            <a:off x="727606" y="4334075"/>
            <a:ext cx="7692761" cy="1371145"/>
          </a:xfrm>
        </p:spPr>
        <p:txBody>
          <a:bodyPr/>
          <a:lstStyle/>
          <a:p>
            <a:r>
              <a:rPr lang="en-US" dirty="0" smtClean="0"/>
              <a:t>Rob Williams</a:t>
            </a:r>
          </a:p>
          <a:p>
            <a:r>
              <a:rPr lang="en-US" dirty="0" smtClean="0"/>
              <a:t>Program Manager</a:t>
            </a:r>
          </a:p>
          <a:p>
            <a:r>
              <a:rPr lang="en-US" dirty="0" smtClean="0"/>
              <a:t>Microsoft Corporation</a:t>
            </a:r>
          </a:p>
        </p:txBody>
      </p:sp>
    </p:spTree>
  </p:cSld>
  <p:clrMapOvr>
    <a:masterClrMapping/>
  </p:clrMapOvr>
  <p:transition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219200" y="5562600"/>
            <a:ext cx="6400800" cy="6543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IP</a:t>
            </a:r>
          </a:p>
        </p:txBody>
      </p:sp>
      <p:sp>
        <p:nvSpPr>
          <p:cNvPr id="13" name="Rounded Rectangle 12"/>
          <p:cNvSpPr/>
          <p:nvPr/>
        </p:nvSpPr>
        <p:spPr bwMode="auto">
          <a:xfrm>
            <a:off x="1219200" y="47244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TCP</a:t>
            </a:r>
          </a:p>
        </p:txBody>
      </p:sp>
      <p:sp>
        <p:nvSpPr>
          <p:cNvPr id="502788" name="Rectangle 4"/>
          <p:cNvSpPr>
            <a:spLocks noGrp="1" noChangeArrowheads="1"/>
          </p:cNvSpPr>
          <p:nvPr>
            <p:ph type="title"/>
          </p:nvPr>
        </p:nvSpPr>
        <p:spPr/>
        <p:txBody>
          <a:bodyPr/>
          <a:lstStyle/>
          <a:p>
            <a:r>
              <a:rPr lang="en-US" dirty="0" smtClean="0"/>
              <a:t>Interoperability For Machines</a:t>
            </a:r>
            <a:endParaRPr lang="en-US" dirty="0"/>
          </a:p>
        </p:txBody>
      </p:sp>
      <p:sp>
        <p:nvSpPr>
          <p:cNvPr id="7" name="Rounded Rectangle 6"/>
          <p:cNvSpPr/>
          <p:nvPr/>
        </p:nvSpPr>
        <p:spPr bwMode="auto">
          <a:xfrm>
            <a:off x="5486400" y="4038600"/>
            <a:ext cx="2133599" cy="15687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UDP</a:t>
            </a:r>
          </a:p>
        </p:txBody>
      </p:sp>
      <p:sp>
        <p:nvSpPr>
          <p:cNvPr id="14" name="Rounded Rectangle 13"/>
          <p:cNvSpPr/>
          <p:nvPr/>
        </p:nvSpPr>
        <p:spPr bwMode="auto">
          <a:xfrm>
            <a:off x="1219200" y="4038600"/>
            <a:ext cx="42672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HTTP</a:t>
            </a:r>
          </a:p>
        </p:txBody>
      </p:sp>
      <p:sp>
        <p:nvSpPr>
          <p:cNvPr id="16" name="Rounded Rectangle 15"/>
          <p:cNvSpPr/>
          <p:nvPr/>
        </p:nvSpPr>
        <p:spPr bwMode="auto">
          <a:xfrm>
            <a:off x="1219200" y="2514600"/>
            <a:ext cx="6400800"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WS-*</a:t>
            </a:r>
          </a:p>
        </p:txBody>
      </p:sp>
      <p:sp>
        <p:nvSpPr>
          <p:cNvPr id="21" name="Rounded Rectangle 20"/>
          <p:cNvSpPr/>
          <p:nvPr/>
        </p:nvSpPr>
        <p:spPr bwMode="auto">
          <a:xfrm>
            <a:off x="1219200" y="3276600"/>
            <a:ext cx="6392333"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SOAP</a:t>
            </a:r>
          </a:p>
        </p:txBody>
      </p:sp>
      <p:sp>
        <p:nvSpPr>
          <p:cNvPr id="23" name="Rounded Rectangle 22"/>
          <p:cNvSpPr/>
          <p:nvPr/>
        </p:nvSpPr>
        <p:spPr bwMode="auto">
          <a:xfrm>
            <a:off x="1219200" y="1752600"/>
            <a:ext cx="6400800"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Service and Client</a:t>
            </a:r>
          </a:p>
        </p:txBody>
      </p:sp>
    </p:spTree>
  </p:cSld>
  <p:clrMapOvr>
    <a:masterClrMapping/>
  </p:clrMapOvr>
  <p:transition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84" name="Rectangle 56"/>
          <p:cNvSpPr>
            <a:spLocks noGrp="1" noChangeArrowheads="1"/>
          </p:cNvSpPr>
          <p:nvPr>
            <p:ph type="title"/>
          </p:nvPr>
        </p:nvSpPr>
        <p:spPr/>
        <p:txBody>
          <a:bodyPr/>
          <a:lstStyle/>
          <a:p>
            <a:r>
              <a:rPr lang="en-US" dirty="0" smtClean="0"/>
              <a:t>Who Is Web Services?</a:t>
            </a:r>
            <a:endParaRPr lang="en-US" dirty="0"/>
          </a:p>
        </p:txBody>
      </p:sp>
      <p:sp>
        <p:nvSpPr>
          <p:cNvPr id="55" name="Text Box 68"/>
          <p:cNvSpPr txBox="1">
            <a:spLocks noChangeArrowheads="1"/>
          </p:cNvSpPr>
          <p:nvPr/>
        </p:nvSpPr>
        <p:spPr bwMode="auto">
          <a:xfrm rot="19200000">
            <a:off x="5795224" y="3279633"/>
            <a:ext cx="780149"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WS-RM</a:t>
            </a:r>
          </a:p>
        </p:txBody>
      </p:sp>
      <p:graphicFrame>
        <p:nvGraphicFramePr>
          <p:cNvPr id="58" name="Group 73"/>
          <p:cNvGraphicFramePr>
            <a:graphicFrameLocks noGrp="1"/>
          </p:cNvGraphicFramePr>
          <p:nvPr/>
        </p:nvGraphicFramePr>
        <p:xfrm>
          <a:off x="441007" y="5803392"/>
          <a:ext cx="2331720" cy="749808"/>
        </p:xfrm>
        <a:graphic>
          <a:graphicData uri="http://schemas.openxmlformats.org/drawingml/2006/table">
            <a:tbl>
              <a:tblPr/>
              <a:tblGrid>
                <a:gridCol w="258604"/>
                <a:gridCol w="2073116"/>
              </a:tblGrid>
              <a:tr h="246888">
                <a:tc>
                  <a:txBody>
                    <a:bodyPr/>
                    <a:lstStyle/>
                    <a:p>
                      <a:pPr marL="0" marR="0" lvl="0" indent="0" algn="l" defTabSz="914400" rtl="0" eaLnBrk="1" fontAlgn="base" latinLnBrk="0" hangingPunct="1">
                        <a:lnSpc>
                          <a:spcPct val="100000"/>
                        </a:lnSpc>
                        <a:spcBef>
                          <a:spcPct val="20000"/>
                        </a:spcBef>
                        <a:spcAft>
                          <a:spcPct val="0"/>
                        </a:spcAft>
                        <a:buClrTx/>
                        <a:buSzTx/>
                        <a:buFont typeface="Webdings" pitchFamily="18" charset="2"/>
                        <a:buNone/>
                        <a:tabLst/>
                      </a:pPr>
                      <a:r>
                        <a:rPr kumimoji="0" lang="en-US" sz="1100" b="0" i="0" u="none" strike="noStrike" cap="none" normalizeH="0" baseline="0" dirty="0" smtClean="0">
                          <a:ln>
                            <a:noFill/>
                          </a:ln>
                          <a:solidFill>
                            <a:schemeClr val="bg2"/>
                          </a:solidFill>
                          <a:effectLst/>
                          <a:latin typeface="Wingdings" pitchFamily="2" charset="2"/>
                        </a:rPr>
                        <a:t>ü</a:t>
                      </a:r>
                      <a:endParaRPr kumimoji="0" lang="en-US" sz="1100" b="0" i="0" u="none" strike="noStrike" cap="none" normalizeH="0" baseline="0" dirty="0" smtClean="0">
                        <a:ln>
                          <a:noFill/>
                        </a:ln>
                        <a:solidFill>
                          <a:schemeClr val="bg2"/>
                        </a:solidFill>
                        <a:effectLst/>
                        <a:latin typeface="Wingdings" pitchFamily="2" charset="2"/>
                        <a:sym typeface="Webdings" pitchFamily="18" charset="2"/>
                      </a:endParaRPr>
                    </a:p>
                  </a:txBody>
                  <a:tcPr marL="82296" marR="82296" marT="41148" marB="411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smtClean="0">
                          <a:ln>
                            <a:noFill/>
                          </a:ln>
                          <a:solidFill>
                            <a:schemeClr val="tx1"/>
                          </a:solidFill>
                          <a:effectLst/>
                          <a:latin typeface="Segoe" pitchFamily="34" charset="0"/>
                        </a:rPr>
                        <a:t>Released product</a:t>
                      </a:r>
                    </a:p>
                  </a:txBody>
                  <a:tcPr marL="82296" marR="82296" marT="41148" marB="41148" horzOverflow="overflow">
                    <a:lnL w="12700" cap="flat" cmpd="sng" algn="ctr">
                      <a:solidFill>
                        <a:schemeClr val="tx1"/>
                      </a:solidFill>
                      <a:prstDash val="solid"/>
                      <a:round/>
                      <a:headEnd type="none" w="med" len="med"/>
                      <a:tailEnd type="none" w="med" len="med"/>
                    </a:lnL>
                    <a:lnR cap="flat">
                      <a:noFill/>
                    </a:lnR>
                    <a:lnT cap="flat">
                      <a:noFill/>
                    </a:lnT>
                    <a:lnB>
                      <a:noFill/>
                    </a:lnB>
                    <a:lnTlToBr>
                      <a:noFill/>
                    </a:lnTlToBr>
                    <a:lnBlToTr>
                      <a:noFill/>
                    </a:lnBlToTr>
                    <a:noFill/>
                  </a:tcPr>
                </a:tc>
              </a:tr>
              <a:tr h="24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smtClean="0">
                          <a:ln>
                            <a:noFill/>
                          </a:ln>
                          <a:solidFill>
                            <a:schemeClr val="tx1"/>
                          </a:solidFill>
                          <a:effectLst/>
                          <a:latin typeface="Segoe" pitchFamily="34" charset="0"/>
                        </a:rPr>
                        <a:t>Public interop</a:t>
                      </a:r>
                    </a:p>
                  </a:txBody>
                  <a:tcPr marL="82296" marR="82296" marT="41148" marB="41148"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46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bg2"/>
                          </a:solidFill>
                          <a:effectLst/>
                          <a:latin typeface="Segoe" pitchFamily="34" charset="0"/>
                        </a:rPr>
                        <a:t>A</a:t>
                      </a:r>
                    </a:p>
                  </a:txBody>
                  <a:tcPr marL="82296" marR="82296" marT="41148" marB="411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100" b="0" i="1" u="none" strike="noStrike" cap="none" normalizeH="0" baseline="0" dirty="0" smtClean="0">
                          <a:ln>
                            <a:noFill/>
                          </a:ln>
                          <a:solidFill>
                            <a:schemeClr val="tx1"/>
                          </a:solidFill>
                          <a:effectLst/>
                          <a:latin typeface="Segoe" pitchFamily="34" charset="0"/>
                        </a:rPr>
                        <a:t>Co-Author only</a:t>
                      </a:r>
                    </a:p>
                  </a:txBody>
                  <a:tcPr marL="82296" marR="82296" marT="41148" marB="41148"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graphicFrame>
        <p:nvGraphicFramePr>
          <p:cNvPr id="61" name="Group 435"/>
          <p:cNvGraphicFramePr>
            <a:graphicFrameLocks/>
          </p:cNvGraphicFramePr>
          <p:nvPr/>
        </p:nvGraphicFramePr>
        <p:xfrm>
          <a:off x="2193607" y="2147222"/>
          <a:ext cx="1983105" cy="4002024"/>
        </p:xfrm>
        <a:graphic>
          <a:graphicData uri="http://schemas.openxmlformats.org/drawingml/2006/table">
            <a:tbl>
              <a:tblPr>
                <a:effectLst>
                  <a:outerShdw blurRad="469900" sx="102000" sy="102000" algn="ctr" rotWithShape="0">
                    <a:srgbClr val="000000">
                      <a:alpha val="53000"/>
                    </a:srgbClr>
                  </a:outerShdw>
                </a:effectLst>
              </a:tblPr>
              <a:tblGrid>
                <a:gridCol w="1165860"/>
                <a:gridCol w="274320"/>
                <a:gridCol w="274320"/>
                <a:gridCol w="268605"/>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Microsoft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Oracle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IBM</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BEA 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sym typeface="Webdings" pitchFamily="18" charset="2"/>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RSA Security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Systinet</a:t>
                      </a:r>
                      <a:r>
                        <a:rPr kumimoji="0" lang="en-US" sz="800" b="0" i="0" u="none" strike="noStrike" cap="none" normalizeH="0" baseline="0" dirty="0" smtClean="0">
                          <a:ln>
                            <a:noFill/>
                          </a:ln>
                          <a:solidFill>
                            <a:schemeClr val="tx1"/>
                          </a:solidFill>
                          <a:effectLst/>
                          <a:latin typeface="Segoe" pitchFamily="34" charset="0"/>
                        </a:rPr>
                        <a:t>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Apache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Layer7 Technologies</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endParaRPr kumimoji="0" lang="en-US" sz="800" b="1" i="0" u="none" strike="noStrike" cap="none" normalizeH="0" baseline="0" smtClean="0">
                        <a:ln>
                          <a:noFill/>
                        </a:ln>
                        <a:solidFill>
                          <a:schemeClr val="bg2"/>
                        </a:solidFill>
                        <a:effectLst/>
                        <a:latin typeface="Segoe"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598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Computer Associates International,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Sun Microsystems,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SAP AG</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Tibco</a:t>
                      </a:r>
                      <a:r>
                        <a:rPr kumimoji="0" lang="en-US" sz="800" b="0" i="0" u="none" strike="noStrike" cap="none" normalizeH="0" baseline="0" dirty="0" smtClean="0">
                          <a:ln>
                            <a:noFill/>
                          </a:ln>
                          <a:solidFill>
                            <a:schemeClr val="tx1"/>
                          </a:solidFill>
                          <a:effectLst/>
                          <a:latin typeface="Segoe" pitchFamily="34" charset="0"/>
                        </a:rPr>
                        <a:t> Software,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IONA Technologies</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WebMethods</a:t>
                      </a:r>
                      <a:r>
                        <a:rPr kumimoji="0" lang="en-US" sz="800" b="0" i="0" u="none" strike="noStrike" cap="none" normalizeH="0" baseline="0" dirty="0" smtClean="0">
                          <a:ln>
                            <a:noFill/>
                          </a:ln>
                          <a:solidFill>
                            <a:schemeClr val="tx1"/>
                          </a:solidFill>
                          <a:effectLst/>
                          <a:latin typeface="Segoe" pitchFamily="34" charset="0"/>
                        </a:rPr>
                        <a:t>,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Nokia</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Cape Clear</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gSOAP</a:t>
                      </a:r>
                      <a:endParaRPr kumimoji="0" lang="en-US" sz="800" b="0" i="0" u="none" strike="noStrike" cap="none" normalizeH="0" baseline="0" dirty="0" smtClean="0">
                        <a:ln>
                          <a:noFill/>
                        </a:ln>
                        <a:solidFill>
                          <a:schemeClr val="tx1"/>
                        </a:solidFill>
                        <a:effectLst/>
                        <a:latin typeface="Segoe" pitchFamily="34" charset="0"/>
                      </a:endParaRP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5000"/>
                        <a:lumOff val="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Netegrity</a:t>
                      </a:r>
                      <a:endParaRPr kumimoji="0" lang="en-US" sz="800" b="0" i="0" u="none" strike="noStrike" cap="none" normalizeH="0" baseline="0" dirty="0" smtClean="0">
                        <a:ln>
                          <a:noFill/>
                        </a:ln>
                        <a:solidFill>
                          <a:schemeClr val="tx1"/>
                        </a:solidFill>
                        <a:effectLst/>
                        <a:latin typeface="Segoe" pitchFamily="34" charset="0"/>
                      </a:endParaRP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Verisign</a:t>
                      </a:r>
                      <a:r>
                        <a:rPr kumimoji="0" lang="en-US" sz="800" b="0" i="0" u="none" strike="noStrike" cap="none" normalizeH="0" baseline="0" dirty="0" smtClean="0">
                          <a:ln>
                            <a:noFill/>
                          </a:ln>
                          <a:solidFill>
                            <a:schemeClr val="tx1"/>
                          </a:solidFill>
                          <a:effectLst/>
                          <a:latin typeface="Segoe" pitchFamily="34" charset="0"/>
                        </a:rPr>
                        <a:t>,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00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62" name="Group 425"/>
          <p:cNvGraphicFramePr>
            <a:graphicFrameLocks/>
          </p:cNvGraphicFramePr>
          <p:nvPr/>
        </p:nvGraphicFramePr>
        <p:xfrm>
          <a:off x="228600" y="2145794"/>
          <a:ext cx="1789747" cy="3471672"/>
        </p:xfrm>
        <a:graphic>
          <a:graphicData uri="http://schemas.openxmlformats.org/drawingml/2006/table">
            <a:tbl>
              <a:tblPr>
                <a:effectLst>
                  <a:outerShdw blurRad="469900" sx="102000" sy="102000" algn="ctr" rotWithShape="0">
                    <a:srgbClr val="000000">
                      <a:alpha val="53000"/>
                    </a:srgbClr>
                  </a:outerShdw>
                </a:effectLst>
              </a:tblPr>
              <a:tblGrid>
                <a:gridCol w="1167227"/>
                <a:gridCol w="311260"/>
                <a:gridCol w="311260"/>
              </a:tblGrid>
              <a:tr h="11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Microsoft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Oracle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IBM</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BEA 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endParaRPr kumimoji="0" lang="en-US" sz="800" b="1" i="0" u="none" strike="noStrike" cap="none" normalizeH="0" baseline="0" smtClean="0">
                        <a:ln>
                          <a:noFill/>
                        </a:ln>
                        <a:solidFill>
                          <a:schemeClr val="bg2"/>
                        </a:solidFill>
                        <a:effectLst/>
                        <a:latin typeface="Segoe"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1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Sun Microsystems,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Google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Amazon.com</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eBay,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Apache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119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White Mesa Software</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tx1"/>
                          </a:solidFill>
                          <a:effectLst/>
                          <a:latin typeface="Segoe" pitchFamily="34" charset="0"/>
                        </a:rPr>
                        <a:t>gSOAP</a:t>
                      </a:r>
                      <a:endParaRPr kumimoji="0" lang="en-US" sz="800" b="0" i="0" u="none" strike="noStrike" cap="none" normalizeH="0" baseline="0" dirty="0" smtClean="0">
                        <a:ln>
                          <a:noFill/>
                        </a:ln>
                        <a:solidFill>
                          <a:schemeClr val="tx1"/>
                        </a:solidFill>
                        <a:effectLst/>
                        <a:latin typeface="Segoe" pitchFamily="34" charset="0"/>
                      </a:endParaRP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Ricoh</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Epson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HP</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Xerox</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Intel Corporation</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Segoe" pitchFamily="34" charset="0"/>
                        </a:rPr>
                        <a:t>Canon Inc.</a:t>
                      </a:r>
                    </a:p>
                  </a:txBody>
                  <a:tcPr marL="82296" marR="0"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00"/>
                    </a:solidFill>
                  </a:tcPr>
                </a:tc>
              </a:tr>
            </a:tbl>
          </a:graphicData>
        </a:graphic>
      </p:graphicFrame>
      <p:graphicFrame>
        <p:nvGraphicFramePr>
          <p:cNvPr id="63" name="Group 474"/>
          <p:cNvGraphicFramePr>
            <a:graphicFrameLocks noGrp="1"/>
          </p:cNvGraphicFramePr>
          <p:nvPr/>
        </p:nvGraphicFramePr>
        <p:xfrm>
          <a:off x="6692908" y="3810541"/>
          <a:ext cx="2085967" cy="2514059"/>
        </p:xfrm>
        <a:graphic>
          <a:graphicData uri="http://schemas.openxmlformats.org/drawingml/2006/table">
            <a:tbl>
              <a:tblPr>
                <a:effectLst>
                  <a:outerShdw blurRad="469900" sx="102000" sy="102000" algn="ctr" rotWithShape="0">
                    <a:srgbClr val="000000">
                      <a:alpha val="53000"/>
                    </a:srgbClr>
                  </a:outerShdw>
                </a:effectLst>
              </a:tblPr>
              <a:tblGrid>
                <a:gridCol w="1413178"/>
                <a:gridCol w="338004"/>
                <a:gridCol w="334785"/>
              </a:tblGrid>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Microsoft Corporation</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ebdings" pitchFamily="18" charset="2"/>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Oracle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IBM</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endParaRPr kumimoji="0" lang="en-US" sz="800" b="1" i="0" u="none" strike="noStrike" cap="none" normalizeH="0" baseline="0" smtClean="0">
                        <a:ln>
                          <a:noFill/>
                        </a:ln>
                        <a:solidFill>
                          <a:schemeClr val="bg2"/>
                        </a:solidFill>
                        <a:effectLst/>
                        <a:latin typeface="Segoe" pitchFamily="34" charset="0"/>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BEA 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SAP AG</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Sun Microsystems,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Segoe" pitchFamily="34" charset="0"/>
                        </a:rPr>
                        <a:t>Verisign</a:t>
                      </a:r>
                      <a:r>
                        <a:rPr kumimoji="0" lang="en-US" sz="800" b="0" i="0" u="none" strike="noStrike" cap="none" normalizeH="0" baseline="0" dirty="0" smtClean="0">
                          <a:ln>
                            <a:noFill/>
                          </a:ln>
                          <a:solidFill>
                            <a:schemeClr val="bg2"/>
                          </a:solidFill>
                          <a:effectLst/>
                          <a:latin typeface="Segoe" pitchFamily="34" charset="0"/>
                        </a:rPr>
                        <a:t>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Sonic Software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3462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Computer Associates International,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Segoe" pitchFamily="34" charset="0"/>
                        </a:rPr>
                        <a:t>WebMethods</a:t>
                      </a:r>
                      <a:r>
                        <a:rPr kumimoji="0" lang="en-US" sz="800" b="0" i="0" u="none" strike="noStrike" cap="none" normalizeH="0" baseline="0" dirty="0" smtClean="0">
                          <a:ln>
                            <a:noFill/>
                          </a:ln>
                          <a:solidFill>
                            <a:schemeClr val="bg2"/>
                          </a:solidFill>
                          <a:effectLst/>
                          <a:latin typeface="Segoe" pitchFamily="34" charset="0"/>
                        </a:rPr>
                        <a:t>,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2167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Segoe" pitchFamily="34" charset="0"/>
                        </a:rPr>
                        <a:t>gSOAP</a:t>
                      </a: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r>
            </a:tbl>
          </a:graphicData>
        </a:graphic>
      </p:graphicFrame>
      <p:sp>
        <p:nvSpPr>
          <p:cNvPr id="65" name="Text Box 404"/>
          <p:cNvSpPr txBox="1">
            <a:spLocks noChangeArrowheads="1"/>
          </p:cNvSpPr>
          <p:nvPr/>
        </p:nvSpPr>
        <p:spPr bwMode="auto">
          <a:xfrm>
            <a:off x="395288" y="6629400"/>
            <a:ext cx="7453312" cy="190821"/>
          </a:xfrm>
          <a:prstGeom prst="rect">
            <a:avLst/>
          </a:prstGeom>
          <a:noFill/>
          <a:ln w="9525">
            <a:noFill/>
            <a:miter lim="800000"/>
            <a:headEnd/>
            <a:tailEnd/>
          </a:ln>
          <a:effectLst/>
        </p:spPr>
        <p:txBody>
          <a:bodyPr wrap="square" lIns="82296" tIns="41148" rIns="82296" bIns="41148">
            <a:spAutoFit/>
          </a:bodyPr>
          <a:lstStyle/>
          <a:p>
            <a:pPr algn="l" eaLnBrk="1" hangingPunct="1"/>
            <a:r>
              <a:rPr lang="en-US" sz="700" dirty="0">
                <a:latin typeface="+mj-lt"/>
              </a:rPr>
              <a:t>© 2005 Microsoft Corporation.  All rights reserved.  The information contained in </a:t>
            </a:r>
            <a:r>
              <a:rPr lang="en-US" sz="700" dirty="0" smtClean="0">
                <a:latin typeface="+mj-lt"/>
              </a:rPr>
              <a:t> this </a:t>
            </a:r>
            <a:r>
              <a:rPr lang="en-US" sz="700" dirty="0">
                <a:latin typeface="+mj-lt"/>
              </a:rPr>
              <a:t>document represents the current view at the time of publication and is subject to change.</a:t>
            </a:r>
          </a:p>
        </p:txBody>
      </p:sp>
      <p:sp>
        <p:nvSpPr>
          <p:cNvPr id="66" name="Rectangle 409"/>
          <p:cNvSpPr>
            <a:spLocks noChangeArrowheads="1"/>
          </p:cNvSpPr>
          <p:nvPr/>
        </p:nvSpPr>
        <p:spPr bwMode="auto">
          <a:xfrm>
            <a:off x="4572000" y="1764572"/>
            <a:ext cx="4708525" cy="1283428"/>
          </a:xfrm>
          <a:prstGeom prst="rect">
            <a:avLst/>
          </a:prstGeom>
          <a:noFill/>
          <a:ln w="12700" algn="ctr">
            <a:noFill/>
            <a:miter lim="800000"/>
            <a:headEnd/>
            <a:tailEnd/>
          </a:ln>
          <a:effectLst/>
        </p:spPr>
        <p:txBody>
          <a:bodyPr wrap="square" lIns="82296" tIns="41148" rIns="82296" bIns="41148">
            <a:spAutoFit/>
          </a:bodyPr>
          <a:lstStyle/>
          <a:p>
            <a:pPr algn="l">
              <a:lnSpc>
                <a:spcPct val="85000"/>
              </a:lnSpc>
              <a:spcBef>
                <a:spcPct val="20000"/>
              </a:spcBef>
              <a:buBlip>
                <a:blip r:embed="rId3"/>
              </a:buBlip>
            </a:pPr>
            <a:r>
              <a:rPr lang="en-US" sz="2000" dirty="0">
                <a:effectLst>
                  <a:outerShdw blurRad="38100" dist="38100" dir="2700000" algn="tl">
                    <a:srgbClr val="000000">
                      <a:alpha val="43137"/>
                    </a:srgbClr>
                  </a:outerShdw>
                </a:effectLst>
                <a:latin typeface="+mj-lt"/>
              </a:rPr>
              <a:t>  Service Orientation</a:t>
            </a:r>
          </a:p>
          <a:p>
            <a:pPr algn="l">
              <a:lnSpc>
                <a:spcPct val="85000"/>
              </a:lnSpc>
              <a:spcBef>
                <a:spcPct val="20000"/>
              </a:spcBef>
              <a:buBlip>
                <a:blip r:embed="rId3"/>
              </a:buBlip>
            </a:pPr>
            <a:r>
              <a:rPr lang="en-US" sz="2000" dirty="0">
                <a:effectLst>
                  <a:outerShdw blurRad="38100" dist="38100" dir="2700000" algn="tl">
                    <a:srgbClr val="000000">
                      <a:alpha val="43137"/>
                    </a:srgbClr>
                  </a:outerShdw>
                </a:effectLst>
                <a:latin typeface="+mj-lt"/>
              </a:rPr>
              <a:t>  Support for Enterprise Scenarios</a:t>
            </a:r>
          </a:p>
          <a:p>
            <a:pPr algn="l">
              <a:buBlip>
                <a:blip r:embed="rId3"/>
              </a:buBlip>
            </a:pPr>
            <a:r>
              <a:rPr lang="en-US" sz="2000" dirty="0">
                <a:effectLst>
                  <a:outerShdw blurRad="38100" dist="38100" dir="2700000" algn="tl">
                    <a:srgbClr val="000000">
                      <a:alpha val="43137"/>
                    </a:srgbClr>
                  </a:outerShdw>
                </a:effectLst>
                <a:latin typeface="+mj-lt"/>
              </a:rPr>
              <a:t>  Support for </a:t>
            </a:r>
            <a:r>
              <a:rPr lang="en-US" sz="2000" dirty="0" smtClean="0">
                <a:effectLst>
                  <a:outerShdw blurRad="38100" dist="38100" dir="2700000" algn="tl">
                    <a:srgbClr val="000000">
                      <a:alpha val="43137"/>
                    </a:srgbClr>
                  </a:outerShdw>
                </a:effectLst>
                <a:latin typeface="+mj-lt"/>
              </a:rPr>
              <a:t>Consumer Scenarios</a:t>
            </a:r>
          </a:p>
          <a:p>
            <a:pPr algn="l">
              <a:buBlip>
                <a:blip r:embed="rId3"/>
              </a:buBlip>
            </a:pPr>
            <a:r>
              <a:rPr lang="en-US" sz="2000" dirty="0" smtClean="0">
                <a:effectLst>
                  <a:outerShdw blurRad="38100" dist="38100" dir="2700000" algn="tl">
                    <a:srgbClr val="000000">
                      <a:alpha val="43137"/>
                    </a:srgbClr>
                  </a:outerShdw>
                </a:effectLst>
                <a:latin typeface="+mj-lt"/>
              </a:rPr>
              <a:t>  Interoperable</a:t>
            </a:r>
          </a:p>
        </p:txBody>
      </p:sp>
      <p:graphicFrame>
        <p:nvGraphicFramePr>
          <p:cNvPr id="60" name="Group 489"/>
          <p:cNvGraphicFramePr>
            <a:graphicFrameLocks noGrp="1"/>
          </p:cNvGraphicFramePr>
          <p:nvPr/>
        </p:nvGraphicFramePr>
        <p:xfrm>
          <a:off x="4469442" y="3810544"/>
          <a:ext cx="2030897" cy="2450592"/>
        </p:xfrm>
        <a:graphic>
          <a:graphicData uri="http://schemas.openxmlformats.org/drawingml/2006/table">
            <a:tbl>
              <a:tblPr>
                <a:effectLst>
                  <a:outerShdw blurRad="469900" sx="102000" sy="102000" algn="ctr" rotWithShape="0">
                    <a:srgbClr val="000000">
                      <a:alpha val="53000"/>
                    </a:srgbClr>
                  </a:outerShdw>
                </a:effectLst>
              </a:tblPr>
              <a:tblGrid>
                <a:gridCol w="1379746"/>
                <a:gridCol w="292385"/>
                <a:gridCol w="358766"/>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Microsoft Corporation</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Oracle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smtClean="0">
                        <a:ln>
                          <a:noFill/>
                        </a:ln>
                        <a:solidFill>
                          <a:schemeClr val="bg2"/>
                        </a:solidFill>
                        <a:effectLst/>
                        <a:latin typeface="Wingdings" pitchFamily="2"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IBM</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BEA 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ebdings" pitchFamily="18" charset="2"/>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Segoe" pitchFamily="34" charset="0"/>
                        </a:rPr>
                        <a:t>A</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Sun Microsystems,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Cape Clear</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Segoe" pitchFamily="34" charset="0"/>
                        </a:rPr>
                        <a:t>Systinet</a:t>
                      </a:r>
                      <a:r>
                        <a:rPr kumimoji="0" lang="en-US" sz="800" b="0" i="0" u="none" strike="noStrike" cap="none" normalizeH="0" baseline="0" dirty="0" smtClean="0">
                          <a:ln>
                            <a:noFill/>
                          </a:ln>
                          <a:solidFill>
                            <a:schemeClr val="bg2"/>
                          </a:solidFill>
                          <a:effectLst/>
                          <a:latin typeface="Segoe" pitchFamily="34" charset="0"/>
                        </a:rPr>
                        <a:t> Corporation</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130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Blue Titan Software, Inc</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IONA Technologies</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smtClean="0">
                          <a:ln>
                            <a:noFill/>
                          </a:ln>
                          <a:solidFill>
                            <a:schemeClr val="bg2"/>
                          </a:solidFill>
                          <a:effectLst/>
                          <a:latin typeface="Segoe" pitchFamily="34" charset="0"/>
                          <a:sym typeface="Webdings" pitchFamily="18" charset="2"/>
                        </a:rPr>
                        <a:t></a:t>
                      </a:r>
                      <a:endParaRPr kumimoji="0" lang="en-US" sz="800" b="0" i="0" u="none" strike="noStrike" cap="none" normalizeH="0" baseline="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err="1" smtClean="0">
                          <a:ln>
                            <a:noFill/>
                          </a:ln>
                          <a:solidFill>
                            <a:schemeClr val="bg2"/>
                          </a:solidFill>
                          <a:effectLst/>
                          <a:latin typeface="Segoe" pitchFamily="34" charset="0"/>
                        </a:rPr>
                        <a:t>Arjuna</a:t>
                      </a:r>
                      <a:r>
                        <a:rPr kumimoji="0" lang="en-US" sz="800" b="0" i="0" u="none" strike="noStrike" cap="none" normalizeH="0" baseline="0" dirty="0" smtClean="0">
                          <a:ln>
                            <a:noFill/>
                          </a:ln>
                          <a:solidFill>
                            <a:schemeClr val="bg2"/>
                          </a:solidFill>
                          <a:effectLst/>
                          <a:latin typeface="Segoe" pitchFamily="34" charset="0"/>
                        </a:rPr>
                        <a:t> Technologies</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endParaRPr kumimoji="0" lang="en-US" sz="800" b="1" i="0" u="none" strike="noStrike" cap="none" normalizeH="0" baseline="0" smtClean="0">
                        <a:ln>
                          <a:noFill/>
                        </a:ln>
                        <a:solidFill>
                          <a:schemeClr val="bg2"/>
                        </a:solidFill>
                        <a:effectLst/>
                        <a:latin typeface="Wingdings" pitchFamily="2" charset="2"/>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Choreology Ltd</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smtClean="0">
                        <a:ln>
                          <a:noFill/>
                        </a:ln>
                        <a:solidFill>
                          <a:schemeClr val="bg2"/>
                        </a:solidFill>
                        <a:effectLst/>
                        <a:latin typeface="Segoe" pitchFamily="34" charset="0"/>
                      </a:endParaRP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endParaRPr kumimoji="0" lang="en-US" sz="800" b="1" i="0" u="none" strike="noStrike" cap="none" normalizeH="0" baseline="0" smtClean="0">
                        <a:ln>
                          <a:noFill/>
                        </a:ln>
                        <a:solidFill>
                          <a:schemeClr val="bg2"/>
                        </a:solidFill>
                        <a:effectLst/>
                        <a:latin typeface="Wingdings" pitchFamily="2" charset="2"/>
                        <a:sym typeface="Webdings" pitchFamily="18" charset="2"/>
                      </a:endParaRP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bg2"/>
                          </a:solidFill>
                          <a:effectLst/>
                          <a:latin typeface="Segoe" pitchFamily="34" charset="0"/>
                        </a:rPr>
                        <a:t>Apache</a:t>
                      </a:r>
                    </a:p>
                  </a:txBody>
                  <a:tcPr marL="82296" marR="82296" marT="41148" marB="4114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smtClean="0">
                          <a:ln>
                            <a:noFill/>
                          </a:ln>
                          <a:solidFill>
                            <a:schemeClr val="bg2"/>
                          </a:solidFill>
                          <a:effectLst/>
                          <a:latin typeface="Wingdings" pitchFamily="2" charset="2"/>
                        </a:rPr>
                        <a:t>ü</a:t>
                      </a:r>
                    </a:p>
                  </a:txBody>
                  <a:tcPr marL="82296" marR="82296" marT="41148" marB="4114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CC33"/>
                    </a:solidFill>
                  </a:tcPr>
                </a:tc>
              </a:tr>
            </a:tbl>
          </a:graphicData>
        </a:graphic>
      </p:graphicFrame>
      <p:sp>
        <p:nvSpPr>
          <p:cNvPr id="47" name="Text Box 55"/>
          <p:cNvSpPr txBox="1">
            <a:spLocks noChangeArrowheads="1"/>
          </p:cNvSpPr>
          <p:nvPr/>
        </p:nvSpPr>
        <p:spPr bwMode="auto">
          <a:xfrm rot="19200000">
            <a:off x="8262970" y="3214368"/>
            <a:ext cx="983218"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WS-Policy</a:t>
            </a:r>
          </a:p>
        </p:txBody>
      </p:sp>
      <p:sp>
        <p:nvSpPr>
          <p:cNvPr id="50" name="Rectangle 59"/>
          <p:cNvSpPr>
            <a:spLocks noChangeArrowheads="1"/>
          </p:cNvSpPr>
          <p:nvPr/>
        </p:nvSpPr>
        <p:spPr bwMode="auto">
          <a:xfrm>
            <a:off x="4469442" y="3554351"/>
            <a:ext cx="1321758" cy="232204"/>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Assurances</a:t>
            </a:r>
          </a:p>
        </p:txBody>
      </p:sp>
      <p:sp>
        <p:nvSpPr>
          <p:cNvPr id="51" name="Rectangle 62"/>
          <p:cNvSpPr>
            <a:spLocks noChangeArrowheads="1"/>
          </p:cNvSpPr>
          <p:nvPr/>
        </p:nvSpPr>
        <p:spPr bwMode="auto">
          <a:xfrm>
            <a:off x="6641473" y="3575100"/>
            <a:ext cx="1097280" cy="211455"/>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Metadata</a:t>
            </a:r>
          </a:p>
        </p:txBody>
      </p:sp>
      <p:sp>
        <p:nvSpPr>
          <p:cNvPr id="56" name="Text Box 69"/>
          <p:cNvSpPr txBox="1">
            <a:spLocks noChangeArrowheads="1"/>
          </p:cNvSpPr>
          <p:nvPr/>
        </p:nvSpPr>
        <p:spPr bwMode="auto">
          <a:xfrm rot="19200000">
            <a:off x="6077609" y="3301807"/>
            <a:ext cx="711157"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WS-AT</a:t>
            </a:r>
          </a:p>
        </p:txBody>
      </p:sp>
      <p:sp>
        <p:nvSpPr>
          <p:cNvPr id="57" name="Text Box 70"/>
          <p:cNvSpPr txBox="1">
            <a:spLocks noChangeArrowheads="1"/>
          </p:cNvSpPr>
          <p:nvPr/>
        </p:nvSpPr>
        <p:spPr bwMode="auto">
          <a:xfrm rot="19200000">
            <a:off x="8037191" y="3356273"/>
            <a:ext cx="541687"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MEX</a:t>
            </a:r>
          </a:p>
        </p:txBody>
      </p:sp>
      <p:sp>
        <p:nvSpPr>
          <p:cNvPr id="48" name="Rectangle 57"/>
          <p:cNvSpPr>
            <a:spLocks noChangeArrowheads="1"/>
          </p:cNvSpPr>
          <p:nvPr/>
        </p:nvSpPr>
        <p:spPr bwMode="auto">
          <a:xfrm>
            <a:off x="228600" y="1875423"/>
            <a:ext cx="1219200" cy="258178"/>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Messaging</a:t>
            </a:r>
          </a:p>
        </p:txBody>
      </p:sp>
      <p:sp>
        <p:nvSpPr>
          <p:cNvPr id="49" name="Rectangle 58"/>
          <p:cNvSpPr>
            <a:spLocks noChangeArrowheads="1"/>
          </p:cNvSpPr>
          <p:nvPr/>
        </p:nvSpPr>
        <p:spPr bwMode="auto">
          <a:xfrm>
            <a:off x="2133600" y="1909713"/>
            <a:ext cx="1165860" cy="205740"/>
          </a:xfrm>
          <a:prstGeom prst="rect">
            <a:avLst/>
          </a:prstGeom>
        </p:spPr>
        <p:txBody>
          <a:bodyPr lIns="82296" tIns="41148" rIns="82296" bIns="41148" anchor="ctr"/>
          <a:lstStyle/>
          <a:p>
            <a:pPr fontAlgn="base">
              <a:lnSpc>
                <a:spcPct val="90000"/>
              </a:lnSpc>
              <a:spcBef>
                <a:spcPct val="0"/>
              </a:spcBef>
              <a:spcAft>
                <a:spcPct val="0"/>
              </a:spcAft>
            </a:pPr>
            <a:r>
              <a:rPr lang="en-US" sz="16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Security</a:t>
            </a:r>
          </a:p>
        </p:txBody>
      </p:sp>
      <p:sp>
        <p:nvSpPr>
          <p:cNvPr id="52" name="Text Box 65"/>
          <p:cNvSpPr txBox="1">
            <a:spLocks noChangeArrowheads="1"/>
          </p:cNvSpPr>
          <p:nvPr/>
        </p:nvSpPr>
        <p:spPr bwMode="auto">
          <a:xfrm rot="19289271">
            <a:off x="3378610" y="1421443"/>
            <a:ext cx="1725343" cy="276999"/>
          </a:xfrm>
          <a:prstGeom prst="rect">
            <a:avLst/>
          </a:prstGeom>
        </p:spPr>
        <p:txBody>
          <a:bodyPr wrap="square" lIns="82296" tIns="41148" rIns="82296" bIns="41148">
            <a:spAutoFit/>
          </a:bodyPr>
          <a:lstStyle/>
          <a:p>
            <a:pP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WS-SEC. CONV.</a:t>
            </a:r>
          </a:p>
        </p:txBody>
      </p:sp>
      <p:sp>
        <p:nvSpPr>
          <p:cNvPr id="53" name="Text Box 66"/>
          <p:cNvSpPr txBox="1">
            <a:spLocks noChangeArrowheads="1"/>
          </p:cNvSpPr>
          <p:nvPr/>
        </p:nvSpPr>
        <p:spPr bwMode="auto">
          <a:xfrm rot="19200000">
            <a:off x="3082051" y="1545166"/>
            <a:ext cx="1293496"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WS-SECURITY</a:t>
            </a:r>
          </a:p>
        </p:txBody>
      </p:sp>
      <p:sp>
        <p:nvSpPr>
          <p:cNvPr id="54" name="Text Box 67"/>
          <p:cNvSpPr txBox="1">
            <a:spLocks noChangeArrowheads="1"/>
          </p:cNvSpPr>
          <p:nvPr/>
        </p:nvSpPr>
        <p:spPr bwMode="auto">
          <a:xfrm rot="19289288">
            <a:off x="3808261" y="1638863"/>
            <a:ext cx="1027012"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WS-TRUST</a:t>
            </a:r>
          </a:p>
        </p:txBody>
      </p:sp>
      <p:sp>
        <p:nvSpPr>
          <p:cNvPr id="59" name="Text Box 87"/>
          <p:cNvSpPr txBox="1">
            <a:spLocks noChangeArrowheads="1"/>
          </p:cNvSpPr>
          <p:nvPr/>
        </p:nvSpPr>
        <p:spPr bwMode="auto">
          <a:xfrm rot="19200000">
            <a:off x="1302639" y="1552172"/>
            <a:ext cx="1271695"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SOAP / WSDL</a:t>
            </a:r>
          </a:p>
        </p:txBody>
      </p:sp>
      <p:sp>
        <p:nvSpPr>
          <p:cNvPr id="64" name="Text Box 403"/>
          <p:cNvSpPr txBox="1">
            <a:spLocks noChangeArrowheads="1"/>
          </p:cNvSpPr>
          <p:nvPr/>
        </p:nvSpPr>
        <p:spPr bwMode="auto">
          <a:xfrm rot="19200000">
            <a:off x="1716253" y="1726659"/>
            <a:ext cx="728789" cy="276999"/>
          </a:xfrm>
          <a:prstGeom prst="rect">
            <a:avLst/>
          </a:prstGeom>
        </p:spPr>
        <p:txBody>
          <a:bodyPr wrap="none" lIns="82296" tIns="41148" rIns="82296" bIns="41148">
            <a:spAutoFit/>
          </a:bodyPr>
          <a:lstStyle/>
          <a:p>
            <a:pPr algn="ctr" fontAlgn="base">
              <a:lnSpc>
                <a:spcPct val="90000"/>
              </a:lnSpc>
              <a:spcBef>
                <a:spcPct val="0"/>
              </a:spcBef>
              <a:spcAft>
                <a:spcPct val="0"/>
              </a:spcAft>
            </a:pPr>
            <a:r>
              <a:rPr lang="en-US" sz="14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MTOM</a:t>
            </a:r>
          </a:p>
        </p:txBody>
      </p:sp>
    </p:spTree>
  </p:cSld>
  <p:clrMapOvr>
    <a:masterClrMapping/>
  </p:clrMapOvr>
  <p:transition advClick="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XML"/>
          <p:cNvPicPr>
            <a:picLocks noChangeAspect="1" noChangeArrowheads="1"/>
          </p:cNvPicPr>
          <p:nvPr/>
        </p:nvPicPr>
        <p:blipFill>
          <a:blip r:embed="rId4">
            <a:lum bright="-30000"/>
          </a:blip>
          <a:srcRect b="7494"/>
          <a:stretch>
            <a:fillRect/>
          </a:stretch>
        </p:blipFill>
        <p:spPr bwMode="auto">
          <a:xfrm>
            <a:off x="381000" y="838200"/>
            <a:ext cx="8763000" cy="5403850"/>
          </a:xfrm>
          <a:prstGeom prst="rect">
            <a:avLst/>
          </a:prstGeom>
          <a:noFill/>
          <a:ln w="9525">
            <a:noFill/>
            <a:miter lim="800000"/>
            <a:headEnd/>
            <a:tailEnd/>
          </a:ln>
        </p:spPr>
      </p:pic>
      <p:pic>
        <p:nvPicPr>
          <p:cNvPr id="264195" name="Picture 3"/>
          <p:cNvPicPr>
            <a:picLocks noChangeAspect="1" noChangeArrowheads="1"/>
          </p:cNvPicPr>
          <p:nvPr/>
        </p:nvPicPr>
        <p:blipFill>
          <a:blip r:embed="rId5">
            <a:lum bright="-12000"/>
          </a:blip>
          <a:srcRect/>
          <a:stretch>
            <a:fillRect/>
          </a:stretch>
        </p:blipFill>
        <p:spPr bwMode="auto">
          <a:xfrm rot="-2132208">
            <a:off x="1104900" y="2274888"/>
            <a:ext cx="8451850" cy="2457450"/>
          </a:xfrm>
          <a:prstGeom prst="rect">
            <a:avLst/>
          </a:prstGeom>
          <a:noFill/>
          <a:ln w="9525">
            <a:noFill/>
            <a:miter lim="800000"/>
            <a:headEnd/>
            <a:tailEnd/>
          </a:ln>
        </p:spPr>
      </p:pic>
      <p:sp>
        <p:nvSpPr>
          <p:cNvPr id="264227" name="Rectangle 35"/>
          <p:cNvSpPr>
            <a:spLocks noGrp="1" noChangeArrowheads="1"/>
          </p:cNvSpPr>
          <p:nvPr>
            <p:ph type="title"/>
          </p:nvPr>
        </p:nvSpPr>
        <p:spPr/>
        <p:txBody>
          <a:bodyPr/>
          <a:lstStyle/>
          <a:p>
            <a:r>
              <a:rPr lang="en-US" altLang="ja-JP" dirty="0" smtClean="0"/>
              <a:t>Web Services</a:t>
            </a:r>
            <a:br>
              <a:rPr lang="en-US" altLang="ja-JP" dirty="0" smtClean="0"/>
            </a:br>
            <a:r>
              <a:rPr lang="en-US" altLang="ja-JP" dirty="0" smtClean="0"/>
              <a:t>Scales</a:t>
            </a:r>
          </a:p>
        </p:txBody>
      </p:sp>
      <p:grpSp>
        <p:nvGrpSpPr>
          <p:cNvPr id="2" name="Group 5"/>
          <p:cNvGrpSpPr>
            <a:grpSpLocks/>
          </p:cNvGrpSpPr>
          <p:nvPr/>
        </p:nvGrpSpPr>
        <p:grpSpPr bwMode="auto">
          <a:xfrm>
            <a:off x="304800" y="4648200"/>
            <a:ext cx="3190875" cy="1838325"/>
            <a:chOff x="153" y="3042"/>
            <a:chExt cx="2202" cy="1158"/>
          </a:xfrm>
        </p:grpSpPr>
        <p:sp>
          <p:nvSpPr>
            <p:cNvPr id="264198" name="Rectangle 6"/>
            <p:cNvSpPr>
              <a:spLocks noChangeArrowheads="1"/>
            </p:cNvSpPr>
            <p:nvPr/>
          </p:nvSpPr>
          <p:spPr bwMode="auto">
            <a:xfrm>
              <a:off x="256" y="3042"/>
              <a:ext cx="1376" cy="407"/>
            </a:xfrm>
            <a:prstGeom prst="rect">
              <a:avLst/>
            </a:prstGeom>
          </p:spPr>
          <p:txBody>
            <a:bodyPr>
              <a:spAutoFit/>
            </a:bodyPr>
            <a:lstStyle/>
            <a:p>
              <a:pPr fontAlgn="base">
                <a:lnSpc>
                  <a:spcPct val="90000"/>
                </a:lnSpc>
                <a:spcBef>
                  <a:spcPct val="0"/>
                </a:spcBef>
                <a:spcAft>
                  <a:spcPct val="0"/>
                </a:spcAft>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Scales Down”</a:t>
              </a:r>
            </a:p>
            <a:p>
              <a:pPr fontAlgn="base">
                <a:lnSpc>
                  <a:spcPct val="90000"/>
                </a:lnSpc>
                <a:spcBef>
                  <a:spcPct val="0"/>
                </a:spcBef>
                <a:spcAft>
                  <a:spcPct val="0"/>
                </a:spcAft>
              </a:pP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to devices</a:t>
              </a:r>
            </a:p>
          </p:txBody>
        </p:sp>
        <p:pic>
          <p:nvPicPr>
            <p:cNvPr id="12319" name="Picture 7" descr="Casio Cassiopeia E-200 Pocket PC 2002 Windows Media Player"/>
            <p:cNvPicPr>
              <a:picLocks noChangeAspect="1" noChangeArrowheads="1"/>
            </p:cNvPicPr>
            <p:nvPr/>
          </p:nvPicPr>
          <p:blipFill>
            <a:blip r:embed="rId6"/>
            <a:srcRect/>
            <a:stretch>
              <a:fillRect/>
            </a:stretch>
          </p:blipFill>
          <p:spPr bwMode="auto">
            <a:xfrm>
              <a:off x="1263" y="3542"/>
              <a:ext cx="409" cy="628"/>
            </a:xfrm>
            <a:prstGeom prst="rect">
              <a:avLst/>
            </a:prstGeom>
            <a:noFill/>
            <a:ln w="9525">
              <a:noFill/>
              <a:miter lim="800000"/>
              <a:headEnd/>
              <a:tailEnd/>
            </a:ln>
          </p:spPr>
        </p:pic>
        <p:pic>
          <p:nvPicPr>
            <p:cNvPr id="12320" name="Picture 8"/>
            <p:cNvPicPr>
              <a:picLocks noChangeAspect="1" noChangeArrowheads="1"/>
            </p:cNvPicPr>
            <p:nvPr/>
          </p:nvPicPr>
          <p:blipFill>
            <a:blip r:embed="rId7" cstate="print"/>
            <a:srcRect/>
            <a:stretch>
              <a:fillRect/>
            </a:stretch>
          </p:blipFill>
          <p:spPr bwMode="auto">
            <a:xfrm>
              <a:off x="1736" y="3802"/>
              <a:ext cx="619" cy="334"/>
            </a:xfrm>
            <a:prstGeom prst="rect">
              <a:avLst/>
            </a:prstGeom>
            <a:noFill/>
            <a:ln w="12700" cap="sq">
              <a:noFill/>
              <a:miter lim="800000"/>
              <a:headEnd type="none" w="sm" len="sm"/>
              <a:tailEnd type="none" w="sm" len="sm"/>
            </a:ln>
          </p:spPr>
        </p:pic>
        <p:pic>
          <p:nvPicPr>
            <p:cNvPr id="12321" name="Picture 9" descr="UlitimateTV-with-football"/>
            <p:cNvPicPr>
              <a:picLocks noChangeAspect="1" noChangeArrowheads="1"/>
            </p:cNvPicPr>
            <p:nvPr/>
          </p:nvPicPr>
          <p:blipFill>
            <a:blip r:embed="rId8"/>
            <a:srcRect/>
            <a:stretch>
              <a:fillRect/>
            </a:stretch>
          </p:blipFill>
          <p:spPr bwMode="auto">
            <a:xfrm>
              <a:off x="153" y="3508"/>
              <a:ext cx="670" cy="668"/>
            </a:xfrm>
            <a:prstGeom prst="rect">
              <a:avLst/>
            </a:prstGeom>
            <a:noFill/>
            <a:ln w="9525">
              <a:noFill/>
              <a:miter lim="800000"/>
              <a:headEnd/>
              <a:tailEnd/>
            </a:ln>
          </p:spPr>
        </p:pic>
        <p:pic>
          <p:nvPicPr>
            <p:cNvPr id="12322" name="Picture 10" descr="Crusader copy"/>
            <p:cNvPicPr>
              <a:picLocks noChangeAspect="1" noChangeArrowheads="1"/>
            </p:cNvPicPr>
            <p:nvPr/>
          </p:nvPicPr>
          <p:blipFill>
            <a:blip r:embed="rId9"/>
            <a:srcRect/>
            <a:stretch>
              <a:fillRect/>
            </a:stretch>
          </p:blipFill>
          <p:spPr bwMode="auto">
            <a:xfrm>
              <a:off x="892" y="3472"/>
              <a:ext cx="305" cy="728"/>
            </a:xfrm>
            <a:prstGeom prst="rect">
              <a:avLst/>
            </a:prstGeom>
            <a:noFill/>
            <a:ln w="9525">
              <a:noFill/>
              <a:miter lim="800000"/>
              <a:headEnd/>
              <a:tailEnd/>
            </a:ln>
          </p:spPr>
        </p:pic>
      </p:grpSp>
      <p:grpSp>
        <p:nvGrpSpPr>
          <p:cNvPr id="3" name="Group 11"/>
          <p:cNvGrpSpPr>
            <a:grpSpLocks/>
          </p:cNvGrpSpPr>
          <p:nvPr/>
        </p:nvGrpSpPr>
        <p:grpSpPr bwMode="auto">
          <a:xfrm>
            <a:off x="1957388" y="3471863"/>
            <a:ext cx="2400300" cy="2062162"/>
            <a:chOff x="1233" y="2187"/>
            <a:chExt cx="1512" cy="1299"/>
          </a:xfrm>
        </p:grpSpPr>
        <p:sp>
          <p:nvSpPr>
            <p:cNvPr id="264204" name="Rectangle 12"/>
            <p:cNvSpPr>
              <a:spLocks noChangeArrowheads="1"/>
            </p:cNvSpPr>
            <p:nvPr/>
          </p:nvSpPr>
          <p:spPr bwMode="auto">
            <a:xfrm>
              <a:off x="1233" y="2187"/>
              <a:ext cx="1512" cy="370"/>
            </a:xfrm>
            <a:prstGeom prst="rect">
              <a:avLst/>
            </a:prstGeom>
            <a:noFill/>
            <a:ln w="9525" algn="ctr">
              <a:noFill/>
              <a:miter lim="800000"/>
              <a:headEnd/>
              <a:tailEnd/>
            </a:ln>
            <a:effectLst/>
          </p:spPr>
          <p:txBody>
            <a:bodyPr>
              <a:spAutoFit/>
            </a:bodyPr>
            <a:lstStyle/>
            <a:p>
              <a:pP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Scales In”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on a machine</a:t>
              </a:r>
            </a:p>
          </p:txBody>
        </p:sp>
        <p:pic>
          <p:nvPicPr>
            <p:cNvPr id="12317" name="Picture 13" descr="Dell Dimension Desktop Sept_2000 MED"/>
            <p:cNvPicPr>
              <a:picLocks noChangeAspect="1" noChangeArrowheads="1"/>
            </p:cNvPicPr>
            <p:nvPr/>
          </p:nvPicPr>
          <p:blipFill>
            <a:blip r:embed="rId10"/>
            <a:srcRect/>
            <a:stretch>
              <a:fillRect/>
            </a:stretch>
          </p:blipFill>
          <p:spPr bwMode="auto">
            <a:xfrm>
              <a:off x="1396" y="2584"/>
              <a:ext cx="1059" cy="902"/>
            </a:xfrm>
            <a:prstGeom prst="rect">
              <a:avLst/>
            </a:prstGeom>
            <a:noFill/>
            <a:ln w="9525">
              <a:noFill/>
              <a:miter lim="800000"/>
              <a:headEnd/>
              <a:tailEnd/>
            </a:ln>
          </p:spPr>
        </p:pic>
      </p:grpSp>
      <p:grpSp>
        <p:nvGrpSpPr>
          <p:cNvPr id="4" name="Group 14"/>
          <p:cNvGrpSpPr>
            <a:grpSpLocks/>
          </p:cNvGrpSpPr>
          <p:nvPr/>
        </p:nvGrpSpPr>
        <p:grpSpPr bwMode="auto">
          <a:xfrm>
            <a:off x="3571875" y="2451100"/>
            <a:ext cx="1905000" cy="2776538"/>
            <a:chOff x="2250" y="1544"/>
            <a:chExt cx="1200" cy="1749"/>
          </a:xfrm>
        </p:grpSpPr>
        <p:pic>
          <p:nvPicPr>
            <p:cNvPr id="12314" name="Picture 15" descr="Unisys ES7000 11_99"/>
            <p:cNvPicPr>
              <a:picLocks noChangeAspect="1" noChangeArrowheads="1"/>
            </p:cNvPicPr>
            <p:nvPr/>
          </p:nvPicPr>
          <p:blipFill>
            <a:blip r:embed="rId11"/>
            <a:srcRect/>
            <a:stretch>
              <a:fillRect/>
            </a:stretch>
          </p:blipFill>
          <p:spPr bwMode="auto">
            <a:xfrm>
              <a:off x="2614" y="2185"/>
              <a:ext cx="623" cy="1108"/>
            </a:xfrm>
            <a:prstGeom prst="rect">
              <a:avLst/>
            </a:prstGeom>
            <a:noFill/>
            <a:ln w="9525">
              <a:noFill/>
              <a:miter lim="800000"/>
              <a:headEnd/>
              <a:tailEnd/>
            </a:ln>
          </p:spPr>
        </p:pic>
        <p:sp>
          <p:nvSpPr>
            <p:cNvPr id="264208" name="Rectangle 16"/>
            <p:cNvSpPr>
              <a:spLocks noChangeArrowheads="1"/>
            </p:cNvSpPr>
            <p:nvPr/>
          </p:nvSpPr>
          <p:spPr bwMode="auto">
            <a:xfrm>
              <a:off x="2250" y="1544"/>
              <a:ext cx="1200" cy="525"/>
            </a:xfrm>
            <a:prstGeom prst="rect">
              <a:avLst/>
            </a:prstGeom>
            <a:noFill/>
            <a:ln w="9525" algn="ctr">
              <a:noFill/>
              <a:miter lim="800000"/>
              <a:headEnd/>
              <a:tailEnd/>
            </a:ln>
            <a:effectLst/>
          </p:spPr>
          <p:txBody>
            <a:bodyPr>
              <a:spAutoFit/>
            </a:bodyPr>
            <a:lstStyle/>
            <a:p>
              <a:pP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Scales Up”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on large systems</a:t>
              </a:r>
            </a:p>
          </p:txBody>
        </p:sp>
      </p:grpSp>
      <p:grpSp>
        <p:nvGrpSpPr>
          <p:cNvPr id="5" name="Group 17"/>
          <p:cNvGrpSpPr>
            <a:grpSpLocks/>
          </p:cNvGrpSpPr>
          <p:nvPr/>
        </p:nvGrpSpPr>
        <p:grpSpPr bwMode="auto">
          <a:xfrm>
            <a:off x="6388100" y="371475"/>
            <a:ext cx="2755900" cy="2482850"/>
            <a:chOff x="4024" y="114"/>
            <a:chExt cx="1736" cy="1564"/>
          </a:xfrm>
        </p:grpSpPr>
        <p:sp>
          <p:nvSpPr>
            <p:cNvPr id="264210" name="Rectangle 18"/>
            <p:cNvSpPr>
              <a:spLocks noChangeArrowheads="1"/>
            </p:cNvSpPr>
            <p:nvPr/>
          </p:nvSpPr>
          <p:spPr bwMode="auto">
            <a:xfrm>
              <a:off x="4024" y="114"/>
              <a:ext cx="1736" cy="525"/>
            </a:xfrm>
            <a:prstGeom prst="rect">
              <a:avLst/>
            </a:prstGeom>
            <a:noFill/>
            <a:ln w="9525" algn="ctr">
              <a:noFill/>
              <a:miter lim="800000"/>
              <a:headEnd/>
              <a:tailEnd/>
            </a:ln>
            <a:effectLst/>
          </p:spPr>
          <p:txBody>
            <a:bodyPr>
              <a:spAutoFit/>
            </a:bodyPr>
            <a:lstStyle/>
            <a:p>
              <a:pP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Scales Away” </a:t>
              </a:r>
              <a:b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b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spans organizations and geographies</a:t>
              </a:r>
            </a:p>
          </p:txBody>
        </p:sp>
        <p:grpSp>
          <p:nvGrpSpPr>
            <p:cNvPr id="6" name="Group 19"/>
            <p:cNvGrpSpPr>
              <a:grpSpLocks/>
            </p:cNvGrpSpPr>
            <p:nvPr/>
          </p:nvGrpSpPr>
          <p:grpSpPr bwMode="auto">
            <a:xfrm>
              <a:off x="4319" y="741"/>
              <a:ext cx="1160" cy="937"/>
              <a:chOff x="4319" y="741"/>
              <a:chExt cx="1160" cy="937"/>
            </a:xfrm>
          </p:grpSpPr>
          <p:pic>
            <p:nvPicPr>
              <p:cNvPr id="12311" name="Picture 20" descr="internet globe world"/>
              <p:cNvPicPr>
                <a:picLocks noChangeAspect="1" noChangeArrowheads="1"/>
              </p:cNvPicPr>
              <p:nvPr/>
            </p:nvPicPr>
            <p:blipFill>
              <a:blip r:embed="rId12"/>
              <a:srcRect/>
              <a:stretch>
                <a:fillRect/>
              </a:stretch>
            </p:blipFill>
            <p:spPr bwMode="auto">
              <a:xfrm>
                <a:off x="4457" y="741"/>
                <a:ext cx="1022" cy="902"/>
              </a:xfrm>
              <a:prstGeom prst="rect">
                <a:avLst/>
              </a:prstGeom>
              <a:noFill/>
              <a:ln w="9525">
                <a:noFill/>
                <a:miter lim="800000"/>
                <a:headEnd/>
                <a:tailEnd/>
              </a:ln>
            </p:spPr>
          </p:pic>
          <p:pic>
            <p:nvPicPr>
              <p:cNvPr id="12312" name="Picture 21" descr="building - enterprise buildings 5"/>
              <p:cNvPicPr>
                <a:picLocks noChangeAspect="1" noChangeArrowheads="1"/>
              </p:cNvPicPr>
              <p:nvPr/>
            </p:nvPicPr>
            <p:blipFill>
              <a:blip r:embed="rId13"/>
              <a:srcRect/>
              <a:stretch>
                <a:fillRect/>
              </a:stretch>
            </p:blipFill>
            <p:spPr bwMode="auto">
              <a:xfrm>
                <a:off x="4658" y="1338"/>
                <a:ext cx="340" cy="340"/>
              </a:xfrm>
              <a:prstGeom prst="rect">
                <a:avLst/>
              </a:prstGeom>
              <a:noFill/>
              <a:ln w="9525">
                <a:noFill/>
                <a:miter lim="800000"/>
                <a:headEnd/>
                <a:tailEnd/>
              </a:ln>
            </p:spPr>
          </p:pic>
          <p:pic>
            <p:nvPicPr>
              <p:cNvPr id="12313" name="Picture 22" descr="building - enterprise buildings 2"/>
              <p:cNvPicPr>
                <a:picLocks noChangeAspect="1" noChangeArrowheads="1"/>
              </p:cNvPicPr>
              <p:nvPr/>
            </p:nvPicPr>
            <p:blipFill>
              <a:blip r:embed="rId14"/>
              <a:srcRect/>
              <a:stretch>
                <a:fillRect/>
              </a:stretch>
            </p:blipFill>
            <p:spPr bwMode="auto">
              <a:xfrm>
                <a:off x="4319" y="1210"/>
                <a:ext cx="329" cy="306"/>
              </a:xfrm>
              <a:prstGeom prst="rect">
                <a:avLst/>
              </a:prstGeom>
              <a:noFill/>
              <a:ln w="9525">
                <a:noFill/>
                <a:miter lim="800000"/>
                <a:headEnd/>
                <a:tailEnd/>
              </a:ln>
            </p:spPr>
          </p:pic>
        </p:grpSp>
      </p:grpSp>
      <p:grpSp>
        <p:nvGrpSpPr>
          <p:cNvPr id="7" name="Group 23"/>
          <p:cNvGrpSpPr>
            <a:grpSpLocks/>
          </p:cNvGrpSpPr>
          <p:nvPr/>
        </p:nvGrpSpPr>
        <p:grpSpPr bwMode="auto">
          <a:xfrm>
            <a:off x="5238750" y="1382713"/>
            <a:ext cx="1882775" cy="2906712"/>
            <a:chOff x="3300" y="871"/>
            <a:chExt cx="1186" cy="1831"/>
          </a:xfrm>
        </p:grpSpPr>
        <p:grpSp>
          <p:nvGrpSpPr>
            <p:cNvPr id="8" name="Group 24"/>
            <p:cNvGrpSpPr>
              <a:grpSpLocks/>
            </p:cNvGrpSpPr>
            <p:nvPr/>
          </p:nvGrpSpPr>
          <p:grpSpPr bwMode="auto">
            <a:xfrm>
              <a:off x="3314" y="1532"/>
              <a:ext cx="560" cy="846"/>
              <a:chOff x="3306" y="1628"/>
              <a:chExt cx="560" cy="846"/>
            </a:xfrm>
          </p:grpSpPr>
          <p:pic>
            <p:nvPicPr>
              <p:cNvPr id="12307" name="Picture 25" descr="Dell PowerVault Storage 08-01small"/>
              <p:cNvPicPr>
                <a:picLocks noChangeAspect="1" noChangeArrowheads="1"/>
              </p:cNvPicPr>
              <p:nvPr/>
            </p:nvPicPr>
            <p:blipFill>
              <a:blip r:embed="rId15"/>
              <a:srcRect/>
              <a:stretch>
                <a:fillRect/>
              </a:stretch>
            </p:blipFill>
            <p:spPr bwMode="auto">
              <a:xfrm>
                <a:off x="3306" y="1628"/>
                <a:ext cx="336" cy="846"/>
              </a:xfrm>
              <a:prstGeom prst="rect">
                <a:avLst/>
              </a:prstGeom>
              <a:noFill/>
              <a:ln w="9525">
                <a:noFill/>
                <a:miter lim="800000"/>
                <a:headEnd/>
                <a:tailEnd/>
              </a:ln>
            </p:spPr>
          </p:pic>
          <p:pic>
            <p:nvPicPr>
              <p:cNvPr id="12308" name="Picture 26" descr="Dell PowerVault Storage 08-01small"/>
              <p:cNvPicPr>
                <a:picLocks noChangeAspect="1" noChangeArrowheads="1"/>
              </p:cNvPicPr>
              <p:nvPr/>
            </p:nvPicPr>
            <p:blipFill>
              <a:blip r:embed="rId15"/>
              <a:srcRect/>
              <a:stretch>
                <a:fillRect/>
              </a:stretch>
            </p:blipFill>
            <p:spPr bwMode="auto">
              <a:xfrm>
                <a:off x="3530" y="1628"/>
                <a:ext cx="336" cy="846"/>
              </a:xfrm>
              <a:prstGeom prst="rect">
                <a:avLst/>
              </a:prstGeom>
              <a:noFill/>
              <a:ln w="9525">
                <a:noFill/>
                <a:miter lim="800000"/>
                <a:headEnd/>
                <a:tailEnd/>
              </a:ln>
            </p:spPr>
          </p:pic>
        </p:grpSp>
        <p:grpSp>
          <p:nvGrpSpPr>
            <p:cNvPr id="9" name="Group 27"/>
            <p:cNvGrpSpPr>
              <a:grpSpLocks/>
            </p:cNvGrpSpPr>
            <p:nvPr/>
          </p:nvGrpSpPr>
          <p:grpSpPr bwMode="auto">
            <a:xfrm>
              <a:off x="3673" y="1851"/>
              <a:ext cx="734" cy="851"/>
              <a:chOff x="3537" y="1747"/>
              <a:chExt cx="734" cy="851"/>
            </a:xfrm>
          </p:grpSpPr>
          <p:pic>
            <p:nvPicPr>
              <p:cNvPr id="12301" name="Picture 28" descr="Dell Power Edge Rack Server_5"/>
              <p:cNvPicPr>
                <a:picLocks noChangeAspect="1" noChangeArrowheads="1"/>
              </p:cNvPicPr>
              <p:nvPr/>
            </p:nvPicPr>
            <p:blipFill>
              <a:blip r:embed="rId16"/>
              <a:srcRect/>
              <a:stretch>
                <a:fillRect/>
              </a:stretch>
            </p:blipFill>
            <p:spPr bwMode="auto">
              <a:xfrm>
                <a:off x="3537" y="1747"/>
                <a:ext cx="734" cy="165"/>
              </a:xfrm>
              <a:prstGeom prst="rect">
                <a:avLst/>
              </a:prstGeom>
              <a:noFill/>
              <a:ln w="9525">
                <a:noFill/>
                <a:miter lim="800000"/>
                <a:headEnd/>
                <a:tailEnd/>
              </a:ln>
            </p:spPr>
          </p:pic>
          <p:pic>
            <p:nvPicPr>
              <p:cNvPr id="12302" name="Picture 29" descr="Dell Power Edge Rack Server_5"/>
              <p:cNvPicPr>
                <a:picLocks noChangeAspect="1" noChangeArrowheads="1"/>
              </p:cNvPicPr>
              <p:nvPr/>
            </p:nvPicPr>
            <p:blipFill>
              <a:blip r:embed="rId16"/>
              <a:srcRect/>
              <a:stretch>
                <a:fillRect/>
              </a:stretch>
            </p:blipFill>
            <p:spPr bwMode="auto">
              <a:xfrm>
                <a:off x="3537" y="2433"/>
                <a:ext cx="734" cy="165"/>
              </a:xfrm>
              <a:prstGeom prst="rect">
                <a:avLst/>
              </a:prstGeom>
              <a:noFill/>
              <a:ln w="9525">
                <a:noFill/>
                <a:miter lim="800000"/>
                <a:headEnd/>
                <a:tailEnd/>
              </a:ln>
            </p:spPr>
          </p:pic>
          <p:pic>
            <p:nvPicPr>
              <p:cNvPr id="12303" name="Picture 30" descr="Dell Power Edge Rack Server_5"/>
              <p:cNvPicPr>
                <a:picLocks noChangeAspect="1" noChangeArrowheads="1"/>
              </p:cNvPicPr>
              <p:nvPr/>
            </p:nvPicPr>
            <p:blipFill>
              <a:blip r:embed="rId16"/>
              <a:srcRect/>
              <a:stretch>
                <a:fillRect/>
              </a:stretch>
            </p:blipFill>
            <p:spPr bwMode="auto">
              <a:xfrm>
                <a:off x="3537" y="2336"/>
                <a:ext cx="734" cy="166"/>
              </a:xfrm>
              <a:prstGeom prst="rect">
                <a:avLst/>
              </a:prstGeom>
              <a:noFill/>
              <a:ln w="9525">
                <a:noFill/>
                <a:miter lim="800000"/>
                <a:headEnd/>
                <a:tailEnd/>
              </a:ln>
            </p:spPr>
          </p:pic>
          <p:pic>
            <p:nvPicPr>
              <p:cNvPr id="12304" name="Picture 31" descr="Dell Power Edge Rack Server_5"/>
              <p:cNvPicPr>
                <a:picLocks noChangeAspect="1" noChangeArrowheads="1"/>
              </p:cNvPicPr>
              <p:nvPr/>
            </p:nvPicPr>
            <p:blipFill>
              <a:blip r:embed="rId16"/>
              <a:srcRect/>
              <a:stretch>
                <a:fillRect/>
              </a:stretch>
            </p:blipFill>
            <p:spPr bwMode="auto">
              <a:xfrm>
                <a:off x="3537" y="2239"/>
                <a:ext cx="734" cy="165"/>
              </a:xfrm>
              <a:prstGeom prst="rect">
                <a:avLst/>
              </a:prstGeom>
              <a:noFill/>
              <a:ln w="9525">
                <a:noFill/>
                <a:miter lim="800000"/>
                <a:headEnd/>
                <a:tailEnd/>
              </a:ln>
            </p:spPr>
          </p:pic>
          <p:pic>
            <p:nvPicPr>
              <p:cNvPr id="12305" name="Picture 32" descr="Dell Power Edge Rack Server_5"/>
              <p:cNvPicPr>
                <a:picLocks noChangeAspect="1" noChangeArrowheads="1"/>
              </p:cNvPicPr>
              <p:nvPr/>
            </p:nvPicPr>
            <p:blipFill>
              <a:blip r:embed="rId16"/>
              <a:srcRect/>
              <a:stretch>
                <a:fillRect/>
              </a:stretch>
            </p:blipFill>
            <p:spPr bwMode="auto">
              <a:xfrm>
                <a:off x="3537" y="2142"/>
                <a:ext cx="734" cy="165"/>
              </a:xfrm>
              <a:prstGeom prst="rect">
                <a:avLst/>
              </a:prstGeom>
              <a:noFill/>
              <a:ln w="9525">
                <a:noFill/>
                <a:miter lim="800000"/>
                <a:headEnd/>
                <a:tailEnd/>
              </a:ln>
            </p:spPr>
          </p:pic>
          <p:pic>
            <p:nvPicPr>
              <p:cNvPr id="12306" name="Picture 33" descr="Gold Short Med Arrow no shadow"/>
              <p:cNvPicPr>
                <a:picLocks noChangeAspect="1" noChangeArrowheads="1"/>
              </p:cNvPicPr>
              <p:nvPr/>
            </p:nvPicPr>
            <p:blipFill>
              <a:blip r:embed="rId17"/>
              <a:srcRect/>
              <a:stretch>
                <a:fillRect/>
              </a:stretch>
            </p:blipFill>
            <p:spPr bwMode="auto">
              <a:xfrm rot="5400000">
                <a:off x="3838" y="1898"/>
                <a:ext cx="275" cy="204"/>
              </a:xfrm>
              <a:prstGeom prst="rect">
                <a:avLst/>
              </a:prstGeom>
              <a:noFill/>
              <a:ln w="9525">
                <a:noFill/>
                <a:miter lim="800000"/>
                <a:headEnd/>
                <a:tailEnd/>
              </a:ln>
            </p:spPr>
          </p:pic>
        </p:grpSp>
        <p:sp>
          <p:nvSpPr>
            <p:cNvPr id="264226" name="Rectangle 34"/>
            <p:cNvSpPr>
              <a:spLocks noChangeArrowheads="1"/>
            </p:cNvSpPr>
            <p:nvPr/>
          </p:nvSpPr>
          <p:spPr bwMode="auto">
            <a:xfrm>
              <a:off x="3300" y="871"/>
              <a:ext cx="1186" cy="520"/>
            </a:xfrm>
            <a:prstGeom prst="rect">
              <a:avLst/>
            </a:prstGeom>
            <a:noFill/>
            <a:ln w="9525" algn="ctr">
              <a:noFill/>
              <a:miter lim="800000"/>
              <a:headEnd/>
              <a:tailEnd/>
            </a:ln>
            <a:effectLst/>
          </p:spPr>
          <p:txBody>
            <a:bodyPr>
              <a:spAutoFit/>
            </a:bodyPr>
            <a:lstStyle/>
            <a:p>
              <a:pPr>
                <a:lnSpc>
                  <a:spcPct val="80000"/>
                </a:lnSpc>
              </a:pPr>
              <a:r>
                <a:rPr lang="ja-JP" altLang="en-US" sz="20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Scales Out”</a:t>
              </a:r>
            </a:p>
            <a:p>
              <a:pPr>
                <a:lnSpc>
                  <a:spcPct val="80000"/>
                </a:lnSpc>
              </a:pPr>
              <a:r>
                <a:rPr lang="en-US" altLang="ja-JP"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by adding machines</a:t>
              </a:r>
            </a:p>
          </p:txBody>
        </p:sp>
      </p:gr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4195"/>
                                        </p:tgtEl>
                                        <p:attrNameLst>
                                          <p:attrName>style.visibility</p:attrName>
                                        </p:attrNameLst>
                                      </p:cBhvr>
                                      <p:to>
                                        <p:strVal val="visible"/>
                                      </p:to>
                                    </p:set>
                                    <p:animEffect transition="in" filter="wipe(left)">
                                      <p:cBhvr>
                                        <p:cTn id="7" dur="1000"/>
                                        <p:tgtEl>
                                          <p:spTgt spid="26419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3740322"/>
            <a:ext cx="9144000" cy="3117678"/>
            <a:chOff x="5015695" y="-1020616"/>
            <a:chExt cx="9144000" cy="3109482"/>
          </a:xfrm>
        </p:grpSpPr>
        <p:pic>
          <p:nvPicPr>
            <p:cNvPr id="10" name="Picture 47" descr="glass rectangle"/>
            <p:cNvPicPr>
              <a:picLocks noChangeAspect="1" noChangeArrowheads="1"/>
            </p:cNvPicPr>
            <p:nvPr/>
          </p:nvPicPr>
          <p:blipFill>
            <a:blip r:embed="rId3">
              <a:lum bright="-100000"/>
            </a:blip>
            <a:srcRect t="2888" b="8159"/>
            <a:stretch>
              <a:fillRect/>
            </a:stretch>
          </p:blipFill>
          <p:spPr bwMode="auto">
            <a:xfrm rot="16200000" flipH="1">
              <a:off x="8032955" y="-4037875"/>
              <a:ext cx="3109482" cy="9143999"/>
            </a:xfrm>
            <a:prstGeom prst="rect">
              <a:avLst/>
            </a:prstGeom>
            <a:noFill/>
            <a:ln w="9525">
              <a:noFill/>
              <a:miter lim="800000"/>
              <a:headEnd/>
              <a:tailEnd/>
            </a:ln>
          </p:spPr>
        </p:pic>
        <p:pic>
          <p:nvPicPr>
            <p:cNvPr id="11" name="Picture 10" descr="glass rectangle"/>
            <p:cNvPicPr>
              <a:picLocks noChangeAspect="1" noChangeArrowheads="1"/>
            </p:cNvPicPr>
            <p:nvPr/>
          </p:nvPicPr>
          <p:blipFill>
            <a:blip r:embed="rId3">
              <a:lum bright="-100000"/>
            </a:blip>
            <a:srcRect t="2888" b="8159"/>
            <a:stretch>
              <a:fillRect/>
            </a:stretch>
          </p:blipFill>
          <p:spPr bwMode="auto">
            <a:xfrm rot="16200000" flipH="1">
              <a:off x="8032954" y="-4037875"/>
              <a:ext cx="3109482" cy="9143999"/>
            </a:xfrm>
            <a:prstGeom prst="rect">
              <a:avLst/>
            </a:prstGeom>
            <a:noFill/>
            <a:ln w="9525">
              <a:noFill/>
              <a:miter lim="800000"/>
              <a:headEnd/>
              <a:tailEnd/>
            </a:ln>
          </p:spPr>
        </p:pic>
      </p:grpSp>
      <p:sp>
        <p:nvSpPr>
          <p:cNvPr id="266250" name="Rectangle 10"/>
          <p:cNvSpPr>
            <a:spLocks noGrp="1" noChangeArrowheads="1"/>
          </p:cNvSpPr>
          <p:nvPr>
            <p:ph type="title"/>
          </p:nvPr>
        </p:nvSpPr>
        <p:spPr>
          <a:xfrm>
            <a:off x="382588" y="228600"/>
            <a:ext cx="8761412" cy="997196"/>
          </a:xfrm>
        </p:spPr>
        <p:txBody>
          <a:bodyPr/>
          <a:lstStyle/>
          <a:p>
            <a:r>
              <a:rPr lang="en-US" altLang="ja-JP" sz="4400" dirty="0" smtClean="0"/>
              <a:t>The Devices Profile For Web Services</a:t>
            </a:r>
            <a:br>
              <a:rPr lang="en-US" altLang="ja-JP" sz="4400" dirty="0" smtClean="0"/>
            </a:br>
            <a:r>
              <a:rPr lang="en-US" altLang="ja-JP" sz="2800" dirty="0" smtClean="0">
                <a:solidFill>
                  <a:schemeClr val="accent1"/>
                </a:solidFill>
              </a:rPr>
              <a:t>Scaling WS to limited resource devices</a:t>
            </a:r>
            <a:endParaRPr lang="en-US" altLang="ja-JP" sz="4400" dirty="0" smtClean="0">
              <a:solidFill>
                <a:schemeClr val="accent1"/>
              </a:solidFill>
            </a:endParaRPr>
          </a:p>
        </p:txBody>
      </p:sp>
      <p:sp>
        <p:nvSpPr>
          <p:cNvPr id="266245" name="Rectangle 5"/>
          <p:cNvSpPr>
            <a:spLocks noChangeArrowheads="1"/>
          </p:cNvSpPr>
          <p:nvPr/>
        </p:nvSpPr>
        <p:spPr bwMode="auto">
          <a:xfrm>
            <a:off x="1714500" y="1905000"/>
            <a:ext cx="5715000" cy="486287"/>
          </a:xfrm>
          <a:prstGeom prst="rect">
            <a:avLst/>
          </a:prstGeom>
          <a:noFill/>
          <a:ln w="9525">
            <a:noFill/>
            <a:miter lim="800000"/>
            <a:headEnd/>
            <a:tailEnd/>
          </a:ln>
          <a:effectLst/>
        </p:spPr>
        <p:txBody>
          <a:bodyPr wrap="square">
            <a:spAutoFit/>
          </a:bodyPr>
          <a:lstStyle/>
          <a:p>
            <a:pPr algn="ctr">
              <a:lnSpc>
                <a:spcPct val="80000"/>
              </a:lnSpc>
            </a:pPr>
            <a:r>
              <a:rPr lang="ja-JP" altLang="en-US" sz="320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a:t>
            </a:r>
            <a:r>
              <a:rPr lang="en-US" altLang="ja-JP" sz="3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Scales </a:t>
            </a:r>
            <a:r>
              <a:rPr lang="en-US" altLang="ja-JP" sz="32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Down” to </a:t>
            </a:r>
            <a:r>
              <a:rPr lang="en-US" altLang="ja-JP" sz="32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rPr>
              <a:t>devices</a:t>
            </a:r>
          </a:p>
        </p:txBody>
      </p:sp>
      <p:pic>
        <p:nvPicPr>
          <p:cNvPr id="13316" name="Picture 6" descr="Casio Cassiopeia E-200 Pocket PC 2002 Windows Media Player"/>
          <p:cNvPicPr>
            <a:picLocks noChangeAspect="1" noChangeArrowheads="1"/>
          </p:cNvPicPr>
          <p:nvPr/>
        </p:nvPicPr>
        <p:blipFill>
          <a:blip r:embed="rId4"/>
          <a:srcRect/>
          <a:stretch>
            <a:fillRect/>
          </a:stretch>
        </p:blipFill>
        <p:spPr bwMode="auto">
          <a:xfrm>
            <a:off x="4590074" y="2940294"/>
            <a:ext cx="1134208" cy="1863970"/>
          </a:xfrm>
          <a:prstGeom prst="rect">
            <a:avLst/>
          </a:prstGeom>
          <a:noFill/>
          <a:ln w="9525">
            <a:noFill/>
            <a:miter lim="800000"/>
            <a:headEnd/>
            <a:tailEnd/>
          </a:ln>
          <a:effectLst>
            <a:outerShdw blurRad="330200" sx="102000" sy="102000" algn="ctr" rotWithShape="0">
              <a:prstClr val="black">
                <a:alpha val="74000"/>
              </a:prstClr>
            </a:outerShdw>
            <a:reflection blurRad="6350" stA="52000" endA="300" endPos="35000" dir="5400000" sy="-100000" algn="bl" rotWithShape="0"/>
          </a:effectLst>
        </p:spPr>
      </p:pic>
      <p:pic>
        <p:nvPicPr>
          <p:cNvPr id="13317" name="Picture 7"/>
          <p:cNvPicPr>
            <a:picLocks noChangeAspect="1" noChangeArrowheads="1"/>
          </p:cNvPicPr>
          <p:nvPr/>
        </p:nvPicPr>
        <p:blipFill>
          <a:blip r:embed="rId5"/>
          <a:srcRect/>
          <a:stretch>
            <a:fillRect/>
          </a:stretch>
        </p:blipFill>
        <p:spPr bwMode="auto">
          <a:xfrm>
            <a:off x="6172200" y="3810733"/>
            <a:ext cx="1716699" cy="993531"/>
          </a:xfrm>
          <a:prstGeom prst="rect">
            <a:avLst/>
          </a:prstGeom>
          <a:noFill/>
          <a:ln w="12700" cap="sq">
            <a:noFill/>
            <a:miter lim="800000"/>
            <a:headEnd type="none" w="sm" len="sm"/>
            <a:tailEnd type="none" w="sm" len="sm"/>
          </a:ln>
          <a:effectLst>
            <a:outerShdw blurRad="330200" sx="102000" sy="102000" algn="ctr" rotWithShape="0">
              <a:prstClr val="black">
                <a:alpha val="74000"/>
              </a:prstClr>
            </a:outerShdw>
            <a:reflection blurRad="6350" stA="52000" endA="300" endPos="35000" dir="5400000" sy="-100000" algn="bl" rotWithShape="0"/>
          </a:effectLst>
        </p:spPr>
      </p:pic>
      <p:pic>
        <p:nvPicPr>
          <p:cNvPr id="13318" name="Picture 8" descr="UlitimateTV-with-football"/>
          <p:cNvPicPr>
            <a:picLocks noChangeAspect="1" noChangeArrowheads="1"/>
          </p:cNvPicPr>
          <p:nvPr/>
        </p:nvPicPr>
        <p:blipFill>
          <a:blip r:embed="rId6" cstate="print"/>
          <a:srcRect/>
          <a:stretch>
            <a:fillRect/>
          </a:stretch>
        </p:blipFill>
        <p:spPr bwMode="auto">
          <a:xfrm>
            <a:off x="990600" y="2819400"/>
            <a:ext cx="1857375" cy="1984864"/>
          </a:xfrm>
          <a:prstGeom prst="rect">
            <a:avLst/>
          </a:prstGeom>
          <a:noFill/>
          <a:ln w="9525">
            <a:noFill/>
            <a:miter lim="800000"/>
            <a:headEnd/>
            <a:tailEnd/>
          </a:ln>
          <a:effectLst>
            <a:outerShdw blurRad="330200" sx="102000" sy="102000" algn="ctr" rotWithShape="0">
              <a:prstClr val="black">
                <a:alpha val="74000"/>
              </a:prstClr>
            </a:outerShdw>
            <a:reflection blurRad="6350" stA="52000" endA="300" endPos="35000" dir="5400000" sy="-100000" algn="bl" rotWithShape="0"/>
          </a:effectLst>
        </p:spPr>
      </p:pic>
      <p:pic>
        <p:nvPicPr>
          <p:cNvPr id="13319" name="Picture 9" descr="Crusader copy"/>
          <p:cNvPicPr>
            <a:picLocks noChangeAspect="1" noChangeArrowheads="1"/>
          </p:cNvPicPr>
          <p:nvPr/>
        </p:nvPicPr>
        <p:blipFill>
          <a:blip r:embed="rId7"/>
          <a:srcRect/>
          <a:stretch>
            <a:fillRect/>
          </a:stretch>
        </p:blipFill>
        <p:spPr bwMode="auto">
          <a:xfrm>
            <a:off x="3295894" y="2641355"/>
            <a:ext cx="846261" cy="2162909"/>
          </a:xfrm>
          <a:prstGeom prst="rect">
            <a:avLst/>
          </a:prstGeom>
          <a:noFill/>
          <a:ln w="9525">
            <a:noFill/>
            <a:miter lim="800000"/>
            <a:headEnd/>
            <a:tailEnd/>
          </a:ln>
          <a:effectLst>
            <a:outerShdw blurRad="330200" sx="102000" sy="102000" algn="ctr" rotWithShape="0">
              <a:prstClr val="black">
                <a:alpha val="74000"/>
              </a:prstClr>
            </a:outerShdw>
            <a:reflection blurRad="6350" stA="52000" endA="300" endPos="35000" dir="5400000" sy="-100000" algn="bl" rotWithShape="0"/>
          </a:effectLst>
        </p:spPr>
      </p:pic>
    </p:spTree>
  </p:cSld>
  <p:clrMapOvr>
    <a:masterClrMapping/>
  </p:clrMapOvr>
  <p:transition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8" name="Rectangle 4"/>
          <p:cNvSpPr>
            <a:spLocks noGrp="1" noChangeArrowheads="1"/>
          </p:cNvSpPr>
          <p:nvPr>
            <p:ph type="title"/>
          </p:nvPr>
        </p:nvSpPr>
        <p:spPr>
          <a:xfrm>
            <a:off x="381000" y="228600"/>
            <a:ext cx="8393113" cy="1409700"/>
          </a:xfrm>
        </p:spPr>
        <p:txBody>
          <a:bodyPr/>
          <a:lstStyle/>
          <a:p>
            <a:pPr eaLnBrk="1" hangingPunct="1">
              <a:defRPr/>
            </a:pPr>
            <a:r>
              <a:rPr lang="en-US" altLang="ja-JP" dirty="0" smtClean="0">
                <a:ea typeface="ＭＳ Ｐゴシック" pitchFamily="34" charset="-128"/>
              </a:rPr>
              <a:t>Devices Profile For</a:t>
            </a:r>
            <a:br>
              <a:rPr lang="en-US" altLang="ja-JP" dirty="0" smtClean="0">
                <a:ea typeface="ＭＳ Ｐゴシック" pitchFamily="34" charset="-128"/>
              </a:rPr>
            </a:br>
            <a:r>
              <a:rPr lang="en-US" altLang="ja-JP" dirty="0" smtClean="0">
                <a:ea typeface="ＭＳ Ｐゴシック" pitchFamily="34" charset="-128"/>
              </a:rPr>
              <a:t>Web Services (DPWS)</a:t>
            </a:r>
          </a:p>
        </p:txBody>
      </p:sp>
      <p:sp>
        <p:nvSpPr>
          <p:cNvPr id="267269" name="Rectangle 5"/>
          <p:cNvSpPr>
            <a:spLocks noGrp="1" noChangeArrowheads="1"/>
          </p:cNvSpPr>
          <p:nvPr>
            <p:ph idx="1"/>
          </p:nvPr>
        </p:nvSpPr>
        <p:spPr>
          <a:xfrm>
            <a:off x="381000" y="1898650"/>
            <a:ext cx="8388350" cy="530225"/>
          </a:xfrm>
        </p:spPr>
        <p:txBody>
          <a:bodyPr/>
          <a:lstStyle/>
          <a:p>
            <a:pPr eaLnBrk="1" hangingPunct="1">
              <a:defRPr/>
            </a:pPr>
            <a:r>
              <a:rPr lang="en-US" altLang="ja-JP" dirty="0" smtClean="0">
                <a:ea typeface="ＭＳ Ｐゴシック" pitchFamily="34" charset="-128"/>
              </a:rPr>
              <a:t>A lightweight subset of WS specifications</a:t>
            </a:r>
          </a:p>
        </p:txBody>
      </p:sp>
    </p:spTree>
  </p:cSld>
  <p:clrMapOvr>
    <a:masterClrMapping/>
  </p:clrMapOvr>
  <p:transition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obwilli\AppData\Local\Microsoft\Windows\Temporary Internet Files\Content.IE5\SYIFFVCV\MPj04002230000[1].jpg"/>
          <p:cNvPicPr>
            <a:picLocks noChangeAspect="1" noChangeArrowheads="1"/>
          </p:cNvPicPr>
          <p:nvPr/>
        </p:nvPicPr>
        <p:blipFill>
          <a:blip r:embed="rId4" cstate="print"/>
          <a:srcRect l="31548"/>
          <a:stretch>
            <a:fillRect/>
          </a:stretch>
        </p:blipFill>
        <p:spPr bwMode="auto">
          <a:xfrm>
            <a:off x="6588125" y="4069080"/>
            <a:ext cx="2190750" cy="256032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5" name="Picture 3" descr="C:\Users\robwilli\AppData\Local\Microsoft\Windows\Temporary Internet Files\Content.IE5\NKMMZ0XX\MPj04118190000[1].jpg"/>
          <p:cNvPicPr>
            <a:picLocks noChangeAspect="1" noChangeArrowheads="1"/>
          </p:cNvPicPr>
          <p:nvPr/>
        </p:nvPicPr>
        <p:blipFill>
          <a:blip r:embed="rId5" cstate="print"/>
          <a:srcRect/>
          <a:stretch>
            <a:fillRect/>
          </a:stretch>
        </p:blipFill>
        <p:spPr bwMode="auto">
          <a:xfrm>
            <a:off x="381000" y="1371600"/>
            <a:ext cx="1981200" cy="2979073"/>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6" name="Picture 4" descr="C:\Users\robwilli\AppData\Local\Microsoft\Windows\Temporary Internet Files\Content.IE5\RK5L4P10\MPj04117890000[1].jpg"/>
          <p:cNvPicPr>
            <a:picLocks noChangeAspect="1" noChangeArrowheads="1"/>
          </p:cNvPicPr>
          <p:nvPr/>
        </p:nvPicPr>
        <p:blipFill>
          <a:blip r:embed="rId6" cstate="print"/>
          <a:srcRect l="6894"/>
          <a:stretch>
            <a:fillRect/>
          </a:stretch>
        </p:blipFill>
        <p:spPr bwMode="auto">
          <a:xfrm>
            <a:off x="6400800" y="1524000"/>
            <a:ext cx="2555086" cy="182880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2" name="Picture 10" descr="C:\Users\robwilli\AppData\Local\Microsoft\Windows\Temporary Internet Files\Content.IE5\SYIFFVCV\MPj04101850000[1].jpg"/>
          <p:cNvPicPr>
            <a:picLocks noChangeAspect="1" noChangeArrowheads="1"/>
          </p:cNvPicPr>
          <p:nvPr/>
        </p:nvPicPr>
        <p:blipFill>
          <a:blip r:embed="rId7" cstate="print"/>
          <a:srcRect/>
          <a:stretch>
            <a:fillRect/>
          </a:stretch>
        </p:blipFill>
        <p:spPr bwMode="auto">
          <a:xfrm>
            <a:off x="3200400" y="4808935"/>
            <a:ext cx="2738185" cy="182046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3" name="Picture 11" descr="C:\Users\robwilli\AppData\Local\Microsoft\Windows\Temporary Internet Files\Content.IE5\RK5L4P10\MPj04157680000[1].jpg"/>
          <p:cNvPicPr>
            <a:picLocks noChangeAspect="1" noChangeArrowheads="1"/>
          </p:cNvPicPr>
          <p:nvPr/>
        </p:nvPicPr>
        <p:blipFill>
          <a:blip r:embed="rId8"/>
          <a:srcRect/>
          <a:stretch>
            <a:fillRect/>
          </a:stretch>
        </p:blipFill>
        <p:spPr bwMode="auto">
          <a:xfrm>
            <a:off x="304800" y="4953000"/>
            <a:ext cx="2434456" cy="1616631"/>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91" name="Picture 19" descr="C:\Users\robwilli\AppData\Local\Microsoft\Windows\Temporary Internet Files\Content.IE5\UABWYL25\MPj03863650000[1].jpg"/>
          <p:cNvPicPr>
            <a:picLocks noChangeAspect="1" noChangeArrowheads="1"/>
          </p:cNvPicPr>
          <p:nvPr/>
        </p:nvPicPr>
        <p:blipFill>
          <a:blip r:embed="rId9"/>
          <a:srcRect/>
          <a:stretch>
            <a:fillRect/>
          </a:stretch>
        </p:blipFill>
        <p:spPr bwMode="auto">
          <a:xfrm>
            <a:off x="2743200" y="1752600"/>
            <a:ext cx="3429000" cy="229171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sp>
        <p:nvSpPr>
          <p:cNvPr id="12307" name="Text Box 20"/>
          <p:cNvSpPr txBox="1">
            <a:spLocks noChangeArrowheads="1"/>
          </p:cNvSpPr>
          <p:nvPr/>
        </p:nvSpPr>
        <p:spPr bwMode="auto">
          <a:xfrm>
            <a:off x="6887768" y="1120775"/>
            <a:ext cx="1581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Documents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08" name="Text Box 21"/>
          <p:cNvSpPr txBox="1">
            <a:spLocks noChangeArrowheads="1"/>
          </p:cNvSpPr>
          <p:nvPr/>
        </p:nvSpPr>
        <p:spPr bwMode="auto">
          <a:xfrm>
            <a:off x="647700" y="990600"/>
            <a:ext cx="14478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Meetings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12" name="Rectangle 24"/>
          <p:cNvSpPr>
            <a:spLocks noGrp="1" noChangeArrowheads="1"/>
          </p:cNvSpPr>
          <p:nvPr>
            <p:ph type="title"/>
          </p:nvPr>
        </p:nvSpPr>
        <p:spPr/>
        <p:txBody>
          <a:bodyPr/>
          <a:lstStyle/>
          <a:p>
            <a:r>
              <a:rPr lang="en-US" dirty="0" smtClean="0">
                <a:sym typeface="Wingdings" pitchFamily="2" charset="2"/>
              </a:rPr>
              <a:t>The Imperative To Connect</a:t>
            </a:r>
            <a:endParaRPr lang="en-US" dirty="0">
              <a:sym typeface="Wingdings" pitchFamily="2" charset="2"/>
            </a:endParaRPr>
          </a:p>
        </p:txBody>
      </p:sp>
      <p:sp>
        <p:nvSpPr>
          <p:cNvPr id="46" name="Text Box 20"/>
          <p:cNvSpPr txBox="1">
            <a:spLocks noChangeArrowheads="1"/>
          </p:cNvSpPr>
          <p:nvPr/>
        </p:nvSpPr>
        <p:spPr bwMode="auto">
          <a:xfrm>
            <a:off x="7083425" y="3681046"/>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Music</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7" name="Text Box 20"/>
          <p:cNvSpPr txBox="1">
            <a:spLocks noChangeArrowheads="1"/>
          </p:cNvSpPr>
          <p:nvPr/>
        </p:nvSpPr>
        <p:spPr bwMode="auto">
          <a:xfrm>
            <a:off x="3693192" y="4427935"/>
            <a:ext cx="17526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Presentations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8" name="Text Box 20"/>
          <p:cNvSpPr txBox="1">
            <a:spLocks noChangeArrowheads="1"/>
          </p:cNvSpPr>
          <p:nvPr/>
        </p:nvSpPr>
        <p:spPr bwMode="auto">
          <a:xfrm>
            <a:off x="3857625" y="1371600"/>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Life</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9" name="Text Box 20"/>
          <p:cNvSpPr txBox="1">
            <a:spLocks noChangeArrowheads="1"/>
          </p:cNvSpPr>
          <p:nvPr/>
        </p:nvSpPr>
        <p:spPr bwMode="auto">
          <a:xfrm>
            <a:off x="500472" y="4572000"/>
            <a:ext cx="2043112"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Entertainment</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84"/>
                                        </p:tgtEl>
                                      </p:cBhvr>
                                    </p:animEffect>
                                    <p:set>
                                      <p:cBhvr>
                                        <p:cTn id="7" dur="1" fill="hold">
                                          <p:stCondLst>
                                            <p:cond delay="1999"/>
                                          </p:stCondLst>
                                        </p:cTn>
                                        <p:tgtEl>
                                          <p:spTgt spid="308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076"/>
                                        </p:tgtEl>
                                      </p:cBhvr>
                                    </p:animEffect>
                                    <p:set>
                                      <p:cBhvr>
                                        <p:cTn id="10" dur="1" fill="hold">
                                          <p:stCondLst>
                                            <p:cond delay="1999"/>
                                          </p:stCondLst>
                                        </p:cTn>
                                        <p:tgtEl>
                                          <p:spTgt spid="307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6"/>
                                        </p:tgtEl>
                                      </p:cBhvr>
                                    </p:animEffect>
                                    <p:set>
                                      <p:cBhvr>
                                        <p:cTn id="13" dur="1" fill="hold">
                                          <p:stCondLst>
                                            <p:cond delay="1999"/>
                                          </p:stCondLst>
                                        </p:cTn>
                                        <p:tgtEl>
                                          <p:spTgt spid="4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2307"/>
                                        </p:tgtEl>
                                      </p:cBhvr>
                                    </p:animEffect>
                                    <p:set>
                                      <p:cBhvr>
                                        <p:cTn id="16" dur="1" fill="hold">
                                          <p:stCondLst>
                                            <p:cond delay="1999"/>
                                          </p:stCondLst>
                                        </p:cTn>
                                        <p:tgtEl>
                                          <p:spTgt spid="1230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3091"/>
                                        </p:tgtEl>
                                      </p:cBhvr>
                                    </p:animEffect>
                                    <p:set>
                                      <p:cBhvr>
                                        <p:cTn id="19" dur="1" fill="hold">
                                          <p:stCondLst>
                                            <p:cond delay="1999"/>
                                          </p:stCondLst>
                                        </p:cTn>
                                        <p:tgtEl>
                                          <p:spTgt spid="309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48"/>
                                        </p:tgtEl>
                                      </p:cBhvr>
                                    </p:animEffect>
                                    <p:set>
                                      <p:cBhvr>
                                        <p:cTn id="22" dur="1" fill="hold">
                                          <p:stCondLst>
                                            <p:cond delay="1999"/>
                                          </p:stCondLst>
                                        </p:cTn>
                                        <p:tgtEl>
                                          <p:spTgt spid="4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47"/>
                                        </p:tgtEl>
                                      </p:cBhvr>
                                    </p:animEffect>
                                    <p:set>
                                      <p:cBhvr>
                                        <p:cTn id="25" dur="1" fill="hold">
                                          <p:stCondLst>
                                            <p:cond delay="1999"/>
                                          </p:stCondLst>
                                        </p:cTn>
                                        <p:tgtEl>
                                          <p:spTgt spid="4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3082"/>
                                        </p:tgtEl>
                                      </p:cBhvr>
                                    </p:animEffect>
                                    <p:set>
                                      <p:cBhvr>
                                        <p:cTn id="28" dur="1" fill="hold">
                                          <p:stCondLst>
                                            <p:cond delay="1999"/>
                                          </p:stCondLst>
                                        </p:cTn>
                                        <p:tgtEl>
                                          <p:spTgt spid="308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3083"/>
                                        </p:tgtEl>
                                      </p:cBhvr>
                                    </p:animEffect>
                                    <p:set>
                                      <p:cBhvr>
                                        <p:cTn id="31" dur="1" fill="hold">
                                          <p:stCondLst>
                                            <p:cond delay="1999"/>
                                          </p:stCondLst>
                                        </p:cTn>
                                        <p:tgtEl>
                                          <p:spTgt spid="3083"/>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49"/>
                                        </p:tgtEl>
                                      </p:cBhvr>
                                    </p:animEffect>
                                    <p:set>
                                      <p:cBhvr>
                                        <p:cTn id="34" dur="1" fill="hold">
                                          <p:stCondLst>
                                            <p:cond delay="1999"/>
                                          </p:stCondLst>
                                        </p:cTn>
                                        <p:tgtEl>
                                          <p:spTgt spid="49"/>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2.77556E-17 3.7037E-6 L 0.35 0.08426 " pathEditMode="relative" rAng="0" ptsTypes="AA">
                                      <p:cBhvr>
                                        <p:cTn id="36" dur="2000" fill="hold"/>
                                        <p:tgtEl>
                                          <p:spTgt spid="12308"/>
                                        </p:tgtEl>
                                        <p:attrNameLst>
                                          <p:attrName>ppt_x</p:attrName>
                                          <p:attrName>ppt_y</p:attrName>
                                        </p:attrNameLst>
                                      </p:cBhvr>
                                      <p:rCtr x="175" y="42"/>
                                    </p:animMotion>
                                  </p:childTnLst>
                                </p:cTn>
                              </p:par>
                              <p:par>
                                <p:cTn id="37" presetID="0" presetClass="path" presetSubtype="0" accel="50000" decel="50000" fill="hold" nodeType="withEffect">
                                  <p:stCondLst>
                                    <p:cond delay="0"/>
                                  </p:stCondLst>
                                  <p:childTnLst>
                                    <p:animMotion origin="layout" path="M 2.77556E-17 3.7037E-7 L 0.35 0.08287 " pathEditMode="relative" rAng="0" ptsTypes="AA">
                                      <p:cBhvr>
                                        <p:cTn id="38" dur="2000" fill="hold"/>
                                        <p:tgtEl>
                                          <p:spTgt spid="3075"/>
                                        </p:tgtEl>
                                        <p:attrNameLst>
                                          <p:attrName>ppt_x</p:attrName>
                                          <p:attrName>ppt_y</p:attrName>
                                        </p:attrNameLst>
                                      </p:cBhvr>
                                      <p:rCtr x="175" y="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p:txBody>
          <a:bodyPr/>
          <a:lstStyle/>
          <a:p>
            <a:r>
              <a:rPr lang="en-US" smtClean="0"/>
              <a:t>Meetings Near Me</a:t>
            </a:r>
            <a:endParaRPr lang="en-US" dirty="0"/>
          </a:p>
        </p:txBody>
      </p:sp>
      <p:sp>
        <p:nvSpPr>
          <p:cNvPr id="5" name="Subtitle 4"/>
          <p:cNvSpPr>
            <a:spLocks noGrp="1"/>
          </p:cNvSpPr>
          <p:nvPr>
            <p:ph type="subTitle" idx="1"/>
          </p:nvPr>
        </p:nvSpPr>
        <p:spPr/>
        <p:txBody>
          <a:bodyPr/>
          <a:lstStyle/>
          <a:p>
            <a:r>
              <a:rPr lang="en-US" smtClean="0"/>
              <a:t>Using Web Services to find people and meetings for collaboration</a:t>
            </a:r>
            <a:endParaRPr lang="en-US" dirty="0"/>
          </a:p>
        </p:txBody>
      </p:sp>
      <p:sp>
        <p:nvSpPr>
          <p:cNvPr id="10" name="Text Placeholder 9"/>
          <p:cNvSpPr>
            <a:spLocks noGrp="1"/>
          </p:cNvSpPr>
          <p:nvPr>
            <p:ph type="body" sz="quarter" idx="10"/>
          </p:nvPr>
        </p:nvSpPr>
        <p:spPr/>
        <p:txBody>
          <a:bodyPr/>
          <a:lstStyle/>
          <a:p>
            <a:r>
              <a:rPr smtClean="0"/>
              <a:t>demo</a:t>
            </a:r>
            <a:endParaRPr/>
          </a:p>
        </p:txBody>
      </p:sp>
    </p:spTree>
  </p:cSld>
  <p:clrMapOvr>
    <a:masterClrMapping/>
  </p:clrMapOvr>
  <p:transition advClick="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obwilli\AppData\Local\Microsoft\Windows\Temporary Internet Files\Content.IE5\SYIFFVCV\MPj04002230000[1].jpg"/>
          <p:cNvPicPr>
            <a:picLocks noChangeAspect="1" noChangeArrowheads="1"/>
          </p:cNvPicPr>
          <p:nvPr/>
        </p:nvPicPr>
        <p:blipFill>
          <a:blip r:embed="rId4" cstate="print"/>
          <a:srcRect l="31548"/>
          <a:stretch>
            <a:fillRect/>
          </a:stretch>
        </p:blipFill>
        <p:spPr bwMode="auto">
          <a:xfrm>
            <a:off x="6588125" y="4069080"/>
            <a:ext cx="2190750" cy="256032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5" name="Picture 3" descr="C:\Users\robwilli\AppData\Local\Microsoft\Windows\Temporary Internet Files\Content.IE5\NKMMZ0XX\MPj04118190000[1].jpg"/>
          <p:cNvPicPr>
            <a:picLocks noChangeAspect="1" noChangeArrowheads="1"/>
          </p:cNvPicPr>
          <p:nvPr/>
        </p:nvPicPr>
        <p:blipFill>
          <a:blip r:embed="rId5" cstate="print"/>
          <a:srcRect/>
          <a:stretch>
            <a:fillRect/>
          </a:stretch>
        </p:blipFill>
        <p:spPr bwMode="auto">
          <a:xfrm>
            <a:off x="381000" y="1371600"/>
            <a:ext cx="1981200" cy="2979073"/>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6" name="Picture 4" descr="C:\Users\robwilli\AppData\Local\Microsoft\Windows\Temporary Internet Files\Content.IE5\RK5L4P10\MPj04117890000[1].jpg"/>
          <p:cNvPicPr>
            <a:picLocks noChangeAspect="1" noChangeArrowheads="1"/>
          </p:cNvPicPr>
          <p:nvPr/>
        </p:nvPicPr>
        <p:blipFill>
          <a:blip r:embed="rId6" cstate="print"/>
          <a:srcRect l="6894"/>
          <a:stretch>
            <a:fillRect/>
          </a:stretch>
        </p:blipFill>
        <p:spPr bwMode="auto">
          <a:xfrm>
            <a:off x="6400800" y="1524000"/>
            <a:ext cx="2555086" cy="182880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2" name="Picture 10" descr="C:\Users\robwilli\AppData\Local\Microsoft\Windows\Temporary Internet Files\Content.IE5\SYIFFVCV\MPj04101850000[1].jpg"/>
          <p:cNvPicPr>
            <a:picLocks noChangeAspect="1" noChangeArrowheads="1"/>
          </p:cNvPicPr>
          <p:nvPr/>
        </p:nvPicPr>
        <p:blipFill>
          <a:blip r:embed="rId7" cstate="print"/>
          <a:srcRect/>
          <a:stretch>
            <a:fillRect/>
          </a:stretch>
        </p:blipFill>
        <p:spPr bwMode="auto">
          <a:xfrm>
            <a:off x="3200400" y="4808935"/>
            <a:ext cx="2738185" cy="182046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3" name="Picture 11" descr="C:\Users\robwilli\AppData\Local\Microsoft\Windows\Temporary Internet Files\Content.IE5\RK5L4P10\MPj04157680000[1].jpg"/>
          <p:cNvPicPr>
            <a:picLocks noChangeAspect="1" noChangeArrowheads="1"/>
          </p:cNvPicPr>
          <p:nvPr/>
        </p:nvPicPr>
        <p:blipFill>
          <a:blip r:embed="rId8"/>
          <a:srcRect/>
          <a:stretch>
            <a:fillRect/>
          </a:stretch>
        </p:blipFill>
        <p:spPr bwMode="auto">
          <a:xfrm>
            <a:off x="304800" y="4953000"/>
            <a:ext cx="2434456" cy="1616631"/>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91" name="Picture 19" descr="C:\Users\robwilli\AppData\Local\Microsoft\Windows\Temporary Internet Files\Content.IE5\UABWYL25\MPj03863650000[1].jpg"/>
          <p:cNvPicPr>
            <a:picLocks noChangeAspect="1" noChangeArrowheads="1"/>
          </p:cNvPicPr>
          <p:nvPr/>
        </p:nvPicPr>
        <p:blipFill>
          <a:blip r:embed="rId9"/>
          <a:srcRect/>
          <a:stretch>
            <a:fillRect/>
          </a:stretch>
        </p:blipFill>
        <p:spPr bwMode="auto">
          <a:xfrm>
            <a:off x="2743200" y="1752600"/>
            <a:ext cx="3429000" cy="229171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sp>
        <p:nvSpPr>
          <p:cNvPr id="12307" name="Text Box 20"/>
          <p:cNvSpPr txBox="1">
            <a:spLocks noChangeArrowheads="1"/>
          </p:cNvSpPr>
          <p:nvPr/>
        </p:nvSpPr>
        <p:spPr bwMode="auto">
          <a:xfrm>
            <a:off x="6887768" y="1120775"/>
            <a:ext cx="1581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Documents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08" name="Text Box 21"/>
          <p:cNvSpPr txBox="1">
            <a:spLocks noChangeArrowheads="1"/>
          </p:cNvSpPr>
          <p:nvPr/>
        </p:nvSpPr>
        <p:spPr bwMode="auto">
          <a:xfrm>
            <a:off x="647700" y="990600"/>
            <a:ext cx="14478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Meetings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12" name="Rectangle 24"/>
          <p:cNvSpPr>
            <a:spLocks noGrp="1" noChangeArrowheads="1"/>
          </p:cNvSpPr>
          <p:nvPr>
            <p:ph type="title"/>
          </p:nvPr>
        </p:nvSpPr>
        <p:spPr/>
        <p:txBody>
          <a:bodyPr/>
          <a:lstStyle/>
          <a:p>
            <a:r>
              <a:rPr lang="en-US" dirty="0" smtClean="0">
                <a:sym typeface="Wingdings" pitchFamily="2" charset="2"/>
              </a:rPr>
              <a:t>The Imperative To Connect</a:t>
            </a:r>
            <a:endParaRPr lang="en-US" dirty="0">
              <a:sym typeface="Wingdings" pitchFamily="2" charset="2"/>
            </a:endParaRPr>
          </a:p>
        </p:txBody>
      </p:sp>
      <p:sp>
        <p:nvSpPr>
          <p:cNvPr id="46" name="Text Box 20"/>
          <p:cNvSpPr txBox="1">
            <a:spLocks noChangeArrowheads="1"/>
          </p:cNvSpPr>
          <p:nvPr/>
        </p:nvSpPr>
        <p:spPr bwMode="auto">
          <a:xfrm>
            <a:off x="7083425" y="3681046"/>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Music</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7" name="Text Box 20"/>
          <p:cNvSpPr txBox="1">
            <a:spLocks noChangeArrowheads="1"/>
          </p:cNvSpPr>
          <p:nvPr/>
        </p:nvSpPr>
        <p:spPr bwMode="auto">
          <a:xfrm>
            <a:off x="3693192" y="4427935"/>
            <a:ext cx="17526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Presentations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8" name="Text Box 20"/>
          <p:cNvSpPr txBox="1">
            <a:spLocks noChangeArrowheads="1"/>
          </p:cNvSpPr>
          <p:nvPr/>
        </p:nvSpPr>
        <p:spPr bwMode="auto">
          <a:xfrm>
            <a:off x="3857625" y="1371600"/>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Life</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9" name="Text Box 20"/>
          <p:cNvSpPr txBox="1">
            <a:spLocks noChangeArrowheads="1"/>
          </p:cNvSpPr>
          <p:nvPr/>
        </p:nvSpPr>
        <p:spPr bwMode="auto">
          <a:xfrm>
            <a:off x="500472" y="4572000"/>
            <a:ext cx="2043112"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Entertainment</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84"/>
                                        </p:tgtEl>
                                      </p:cBhvr>
                                    </p:animEffect>
                                    <p:set>
                                      <p:cBhvr>
                                        <p:cTn id="7" dur="1" fill="hold">
                                          <p:stCondLst>
                                            <p:cond delay="1999"/>
                                          </p:stCondLst>
                                        </p:cTn>
                                        <p:tgtEl>
                                          <p:spTgt spid="308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076"/>
                                        </p:tgtEl>
                                      </p:cBhvr>
                                    </p:animEffect>
                                    <p:set>
                                      <p:cBhvr>
                                        <p:cTn id="10" dur="1" fill="hold">
                                          <p:stCondLst>
                                            <p:cond delay="1999"/>
                                          </p:stCondLst>
                                        </p:cTn>
                                        <p:tgtEl>
                                          <p:spTgt spid="307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46"/>
                                        </p:tgtEl>
                                      </p:cBhvr>
                                    </p:animEffect>
                                    <p:set>
                                      <p:cBhvr>
                                        <p:cTn id="13" dur="1" fill="hold">
                                          <p:stCondLst>
                                            <p:cond delay="1999"/>
                                          </p:stCondLst>
                                        </p:cTn>
                                        <p:tgtEl>
                                          <p:spTgt spid="46"/>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12307"/>
                                        </p:tgtEl>
                                      </p:cBhvr>
                                    </p:animEffect>
                                    <p:set>
                                      <p:cBhvr>
                                        <p:cTn id="16" dur="1" fill="hold">
                                          <p:stCondLst>
                                            <p:cond delay="1999"/>
                                          </p:stCondLst>
                                        </p:cTn>
                                        <p:tgtEl>
                                          <p:spTgt spid="1230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3091"/>
                                        </p:tgtEl>
                                      </p:cBhvr>
                                    </p:animEffect>
                                    <p:set>
                                      <p:cBhvr>
                                        <p:cTn id="19" dur="1" fill="hold">
                                          <p:stCondLst>
                                            <p:cond delay="1999"/>
                                          </p:stCondLst>
                                        </p:cTn>
                                        <p:tgtEl>
                                          <p:spTgt spid="309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48"/>
                                        </p:tgtEl>
                                      </p:cBhvr>
                                    </p:animEffect>
                                    <p:set>
                                      <p:cBhvr>
                                        <p:cTn id="22" dur="1" fill="hold">
                                          <p:stCondLst>
                                            <p:cond delay="1999"/>
                                          </p:stCondLst>
                                        </p:cTn>
                                        <p:tgtEl>
                                          <p:spTgt spid="48"/>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3083"/>
                                        </p:tgtEl>
                                      </p:cBhvr>
                                    </p:animEffect>
                                    <p:set>
                                      <p:cBhvr>
                                        <p:cTn id="25" dur="1" fill="hold">
                                          <p:stCondLst>
                                            <p:cond delay="1999"/>
                                          </p:stCondLst>
                                        </p:cTn>
                                        <p:tgtEl>
                                          <p:spTgt spid="3083"/>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49"/>
                                        </p:tgtEl>
                                      </p:cBhvr>
                                    </p:animEffect>
                                    <p:set>
                                      <p:cBhvr>
                                        <p:cTn id="28" dur="1" fill="hold">
                                          <p:stCondLst>
                                            <p:cond delay="1999"/>
                                          </p:stCondLst>
                                        </p:cTn>
                                        <p:tgtEl>
                                          <p:spTgt spid="49"/>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3075"/>
                                        </p:tgtEl>
                                      </p:cBhvr>
                                    </p:animEffect>
                                    <p:set>
                                      <p:cBhvr>
                                        <p:cTn id="31" dur="1" fill="hold">
                                          <p:stCondLst>
                                            <p:cond delay="1999"/>
                                          </p:stCondLst>
                                        </p:cTn>
                                        <p:tgtEl>
                                          <p:spTgt spid="3075"/>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12308"/>
                                        </p:tgtEl>
                                      </p:cBhvr>
                                    </p:animEffect>
                                    <p:set>
                                      <p:cBhvr>
                                        <p:cTn id="34" dur="1" fill="hold">
                                          <p:stCondLst>
                                            <p:cond delay="1999"/>
                                          </p:stCondLst>
                                        </p:cTn>
                                        <p:tgtEl>
                                          <p:spTgt spid="12308"/>
                                        </p:tgtEl>
                                        <p:attrNameLst>
                                          <p:attrName>style.visibility</p:attrName>
                                        </p:attrNameLst>
                                      </p:cBhvr>
                                      <p:to>
                                        <p:strVal val="hidden"/>
                                      </p:to>
                                    </p:set>
                                  </p:childTnLst>
                                </p:cTn>
                              </p:par>
                              <p:par>
                                <p:cTn id="35" presetID="64" presetClass="path" presetSubtype="0" accel="50000" decel="50000" fill="hold" nodeType="withEffect">
                                  <p:stCondLst>
                                    <p:cond delay="0"/>
                                  </p:stCondLst>
                                  <p:childTnLst>
                                    <p:animMotion origin="layout" path="M 0 0  L 0 -0.3331  E" pathEditMode="relative" ptsTypes="">
                                      <p:cBhvr>
                                        <p:cTn id="36" dur="2000" fill="hold"/>
                                        <p:tgtEl>
                                          <p:spTgt spid="3082"/>
                                        </p:tgtEl>
                                        <p:attrNameLst>
                                          <p:attrName>ppt_x</p:attrName>
                                          <p:attrName>ppt_y</p:attrName>
                                        </p:attrNameLst>
                                      </p:cBhvr>
                                    </p:animMotion>
                                  </p:childTnLst>
                                </p:cTn>
                              </p:par>
                              <p:par>
                                <p:cTn id="37" presetID="64" presetClass="path" presetSubtype="0" accel="50000" decel="50000" fill="hold" grpId="0" nodeType="withEffect">
                                  <p:stCondLst>
                                    <p:cond delay="0"/>
                                  </p:stCondLst>
                                  <p:childTnLst>
                                    <p:animMotion origin="layout" path="M 0 0  L 0 -0.3331  E" pathEditMode="relative" ptsTypes="">
                                      <p:cBhvr>
                                        <p:cTn id="38" dur="2000" fill="hold"/>
                                        <p:tgtEl>
                                          <p:spTgt spid="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46" grpId="0"/>
      <p:bldP spid="47" grpId="0"/>
      <p:bldP spid="48" grpId="0"/>
      <p:bldP spid="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p:txBody>
          <a:bodyPr/>
          <a:lstStyle/>
          <a:p>
            <a:r>
              <a:rPr lang="en-US" smtClean="0"/>
              <a:t>Network Projector</a:t>
            </a:r>
            <a:endParaRPr lang="en-US" dirty="0"/>
          </a:p>
        </p:txBody>
      </p:sp>
      <p:sp>
        <p:nvSpPr>
          <p:cNvPr id="5" name="Subtitle 4"/>
          <p:cNvSpPr>
            <a:spLocks noGrp="1"/>
          </p:cNvSpPr>
          <p:nvPr>
            <p:ph type="subTitle" idx="1"/>
          </p:nvPr>
        </p:nvSpPr>
        <p:spPr/>
        <p:txBody>
          <a:bodyPr/>
          <a:lstStyle/>
          <a:p>
            <a:r>
              <a:rPr lang="en-US" smtClean="0"/>
              <a:t>Network Projectors are using Web Services to change the meeting room</a:t>
            </a:r>
            <a:endParaRPr lang="en-US" dirty="0"/>
          </a:p>
        </p:txBody>
      </p:sp>
      <p:sp>
        <p:nvSpPr>
          <p:cNvPr id="10" name="Text Placeholder 9"/>
          <p:cNvSpPr>
            <a:spLocks noGrp="1"/>
          </p:cNvSpPr>
          <p:nvPr>
            <p:ph type="body" sz="quarter" idx="10"/>
          </p:nvPr>
        </p:nvSpPr>
        <p:spPr/>
        <p:txBody>
          <a:bodyPr/>
          <a:lstStyle/>
          <a:p>
            <a:r>
              <a:rPr smtClean="0"/>
              <a:t>demo</a:t>
            </a:r>
            <a:endParaRPr/>
          </a:p>
        </p:txBody>
      </p:sp>
    </p:spTree>
  </p:cSld>
  <p:clrMapOvr>
    <a:masterClrMapping/>
  </p:clrMapOvr>
  <p:transition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obwilli\AppData\Local\Microsoft\Windows\Temporary Internet Files\Content.IE5\SYIFFVCV\MPj04002230000[1].jpg"/>
          <p:cNvPicPr>
            <a:picLocks noChangeAspect="1" noChangeArrowheads="1"/>
          </p:cNvPicPr>
          <p:nvPr/>
        </p:nvPicPr>
        <p:blipFill>
          <a:blip r:embed="rId4" cstate="print"/>
          <a:srcRect l="31548"/>
          <a:stretch>
            <a:fillRect/>
          </a:stretch>
        </p:blipFill>
        <p:spPr bwMode="auto">
          <a:xfrm>
            <a:off x="6588125" y="4069080"/>
            <a:ext cx="2190750" cy="256032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5" name="Picture 3" descr="C:\Users\robwilli\AppData\Local\Microsoft\Windows\Temporary Internet Files\Content.IE5\NKMMZ0XX\MPj04118190000[1].jpg"/>
          <p:cNvPicPr>
            <a:picLocks noChangeAspect="1" noChangeArrowheads="1"/>
          </p:cNvPicPr>
          <p:nvPr/>
        </p:nvPicPr>
        <p:blipFill>
          <a:blip r:embed="rId5" cstate="print"/>
          <a:srcRect/>
          <a:stretch>
            <a:fillRect/>
          </a:stretch>
        </p:blipFill>
        <p:spPr bwMode="auto">
          <a:xfrm>
            <a:off x="381000" y="1371600"/>
            <a:ext cx="1981200" cy="2979073"/>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6" name="Picture 4" descr="C:\Users\robwilli\AppData\Local\Microsoft\Windows\Temporary Internet Files\Content.IE5\RK5L4P10\MPj04117890000[1].jpg"/>
          <p:cNvPicPr>
            <a:picLocks noChangeAspect="1" noChangeArrowheads="1"/>
          </p:cNvPicPr>
          <p:nvPr/>
        </p:nvPicPr>
        <p:blipFill>
          <a:blip r:embed="rId6" cstate="print"/>
          <a:srcRect l="6894"/>
          <a:stretch>
            <a:fillRect/>
          </a:stretch>
        </p:blipFill>
        <p:spPr bwMode="auto">
          <a:xfrm>
            <a:off x="6400800" y="1524000"/>
            <a:ext cx="2555086" cy="182880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2" name="Picture 10" descr="C:\Users\robwilli\AppData\Local\Microsoft\Windows\Temporary Internet Files\Content.IE5\SYIFFVCV\MPj04101850000[1].jpg"/>
          <p:cNvPicPr>
            <a:picLocks noChangeAspect="1" noChangeArrowheads="1"/>
          </p:cNvPicPr>
          <p:nvPr/>
        </p:nvPicPr>
        <p:blipFill>
          <a:blip r:embed="rId7" cstate="print"/>
          <a:srcRect/>
          <a:stretch>
            <a:fillRect/>
          </a:stretch>
        </p:blipFill>
        <p:spPr bwMode="auto">
          <a:xfrm>
            <a:off x="3200400" y="4808935"/>
            <a:ext cx="2738185" cy="182046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3" name="Picture 11" descr="C:\Users\robwilli\AppData\Local\Microsoft\Windows\Temporary Internet Files\Content.IE5\RK5L4P10\MPj04157680000[1].jpg"/>
          <p:cNvPicPr>
            <a:picLocks noChangeAspect="1" noChangeArrowheads="1"/>
          </p:cNvPicPr>
          <p:nvPr/>
        </p:nvPicPr>
        <p:blipFill>
          <a:blip r:embed="rId8"/>
          <a:srcRect/>
          <a:stretch>
            <a:fillRect/>
          </a:stretch>
        </p:blipFill>
        <p:spPr bwMode="auto">
          <a:xfrm>
            <a:off x="304800" y="4953000"/>
            <a:ext cx="2434456" cy="1616631"/>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91" name="Picture 19" descr="C:\Users\robwilli\AppData\Local\Microsoft\Windows\Temporary Internet Files\Content.IE5\UABWYL25\MPj03863650000[1].jpg"/>
          <p:cNvPicPr>
            <a:picLocks noChangeAspect="1" noChangeArrowheads="1"/>
          </p:cNvPicPr>
          <p:nvPr/>
        </p:nvPicPr>
        <p:blipFill>
          <a:blip r:embed="rId9"/>
          <a:srcRect/>
          <a:stretch>
            <a:fillRect/>
          </a:stretch>
        </p:blipFill>
        <p:spPr bwMode="auto">
          <a:xfrm>
            <a:off x="2743200" y="1752600"/>
            <a:ext cx="3429000" cy="229171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sp>
        <p:nvSpPr>
          <p:cNvPr id="12307" name="Text Box 20"/>
          <p:cNvSpPr txBox="1">
            <a:spLocks noChangeArrowheads="1"/>
          </p:cNvSpPr>
          <p:nvPr/>
        </p:nvSpPr>
        <p:spPr bwMode="auto">
          <a:xfrm>
            <a:off x="6887768" y="1120775"/>
            <a:ext cx="1581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Documents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08" name="Text Box 21"/>
          <p:cNvSpPr txBox="1">
            <a:spLocks noChangeArrowheads="1"/>
          </p:cNvSpPr>
          <p:nvPr/>
        </p:nvSpPr>
        <p:spPr bwMode="auto">
          <a:xfrm>
            <a:off x="647700" y="990600"/>
            <a:ext cx="14478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Meetings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12" name="Rectangle 24"/>
          <p:cNvSpPr>
            <a:spLocks noGrp="1" noChangeArrowheads="1"/>
          </p:cNvSpPr>
          <p:nvPr>
            <p:ph type="title"/>
          </p:nvPr>
        </p:nvSpPr>
        <p:spPr/>
        <p:txBody>
          <a:bodyPr/>
          <a:lstStyle/>
          <a:p>
            <a:r>
              <a:rPr lang="en-US" dirty="0" smtClean="0">
                <a:sym typeface="Wingdings" pitchFamily="2" charset="2"/>
              </a:rPr>
              <a:t>The Imperative To Connect</a:t>
            </a:r>
            <a:endParaRPr lang="en-US" dirty="0">
              <a:sym typeface="Wingdings" pitchFamily="2" charset="2"/>
            </a:endParaRPr>
          </a:p>
        </p:txBody>
      </p:sp>
      <p:sp>
        <p:nvSpPr>
          <p:cNvPr id="46" name="Text Box 20"/>
          <p:cNvSpPr txBox="1">
            <a:spLocks noChangeArrowheads="1"/>
          </p:cNvSpPr>
          <p:nvPr/>
        </p:nvSpPr>
        <p:spPr bwMode="auto">
          <a:xfrm>
            <a:off x="7083425" y="3681046"/>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Music</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7" name="Text Box 20"/>
          <p:cNvSpPr txBox="1">
            <a:spLocks noChangeArrowheads="1"/>
          </p:cNvSpPr>
          <p:nvPr/>
        </p:nvSpPr>
        <p:spPr bwMode="auto">
          <a:xfrm>
            <a:off x="3693192" y="4427935"/>
            <a:ext cx="17526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Presentations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8" name="Text Box 20"/>
          <p:cNvSpPr txBox="1">
            <a:spLocks noChangeArrowheads="1"/>
          </p:cNvSpPr>
          <p:nvPr/>
        </p:nvSpPr>
        <p:spPr bwMode="auto">
          <a:xfrm>
            <a:off x="3857625" y="1371600"/>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Life</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9" name="Text Box 20"/>
          <p:cNvSpPr txBox="1">
            <a:spLocks noChangeArrowheads="1"/>
          </p:cNvSpPr>
          <p:nvPr/>
        </p:nvSpPr>
        <p:spPr bwMode="auto">
          <a:xfrm>
            <a:off x="500472" y="4572000"/>
            <a:ext cx="2043112"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Entertainment</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84"/>
                                        </p:tgtEl>
                                      </p:cBhvr>
                                    </p:animEffect>
                                    <p:set>
                                      <p:cBhvr>
                                        <p:cTn id="7" dur="1" fill="hold">
                                          <p:stCondLst>
                                            <p:cond delay="1999"/>
                                          </p:stCondLst>
                                        </p:cTn>
                                        <p:tgtEl>
                                          <p:spTgt spid="308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46"/>
                                        </p:tgtEl>
                                      </p:cBhvr>
                                    </p:animEffect>
                                    <p:set>
                                      <p:cBhvr>
                                        <p:cTn id="10" dur="1" fill="hold">
                                          <p:stCondLst>
                                            <p:cond delay="19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091"/>
                                        </p:tgtEl>
                                      </p:cBhvr>
                                    </p:animEffect>
                                    <p:set>
                                      <p:cBhvr>
                                        <p:cTn id="13" dur="1" fill="hold">
                                          <p:stCondLst>
                                            <p:cond delay="1999"/>
                                          </p:stCondLst>
                                        </p:cTn>
                                        <p:tgtEl>
                                          <p:spTgt spid="309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8"/>
                                        </p:tgtEl>
                                      </p:cBhvr>
                                    </p:animEffect>
                                    <p:set>
                                      <p:cBhvr>
                                        <p:cTn id="16" dur="1" fill="hold">
                                          <p:stCondLst>
                                            <p:cond delay="1999"/>
                                          </p:stCondLst>
                                        </p:cTn>
                                        <p:tgtEl>
                                          <p:spTgt spid="4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3083"/>
                                        </p:tgtEl>
                                      </p:cBhvr>
                                    </p:animEffect>
                                    <p:set>
                                      <p:cBhvr>
                                        <p:cTn id="19" dur="1" fill="hold">
                                          <p:stCondLst>
                                            <p:cond delay="1999"/>
                                          </p:stCondLst>
                                        </p:cTn>
                                        <p:tgtEl>
                                          <p:spTgt spid="308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2000"/>
                                        <p:tgtEl>
                                          <p:spTgt spid="49"/>
                                        </p:tgtEl>
                                      </p:cBhvr>
                                    </p:animEffect>
                                    <p:set>
                                      <p:cBhvr>
                                        <p:cTn id="22" dur="1" fill="hold">
                                          <p:stCondLst>
                                            <p:cond delay="1999"/>
                                          </p:stCondLst>
                                        </p:cTn>
                                        <p:tgtEl>
                                          <p:spTgt spid="4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3075"/>
                                        </p:tgtEl>
                                      </p:cBhvr>
                                    </p:animEffect>
                                    <p:set>
                                      <p:cBhvr>
                                        <p:cTn id="25" dur="1" fill="hold">
                                          <p:stCondLst>
                                            <p:cond delay="1999"/>
                                          </p:stCondLst>
                                        </p:cTn>
                                        <p:tgtEl>
                                          <p:spTgt spid="307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12308"/>
                                        </p:tgtEl>
                                      </p:cBhvr>
                                    </p:animEffect>
                                    <p:set>
                                      <p:cBhvr>
                                        <p:cTn id="28" dur="1" fill="hold">
                                          <p:stCondLst>
                                            <p:cond delay="1999"/>
                                          </p:stCondLst>
                                        </p:cTn>
                                        <p:tgtEl>
                                          <p:spTgt spid="1230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3082"/>
                                        </p:tgtEl>
                                      </p:cBhvr>
                                    </p:animEffect>
                                    <p:set>
                                      <p:cBhvr>
                                        <p:cTn id="31" dur="1" fill="hold">
                                          <p:stCondLst>
                                            <p:cond delay="1999"/>
                                          </p:stCondLst>
                                        </p:cTn>
                                        <p:tgtEl>
                                          <p:spTgt spid="3082"/>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47"/>
                                        </p:tgtEl>
                                      </p:cBhvr>
                                    </p:animEffect>
                                    <p:set>
                                      <p:cBhvr>
                                        <p:cTn id="34" dur="1" fill="hold">
                                          <p:stCondLst>
                                            <p:cond delay="1999"/>
                                          </p:stCondLst>
                                        </p:cTn>
                                        <p:tgtEl>
                                          <p:spTgt spid="47"/>
                                        </p:tgtEl>
                                        <p:attrNameLst>
                                          <p:attrName>style.visibility</p:attrName>
                                        </p:attrNameLst>
                                      </p:cBhvr>
                                      <p:to>
                                        <p:strVal val="hidden"/>
                                      </p:to>
                                    </p:set>
                                  </p:childTnLst>
                                </p:cTn>
                              </p:par>
                              <p:par>
                                <p:cTn id="35" presetID="0" presetClass="path" presetSubtype="0" accel="50000" decel="50000" fill="hold" nodeType="withEffect">
                                  <p:stCondLst>
                                    <p:cond delay="0"/>
                                  </p:stCondLst>
                                  <p:childTnLst>
                                    <p:animMotion origin="layout" path="M 3.05556E-6 -4.50867E-6 L -0.33976 0.17758 " pathEditMode="relative" rAng="0" ptsTypes="AA">
                                      <p:cBhvr>
                                        <p:cTn id="36" dur="2000" fill="hold"/>
                                        <p:tgtEl>
                                          <p:spTgt spid="3076"/>
                                        </p:tgtEl>
                                        <p:attrNameLst>
                                          <p:attrName>ppt_x</p:attrName>
                                          <p:attrName>ppt_y</p:attrName>
                                        </p:attrNameLst>
                                      </p:cBhvr>
                                      <p:rCtr x="-170" y="89"/>
                                    </p:animMotion>
                                  </p:childTnLst>
                                </p:cTn>
                              </p:par>
                              <p:par>
                                <p:cTn id="37" presetID="0" presetClass="path" presetSubtype="0" accel="50000" decel="50000" fill="hold" grpId="0" nodeType="withEffect">
                                  <p:stCondLst>
                                    <p:cond delay="0"/>
                                  </p:stCondLst>
                                  <p:childTnLst>
                                    <p:animMotion origin="layout" path="M 3.05556E-6 2.19653E-6 L -0.33976 0.16508 " pathEditMode="relative" rAng="0" ptsTypes="AA">
                                      <p:cBhvr>
                                        <p:cTn id="38" dur="2000" fill="hold"/>
                                        <p:tgtEl>
                                          <p:spTgt spid="12307"/>
                                        </p:tgtEl>
                                        <p:attrNameLst>
                                          <p:attrName>ppt_x</p:attrName>
                                          <p:attrName>ppt_y</p:attrName>
                                        </p:attrNameLst>
                                      </p:cBhvr>
                                      <p:rCtr x="-170" y="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2777" eaLnBrk="1" hangingPunct="1">
              <a:defRPr/>
            </a:pPr>
            <a:r>
              <a:rPr smtClean="0"/>
              <a:t>Key Takeaways</a:t>
            </a:r>
            <a:endParaRPr/>
          </a:p>
        </p:txBody>
      </p:sp>
      <p:sp>
        <p:nvSpPr>
          <p:cNvPr id="3" name="Text Placeholder 2"/>
          <p:cNvSpPr>
            <a:spLocks noGrp="1"/>
          </p:cNvSpPr>
          <p:nvPr>
            <p:ph type="body" idx="1"/>
          </p:nvPr>
        </p:nvSpPr>
        <p:spPr>
          <a:xfrm>
            <a:off x="382588" y="1414463"/>
            <a:ext cx="8380412" cy="2805383"/>
          </a:xfrm>
        </p:spPr>
        <p:txBody>
          <a:bodyPr/>
          <a:lstStyle/>
          <a:p>
            <a:pPr marL="404813" indent="-404813" eaLnBrk="1" hangingPunct="1">
              <a:spcBef>
                <a:spcPct val="20000"/>
              </a:spcBef>
              <a:defRPr/>
            </a:pPr>
            <a:r>
              <a:rPr lang="en-US" sz="2000" dirty="0" smtClean="0">
                <a:effectLst>
                  <a:outerShdw blurRad="38100" dist="38100" dir="2700000" algn="tl">
                    <a:srgbClr val="000000"/>
                  </a:outerShdw>
                </a:effectLst>
              </a:rPr>
              <a:t>Be a leader in advancing 64-bit computing</a:t>
            </a:r>
          </a:p>
          <a:p>
            <a:pPr marL="404813" indent="-404813" eaLnBrk="1" hangingPunct="1">
              <a:spcBef>
                <a:spcPct val="20000"/>
              </a:spcBef>
              <a:defRPr/>
            </a:pPr>
            <a:r>
              <a:rPr lang="en-US" sz="2000" dirty="0" smtClean="0">
                <a:effectLst>
                  <a:outerShdw blurRad="38100" dist="38100" dir="2700000" algn="tl">
                    <a:srgbClr val="000000"/>
                  </a:outerShdw>
                </a:effectLst>
              </a:rPr>
              <a:t>Adopt best practices and new tools</a:t>
            </a:r>
          </a:p>
          <a:p>
            <a:pPr marL="404813" indent="-404813" eaLnBrk="1" hangingPunct="1">
              <a:spcBef>
                <a:spcPct val="20000"/>
              </a:spcBef>
              <a:defRPr/>
            </a:pPr>
            <a:r>
              <a:rPr lang="en-US" sz="2000" dirty="0" smtClean="0">
                <a:effectLst>
                  <a:outerShdw blurRad="38100" dist="38100" dir="2700000" algn="tl">
                    <a:srgbClr val="000000"/>
                  </a:outerShdw>
                </a:effectLst>
              </a:rPr>
              <a:t>Let’s partner on new hardware directions</a:t>
            </a:r>
            <a:br>
              <a:rPr lang="en-US" sz="2000" dirty="0" smtClean="0">
                <a:effectLst>
                  <a:outerShdw blurRad="38100" dist="38100" dir="2700000" algn="tl">
                    <a:srgbClr val="000000"/>
                  </a:outerShdw>
                </a:effectLst>
              </a:rPr>
            </a:br>
            <a:endParaRPr lang="en-US" sz="2000" b="1" dirty="0" smtClean="0">
              <a:effectLst/>
            </a:endParaRPr>
          </a:p>
          <a:p>
            <a:pPr marL="404813" indent="-404813">
              <a:spcBef>
                <a:spcPct val="20000"/>
              </a:spcBef>
              <a:defRPr/>
            </a:pPr>
            <a:r>
              <a:rPr lang="en-US" dirty="0" smtClean="0">
                <a:effectLst>
                  <a:outerShdw blurRad="38100" dist="38100" dir="2700000" algn="tl">
                    <a:srgbClr val="000000"/>
                  </a:outerShdw>
                </a:effectLst>
              </a:rPr>
              <a:t>Learn about Web Services</a:t>
            </a:r>
          </a:p>
          <a:p>
            <a:pPr marL="404813" indent="-404813">
              <a:spcBef>
                <a:spcPct val="20000"/>
              </a:spcBef>
              <a:defRPr/>
            </a:pPr>
            <a:r>
              <a:rPr lang="en-US" dirty="0" smtClean="0">
                <a:effectLst>
                  <a:outerShdw blurRad="38100" dist="38100" dir="2700000" algn="tl">
                    <a:srgbClr val="000000"/>
                  </a:outerShdw>
                </a:effectLst>
              </a:rPr>
              <a:t>See great examples of Web Services that are shipping today</a:t>
            </a:r>
          </a:p>
        </p:txBody>
      </p:sp>
      <p:sp>
        <p:nvSpPr>
          <p:cNvPr id="21507" name="Line 4"/>
          <p:cNvSpPr>
            <a:spLocks noChangeShapeType="1"/>
          </p:cNvSpPr>
          <p:nvPr/>
        </p:nvSpPr>
        <p:spPr bwMode="auto">
          <a:xfrm flipV="1">
            <a:off x="228600" y="2514600"/>
            <a:ext cx="8305800" cy="0"/>
          </a:xfrm>
          <a:prstGeom prst="line">
            <a:avLst/>
          </a:prstGeom>
          <a:noFill/>
          <a:ln w="28575">
            <a:solidFill>
              <a:schemeClr val="hlink"/>
            </a:solidFill>
            <a:round/>
            <a:headEnd/>
            <a:tailEnd/>
          </a:ln>
        </p:spPr>
        <p:txBody>
          <a:bodyPr/>
          <a:lstStyle/>
          <a:p>
            <a:endParaRPr lang="en-US"/>
          </a:p>
        </p:txBody>
      </p:sp>
    </p:spTree>
  </p:cSld>
  <p:clrMapOvr>
    <a:masterClrMapping/>
  </p:clrMapOvr>
  <p:transition advClick="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a:xfrm>
            <a:off x="727605" y="1903678"/>
            <a:ext cx="7692761" cy="761747"/>
          </a:xfrm>
        </p:spPr>
        <p:txBody>
          <a:bodyPr/>
          <a:lstStyle/>
          <a:p>
            <a:r>
              <a:rPr lang="en-US" dirty="0" smtClean="0"/>
              <a:t>Secure Enterprise Scan</a:t>
            </a:r>
            <a:endParaRPr lang="en-US" dirty="0"/>
          </a:p>
        </p:txBody>
      </p:sp>
      <p:sp>
        <p:nvSpPr>
          <p:cNvPr id="5" name="Subtitle 4"/>
          <p:cNvSpPr>
            <a:spLocks noGrp="1"/>
          </p:cNvSpPr>
          <p:nvPr>
            <p:ph type="subTitle" idx="1"/>
          </p:nvPr>
        </p:nvSpPr>
        <p:spPr>
          <a:xfrm>
            <a:off x="727605" y="4334074"/>
            <a:ext cx="6739995" cy="473207"/>
          </a:xfrm>
        </p:spPr>
        <p:txBody>
          <a:bodyPr/>
          <a:lstStyle/>
          <a:p>
            <a:r>
              <a:rPr lang="en-US" dirty="0" smtClean="0"/>
              <a:t>Web Services drives documents to the desktop</a:t>
            </a:r>
            <a:endParaRPr lang="en-US" dirty="0"/>
          </a:p>
        </p:txBody>
      </p:sp>
      <p:sp>
        <p:nvSpPr>
          <p:cNvPr id="6" name="TextBox 5"/>
          <p:cNvSpPr txBox="1"/>
          <p:nvPr/>
        </p:nvSpPr>
        <p:spPr>
          <a:xfrm>
            <a:off x="1370542" y="644759"/>
            <a:ext cx="6203157" cy="1538883"/>
          </a:xfrm>
          <a:prstGeom prst="rect">
            <a:avLst/>
          </a:prstGeom>
          <a:noFill/>
        </p:spPr>
        <p:txBody>
          <a:bodyPr wrap="square" lIns="0" tIns="0" rIns="0" bIns="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sz="10000" b="1" spc="-642" dirty="0">
                <a:ln w="11430"/>
                <a:solidFill>
                  <a:schemeClr val="tx2"/>
                </a:solidFill>
                <a:effectLst>
                  <a:outerShdw blurRad="50800" dist="39000" dir="5460000" algn="tl">
                    <a:srgbClr val="000000">
                      <a:alpha val="38000"/>
                    </a:srgbClr>
                  </a:outerShdw>
                </a:effectLst>
                <a:latin typeface="Segoe" pitchFamily="34" charset="0"/>
              </a:rPr>
              <a:t>demo</a:t>
            </a:r>
          </a:p>
        </p:txBody>
      </p:sp>
    </p:spTree>
  </p:cSld>
  <p:clrMapOvr>
    <a:masterClrMapping/>
  </p:clrMapOvr>
  <p:transition advClick="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p:txBody>
          <a:bodyPr/>
          <a:lstStyle/>
          <a:p>
            <a:r>
              <a:rPr lang="en-US" smtClean="0"/>
              <a:t>Secure Print</a:t>
            </a:r>
            <a:endParaRPr lang="en-US" dirty="0"/>
          </a:p>
        </p:txBody>
      </p:sp>
      <p:sp>
        <p:nvSpPr>
          <p:cNvPr id="5" name="Subtitle 4"/>
          <p:cNvSpPr>
            <a:spLocks noGrp="1"/>
          </p:cNvSpPr>
          <p:nvPr>
            <p:ph type="subTitle" idx="1"/>
          </p:nvPr>
        </p:nvSpPr>
        <p:spPr/>
        <p:txBody>
          <a:bodyPr/>
          <a:lstStyle/>
          <a:p>
            <a:r>
              <a:rPr lang="en-US" smtClean="0"/>
              <a:t>Ensuring confidentiality of critical documents</a:t>
            </a:r>
            <a:endParaRPr lang="en-US" dirty="0"/>
          </a:p>
        </p:txBody>
      </p:sp>
      <p:sp>
        <p:nvSpPr>
          <p:cNvPr id="10" name="Text Placeholder 9"/>
          <p:cNvSpPr>
            <a:spLocks noGrp="1"/>
          </p:cNvSpPr>
          <p:nvPr>
            <p:ph type="body" sz="quarter" idx="10"/>
          </p:nvPr>
        </p:nvSpPr>
        <p:spPr/>
        <p:txBody>
          <a:bodyPr/>
          <a:lstStyle/>
          <a:p>
            <a:r>
              <a:rPr smtClean="0"/>
              <a:t>demo</a:t>
            </a:r>
            <a:endParaRPr lang="en-US" dirty="0"/>
          </a:p>
        </p:txBody>
      </p:sp>
    </p:spTree>
  </p:cSld>
  <p:clrMapOvr>
    <a:masterClrMapping/>
  </p:clrMapOvr>
  <p:transition advClick="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C:\Users\robwilli\AppData\Local\Microsoft\Windows\Temporary Internet Files\Content.IE5\SYIFFVCV\MPj04002230000[1].jpg"/>
          <p:cNvPicPr>
            <a:picLocks noChangeAspect="1" noChangeArrowheads="1"/>
          </p:cNvPicPr>
          <p:nvPr/>
        </p:nvPicPr>
        <p:blipFill>
          <a:blip r:embed="rId4" cstate="print"/>
          <a:srcRect l="31548"/>
          <a:stretch>
            <a:fillRect/>
          </a:stretch>
        </p:blipFill>
        <p:spPr bwMode="auto">
          <a:xfrm>
            <a:off x="6588125" y="4069080"/>
            <a:ext cx="2190750" cy="256032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5" name="Picture 3" descr="C:\Users\robwilli\AppData\Local\Microsoft\Windows\Temporary Internet Files\Content.IE5\NKMMZ0XX\MPj04118190000[1].jpg"/>
          <p:cNvPicPr>
            <a:picLocks noChangeAspect="1" noChangeArrowheads="1"/>
          </p:cNvPicPr>
          <p:nvPr/>
        </p:nvPicPr>
        <p:blipFill>
          <a:blip r:embed="rId5" cstate="print"/>
          <a:srcRect/>
          <a:stretch>
            <a:fillRect/>
          </a:stretch>
        </p:blipFill>
        <p:spPr bwMode="auto">
          <a:xfrm>
            <a:off x="381000" y="1371600"/>
            <a:ext cx="1981200" cy="2979073"/>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76" name="Picture 4" descr="C:\Users\robwilli\AppData\Local\Microsoft\Windows\Temporary Internet Files\Content.IE5\RK5L4P10\MPj04117890000[1].jpg"/>
          <p:cNvPicPr>
            <a:picLocks noChangeAspect="1" noChangeArrowheads="1"/>
          </p:cNvPicPr>
          <p:nvPr/>
        </p:nvPicPr>
        <p:blipFill>
          <a:blip r:embed="rId6" cstate="print"/>
          <a:srcRect l="6894"/>
          <a:stretch>
            <a:fillRect/>
          </a:stretch>
        </p:blipFill>
        <p:spPr bwMode="auto">
          <a:xfrm>
            <a:off x="6400800" y="1524000"/>
            <a:ext cx="2555086" cy="1828800"/>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2" name="Picture 10" descr="C:\Users\robwilli\AppData\Local\Microsoft\Windows\Temporary Internet Files\Content.IE5\SYIFFVCV\MPj04101850000[1].jpg"/>
          <p:cNvPicPr>
            <a:picLocks noChangeAspect="1" noChangeArrowheads="1"/>
          </p:cNvPicPr>
          <p:nvPr/>
        </p:nvPicPr>
        <p:blipFill>
          <a:blip r:embed="rId7" cstate="print"/>
          <a:srcRect/>
          <a:stretch>
            <a:fillRect/>
          </a:stretch>
        </p:blipFill>
        <p:spPr bwMode="auto">
          <a:xfrm>
            <a:off x="3200400" y="4808935"/>
            <a:ext cx="2738185" cy="182046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83" name="Picture 11" descr="C:\Users\robwilli\AppData\Local\Microsoft\Windows\Temporary Internet Files\Content.IE5\RK5L4P10\MPj04157680000[1].jpg"/>
          <p:cNvPicPr>
            <a:picLocks noChangeAspect="1" noChangeArrowheads="1"/>
          </p:cNvPicPr>
          <p:nvPr/>
        </p:nvPicPr>
        <p:blipFill>
          <a:blip r:embed="rId8"/>
          <a:srcRect/>
          <a:stretch>
            <a:fillRect/>
          </a:stretch>
        </p:blipFill>
        <p:spPr bwMode="auto">
          <a:xfrm>
            <a:off x="304800" y="4953000"/>
            <a:ext cx="2434456" cy="1616631"/>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pic>
        <p:nvPicPr>
          <p:cNvPr id="3091" name="Picture 19" descr="C:\Users\robwilli\AppData\Local\Microsoft\Windows\Temporary Internet Files\Content.IE5\UABWYL25\MPj03863650000[1].jpg"/>
          <p:cNvPicPr>
            <a:picLocks noChangeAspect="1" noChangeArrowheads="1"/>
          </p:cNvPicPr>
          <p:nvPr/>
        </p:nvPicPr>
        <p:blipFill>
          <a:blip r:embed="rId9"/>
          <a:srcRect/>
          <a:stretch>
            <a:fillRect/>
          </a:stretch>
        </p:blipFill>
        <p:spPr bwMode="auto">
          <a:xfrm>
            <a:off x="2743200" y="1752600"/>
            <a:ext cx="3429000" cy="2291715"/>
          </a:xfrm>
          <a:prstGeom prst="roundRect">
            <a:avLst>
              <a:gd name="adj" fmla="val 8594"/>
            </a:avLst>
          </a:prstGeom>
          <a:solidFill>
            <a:srgbClr val="FFFFFF">
              <a:shade val="85000"/>
            </a:srgbClr>
          </a:solidFill>
          <a:ln>
            <a:noFill/>
          </a:ln>
          <a:effectLst>
            <a:outerShdw blurRad="469900" sx="102000" sy="102000" algn="ctr" rotWithShape="0">
              <a:prstClr val="black">
                <a:alpha val="70000"/>
              </a:prstClr>
            </a:outerShdw>
            <a:reflection blurRad="12700" stA="38000" endPos="28000" dist="5000" dir="5400000" sy="-100000" algn="bl" rotWithShape="0"/>
          </a:effectLst>
        </p:spPr>
      </p:pic>
      <p:sp>
        <p:nvSpPr>
          <p:cNvPr id="12307" name="Text Box 20"/>
          <p:cNvSpPr txBox="1">
            <a:spLocks noChangeArrowheads="1"/>
          </p:cNvSpPr>
          <p:nvPr/>
        </p:nvSpPr>
        <p:spPr bwMode="auto">
          <a:xfrm>
            <a:off x="6887768" y="1120775"/>
            <a:ext cx="1581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Documents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08" name="Text Box 21"/>
          <p:cNvSpPr txBox="1">
            <a:spLocks noChangeArrowheads="1"/>
          </p:cNvSpPr>
          <p:nvPr/>
        </p:nvSpPr>
        <p:spPr bwMode="auto">
          <a:xfrm>
            <a:off x="647700" y="990600"/>
            <a:ext cx="14478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Meetings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12312" name="Rectangle 24"/>
          <p:cNvSpPr>
            <a:spLocks noGrp="1" noChangeArrowheads="1"/>
          </p:cNvSpPr>
          <p:nvPr>
            <p:ph type="title"/>
          </p:nvPr>
        </p:nvSpPr>
        <p:spPr/>
        <p:txBody>
          <a:bodyPr/>
          <a:lstStyle/>
          <a:p>
            <a:r>
              <a:rPr lang="en-US" dirty="0" smtClean="0">
                <a:sym typeface="Wingdings" pitchFamily="2" charset="2"/>
              </a:rPr>
              <a:t>The Imperative To Connect</a:t>
            </a:r>
            <a:endParaRPr lang="en-US" dirty="0">
              <a:sym typeface="Wingdings" pitchFamily="2" charset="2"/>
            </a:endParaRPr>
          </a:p>
        </p:txBody>
      </p:sp>
      <p:sp>
        <p:nvSpPr>
          <p:cNvPr id="46" name="Text Box 20"/>
          <p:cNvSpPr txBox="1">
            <a:spLocks noChangeArrowheads="1"/>
          </p:cNvSpPr>
          <p:nvPr/>
        </p:nvSpPr>
        <p:spPr bwMode="auto">
          <a:xfrm>
            <a:off x="7083425" y="3681046"/>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Music</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7" name="Text Box 20"/>
          <p:cNvSpPr txBox="1">
            <a:spLocks noChangeArrowheads="1"/>
          </p:cNvSpPr>
          <p:nvPr/>
        </p:nvSpPr>
        <p:spPr bwMode="auto">
          <a:xfrm>
            <a:off x="3693192" y="4427935"/>
            <a:ext cx="175260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Presentations</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8" name="Text Box 20"/>
          <p:cNvSpPr txBox="1">
            <a:spLocks noChangeArrowheads="1"/>
          </p:cNvSpPr>
          <p:nvPr/>
        </p:nvSpPr>
        <p:spPr bwMode="auto">
          <a:xfrm>
            <a:off x="3857625" y="1371600"/>
            <a:ext cx="1200150"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Life</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
        <p:nvSpPr>
          <p:cNvPr id="49" name="Text Box 20"/>
          <p:cNvSpPr txBox="1">
            <a:spLocks noChangeArrowheads="1"/>
          </p:cNvSpPr>
          <p:nvPr/>
        </p:nvSpPr>
        <p:spPr bwMode="auto">
          <a:xfrm>
            <a:off x="500472" y="4572000"/>
            <a:ext cx="2043112" cy="369332"/>
          </a:xfrm>
          <a:prstGeom prst="rect">
            <a:avLst/>
          </a:prstGeom>
        </p:spPr>
        <p:txBody>
          <a:bodyPr wrap="square">
            <a:spAutoFit/>
          </a:bodyPr>
          <a:lstStyle/>
          <a:p>
            <a:pPr algn="ctr" fontAlgn="base">
              <a:lnSpc>
                <a:spcPct val="90000"/>
              </a:lnSpc>
              <a:spcBef>
                <a:spcPct val="0"/>
              </a:spcBef>
              <a:spcAft>
                <a:spcPct val="0"/>
              </a:spcAft>
            </a:pPr>
            <a:r>
              <a:rPr lang="en-US" sz="2000" dirty="0" smtClean="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rPr>
              <a:t>Entertainment</a:t>
            </a:r>
            <a:endParaRPr lang="en-US" sz="2000" dirty="0">
              <a:ln w="12700">
                <a:noFill/>
                <a:prstDash val="solid"/>
              </a:ln>
              <a:gradFill>
                <a:gsLst>
                  <a:gs pos="0">
                    <a:srgbClr val="FFFFFF"/>
                  </a:gs>
                  <a:gs pos="100000">
                    <a:srgbClr val="FFFFFF"/>
                  </a:gs>
                </a:gsLst>
                <a:lin ang="5400000" scaled="0"/>
              </a:gradFill>
              <a:effectLst>
                <a:outerShdw blurRad="165100" algn="ctr" rotWithShape="0">
                  <a:prstClr val="black"/>
                </a:outerShdw>
              </a:effectLst>
              <a:latin typeface="Segoe Semibold" pitchFamily="34" charset="0"/>
              <a:sym typeface="Wingdings" pitchFamily="2" charset="2"/>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75"/>
                                        </p:tgtEl>
                                      </p:cBhvr>
                                    </p:animEffect>
                                    <p:set>
                                      <p:cBhvr>
                                        <p:cTn id="7" dur="1" fill="hold">
                                          <p:stCondLst>
                                            <p:cond delay="1999"/>
                                          </p:stCondLst>
                                        </p:cTn>
                                        <p:tgtEl>
                                          <p:spTgt spid="307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2308"/>
                                        </p:tgtEl>
                                      </p:cBhvr>
                                    </p:animEffect>
                                    <p:set>
                                      <p:cBhvr>
                                        <p:cTn id="10" dur="1" fill="hold">
                                          <p:stCondLst>
                                            <p:cond delay="1999"/>
                                          </p:stCondLst>
                                        </p:cTn>
                                        <p:tgtEl>
                                          <p:spTgt spid="1230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082"/>
                                        </p:tgtEl>
                                      </p:cBhvr>
                                    </p:animEffect>
                                    <p:set>
                                      <p:cBhvr>
                                        <p:cTn id="13" dur="1" fill="hold">
                                          <p:stCondLst>
                                            <p:cond delay="1999"/>
                                          </p:stCondLst>
                                        </p:cTn>
                                        <p:tgtEl>
                                          <p:spTgt spid="3082"/>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47"/>
                                        </p:tgtEl>
                                      </p:cBhvr>
                                    </p:animEffect>
                                    <p:set>
                                      <p:cBhvr>
                                        <p:cTn id="16" dur="1" fill="hold">
                                          <p:stCondLst>
                                            <p:cond delay="1999"/>
                                          </p:stCondLst>
                                        </p:cTn>
                                        <p:tgtEl>
                                          <p:spTgt spid="4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2000"/>
                                        <p:tgtEl>
                                          <p:spTgt spid="12307"/>
                                        </p:tgtEl>
                                      </p:cBhvr>
                                    </p:animEffect>
                                    <p:set>
                                      <p:cBhvr>
                                        <p:cTn id="19" dur="1" fill="hold">
                                          <p:stCondLst>
                                            <p:cond delay="1999"/>
                                          </p:stCondLst>
                                        </p:cTn>
                                        <p:tgtEl>
                                          <p:spTgt spid="1230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3076"/>
                                        </p:tgtEl>
                                      </p:cBhvr>
                                    </p:animEffect>
                                    <p:set>
                                      <p:cBhvr>
                                        <p:cTn id="22" dur="1" fill="hold">
                                          <p:stCondLst>
                                            <p:cond delay="1999"/>
                                          </p:stCondLst>
                                        </p:cTn>
                                        <p:tgtEl>
                                          <p:spTgt spid="30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7" grpId="0"/>
      <p:bldP spid="12308"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5-00244_WinHec_Template_Fad.png"/>
          <p:cNvPicPr>
            <a:picLocks noChangeAspect="1"/>
          </p:cNvPicPr>
          <p:nvPr/>
        </p:nvPicPr>
        <p:blipFill>
          <a:blip r:embed="rId3"/>
          <a:stretch>
            <a:fillRect/>
          </a:stretch>
        </p:blipFill>
        <p:spPr>
          <a:xfrm>
            <a:off x="3655221" y="1935428"/>
            <a:ext cx="4765147" cy="2238375"/>
          </a:xfrm>
          <a:prstGeom prst="rect">
            <a:avLst/>
          </a:prstGeom>
        </p:spPr>
      </p:pic>
      <p:sp>
        <p:nvSpPr>
          <p:cNvPr id="4" name="Title 3"/>
          <p:cNvSpPr>
            <a:spLocks noGrp="1"/>
          </p:cNvSpPr>
          <p:nvPr>
            <p:ph type="ctrTitle"/>
          </p:nvPr>
        </p:nvSpPr>
        <p:spPr/>
        <p:txBody>
          <a:bodyPr/>
          <a:lstStyle/>
          <a:p>
            <a:r>
              <a:rPr lang="en-US" smtClean="0"/>
              <a:t>Home And AV Control</a:t>
            </a:r>
            <a:endParaRPr lang="en-US" dirty="0"/>
          </a:p>
        </p:txBody>
      </p:sp>
      <p:sp>
        <p:nvSpPr>
          <p:cNvPr id="5" name="Subtitle 4"/>
          <p:cNvSpPr>
            <a:spLocks noGrp="1"/>
          </p:cNvSpPr>
          <p:nvPr>
            <p:ph type="subTitle" idx="1"/>
          </p:nvPr>
        </p:nvSpPr>
        <p:spPr/>
        <p:txBody>
          <a:bodyPr/>
          <a:lstStyle/>
          <a:p>
            <a:r>
              <a:rPr lang="en-US" smtClean="0"/>
              <a:t>Simplifying Entertainment and Life</a:t>
            </a:r>
            <a:endParaRPr lang="en-US" dirty="0"/>
          </a:p>
        </p:txBody>
      </p:sp>
      <p:sp>
        <p:nvSpPr>
          <p:cNvPr id="14" name="Text Placeholder 13"/>
          <p:cNvSpPr>
            <a:spLocks noGrp="1"/>
          </p:cNvSpPr>
          <p:nvPr>
            <p:ph type="body" sz="quarter" idx="10"/>
          </p:nvPr>
        </p:nvSpPr>
        <p:spPr/>
        <p:txBody>
          <a:bodyPr/>
          <a:lstStyle/>
          <a:p>
            <a:r>
              <a:rPr smtClean="0"/>
              <a:t>demo</a:t>
            </a:r>
            <a:endParaRPr/>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a:xfrm>
            <a:off x="382588" y="228600"/>
            <a:ext cx="8380412" cy="1384995"/>
          </a:xfrm>
        </p:spPr>
        <p:txBody>
          <a:bodyPr/>
          <a:lstStyle/>
          <a:p>
            <a:r>
              <a:rPr lang="en-US" dirty="0" smtClean="0"/>
              <a:t>Implementations From Microsoft</a:t>
            </a:r>
          </a:p>
        </p:txBody>
      </p:sp>
      <p:sp>
        <p:nvSpPr>
          <p:cNvPr id="272389" name="Rectangle 5"/>
          <p:cNvSpPr>
            <a:spLocks noGrp="1" noChangeArrowheads="1"/>
          </p:cNvSpPr>
          <p:nvPr>
            <p:ph idx="1"/>
          </p:nvPr>
        </p:nvSpPr>
        <p:spPr>
          <a:xfrm>
            <a:off x="381000" y="1828800"/>
            <a:ext cx="8380412" cy="4715137"/>
          </a:xfrm>
        </p:spPr>
        <p:txBody>
          <a:bodyPr/>
          <a:lstStyle/>
          <a:p>
            <a:pPr>
              <a:spcBef>
                <a:spcPts val="600"/>
              </a:spcBef>
            </a:pPr>
            <a:r>
              <a:rPr lang="en-US" sz="3200" dirty="0" smtClean="0"/>
              <a:t>WSDAPI in Windows Vista</a:t>
            </a:r>
          </a:p>
          <a:p>
            <a:pPr lvl="1">
              <a:spcBef>
                <a:spcPts val="600"/>
              </a:spcBef>
            </a:pPr>
            <a:r>
              <a:rPr lang="en-US" sz="2800" dirty="0" smtClean="0"/>
              <a:t>Clients for Printers, Scanners, Projectors, </a:t>
            </a:r>
            <a:br>
              <a:rPr lang="en-US" sz="2800" dirty="0" smtClean="0"/>
            </a:br>
            <a:r>
              <a:rPr lang="en-US" sz="2800" dirty="0" smtClean="0"/>
              <a:t>PCs, People</a:t>
            </a:r>
          </a:p>
          <a:p>
            <a:pPr lvl="1">
              <a:spcBef>
                <a:spcPts val="600"/>
              </a:spcBef>
            </a:pPr>
            <a:r>
              <a:rPr lang="en-US" sz="2800" dirty="0" smtClean="0"/>
              <a:t>Your Device Client or Service!</a:t>
            </a:r>
          </a:p>
          <a:p>
            <a:pPr>
              <a:spcBef>
                <a:spcPts val="600"/>
              </a:spcBef>
            </a:pPr>
            <a:r>
              <a:rPr lang="en-US" sz="3200" dirty="0" smtClean="0"/>
              <a:t>Windows Communication Foundation</a:t>
            </a:r>
          </a:p>
          <a:p>
            <a:pPr lvl="1">
              <a:spcBef>
                <a:spcPts val="600"/>
              </a:spcBef>
            </a:pPr>
            <a:r>
              <a:rPr lang="en-US" sz="2800" dirty="0" smtClean="0"/>
              <a:t>Your Internet Service!</a:t>
            </a:r>
          </a:p>
          <a:p>
            <a:pPr>
              <a:spcBef>
                <a:spcPts val="600"/>
              </a:spcBef>
            </a:pPr>
            <a:r>
              <a:rPr lang="en-US" sz="3200" dirty="0" smtClean="0"/>
              <a:t>Windows Embedded CE 6.0</a:t>
            </a:r>
          </a:p>
          <a:p>
            <a:pPr lvl="1">
              <a:spcBef>
                <a:spcPts val="600"/>
              </a:spcBef>
            </a:pPr>
            <a:r>
              <a:rPr lang="en-US" sz="2800" dirty="0" smtClean="0"/>
              <a:t>Projector Device Service</a:t>
            </a:r>
          </a:p>
          <a:p>
            <a:pPr lvl="1">
              <a:spcBef>
                <a:spcPts val="600"/>
              </a:spcBef>
            </a:pPr>
            <a:r>
              <a:rPr lang="en-US" sz="2800" dirty="0" smtClean="0"/>
              <a:t>Full WSDAPI Support (2H07)</a:t>
            </a:r>
          </a:p>
          <a:p>
            <a:pPr>
              <a:spcBef>
                <a:spcPts val="600"/>
              </a:spcBef>
            </a:pPr>
            <a:r>
              <a:rPr lang="en-US" sz="3200" dirty="0" smtClean="0"/>
              <a:t>.NET Micro Framework (2H07)</a:t>
            </a:r>
          </a:p>
        </p:txBody>
      </p:sp>
    </p:spTree>
  </p:cSld>
  <p:clrMapOvr>
    <a:masterClrMapping/>
  </p:clrMapOvr>
  <p:transition advClick="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r>
              <a:rPr lang="en-US" smtClean="0"/>
              <a:t>Implementations From Industry</a:t>
            </a:r>
            <a:endParaRPr lang="en-US" dirty="0" smtClean="0"/>
          </a:p>
        </p:txBody>
      </p:sp>
      <p:sp>
        <p:nvSpPr>
          <p:cNvPr id="309251" name="Rectangle 3"/>
          <p:cNvSpPr>
            <a:spLocks noGrp="1" noChangeArrowheads="1"/>
          </p:cNvSpPr>
          <p:nvPr>
            <p:ph sz="half" idx="1"/>
          </p:nvPr>
        </p:nvSpPr>
        <p:spPr/>
        <p:txBody>
          <a:bodyPr/>
          <a:lstStyle/>
          <a:p>
            <a:r>
              <a:rPr lang="en-US" smtClean="0"/>
              <a:t>Printers</a:t>
            </a:r>
          </a:p>
          <a:p>
            <a:r>
              <a:rPr lang="en-US" smtClean="0"/>
              <a:t>Scanners</a:t>
            </a:r>
          </a:p>
          <a:p>
            <a:r>
              <a:rPr lang="en-US" smtClean="0"/>
              <a:t>MFPs</a:t>
            </a:r>
          </a:p>
          <a:p>
            <a:r>
              <a:rPr lang="en-US" smtClean="0"/>
              <a:t>Projectors</a:t>
            </a:r>
          </a:p>
          <a:p>
            <a:r>
              <a:rPr lang="en-US" smtClean="0"/>
              <a:t>Home Automation</a:t>
            </a:r>
          </a:p>
          <a:p>
            <a:r>
              <a:rPr lang="en-US" smtClean="0"/>
              <a:t>Building Control</a:t>
            </a:r>
          </a:p>
          <a:p>
            <a:r>
              <a:rPr lang="en-US" smtClean="0"/>
              <a:t>Medical</a:t>
            </a:r>
          </a:p>
          <a:p>
            <a:r>
              <a:rPr lang="en-US" smtClean="0"/>
              <a:t>Routers / Firewalls</a:t>
            </a:r>
          </a:p>
          <a:p>
            <a:endParaRPr lang="en-US" dirty="0" smtClean="0"/>
          </a:p>
        </p:txBody>
      </p:sp>
      <p:sp>
        <p:nvSpPr>
          <p:cNvPr id="9" name="Content Placeholder 8"/>
          <p:cNvSpPr>
            <a:spLocks noGrp="1"/>
          </p:cNvSpPr>
          <p:nvPr>
            <p:ph sz="half" idx="2"/>
          </p:nvPr>
        </p:nvSpPr>
        <p:spPr/>
        <p:txBody>
          <a:bodyPr/>
          <a:lstStyle/>
          <a:p>
            <a:r>
              <a:rPr lang="en-US" dirty="0" smtClean="0"/>
              <a:t>RFID</a:t>
            </a:r>
          </a:p>
          <a:p>
            <a:r>
              <a:rPr lang="en-US" dirty="0" smtClean="0"/>
              <a:t>Factory Automation</a:t>
            </a:r>
          </a:p>
          <a:p>
            <a:r>
              <a:rPr lang="en-US" dirty="0" smtClean="0"/>
              <a:t>Point Of Sale</a:t>
            </a:r>
          </a:p>
          <a:p>
            <a:r>
              <a:rPr lang="en-US" dirty="0" smtClean="0"/>
              <a:t>Energy Management</a:t>
            </a:r>
          </a:p>
          <a:p>
            <a:r>
              <a:rPr lang="en-US" dirty="0" smtClean="0"/>
              <a:t>Commercial Embedded Stacks</a:t>
            </a:r>
          </a:p>
          <a:p>
            <a:r>
              <a:rPr lang="en-US" dirty="0" smtClean="0"/>
              <a:t>Open Source Stacks</a:t>
            </a:r>
            <a:endParaRPr lang="en-US" dirty="0"/>
          </a:p>
        </p:txBody>
      </p:sp>
    </p:spTree>
  </p:cSld>
  <p:clrMapOvr>
    <a:masterClrMapping/>
  </p:clrMapOvr>
  <p:transition advClick="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idx="1"/>
          </p:nvPr>
        </p:nvSpPr>
        <p:spPr/>
        <p:txBody>
          <a:bodyPr/>
          <a:lstStyle/>
          <a:p>
            <a:r>
              <a:rPr lang="en-US" smtClean="0"/>
              <a:t>Learn about and Adopt Windows Rally</a:t>
            </a:r>
          </a:p>
          <a:p>
            <a:r>
              <a:rPr lang="en-US" smtClean="0"/>
              <a:t>Use Web Services for Discovery and Control of your Network Device</a:t>
            </a:r>
          </a:p>
          <a:p>
            <a:r>
              <a:rPr lang="en-US" smtClean="0"/>
              <a:t>Join the Rally Summits to learn more about Network Connected Devices</a:t>
            </a:r>
            <a:endParaRPr lang="en-US" dirty="0"/>
          </a:p>
        </p:txBody>
      </p:sp>
    </p:spTree>
  </p:cSld>
  <p:clrMapOvr>
    <a:masterClrMapping/>
  </p:clrMapOvr>
  <p:transition advClick="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dirty="0"/>
          </a:p>
        </p:txBody>
      </p:sp>
      <p:sp>
        <p:nvSpPr>
          <p:cNvPr id="242691" name="Rectangle 3"/>
          <p:cNvSpPr>
            <a:spLocks noGrp="1" noChangeArrowheads="1"/>
          </p:cNvSpPr>
          <p:nvPr>
            <p:ph idx="1"/>
          </p:nvPr>
        </p:nvSpPr>
        <p:spPr/>
        <p:txBody>
          <a:bodyPr/>
          <a:lstStyle/>
          <a:p>
            <a:r>
              <a:rPr lang="en-US" dirty="0" smtClean="0"/>
              <a:t>Web Resources</a:t>
            </a:r>
          </a:p>
          <a:p>
            <a:pPr lvl="1"/>
            <a:r>
              <a:rPr lang="en-US" dirty="0" smtClean="0"/>
              <a:t>Rally: </a:t>
            </a:r>
            <a:r>
              <a:rPr lang="en-US" dirty="0" smtClean="0">
                <a:hlinkClick r:id="rId3"/>
              </a:rPr>
              <a:t>http://www.microsoft.com/Rally</a:t>
            </a:r>
          </a:p>
          <a:p>
            <a:r>
              <a:rPr lang="en-US" dirty="0" smtClean="0"/>
              <a:t>Related Sessions</a:t>
            </a:r>
          </a:p>
          <a:p>
            <a:pPr lvl="1"/>
            <a:r>
              <a:rPr lang="en-US" dirty="0" smtClean="0"/>
              <a:t>Wednesday</a:t>
            </a:r>
          </a:p>
          <a:p>
            <a:pPr lvl="2"/>
            <a:r>
              <a:rPr lang="fr-FR" dirty="0" smtClean="0">
                <a:hlinkClick r:id="rId4" action="ppaction://hlinkfile"/>
              </a:rPr>
              <a:t>CON-T475 Web Services on </a:t>
            </a:r>
            <a:r>
              <a:rPr lang="fr-FR" dirty="0" err="1" smtClean="0">
                <a:hlinkClick r:id="rId4" action="ppaction://hlinkfile"/>
              </a:rPr>
              <a:t>Devices</a:t>
            </a:r>
            <a:r>
              <a:rPr lang="fr-FR" dirty="0" smtClean="0">
                <a:hlinkClick r:id="rId4" action="ppaction://hlinkfile"/>
              </a:rPr>
              <a:t>: </a:t>
            </a:r>
            <a:r>
              <a:rPr lang="fr-FR" dirty="0" err="1" smtClean="0">
                <a:hlinkClick r:id="rId4" action="ppaction://hlinkfile"/>
              </a:rPr>
              <a:t>Rally</a:t>
            </a:r>
            <a:r>
              <a:rPr lang="fr-FR" dirty="0" smtClean="0">
                <a:hlinkClick r:id="rId4" action="ppaction://hlinkfile"/>
              </a:rPr>
              <a:t> </a:t>
            </a:r>
            <a:r>
              <a:rPr lang="fr-FR" dirty="0" err="1" smtClean="0">
                <a:hlinkClick r:id="rId4" action="ppaction://hlinkfile"/>
              </a:rPr>
              <a:t>Implementation</a:t>
            </a:r>
            <a:r>
              <a:rPr lang="fr-FR" dirty="0" smtClean="0"/>
              <a:t> 3:15pm</a:t>
            </a:r>
          </a:p>
          <a:p>
            <a:pPr lvl="1"/>
            <a:r>
              <a:rPr lang="fr-FR" dirty="0" smtClean="0"/>
              <a:t>Thursday</a:t>
            </a:r>
          </a:p>
          <a:p>
            <a:pPr lvl="2"/>
            <a:r>
              <a:rPr lang="en-US" dirty="0" smtClean="0">
                <a:hlinkClick r:id="rId5" action="ppaction://hlinkfile"/>
              </a:rPr>
              <a:t>CON-V479 Web Services on Devices – Lab</a:t>
            </a:r>
            <a:r>
              <a:rPr lang="en-US" dirty="0" smtClean="0"/>
              <a:t> 8:30am</a:t>
            </a:r>
          </a:p>
        </p:txBody>
      </p:sp>
    </p:spTree>
  </p:cSld>
  <p:clrMapOvr>
    <a:masterClrMapping/>
  </p:clrMapOvr>
  <p:transition advClick="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8" name="Rectangle 4"/>
          <p:cNvSpPr>
            <a:spLocks noGrp="1" noChangeArrowheads="1"/>
          </p:cNvSpPr>
          <p:nvPr>
            <p:ph type="title"/>
          </p:nvPr>
        </p:nvSpPr>
        <p:spPr/>
        <p:txBody>
          <a:bodyPr/>
          <a:lstStyle/>
          <a:p>
            <a:r>
              <a:rPr lang="en-US" dirty="0" smtClean="0"/>
              <a:t>Agenda</a:t>
            </a:r>
            <a:endParaRPr lang="en-US" dirty="0"/>
          </a:p>
        </p:txBody>
      </p:sp>
      <p:sp>
        <p:nvSpPr>
          <p:cNvPr id="502789" name="Rectangle 5"/>
          <p:cNvSpPr>
            <a:spLocks noGrp="1" noChangeArrowheads="1"/>
          </p:cNvSpPr>
          <p:nvPr>
            <p:ph idx="1"/>
          </p:nvPr>
        </p:nvSpPr>
        <p:spPr/>
        <p:txBody>
          <a:bodyPr/>
          <a:lstStyle/>
          <a:p>
            <a:r>
              <a:rPr lang="en-US" smtClean="0"/>
              <a:t>Windows Rally</a:t>
            </a:r>
          </a:p>
          <a:p>
            <a:r>
              <a:rPr lang="en-US" smtClean="0"/>
              <a:t>Web Services Overview</a:t>
            </a:r>
          </a:p>
          <a:p>
            <a:r>
              <a:rPr lang="en-US" smtClean="0"/>
              <a:t>Device Examples</a:t>
            </a:r>
            <a:endParaRPr lang="en-US" dirty="0"/>
          </a:p>
        </p:txBody>
      </p:sp>
    </p:spTree>
  </p:cSld>
  <p:clrMapOvr>
    <a:masterClrMapping/>
  </p:clrMapOvr>
  <p:transition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3063875" y="5059740"/>
            <a:ext cx="2971800" cy="830997"/>
          </a:xfrm>
          <a:prstGeom prst="rect">
            <a:avLst/>
          </a:prstGeom>
          <a:noFill/>
          <a:ln w="9525">
            <a:noFill/>
            <a:miter lim="800000"/>
            <a:headEnd/>
            <a:tailEnd/>
          </a:ln>
        </p:spPr>
        <p:txBody>
          <a:bodyPr>
            <a:spAutoFit/>
          </a:bodyPr>
          <a:lstStyle/>
          <a:p>
            <a:pPr eaLnBrk="0" hangingPunct="0">
              <a:spcBef>
                <a:spcPct val="50000"/>
              </a:spcBef>
            </a:pPr>
            <a:r>
              <a:rPr lang="en-US" sz="2400" dirty="0">
                <a:effectLst>
                  <a:outerShdw blurRad="38100" dist="38100" dir="2700000" algn="tl">
                    <a:srgbClr val="000000">
                      <a:alpha val="43137"/>
                    </a:srgbClr>
                  </a:outerShdw>
                </a:effectLst>
              </a:rPr>
              <a:t>Reliable and simple to manage</a:t>
            </a:r>
          </a:p>
        </p:txBody>
      </p:sp>
      <p:sp>
        <p:nvSpPr>
          <p:cNvPr id="6147" name="Text Box 4"/>
          <p:cNvSpPr txBox="1">
            <a:spLocks noChangeArrowheads="1"/>
          </p:cNvSpPr>
          <p:nvPr/>
        </p:nvSpPr>
        <p:spPr bwMode="auto">
          <a:xfrm>
            <a:off x="320675" y="5059740"/>
            <a:ext cx="2895600" cy="1200329"/>
          </a:xfrm>
          <a:prstGeom prst="rect">
            <a:avLst/>
          </a:prstGeom>
          <a:noFill/>
          <a:ln w="9525">
            <a:noFill/>
            <a:miter lim="800000"/>
            <a:headEnd/>
            <a:tailEnd/>
          </a:ln>
        </p:spPr>
        <p:txBody>
          <a:bodyPr>
            <a:spAutoFit/>
          </a:bodyPr>
          <a:lstStyle/>
          <a:p>
            <a:pPr eaLnBrk="0" hangingPunct="0">
              <a:spcBef>
                <a:spcPct val="50000"/>
              </a:spcBef>
            </a:pPr>
            <a:r>
              <a:rPr lang="en-US" sz="2400" dirty="0">
                <a:effectLst>
                  <a:outerShdw blurRad="38100" dist="38100" dir="2700000" algn="tl">
                    <a:srgbClr val="000000">
                      <a:alpha val="43137"/>
                    </a:srgbClr>
                  </a:outerShdw>
                </a:effectLst>
              </a:rPr>
              <a:t>Effortless to configure and maintain</a:t>
            </a:r>
          </a:p>
        </p:txBody>
      </p:sp>
      <p:sp>
        <p:nvSpPr>
          <p:cNvPr id="6148" name="Text Box 5"/>
          <p:cNvSpPr txBox="1">
            <a:spLocks noChangeArrowheads="1"/>
          </p:cNvSpPr>
          <p:nvPr/>
        </p:nvSpPr>
        <p:spPr bwMode="auto">
          <a:xfrm>
            <a:off x="6188074" y="5059740"/>
            <a:ext cx="2803525" cy="1200329"/>
          </a:xfrm>
          <a:prstGeom prst="rect">
            <a:avLst/>
          </a:prstGeom>
          <a:noFill/>
          <a:ln w="9525">
            <a:noFill/>
            <a:miter lim="800000"/>
            <a:headEnd/>
            <a:tailEnd/>
          </a:ln>
        </p:spPr>
        <p:txBody>
          <a:bodyPr wrap="square">
            <a:spAutoFit/>
          </a:bodyPr>
          <a:lstStyle/>
          <a:p>
            <a:pPr eaLnBrk="0" hangingPunct="0">
              <a:spcBef>
                <a:spcPct val="50000"/>
              </a:spcBef>
            </a:pPr>
            <a:r>
              <a:rPr lang="en-US" sz="2400" dirty="0">
                <a:effectLst>
                  <a:outerShdw blurRad="38100" dist="38100" dir="2700000" algn="tl">
                    <a:srgbClr val="000000">
                      <a:alpha val="43137"/>
                    </a:srgbClr>
                  </a:outerShdw>
                </a:effectLst>
              </a:rPr>
              <a:t>More secure and provide rich digital experiences</a:t>
            </a:r>
          </a:p>
        </p:txBody>
      </p:sp>
      <p:sp>
        <p:nvSpPr>
          <p:cNvPr id="6149" name="Text Box 6"/>
          <p:cNvSpPr txBox="1">
            <a:spLocks noChangeArrowheads="1"/>
          </p:cNvSpPr>
          <p:nvPr/>
        </p:nvSpPr>
        <p:spPr bwMode="auto">
          <a:xfrm>
            <a:off x="0" y="6553200"/>
            <a:ext cx="9144000" cy="366713"/>
          </a:xfrm>
          <a:prstGeom prst="rect">
            <a:avLst/>
          </a:prstGeom>
          <a:noFill/>
          <a:ln w="9525">
            <a:noFill/>
            <a:miter lim="800000"/>
            <a:headEnd/>
            <a:tailEnd/>
          </a:ln>
        </p:spPr>
        <p:txBody>
          <a:bodyPr>
            <a:spAutoFit/>
          </a:bodyPr>
          <a:lstStyle/>
          <a:p>
            <a:pPr algn="l" eaLnBrk="0" hangingPunct="0">
              <a:spcBef>
                <a:spcPct val="50000"/>
              </a:spcBef>
            </a:pPr>
            <a:endParaRPr lang="en-US">
              <a:effectLst/>
            </a:endParaRPr>
          </a:p>
        </p:txBody>
      </p:sp>
      <p:pic>
        <p:nvPicPr>
          <p:cNvPr id="6150" name="Picture 7" descr="Couch1"/>
          <p:cNvPicPr>
            <a:picLocks noChangeAspect="1" noChangeArrowheads="1"/>
          </p:cNvPicPr>
          <p:nvPr/>
        </p:nvPicPr>
        <p:blipFill>
          <a:blip r:embed="rId3"/>
          <a:srcRect/>
          <a:stretch>
            <a:fillRect/>
          </a:stretch>
        </p:blipFill>
        <p:spPr bwMode="auto">
          <a:xfrm>
            <a:off x="0" y="1425575"/>
            <a:ext cx="9144000" cy="3563938"/>
          </a:xfrm>
          <a:prstGeom prst="rect">
            <a:avLst/>
          </a:prstGeom>
          <a:noFill/>
          <a:ln w="9525">
            <a:noFill/>
            <a:miter lim="800000"/>
            <a:headEnd/>
            <a:tailEnd/>
          </a:ln>
        </p:spPr>
      </p:pic>
      <p:sp>
        <p:nvSpPr>
          <p:cNvPr id="8" name="Rectangle 4"/>
          <p:cNvSpPr txBox="1">
            <a:spLocks noChangeArrowheads="1"/>
          </p:cNvSpPr>
          <p:nvPr/>
        </p:nvSpPr>
        <p:spPr>
          <a:xfrm>
            <a:off x="304800" y="152400"/>
            <a:ext cx="8380412" cy="692498"/>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Windows Rally</a:t>
            </a:r>
          </a:p>
        </p:txBody>
      </p:sp>
    </p:spTree>
  </p:cSld>
  <p:clrMapOvr>
    <a:masterClrMapping/>
  </p:clrMapOvr>
  <p:transition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82" name="Rectangle 18"/>
          <p:cNvSpPr>
            <a:spLocks noGrp="1" noChangeArrowheads="1"/>
          </p:cNvSpPr>
          <p:nvPr>
            <p:ph type="title"/>
          </p:nvPr>
        </p:nvSpPr>
        <p:spPr/>
        <p:txBody>
          <a:bodyPr/>
          <a:lstStyle/>
          <a:p>
            <a:r>
              <a:rPr lang="en-US" dirty="0" smtClean="0"/>
              <a:t>Device Challenges</a:t>
            </a:r>
            <a:endParaRPr lang="en-US" dirty="0"/>
          </a:p>
        </p:txBody>
      </p:sp>
      <p:sp>
        <p:nvSpPr>
          <p:cNvPr id="881669" name="Rectangle 5"/>
          <p:cNvSpPr>
            <a:spLocks noChangeArrowheads="1"/>
          </p:cNvSpPr>
          <p:nvPr/>
        </p:nvSpPr>
        <p:spPr bwMode="auto">
          <a:xfrm>
            <a:off x="4016376" y="5634038"/>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can I </a:t>
            </a:r>
            <a:r>
              <a:rPr lang="en-US" b="1" dirty="0" smtClean="0">
                <a:effectLst>
                  <a:outerShdw blurRad="38100" dist="38100" dir="2700000" algn="tl">
                    <a:srgbClr val="000000">
                      <a:alpha val="43137"/>
                    </a:srgbClr>
                  </a:outerShdw>
                </a:effectLst>
              </a:rPr>
              <a:t>make devices with strong </a:t>
            </a:r>
            <a:r>
              <a:rPr lang="en-US" b="1" dirty="0">
                <a:effectLst>
                  <a:outerShdw blurRad="38100" dist="38100" dir="2700000" algn="tl">
                    <a:srgbClr val="000000">
                      <a:alpha val="43137"/>
                    </a:srgbClr>
                  </a:outerShdw>
                </a:effectLst>
              </a:rPr>
              <a:t>security </a:t>
            </a:r>
            <a:r>
              <a:rPr lang="en-US" b="1" dirty="0" smtClean="0">
                <a:effectLst>
                  <a:outerShdw blurRad="38100" dist="38100" dir="2700000" algn="tl">
                    <a:srgbClr val="000000">
                      <a:alpha val="43137"/>
                    </a:srgbClr>
                  </a:outerShdw>
                </a:effectLst>
              </a:rPr>
              <a:t>easily and </a:t>
            </a:r>
            <a:r>
              <a:rPr lang="en-US" b="1" dirty="0">
                <a:effectLst>
                  <a:outerShdw blurRad="38100" dist="38100" dir="2700000" algn="tl">
                    <a:srgbClr val="000000">
                      <a:alpha val="43137"/>
                    </a:srgbClr>
                  </a:outerShdw>
                </a:effectLst>
              </a:rPr>
              <a:t>quickly?</a:t>
            </a:r>
          </a:p>
        </p:txBody>
      </p:sp>
      <p:sp>
        <p:nvSpPr>
          <p:cNvPr id="881674" name="Rectangle 10"/>
          <p:cNvSpPr>
            <a:spLocks noChangeArrowheads="1"/>
          </p:cNvSpPr>
          <p:nvPr/>
        </p:nvSpPr>
        <p:spPr bwMode="auto">
          <a:xfrm>
            <a:off x="4016375" y="1441450"/>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do I make my </a:t>
            </a:r>
            <a:r>
              <a:rPr lang="en-US" b="1" dirty="0" smtClean="0">
                <a:effectLst>
                  <a:outerShdw blurRad="38100" dist="38100" dir="2700000" algn="tl">
                    <a:srgbClr val="000000">
                      <a:alpha val="43137"/>
                    </a:srgbClr>
                  </a:outerShdw>
                </a:effectLst>
              </a:rPr>
              <a:t>devices easier </a:t>
            </a:r>
            <a:r>
              <a:rPr lang="en-US" b="1" dirty="0">
                <a:effectLst>
                  <a:outerShdw blurRad="38100" dist="38100" dir="2700000" algn="tl">
                    <a:srgbClr val="000000">
                      <a:alpha val="43137"/>
                    </a:srgbClr>
                  </a:outerShdw>
                </a:effectLst>
              </a:rPr>
              <a:t>to </a:t>
            </a:r>
            <a:r>
              <a:rPr lang="en-US" b="1" dirty="0" smtClean="0">
                <a:effectLst>
                  <a:outerShdw blurRad="38100" dist="38100" dir="2700000" algn="tl">
                    <a:srgbClr val="000000">
                      <a:alpha val="43137"/>
                    </a:srgbClr>
                  </a:outerShdw>
                </a:effectLst>
              </a:rPr>
              <a:t>install and use</a:t>
            </a:r>
            <a:r>
              <a:rPr lang="en-US" b="1" dirty="0">
                <a:effectLst>
                  <a:outerShdw blurRad="38100" dist="38100" dir="2700000" algn="tl">
                    <a:srgbClr val="000000">
                      <a:alpha val="43137"/>
                    </a:srgbClr>
                  </a:outerShdw>
                </a:effectLst>
              </a:rPr>
              <a:t>?</a:t>
            </a:r>
          </a:p>
        </p:txBody>
      </p:sp>
      <p:sp>
        <p:nvSpPr>
          <p:cNvPr id="881675" name="Rectangle 11"/>
          <p:cNvSpPr>
            <a:spLocks noChangeArrowheads="1"/>
          </p:cNvSpPr>
          <p:nvPr/>
        </p:nvSpPr>
        <p:spPr bwMode="auto">
          <a:xfrm>
            <a:off x="4016376" y="2490788"/>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can I </a:t>
            </a:r>
            <a:r>
              <a:rPr lang="en-US" b="1" dirty="0" smtClean="0">
                <a:effectLst>
                  <a:outerShdw blurRad="38100" dist="38100" dir="2700000" algn="tl">
                    <a:srgbClr val="000000">
                      <a:alpha val="43137"/>
                    </a:srgbClr>
                  </a:outerShdw>
                </a:effectLst>
              </a:rPr>
              <a:t>offer new services and advanced scenarios to my customers?</a:t>
            </a:r>
          </a:p>
        </p:txBody>
      </p:sp>
      <p:sp>
        <p:nvSpPr>
          <p:cNvPr id="881676" name="Rectangle 12"/>
          <p:cNvSpPr>
            <a:spLocks noChangeArrowheads="1"/>
          </p:cNvSpPr>
          <p:nvPr/>
        </p:nvSpPr>
        <p:spPr bwMode="auto">
          <a:xfrm>
            <a:off x="4016376" y="3538538"/>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can I make it easier for IT pros to manage my </a:t>
            </a:r>
            <a:r>
              <a:rPr lang="en-US" b="1" dirty="0" smtClean="0">
                <a:effectLst>
                  <a:outerShdw blurRad="38100" dist="38100" dir="2700000" algn="tl">
                    <a:srgbClr val="000000">
                      <a:alpha val="43137"/>
                    </a:srgbClr>
                  </a:outerShdw>
                </a:effectLst>
              </a:rPr>
              <a:t>devices?</a:t>
            </a:r>
            <a:endParaRPr lang="en-US" b="1" dirty="0">
              <a:effectLst>
                <a:outerShdw blurRad="38100" dist="38100" dir="2700000" algn="tl">
                  <a:srgbClr val="000000">
                    <a:alpha val="43137"/>
                  </a:srgbClr>
                </a:outerShdw>
              </a:effectLst>
            </a:endParaRPr>
          </a:p>
        </p:txBody>
      </p:sp>
      <p:sp>
        <p:nvSpPr>
          <p:cNvPr id="881677" name="Rectangle 13"/>
          <p:cNvSpPr>
            <a:spLocks noChangeArrowheads="1"/>
          </p:cNvSpPr>
          <p:nvPr/>
        </p:nvSpPr>
        <p:spPr bwMode="auto">
          <a:xfrm>
            <a:off x="4016375" y="4586288"/>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do I </a:t>
            </a:r>
            <a:r>
              <a:rPr lang="en-US" b="1" dirty="0" smtClean="0">
                <a:effectLst>
                  <a:outerShdw blurRad="38100" dist="38100" dir="2700000" algn="tl">
                    <a:srgbClr val="000000">
                      <a:alpha val="43137"/>
                    </a:srgbClr>
                  </a:outerShdw>
                </a:effectLst>
              </a:rPr>
              <a:t>make it easy for developers to extend the functionality of my device?</a:t>
            </a:r>
            <a:endParaRPr lang="en-US" b="1" dirty="0">
              <a:effectLst>
                <a:outerShdw blurRad="38100" dist="38100" dir="2700000" algn="tl">
                  <a:srgbClr val="000000">
                    <a:alpha val="43137"/>
                  </a:srgbClr>
                </a:outerShdw>
              </a:effectLst>
            </a:endParaRPr>
          </a:p>
        </p:txBody>
      </p:sp>
      <p:pic>
        <p:nvPicPr>
          <p:cNvPr id="881679" name="Picture 15" descr="comm-puzzle"/>
          <p:cNvPicPr>
            <a:picLocks noChangeAspect="1" noChangeArrowheads="1"/>
          </p:cNvPicPr>
          <p:nvPr/>
        </p:nvPicPr>
        <p:blipFill>
          <a:blip r:embed="rId3"/>
          <a:srcRect/>
          <a:stretch>
            <a:fillRect/>
          </a:stretch>
        </p:blipFill>
        <p:spPr bwMode="auto">
          <a:xfrm>
            <a:off x="304800" y="1295400"/>
            <a:ext cx="3446463" cy="4616450"/>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82" name="Rectangle 18"/>
          <p:cNvSpPr>
            <a:spLocks noGrp="1" noChangeArrowheads="1"/>
          </p:cNvSpPr>
          <p:nvPr>
            <p:ph type="title"/>
          </p:nvPr>
        </p:nvSpPr>
        <p:spPr/>
        <p:txBody>
          <a:bodyPr/>
          <a:lstStyle/>
          <a:p>
            <a:r>
              <a:rPr lang="en-US" dirty="0" smtClean="0"/>
              <a:t>Rally And Web Services</a:t>
            </a:r>
            <a:endParaRPr lang="en-US" dirty="0"/>
          </a:p>
        </p:txBody>
      </p:sp>
      <p:sp>
        <p:nvSpPr>
          <p:cNvPr id="881669" name="Rectangle 5"/>
          <p:cNvSpPr>
            <a:spLocks noChangeArrowheads="1"/>
          </p:cNvSpPr>
          <p:nvPr/>
        </p:nvSpPr>
        <p:spPr bwMode="auto">
          <a:xfrm>
            <a:off x="4025626" y="5634038"/>
            <a:ext cx="4762499"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can I </a:t>
            </a:r>
            <a:r>
              <a:rPr lang="en-US" b="1" dirty="0" smtClean="0">
                <a:effectLst>
                  <a:outerShdw blurRad="38100" dist="38100" dir="2700000" algn="tl">
                    <a:srgbClr val="000000">
                      <a:alpha val="43137"/>
                    </a:srgbClr>
                  </a:outerShdw>
                </a:effectLst>
              </a:rPr>
              <a:t>make devices with strong </a:t>
            </a:r>
            <a:r>
              <a:rPr lang="en-US" b="1" dirty="0">
                <a:effectLst>
                  <a:outerShdw blurRad="38100" dist="38100" dir="2700000" algn="tl">
                    <a:srgbClr val="000000">
                      <a:alpha val="43137"/>
                    </a:srgbClr>
                  </a:outerShdw>
                </a:effectLst>
              </a:rPr>
              <a:t>security </a:t>
            </a:r>
            <a:r>
              <a:rPr lang="en-US" b="1" dirty="0" smtClean="0">
                <a:effectLst>
                  <a:outerShdw blurRad="38100" dist="38100" dir="2700000" algn="tl">
                    <a:srgbClr val="000000">
                      <a:alpha val="43137"/>
                    </a:srgbClr>
                  </a:outerShdw>
                </a:effectLst>
              </a:rPr>
              <a:t>easily and </a:t>
            </a:r>
            <a:r>
              <a:rPr lang="en-US" b="1" dirty="0">
                <a:effectLst>
                  <a:outerShdw blurRad="38100" dist="38100" dir="2700000" algn="tl">
                    <a:srgbClr val="000000">
                      <a:alpha val="43137"/>
                    </a:srgbClr>
                  </a:outerShdw>
                </a:effectLst>
              </a:rPr>
              <a:t>quickly?</a:t>
            </a:r>
          </a:p>
        </p:txBody>
      </p:sp>
      <p:sp>
        <p:nvSpPr>
          <p:cNvPr id="881674" name="Rectangle 10"/>
          <p:cNvSpPr>
            <a:spLocks noChangeArrowheads="1"/>
          </p:cNvSpPr>
          <p:nvPr/>
        </p:nvSpPr>
        <p:spPr bwMode="auto">
          <a:xfrm>
            <a:off x="4025625" y="1441450"/>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smtClean="0">
                <a:effectLst>
                  <a:outerShdw blurRad="38100" dist="38100" dir="2700000" algn="tl">
                    <a:srgbClr val="000000">
                      <a:alpha val="43137"/>
                    </a:srgbClr>
                  </a:outerShdw>
                </a:effectLst>
              </a:rPr>
              <a:t>How do I make my devices easier to install and use?</a:t>
            </a:r>
            <a:endParaRPr lang="en-US" b="1" dirty="0">
              <a:effectLst>
                <a:outerShdw blurRad="38100" dist="38100" dir="2700000" algn="tl">
                  <a:srgbClr val="000000">
                    <a:alpha val="43137"/>
                  </a:srgbClr>
                </a:outerShdw>
              </a:effectLst>
            </a:endParaRPr>
          </a:p>
        </p:txBody>
      </p:sp>
      <p:sp>
        <p:nvSpPr>
          <p:cNvPr id="881675" name="Rectangle 11"/>
          <p:cNvSpPr>
            <a:spLocks noChangeArrowheads="1"/>
          </p:cNvSpPr>
          <p:nvPr/>
        </p:nvSpPr>
        <p:spPr bwMode="auto">
          <a:xfrm>
            <a:off x="4025626" y="2498497"/>
            <a:ext cx="4762499"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can I </a:t>
            </a:r>
            <a:r>
              <a:rPr lang="en-US" b="1" dirty="0" smtClean="0">
                <a:effectLst>
                  <a:outerShdw blurRad="38100" dist="38100" dir="2700000" algn="tl">
                    <a:srgbClr val="000000">
                      <a:alpha val="43137"/>
                    </a:srgbClr>
                  </a:outerShdw>
                </a:effectLst>
              </a:rPr>
              <a:t>offer new services and advanced scenarios to my customers?</a:t>
            </a:r>
          </a:p>
        </p:txBody>
      </p:sp>
      <p:sp>
        <p:nvSpPr>
          <p:cNvPr id="881676" name="Rectangle 12"/>
          <p:cNvSpPr>
            <a:spLocks noChangeArrowheads="1"/>
          </p:cNvSpPr>
          <p:nvPr/>
        </p:nvSpPr>
        <p:spPr bwMode="auto">
          <a:xfrm>
            <a:off x="4025626" y="3555971"/>
            <a:ext cx="4762499"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can I make it easier for IT pros to manage my </a:t>
            </a:r>
            <a:r>
              <a:rPr lang="en-US" b="1" dirty="0" smtClean="0">
                <a:effectLst>
                  <a:outerShdw blurRad="38100" dist="38100" dir="2700000" algn="tl">
                    <a:srgbClr val="000000">
                      <a:alpha val="43137"/>
                    </a:srgbClr>
                  </a:outerShdw>
                </a:effectLst>
              </a:rPr>
              <a:t>devices?</a:t>
            </a:r>
            <a:endParaRPr lang="en-US" b="1" dirty="0">
              <a:effectLst>
                <a:outerShdw blurRad="38100" dist="38100" dir="2700000" algn="tl">
                  <a:srgbClr val="000000">
                    <a:alpha val="43137"/>
                  </a:srgbClr>
                </a:outerShdw>
              </a:effectLst>
            </a:endParaRPr>
          </a:p>
        </p:txBody>
      </p:sp>
      <p:sp>
        <p:nvSpPr>
          <p:cNvPr id="881677" name="Rectangle 13"/>
          <p:cNvSpPr>
            <a:spLocks noChangeArrowheads="1"/>
          </p:cNvSpPr>
          <p:nvPr/>
        </p:nvSpPr>
        <p:spPr bwMode="auto">
          <a:xfrm>
            <a:off x="4016375" y="4578946"/>
            <a:ext cx="4781001"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a:effectLst>
                  <a:outerShdw blurRad="38100" dist="38100" dir="2700000" algn="tl">
                    <a:srgbClr val="000000">
                      <a:alpha val="43137"/>
                    </a:srgbClr>
                  </a:outerShdw>
                </a:effectLst>
              </a:rPr>
              <a:t>How do I </a:t>
            </a:r>
            <a:r>
              <a:rPr lang="en-US" b="1" dirty="0" smtClean="0">
                <a:effectLst>
                  <a:outerShdw blurRad="38100" dist="38100" dir="2700000" algn="tl">
                    <a:srgbClr val="000000">
                      <a:alpha val="43137"/>
                    </a:srgbClr>
                  </a:outerShdw>
                </a:effectLst>
              </a:rPr>
              <a:t>make it easy for developers to extend the functionality of my device?</a:t>
            </a:r>
            <a:endParaRPr lang="en-US" b="1" dirty="0">
              <a:effectLst>
                <a:outerShdw blurRad="38100" dist="38100" dir="2700000" algn="tl">
                  <a:srgbClr val="000000">
                    <a:alpha val="43137"/>
                  </a:srgbClr>
                </a:outerShdw>
              </a:effectLst>
            </a:endParaRPr>
          </a:p>
        </p:txBody>
      </p:sp>
      <p:sp>
        <p:nvSpPr>
          <p:cNvPr id="14" name="Rectangle 13"/>
          <p:cNvSpPr/>
          <p:nvPr/>
        </p:nvSpPr>
        <p:spPr>
          <a:xfrm>
            <a:off x="171450" y="1445051"/>
            <a:ext cx="3798156" cy="707886"/>
          </a:xfrm>
          <a:prstGeom prst="rect">
            <a:avLst/>
          </a:prstGeom>
        </p:spPr>
        <p:txBody>
          <a:bodyPr wrap="none">
            <a:spAutoFit/>
          </a:bodyPr>
          <a:lstStyle/>
          <a:p>
            <a:pPr algn="ctr"/>
            <a:r>
              <a:rPr lang="en-US" sz="4000" b="1" dirty="0" smtClean="0">
                <a:solidFill>
                  <a:schemeClr val="bg2">
                    <a:lumMod val="85000"/>
                    <a:lumOff val="15000"/>
                  </a:schemeClr>
                </a:solidFill>
              </a:rPr>
              <a:t>Windows Rally</a:t>
            </a:r>
            <a:endParaRPr lang="en-US" sz="4000" b="1" dirty="0">
              <a:solidFill>
                <a:schemeClr val="bg2">
                  <a:lumMod val="85000"/>
                  <a:lumOff val="15000"/>
                </a:schemeClr>
              </a:solidFill>
            </a:endParaRPr>
          </a:p>
        </p:txBody>
      </p:sp>
      <p:sp>
        <p:nvSpPr>
          <p:cNvPr id="13" name="Rectangle 12"/>
          <p:cNvSpPr/>
          <p:nvPr/>
        </p:nvSpPr>
        <p:spPr>
          <a:xfrm>
            <a:off x="171450" y="2502098"/>
            <a:ext cx="3798156" cy="707886"/>
          </a:xfrm>
          <a:prstGeom prst="rect">
            <a:avLst/>
          </a:prstGeom>
        </p:spPr>
        <p:txBody>
          <a:bodyPr wrap="none">
            <a:spAutoFit/>
          </a:bodyPr>
          <a:lstStyle/>
          <a:p>
            <a:pPr algn="ctr"/>
            <a:r>
              <a:rPr lang="en-US" sz="4000" b="1" dirty="0" smtClean="0">
                <a:solidFill>
                  <a:schemeClr val="bg2">
                    <a:lumMod val="85000"/>
                    <a:lumOff val="15000"/>
                  </a:schemeClr>
                </a:solidFill>
              </a:rPr>
              <a:t>Windows Rally</a:t>
            </a:r>
            <a:endParaRPr lang="en-US" sz="4000" b="1" dirty="0">
              <a:solidFill>
                <a:schemeClr val="bg2">
                  <a:lumMod val="85000"/>
                  <a:lumOff val="15000"/>
                </a:schemeClr>
              </a:solidFill>
            </a:endParaRPr>
          </a:p>
        </p:txBody>
      </p:sp>
      <p:sp>
        <p:nvSpPr>
          <p:cNvPr id="15" name="Rectangle 14"/>
          <p:cNvSpPr/>
          <p:nvPr/>
        </p:nvSpPr>
        <p:spPr>
          <a:xfrm>
            <a:off x="171450" y="3559572"/>
            <a:ext cx="3798156" cy="707886"/>
          </a:xfrm>
          <a:prstGeom prst="rect">
            <a:avLst/>
          </a:prstGeom>
        </p:spPr>
        <p:txBody>
          <a:bodyPr wrap="none">
            <a:spAutoFit/>
          </a:bodyPr>
          <a:lstStyle/>
          <a:p>
            <a:pPr algn="ctr"/>
            <a:r>
              <a:rPr lang="en-US" sz="4000" b="1" dirty="0" smtClean="0">
                <a:solidFill>
                  <a:schemeClr val="bg2">
                    <a:lumMod val="85000"/>
                    <a:lumOff val="15000"/>
                  </a:schemeClr>
                </a:solidFill>
              </a:rPr>
              <a:t>Windows Rally</a:t>
            </a:r>
            <a:endParaRPr lang="en-US" sz="4000" b="1" dirty="0">
              <a:solidFill>
                <a:schemeClr val="bg2">
                  <a:lumMod val="85000"/>
                  <a:lumOff val="15000"/>
                </a:schemeClr>
              </a:solidFill>
            </a:endParaRPr>
          </a:p>
        </p:txBody>
      </p:sp>
      <p:sp>
        <p:nvSpPr>
          <p:cNvPr id="20" name="Rectangle 19"/>
          <p:cNvSpPr/>
          <p:nvPr/>
        </p:nvSpPr>
        <p:spPr>
          <a:xfrm>
            <a:off x="171450" y="4582547"/>
            <a:ext cx="3798156" cy="707886"/>
          </a:xfrm>
          <a:prstGeom prst="rect">
            <a:avLst/>
          </a:prstGeom>
        </p:spPr>
        <p:txBody>
          <a:bodyPr wrap="none">
            <a:spAutoFit/>
          </a:bodyPr>
          <a:lstStyle/>
          <a:p>
            <a:pPr algn="ctr"/>
            <a:r>
              <a:rPr lang="en-US" sz="4000" b="1" dirty="0" smtClean="0">
                <a:solidFill>
                  <a:schemeClr val="bg2">
                    <a:lumMod val="85000"/>
                    <a:lumOff val="15000"/>
                  </a:schemeClr>
                </a:solidFill>
              </a:rPr>
              <a:t>Windows Rally</a:t>
            </a:r>
            <a:endParaRPr lang="en-US" sz="4000" b="1" dirty="0">
              <a:solidFill>
                <a:schemeClr val="bg2">
                  <a:lumMod val="85000"/>
                  <a:lumOff val="15000"/>
                </a:schemeClr>
              </a:solidFill>
            </a:endParaRPr>
          </a:p>
        </p:txBody>
      </p:sp>
      <p:sp>
        <p:nvSpPr>
          <p:cNvPr id="21" name="Rectangle 20"/>
          <p:cNvSpPr/>
          <p:nvPr/>
        </p:nvSpPr>
        <p:spPr>
          <a:xfrm>
            <a:off x="171450" y="5637639"/>
            <a:ext cx="3798156" cy="707886"/>
          </a:xfrm>
          <a:prstGeom prst="rect">
            <a:avLst/>
          </a:prstGeom>
        </p:spPr>
        <p:txBody>
          <a:bodyPr wrap="none">
            <a:spAutoFit/>
          </a:bodyPr>
          <a:lstStyle/>
          <a:p>
            <a:pPr algn="ctr"/>
            <a:r>
              <a:rPr lang="en-US" sz="4000" b="1" dirty="0" smtClean="0">
                <a:solidFill>
                  <a:schemeClr val="bg2">
                    <a:lumMod val="85000"/>
                    <a:lumOff val="15000"/>
                  </a:schemeClr>
                </a:solidFill>
              </a:rPr>
              <a:t>Windows Rally</a:t>
            </a:r>
            <a:endParaRPr lang="en-US" sz="4000" b="1" dirty="0">
              <a:solidFill>
                <a:schemeClr val="bg2">
                  <a:lumMod val="85000"/>
                  <a:lumOff val="15000"/>
                </a:schemeClr>
              </a:solidFill>
            </a:endParaRPr>
          </a:p>
        </p:txBody>
      </p:sp>
    </p:spTree>
    <p:custDataLst>
      <p:tags r:id="rId1"/>
    </p:custData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8" name="Rectangle 4"/>
          <p:cNvSpPr>
            <a:spLocks noGrp="1" noChangeArrowheads="1"/>
          </p:cNvSpPr>
          <p:nvPr>
            <p:ph type="title"/>
          </p:nvPr>
        </p:nvSpPr>
        <p:spPr/>
        <p:txBody>
          <a:bodyPr/>
          <a:lstStyle/>
          <a:p>
            <a:r>
              <a:rPr lang="en-US" dirty="0" smtClean="0"/>
              <a:t>What Is Web Services</a:t>
            </a:r>
            <a:endParaRPr lang="en-US" dirty="0"/>
          </a:p>
        </p:txBody>
      </p:sp>
      <p:sp>
        <p:nvSpPr>
          <p:cNvPr id="502789" name="Rectangle 5"/>
          <p:cNvSpPr>
            <a:spLocks noGrp="1" noChangeArrowheads="1"/>
          </p:cNvSpPr>
          <p:nvPr>
            <p:ph idx="1"/>
          </p:nvPr>
        </p:nvSpPr>
        <p:spPr/>
        <p:txBody>
          <a:bodyPr/>
          <a:lstStyle/>
          <a:p>
            <a:r>
              <a:rPr lang="en-US" dirty="0" smtClean="0"/>
              <a:t>Interoperable Machine to Machine interaction over a network</a:t>
            </a:r>
          </a:p>
          <a:p>
            <a:r>
              <a:rPr lang="en-US" dirty="0" smtClean="0"/>
              <a:t>Software talking to Software</a:t>
            </a:r>
          </a:p>
        </p:txBody>
      </p:sp>
      <p:pic>
        <p:nvPicPr>
          <p:cNvPr id="5126" name="Picture 6" descr="C:\Users\robwilli\AppData\Local\Microsoft\Windows\Temporary Internet Files\Content.IE5\SYIFFVCV\MPj04020130000[1].jpg"/>
          <p:cNvPicPr>
            <a:picLocks noChangeAspect="1" noChangeArrowheads="1"/>
          </p:cNvPicPr>
          <p:nvPr/>
        </p:nvPicPr>
        <p:blipFill>
          <a:blip r:embed="rId3" cstate="print"/>
          <a:srcRect/>
          <a:stretch>
            <a:fillRect/>
          </a:stretch>
        </p:blipFill>
        <p:spPr bwMode="auto">
          <a:xfrm>
            <a:off x="2133600" y="2819400"/>
            <a:ext cx="5029200" cy="33514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Interoperability On The Internet</a:t>
            </a:r>
            <a:endParaRPr lang="en-US" dirty="0"/>
          </a:p>
        </p:txBody>
      </p:sp>
      <p:pic>
        <p:nvPicPr>
          <p:cNvPr id="4100" name="Picture 4" descr="C:\Users\robwilli\AppData\Local\Microsoft\Windows\Temporary Internet Files\Content.IE5\NKMMZ0XX\MPj03092640000[1].jpg"/>
          <p:cNvPicPr>
            <a:picLocks noChangeAspect="1" noChangeArrowheads="1"/>
          </p:cNvPicPr>
          <p:nvPr/>
        </p:nvPicPr>
        <p:blipFill>
          <a:blip r:embed="rId3"/>
          <a:srcRect/>
          <a:stretch>
            <a:fillRect/>
          </a:stretch>
        </p:blipFill>
        <p:spPr bwMode="auto">
          <a:xfrm>
            <a:off x="0" y="2667000"/>
            <a:ext cx="6366076" cy="4191000"/>
          </a:xfrm>
          <a:prstGeom prst="rect">
            <a:avLst/>
          </a:prstGeom>
          <a:noFill/>
        </p:spPr>
      </p:pic>
      <p:pic>
        <p:nvPicPr>
          <p:cNvPr id="4103" name="Picture 7" descr="C:\Users\robwilli\AppData\Local\Microsoft\Windows\Temporary Internet Files\Content.IE5\UABWYL25\MPj03900930000[1].jpg"/>
          <p:cNvPicPr>
            <a:picLocks noChangeAspect="1" noChangeArrowheads="1"/>
          </p:cNvPicPr>
          <p:nvPr/>
        </p:nvPicPr>
        <p:blipFill>
          <a:blip r:embed="rId4"/>
          <a:srcRect/>
          <a:stretch>
            <a:fillRect/>
          </a:stretch>
        </p:blipFill>
        <p:spPr bwMode="auto">
          <a:xfrm>
            <a:off x="3429000" y="1425575"/>
            <a:ext cx="3657600" cy="2609088"/>
          </a:xfrm>
          <a:prstGeom prst="rect">
            <a:avLst/>
          </a:prstGeom>
          <a:noFill/>
        </p:spPr>
      </p:pic>
      <p:pic>
        <p:nvPicPr>
          <p:cNvPr id="4104" name="Picture 8" descr="C:\Users\robwilli\AppData\Local\Microsoft\Windows\Temporary Internet Files\Content.IE5\SYIFFVCV\MPj03900920000[1].jpg"/>
          <p:cNvPicPr>
            <a:picLocks noChangeAspect="1" noChangeArrowheads="1"/>
          </p:cNvPicPr>
          <p:nvPr/>
        </p:nvPicPr>
        <p:blipFill>
          <a:blip r:embed="rId5"/>
          <a:srcRect/>
          <a:stretch>
            <a:fillRect/>
          </a:stretch>
        </p:blipFill>
        <p:spPr bwMode="auto">
          <a:xfrm>
            <a:off x="395288" y="4020312"/>
            <a:ext cx="3657600" cy="2609088"/>
          </a:xfrm>
          <a:prstGeom prst="rect">
            <a:avLst/>
          </a:prstGeom>
          <a:noFill/>
        </p:spPr>
      </p:pic>
      <p:pic>
        <p:nvPicPr>
          <p:cNvPr id="4105" name="Picture 9" descr="C:\Users\robwilli\AppData\Local\Microsoft\Windows\Temporary Internet Files\Content.IE5\UABWYL25\MPj03900910000[1].jpg"/>
          <p:cNvPicPr>
            <a:picLocks noChangeAspect="1" noChangeArrowheads="1"/>
          </p:cNvPicPr>
          <p:nvPr/>
        </p:nvPicPr>
        <p:blipFill>
          <a:blip r:embed="rId6"/>
          <a:srcRect/>
          <a:stretch>
            <a:fillRect/>
          </a:stretch>
        </p:blipFill>
        <p:spPr bwMode="auto">
          <a:xfrm>
            <a:off x="5486400" y="4248912"/>
            <a:ext cx="3657600" cy="2609088"/>
          </a:xfrm>
          <a:prstGeom prst="rect">
            <a:avLst/>
          </a:prstGeom>
          <a:noFill/>
        </p:spPr>
      </p:pic>
      <p:pic>
        <p:nvPicPr>
          <p:cNvPr id="4106" name="Picture 10" descr="C:\Users\robwilli\AppData\Local\Microsoft\Windows\Temporary Internet Files\Content.IE5\NKMMZ0XX\MPj03092610000[1].jpg"/>
          <p:cNvPicPr>
            <a:picLocks noChangeAspect="1" noChangeArrowheads="1"/>
          </p:cNvPicPr>
          <p:nvPr/>
        </p:nvPicPr>
        <p:blipFill>
          <a:blip r:embed="rId7"/>
          <a:srcRect/>
          <a:stretch>
            <a:fillRect/>
          </a:stretch>
        </p:blipFill>
        <p:spPr bwMode="auto">
          <a:xfrm>
            <a:off x="5943600" y="2378202"/>
            <a:ext cx="3200400" cy="2101596"/>
          </a:xfrm>
          <a:prstGeom prst="rect">
            <a:avLst/>
          </a:prstGeom>
          <a:noFill/>
        </p:spPr>
      </p:pic>
      <p:pic>
        <p:nvPicPr>
          <p:cNvPr id="4101" name="Picture 5" descr="C:\Users\robwilli\AppData\Local\Microsoft\Windows\Temporary Internet Files\Content.IE5\RK5L4P10\MPj03092630000[1].jpg"/>
          <p:cNvPicPr>
            <a:picLocks noChangeAspect="1" noChangeArrowheads="1"/>
          </p:cNvPicPr>
          <p:nvPr/>
        </p:nvPicPr>
        <p:blipFill>
          <a:blip r:embed="rId8"/>
          <a:srcRect/>
          <a:stretch>
            <a:fillRect/>
          </a:stretch>
        </p:blipFill>
        <p:spPr bwMode="auto">
          <a:xfrm>
            <a:off x="0" y="1425575"/>
            <a:ext cx="3657600" cy="2395728"/>
          </a:xfrm>
          <a:prstGeom prst="rect">
            <a:avLst/>
          </a:prstGeom>
          <a:noFill/>
        </p:spPr>
      </p:pic>
      <p:pic>
        <p:nvPicPr>
          <p:cNvPr id="4113" name="Picture 17" descr="C:\Users\robwilli\AppData\Local\Microsoft\Windows\Temporary Internet Files\Content.IE5\ETH7SEF8\MPj03155430000[1].jpg"/>
          <p:cNvPicPr>
            <a:picLocks noChangeAspect="1" noChangeArrowheads="1"/>
          </p:cNvPicPr>
          <p:nvPr/>
        </p:nvPicPr>
        <p:blipFill>
          <a:blip r:embed="rId9"/>
          <a:srcRect/>
          <a:stretch>
            <a:fillRect/>
          </a:stretch>
        </p:blipFill>
        <p:spPr bwMode="auto">
          <a:xfrm>
            <a:off x="2933700" y="3048000"/>
            <a:ext cx="3276600" cy="2342769"/>
          </a:xfrm>
          <a:prstGeom prst="rect">
            <a:avLst/>
          </a:prstGeom>
          <a:noFill/>
        </p:spPr>
      </p:pic>
    </p:spTree>
  </p:cSld>
  <p:clrMapOvr>
    <a:masterClrMapping/>
  </p:clrMapOvr>
  <p:transition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219200" y="5105400"/>
            <a:ext cx="6324600" cy="6543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IP</a:t>
            </a:r>
          </a:p>
        </p:txBody>
      </p:sp>
      <p:sp>
        <p:nvSpPr>
          <p:cNvPr id="13" name="Rounded Rectangle 12"/>
          <p:cNvSpPr/>
          <p:nvPr/>
        </p:nvSpPr>
        <p:spPr bwMode="auto">
          <a:xfrm>
            <a:off x="1219200" y="42672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TCP</a:t>
            </a:r>
          </a:p>
        </p:txBody>
      </p:sp>
      <p:sp>
        <p:nvSpPr>
          <p:cNvPr id="502788" name="Rectangle 4"/>
          <p:cNvSpPr>
            <a:spLocks noGrp="1" noChangeArrowheads="1"/>
          </p:cNvSpPr>
          <p:nvPr>
            <p:ph type="title"/>
          </p:nvPr>
        </p:nvSpPr>
        <p:spPr/>
        <p:txBody>
          <a:bodyPr/>
          <a:lstStyle/>
          <a:p>
            <a:r>
              <a:rPr lang="en-US" dirty="0" smtClean="0"/>
              <a:t>Interoperability For Browsers</a:t>
            </a:r>
            <a:endParaRPr lang="en-US" dirty="0"/>
          </a:p>
        </p:txBody>
      </p:sp>
      <p:sp>
        <p:nvSpPr>
          <p:cNvPr id="14" name="Rounded Rectangle 13"/>
          <p:cNvSpPr/>
          <p:nvPr/>
        </p:nvSpPr>
        <p:spPr bwMode="auto">
          <a:xfrm>
            <a:off x="1219200" y="35814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HTTP</a:t>
            </a:r>
          </a:p>
        </p:txBody>
      </p:sp>
      <p:sp>
        <p:nvSpPr>
          <p:cNvPr id="11" name="Rounded Rectangle 10"/>
          <p:cNvSpPr/>
          <p:nvPr/>
        </p:nvSpPr>
        <p:spPr bwMode="auto">
          <a:xfrm>
            <a:off x="1219200" y="28194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HTML</a:t>
            </a:r>
          </a:p>
        </p:txBody>
      </p:sp>
      <p:sp>
        <p:nvSpPr>
          <p:cNvPr id="12" name="Rounded Rectangle 11"/>
          <p:cNvSpPr/>
          <p:nvPr/>
        </p:nvSpPr>
        <p:spPr bwMode="auto">
          <a:xfrm>
            <a:off x="1219200" y="2057400"/>
            <a:ext cx="6324600"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2"/>
                </a:solidFill>
                <a:latin typeface="Segoe" pitchFamily="34" charset="0"/>
              </a:rPr>
              <a:t>User</a:t>
            </a:r>
          </a:p>
        </p:txBody>
      </p:sp>
    </p:spTree>
  </p:cSld>
  <p:clrMapOvr>
    <a:masterClrMapping/>
  </p:clrMapOvr>
  <p:transition advClick="0">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7 4:03:21 PM&quot;&gt;&lt;Slide id=&quot;258&quot; dur=&quot;1821.766&quot; bld=&quot;INVLD&quot;/&gt;&lt;Slide id=&quot;316&quot; dur=&quot;28.79688&quot;/&gt;&lt;Slide id=&quot;284&quot; dur=&quot;32.51563&quot;/&gt;&lt;Slide id=&quot;287&quot; dur=&quot;63.39063&quot;/&gt;&lt;Slide id=&quot;277&quot; dur=&quot;7.140625&quot;/&gt;&lt;Slide id=&quot;295&quot; dur=&quot;66.17188&quot; bld=&quot;|8.1|6.3|9.2|20.6|15.2&quot;/&gt;&lt;Slide id=&quot;288&quot; dur=&quot;41.64063&quot;/&gt;&lt;Slide id=&quot;290&quot; dur=&quot;29.09375&quot;/&gt;&lt;Slide id=&quot;292&quot; dur=&quot;70.96875&quot;/&gt;&lt;Slide id=&quot;289&quot; dur=&quot;63.20313&quot;/&gt;&lt;Slide id=&quot;280&quot; dur=&quot;25.76563&quot;/&gt;&lt;Slide id=&quot;298&quot; dur=&quot;80.95313&quot; bld=&quot;|1.1|1|1|1|1|1&quot;/&gt;&lt;Slide id=&quot;299&quot; dur=&quot;9.59375&quot;/&gt;&lt;Slide id=&quot;300&quot; dur=&quot;32.79688&quot;/&gt;&lt;Slide id=&quot;310&quot; dur=&quot;65.20313&quot; bld=&quot;|52.5&quot;/&gt;&lt;Slide id=&quot;304&quot; dur=&quot;199.9531&quot;/&gt;&lt;Slide id=&quot;317&quot; dur=&quot;3.84375&quot;/&gt;&lt;Slide id=&quot;304&quot; dur=&quot;2.296875&quot;/&gt;&lt;Slide id=&quot;317&quot; dur=&quot;11.53125&quot; bld=&quot;|7.6&quot;/&gt;&lt;Slide id=&quot;305&quot; dur=&quot;274.5781&quot;/&gt;&lt;Slide id=&quot;318&quot; dur=&quot;42.35938&quot; bld=&quot;|7.1&quot;/&gt;&lt;Slide id=&quot;306&quot; dur=&quot;200&quot;/&gt;&lt;Slide id=&quot;307&quot; dur=&quot;186.3906&quot;/&gt;&lt;Slide id=&quot;319&quot; dur=&quot;5.625&quot; bld=&quot;|1.5&quot;/&gt;&lt;Slide id=&quot;308&quot; dur=&quot;455.9219&quot;/&gt;&lt;Slide id=&quot;302&quot; dur=&quot;174.4844&quot;/&gt;&lt;Slide id=&quot;315&quot; dur=&quot;72.65625&quot;/&gt;&lt;Slide id=&quot;270&quot; dur=&quot;39.9375&quot;/&gt;&lt;Slide id=&quot;271&quot; dur=&quot;46.29688&quot;/&gt;&lt;Slide id=&quot;272&quot; dur=&quot;598.5&quot;/&gt;&lt;/Timings&gt;&lt;/WMTools&gt;"/>
</p:tagLst>
</file>

<file path=ppt/tags/tag2.xml><?xml version="1.0" encoding="utf-8"?>
<p:tagLst xmlns:a="http://schemas.openxmlformats.org/drawingml/2006/main" xmlns:r="http://schemas.openxmlformats.org/officeDocument/2006/relationships" xmlns:p="http://schemas.openxmlformats.org/presentationml/2006/main">
  <p:tag name="TIMING" val="|8.1|6.3|9.2|20.6|15.2"/>
</p:tagLst>
</file>

<file path=ppt/tags/tag3.xml><?xml version="1.0" encoding="utf-8"?>
<p:tagLst xmlns:a="http://schemas.openxmlformats.org/drawingml/2006/main" xmlns:r="http://schemas.openxmlformats.org/officeDocument/2006/relationships" xmlns:p="http://schemas.openxmlformats.org/presentationml/2006/main">
  <p:tag name="TIMING" val="|1.1|1|1|1|1|1"/>
</p:tagLst>
</file>

<file path=ppt/tags/tag4.xml><?xml version="1.0" encoding="utf-8"?>
<p:tagLst xmlns:a="http://schemas.openxmlformats.org/drawingml/2006/main" xmlns:r="http://schemas.openxmlformats.org/officeDocument/2006/relationships" xmlns:p="http://schemas.openxmlformats.org/presentationml/2006/main">
  <p:tag name="TIMING" val="|52.5"/>
</p:tagLst>
</file>

<file path=ppt/tags/tag5.xml><?xml version="1.0" encoding="utf-8"?>
<p:tagLst xmlns:a="http://schemas.openxmlformats.org/drawingml/2006/main" xmlns:r="http://schemas.openxmlformats.org/officeDocument/2006/relationships" xmlns:p="http://schemas.openxmlformats.org/presentationml/2006/main">
  <p:tag name="TIMING" val="|7.6"/>
</p:tagLst>
</file>

<file path=ppt/tags/tag6.xml><?xml version="1.0" encoding="utf-8"?>
<p:tagLst xmlns:a="http://schemas.openxmlformats.org/drawingml/2006/main" xmlns:r="http://schemas.openxmlformats.org/officeDocument/2006/relationships" xmlns:p="http://schemas.openxmlformats.org/presentationml/2006/main">
  <p:tag name="TIMING" val="|7.1"/>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2007 WEB Template</Template>
  <TotalTime>2537</TotalTime>
  <Words>2042</Words>
  <Application>Microsoft Office PowerPoint</Application>
  <PresentationFormat>On-screen Show (4:3)</PresentationFormat>
  <Paragraphs>417</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Segoe</vt:lpstr>
      <vt:lpstr>Wingdings</vt:lpstr>
      <vt:lpstr>Segoe Semibold</vt:lpstr>
      <vt:lpstr>Webdings</vt:lpstr>
      <vt:lpstr>ＭＳ Ｐゴシック</vt:lpstr>
      <vt:lpstr>WinHec 2007 WEB Template</vt:lpstr>
      <vt:lpstr>Web Services On Devices Rally Overview</vt:lpstr>
      <vt:lpstr>Key Takeaways</vt:lpstr>
      <vt:lpstr>Agenda</vt:lpstr>
      <vt:lpstr>Slide 4</vt:lpstr>
      <vt:lpstr>Device Challenges</vt:lpstr>
      <vt:lpstr>Rally And Web Services</vt:lpstr>
      <vt:lpstr>What Is Web Services</vt:lpstr>
      <vt:lpstr>Interoperability On The Internet</vt:lpstr>
      <vt:lpstr>Interoperability For Browsers</vt:lpstr>
      <vt:lpstr>Interoperability For Machines</vt:lpstr>
      <vt:lpstr>Who Is Web Services?</vt:lpstr>
      <vt:lpstr>Web Services Scales</vt:lpstr>
      <vt:lpstr>The Devices Profile For Web Services Scaling WS to limited resource devices</vt:lpstr>
      <vt:lpstr>Devices Profile For Web Services (DPWS)</vt:lpstr>
      <vt:lpstr>The Imperative To Connect</vt:lpstr>
      <vt:lpstr>Meetings Near Me</vt:lpstr>
      <vt:lpstr>The Imperative To Connect</vt:lpstr>
      <vt:lpstr>Network Projector</vt:lpstr>
      <vt:lpstr>The Imperative To Connect</vt:lpstr>
      <vt:lpstr>Secure Enterprise Scan</vt:lpstr>
      <vt:lpstr>Secure Print</vt:lpstr>
      <vt:lpstr>The Imperative To Connect</vt:lpstr>
      <vt:lpstr>Home And AV Control</vt:lpstr>
      <vt:lpstr>Implementations From Microsoft</vt:lpstr>
      <vt:lpstr>Implementations From Industry</vt:lpstr>
      <vt:lpstr>Call To Action</vt:lpstr>
      <vt:lpstr>Additional Resources</vt:lpstr>
      <vt:lpstr>Slide 28</vt:lpstr>
    </vt:vector>
  </TitlesOfParts>
  <Company>Silver Fox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Services On Devices Rally Overview</dc:title>
  <dc:subject>WinHec 2007</dc:subject>
  <dc:creator>Rob Williams</dc:creator>
  <dc:description>Template: Bryan Lenning, Silver Fox Productions
Formatting: Susan Blanchard, Silver Fox Productions
Event Date: May 15-17, 2007
Event Location: Los Angeles Convention Center Los Angeles, California
Audience:</dc:description>
  <cp:lastModifiedBy>Microsoft Employee</cp:lastModifiedBy>
  <cp:revision>161</cp:revision>
  <dcterms:created xsi:type="dcterms:W3CDTF">2007-01-18T18:41:21Z</dcterms:created>
  <dcterms:modified xsi:type="dcterms:W3CDTF">2007-05-29T20:08:26Z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