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charts/chart5.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27"/>
  </p:notesMasterIdLst>
  <p:handoutMasterIdLst>
    <p:handoutMasterId r:id="rId28"/>
  </p:handoutMasterIdLst>
  <p:sldIdLst>
    <p:sldId id="258" r:id="rId2"/>
    <p:sldId id="274" r:id="rId3"/>
    <p:sldId id="324" r:id="rId4"/>
    <p:sldId id="275" r:id="rId5"/>
    <p:sldId id="356" r:id="rId6"/>
    <p:sldId id="354" r:id="rId7"/>
    <p:sldId id="355" r:id="rId8"/>
    <p:sldId id="346" r:id="rId9"/>
    <p:sldId id="277" r:id="rId10"/>
    <p:sldId id="350" r:id="rId11"/>
    <p:sldId id="278" r:id="rId12"/>
    <p:sldId id="281" r:id="rId13"/>
    <p:sldId id="283" r:id="rId14"/>
    <p:sldId id="349" r:id="rId15"/>
    <p:sldId id="351" r:id="rId16"/>
    <p:sldId id="352" r:id="rId17"/>
    <p:sldId id="279" r:id="rId18"/>
    <p:sldId id="291" r:id="rId19"/>
    <p:sldId id="347" r:id="rId20"/>
    <p:sldId id="348" r:id="rId21"/>
    <p:sldId id="284" r:id="rId22"/>
    <p:sldId id="329" r:id="rId23"/>
    <p:sldId id="295" r:id="rId24"/>
    <p:sldId id="327" r:id="rId25"/>
    <p:sldId id="353" r:id="rId26"/>
  </p:sldIdLst>
  <p:sldSz cx="10972800" cy="8229600" type="B4JIS"/>
  <p:notesSz cx="6858000" cy="9144000"/>
  <p:embeddedFontLst>
    <p:embeddedFont>
      <p:font typeface="MS Mincho" pitchFamily="49" charset="-128"/>
      <p:regular r:id="rId29"/>
    </p:embeddedFont>
    <p:embeddedFont>
      <p:font typeface="SimSun" charset="-122"/>
      <p:regular r:id="rId30"/>
    </p:embeddedFont>
  </p:embeddedFont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p" initials="ap" lastIdx="4" clrIdx="0"/>
  <p:cmAuthor id="1" name="Jeff Meissner" initials="JAM" lastIdx="6"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08" autoAdjust="0"/>
    <p:restoredTop sz="90966" autoAdjust="0"/>
  </p:normalViewPr>
  <p:slideViewPr>
    <p:cSldViewPr snapToGrid="0" showGuides="1">
      <p:cViewPr>
        <p:scale>
          <a:sx n="60" d="100"/>
          <a:sy n="60" d="100"/>
        </p:scale>
        <p:origin x="-58" y="86"/>
      </p:cViewPr>
      <p:guideLst>
        <p:guide orient="horz" pos="2592"/>
        <p:guide orient="horz" pos="175"/>
        <p:guide orient="horz" pos="5011"/>
        <p:guide orient="horz" pos="1786"/>
        <p:guide orient="horz" pos="1440"/>
        <p:guide orient="horz" pos="1065"/>
        <p:guide pos="3456"/>
        <p:guide pos="288"/>
        <p:guide pos="6624"/>
      </p:guideLst>
    </p:cSldViewPr>
  </p:slideViewPr>
  <p:notesTextViewPr>
    <p:cViewPr>
      <p:scale>
        <a:sx n="100" d="100"/>
        <a:sy n="100" d="100"/>
      </p:scale>
      <p:origin x="0" y="0"/>
    </p:cViewPr>
  </p:notesTextViewPr>
  <p:sorterViewPr>
    <p:cViewPr>
      <p:scale>
        <a:sx n="30" d="100"/>
        <a:sy n="30" d="100"/>
      </p:scale>
      <p:origin x="0" y="0"/>
    </p:cViewPr>
  </p:sorterViewPr>
  <p:notesViewPr>
    <p:cSldViewPr snapToGrid="0" showGuides="1">
      <p:cViewPr varScale="1">
        <p:scale>
          <a:sx n="77" d="100"/>
          <a:sy n="77" d="100"/>
        </p:scale>
        <p:origin x="-204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harepoint/sites/wlt/Shared%20Documents/Logo%20Tracking%20Report/OS%20submissions%20at%20RT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harepoint/sites/wlt/Shared%20Documents/Logo%20Tracking%20Report/OS%20submissions%20at%20RT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harepoint/sites/wlt/Shared%20Documents/Logo%20Tracking%20Report/OS%20submissions%20since%20VistaRC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harepoint/sites/wlt/Shared%20Documents/Logo%20Tracking%20Report/OS%20submissions%20since%20VistaRC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effme\Documents\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System Submissions</a:t>
            </a:r>
          </a:p>
        </c:rich>
      </c:tx>
      <c:layout/>
    </c:title>
    <c:plotArea>
      <c:layout/>
      <c:lineChart>
        <c:grouping val="standard"/>
        <c:ser>
          <c:idx val="0"/>
          <c:order val="0"/>
          <c:tx>
            <c:strRef>
              <c:f>'[OS submissions at RTM.xlsx]Sheet3'!$O$6</c:f>
              <c:strCache>
                <c:ptCount val="1"/>
                <c:pt idx="0">
                  <c:v>XP</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RTM.xlsx]Sheet3'!$O$7:$O$14</c:f>
              <c:numCache>
                <c:formatCode>General</c:formatCode>
                <c:ptCount val="8"/>
                <c:pt idx="1">
                  <c:v>0</c:v>
                </c:pt>
                <c:pt idx="2">
                  <c:v>14</c:v>
                </c:pt>
                <c:pt idx="3">
                  <c:v>88</c:v>
                </c:pt>
                <c:pt idx="4">
                  <c:v>303</c:v>
                </c:pt>
                <c:pt idx="5">
                  <c:v>551</c:v>
                </c:pt>
                <c:pt idx="6">
                  <c:v>723</c:v>
                </c:pt>
                <c:pt idx="7">
                  <c:v>890</c:v>
                </c:pt>
              </c:numCache>
            </c:numRef>
          </c:val>
        </c:ser>
        <c:ser>
          <c:idx val="1"/>
          <c:order val="1"/>
          <c:tx>
            <c:strRef>
              <c:f>'[OS submissions at RTM.xlsx]Sheet3'!$P$6</c:f>
              <c:strCache>
                <c:ptCount val="1"/>
                <c:pt idx="0">
                  <c:v>2k3</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RTM.xlsx]Sheet3'!$P$7:$P$14</c:f>
              <c:numCache>
                <c:formatCode>General</c:formatCode>
                <c:ptCount val="8"/>
                <c:pt idx="1">
                  <c:v>0</c:v>
                </c:pt>
                <c:pt idx="2">
                  <c:v>0</c:v>
                </c:pt>
                <c:pt idx="3">
                  <c:v>107</c:v>
                </c:pt>
                <c:pt idx="4">
                  <c:v>203</c:v>
                </c:pt>
                <c:pt idx="5">
                  <c:v>297</c:v>
                </c:pt>
                <c:pt idx="6">
                  <c:v>407</c:v>
                </c:pt>
                <c:pt idx="7">
                  <c:v>471</c:v>
                </c:pt>
              </c:numCache>
            </c:numRef>
          </c:val>
        </c:ser>
        <c:ser>
          <c:idx val="2"/>
          <c:order val="2"/>
          <c:tx>
            <c:strRef>
              <c:f>'[OS submissions at RTM.xlsx]Sheet3'!$Q$6</c:f>
              <c:strCache>
                <c:ptCount val="1"/>
                <c:pt idx="0">
                  <c:v>Vista</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RTM.xlsx]Sheet3'!$Q$7:$Q$14</c:f>
              <c:numCache>
                <c:formatCode>General</c:formatCode>
                <c:ptCount val="8"/>
                <c:pt idx="1">
                  <c:v>1</c:v>
                </c:pt>
                <c:pt idx="2">
                  <c:v>35</c:v>
                </c:pt>
                <c:pt idx="3">
                  <c:v>295</c:v>
                </c:pt>
                <c:pt idx="4">
                  <c:v>792</c:v>
                </c:pt>
                <c:pt idx="5">
                  <c:v>1071</c:v>
                </c:pt>
                <c:pt idx="6">
                  <c:v>1326</c:v>
                </c:pt>
                <c:pt idx="7">
                  <c:v>1581</c:v>
                </c:pt>
              </c:numCache>
            </c:numRef>
          </c:val>
        </c:ser>
        <c:marker val="1"/>
        <c:axId val="60073856"/>
        <c:axId val="60075392"/>
      </c:lineChart>
      <c:catAx>
        <c:axId val="60073856"/>
        <c:scaling>
          <c:orientation val="minMax"/>
        </c:scaling>
        <c:axPos val="b"/>
        <c:majorTickMark val="none"/>
        <c:tickLblPos val="nextTo"/>
        <c:txPr>
          <a:bodyPr rot="-5400000" vert="horz"/>
          <a:lstStyle/>
          <a:p>
            <a:pPr>
              <a:defRPr/>
            </a:pPr>
            <a:endParaRPr lang="en-US"/>
          </a:p>
        </c:txPr>
        <c:crossAx val="60075392"/>
        <c:crosses val="autoZero"/>
        <c:auto val="1"/>
        <c:lblAlgn val="ctr"/>
        <c:lblOffset val="100"/>
      </c:catAx>
      <c:valAx>
        <c:axId val="60075392"/>
        <c:scaling>
          <c:orientation val="minMax"/>
        </c:scaling>
        <c:axPos val="l"/>
        <c:majorGridlines/>
        <c:title>
          <c:tx>
            <c:rich>
              <a:bodyPr/>
              <a:lstStyle/>
              <a:p>
                <a:pPr>
                  <a:defRPr/>
                </a:pPr>
                <a:r>
                  <a:rPr lang="en-US"/>
                  <a:t>Total Submissions</a:t>
                </a:r>
              </a:p>
            </c:rich>
          </c:tx>
          <c:layout/>
        </c:title>
        <c:numFmt formatCode="General" sourceLinked="1"/>
        <c:majorTickMark val="none"/>
        <c:tickLblPos val="nextTo"/>
        <c:txPr>
          <a:bodyPr/>
          <a:lstStyle/>
          <a:p>
            <a:pPr>
              <a:defRPr b="0"/>
            </a:pPr>
            <a:endParaRPr lang="en-US"/>
          </a:p>
        </c:txPr>
        <c:crossAx val="60073856"/>
        <c:crosses val="autoZero"/>
        <c:crossBetween val="between"/>
      </c:valAx>
    </c:plotArea>
    <c:legend>
      <c:legendPos val="r"/>
      <c:layout/>
    </c:legend>
    <c:plotVisOnly val="1"/>
  </c:chart>
  <c:txPr>
    <a:bodyPr/>
    <a:lstStyle/>
    <a:p>
      <a:pPr>
        <a:defRPr sz="2000" b="1">
          <a:effectLst>
            <a:outerShdw blurRad="38100" dist="38100" dir="2700000" algn="tl">
              <a:srgbClr val="000000">
                <a:alpha val="43137"/>
              </a:srgbClr>
            </a:outerShdw>
          </a:effectLs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Device Submissions</a:t>
            </a:r>
          </a:p>
        </c:rich>
      </c:tx>
      <c:layout/>
    </c:title>
    <c:plotArea>
      <c:layout/>
      <c:lineChart>
        <c:grouping val="standard"/>
        <c:ser>
          <c:idx val="0"/>
          <c:order val="0"/>
          <c:tx>
            <c:strRef>
              <c:f>'[OS submissions at RTM.xlsx]Sheet3'!$K$6</c:f>
              <c:strCache>
                <c:ptCount val="1"/>
                <c:pt idx="0">
                  <c:v>XP</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RTM.xlsx]Sheet3'!$K$7:$K$14</c:f>
              <c:numCache>
                <c:formatCode>General</c:formatCode>
                <c:ptCount val="8"/>
                <c:pt idx="1">
                  <c:v>4</c:v>
                </c:pt>
                <c:pt idx="2">
                  <c:v>717</c:v>
                </c:pt>
                <c:pt idx="3">
                  <c:v>1725</c:v>
                </c:pt>
                <c:pt idx="4">
                  <c:v>2803</c:v>
                </c:pt>
                <c:pt idx="5">
                  <c:v>3687</c:v>
                </c:pt>
                <c:pt idx="6">
                  <c:v>4402</c:v>
                </c:pt>
                <c:pt idx="7">
                  <c:v>5193</c:v>
                </c:pt>
              </c:numCache>
            </c:numRef>
          </c:val>
        </c:ser>
        <c:ser>
          <c:idx val="1"/>
          <c:order val="1"/>
          <c:tx>
            <c:strRef>
              <c:f>'[OS submissions at RTM.xlsx]Sheet3'!$L$6</c:f>
              <c:strCache>
                <c:ptCount val="1"/>
                <c:pt idx="0">
                  <c:v>2k3</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RTM.xlsx]Sheet3'!$L$7:$L$14</c:f>
              <c:numCache>
                <c:formatCode>General</c:formatCode>
                <c:ptCount val="8"/>
                <c:pt idx="0">
                  <c:v>38</c:v>
                </c:pt>
                <c:pt idx="1">
                  <c:v>128</c:v>
                </c:pt>
                <c:pt idx="2">
                  <c:v>276</c:v>
                </c:pt>
                <c:pt idx="3">
                  <c:v>408</c:v>
                </c:pt>
                <c:pt idx="4">
                  <c:v>561</c:v>
                </c:pt>
                <c:pt idx="5">
                  <c:v>788</c:v>
                </c:pt>
                <c:pt idx="6">
                  <c:v>1039</c:v>
                </c:pt>
                <c:pt idx="7">
                  <c:v>1255</c:v>
                </c:pt>
              </c:numCache>
            </c:numRef>
          </c:val>
        </c:ser>
        <c:ser>
          <c:idx val="2"/>
          <c:order val="2"/>
          <c:tx>
            <c:strRef>
              <c:f>'[OS submissions at RTM.xlsx]Sheet3'!$M$6</c:f>
              <c:strCache>
                <c:ptCount val="1"/>
                <c:pt idx="0">
                  <c:v>Vista</c:v>
                </c:pt>
              </c:strCache>
            </c:strRef>
          </c:tx>
          <c:cat>
            <c:strRef>
              <c:f>'[OS submissions at RTM.xlsx]Sheet3'!$J$7:$J$14</c:f>
              <c:strCache>
                <c:ptCount val="8"/>
                <c:pt idx="0">
                  <c:v>RTM-2</c:v>
                </c:pt>
                <c:pt idx="1">
                  <c:v>RTM-1</c:v>
                </c:pt>
                <c:pt idx="2">
                  <c:v>RTM</c:v>
                </c:pt>
                <c:pt idx="3">
                  <c:v>RTM+1</c:v>
                </c:pt>
                <c:pt idx="4">
                  <c:v>RTM+2</c:v>
                </c:pt>
                <c:pt idx="5">
                  <c:v>RTM+3</c:v>
                </c:pt>
                <c:pt idx="6">
                  <c:v>RTM+4</c:v>
                </c:pt>
                <c:pt idx="7">
                  <c:v>RTM+5</c:v>
                </c:pt>
              </c:strCache>
            </c:strRef>
          </c:cat>
          <c:val>
            <c:numRef>
              <c:f>'[OS submissions at RTM.xlsx]Sheet3'!$M$7:$M$14</c:f>
              <c:numCache>
                <c:formatCode>General</c:formatCode>
                <c:ptCount val="8"/>
                <c:pt idx="0">
                  <c:v>82</c:v>
                </c:pt>
                <c:pt idx="1">
                  <c:v>619</c:v>
                </c:pt>
                <c:pt idx="2">
                  <c:v>1976</c:v>
                </c:pt>
                <c:pt idx="3">
                  <c:v>3514</c:v>
                </c:pt>
                <c:pt idx="4">
                  <c:v>4960</c:v>
                </c:pt>
                <c:pt idx="5">
                  <c:v>6173</c:v>
                </c:pt>
                <c:pt idx="6">
                  <c:v>7598</c:v>
                </c:pt>
                <c:pt idx="7">
                  <c:v>8866</c:v>
                </c:pt>
              </c:numCache>
            </c:numRef>
          </c:val>
        </c:ser>
        <c:marker val="1"/>
        <c:axId val="60216832"/>
        <c:axId val="60218368"/>
      </c:lineChart>
      <c:catAx>
        <c:axId val="60216832"/>
        <c:scaling>
          <c:orientation val="minMax"/>
        </c:scaling>
        <c:axPos val="b"/>
        <c:majorTickMark val="none"/>
        <c:tickLblPos val="nextTo"/>
        <c:txPr>
          <a:bodyPr rot="-5400000" vert="horz"/>
          <a:lstStyle/>
          <a:p>
            <a:pPr>
              <a:defRPr/>
            </a:pPr>
            <a:endParaRPr lang="en-US"/>
          </a:p>
        </c:txPr>
        <c:crossAx val="60218368"/>
        <c:crosses val="autoZero"/>
        <c:auto val="1"/>
        <c:lblAlgn val="ctr"/>
        <c:lblOffset val="100"/>
      </c:catAx>
      <c:valAx>
        <c:axId val="60218368"/>
        <c:scaling>
          <c:orientation val="minMax"/>
        </c:scaling>
        <c:axPos val="l"/>
        <c:majorGridlines/>
        <c:title>
          <c:tx>
            <c:rich>
              <a:bodyPr/>
              <a:lstStyle/>
              <a:p>
                <a:pPr>
                  <a:defRPr/>
                </a:pPr>
                <a:r>
                  <a:rPr lang="en-US"/>
                  <a:t>Total Submissions</a:t>
                </a:r>
              </a:p>
            </c:rich>
          </c:tx>
          <c:layout/>
        </c:title>
        <c:numFmt formatCode="General" sourceLinked="1"/>
        <c:majorTickMark val="none"/>
        <c:tickLblPos val="nextTo"/>
        <c:crossAx val="60216832"/>
        <c:crosses val="autoZero"/>
        <c:crossBetween val="between"/>
      </c:valAx>
    </c:plotArea>
    <c:legend>
      <c:legendPos val="r"/>
      <c:layout/>
    </c:legend>
    <c:plotVisOnly val="1"/>
  </c:chart>
  <c:txPr>
    <a:bodyPr/>
    <a:lstStyle/>
    <a:p>
      <a:pPr>
        <a:defRPr sz="2000" b="1">
          <a:effectLst>
            <a:outerShdw blurRad="38100" dist="38100" dir="2700000" algn="tl">
              <a:srgbClr val="000000">
                <a:alpha val="43137"/>
              </a:srgbClr>
            </a:outerShdw>
          </a:effectLst>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pivotSource>
    <c:name>[OS submissions since VistaRC1.xlsx]Device pivot!PivotTable2</c:name>
    <c:fmtId val="-1"/>
  </c:pivotSource>
  <c:chart>
    <c:title>
      <c:tx>
        <c:rich>
          <a:bodyPr/>
          <a:lstStyle/>
          <a:p>
            <a:pPr>
              <a:defRPr sz="2800"/>
            </a:pPr>
            <a:r>
              <a:rPr lang="en-US" sz="2800"/>
              <a:t>Device Submissions</a:t>
            </a:r>
          </a:p>
        </c:rich>
      </c:tx>
      <c:layout/>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s>
    <c:plotArea>
      <c:layout/>
      <c:lineChart>
        <c:grouping val="standard"/>
        <c:ser>
          <c:idx val="0"/>
          <c:order val="0"/>
          <c:tx>
            <c:strRef>
              <c:f>'Device pivot'!$B$3:$B$5</c:f>
              <c:strCache>
                <c:ptCount val="1"/>
                <c:pt idx="0">
                  <c:v>2003 - Device</c:v>
                </c:pt>
              </c:strCache>
            </c:strRef>
          </c:tx>
          <c:cat>
            <c:multiLvlStrRef>
              <c:f>'Device pivot'!$A$6:$A$16</c:f>
              <c:multiLvlStrCache>
                <c:ptCount val="8"/>
                <c:lvl>
                  <c:pt idx="0">
                    <c:v>Sep</c:v>
                  </c:pt>
                  <c:pt idx="1">
                    <c:v>Oct</c:v>
                  </c:pt>
                  <c:pt idx="2">
                    <c:v>Nov</c:v>
                  </c:pt>
                  <c:pt idx="3">
                    <c:v>Dec</c:v>
                  </c:pt>
                  <c:pt idx="4">
                    <c:v>Jan</c:v>
                  </c:pt>
                  <c:pt idx="5">
                    <c:v>Feb</c:v>
                  </c:pt>
                  <c:pt idx="6">
                    <c:v>Mar</c:v>
                  </c:pt>
                  <c:pt idx="7">
                    <c:v>Apr</c:v>
                  </c:pt>
                </c:lvl>
                <c:lvl>
                  <c:pt idx="0">
                    <c:v>2006</c:v>
                  </c:pt>
                  <c:pt idx="4">
                    <c:v>2007</c:v>
                  </c:pt>
                </c:lvl>
              </c:multiLvlStrCache>
            </c:multiLvlStrRef>
          </c:cat>
          <c:val>
            <c:numRef>
              <c:f>'Device pivot'!$B$6:$B$16</c:f>
              <c:numCache>
                <c:formatCode>General</c:formatCode>
                <c:ptCount val="8"/>
                <c:pt idx="0">
                  <c:v>743</c:v>
                </c:pt>
                <c:pt idx="1">
                  <c:v>705</c:v>
                </c:pt>
                <c:pt idx="2">
                  <c:v>902</c:v>
                </c:pt>
                <c:pt idx="3">
                  <c:v>824</c:v>
                </c:pt>
                <c:pt idx="4">
                  <c:v>762</c:v>
                </c:pt>
                <c:pt idx="5">
                  <c:v>770</c:v>
                </c:pt>
                <c:pt idx="6">
                  <c:v>945</c:v>
                </c:pt>
                <c:pt idx="7">
                  <c:v>868</c:v>
                </c:pt>
              </c:numCache>
            </c:numRef>
          </c:val>
        </c:ser>
        <c:ser>
          <c:idx val="1"/>
          <c:order val="1"/>
          <c:tx>
            <c:strRef>
              <c:f>'Device pivot'!$D$3:$D$5</c:f>
              <c:strCache>
                <c:ptCount val="1"/>
                <c:pt idx="0">
                  <c:v>Vista - Device</c:v>
                </c:pt>
              </c:strCache>
            </c:strRef>
          </c:tx>
          <c:cat>
            <c:multiLvlStrRef>
              <c:f>'Device pivot'!$A$6:$A$16</c:f>
              <c:multiLvlStrCache>
                <c:ptCount val="8"/>
                <c:lvl>
                  <c:pt idx="0">
                    <c:v>Sep</c:v>
                  </c:pt>
                  <c:pt idx="1">
                    <c:v>Oct</c:v>
                  </c:pt>
                  <c:pt idx="2">
                    <c:v>Nov</c:v>
                  </c:pt>
                  <c:pt idx="3">
                    <c:v>Dec</c:v>
                  </c:pt>
                  <c:pt idx="4">
                    <c:v>Jan</c:v>
                  </c:pt>
                  <c:pt idx="5">
                    <c:v>Feb</c:v>
                  </c:pt>
                  <c:pt idx="6">
                    <c:v>Mar</c:v>
                  </c:pt>
                  <c:pt idx="7">
                    <c:v>Apr</c:v>
                  </c:pt>
                </c:lvl>
                <c:lvl>
                  <c:pt idx="0">
                    <c:v>2006</c:v>
                  </c:pt>
                  <c:pt idx="4">
                    <c:v>2007</c:v>
                  </c:pt>
                </c:lvl>
              </c:multiLvlStrCache>
            </c:multiLvlStrRef>
          </c:cat>
          <c:val>
            <c:numRef>
              <c:f>'Device pivot'!$D$6:$D$16</c:f>
              <c:numCache>
                <c:formatCode>General</c:formatCode>
                <c:ptCount val="8"/>
                <c:pt idx="0">
                  <c:v>829</c:v>
                </c:pt>
                <c:pt idx="1">
                  <c:v>1908</c:v>
                </c:pt>
                <c:pt idx="2">
                  <c:v>3469</c:v>
                </c:pt>
                <c:pt idx="3">
                  <c:v>3686</c:v>
                </c:pt>
                <c:pt idx="4">
                  <c:v>3559</c:v>
                </c:pt>
                <c:pt idx="5">
                  <c:v>3287</c:v>
                </c:pt>
                <c:pt idx="6">
                  <c:v>3855</c:v>
                </c:pt>
                <c:pt idx="7">
                  <c:v>3337</c:v>
                </c:pt>
              </c:numCache>
            </c:numRef>
          </c:val>
        </c:ser>
        <c:ser>
          <c:idx val="2"/>
          <c:order val="2"/>
          <c:tx>
            <c:strRef>
              <c:f>'Device pivot'!$F$3:$F$5</c:f>
              <c:strCache>
                <c:ptCount val="1"/>
                <c:pt idx="0">
                  <c:v>XP - Device</c:v>
                </c:pt>
              </c:strCache>
            </c:strRef>
          </c:tx>
          <c:cat>
            <c:multiLvlStrRef>
              <c:f>'Device pivot'!$A$6:$A$16</c:f>
              <c:multiLvlStrCache>
                <c:ptCount val="8"/>
                <c:lvl>
                  <c:pt idx="0">
                    <c:v>Sep</c:v>
                  </c:pt>
                  <c:pt idx="1">
                    <c:v>Oct</c:v>
                  </c:pt>
                  <c:pt idx="2">
                    <c:v>Nov</c:v>
                  </c:pt>
                  <c:pt idx="3">
                    <c:v>Dec</c:v>
                  </c:pt>
                  <c:pt idx="4">
                    <c:v>Jan</c:v>
                  </c:pt>
                  <c:pt idx="5">
                    <c:v>Feb</c:v>
                  </c:pt>
                  <c:pt idx="6">
                    <c:v>Mar</c:v>
                  </c:pt>
                  <c:pt idx="7">
                    <c:v>Apr</c:v>
                  </c:pt>
                </c:lvl>
                <c:lvl>
                  <c:pt idx="0">
                    <c:v>2006</c:v>
                  </c:pt>
                  <c:pt idx="4">
                    <c:v>2007</c:v>
                  </c:pt>
                </c:lvl>
              </c:multiLvlStrCache>
            </c:multiLvlStrRef>
          </c:cat>
          <c:val>
            <c:numRef>
              <c:f>'Device pivot'!$F$6:$F$16</c:f>
              <c:numCache>
                <c:formatCode>General</c:formatCode>
                <c:ptCount val="8"/>
                <c:pt idx="0">
                  <c:v>1631</c:v>
                </c:pt>
                <c:pt idx="1">
                  <c:v>1691</c:v>
                </c:pt>
                <c:pt idx="2">
                  <c:v>1912</c:v>
                </c:pt>
                <c:pt idx="3">
                  <c:v>1814</c:v>
                </c:pt>
                <c:pt idx="4">
                  <c:v>1625</c:v>
                </c:pt>
                <c:pt idx="5">
                  <c:v>1602</c:v>
                </c:pt>
                <c:pt idx="6">
                  <c:v>1768</c:v>
                </c:pt>
                <c:pt idx="7">
                  <c:v>1892</c:v>
                </c:pt>
              </c:numCache>
            </c:numRef>
          </c:val>
        </c:ser>
        <c:marker val="1"/>
        <c:axId val="60953728"/>
        <c:axId val="60955264"/>
      </c:lineChart>
      <c:catAx>
        <c:axId val="60953728"/>
        <c:scaling>
          <c:orientation val="minMax"/>
        </c:scaling>
        <c:axPos val="b"/>
        <c:majorTickMark val="none"/>
        <c:tickLblPos val="nextTo"/>
        <c:crossAx val="60955264"/>
        <c:crosses val="autoZero"/>
        <c:auto val="1"/>
        <c:lblAlgn val="ctr"/>
        <c:lblOffset val="100"/>
      </c:catAx>
      <c:valAx>
        <c:axId val="60955264"/>
        <c:scaling>
          <c:orientation val="minMax"/>
        </c:scaling>
        <c:axPos val="l"/>
        <c:majorGridlines/>
        <c:title>
          <c:tx>
            <c:rich>
              <a:bodyPr/>
              <a:lstStyle/>
              <a:p>
                <a:pPr>
                  <a:defRPr sz="2000"/>
                </a:pPr>
                <a:r>
                  <a:rPr lang="en-US" sz="2000"/>
                  <a:t>Total Submissions</a:t>
                </a:r>
              </a:p>
            </c:rich>
          </c:tx>
          <c:layout/>
        </c:title>
        <c:numFmt formatCode="General" sourceLinked="1"/>
        <c:majorTickMark val="none"/>
        <c:tickLblPos val="nextTo"/>
        <c:crossAx val="60953728"/>
        <c:crosses val="autoZero"/>
        <c:crossBetween val="between"/>
      </c:valAx>
    </c:plotArea>
    <c:legend>
      <c:legendPos val="r"/>
      <c:layout/>
    </c:legend>
    <c:plotVisOnly val="1"/>
  </c:chart>
  <c:txPr>
    <a:bodyPr/>
    <a:lstStyle/>
    <a:p>
      <a:pPr>
        <a:defRPr sz="1600" b="1">
          <a:effectLst>
            <a:outerShdw blurRad="38100" dist="38100" dir="2700000" algn="tl">
              <a:srgbClr val="000000">
                <a:alpha val="43137"/>
              </a:srgbClr>
            </a:outerShdw>
          </a:effectLst>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pivotSource>
    <c:name>[OS submissions since VistaRC1.xlsx]System pivot!PivotTable3</c:name>
    <c:fmtId val="-1"/>
  </c:pivotSource>
  <c:chart>
    <c:title>
      <c:tx>
        <c:rich>
          <a:bodyPr/>
          <a:lstStyle/>
          <a:p>
            <a:pPr>
              <a:defRPr sz="2800"/>
            </a:pPr>
            <a:r>
              <a:rPr lang="en-US" sz="2800"/>
              <a:t>System Submissions </a:t>
            </a:r>
          </a:p>
        </c:rich>
      </c:tx>
      <c:layout/>
    </c:title>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s>
    <c:plotArea>
      <c:layout/>
      <c:lineChart>
        <c:grouping val="standard"/>
        <c:ser>
          <c:idx val="0"/>
          <c:order val="0"/>
          <c:tx>
            <c:strRef>
              <c:f>'System pivot'!$B$3:$B$5</c:f>
              <c:strCache>
                <c:ptCount val="1"/>
                <c:pt idx="0">
                  <c:v>2003 - System</c:v>
                </c:pt>
              </c:strCache>
            </c:strRef>
          </c:tx>
          <c:cat>
            <c:multiLvlStrRef>
              <c:f>'System pivot'!$A$6:$A$16</c:f>
              <c:multiLvlStrCache>
                <c:ptCount val="8"/>
                <c:lvl>
                  <c:pt idx="0">
                    <c:v>Sep</c:v>
                  </c:pt>
                  <c:pt idx="1">
                    <c:v>Oct</c:v>
                  </c:pt>
                  <c:pt idx="2">
                    <c:v>Nov</c:v>
                  </c:pt>
                  <c:pt idx="3">
                    <c:v>Dec</c:v>
                  </c:pt>
                  <c:pt idx="4">
                    <c:v>Jan</c:v>
                  </c:pt>
                  <c:pt idx="5">
                    <c:v>Feb</c:v>
                  </c:pt>
                  <c:pt idx="6">
                    <c:v>Mar</c:v>
                  </c:pt>
                  <c:pt idx="7">
                    <c:v>Apr</c:v>
                  </c:pt>
                </c:lvl>
                <c:lvl>
                  <c:pt idx="0">
                    <c:v>2006</c:v>
                  </c:pt>
                  <c:pt idx="4">
                    <c:v>2007</c:v>
                  </c:pt>
                </c:lvl>
              </c:multiLvlStrCache>
            </c:multiLvlStrRef>
          </c:cat>
          <c:val>
            <c:numRef>
              <c:f>'System pivot'!$B$6:$B$16</c:f>
              <c:numCache>
                <c:formatCode>General</c:formatCode>
                <c:ptCount val="8"/>
                <c:pt idx="0">
                  <c:v>95</c:v>
                </c:pt>
                <c:pt idx="1">
                  <c:v>68</c:v>
                </c:pt>
                <c:pt idx="2">
                  <c:v>89</c:v>
                </c:pt>
                <c:pt idx="3">
                  <c:v>57</c:v>
                </c:pt>
                <c:pt idx="4">
                  <c:v>80</c:v>
                </c:pt>
                <c:pt idx="5">
                  <c:v>56</c:v>
                </c:pt>
                <c:pt idx="6">
                  <c:v>52</c:v>
                </c:pt>
                <c:pt idx="7">
                  <c:v>65</c:v>
                </c:pt>
              </c:numCache>
            </c:numRef>
          </c:val>
        </c:ser>
        <c:ser>
          <c:idx val="1"/>
          <c:order val="1"/>
          <c:tx>
            <c:strRef>
              <c:f>'System pivot'!$D$3:$D$5</c:f>
              <c:strCache>
                <c:ptCount val="1"/>
                <c:pt idx="0">
                  <c:v>Vista - System</c:v>
                </c:pt>
              </c:strCache>
            </c:strRef>
          </c:tx>
          <c:cat>
            <c:multiLvlStrRef>
              <c:f>'System pivot'!$A$6:$A$16</c:f>
              <c:multiLvlStrCache>
                <c:ptCount val="8"/>
                <c:lvl>
                  <c:pt idx="0">
                    <c:v>Sep</c:v>
                  </c:pt>
                  <c:pt idx="1">
                    <c:v>Oct</c:v>
                  </c:pt>
                  <c:pt idx="2">
                    <c:v>Nov</c:v>
                  </c:pt>
                  <c:pt idx="3">
                    <c:v>Dec</c:v>
                  </c:pt>
                  <c:pt idx="4">
                    <c:v>Jan</c:v>
                  </c:pt>
                  <c:pt idx="5">
                    <c:v>Feb</c:v>
                  </c:pt>
                  <c:pt idx="6">
                    <c:v>Mar</c:v>
                  </c:pt>
                  <c:pt idx="7">
                    <c:v>Apr</c:v>
                  </c:pt>
                </c:lvl>
                <c:lvl>
                  <c:pt idx="0">
                    <c:v>2006</c:v>
                  </c:pt>
                  <c:pt idx="4">
                    <c:v>2007</c:v>
                  </c:pt>
                </c:lvl>
              </c:multiLvlStrCache>
            </c:multiLvlStrRef>
          </c:cat>
          <c:val>
            <c:numRef>
              <c:f>'System pivot'!$D$6:$D$16</c:f>
              <c:numCache>
                <c:formatCode>General</c:formatCode>
                <c:ptCount val="8"/>
                <c:pt idx="1">
                  <c:v>1</c:v>
                </c:pt>
                <c:pt idx="2">
                  <c:v>37</c:v>
                </c:pt>
                <c:pt idx="3">
                  <c:v>280</c:v>
                </c:pt>
                <c:pt idx="4">
                  <c:v>543</c:v>
                </c:pt>
                <c:pt idx="5">
                  <c:v>327</c:v>
                </c:pt>
                <c:pt idx="6">
                  <c:v>296</c:v>
                </c:pt>
                <c:pt idx="7">
                  <c:v>312</c:v>
                </c:pt>
              </c:numCache>
            </c:numRef>
          </c:val>
        </c:ser>
        <c:ser>
          <c:idx val="2"/>
          <c:order val="2"/>
          <c:tx>
            <c:strRef>
              <c:f>'System pivot'!$F$3:$F$5</c:f>
              <c:strCache>
                <c:ptCount val="1"/>
                <c:pt idx="0">
                  <c:v>XP - System</c:v>
                </c:pt>
              </c:strCache>
            </c:strRef>
          </c:tx>
          <c:cat>
            <c:multiLvlStrRef>
              <c:f>'System pivot'!$A$6:$A$16</c:f>
              <c:multiLvlStrCache>
                <c:ptCount val="8"/>
                <c:lvl>
                  <c:pt idx="0">
                    <c:v>Sep</c:v>
                  </c:pt>
                  <c:pt idx="1">
                    <c:v>Oct</c:v>
                  </c:pt>
                  <c:pt idx="2">
                    <c:v>Nov</c:v>
                  </c:pt>
                  <c:pt idx="3">
                    <c:v>Dec</c:v>
                  </c:pt>
                  <c:pt idx="4">
                    <c:v>Jan</c:v>
                  </c:pt>
                  <c:pt idx="5">
                    <c:v>Feb</c:v>
                  </c:pt>
                  <c:pt idx="6">
                    <c:v>Mar</c:v>
                  </c:pt>
                  <c:pt idx="7">
                    <c:v>Apr</c:v>
                  </c:pt>
                </c:lvl>
                <c:lvl>
                  <c:pt idx="0">
                    <c:v>2006</c:v>
                  </c:pt>
                  <c:pt idx="4">
                    <c:v>2007</c:v>
                  </c:pt>
                </c:lvl>
              </c:multiLvlStrCache>
            </c:multiLvlStrRef>
          </c:cat>
          <c:val>
            <c:numRef>
              <c:f>'System pivot'!$F$6:$F$16</c:f>
              <c:numCache>
                <c:formatCode>General</c:formatCode>
                <c:ptCount val="8"/>
                <c:pt idx="0">
                  <c:v>210</c:v>
                </c:pt>
                <c:pt idx="1">
                  <c:v>269</c:v>
                </c:pt>
                <c:pt idx="2">
                  <c:v>249</c:v>
                </c:pt>
                <c:pt idx="3">
                  <c:v>160</c:v>
                </c:pt>
                <c:pt idx="4">
                  <c:v>118</c:v>
                </c:pt>
                <c:pt idx="5">
                  <c:v>90</c:v>
                </c:pt>
                <c:pt idx="6">
                  <c:v>100</c:v>
                </c:pt>
                <c:pt idx="7">
                  <c:v>96</c:v>
                </c:pt>
              </c:numCache>
            </c:numRef>
          </c:val>
        </c:ser>
        <c:marker val="1"/>
        <c:axId val="60883712"/>
        <c:axId val="60885248"/>
      </c:lineChart>
      <c:catAx>
        <c:axId val="60883712"/>
        <c:scaling>
          <c:orientation val="minMax"/>
        </c:scaling>
        <c:axPos val="b"/>
        <c:majorTickMark val="none"/>
        <c:tickLblPos val="nextTo"/>
        <c:crossAx val="60885248"/>
        <c:crosses val="autoZero"/>
        <c:auto val="1"/>
        <c:lblAlgn val="ctr"/>
        <c:lblOffset val="100"/>
      </c:catAx>
      <c:valAx>
        <c:axId val="60885248"/>
        <c:scaling>
          <c:orientation val="minMax"/>
        </c:scaling>
        <c:axPos val="l"/>
        <c:majorGridlines/>
        <c:title>
          <c:tx>
            <c:rich>
              <a:bodyPr/>
              <a:lstStyle/>
              <a:p>
                <a:pPr>
                  <a:defRPr/>
                </a:pPr>
                <a:r>
                  <a:rPr lang="en-US"/>
                  <a:t>Total Submissions</a:t>
                </a:r>
              </a:p>
            </c:rich>
          </c:tx>
          <c:layout/>
        </c:title>
        <c:numFmt formatCode="General" sourceLinked="1"/>
        <c:majorTickMark val="none"/>
        <c:tickLblPos val="nextTo"/>
        <c:crossAx val="60883712"/>
        <c:crosses val="autoZero"/>
        <c:crossBetween val="between"/>
      </c:valAx>
    </c:plotArea>
    <c:legend>
      <c:legendPos val="r"/>
      <c:layout/>
    </c:legend>
    <c:plotVisOnly val="1"/>
  </c:chart>
  <c:txPr>
    <a:bodyPr/>
    <a:lstStyle/>
    <a:p>
      <a:pPr>
        <a:defRPr sz="1800" b="1">
          <a:effectLst>
            <a:outerShdw blurRad="38100" dist="38100" dir="2700000" algn="tl">
              <a:srgbClr val="000000">
                <a:alpha val="43137"/>
              </a:srgbClr>
            </a:outerShdw>
          </a:effectLst>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1800" b="1" dirty="0" smtClean="0">
                <a:effectLst>
                  <a:outerShdw blurRad="50800" dist="38100" algn="tr" rotWithShape="0">
                    <a:prstClr val="black">
                      <a:alpha val="40000"/>
                    </a:prstClr>
                  </a:outerShdw>
                </a:effectLst>
              </a:rPr>
              <a:t>Windows Vista Device Submissions</a:t>
            </a:r>
            <a:endParaRPr lang="en-US" sz="1800" b="1" dirty="0">
              <a:effectLst>
                <a:outerShdw blurRad="50800" dist="38100" algn="tr" rotWithShape="0">
                  <a:prstClr val="black">
                    <a:alpha val="40000"/>
                  </a:prstClr>
                </a:outerShdw>
              </a:effectLst>
            </a:endParaRPr>
          </a:p>
        </c:rich>
      </c:tx>
      <c:layout>
        <c:manualLayout>
          <c:xMode val="edge"/>
          <c:yMode val="edge"/>
          <c:x val="0.12627039267150431"/>
          <c:y val="1.9230769230769291E-2"/>
        </c:manualLayout>
      </c:layout>
    </c:title>
    <c:view3D>
      <c:perspective val="30"/>
    </c:view3D>
    <c:plotArea>
      <c:layout>
        <c:manualLayout>
          <c:layoutTarget val="inner"/>
          <c:xMode val="edge"/>
          <c:yMode val="edge"/>
          <c:x val="1.9607843137254902E-2"/>
          <c:y val="0.13676862507571169"/>
          <c:w val="0.66840473984869564"/>
          <c:h val="0.80739223702806384"/>
        </c:manualLayout>
      </c:layout>
      <c:pie3DChart>
        <c:varyColors val="1"/>
        <c:ser>
          <c:idx val="0"/>
          <c:order val="0"/>
          <c:explosion val="25"/>
          <c:dLbls>
            <c:txPr>
              <a:bodyPr/>
              <a:lstStyle/>
              <a:p>
                <a:pPr>
                  <a:defRPr b="1">
                    <a:effectLst>
                      <a:outerShdw blurRad="38100" dist="38100" dir="2700000" algn="tl">
                        <a:srgbClr val="000000">
                          <a:alpha val="43137"/>
                        </a:srgbClr>
                      </a:outerShdw>
                    </a:effectLst>
                  </a:defRPr>
                </a:pPr>
                <a:endParaRPr lang="en-US"/>
              </a:p>
            </c:txPr>
            <c:showPercent val="1"/>
            <c:showLeaderLines val="1"/>
          </c:dLbls>
          <c:cat>
            <c:strRef>
              <c:f>Sheet1!$A$2:$A$20</c:f>
              <c:strCache>
                <c:ptCount val="19"/>
                <c:pt idx="0">
                  <c:v>1394 Controller</c:v>
                </c:pt>
                <c:pt idx="1">
                  <c:v>Audio</c:v>
                </c:pt>
                <c:pt idx="2">
                  <c:v>Bluetooth Controller</c:v>
                </c:pt>
                <c:pt idx="3">
                  <c:v>CardBus-PCMCIA Controller</c:v>
                </c:pt>
                <c:pt idx="4">
                  <c:v>Consumer Storage</c:v>
                </c:pt>
                <c:pt idx="5">
                  <c:v>Display Adapters/Chipsets</c:v>
                </c:pt>
                <c:pt idx="6">
                  <c:v>Imaging</c:v>
                </c:pt>
                <c:pt idx="7">
                  <c:v>Input</c:v>
                </c:pt>
                <c:pt idx="8">
                  <c:v>Modem</c:v>
                </c:pt>
                <c:pt idx="9">
                  <c:v>Monitors</c:v>
                </c:pt>
                <c:pt idx="10">
                  <c:v>Motherboard</c:v>
                </c:pt>
                <c:pt idx="11">
                  <c:v>Networking</c:v>
                </c:pt>
                <c:pt idx="12">
                  <c:v>Portable Devices</c:v>
                </c:pt>
                <c:pt idx="13">
                  <c:v>Secure Digital Host Controller</c:v>
                </c:pt>
                <c:pt idx="14">
                  <c:v>Serial Port Adapters</c:v>
                </c:pt>
                <c:pt idx="15">
                  <c:v>Streaming Media and Broadcast</c:v>
                </c:pt>
                <c:pt idx="16">
                  <c:v>Transfer Cable</c:v>
                </c:pt>
                <c:pt idx="17">
                  <c:v>USB Hub &amp; Controller</c:v>
                </c:pt>
                <c:pt idx="18">
                  <c:v>Windows SideShow</c:v>
                </c:pt>
              </c:strCache>
            </c:strRef>
          </c:cat>
          <c:val>
            <c:numRef>
              <c:f>Sheet1!$B$2:$B$20</c:f>
              <c:numCache>
                <c:formatCode>General</c:formatCode>
                <c:ptCount val="19"/>
                <c:pt idx="0">
                  <c:v>25</c:v>
                </c:pt>
                <c:pt idx="1">
                  <c:v>211</c:v>
                </c:pt>
                <c:pt idx="2">
                  <c:v>17</c:v>
                </c:pt>
                <c:pt idx="3">
                  <c:v>24</c:v>
                </c:pt>
                <c:pt idx="4">
                  <c:v>2141</c:v>
                </c:pt>
                <c:pt idx="5">
                  <c:v>515</c:v>
                </c:pt>
                <c:pt idx="6">
                  <c:v>1202</c:v>
                </c:pt>
                <c:pt idx="7">
                  <c:v>2446</c:v>
                </c:pt>
                <c:pt idx="8">
                  <c:v>134</c:v>
                </c:pt>
                <c:pt idx="9">
                  <c:v>778</c:v>
                </c:pt>
                <c:pt idx="10">
                  <c:v>370</c:v>
                </c:pt>
                <c:pt idx="11">
                  <c:v>460</c:v>
                </c:pt>
                <c:pt idx="12">
                  <c:v>44</c:v>
                </c:pt>
                <c:pt idx="13">
                  <c:v>11</c:v>
                </c:pt>
                <c:pt idx="14">
                  <c:v>10</c:v>
                </c:pt>
                <c:pt idx="15">
                  <c:v>750</c:v>
                </c:pt>
                <c:pt idx="16">
                  <c:v>5</c:v>
                </c:pt>
                <c:pt idx="17">
                  <c:v>60</c:v>
                </c:pt>
                <c:pt idx="18">
                  <c:v>18</c:v>
                </c:pt>
              </c:numCache>
            </c:numRef>
          </c:val>
        </c:ser>
        <c:dLbls>
          <c:showPercent val="1"/>
        </c:dLbls>
      </c:pie3DChart>
    </c:plotArea>
    <c:legend>
      <c:legendPos val="r"/>
      <c:layout>
        <c:manualLayout>
          <c:xMode val="edge"/>
          <c:yMode val="edge"/>
          <c:x val="0.71533824816015645"/>
          <c:y val="0"/>
          <c:w val="0.27485783027121607"/>
          <c:h val="0.98191853422168396"/>
        </c:manualLayout>
      </c:layout>
      <c:txPr>
        <a:bodyPr/>
        <a:lstStyle/>
        <a:p>
          <a:pPr>
            <a:defRPr b="1">
              <a:effectLst>
                <a:outerShdw blurRad="38100" dist="38100" dir="2700000" algn="tl">
                  <a:srgbClr val="000000">
                    <a:alpha val="43137"/>
                  </a:srgbClr>
                </a:outerShdw>
              </a:effectLst>
            </a:defRPr>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lgn="ctr">
              <a:defRPr b="0">
                <a:effectLst>
                  <a:outerShdw blurRad="38100" dist="38100" dir="2700000" algn="tl">
                    <a:srgbClr val="000000">
                      <a:alpha val="43137"/>
                    </a:srgbClr>
                  </a:outerShdw>
                </a:effectLst>
                <a:latin typeface="+mj-lt"/>
              </a:defRPr>
            </a:pPr>
            <a:r>
              <a:rPr lang="en-US" b="0" dirty="0" smtClean="0">
                <a:effectLst>
                  <a:outerShdw blurRad="38100" dist="38100" dir="2700000" algn="tl">
                    <a:srgbClr val="000000">
                      <a:alpha val="43137"/>
                    </a:srgbClr>
                  </a:outerShdw>
                </a:effectLst>
                <a:latin typeface="+mj-lt"/>
              </a:rPr>
              <a:t>Windows Vista System Submissions</a:t>
            </a:r>
            <a:endParaRPr lang="en-US" b="0" dirty="0">
              <a:effectLst>
                <a:outerShdw blurRad="38100" dist="38100" dir="2700000" algn="tl">
                  <a:srgbClr val="000000">
                    <a:alpha val="43137"/>
                  </a:srgbClr>
                </a:outerShdw>
              </a:effectLst>
              <a:latin typeface="+mj-lt"/>
            </a:endParaRPr>
          </a:p>
        </c:rich>
      </c:tx>
      <c:layout>
        <c:manualLayout>
          <c:xMode val="edge"/>
          <c:yMode val="edge"/>
          <c:x val="0.27349872536099734"/>
          <c:y val="8.0543508542371724E-3"/>
        </c:manualLayout>
      </c:layout>
    </c:title>
    <c:view3D>
      <c:rotX val="30"/>
      <c:perspective val="30"/>
    </c:view3D>
    <c:plotArea>
      <c:layout>
        <c:manualLayout>
          <c:layoutTarget val="inner"/>
          <c:xMode val="edge"/>
          <c:yMode val="edge"/>
          <c:x val="6.2229756723177765E-2"/>
          <c:y val="0.28740965071673724"/>
          <c:w val="0.56206747353232767"/>
          <c:h val="0.71123839087421759"/>
        </c:manualLayout>
      </c:layout>
      <c:pie3DChart>
        <c:varyColors val="1"/>
        <c:ser>
          <c:idx val="0"/>
          <c:order val="0"/>
          <c:explosion val="25"/>
          <c:dLbls>
            <c:txPr>
              <a:bodyPr/>
              <a:lstStyle/>
              <a:p>
                <a:pPr>
                  <a:defRPr sz="1100" b="1">
                    <a:effectLst>
                      <a:outerShdw blurRad="38100" dist="38100" dir="2700000" algn="tl">
                        <a:srgbClr val="000000">
                          <a:alpha val="43137"/>
                        </a:srgbClr>
                      </a:outerShdw>
                    </a:effectLst>
                  </a:defRPr>
                </a:pPr>
                <a:endParaRPr lang="en-US"/>
              </a:p>
            </c:txPr>
            <c:showPercent val="1"/>
            <c:showLeaderLines val="1"/>
          </c:dLbls>
          <c:cat>
            <c:strRef>
              <c:f>Sheet2!$A$3:$A$11</c:f>
              <c:strCache>
                <c:ptCount val="9"/>
                <c:pt idx="0">
                  <c:v>Desktop (Business)</c:v>
                </c:pt>
                <c:pt idx="1">
                  <c:v>Desktop (Business and Consumer)</c:v>
                </c:pt>
                <c:pt idx="2">
                  <c:v>Mobile (Consumer)</c:v>
                </c:pt>
                <c:pt idx="3">
                  <c:v>Mobile (Business)</c:v>
                </c:pt>
                <c:pt idx="4">
                  <c:v>Mobile (Business and Consumer)</c:v>
                </c:pt>
                <c:pt idx="5">
                  <c:v>Ultra portable (Business)</c:v>
                </c:pt>
                <c:pt idx="6">
                  <c:v>Ultra portable (Business and Consumer)</c:v>
                </c:pt>
                <c:pt idx="7">
                  <c:v>Ultra mobile (Business)</c:v>
                </c:pt>
                <c:pt idx="8">
                  <c:v>Ultra mobile (Business and Consumer)</c:v>
                </c:pt>
              </c:strCache>
            </c:strRef>
          </c:cat>
          <c:val>
            <c:numRef>
              <c:f>Sheet2!$B$3:$B$11</c:f>
              <c:numCache>
                <c:formatCode>General</c:formatCode>
                <c:ptCount val="9"/>
                <c:pt idx="0">
                  <c:v>55</c:v>
                </c:pt>
                <c:pt idx="1">
                  <c:v>554</c:v>
                </c:pt>
                <c:pt idx="2">
                  <c:v>66</c:v>
                </c:pt>
                <c:pt idx="3">
                  <c:v>37</c:v>
                </c:pt>
                <c:pt idx="4">
                  <c:v>486</c:v>
                </c:pt>
                <c:pt idx="5">
                  <c:v>10</c:v>
                </c:pt>
                <c:pt idx="6">
                  <c:v>35</c:v>
                </c:pt>
                <c:pt idx="7">
                  <c:v>1</c:v>
                </c:pt>
                <c:pt idx="8">
                  <c:v>5</c:v>
                </c:pt>
              </c:numCache>
            </c:numRef>
          </c:val>
        </c:ser>
        <c:dLbls>
          <c:showPercent val="1"/>
        </c:dLbls>
      </c:pie3DChart>
    </c:plotArea>
    <c:legend>
      <c:legendPos val="r"/>
      <c:layout>
        <c:manualLayout>
          <c:xMode val="edge"/>
          <c:yMode val="edge"/>
          <c:x val="0.64409470560635962"/>
          <c:y val="0.15368135473450434"/>
          <c:w val="0.34681266267100114"/>
          <c:h val="0.7895921663638199"/>
        </c:manualLayout>
      </c:layout>
      <c:txPr>
        <a:bodyPr/>
        <a:lstStyle/>
        <a:p>
          <a:pPr>
            <a:defRPr sz="1200" b="1">
              <a:effectLst>
                <a:outerShdw blurRad="38100" dist="38100" dir="2700000" algn="tl">
                  <a:srgbClr val="000000">
                    <a:alpha val="43137"/>
                  </a:srgbClr>
                </a:outerShdw>
              </a:effectLst>
            </a:defRPr>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74039-0A8E-47DE-91E2-1927A2BE7A29}" type="doc">
      <dgm:prSet loTypeId="urn:microsoft.com/office/officeart/2005/8/layout/chevron1" loCatId="process" qsTypeId="urn:microsoft.com/office/officeart/2005/8/quickstyle/simple5" qsCatId="simple" csTypeId="urn:microsoft.com/office/officeart/2005/8/colors/accent2_2" csCatId="accent2" phldr="1"/>
      <dgm:spPr/>
    </dgm:pt>
    <dgm:pt modelId="{CF728709-85EB-4904-97AB-DA7B56D3EAED}">
      <dgm:prSet phldrT="[Text]"/>
      <dgm:spPr/>
      <dgm:t>
        <a:bodyPr/>
        <a:lstStyle/>
        <a:p>
          <a:r>
            <a:rPr lang="en-US" b="1" dirty="0" smtClean="0">
              <a:effectLst>
                <a:outerShdw blurRad="38100" dist="38100" dir="2700000" algn="tl">
                  <a:srgbClr val="000000">
                    <a:alpha val="43137"/>
                  </a:srgbClr>
                </a:outerShdw>
              </a:effectLst>
            </a:rPr>
            <a:t>Innovation</a:t>
          </a:r>
          <a:endParaRPr lang="en-US" b="1" dirty="0">
            <a:effectLst>
              <a:outerShdw blurRad="38100" dist="38100" dir="2700000" algn="tl">
                <a:srgbClr val="000000">
                  <a:alpha val="43137"/>
                </a:srgbClr>
              </a:outerShdw>
            </a:effectLst>
          </a:endParaRPr>
        </a:p>
      </dgm:t>
    </dgm:pt>
    <dgm:pt modelId="{B292D755-1DFA-49F9-AACF-AF7C6415256A}" type="parTrans" cxnId="{1CC4B7B6-5B09-41D7-8D95-480320B0DFAF}">
      <dgm:prSet/>
      <dgm:spPr/>
      <dgm:t>
        <a:bodyPr/>
        <a:lstStyle/>
        <a:p>
          <a:endParaRPr lang="en-US"/>
        </a:p>
      </dgm:t>
    </dgm:pt>
    <dgm:pt modelId="{BA769D32-9EBD-4283-896D-81A33E25D496}" type="sibTrans" cxnId="{1CC4B7B6-5B09-41D7-8D95-480320B0DFAF}">
      <dgm:prSet/>
      <dgm:spPr/>
      <dgm:t>
        <a:bodyPr/>
        <a:lstStyle/>
        <a:p>
          <a:endParaRPr lang="en-US"/>
        </a:p>
      </dgm:t>
    </dgm:pt>
    <dgm:pt modelId="{9111A470-34EA-4ABA-A84F-58FDCA568DDB}">
      <dgm:prSet phldrT="[Text]"/>
      <dgm:spPr/>
      <dgm:t>
        <a:bodyPr/>
        <a:lstStyle/>
        <a:p>
          <a:r>
            <a:rPr lang="en-US" b="1" dirty="0" smtClean="0">
              <a:effectLst>
                <a:outerShdw blurRad="38100" dist="38100" dir="2700000" algn="tl">
                  <a:srgbClr val="000000">
                    <a:alpha val="43137"/>
                  </a:srgbClr>
                </a:outerShdw>
              </a:effectLst>
            </a:rPr>
            <a:t>Mainstreaming</a:t>
          </a:r>
          <a:endParaRPr lang="en-US" b="1" dirty="0">
            <a:effectLst>
              <a:outerShdw blurRad="38100" dist="38100" dir="2700000" algn="tl">
                <a:srgbClr val="000000">
                  <a:alpha val="43137"/>
                </a:srgbClr>
              </a:outerShdw>
            </a:effectLst>
          </a:endParaRPr>
        </a:p>
      </dgm:t>
    </dgm:pt>
    <dgm:pt modelId="{766958C7-199B-4629-85E0-945CB9706512}" type="parTrans" cxnId="{A9BC6353-562F-4273-90D4-1BF0BA9BBC72}">
      <dgm:prSet/>
      <dgm:spPr/>
      <dgm:t>
        <a:bodyPr/>
        <a:lstStyle/>
        <a:p>
          <a:endParaRPr lang="en-US"/>
        </a:p>
      </dgm:t>
    </dgm:pt>
    <dgm:pt modelId="{99F566BA-5389-4472-89C1-4327091F98C8}" type="sibTrans" cxnId="{A9BC6353-562F-4273-90D4-1BF0BA9BBC72}">
      <dgm:prSet/>
      <dgm:spPr/>
      <dgm:t>
        <a:bodyPr/>
        <a:lstStyle/>
        <a:p>
          <a:endParaRPr lang="en-US"/>
        </a:p>
      </dgm:t>
    </dgm:pt>
    <dgm:pt modelId="{BC81E94C-B83E-4509-83EA-62B04A9BFCB7}">
      <dgm:prSet phldrT="[Text]"/>
      <dgm:spPr/>
      <dgm:t>
        <a:bodyPr/>
        <a:lstStyle/>
        <a:p>
          <a:r>
            <a:rPr lang="en-US" b="1" dirty="0" smtClean="0">
              <a:effectLst>
                <a:outerShdw blurRad="38100" dist="38100" dir="2700000" algn="tl">
                  <a:srgbClr val="000000">
                    <a:alpha val="43137"/>
                  </a:srgbClr>
                </a:outerShdw>
              </a:effectLst>
            </a:rPr>
            <a:t>Mainstream</a:t>
          </a:r>
          <a:endParaRPr lang="en-US" b="1" dirty="0">
            <a:effectLst>
              <a:outerShdw blurRad="38100" dist="38100" dir="2700000" algn="tl">
                <a:srgbClr val="000000">
                  <a:alpha val="43137"/>
                </a:srgbClr>
              </a:outerShdw>
            </a:effectLst>
          </a:endParaRPr>
        </a:p>
      </dgm:t>
    </dgm:pt>
    <dgm:pt modelId="{39480EE1-5737-45E0-90D4-88EF8F75399B}" type="parTrans" cxnId="{29E10F36-6742-4E0B-A03E-AB42BA4233A8}">
      <dgm:prSet/>
      <dgm:spPr/>
      <dgm:t>
        <a:bodyPr/>
        <a:lstStyle/>
        <a:p>
          <a:endParaRPr lang="en-US"/>
        </a:p>
      </dgm:t>
    </dgm:pt>
    <dgm:pt modelId="{CB3F0556-48BD-4D49-BD06-C16C08E8D039}" type="sibTrans" cxnId="{29E10F36-6742-4E0B-A03E-AB42BA4233A8}">
      <dgm:prSet/>
      <dgm:spPr/>
      <dgm:t>
        <a:bodyPr/>
        <a:lstStyle/>
        <a:p>
          <a:endParaRPr lang="en-US"/>
        </a:p>
      </dgm:t>
    </dgm:pt>
    <dgm:pt modelId="{2EB10643-6B5F-4F02-B88C-1981B2AB2692}" type="pres">
      <dgm:prSet presAssocID="{E3474039-0A8E-47DE-91E2-1927A2BE7A29}" presName="Name0" presStyleCnt="0">
        <dgm:presLayoutVars>
          <dgm:dir/>
          <dgm:animLvl val="lvl"/>
          <dgm:resizeHandles val="exact"/>
        </dgm:presLayoutVars>
      </dgm:prSet>
      <dgm:spPr/>
    </dgm:pt>
    <dgm:pt modelId="{6BC12F25-1C07-497B-B7DE-6FAA2E4D5F96}" type="pres">
      <dgm:prSet presAssocID="{CF728709-85EB-4904-97AB-DA7B56D3EAED}" presName="parTxOnly" presStyleLbl="node1" presStyleIdx="0" presStyleCnt="3">
        <dgm:presLayoutVars>
          <dgm:chMax val="0"/>
          <dgm:chPref val="0"/>
          <dgm:bulletEnabled val="1"/>
        </dgm:presLayoutVars>
      </dgm:prSet>
      <dgm:spPr/>
      <dgm:t>
        <a:bodyPr/>
        <a:lstStyle/>
        <a:p>
          <a:endParaRPr lang="en-US"/>
        </a:p>
      </dgm:t>
    </dgm:pt>
    <dgm:pt modelId="{ABFC70FA-BCE3-48E3-9C92-566EF0C6512B}" type="pres">
      <dgm:prSet presAssocID="{BA769D32-9EBD-4283-896D-81A33E25D496}" presName="parTxOnlySpace" presStyleCnt="0"/>
      <dgm:spPr/>
    </dgm:pt>
    <dgm:pt modelId="{C6501E2A-B789-4DD9-959A-B967470C968E}" type="pres">
      <dgm:prSet presAssocID="{9111A470-34EA-4ABA-A84F-58FDCA568DDB}" presName="parTxOnly" presStyleLbl="node1" presStyleIdx="1" presStyleCnt="3">
        <dgm:presLayoutVars>
          <dgm:chMax val="0"/>
          <dgm:chPref val="0"/>
          <dgm:bulletEnabled val="1"/>
        </dgm:presLayoutVars>
      </dgm:prSet>
      <dgm:spPr/>
      <dgm:t>
        <a:bodyPr/>
        <a:lstStyle/>
        <a:p>
          <a:endParaRPr lang="en-US"/>
        </a:p>
      </dgm:t>
    </dgm:pt>
    <dgm:pt modelId="{51E314B5-DDD1-4065-809B-9B46BA1FE80E}" type="pres">
      <dgm:prSet presAssocID="{99F566BA-5389-4472-89C1-4327091F98C8}" presName="parTxOnlySpace" presStyleCnt="0"/>
      <dgm:spPr/>
    </dgm:pt>
    <dgm:pt modelId="{F6BF9C91-1EAA-4DB8-B9FE-20FE8C0366AE}" type="pres">
      <dgm:prSet presAssocID="{BC81E94C-B83E-4509-83EA-62B04A9BFCB7}" presName="parTxOnly" presStyleLbl="node1" presStyleIdx="2" presStyleCnt="3">
        <dgm:presLayoutVars>
          <dgm:chMax val="0"/>
          <dgm:chPref val="0"/>
          <dgm:bulletEnabled val="1"/>
        </dgm:presLayoutVars>
      </dgm:prSet>
      <dgm:spPr/>
      <dgm:t>
        <a:bodyPr/>
        <a:lstStyle/>
        <a:p>
          <a:endParaRPr lang="en-US"/>
        </a:p>
      </dgm:t>
    </dgm:pt>
  </dgm:ptLst>
  <dgm:cxnLst>
    <dgm:cxn modelId="{6636869B-890B-4C2D-B233-75401E5A2656}" type="presOf" srcId="{E3474039-0A8E-47DE-91E2-1927A2BE7A29}" destId="{2EB10643-6B5F-4F02-B88C-1981B2AB2692}" srcOrd="0" destOrd="0" presId="urn:microsoft.com/office/officeart/2005/8/layout/chevron1"/>
    <dgm:cxn modelId="{2CEAF616-302E-4225-8649-9F38FD4B28A5}" type="presOf" srcId="{9111A470-34EA-4ABA-A84F-58FDCA568DDB}" destId="{C6501E2A-B789-4DD9-959A-B967470C968E}" srcOrd="0" destOrd="0" presId="urn:microsoft.com/office/officeart/2005/8/layout/chevron1"/>
    <dgm:cxn modelId="{1CC4B7B6-5B09-41D7-8D95-480320B0DFAF}" srcId="{E3474039-0A8E-47DE-91E2-1927A2BE7A29}" destId="{CF728709-85EB-4904-97AB-DA7B56D3EAED}" srcOrd="0" destOrd="0" parTransId="{B292D755-1DFA-49F9-AACF-AF7C6415256A}" sibTransId="{BA769D32-9EBD-4283-896D-81A33E25D496}"/>
    <dgm:cxn modelId="{A9BC6353-562F-4273-90D4-1BF0BA9BBC72}" srcId="{E3474039-0A8E-47DE-91E2-1927A2BE7A29}" destId="{9111A470-34EA-4ABA-A84F-58FDCA568DDB}" srcOrd="1" destOrd="0" parTransId="{766958C7-199B-4629-85E0-945CB9706512}" sibTransId="{99F566BA-5389-4472-89C1-4327091F98C8}"/>
    <dgm:cxn modelId="{29E10F36-6742-4E0B-A03E-AB42BA4233A8}" srcId="{E3474039-0A8E-47DE-91E2-1927A2BE7A29}" destId="{BC81E94C-B83E-4509-83EA-62B04A9BFCB7}" srcOrd="2" destOrd="0" parTransId="{39480EE1-5737-45E0-90D4-88EF8F75399B}" sibTransId="{CB3F0556-48BD-4D49-BD06-C16C08E8D039}"/>
    <dgm:cxn modelId="{22D7CE83-7E9F-4B3D-8898-1BDECE7288B7}" type="presOf" srcId="{CF728709-85EB-4904-97AB-DA7B56D3EAED}" destId="{6BC12F25-1C07-497B-B7DE-6FAA2E4D5F96}" srcOrd="0" destOrd="0" presId="urn:microsoft.com/office/officeart/2005/8/layout/chevron1"/>
    <dgm:cxn modelId="{C9DF456C-3D94-472B-9817-D0969F4DC8E0}" type="presOf" srcId="{BC81E94C-B83E-4509-83EA-62B04A9BFCB7}" destId="{F6BF9C91-1EAA-4DB8-B9FE-20FE8C0366AE}" srcOrd="0" destOrd="0" presId="urn:microsoft.com/office/officeart/2005/8/layout/chevron1"/>
    <dgm:cxn modelId="{A45792A5-1827-41D5-B6F1-5880FCE91D36}" type="presParOf" srcId="{2EB10643-6B5F-4F02-B88C-1981B2AB2692}" destId="{6BC12F25-1C07-497B-B7DE-6FAA2E4D5F96}" srcOrd="0" destOrd="0" presId="urn:microsoft.com/office/officeart/2005/8/layout/chevron1"/>
    <dgm:cxn modelId="{76B60CBB-2EB7-4E67-BAD6-FB18B8CD66DC}" type="presParOf" srcId="{2EB10643-6B5F-4F02-B88C-1981B2AB2692}" destId="{ABFC70FA-BCE3-48E3-9C92-566EF0C6512B}" srcOrd="1" destOrd="0" presId="urn:microsoft.com/office/officeart/2005/8/layout/chevron1"/>
    <dgm:cxn modelId="{C541984C-136E-4E84-81BA-F8DE9CB60415}" type="presParOf" srcId="{2EB10643-6B5F-4F02-B88C-1981B2AB2692}" destId="{C6501E2A-B789-4DD9-959A-B967470C968E}" srcOrd="2" destOrd="0" presId="urn:microsoft.com/office/officeart/2005/8/layout/chevron1"/>
    <dgm:cxn modelId="{D32D1E41-F7D5-43C5-A87A-09A8C6F56A52}" type="presParOf" srcId="{2EB10643-6B5F-4F02-B88C-1981B2AB2692}" destId="{51E314B5-DDD1-4065-809B-9B46BA1FE80E}" srcOrd="3" destOrd="0" presId="urn:microsoft.com/office/officeart/2005/8/layout/chevron1"/>
    <dgm:cxn modelId="{BAAF8938-FDB7-450E-9A43-4FAB467B9E0B}" type="presParOf" srcId="{2EB10643-6B5F-4F02-B88C-1981B2AB2692}" destId="{F6BF9C91-1EAA-4DB8-B9FE-20FE8C0366AE}" srcOrd="4"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CD2492B1-6D2F-4823-AFEB-62D1DDB45E08}" type="doc">
      <dgm:prSet loTypeId="urn:microsoft.com/office/officeart/2005/8/layout/balance1" loCatId="relationship" qsTypeId="urn:microsoft.com/office/officeart/2005/8/quickstyle/3d1" qsCatId="3D" csTypeId="urn:microsoft.com/office/officeart/2005/8/colors/colorful1" csCatId="colorful" phldr="1"/>
      <dgm:spPr/>
      <dgm:t>
        <a:bodyPr/>
        <a:lstStyle/>
        <a:p>
          <a:endParaRPr lang="en-US"/>
        </a:p>
      </dgm:t>
    </dgm:pt>
    <dgm:pt modelId="{729D20BD-02F9-432F-921D-40B092607980}">
      <dgm:prSet phldrT="[Text]" custT="1"/>
      <dgm:spPr/>
      <dgm:t>
        <a:bodyPr/>
        <a:lstStyle/>
        <a:p>
          <a:pPr marL="0" algn="ctr" defTabSz="914063" rtl="0" eaLnBrk="1" latinLnBrk="0" hangingPunct="1"/>
          <a:r>
            <a:rPr lang="en-US" sz="1800" kern="1200" dirty="0" smtClean="0">
              <a:solidFill>
                <a:schemeClr val="bg2"/>
              </a:solidFill>
              <a:effectLst/>
              <a:latin typeface="+mj-lt"/>
              <a:ea typeface="+mn-ea"/>
              <a:cs typeface="+mn-cs"/>
            </a:rPr>
            <a:t>Microsoft Interests</a:t>
          </a:r>
          <a:endParaRPr lang="en-US" sz="1800" kern="1200" dirty="0">
            <a:solidFill>
              <a:schemeClr val="bg2"/>
            </a:solidFill>
            <a:effectLst/>
            <a:latin typeface="+mj-lt"/>
            <a:ea typeface="+mn-ea"/>
            <a:cs typeface="+mn-cs"/>
          </a:endParaRPr>
        </a:p>
      </dgm:t>
    </dgm:pt>
    <dgm:pt modelId="{46058B82-74F0-493C-AEA2-D826B53A7335}" type="parTrans" cxnId="{165FBBCD-6F8A-40D0-8D30-6266FE870F52}">
      <dgm:prSet/>
      <dgm:spPr/>
      <dgm:t>
        <a:bodyPr/>
        <a:lstStyle/>
        <a:p>
          <a:endParaRPr lang="en-US"/>
        </a:p>
      </dgm:t>
    </dgm:pt>
    <dgm:pt modelId="{AF49295D-37B3-48F4-BDF2-AFCA6EE1566F}" type="sibTrans" cxnId="{165FBBCD-6F8A-40D0-8D30-6266FE870F52}">
      <dgm:prSet/>
      <dgm:spPr/>
      <dgm:t>
        <a:bodyPr/>
        <a:lstStyle/>
        <a:p>
          <a:endParaRPr lang="en-US"/>
        </a:p>
      </dgm:t>
    </dgm:pt>
    <dgm:pt modelId="{71FC44E5-44A4-49BE-960E-6524BEF8C810}">
      <dgm:prSet phldrT="[Text]" custT="1"/>
      <dgm:spPr/>
      <dgm:t>
        <a:bodyPr/>
        <a:lstStyle/>
        <a:p>
          <a:pPr marL="0" algn="ctr" defTabSz="914063" rtl="0" eaLnBrk="1" latinLnBrk="0" hangingPunct="1"/>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Stability and Reliability</a:t>
          </a:r>
          <a:endParaRPr lang="en-US" sz="16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C577EDC8-1775-48FE-A1C1-2DEAC60C2630}" type="parTrans" cxnId="{37CA9BCC-ED80-452E-AB7E-90B4047E0A43}">
      <dgm:prSet/>
      <dgm:spPr/>
      <dgm:t>
        <a:bodyPr/>
        <a:lstStyle/>
        <a:p>
          <a:endParaRPr lang="en-US"/>
        </a:p>
      </dgm:t>
    </dgm:pt>
    <dgm:pt modelId="{F5C2AD46-4032-4891-869F-89ABA1C51071}" type="sibTrans" cxnId="{37CA9BCC-ED80-452E-AB7E-90B4047E0A43}">
      <dgm:prSet/>
      <dgm:spPr/>
      <dgm:t>
        <a:bodyPr/>
        <a:lstStyle/>
        <a:p>
          <a:endParaRPr lang="en-US"/>
        </a:p>
      </dgm:t>
    </dgm:pt>
    <dgm:pt modelId="{12C1394C-4473-4BE9-B774-EB5339559BA6}">
      <dgm:prSet phldrT="[Text]" custT="1"/>
      <dgm:spPr/>
      <dgm:t>
        <a:bodyPr/>
        <a:lstStyle/>
        <a:p>
          <a:pPr marL="0" algn="ctr" defTabSz="914063" rtl="0" eaLnBrk="1" latinLnBrk="0" hangingPunct="1"/>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Value of the Logo</a:t>
          </a:r>
          <a:endParaRPr lang="en-US" sz="16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410FAFA8-6DFB-4F5D-86E2-ADA5060CF98A}" type="parTrans" cxnId="{89E17D32-F388-4A34-8E41-76B8BC30EE05}">
      <dgm:prSet/>
      <dgm:spPr/>
      <dgm:t>
        <a:bodyPr/>
        <a:lstStyle/>
        <a:p>
          <a:endParaRPr lang="en-US"/>
        </a:p>
      </dgm:t>
    </dgm:pt>
    <dgm:pt modelId="{20F51264-56BA-4193-BAFF-DC2258EAA282}" type="sibTrans" cxnId="{89E17D32-F388-4A34-8E41-76B8BC30EE05}">
      <dgm:prSet/>
      <dgm:spPr/>
      <dgm:t>
        <a:bodyPr/>
        <a:lstStyle/>
        <a:p>
          <a:endParaRPr lang="en-US"/>
        </a:p>
      </dgm:t>
    </dgm:pt>
    <dgm:pt modelId="{D415BA5A-3103-4E51-A7BA-817D790F6678}">
      <dgm:prSet phldrT="[Text]" custT="1"/>
      <dgm:spPr/>
      <dgm:t>
        <a:bodyPr/>
        <a:lstStyle/>
        <a:p>
          <a:pPr marL="0" algn="ctr" defTabSz="914063" rtl="0" eaLnBrk="1" latinLnBrk="0" hangingPunct="1"/>
          <a:r>
            <a:rPr lang="en-US" sz="1800" kern="1200" dirty="0" smtClean="0">
              <a:solidFill>
                <a:schemeClr val="bg2"/>
              </a:solidFill>
              <a:effectLst/>
              <a:latin typeface="+mj-lt"/>
              <a:ea typeface="+mn-ea"/>
              <a:cs typeface="+mn-cs"/>
            </a:rPr>
            <a:t>Partner Interests</a:t>
          </a:r>
          <a:endParaRPr lang="en-US" sz="1800" kern="1200" dirty="0">
            <a:solidFill>
              <a:schemeClr val="bg2"/>
            </a:solidFill>
            <a:effectLst/>
            <a:latin typeface="+mj-lt"/>
            <a:ea typeface="+mn-ea"/>
            <a:cs typeface="+mn-cs"/>
          </a:endParaRPr>
        </a:p>
      </dgm:t>
    </dgm:pt>
    <dgm:pt modelId="{7AD7733F-A93F-4CB6-A730-6F9FC0EF7FE7}" type="parTrans" cxnId="{5F4AD781-C37A-4F0D-8CB1-0F983110A6B7}">
      <dgm:prSet/>
      <dgm:spPr/>
      <dgm:t>
        <a:bodyPr/>
        <a:lstStyle/>
        <a:p>
          <a:endParaRPr lang="en-US"/>
        </a:p>
      </dgm:t>
    </dgm:pt>
    <dgm:pt modelId="{ED95B8F7-D0CF-4DB2-B344-31C1502E5560}" type="sibTrans" cxnId="{5F4AD781-C37A-4F0D-8CB1-0F983110A6B7}">
      <dgm:prSet/>
      <dgm:spPr/>
      <dgm:t>
        <a:bodyPr/>
        <a:lstStyle/>
        <a:p>
          <a:endParaRPr lang="en-US"/>
        </a:p>
      </dgm:t>
    </dgm:pt>
    <dgm:pt modelId="{669FE0D1-823B-45FA-97C9-5F2E3B8B5CAF}">
      <dgm:prSet phldrT="[Text]" custT="1"/>
      <dgm:spPr/>
      <dgm:t>
        <a:bodyPr/>
        <a:lstStyle/>
        <a:p>
          <a:pPr marL="0" algn="ctr" defTabSz="914063" rtl="0" eaLnBrk="1" latinLnBrk="0" hangingPunct="1"/>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Release Schedules</a:t>
          </a:r>
          <a:endParaRPr lang="en-US" sz="16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55F0E5BF-6F0F-4911-8FB8-4937C124B907}" type="parTrans" cxnId="{3A8AE599-13C6-4483-8B3D-4CD373D0B465}">
      <dgm:prSet/>
      <dgm:spPr/>
      <dgm:t>
        <a:bodyPr/>
        <a:lstStyle/>
        <a:p>
          <a:endParaRPr lang="en-US"/>
        </a:p>
      </dgm:t>
    </dgm:pt>
    <dgm:pt modelId="{7F504784-A698-4C1A-AF12-F33FC116AAF8}" type="sibTrans" cxnId="{3A8AE599-13C6-4483-8B3D-4CD373D0B465}">
      <dgm:prSet/>
      <dgm:spPr/>
      <dgm:t>
        <a:bodyPr/>
        <a:lstStyle/>
        <a:p>
          <a:endParaRPr lang="en-US"/>
        </a:p>
      </dgm:t>
    </dgm:pt>
    <dgm:pt modelId="{B345F8EB-A2EF-4AC0-957B-CD70E2ACDA66}">
      <dgm:prSet phldrT="[Text]" custT="1"/>
      <dgm:spPr/>
      <dgm:t>
        <a:bodyPr/>
        <a:lstStyle/>
        <a:p>
          <a:pPr marL="0" algn="ctr" defTabSz="914063" rtl="0" eaLnBrk="1" latinLnBrk="0" hangingPunct="1"/>
          <a:r>
            <a:rPr lang="en-US" sz="1600" kern="1200" dirty="0" smtClean="0">
              <a:solidFill>
                <a:srgbClr val="FFFFFF"/>
              </a:solidFill>
              <a:effectLst>
                <a:outerShdw blurRad="38100" dist="38100" dir="2700000" algn="tl">
                  <a:srgbClr val="000000">
                    <a:alpha val="43137"/>
                  </a:srgbClr>
                </a:outerShdw>
              </a:effectLst>
              <a:latin typeface="Segoe" pitchFamily="34" charset="0"/>
              <a:ea typeface="+mn-ea"/>
              <a:cs typeface="+mn-cs"/>
            </a:rPr>
            <a:t>Brand Equity</a:t>
          </a:r>
          <a:endParaRPr lang="en-US" sz="16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dgm:t>
    </dgm:pt>
    <dgm:pt modelId="{D9518A4E-A3CC-4D81-AE4C-7CC66DC1C25A}" type="parTrans" cxnId="{2E70CC3F-B145-4AC6-BEC3-E03B5533A958}">
      <dgm:prSet/>
      <dgm:spPr/>
      <dgm:t>
        <a:bodyPr/>
        <a:lstStyle/>
        <a:p>
          <a:endParaRPr lang="en-US"/>
        </a:p>
      </dgm:t>
    </dgm:pt>
    <dgm:pt modelId="{C32495CE-5DE8-4FAB-BD82-B8403198F719}" type="sibTrans" cxnId="{2E70CC3F-B145-4AC6-BEC3-E03B5533A958}">
      <dgm:prSet/>
      <dgm:spPr/>
      <dgm:t>
        <a:bodyPr/>
        <a:lstStyle/>
        <a:p>
          <a:endParaRPr lang="en-US"/>
        </a:p>
      </dgm:t>
    </dgm:pt>
    <dgm:pt modelId="{6C035FDF-B391-4F56-BCEE-03726BF8C56D}">
      <dgm:prSet phldrT="[Text]" custT="1"/>
      <dgm:spPr/>
      <dgm:t>
        <a:bodyPr/>
        <a:lstStyle/>
        <a:p>
          <a:pPr marL="0" algn="ctr" defTabSz="914063" rtl="0" eaLnBrk="1" latinLnBrk="0" hangingPunct="1"/>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Hardware</a:t>
          </a:r>
          <a:b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br>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Innovation</a:t>
          </a:r>
          <a:endParaRPr lang="en-US" sz="16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008B9F54-EDB8-4B2D-BFC8-ACF6B342FA8F}" type="parTrans" cxnId="{378C7E57-D765-44F4-8626-18C403D85206}">
      <dgm:prSet/>
      <dgm:spPr/>
      <dgm:t>
        <a:bodyPr/>
        <a:lstStyle/>
        <a:p>
          <a:endParaRPr lang="en-US"/>
        </a:p>
      </dgm:t>
    </dgm:pt>
    <dgm:pt modelId="{6C978C60-C78D-4A8D-AE3A-58C815843389}" type="sibTrans" cxnId="{378C7E57-D765-44F4-8626-18C403D85206}">
      <dgm:prSet/>
      <dgm:spPr/>
      <dgm:t>
        <a:bodyPr/>
        <a:lstStyle/>
        <a:p>
          <a:endParaRPr lang="en-US"/>
        </a:p>
      </dgm:t>
    </dgm:pt>
    <dgm:pt modelId="{59479FFD-6F34-4C17-A117-EB975C56F44F}">
      <dgm:prSet phldrT="[Text]" custT="1"/>
      <dgm:spPr/>
      <dgm:t>
        <a:bodyPr/>
        <a:lstStyle/>
        <a:p>
          <a:pPr marL="0" algn="ctr" defTabSz="914063" rtl="0" eaLnBrk="1" latinLnBrk="0" hangingPunct="1"/>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Costs &amp; the Bottom Line</a:t>
          </a:r>
          <a:endParaRPr lang="en-US" sz="16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7083C3D5-7E43-460B-8109-11F5BA351994}" type="parTrans" cxnId="{3D99C07B-F34C-49E3-BEAC-381CCEBBACAD}">
      <dgm:prSet/>
      <dgm:spPr/>
      <dgm:t>
        <a:bodyPr/>
        <a:lstStyle/>
        <a:p>
          <a:endParaRPr lang="en-US"/>
        </a:p>
      </dgm:t>
    </dgm:pt>
    <dgm:pt modelId="{4655C1CE-8047-4983-AC02-A51E55D76588}" type="sibTrans" cxnId="{3D99C07B-F34C-49E3-BEAC-381CCEBBACAD}">
      <dgm:prSet/>
      <dgm:spPr/>
      <dgm:t>
        <a:bodyPr/>
        <a:lstStyle/>
        <a:p>
          <a:endParaRPr lang="en-US"/>
        </a:p>
      </dgm:t>
    </dgm:pt>
    <dgm:pt modelId="{4EF67460-3BF2-4027-8AD3-3B820CFB150B}">
      <dgm:prSet phldrT="[Text]" custT="1"/>
      <dgm:spPr/>
      <dgm:t>
        <a:bodyPr/>
        <a:lstStyle/>
        <a:p>
          <a:pPr marL="0" algn="ctr" defTabSz="914063" rtl="0" eaLnBrk="1" latinLnBrk="0" hangingPunct="1"/>
          <a:r>
            <a:rPr lang="en-US" sz="1600" kern="1200" dirty="0" smtClean="0">
              <a:solidFill>
                <a:schemeClr val="tx1"/>
              </a:solidFill>
              <a:effectLst>
                <a:outerShdw blurRad="38100" dist="38100" dir="2700000" algn="tl">
                  <a:srgbClr val="000000">
                    <a:alpha val="43137"/>
                  </a:srgbClr>
                </a:outerShdw>
              </a:effectLst>
              <a:latin typeface="Segoe" pitchFamily="34" charset="0"/>
              <a:ea typeface="+mn-ea"/>
              <a:cs typeface="+mn-cs"/>
            </a:rPr>
            <a:t>Requirement Compliance</a:t>
          </a:r>
          <a:endParaRPr lang="en-US" sz="1600" kern="1200" dirty="0">
            <a:solidFill>
              <a:schemeClr val="tx1"/>
            </a:solidFill>
            <a:effectLst>
              <a:outerShdw blurRad="38100" dist="38100" dir="2700000" algn="tl">
                <a:srgbClr val="000000">
                  <a:alpha val="43137"/>
                </a:srgbClr>
              </a:outerShdw>
            </a:effectLst>
            <a:latin typeface="Segoe" pitchFamily="34" charset="0"/>
            <a:ea typeface="+mn-ea"/>
            <a:cs typeface="+mn-cs"/>
          </a:endParaRPr>
        </a:p>
      </dgm:t>
    </dgm:pt>
    <dgm:pt modelId="{284F8AC2-ED7E-4EC2-85C6-38F01D503725}" type="parTrans" cxnId="{17A5B7DC-F117-45BC-8463-D8FC2D025F82}">
      <dgm:prSet/>
      <dgm:spPr/>
      <dgm:t>
        <a:bodyPr/>
        <a:lstStyle/>
        <a:p>
          <a:endParaRPr lang="en-US"/>
        </a:p>
      </dgm:t>
    </dgm:pt>
    <dgm:pt modelId="{8A251541-475C-4F77-950F-2B9495DA6530}" type="sibTrans" cxnId="{17A5B7DC-F117-45BC-8463-D8FC2D025F82}">
      <dgm:prSet/>
      <dgm:spPr/>
      <dgm:t>
        <a:bodyPr/>
        <a:lstStyle/>
        <a:p>
          <a:endParaRPr lang="en-US"/>
        </a:p>
      </dgm:t>
    </dgm:pt>
    <dgm:pt modelId="{293F6D36-775E-4EF9-96FC-FB1491F2BA3B}" type="pres">
      <dgm:prSet presAssocID="{CD2492B1-6D2F-4823-AFEB-62D1DDB45E08}" presName="outerComposite" presStyleCnt="0">
        <dgm:presLayoutVars>
          <dgm:chMax val="2"/>
          <dgm:animLvl val="lvl"/>
          <dgm:resizeHandles val="exact"/>
        </dgm:presLayoutVars>
      </dgm:prSet>
      <dgm:spPr/>
      <dgm:t>
        <a:bodyPr/>
        <a:lstStyle/>
        <a:p>
          <a:endParaRPr lang="en-US"/>
        </a:p>
      </dgm:t>
    </dgm:pt>
    <dgm:pt modelId="{579BC7D6-E0BF-4518-8DA6-E78F141A11EF}" type="pres">
      <dgm:prSet presAssocID="{CD2492B1-6D2F-4823-AFEB-62D1DDB45E08}" presName="dummyMaxCanvas" presStyleCnt="0"/>
      <dgm:spPr/>
      <dgm:t>
        <a:bodyPr/>
        <a:lstStyle/>
        <a:p>
          <a:endParaRPr lang="en-US"/>
        </a:p>
      </dgm:t>
    </dgm:pt>
    <dgm:pt modelId="{883430A6-1395-4519-B421-49847515CC31}" type="pres">
      <dgm:prSet presAssocID="{CD2492B1-6D2F-4823-AFEB-62D1DDB45E08}" presName="parentComposite" presStyleCnt="0"/>
      <dgm:spPr/>
      <dgm:t>
        <a:bodyPr/>
        <a:lstStyle/>
        <a:p>
          <a:endParaRPr lang="en-US"/>
        </a:p>
      </dgm:t>
    </dgm:pt>
    <dgm:pt modelId="{B889F84F-C81D-44FB-87DD-29A464274B2F}" type="pres">
      <dgm:prSet presAssocID="{CD2492B1-6D2F-4823-AFEB-62D1DDB45E08}" presName="parent1" presStyleLbl="alignAccFollowNode1" presStyleIdx="0" presStyleCnt="4">
        <dgm:presLayoutVars>
          <dgm:chMax val="4"/>
        </dgm:presLayoutVars>
      </dgm:prSet>
      <dgm:spPr/>
      <dgm:t>
        <a:bodyPr/>
        <a:lstStyle/>
        <a:p>
          <a:endParaRPr lang="en-US"/>
        </a:p>
      </dgm:t>
    </dgm:pt>
    <dgm:pt modelId="{BC5391EC-7422-496F-B807-FB061D8D8DF2}" type="pres">
      <dgm:prSet presAssocID="{CD2492B1-6D2F-4823-AFEB-62D1DDB45E08}" presName="parent2" presStyleLbl="alignAccFollowNode1" presStyleIdx="1" presStyleCnt="4">
        <dgm:presLayoutVars>
          <dgm:chMax val="4"/>
        </dgm:presLayoutVars>
      </dgm:prSet>
      <dgm:spPr/>
      <dgm:t>
        <a:bodyPr/>
        <a:lstStyle/>
        <a:p>
          <a:endParaRPr lang="en-US"/>
        </a:p>
      </dgm:t>
    </dgm:pt>
    <dgm:pt modelId="{92CFFA9C-B56C-4666-AD6E-135C9C08374E}" type="pres">
      <dgm:prSet presAssocID="{CD2492B1-6D2F-4823-AFEB-62D1DDB45E08}" presName="childrenComposite" presStyleCnt="0"/>
      <dgm:spPr/>
      <dgm:t>
        <a:bodyPr/>
        <a:lstStyle/>
        <a:p>
          <a:endParaRPr lang="en-US"/>
        </a:p>
      </dgm:t>
    </dgm:pt>
    <dgm:pt modelId="{3762A637-88D7-4D6F-8D48-D22ED5E2DE4E}" type="pres">
      <dgm:prSet presAssocID="{CD2492B1-6D2F-4823-AFEB-62D1DDB45E08}" presName="dummyMaxCanvas_ChildArea" presStyleCnt="0"/>
      <dgm:spPr/>
      <dgm:t>
        <a:bodyPr/>
        <a:lstStyle/>
        <a:p>
          <a:endParaRPr lang="en-US"/>
        </a:p>
      </dgm:t>
    </dgm:pt>
    <dgm:pt modelId="{EEB8B03E-5558-4650-BF5C-ADE96735E96E}" type="pres">
      <dgm:prSet presAssocID="{CD2492B1-6D2F-4823-AFEB-62D1DDB45E08}" presName="fulcrum" presStyleLbl="alignAccFollowNode1" presStyleIdx="2" presStyleCnt="4"/>
      <dgm:spPr>
        <a:effectLst>
          <a:reflection blurRad="6350" stA="52000" endA="300" endPos="35000" dir="5400000" sy="-100000" algn="bl" rotWithShape="0"/>
        </a:effectLst>
      </dgm:spPr>
      <dgm:t>
        <a:bodyPr/>
        <a:lstStyle/>
        <a:p>
          <a:endParaRPr lang="en-US"/>
        </a:p>
      </dgm:t>
    </dgm:pt>
    <dgm:pt modelId="{C0B147EC-D17F-49E1-B923-48131A41C16F}" type="pres">
      <dgm:prSet presAssocID="{CD2492B1-6D2F-4823-AFEB-62D1DDB45E08}" presName="balance_34" presStyleLbl="alignAccFollowNode1" presStyleIdx="3" presStyleCnt="4">
        <dgm:presLayoutVars>
          <dgm:bulletEnabled val="1"/>
        </dgm:presLayoutVars>
      </dgm:prSet>
      <dgm:spPr>
        <a:effectLst>
          <a:reflection blurRad="6350" stA="52000" endA="300" endPos="35000" dir="5400000" sy="-100000" algn="bl" rotWithShape="0"/>
        </a:effectLst>
      </dgm:spPr>
      <dgm:t>
        <a:bodyPr/>
        <a:lstStyle/>
        <a:p>
          <a:endParaRPr lang="en-US"/>
        </a:p>
      </dgm:t>
    </dgm:pt>
    <dgm:pt modelId="{79DAAFBD-48E4-460A-ACDA-CAD70527357E}" type="pres">
      <dgm:prSet presAssocID="{CD2492B1-6D2F-4823-AFEB-62D1DDB45E08}" presName="right_34_1" presStyleLbl="node1" presStyleIdx="0" presStyleCnt="7">
        <dgm:presLayoutVars>
          <dgm:bulletEnabled val="1"/>
        </dgm:presLayoutVars>
      </dgm:prSet>
      <dgm:spPr/>
      <dgm:t>
        <a:bodyPr/>
        <a:lstStyle/>
        <a:p>
          <a:endParaRPr lang="en-US"/>
        </a:p>
      </dgm:t>
    </dgm:pt>
    <dgm:pt modelId="{7923393C-3B29-4295-AC26-F4B908E38322}" type="pres">
      <dgm:prSet presAssocID="{CD2492B1-6D2F-4823-AFEB-62D1DDB45E08}" presName="right_34_2" presStyleLbl="node1" presStyleIdx="1" presStyleCnt="7">
        <dgm:presLayoutVars>
          <dgm:bulletEnabled val="1"/>
        </dgm:presLayoutVars>
      </dgm:prSet>
      <dgm:spPr/>
      <dgm:t>
        <a:bodyPr/>
        <a:lstStyle/>
        <a:p>
          <a:endParaRPr lang="en-US"/>
        </a:p>
      </dgm:t>
    </dgm:pt>
    <dgm:pt modelId="{6394A1A2-4233-4A04-AC9A-75D3D789E8F6}" type="pres">
      <dgm:prSet presAssocID="{CD2492B1-6D2F-4823-AFEB-62D1DDB45E08}" presName="right_34_3" presStyleLbl="node1" presStyleIdx="2" presStyleCnt="7">
        <dgm:presLayoutVars>
          <dgm:bulletEnabled val="1"/>
        </dgm:presLayoutVars>
      </dgm:prSet>
      <dgm:spPr/>
      <dgm:t>
        <a:bodyPr/>
        <a:lstStyle/>
        <a:p>
          <a:endParaRPr lang="en-US"/>
        </a:p>
      </dgm:t>
    </dgm:pt>
    <dgm:pt modelId="{32464757-E2B9-41D0-89AC-E5A79D6D777A}" type="pres">
      <dgm:prSet presAssocID="{CD2492B1-6D2F-4823-AFEB-62D1DDB45E08}" presName="right_34_4" presStyleLbl="node1" presStyleIdx="3" presStyleCnt="7">
        <dgm:presLayoutVars>
          <dgm:bulletEnabled val="1"/>
        </dgm:presLayoutVars>
      </dgm:prSet>
      <dgm:spPr/>
      <dgm:t>
        <a:bodyPr/>
        <a:lstStyle/>
        <a:p>
          <a:endParaRPr lang="en-US"/>
        </a:p>
      </dgm:t>
    </dgm:pt>
    <dgm:pt modelId="{67C87FDF-8514-458C-9BC6-2EEEE3933726}" type="pres">
      <dgm:prSet presAssocID="{CD2492B1-6D2F-4823-AFEB-62D1DDB45E08}" presName="left_34_1" presStyleLbl="node1" presStyleIdx="4" presStyleCnt="7">
        <dgm:presLayoutVars>
          <dgm:bulletEnabled val="1"/>
        </dgm:presLayoutVars>
      </dgm:prSet>
      <dgm:spPr/>
      <dgm:t>
        <a:bodyPr/>
        <a:lstStyle/>
        <a:p>
          <a:endParaRPr lang="en-US"/>
        </a:p>
      </dgm:t>
    </dgm:pt>
    <dgm:pt modelId="{E986F0CF-5996-41DA-9FA2-DA48ABFDD5FE}" type="pres">
      <dgm:prSet presAssocID="{CD2492B1-6D2F-4823-AFEB-62D1DDB45E08}" presName="left_34_2" presStyleLbl="node1" presStyleIdx="5" presStyleCnt="7">
        <dgm:presLayoutVars>
          <dgm:bulletEnabled val="1"/>
        </dgm:presLayoutVars>
      </dgm:prSet>
      <dgm:spPr/>
      <dgm:t>
        <a:bodyPr/>
        <a:lstStyle/>
        <a:p>
          <a:endParaRPr lang="en-US"/>
        </a:p>
      </dgm:t>
    </dgm:pt>
    <dgm:pt modelId="{427C8628-3D88-44C6-80B7-CEA46DCB478E}" type="pres">
      <dgm:prSet presAssocID="{CD2492B1-6D2F-4823-AFEB-62D1DDB45E08}" presName="left_34_3" presStyleLbl="node1" presStyleIdx="6" presStyleCnt="7">
        <dgm:presLayoutVars>
          <dgm:bulletEnabled val="1"/>
        </dgm:presLayoutVars>
      </dgm:prSet>
      <dgm:spPr/>
      <dgm:t>
        <a:bodyPr/>
        <a:lstStyle/>
        <a:p>
          <a:endParaRPr lang="en-US"/>
        </a:p>
      </dgm:t>
    </dgm:pt>
  </dgm:ptLst>
  <dgm:cxnLst>
    <dgm:cxn modelId="{C5F35B88-5E4B-4187-8B7C-CC8E3F291B4D}" type="presOf" srcId="{59479FFD-6F34-4C17-A117-EB975C56F44F}" destId="{7923393C-3B29-4295-AC26-F4B908E38322}" srcOrd="0" destOrd="0" presId="urn:microsoft.com/office/officeart/2005/8/layout/balance1"/>
    <dgm:cxn modelId="{4C55B4AE-925D-4223-B270-4DB78804FE1F}" type="presOf" srcId="{CD2492B1-6D2F-4823-AFEB-62D1DDB45E08}" destId="{293F6D36-775E-4EF9-96FC-FB1491F2BA3B}" srcOrd="0" destOrd="0" presId="urn:microsoft.com/office/officeart/2005/8/layout/balance1"/>
    <dgm:cxn modelId="{5F4AD781-C37A-4F0D-8CB1-0F983110A6B7}" srcId="{CD2492B1-6D2F-4823-AFEB-62D1DDB45E08}" destId="{D415BA5A-3103-4E51-A7BA-817D790F6678}" srcOrd="1" destOrd="0" parTransId="{7AD7733F-A93F-4CB6-A730-6F9FC0EF7FE7}" sibTransId="{ED95B8F7-D0CF-4DB2-B344-31C1502E5560}"/>
    <dgm:cxn modelId="{CCD58027-63EC-4DE8-AC05-C900CE943357}" type="presOf" srcId="{6C035FDF-B391-4F56-BCEE-03726BF8C56D}" destId="{32464757-E2B9-41D0-89AC-E5A79D6D777A}" srcOrd="0" destOrd="0" presId="urn:microsoft.com/office/officeart/2005/8/layout/balance1"/>
    <dgm:cxn modelId="{17A5B7DC-F117-45BC-8463-D8FC2D025F82}" srcId="{729D20BD-02F9-432F-921D-40B092607980}" destId="{4EF67460-3BF2-4027-8AD3-3B820CFB150B}" srcOrd="1" destOrd="0" parTransId="{284F8AC2-ED7E-4EC2-85C6-38F01D503725}" sibTransId="{8A251541-475C-4F77-950F-2B9495DA6530}"/>
    <dgm:cxn modelId="{2E70CC3F-B145-4AC6-BEC3-E03B5533A958}" srcId="{D415BA5A-3103-4E51-A7BA-817D790F6678}" destId="{B345F8EB-A2EF-4AC0-957B-CD70E2ACDA66}" srcOrd="2" destOrd="0" parTransId="{D9518A4E-A3CC-4D81-AE4C-7CC66DC1C25A}" sibTransId="{C32495CE-5DE8-4FAB-BD82-B8403198F719}"/>
    <dgm:cxn modelId="{E1FE93D7-A586-41EC-8D8C-FACBE7E662B0}" type="presOf" srcId="{669FE0D1-823B-45FA-97C9-5F2E3B8B5CAF}" destId="{79DAAFBD-48E4-460A-ACDA-CAD70527357E}" srcOrd="0" destOrd="0" presId="urn:microsoft.com/office/officeart/2005/8/layout/balance1"/>
    <dgm:cxn modelId="{A0B5A89B-5A32-4EB3-9560-00CDBA848FA9}" type="presOf" srcId="{B345F8EB-A2EF-4AC0-957B-CD70E2ACDA66}" destId="{6394A1A2-4233-4A04-AC9A-75D3D789E8F6}" srcOrd="0" destOrd="0" presId="urn:microsoft.com/office/officeart/2005/8/layout/balance1"/>
    <dgm:cxn modelId="{C13A25A1-6F87-43FD-B38F-EC4DC2FEEC54}" type="presOf" srcId="{71FC44E5-44A4-49BE-960E-6524BEF8C810}" destId="{67C87FDF-8514-458C-9BC6-2EEEE3933726}" srcOrd="0" destOrd="0" presId="urn:microsoft.com/office/officeart/2005/8/layout/balance1"/>
    <dgm:cxn modelId="{A7A07921-992F-4897-B072-2B20EECA6D46}" type="presOf" srcId="{D415BA5A-3103-4E51-A7BA-817D790F6678}" destId="{BC5391EC-7422-496F-B807-FB061D8D8DF2}" srcOrd="0" destOrd="0" presId="urn:microsoft.com/office/officeart/2005/8/layout/balance1"/>
    <dgm:cxn modelId="{F6CBA1DC-EBDD-425A-9958-2890F15BAF5C}" type="presOf" srcId="{729D20BD-02F9-432F-921D-40B092607980}" destId="{B889F84F-C81D-44FB-87DD-29A464274B2F}" srcOrd="0" destOrd="0" presId="urn:microsoft.com/office/officeart/2005/8/layout/balance1"/>
    <dgm:cxn modelId="{378C7E57-D765-44F4-8626-18C403D85206}" srcId="{D415BA5A-3103-4E51-A7BA-817D790F6678}" destId="{6C035FDF-B391-4F56-BCEE-03726BF8C56D}" srcOrd="3" destOrd="0" parTransId="{008B9F54-EDB8-4B2D-BFC8-ACF6B342FA8F}" sibTransId="{6C978C60-C78D-4A8D-AE3A-58C815843389}"/>
    <dgm:cxn modelId="{3A8AE599-13C6-4483-8B3D-4CD373D0B465}" srcId="{D415BA5A-3103-4E51-A7BA-817D790F6678}" destId="{669FE0D1-823B-45FA-97C9-5F2E3B8B5CAF}" srcOrd="0" destOrd="0" parTransId="{55F0E5BF-6F0F-4911-8FB8-4937C124B907}" sibTransId="{7F504784-A698-4C1A-AF12-F33FC116AAF8}"/>
    <dgm:cxn modelId="{3D99C07B-F34C-49E3-BEAC-381CCEBBACAD}" srcId="{D415BA5A-3103-4E51-A7BA-817D790F6678}" destId="{59479FFD-6F34-4C17-A117-EB975C56F44F}" srcOrd="1" destOrd="0" parTransId="{7083C3D5-7E43-460B-8109-11F5BA351994}" sibTransId="{4655C1CE-8047-4983-AC02-A51E55D76588}"/>
    <dgm:cxn modelId="{32B7AF0D-2BE0-40E8-AA4B-81834F30EDCC}" type="presOf" srcId="{12C1394C-4473-4BE9-B774-EB5339559BA6}" destId="{427C8628-3D88-44C6-80B7-CEA46DCB478E}" srcOrd="0" destOrd="0" presId="urn:microsoft.com/office/officeart/2005/8/layout/balance1"/>
    <dgm:cxn modelId="{165FBBCD-6F8A-40D0-8D30-6266FE870F52}" srcId="{CD2492B1-6D2F-4823-AFEB-62D1DDB45E08}" destId="{729D20BD-02F9-432F-921D-40B092607980}" srcOrd="0" destOrd="0" parTransId="{46058B82-74F0-493C-AEA2-D826B53A7335}" sibTransId="{AF49295D-37B3-48F4-BDF2-AFCA6EE1566F}"/>
    <dgm:cxn modelId="{37CA9BCC-ED80-452E-AB7E-90B4047E0A43}" srcId="{729D20BD-02F9-432F-921D-40B092607980}" destId="{71FC44E5-44A4-49BE-960E-6524BEF8C810}" srcOrd="0" destOrd="0" parTransId="{C577EDC8-1775-48FE-A1C1-2DEAC60C2630}" sibTransId="{F5C2AD46-4032-4891-869F-89ABA1C51071}"/>
    <dgm:cxn modelId="{89E17D32-F388-4A34-8E41-76B8BC30EE05}" srcId="{729D20BD-02F9-432F-921D-40B092607980}" destId="{12C1394C-4473-4BE9-B774-EB5339559BA6}" srcOrd="2" destOrd="0" parTransId="{410FAFA8-6DFB-4F5D-86E2-ADA5060CF98A}" sibTransId="{20F51264-56BA-4193-BAFF-DC2258EAA282}"/>
    <dgm:cxn modelId="{7F4232AD-B30F-43DB-9D23-3B4BAF0F796F}" type="presOf" srcId="{4EF67460-3BF2-4027-8AD3-3B820CFB150B}" destId="{E986F0CF-5996-41DA-9FA2-DA48ABFDD5FE}" srcOrd="0" destOrd="0" presId="urn:microsoft.com/office/officeart/2005/8/layout/balance1"/>
    <dgm:cxn modelId="{92FA2585-91B6-49C8-8D5F-58C031F7147E}" type="presParOf" srcId="{293F6D36-775E-4EF9-96FC-FB1491F2BA3B}" destId="{579BC7D6-E0BF-4518-8DA6-E78F141A11EF}" srcOrd="0" destOrd="0" presId="urn:microsoft.com/office/officeart/2005/8/layout/balance1"/>
    <dgm:cxn modelId="{5FBF1050-EE24-4885-A776-B0F11E818715}" type="presParOf" srcId="{293F6D36-775E-4EF9-96FC-FB1491F2BA3B}" destId="{883430A6-1395-4519-B421-49847515CC31}" srcOrd="1" destOrd="0" presId="urn:microsoft.com/office/officeart/2005/8/layout/balance1"/>
    <dgm:cxn modelId="{3BCD25CC-9A9C-4146-A15E-2EA1E203DCF5}" type="presParOf" srcId="{883430A6-1395-4519-B421-49847515CC31}" destId="{B889F84F-C81D-44FB-87DD-29A464274B2F}" srcOrd="0" destOrd="0" presId="urn:microsoft.com/office/officeart/2005/8/layout/balance1"/>
    <dgm:cxn modelId="{C9BC3E8A-E05F-47F5-950C-060130C23845}" type="presParOf" srcId="{883430A6-1395-4519-B421-49847515CC31}" destId="{BC5391EC-7422-496F-B807-FB061D8D8DF2}" srcOrd="1" destOrd="0" presId="urn:microsoft.com/office/officeart/2005/8/layout/balance1"/>
    <dgm:cxn modelId="{83A4B654-1BE0-4A6C-B0A1-5337AEC90310}" type="presParOf" srcId="{293F6D36-775E-4EF9-96FC-FB1491F2BA3B}" destId="{92CFFA9C-B56C-4666-AD6E-135C9C08374E}" srcOrd="2" destOrd="0" presId="urn:microsoft.com/office/officeart/2005/8/layout/balance1"/>
    <dgm:cxn modelId="{66A5E604-1EEC-4967-AA12-281419D26E8C}" type="presParOf" srcId="{92CFFA9C-B56C-4666-AD6E-135C9C08374E}" destId="{3762A637-88D7-4D6F-8D48-D22ED5E2DE4E}" srcOrd="0" destOrd="0" presId="urn:microsoft.com/office/officeart/2005/8/layout/balance1"/>
    <dgm:cxn modelId="{42CC4D76-ADB0-4834-9003-140F2E9D6460}" type="presParOf" srcId="{92CFFA9C-B56C-4666-AD6E-135C9C08374E}" destId="{EEB8B03E-5558-4650-BF5C-ADE96735E96E}" srcOrd="1" destOrd="0" presId="urn:microsoft.com/office/officeart/2005/8/layout/balance1"/>
    <dgm:cxn modelId="{BE2B6647-47A2-49D7-B708-2150541FFE34}" type="presParOf" srcId="{92CFFA9C-B56C-4666-AD6E-135C9C08374E}" destId="{C0B147EC-D17F-49E1-B923-48131A41C16F}" srcOrd="2" destOrd="0" presId="urn:microsoft.com/office/officeart/2005/8/layout/balance1"/>
    <dgm:cxn modelId="{91308E4E-A788-4F86-8C84-FEB2B6D9AB61}" type="presParOf" srcId="{92CFFA9C-B56C-4666-AD6E-135C9C08374E}" destId="{79DAAFBD-48E4-460A-ACDA-CAD70527357E}" srcOrd="3" destOrd="0" presId="urn:microsoft.com/office/officeart/2005/8/layout/balance1"/>
    <dgm:cxn modelId="{3329C084-E626-4A1B-88F4-2DB6FED052D7}" type="presParOf" srcId="{92CFFA9C-B56C-4666-AD6E-135C9C08374E}" destId="{7923393C-3B29-4295-AC26-F4B908E38322}" srcOrd="4" destOrd="0" presId="urn:microsoft.com/office/officeart/2005/8/layout/balance1"/>
    <dgm:cxn modelId="{331523AB-3076-49EA-8D1C-0F76C25AD6DF}" type="presParOf" srcId="{92CFFA9C-B56C-4666-AD6E-135C9C08374E}" destId="{6394A1A2-4233-4A04-AC9A-75D3D789E8F6}" srcOrd="5" destOrd="0" presId="urn:microsoft.com/office/officeart/2005/8/layout/balance1"/>
    <dgm:cxn modelId="{DF898C37-FD3A-4820-B594-583FA2CC8244}" type="presParOf" srcId="{92CFFA9C-B56C-4666-AD6E-135C9C08374E}" destId="{32464757-E2B9-41D0-89AC-E5A79D6D777A}" srcOrd="6" destOrd="0" presId="urn:microsoft.com/office/officeart/2005/8/layout/balance1"/>
    <dgm:cxn modelId="{1C271D76-1999-430A-A2D4-D44E1B367B49}" type="presParOf" srcId="{92CFFA9C-B56C-4666-AD6E-135C9C08374E}" destId="{67C87FDF-8514-458C-9BC6-2EEEE3933726}" srcOrd="7" destOrd="0" presId="urn:microsoft.com/office/officeart/2005/8/layout/balance1"/>
    <dgm:cxn modelId="{12A1C4B0-4EEC-4C6C-8790-F9BD51B39E94}" type="presParOf" srcId="{92CFFA9C-B56C-4666-AD6E-135C9C08374E}" destId="{E986F0CF-5996-41DA-9FA2-DA48ABFDD5FE}" srcOrd="8" destOrd="0" presId="urn:microsoft.com/office/officeart/2005/8/layout/balance1"/>
    <dgm:cxn modelId="{1D9E3E5C-3150-4A03-89E3-BF2DF64CCCC9}" type="presParOf" srcId="{92CFFA9C-B56C-4666-AD6E-135C9C08374E}" destId="{427C8628-3D88-44C6-80B7-CEA46DCB478E}" srcOrd="9" destOrd="0" presId="urn:microsoft.com/office/officeart/2005/8/layout/balance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138EF3-55F8-45E5-A084-1000401E3CA2}" type="datetimeFigureOut">
              <a:rPr lang="en-US" smtClean="0"/>
              <a:pPr/>
              <a:t>5/29/2007</a:t>
            </a:fld>
            <a:endParaRPr lang="en-US" dirty="0"/>
          </a:p>
        </p:txBody>
      </p:sp>
      <p:sp>
        <p:nvSpPr>
          <p:cNvPr id="4" name="Footer Placeholder 3"/>
          <p:cNvSpPr>
            <a:spLocks noGrp="1"/>
          </p:cNvSpPr>
          <p:nvPr>
            <p:ph type="ftr" sz="quarter" idx="2"/>
          </p:nvPr>
        </p:nvSpPr>
        <p:spPr>
          <a:xfrm>
            <a:off x="0" y="8685213"/>
            <a:ext cx="6264876" cy="457200"/>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p>
        </p:txBody>
      </p:sp>
      <p:sp>
        <p:nvSpPr>
          <p:cNvPr id="5" name="Slide Number Placeholder 4"/>
          <p:cNvSpPr>
            <a:spLocks noGrp="1"/>
          </p:cNvSpPr>
          <p:nvPr>
            <p:ph type="sldNum" sz="quarter" idx="3"/>
          </p:nvPr>
        </p:nvSpPr>
        <p:spPr>
          <a:xfrm>
            <a:off x="6252519" y="8685213"/>
            <a:ext cx="603894" cy="457200"/>
          </a:xfrm>
          <a:prstGeom prst="rect">
            <a:avLst/>
          </a:prstGeom>
        </p:spPr>
        <p:txBody>
          <a:bodyPr vert="horz" lIns="91440" tIns="45720" rIns="91440" bIns="45720" rtlCol="0" anchor="b"/>
          <a:lstStyle>
            <a:lvl1pPr algn="r">
              <a:defRPr sz="1200"/>
            </a:lvl1pPr>
          </a:lstStyle>
          <a:p>
            <a:fld id="{716E9D20-B30D-4467-AA6C-D5F93ABD0EEC}"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66022" cy="457200"/>
          </a:xfrm>
          <a:prstGeom prst="rect">
            <a:avLst/>
          </a:prstGeom>
        </p:spPr>
        <p:txBody>
          <a:bodyPr vert="horz" lIns="91440" tIns="45720" rIns="91440" bIns="45720"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66021" y="8685213"/>
            <a:ext cx="690391"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12:51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8" name="Footer Placeholder 7"/>
          <p:cNvSpPr>
            <a:spLocks noGrp="1"/>
          </p:cNvSpPr>
          <p:nvPr>
            <p:ph type="ftr" sz="quarter" idx="14"/>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smtClean="0"/>
          </a:p>
        </p:txBody>
      </p:sp>
      <p:sp>
        <p:nvSpPr>
          <p:cNvPr id="4" name="Slide Number Placeholder 3"/>
          <p:cNvSpPr>
            <a:spLocks noGrp="1"/>
          </p:cNvSpPr>
          <p:nvPr>
            <p:ph type="sldNum" sz="quarter" idx="10"/>
          </p:nvPr>
        </p:nvSpPr>
        <p:spPr/>
        <p:txBody>
          <a:bodyPr/>
          <a:lstStyle/>
          <a:p>
            <a:fld id="{2EA9BF12-D9C7-44A6-94ED-2116B685F9F6}"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EA9BF12-D9C7-44A6-94ED-2116B685F9F6}"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endParaRPr lang="en-US" dirty="0" smtClean="0"/>
          </a:p>
        </p:txBody>
      </p:sp>
      <p:sp>
        <p:nvSpPr>
          <p:cNvPr id="4" name="Slide Number Placeholder 3"/>
          <p:cNvSpPr>
            <a:spLocks noGrp="1"/>
          </p:cNvSpPr>
          <p:nvPr>
            <p:ph type="sldNum" sz="quarter" idx="10"/>
          </p:nvPr>
        </p:nvSpPr>
        <p:spPr/>
        <p:txBody>
          <a:bodyPr/>
          <a:lstStyle/>
          <a:p>
            <a:fld id="{2EA9BF12-D9C7-44A6-94ED-2116B685F9F6}"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09DF2-C876-44F3-B4BB-E42C6FBAE4FA}"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25784-9E25-4883-9735-3CFBECE4DD7D}" type="slidenum">
              <a:rPr lang="en-GB"/>
              <a:pPr/>
              <a:t>21</a:t>
            </a:fld>
            <a:endParaRPr lang="en-GB" dirty="0"/>
          </a:p>
        </p:txBody>
      </p:sp>
      <p:sp>
        <p:nvSpPr>
          <p:cNvPr id="498690" name="Rectangle 2"/>
          <p:cNvSpPr>
            <a:spLocks noGrp="1" noRot="1" noChangeAspect="1" noChangeArrowheads="1" noTextEdit="1"/>
          </p:cNvSpPr>
          <p:nvPr>
            <p:ph type="sldImg"/>
          </p:nvPr>
        </p:nvSpPr>
        <p:spPr>
          <a:xfrm>
            <a:off x="1143000" y="684213"/>
            <a:ext cx="4572000" cy="3429000"/>
          </a:xfrm>
          <a:ln/>
        </p:spPr>
      </p:sp>
      <p:sp>
        <p:nvSpPr>
          <p:cNvPr id="498691" name="Rectangle 3"/>
          <p:cNvSpPr>
            <a:spLocks noGrp="1" noChangeArrowheads="1"/>
          </p:cNvSpPr>
          <p:nvPr>
            <p:ph type="body" idx="1"/>
          </p:nvPr>
        </p:nvSpPr>
        <p:spPr>
          <a:xfrm>
            <a:off x="686421" y="4344025"/>
            <a:ext cx="5485158" cy="4114489"/>
          </a:xfrm>
        </p:spPr>
        <p:txBody>
          <a:bodyPr/>
          <a:lstStyle/>
          <a:p>
            <a:pPr defTabSz="914246">
              <a:defRPr/>
            </a:pPr>
            <a:endParaRPr lang="en-US" dirty="0"/>
          </a:p>
        </p:txBody>
      </p:sp>
      <p:sp>
        <p:nvSpPr>
          <p:cNvPr id="5" name="Footer Placeholder 4"/>
          <p:cNvSpPr>
            <a:spLocks noGrp="1"/>
          </p:cNvSpPr>
          <p:nvPr>
            <p:ph type="ftr" sz="quarter" idx="10"/>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9254CD56-CB7D-4278-B6E4-B3C0626E20B5}"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5" name="Slide Number Placeholder 4"/>
          <p:cNvSpPr>
            <a:spLocks noGrp="1"/>
          </p:cNvSpPr>
          <p:nvPr>
            <p:ph type="sldNum" sz="quarter" idx="11"/>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9BF12-D9C7-44A6-94ED-2116B685F9F6}"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3"/>
          <p:cNvSpPr>
            <a:spLocks noGrp="1" noChangeArrowheads="1"/>
          </p:cNvSpPr>
          <p:nvPr>
            <p:ph type="sldNum" sz="quarter" idx="5"/>
          </p:nvPr>
        </p:nvSpPr>
        <p:spPr>
          <a:noFill/>
          <a:ln>
            <a:headEnd/>
            <a:tailEnd/>
          </a:ln>
        </p:spPr>
        <p:txBody>
          <a:bodyPr numCol="1" anchorCtr="0">
            <a:prstTxWarp prst="textNoShape">
              <a:avLst/>
            </a:prstTxWarp>
          </a:bodyPr>
          <a:lstStyle/>
          <a:p>
            <a:pPr defTabSz="912958"/>
            <a:fld id="{726F97B7-2E3B-4195-98E5-AB94D29A701F}" type="slidenum">
              <a:rPr lang="en-US" smtClean="0">
                <a:solidFill>
                  <a:schemeClr val="tx1"/>
                </a:solidFill>
                <a:latin typeface="Arial" pitchFamily="34" charset="0"/>
              </a:rPr>
              <a:pPr defTabSz="912958"/>
              <a:t>8</a:t>
            </a:fld>
            <a:endParaRPr lang="en-US" dirty="0" smtClean="0">
              <a:solidFill>
                <a:schemeClr val="tx1"/>
              </a:solidFill>
              <a:latin typeface="Arial" pitchFamily="34" charset="0"/>
            </a:endParaRPr>
          </a:p>
        </p:txBody>
      </p:sp>
      <p:sp>
        <p:nvSpPr>
          <p:cNvPr id="29698" name="Rectangle 29697"/>
          <p:cNvSpPr>
            <a:spLocks noGrp="1" noChangeArrowheads="1"/>
          </p:cNvSpPr>
          <p:nvPr>
            <p:ph type="body" idx="1"/>
          </p:nvPr>
        </p:nvSpPr>
        <p:spPr>
          <a:xfrm>
            <a:off x="442021" y="4177393"/>
            <a:ext cx="5841504" cy="4112381"/>
          </a:xfrm>
        </p:spPr>
        <p:txBody>
          <a:bodyPr/>
          <a:lstStyle/>
          <a:p>
            <a:pPr defTabSz="897169">
              <a:lnSpc>
                <a:spcPct val="90000"/>
              </a:lnSpc>
              <a:defRPr/>
            </a:pPr>
            <a:endParaRPr lang="en-US" dirty="0"/>
          </a:p>
        </p:txBody>
      </p:sp>
      <p:sp>
        <p:nvSpPr>
          <p:cNvPr id="4" name="Footer Placeholder 3"/>
          <p:cNvSpPr>
            <a:spLocks noGrp="1"/>
          </p:cNvSpPr>
          <p:nvPr>
            <p:ph type="ftr" sz="quarter" idx="10"/>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AF3AEE55-ADA1-4276-B7D6-B070114388F1}" type="slidenum">
              <a:rPr lang="en-US" smtClean="0"/>
              <a:pPr/>
              <a:t>9</a:t>
            </a:fld>
            <a:endParaRPr lang="en-US" dirty="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 id="2147483670" r:id="rId13"/>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6"/>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7"/>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7"/>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7"/>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7"/>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https://partner.microsoft.com/global/partner" TargetMode="External"/><Relationship Id="rId4" Type="http://schemas.openxmlformats.org/officeDocument/2006/relationships/hyperlink" Target="http://www.microsoft.com/whdc/winlogo/default.m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231313" cy="1512414"/>
          </a:xfrm>
        </p:spPr>
        <p:txBody>
          <a:bodyPr/>
          <a:lstStyle/>
          <a:p>
            <a:r>
              <a:rPr lang="en-US" dirty="0" smtClean="0"/>
              <a:t>Windows Logo Program </a:t>
            </a:r>
            <a:r>
              <a:rPr sz="4300" smtClean="0">
                <a:solidFill>
                  <a:schemeClr val="accent1"/>
                </a:solidFill>
              </a:rPr>
              <a:t>Strategic directions</a:t>
            </a:r>
            <a:endParaRPr lang="en-US" dirty="0">
              <a:solidFill>
                <a:schemeClr val="accent1"/>
              </a:solidFill>
            </a:endParaRPr>
          </a:p>
        </p:txBody>
      </p:sp>
      <p:sp>
        <p:nvSpPr>
          <p:cNvPr id="3" name="Subtitle 2"/>
          <p:cNvSpPr>
            <a:spLocks noGrp="1"/>
          </p:cNvSpPr>
          <p:nvPr>
            <p:ph type="subTitle" idx="1"/>
          </p:nvPr>
        </p:nvSpPr>
        <p:spPr>
          <a:xfrm>
            <a:off x="873127" y="5200889"/>
            <a:ext cx="9231313" cy="1661993"/>
          </a:xfrm>
        </p:spPr>
        <p:txBody>
          <a:bodyPr/>
          <a:lstStyle/>
          <a:p>
            <a:r>
              <a:rPr lang="en-US" dirty="0" smtClean="0"/>
              <a:t>Jeff Meissner</a:t>
            </a:r>
          </a:p>
          <a:p>
            <a:r>
              <a:rPr lang="en-US" dirty="0" smtClean="0"/>
              <a:t>Program Manager</a:t>
            </a:r>
          </a:p>
          <a:p>
            <a:r>
              <a:rPr lang="en-US" dirty="0" smtClean="0"/>
              <a:t>Microsoft Corporation</a:t>
            </a:r>
            <a:endParaRPr lang="en-US"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Improvement (2 of 3)</a:t>
            </a:r>
            <a:endParaRPr lang="en-US" dirty="0"/>
          </a:p>
        </p:txBody>
      </p:sp>
      <p:sp>
        <p:nvSpPr>
          <p:cNvPr id="3" name="Content Placeholder 2"/>
          <p:cNvSpPr>
            <a:spLocks noGrp="1"/>
          </p:cNvSpPr>
          <p:nvPr>
            <p:ph type="body" idx="1"/>
          </p:nvPr>
        </p:nvSpPr>
        <p:spPr>
          <a:xfrm>
            <a:off x="459106" y="1697357"/>
            <a:ext cx="10056494" cy="4447372"/>
          </a:xfrm>
        </p:spPr>
        <p:txBody>
          <a:bodyPr/>
          <a:lstStyle/>
          <a:p>
            <a:r>
              <a:rPr lang="en-US" dirty="0" smtClean="0"/>
              <a:t>Evaluate impact on new form factors</a:t>
            </a:r>
          </a:p>
          <a:p>
            <a:pPr lvl="1"/>
            <a:r>
              <a:rPr lang="en-US" dirty="0" smtClean="0"/>
              <a:t>Ex: All-in-one, UMPC, UPPC …</a:t>
            </a:r>
          </a:p>
          <a:p>
            <a:r>
              <a:rPr lang="en-US" dirty="0" smtClean="0"/>
              <a:t>Accommodate regional issues and market segments</a:t>
            </a:r>
          </a:p>
          <a:p>
            <a:pPr lvl="1"/>
            <a:r>
              <a:rPr lang="en-US" dirty="0" smtClean="0"/>
              <a:t>Leverage regional Microsoft resources</a:t>
            </a:r>
          </a:p>
          <a:p>
            <a:r>
              <a:rPr lang="en-US" dirty="0" smtClean="0"/>
              <a:t>Establish method(s) to determine where to invest our efforts and resources</a:t>
            </a:r>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Improvement (3 of 3)</a:t>
            </a:r>
            <a:endParaRPr lang="en-US" dirty="0"/>
          </a:p>
        </p:txBody>
      </p:sp>
      <p:sp>
        <p:nvSpPr>
          <p:cNvPr id="3" name="Content Placeholder 2"/>
          <p:cNvSpPr>
            <a:spLocks noGrp="1"/>
          </p:cNvSpPr>
          <p:nvPr>
            <p:ph type="body" idx="1"/>
          </p:nvPr>
        </p:nvSpPr>
        <p:spPr>
          <a:xfrm>
            <a:off x="459106" y="1697357"/>
            <a:ext cx="10056494" cy="6098285"/>
          </a:xfrm>
        </p:spPr>
        <p:txBody>
          <a:bodyPr/>
          <a:lstStyle/>
          <a:p>
            <a:r>
              <a:rPr lang="en-US" dirty="0" smtClean="0"/>
              <a:t>Strengthen relationship with Logo Partners</a:t>
            </a:r>
          </a:p>
          <a:p>
            <a:r>
              <a:rPr lang="en-US" dirty="0" smtClean="0"/>
              <a:t>Focus on business impact of new requirements to the industry</a:t>
            </a:r>
          </a:p>
          <a:p>
            <a:r>
              <a:rPr lang="en-US" dirty="0" smtClean="0"/>
              <a:t>Ensure that program accommodates</a:t>
            </a:r>
          </a:p>
          <a:p>
            <a:pPr lvl="1"/>
            <a:r>
              <a:rPr lang="en-US" dirty="0" smtClean="0"/>
              <a:t>How hardware is built</a:t>
            </a:r>
          </a:p>
          <a:p>
            <a:pPr lvl="1"/>
            <a:r>
              <a:rPr lang="en-US" dirty="0" smtClean="0"/>
              <a:t>Evolving partner business models</a:t>
            </a:r>
          </a:p>
          <a:p>
            <a:r>
              <a:rPr lang="en-US" dirty="0" smtClean="0"/>
              <a:t>Continue to protect your IP</a:t>
            </a:r>
          </a:p>
          <a:p>
            <a:endParaRPr lang="en-US" dirty="0" smtClean="0"/>
          </a:p>
          <a:p>
            <a:endParaRPr lang="en-US" dirty="0"/>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Refresh Cadence</a:t>
            </a:r>
            <a:endParaRPr lang="en-US" dirty="0"/>
          </a:p>
        </p:txBody>
      </p:sp>
      <p:sp>
        <p:nvSpPr>
          <p:cNvPr id="3" name="Content Placeholder 2"/>
          <p:cNvSpPr>
            <a:spLocks noGrp="1"/>
          </p:cNvSpPr>
          <p:nvPr>
            <p:ph type="body" idx="1"/>
          </p:nvPr>
        </p:nvSpPr>
        <p:spPr>
          <a:xfrm>
            <a:off x="459106" y="1697357"/>
            <a:ext cx="10056494" cy="5333255"/>
          </a:xfrm>
        </p:spPr>
        <p:txBody>
          <a:bodyPr/>
          <a:lstStyle/>
          <a:p>
            <a:r>
              <a:rPr lang="en-US" dirty="0" smtClean="0"/>
              <a:t>Annual cadence for hardware manufacturing</a:t>
            </a:r>
          </a:p>
          <a:p>
            <a:pPr lvl="1"/>
            <a:r>
              <a:rPr lang="en-US" dirty="0" smtClean="0"/>
              <a:t>Preview new requirements in January of each calendar year</a:t>
            </a:r>
          </a:p>
          <a:p>
            <a:pPr lvl="1"/>
            <a:r>
              <a:rPr lang="en-US" dirty="0" smtClean="0"/>
              <a:t>Requirements effective in June of each calendar year</a:t>
            </a:r>
          </a:p>
          <a:p>
            <a:r>
              <a:rPr lang="en-US" dirty="0" smtClean="0"/>
              <a:t>Refresh with Windows advances</a:t>
            </a:r>
          </a:p>
          <a:p>
            <a:pPr lvl="1"/>
            <a:r>
              <a:rPr lang="en-US" dirty="0" smtClean="0"/>
              <a:t>Synchronize OS-specific requirements with OS release timeframes</a:t>
            </a: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Investments</a:t>
            </a:r>
            <a:endParaRPr lang="en-US" dirty="0"/>
          </a:p>
        </p:txBody>
      </p:sp>
      <p:sp>
        <p:nvSpPr>
          <p:cNvPr id="3" name="Content Placeholder 2"/>
          <p:cNvSpPr>
            <a:spLocks noGrp="1"/>
          </p:cNvSpPr>
          <p:nvPr>
            <p:ph type="body" idx="1"/>
          </p:nvPr>
        </p:nvSpPr>
        <p:spPr>
          <a:xfrm>
            <a:off x="459106" y="1697357"/>
            <a:ext cx="10056494" cy="5650265"/>
          </a:xfrm>
        </p:spPr>
        <p:txBody>
          <a:bodyPr/>
          <a:lstStyle/>
          <a:p>
            <a:r>
              <a:rPr lang="en-US" sz="3400" dirty="0" smtClean="0"/>
              <a:t>Work to advance the program as</a:t>
            </a:r>
          </a:p>
          <a:p>
            <a:pPr lvl="1"/>
            <a:r>
              <a:rPr lang="en-US" sz="2900" dirty="0" smtClean="0"/>
              <a:t>Relevant, flexible, and extensible</a:t>
            </a:r>
          </a:p>
          <a:p>
            <a:pPr lvl="1"/>
            <a:r>
              <a:rPr lang="en-US" sz="2900" dirty="0" smtClean="0"/>
              <a:t>Sustained and transparent </a:t>
            </a:r>
          </a:p>
          <a:p>
            <a:r>
              <a:rPr lang="en-US" sz="3400" dirty="0" smtClean="0"/>
              <a:t>Restructure processes within Microsoft organizations</a:t>
            </a:r>
          </a:p>
          <a:p>
            <a:pPr lvl="1"/>
            <a:r>
              <a:rPr lang="en-US" sz="2900" dirty="0" smtClean="0"/>
              <a:t>Accommodating new cadences and new release processes</a:t>
            </a:r>
          </a:p>
          <a:p>
            <a:r>
              <a:rPr lang="en-US" sz="3400" dirty="0" smtClean="0"/>
              <a:t>Drive for consistency in our messaging</a:t>
            </a:r>
          </a:p>
          <a:p>
            <a:r>
              <a:rPr lang="en-US" sz="3400" dirty="0" smtClean="0"/>
              <a:t>Develop strong relationships with partners</a:t>
            </a:r>
          </a:p>
          <a:p>
            <a:r>
              <a:rPr lang="en-US" sz="3400" dirty="0" smtClean="0"/>
              <a:t>Foster innovation and program improvements</a:t>
            </a:r>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Innovations</a:t>
            </a:r>
            <a:endParaRPr lang="en-US" dirty="0"/>
          </a:p>
        </p:txBody>
      </p:sp>
      <p:sp>
        <p:nvSpPr>
          <p:cNvPr id="3" name="Content Placeholder 2"/>
          <p:cNvSpPr>
            <a:spLocks noGrp="1"/>
          </p:cNvSpPr>
          <p:nvPr>
            <p:ph type="body" idx="1"/>
          </p:nvPr>
        </p:nvSpPr>
        <p:spPr/>
        <p:txBody>
          <a:bodyPr/>
          <a:lstStyle/>
          <a:p>
            <a:r>
              <a:rPr lang="en-US" dirty="0" smtClean="0"/>
              <a:t>Identify key scenarios and evaluate technology innovations</a:t>
            </a:r>
          </a:p>
          <a:p>
            <a:pPr lvl="1"/>
            <a:r>
              <a:rPr lang="en-US" dirty="0" smtClean="0"/>
              <a:t>Does the technology support scenarios we want to deliver to our customers</a:t>
            </a:r>
          </a:p>
          <a:p>
            <a:pPr lvl="1"/>
            <a:r>
              <a:rPr lang="en-US" dirty="0" smtClean="0"/>
              <a:t>What does support imply in each case</a:t>
            </a:r>
          </a:p>
          <a:p>
            <a:r>
              <a:rPr lang="en-US" dirty="0" smtClean="0"/>
              <a:t>Seek out key hardware innovations that will come to market for the 2009 hardware refresh</a:t>
            </a:r>
            <a:endParaRPr lang="en-US" dirty="0"/>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4320" y="3200401"/>
            <a:ext cx="10424160" cy="50292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Where To Innovate (1 of 2) </a:t>
            </a:r>
            <a:endParaRPr lang="en-US" dirty="0"/>
          </a:p>
        </p:txBody>
      </p:sp>
      <p:graphicFrame>
        <p:nvGraphicFramePr>
          <p:cNvPr id="4" name="Content Placeholder 3"/>
          <p:cNvGraphicFramePr>
            <a:graphicFrameLocks noGrp="1"/>
          </p:cNvGraphicFramePr>
          <p:nvPr/>
        </p:nvGraphicFramePr>
        <p:xfrm>
          <a:off x="548640" y="1604359"/>
          <a:ext cx="9875520" cy="1645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hart 14"/>
          <p:cNvGraphicFramePr/>
          <p:nvPr/>
        </p:nvGraphicFramePr>
        <p:xfrm>
          <a:off x="457200" y="3250277"/>
          <a:ext cx="9326880" cy="475488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6BC12F25-1C07-497B-B7DE-6FAA2E4D5F96}"/>
                                            </p:graphicEl>
                                          </p:spTgt>
                                        </p:tgtEl>
                                        <p:attrNameLst>
                                          <p:attrName>style.visibility</p:attrName>
                                        </p:attrNameLst>
                                      </p:cBhvr>
                                      <p:to>
                                        <p:strVal val="visible"/>
                                      </p:to>
                                    </p:set>
                                    <p:animEffect transition="in" filter="wipe(left)">
                                      <p:cBhvr>
                                        <p:cTn id="7" dur="1000"/>
                                        <p:tgtEl>
                                          <p:spTgt spid="4">
                                            <p:graphicEl>
                                              <a:dgm id="{6BC12F25-1C07-497B-B7DE-6FAA2E4D5F9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C6501E2A-B789-4DD9-959A-B967470C968E}"/>
                                            </p:graphicEl>
                                          </p:spTgt>
                                        </p:tgtEl>
                                        <p:attrNameLst>
                                          <p:attrName>style.visibility</p:attrName>
                                        </p:attrNameLst>
                                      </p:cBhvr>
                                      <p:to>
                                        <p:strVal val="visible"/>
                                      </p:to>
                                    </p:set>
                                    <p:animEffect transition="in" filter="wipe(left)">
                                      <p:cBhvr>
                                        <p:cTn id="12" dur="1000"/>
                                        <p:tgtEl>
                                          <p:spTgt spid="4">
                                            <p:graphicEl>
                                              <a:dgm id="{C6501E2A-B789-4DD9-959A-B967470C968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F6BF9C91-1EAA-4DB8-B9FE-20FE8C0366AE}"/>
                                            </p:graphicEl>
                                          </p:spTgt>
                                        </p:tgtEl>
                                        <p:attrNameLst>
                                          <p:attrName>style.visibility</p:attrName>
                                        </p:attrNameLst>
                                      </p:cBhvr>
                                      <p:to>
                                        <p:strVal val="visible"/>
                                      </p:to>
                                    </p:set>
                                    <p:animEffect transition="in" filter="wipe(left)">
                                      <p:cBhvr>
                                        <p:cTn id="17" dur="1000"/>
                                        <p:tgtEl>
                                          <p:spTgt spid="4">
                                            <p:graphicEl>
                                              <a:dgm id="{F6BF9C91-1EAA-4DB8-B9FE-20FE8C0366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4" grpId="0" uiExpand="1">
        <p:bldSub>
          <a:bldDgm bld="one"/>
        </p:bldSub>
      </p:bldGraphic>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74320" y="1703071"/>
            <a:ext cx="1042416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Where To Innovate (2 of 2)</a:t>
            </a:r>
            <a:endParaRPr lang="en-US" dirty="0"/>
          </a:p>
        </p:txBody>
      </p:sp>
      <p:graphicFrame>
        <p:nvGraphicFramePr>
          <p:cNvPr id="4" name="Content Placeholder 12"/>
          <p:cNvGraphicFramePr>
            <a:graphicFrameLocks noGrp="1"/>
          </p:cNvGraphicFramePr>
          <p:nvPr>
            <p:ph idx="4294967295"/>
          </p:nvPr>
        </p:nvGraphicFramePr>
        <p:xfrm>
          <a:off x="915988" y="1703388"/>
          <a:ext cx="10056812" cy="55260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74320" y="1703071"/>
            <a:ext cx="1042416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13" name="Oval 12"/>
          <p:cNvSpPr/>
          <p:nvPr/>
        </p:nvSpPr>
        <p:spPr bwMode="auto">
          <a:xfrm>
            <a:off x="3100649" y="7020100"/>
            <a:ext cx="4754880" cy="731520"/>
          </a:xfrm>
          <a:prstGeom prst="ellipse">
            <a:avLst/>
          </a:prstGeom>
          <a:ln>
            <a:headEnd type="none" w="med" len="med"/>
            <a:tailEnd type="none" w="med" len="med"/>
          </a:ln>
          <a:effectLst>
            <a:glow rad="70000">
              <a:schemeClr val="accent5">
                <a:tint val="30000"/>
                <a:shade val="95000"/>
                <a:satMod val="300000"/>
                <a:alpha val="50000"/>
              </a:schemeClr>
            </a:glow>
            <a:reflection blurRad="6350" stA="50000" endA="300" endPos="5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Balancing Our Mutual Interests</a:t>
            </a:r>
            <a:endParaRPr lang="en-US" dirty="0"/>
          </a:p>
        </p:txBody>
      </p:sp>
      <p:graphicFrame>
        <p:nvGraphicFramePr>
          <p:cNvPr id="7" name="Content Placeholder 6"/>
          <p:cNvGraphicFramePr>
            <a:graphicFrameLocks noGrp="1"/>
          </p:cNvGraphicFramePr>
          <p:nvPr>
            <p:ph idx="4294967295"/>
          </p:nvPr>
        </p:nvGraphicFramePr>
        <p:xfrm>
          <a:off x="0" y="1920875"/>
          <a:ext cx="9875838" cy="543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Engagement (1 of 3)</a:t>
            </a:r>
            <a:endParaRPr lang="en-US" dirty="0"/>
          </a:p>
        </p:txBody>
      </p:sp>
      <p:sp>
        <p:nvSpPr>
          <p:cNvPr id="3" name="Content Placeholder 2"/>
          <p:cNvSpPr>
            <a:spLocks noGrp="1"/>
          </p:cNvSpPr>
          <p:nvPr>
            <p:ph type="body" idx="1"/>
          </p:nvPr>
        </p:nvSpPr>
        <p:spPr>
          <a:xfrm>
            <a:off x="459106" y="1697357"/>
            <a:ext cx="10056494" cy="6116752"/>
          </a:xfrm>
        </p:spPr>
        <p:txBody>
          <a:bodyPr/>
          <a:lstStyle/>
          <a:p>
            <a:r>
              <a:rPr lang="en-US" dirty="0" smtClean="0"/>
              <a:t>Engage ODMs early in development</a:t>
            </a:r>
          </a:p>
          <a:p>
            <a:pPr lvl="1"/>
            <a:r>
              <a:rPr lang="en-US" dirty="0" smtClean="0"/>
              <a:t>Coordinate test requirements to meet cost and timing issues</a:t>
            </a:r>
          </a:p>
          <a:p>
            <a:pPr lvl="1"/>
            <a:r>
              <a:rPr lang="en-US" dirty="0" smtClean="0"/>
              <a:t>Address issues for complexity</a:t>
            </a:r>
          </a:p>
          <a:p>
            <a:r>
              <a:rPr lang="en-US" dirty="0" smtClean="0"/>
              <a:t>Innovation in product design and process</a:t>
            </a:r>
          </a:p>
          <a:p>
            <a:pPr lvl="1"/>
            <a:r>
              <a:rPr lang="en-US" dirty="0" smtClean="0"/>
              <a:t>Identify and engage early on partner and Microsoft innovation</a:t>
            </a:r>
          </a:p>
          <a:p>
            <a:pPr lvl="1"/>
            <a:r>
              <a:rPr lang="en-US" dirty="0" smtClean="0"/>
              <a:t>Differentiation: form factors; emerging market</a:t>
            </a:r>
          </a:p>
          <a:p>
            <a:pPr lvl="1"/>
            <a:r>
              <a:rPr lang="en-US" dirty="0" smtClean="0"/>
              <a:t>ODM offerings could be tailored to Logo</a:t>
            </a: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Partner Engagement (2 of 3)</a:t>
            </a:r>
          </a:p>
        </p:txBody>
      </p:sp>
      <p:sp>
        <p:nvSpPr>
          <p:cNvPr id="7171" name="Content Placeholder 2"/>
          <p:cNvSpPr>
            <a:spLocks noGrp="1"/>
          </p:cNvSpPr>
          <p:nvPr>
            <p:ph type="body" idx="1"/>
          </p:nvPr>
        </p:nvSpPr>
        <p:spPr>
          <a:xfrm>
            <a:off x="459106" y="1697357"/>
            <a:ext cx="10056494" cy="5678991"/>
          </a:xfrm>
        </p:spPr>
        <p:txBody>
          <a:bodyPr/>
          <a:lstStyle/>
          <a:p>
            <a:r>
              <a:rPr lang="en-US" dirty="0" smtClean="0"/>
              <a:t>Improve Microsoft understanding of OEM and IHV production plans</a:t>
            </a:r>
          </a:p>
          <a:p>
            <a:r>
              <a:rPr lang="en-US" dirty="0" smtClean="0"/>
              <a:t>Share hardware proactively with Microsoft test labs </a:t>
            </a:r>
          </a:p>
          <a:p>
            <a:pPr lvl="1"/>
            <a:r>
              <a:rPr lang="en-US" dirty="0" smtClean="0"/>
              <a:t>OEM hardware is available in labs onsite</a:t>
            </a:r>
          </a:p>
          <a:p>
            <a:pPr lvl="1"/>
            <a:r>
              <a:rPr lang="en-US" dirty="0" smtClean="0"/>
              <a:t>IHVs to provide sample hardware</a:t>
            </a:r>
          </a:p>
          <a:p>
            <a:r>
              <a:rPr lang="en-US" dirty="0" smtClean="0"/>
              <a:t>Discuss hardware roadmaps with the Windows Logo team</a:t>
            </a:r>
          </a:p>
          <a:p>
            <a:pPr lvl="1"/>
            <a:r>
              <a:rPr lang="en-US" dirty="0" smtClean="0"/>
              <a:t>Align on key hardware inflection points</a:t>
            </a: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type="body" idx="1"/>
          </p:nvPr>
        </p:nvSpPr>
        <p:spPr>
          <a:xfrm>
            <a:off x="459106" y="1697358"/>
            <a:ext cx="10056494" cy="4830860"/>
          </a:xfrm>
        </p:spPr>
        <p:txBody>
          <a:bodyPr/>
          <a:lstStyle/>
          <a:p>
            <a:r>
              <a:rPr lang="en-US" dirty="0" smtClean="0"/>
              <a:t>We’re clarifying and advancing strategic directions with our partners</a:t>
            </a:r>
          </a:p>
          <a:p>
            <a:r>
              <a:rPr lang="en-US" dirty="0" smtClean="0"/>
              <a:t>Work with Microsoft to</a:t>
            </a:r>
          </a:p>
          <a:p>
            <a:pPr lvl="1"/>
            <a:r>
              <a:rPr lang="en-US" dirty="0" smtClean="0"/>
              <a:t>Advance long-term direction of the Windows Logo Program to increase benefits to our partners </a:t>
            </a:r>
          </a:p>
          <a:p>
            <a:pPr lvl="1"/>
            <a:r>
              <a:rPr lang="en-US" dirty="0" smtClean="0"/>
              <a:t>Improve support for innovate technologies </a:t>
            </a:r>
          </a:p>
          <a:p>
            <a:pPr lvl="1"/>
            <a:r>
              <a:rPr lang="en-US" dirty="0" smtClean="0"/>
              <a:t>Drive consumer awareness and value</a:t>
            </a:r>
            <a:endParaRPr lang="en-US" dirty="0"/>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Engagement (3 of 3)</a:t>
            </a:r>
            <a:endParaRPr lang="en-US" dirty="0"/>
          </a:p>
        </p:txBody>
      </p:sp>
      <p:sp>
        <p:nvSpPr>
          <p:cNvPr id="3" name="Content Placeholder 2"/>
          <p:cNvSpPr>
            <a:spLocks noGrp="1"/>
          </p:cNvSpPr>
          <p:nvPr>
            <p:ph type="body" idx="1"/>
          </p:nvPr>
        </p:nvSpPr>
        <p:spPr>
          <a:xfrm>
            <a:off x="459106" y="1697357"/>
            <a:ext cx="10056494" cy="5401992"/>
          </a:xfrm>
        </p:spPr>
        <p:txBody>
          <a:bodyPr/>
          <a:lstStyle/>
          <a:p>
            <a:pPr marL="393700" indent="-393700">
              <a:spcBef>
                <a:spcPts val="1170"/>
              </a:spcBef>
            </a:pPr>
            <a:r>
              <a:rPr lang="en-US" sz="3200" dirty="0" smtClean="0"/>
              <a:t>LogoFest Events</a:t>
            </a:r>
          </a:p>
          <a:p>
            <a:pPr marL="741363" lvl="1" indent="-347663">
              <a:spcBef>
                <a:spcPts val="1000"/>
              </a:spcBef>
            </a:pPr>
            <a:r>
              <a:rPr lang="en-US" sz="2800" dirty="0" smtClean="0"/>
              <a:t>Locations:  Redmond(x2), Taipei, Tokyo, Beijing,</a:t>
            </a:r>
            <a:br>
              <a:rPr lang="en-US" sz="2800" dirty="0" smtClean="0"/>
            </a:br>
            <a:r>
              <a:rPr lang="en-US" sz="2800" dirty="0" smtClean="0"/>
              <a:t>and Dusseldorf</a:t>
            </a:r>
          </a:p>
          <a:p>
            <a:pPr marL="741363" lvl="1" indent="-347663">
              <a:spcBef>
                <a:spcPts val="1000"/>
              </a:spcBef>
            </a:pPr>
            <a:r>
              <a:rPr lang="en-US" sz="2800" dirty="0" smtClean="0"/>
              <a:t>Offering:  Presentations on logo program categories and requirements, and hands-on testing debugging</a:t>
            </a:r>
          </a:p>
          <a:p>
            <a:pPr marL="741363" lvl="1" indent="-347663">
              <a:spcBef>
                <a:spcPts val="1000"/>
              </a:spcBef>
            </a:pPr>
            <a:r>
              <a:rPr lang="en-US" sz="2800" dirty="0" smtClean="0"/>
              <a:t>Scope:  ~150 companies, Tier I partners included, </a:t>
            </a:r>
            <a:br>
              <a:rPr lang="en-US" sz="2800" dirty="0" smtClean="0"/>
            </a:br>
            <a:r>
              <a:rPr lang="en-US" sz="2800" dirty="0" smtClean="0"/>
              <a:t>300+ participants</a:t>
            </a:r>
          </a:p>
          <a:p>
            <a:pPr marL="393700" indent="-393700">
              <a:spcBef>
                <a:spcPts val="1170"/>
              </a:spcBef>
            </a:pPr>
            <a:r>
              <a:rPr lang="en-US" sz="3200" dirty="0" smtClean="0"/>
              <a:t>Windows Hardware Engineering Conference (WinHEC) May 15–17, 2007</a:t>
            </a:r>
          </a:p>
          <a:p>
            <a:pPr marL="393700" indent="-393700">
              <a:spcBef>
                <a:spcPts val="1170"/>
              </a:spcBef>
            </a:pPr>
            <a:r>
              <a:rPr lang="en-US" sz="3200" dirty="0" smtClean="0"/>
              <a:t>Windows Logo Program Customer</a:t>
            </a:r>
            <a:br>
              <a:rPr lang="en-US" sz="3200" dirty="0" smtClean="0"/>
            </a:br>
            <a:r>
              <a:rPr lang="en-US" sz="3200" dirty="0" smtClean="0"/>
              <a:t>Newsletter (Weekly)</a:t>
            </a:r>
          </a:p>
        </p:txBody>
      </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0" y="3828008"/>
            <a:ext cx="10972800" cy="41148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4000" kern="0" dirty="0" smtClean="0">
              <a:solidFill>
                <a:srgbClr val="FFFFFF"/>
              </a:solidFill>
            </a:endParaRPr>
          </a:p>
        </p:txBody>
      </p:sp>
      <p:sp>
        <p:nvSpPr>
          <p:cNvPr id="497666" name="Line 2"/>
          <p:cNvSpPr>
            <a:spLocks noChangeShapeType="1"/>
          </p:cNvSpPr>
          <p:nvPr/>
        </p:nvSpPr>
        <p:spPr bwMode="auto">
          <a:xfrm>
            <a:off x="1097280" y="4114800"/>
            <a:ext cx="8595360" cy="0"/>
          </a:xfrm>
          <a:prstGeom prst="line">
            <a:avLst/>
          </a:prstGeom>
          <a:ln>
            <a:headEnd/>
            <a:tailEnd type="stealth" w="lg" len="lg"/>
          </a:ln>
        </p:spPr>
        <p:style>
          <a:lnRef idx="3">
            <a:schemeClr val="accent4"/>
          </a:lnRef>
          <a:fillRef idx="0">
            <a:schemeClr val="accent4"/>
          </a:fillRef>
          <a:effectRef idx="2">
            <a:schemeClr val="accent4"/>
          </a:effectRef>
          <a:fontRef idx="minor">
            <a:schemeClr val="tx1"/>
          </a:fontRef>
        </p:style>
        <p:txBody>
          <a:bodyPr lIns="109728" tIns="54864" rIns="109728" bIns="54864"/>
          <a:lstStyle/>
          <a:p>
            <a:endParaRPr lang="en-US" sz="2400" dirty="0">
              <a:effectLst>
                <a:outerShdw blurRad="38100" dist="38100" dir="2700000" algn="tl">
                  <a:srgbClr val="000000">
                    <a:alpha val="43137"/>
                  </a:srgbClr>
                </a:outerShdw>
              </a:effectLst>
            </a:endParaRPr>
          </a:p>
        </p:txBody>
      </p:sp>
      <p:sp>
        <p:nvSpPr>
          <p:cNvPr id="497667" name="Line 3"/>
          <p:cNvSpPr>
            <a:spLocks noChangeShapeType="1"/>
          </p:cNvSpPr>
          <p:nvPr/>
        </p:nvSpPr>
        <p:spPr bwMode="auto">
          <a:xfrm flipH="1" flipV="1">
            <a:off x="5486400" y="1280160"/>
            <a:ext cx="0" cy="6217920"/>
          </a:xfrm>
          <a:prstGeom prst="line">
            <a:avLst/>
          </a:prstGeom>
          <a:ln>
            <a:headEnd/>
            <a:tailEnd type="stealth" w="lg" len="lg"/>
          </a:ln>
        </p:spPr>
        <p:style>
          <a:lnRef idx="3">
            <a:schemeClr val="accent4"/>
          </a:lnRef>
          <a:fillRef idx="0">
            <a:schemeClr val="accent4"/>
          </a:fillRef>
          <a:effectRef idx="2">
            <a:schemeClr val="accent4"/>
          </a:effectRef>
          <a:fontRef idx="minor">
            <a:schemeClr val="tx1"/>
          </a:fontRef>
        </p:style>
        <p:txBody>
          <a:bodyPr lIns="109728" tIns="54864" rIns="109728" bIns="54864"/>
          <a:lstStyle/>
          <a:p>
            <a:endParaRPr lang="en-US" sz="2400" dirty="0">
              <a:effectLst>
                <a:outerShdw blurRad="38100" dist="38100" dir="2700000" algn="tl">
                  <a:srgbClr val="000000">
                    <a:alpha val="43137"/>
                  </a:srgbClr>
                </a:outerShdw>
              </a:effectLst>
            </a:endParaRPr>
          </a:p>
        </p:txBody>
      </p:sp>
      <p:sp>
        <p:nvSpPr>
          <p:cNvPr id="497668" name="Text Box 4"/>
          <p:cNvSpPr txBox="1">
            <a:spLocks noChangeArrowheads="1"/>
          </p:cNvSpPr>
          <p:nvPr/>
        </p:nvSpPr>
        <p:spPr bwMode="auto">
          <a:xfrm>
            <a:off x="-31532" y="3674302"/>
            <a:ext cx="1737360" cy="849463"/>
          </a:xfrm>
          <a:prstGeom prst="rect">
            <a:avLst/>
          </a:prstGeom>
          <a:noFill/>
          <a:ln w="9525">
            <a:noFill/>
            <a:miter lim="800000"/>
            <a:headEnd/>
            <a:tailEnd/>
          </a:ln>
          <a:effectLst/>
        </p:spPr>
        <p:txBody>
          <a:bodyPr wrap="square" lIns="109728" tIns="54864" rIns="109728" bIns="54864">
            <a:spAutoFit/>
          </a:bodyPr>
          <a:lstStyle/>
          <a:p>
            <a:pPr algn="ctr">
              <a:spcBef>
                <a:spcPct val="50000"/>
              </a:spcBef>
            </a:pPr>
            <a:r>
              <a:rPr lang="en-US" sz="1600" dirty="0">
                <a:solidFill>
                  <a:srgbClr val="FFC000"/>
                </a:solidFill>
                <a:effectLst>
                  <a:outerShdw blurRad="38100" dist="38100" dir="2700000" algn="tl">
                    <a:srgbClr val="000000">
                      <a:alpha val="43137"/>
                    </a:srgbClr>
                  </a:outerShdw>
                </a:effectLst>
              </a:rPr>
              <a:t>Low Improvement ROI</a:t>
            </a:r>
          </a:p>
        </p:txBody>
      </p:sp>
      <p:sp>
        <p:nvSpPr>
          <p:cNvPr id="497669" name="Text Box 5"/>
          <p:cNvSpPr txBox="1">
            <a:spLocks noChangeArrowheads="1"/>
          </p:cNvSpPr>
          <p:nvPr/>
        </p:nvSpPr>
        <p:spPr bwMode="auto">
          <a:xfrm>
            <a:off x="9144000" y="3652243"/>
            <a:ext cx="1828800" cy="603242"/>
          </a:xfrm>
          <a:prstGeom prst="rect">
            <a:avLst/>
          </a:prstGeom>
          <a:noFill/>
          <a:ln w="9525">
            <a:noFill/>
            <a:miter lim="800000"/>
            <a:headEnd/>
            <a:tailEnd/>
          </a:ln>
          <a:effectLst/>
        </p:spPr>
        <p:txBody>
          <a:bodyPr wrap="square" lIns="109728" tIns="54864" rIns="109728" bIns="54864">
            <a:spAutoFit/>
          </a:bodyPr>
          <a:lstStyle/>
          <a:p>
            <a:pPr algn="ctr">
              <a:spcBef>
                <a:spcPct val="50000"/>
              </a:spcBef>
            </a:pPr>
            <a:r>
              <a:rPr lang="en-US" sz="1600" dirty="0">
                <a:solidFill>
                  <a:srgbClr val="FFC000"/>
                </a:solidFill>
                <a:effectLst>
                  <a:outerShdw blurRad="38100" dist="38100" dir="2700000" algn="tl">
                    <a:srgbClr val="000000">
                      <a:alpha val="43137"/>
                    </a:srgbClr>
                  </a:outerShdw>
                </a:effectLst>
              </a:rPr>
              <a:t>High Improvement ROI</a:t>
            </a:r>
          </a:p>
        </p:txBody>
      </p:sp>
      <p:sp>
        <p:nvSpPr>
          <p:cNvPr id="497670" name="Text Box 6"/>
          <p:cNvSpPr txBox="1">
            <a:spLocks noChangeArrowheads="1"/>
          </p:cNvSpPr>
          <p:nvPr/>
        </p:nvSpPr>
        <p:spPr bwMode="auto">
          <a:xfrm>
            <a:off x="4114800" y="7035523"/>
            <a:ext cx="1463040" cy="603242"/>
          </a:xfrm>
          <a:prstGeom prst="rect">
            <a:avLst/>
          </a:prstGeom>
          <a:noFill/>
          <a:ln w="9525">
            <a:noFill/>
            <a:miter lim="800000"/>
            <a:headEnd/>
            <a:tailEnd/>
          </a:ln>
          <a:effectLst/>
        </p:spPr>
        <p:txBody>
          <a:bodyPr lIns="109728" tIns="54864" rIns="109728" bIns="54864">
            <a:spAutoFit/>
          </a:bodyPr>
          <a:lstStyle/>
          <a:p>
            <a:pPr algn="ctr">
              <a:spcBef>
                <a:spcPct val="50000"/>
              </a:spcBef>
            </a:pPr>
            <a:r>
              <a:rPr lang="en-US" sz="1600" dirty="0">
                <a:solidFill>
                  <a:srgbClr val="FFC000"/>
                </a:solidFill>
                <a:effectLst>
                  <a:outerShdw blurRad="38100" dist="38100" dir="2700000" algn="tl">
                    <a:srgbClr val="000000">
                      <a:alpha val="43137"/>
                    </a:srgbClr>
                  </a:outerShdw>
                </a:effectLst>
              </a:rPr>
              <a:t>Dissatisfied </a:t>
            </a:r>
            <a:r>
              <a:rPr lang="en-US" sz="1600" dirty="0" smtClean="0">
                <a:solidFill>
                  <a:srgbClr val="FFC000"/>
                </a:solidFill>
                <a:effectLst>
                  <a:outerShdw blurRad="38100" dist="38100" dir="2700000" algn="tl">
                    <a:srgbClr val="000000">
                      <a:alpha val="43137"/>
                    </a:srgbClr>
                  </a:outerShdw>
                </a:effectLst>
              </a:rPr>
              <a:t>Partners</a:t>
            </a:r>
            <a:endParaRPr lang="en-US" sz="1600" dirty="0">
              <a:solidFill>
                <a:srgbClr val="FFC000"/>
              </a:solidFill>
              <a:effectLst>
                <a:outerShdw blurRad="38100" dist="38100" dir="2700000" algn="tl">
                  <a:srgbClr val="000000">
                    <a:alpha val="43137"/>
                  </a:srgbClr>
                </a:outerShdw>
              </a:effectLst>
            </a:endParaRPr>
          </a:p>
        </p:txBody>
      </p:sp>
      <p:sp>
        <p:nvSpPr>
          <p:cNvPr id="497671" name="Text Box 7"/>
          <p:cNvSpPr txBox="1">
            <a:spLocks noChangeArrowheads="1"/>
          </p:cNvSpPr>
          <p:nvPr/>
        </p:nvSpPr>
        <p:spPr bwMode="auto">
          <a:xfrm>
            <a:off x="4206240" y="1188721"/>
            <a:ext cx="1463040" cy="603242"/>
          </a:xfrm>
          <a:prstGeom prst="rect">
            <a:avLst/>
          </a:prstGeom>
          <a:noFill/>
          <a:ln w="9525">
            <a:noFill/>
            <a:miter lim="800000"/>
            <a:headEnd/>
            <a:tailEnd/>
          </a:ln>
          <a:effectLst/>
        </p:spPr>
        <p:txBody>
          <a:bodyPr lIns="109728" tIns="54864" rIns="109728" bIns="54864">
            <a:spAutoFit/>
          </a:bodyPr>
          <a:lstStyle/>
          <a:p>
            <a:pPr algn="ctr">
              <a:spcBef>
                <a:spcPct val="50000"/>
              </a:spcBef>
            </a:pPr>
            <a:r>
              <a:rPr lang="en-US" sz="1600" dirty="0">
                <a:solidFill>
                  <a:srgbClr val="FFC000"/>
                </a:solidFill>
                <a:effectLst>
                  <a:outerShdw blurRad="38100" dist="38100" dir="2700000" algn="tl">
                    <a:srgbClr val="000000">
                      <a:alpha val="43137"/>
                    </a:srgbClr>
                  </a:outerShdw>
                </a:effectLst>
              </a:rPr>
              <a:t>Satisfied </a:t>
            </a:r>
            <a:r>
              <a:rPr lang="en-US" sz="1600" dirty="0" smtClean="0">
                <a:solidFill>
                  <a:srgbClr val="FFC000"/>
                </a:solidFill>
                <a:effectLst>
                  <a:outerShdw blurRad="38100" dist="38100" dir="2700000" algn="tl">
                    <a:srgbClr val="000000">
                      <a:alpha val="43137"/>
                    </a:srgbClr>
                  </a:outerShdw>
                </a:effectLst>
              </a:rPr>
              <a:t>Partners</a:t>
            </a:r>
            <a:endParaRPr lang="en-US" sz="1600" dirty="0">
              <a:solidFill>
                <a:srgbClr val="FFC000"/>
              </a:solidFill>
              <a:effectLst>
                <a:outerShdw blurRad="38100" dist="38100" dir="2700000" algn="tl">
                  <a:srgbClr val="000000">
                    <a:alpha val="43137"/>
                  </a:srgbClr>
                </a:outerShdw>
              </a:effectLst>
            </a:endParaRPr>
          </a:p>
        </p:txBody>
      </p:sp>
      <p:sp>
        <p:nvSpPr>
          <p:cNvPr id="497672" name="Text Box 8"/>
          <p:cNvSpPr txBox="1">
            <a:spLocks noChangeArrowheads="1"/>
          </p:cNvSpPr>
          <p:nvPr/>
        </p:nvSpPr>
        <p:spPr bwMode="auto">
          <a:xfrm>
            <a:off x="731520" y="4389120"/>
            <a:ext cx="2194560" cy="418576"/>
          </a:xfrm>
          <a:prstGeom prst="rect">
            <a:avLst/>
          </a:prstGeom>
          <a:noFill/>
          <a:ln w="9525">
            <a:noFill/>
            <a:miter lim="800000"/>
            <a:headEnd/>
            <a:tailEnd/>
          </a:ln>
          <a:effectLst/>
        </p:spPr>
        <p:txBody>
          <a:bodyPr lIns="109728" tIns="54864" rIns="109728" bIns="54864">
            <a:spAutoFit/>
          </a:bodyPr>
          <a:lstStyle/>
          <a:p>
            <a:pPr algn="ctr">
              <a:spcBef>
                <a:spcPct val="50000"/>
              </a:spcBef>
            </a:pPr>
            <a:r>
              <a:rPr lang="en-US" sz="2000" i="1" dirty="0">
                <a:solidFill>
                  <a:srgbClr val="FFFF00"/>
                </a:solidFill>
                <a:effectLst>
                  <a:outerShdw blurRad="38100" dist="38100" dir="2700000" algn="tl">
                    <a:srgbClr val="000000">
                      <a:alpha val="43137"/>
                    </a:srgbClr>
                  </a:outerShdw>
                </a:effectLst>
              </a:rPr>
              <a:t>Indifferent Needs</a:t>
            </a:r>
          </a:p>
        </p:txBody>
      </p:sp>
      <p:grpSp>
        <p:nvGrpSpPr>
          <p:cNvPr id="2" name="Group 9"/>
          <p:cNvGrpSpPr>
            <a:grpSpLocks/>
          </p:cNvGrpSpPr>
          <p:nvPr/>
        </p:nvGrpSpPr>
        <p:grpSpPr bwMode="auto">
          <a:xfrm>
            <a:off x="1006087" y="1188068"/>
            <a:ext cx="8595360" cy="6126480"/>
            <a:chOff x="137" y="279"/>
            <a:chExt cx="5184" cy="3792"/>
          </a:xfrm>
        </p:grpSpPr>
        <p:sp>
          <p:nvSpPr>
            <p:cNvPr id="497674" name="Line 10"/>
            <p:cNvSpPr>
              <a:spLocks noChangeShapeType="1"/>
            </p:cNvSpPr>
            <p:nvPr/>
          </p:nvSpPr>
          <p:spPr bwMode="auto">
            <a:xfrm flipH="1">
              <a:off x="137" y="279"/>
              <a:ext cx="5184" cy="3792"/>
            </a:xfrm>
            <a:prstGeom prst="line">
              <a:avLst/>
            </a:prstGeom>
            <a:ln>
              <a:headEnd type="stealth" w="lg" len="lg"/>
              <a:tailEnd/>
            </a:ln>
          </p:spPr>
          <p:style>
            <a:lnRef idx="2">
              <a:schemeClr val="accent3"/>
            </a:lnRef>
            <a:fillRef idx="0">
              <a:schemeClr val="accent3"/>
            </a:fillRef>
            <a:effectRef idx="1">
              <a:schemeClr val="accent3"/>
            </a:effectRef>
            <a:fontRef idx="minor">
              <a:schemeClr val="tx1"/>
            </a:fontRef>
          </p:style>
          <p:txBody>
            <a:bodyPr/>
            <a:lstStyle/>
            <a:p>
              <a:endParaRPr lang="en-US" sz="2400" dirty="0">
                <a:effectLst>
                  <a:outerShdw blurRad="38100" dist="38100" dir="2700000" algn="tl">
                    <a:srgbClr val="000000">
                      <a:alpha val="43137"/>
                    </a:srgbClr>
                  </a:outerShdw>
                </a:effectLst>
              </a:endParaRPr>
            </a:p>
          </p:txBody>
        </p:sp>
        <p:sp>
          <p:nvSpPr>
            <p:cNvPr id="497675" name="Text Box 11"/>
            <p:cNvSpPr txBox="1">
              <a:spLocks noChangeArrowheads="1"/>
            </p:cNvSpPr>
            <p:nvPr/>
          </p:nvSpPr>
          <p:spPr bwMode="auto">
            <a:xfrm rot="19434027">
              <a:off x="2441" y="1394"/>
              <a:ext cx="1958" cy="248"/>
            </a:xfrm>
            <a:prstGeom prst="rect">
              <a:avLst/>
            </a:prstGeom>
            <a:noFill/>
            <a:ln w="9525">
              <a:noFill/>
              <a:miter lim="800000"/>
              <a:headEnd/>
              <a:tailEnd/>
            </a:ln>
            <a:effectLst/>
          </p:spPr>
          <p:txBody>
            <a:bodyPr wrap="square">
              <a:spAutoFit/>
            </a:bodyPr>
            <a:lstStyle/>
            <a:p>
              <a:pPr algn="ctr">
                <a:spcBef>
                  <a:spcPct val="50000"/>
                </a:spcBef>
              </a:pPr>
              <a:r>
                <a:rPr lang="en-US" sz="2000" i="1" dirty="0" smtClean="0">
                  <a:solidFill>
                    <a:schemeClr val="accent6">
                      <a:lumMod val="40000"/>
                      <a:lumOff val="60000"/>
                    </a:schemeClr>
                  </a:solidFill>
                  <a:effectLst>
                    <a:outerShdw blurRad="38100" dist="38100" dir="2700000" algn="tl">
                      <a:srgbClr val="000000">
                        <a:alpha val="43137"/>
                      </a:srgbClr>
                    </a:outerShdw>
                  </a:effectLst>
                </a:rPr>
                <a:t>Linear </a:t>
              </a:r>
              <a:r>
                <a:rPr lang="en-US" sz="2000" i="1" dirty="0">
                  <a:solidFill>
                    <a:schemeClr val="accent6">
                      <a:lumMod val="40000"/>
                      <a:lumOff val="60000"/>
                    </a:schemeClr>
                  </a:solidFill>
                  <a:effectLst>
                    <a:outerShdw blurRad="38100" dist="38100" dir="2700000" algn="tl">
                      <a:srgbClr val="000000">
                        <a:alpha val="43137"/>
                      </a:srgbClr>
                    </a:outerShdw>
                  </a:effectLst>
                </a:rPr>
                <a:t>Needs</a:t>
              </a:r>
            </a:p>
          </p:txBody>
        </p:sp>
      </p:grpSp>
      <p:grpSp>
        <p:nvGrpSpPr>
          <p:cNvPr id="3" name="Group 12"/>
          <p:cNvGrpSpPr>
            <a:grpSpLocks/>
          </p:cNvGrpSpPr>
          <p:nvPr/>
        </p:nvGrpSpPr>
        <p:grpSpPr bwMode="auto">
          <a:xfrm>
            <a:off x="2377440" y="4297680"/>
            <a:ext cx="7315200" cy="3474720"/>
            <a:chOff x="1152" y="2256"/>
            <a:chExt cx="3936" cy="2016"/>
          </a:xfrm>
        </p:grpSpPr>
        <p:sp>
          <p:nvSpPr>
            <p:cNvPr id="497677" name="Freeform 13"/>
            <p:cNvSpPr>
              <a:spLocks/>
            </p:cNvSpPr>
            <p:nvPr/>
          </p:nvSpPr>
          <p:spPr bwMode="auto">
            <a:xfrm>
              <a:off x="1152" y="2256"/>
              <a:ext cx="3936" cy="2016"/>
            </a:xfrm>
            <a:custGeom>
              <a:avLst/>
              <a:gdLst/>
              <a:ahLst/>
              <a:cxnLst>
                <a:cxn ang="0">
                  <a:pos x="0" y="2016"/>
                </a:cxn>
                <a:cxn ang="0">
                  <a:pos x="576" y="1056"/>
                </a:cxn>
                <a:cxn ang="0">
                  <a:pos x="1872" y="240"/>
                </a:cxn>
                <a:cxn ang="0">
                  <a:pos x="3936" y="0"/>
                </a:cxn>
              </a:cxnLst>
              <a:rect l="0" t="0" r="r" b="b"/>
              <a:pathLst>
                <a:path w="3936" h="2016">
                  <a:moveTo>
                    <a:pt x="0" y="2016"/>
                  </a:moveTo>
                  <a:cubicBezTo>
                    <a:pt x="132" y="1684"/>
                    <a:pt x="264" y="1352"/>
                    <a:pt x="576" y="1056"/>
                  </a:cubicBezTo>
                  <a:cubicBezTo>
                    <a:pt x="888" y="760"/>
                    <a:pt x="1312" y="416"/>
                    <a:pt x="1872" y="240"/>
                  </a:cubicBezTo>
                  <a:cubicBezTo>
                    <a:pt x="2432" y="64"/>
                    <a:pt x="3184" y="32"/>
                    <a:pt x="3936" y="0"/>
                  </a:cubicBezTo>
                </a:path>
              </a:pathLst>
            </a:custGeom>
            <a:noFill/>
            <a:ln w="19050">
              <a:solidFill>
                <a:srgbClr val="FF0000"/>
              </a:solidFill>
              <a:round/>
              <a:headEnd/>
              <a:tailEnd/>
            </a:ln>
            <a:effectLst/>
          </p:spPr>
          <p:txBody>
            <a:bodyPr/>
            <a:lstStyle/>
            <a:p>
              <a:endParaRPr lang="en-US" sz="2400" dirty="0">
                <a:solidFill>
                  <a:schemeClr val="accent2">
                    <a:lumMod val="50000"/>
                  </a:schemeClr>
                </a:solidFill>
                <a:effectLst>
                  <a:outerShdw blurRad="38100" dist="38100" dir="2700000" algn="tl">
                    <a:srgbClr val="000000">
                      <a:alpha val="43137"/>
                    </a:srgbClr>
                  </a:outerShdw>
                </a:effectLst>
              </a:endParaRPr>
            </a:p>
          </p:txBody>
        </p:sp>
        <p:sp>
          <p:nvSpPr>
            <p:cNvPr id="497678" name="Text Box 14"/>
            <p:cNvSpPr txBox="1">
              <a:spLocks noChangeArrowheads="1"/>
            </p:cNvSpPr>
            <p:nvPr/>
          </p:nvSpPr>
          <p:spPr bwMode="auto">
            <a:xfrm rot="20805569">
              <a:off x="2832" y="2446"/>
              <a:ext cx="1152" cy="196"/>
            </a:xfrm>
            <a:prstGeom prst="rect">
              <a:avLst/>
            </a:prstGeom>
            <a:noFill/>
            <a:ln w="9525">
              <a:noFill/>
              <a:miter lim="800000"/>
              <a:headEnd/>
              <a:tailEnd/>
            </a:ln>
            <a:effectLst/>
          </p:spPr>
          <p:txBody>
            <a:bodyPr>
              <a:spAutoFit/>
            </a:bodyPr>
            <a:lstStyle/>
            <a:p>
              <a:pPr algn="ctr">
                <a:spcBef>
                  <a:spcPct val="50000"/>
                </a:spcBef>
              </a:pPr>
              <a:r>
                <a:rPr lang="en-US" sz="1600" i="1" dirty="0">
                  <a:solidFill>
                    <a:srgbClr val="FF3300"/>
                  </a:solidFill>
                  <a:effectLst>
                    <a:outerShdw blurRad="38100" dist="38100" dir="2700000" algn="tl">
                      <a:srgbClr val="000000">
                        <a:alpha val="43137"/>
                      </a:srgbClr>
                    </a:outerShdw>
                  </a:effectLst>
                </a:rPr>
                <a:t>Must Have Needs</a:t>
              </a:r>
            </a:p>
          </p:txBody>
        </p:sp>
      </p:grpSp>
      <p:grpSp>
        <p:nvGrpSpPr>
          <p:cNvPr id="4" name="Group 15"/>
          <p:cNvGrpSpPr>
            <a:grpSpLocks/>
          </p:cNvGrpSpPr>
          <p:nvPr/>
        </p:nvGrpSpPr>
        <p:grpSpPr bwMode="auto">
          <a:xfrm>
            <a:off x="1371600" y="1188720"/>
            <a:ext cx="6035040" cy="2743200"/>
            <a:chOff x="288" y="144"/>
            <a:chExt cx="3360" cy="1948"/>
          </a:xfrm>
        </p:grpSpPr>
        <p:sp>
          <p:nvSpPr>
            <p:cNvPr id="497680" name="Freeform 16"/>
            <p:cNvSpPr>
              <a:spLocks/>
            </p:cNvSpPr>
            <p:nvPr/>
          </p:nvSpPr>
          <p:spPr bwMode="auto">
            <a:xfrm rot="10800000">
              <a:off x="288" y="144"/>
              <a:ext cx="3360" cy="1948"/>
            </a:xfrm>
            <a:custGeom>
              <a:avLst/>
              <a:gdLst/>
              <a:ahLst/>
              <a:cxnLst>
                <a:cxn ang="0">
                  <a:pos x="0" y="2016"/>
                </a:cxn>
                <a:cxn ang="0">
                  <a:pos x="576" y="1056"/>
                </a:cxn>
                <a:cxn ang="0">
                  <a:pos x="1872" y="240"/>
                </a:cxn>
                <a:cxn ang="0">
                  <a:pos x="3936" y="0"/>
                </a:cxn>
              </a:cxnLst>
              <a:rect l="0" t="0" r="r" b="b"/>
              <a:pathLst>
                <a:path w="3936" h="2016">
                  <a:moveTo>
                    <a:pt x="0" y="2016"/>
                  </a:moveTo>
                  <a:cubicBezTo>
                    <a:pt x="132" y="1684"/>
                    <a:pt x="264" y="1352"/>
                    <a:pt x="576" y="1056"/>
                  </a:cubicBezTo>
                  <a:cubicBezTo>
                    <a:pt x="888" y="760"/>
                    <a:pt x="1312" y="416"/>
                    <a:pt x="1872" y="240"/>
                  </a:cubicBezTo>
                  <a:cubicBezTo>
                    <a:pt x="2432" y="64"/>
                    <a:pt x="3184" y="32"/>
                    <a:pt x="3936" y="0"/>
                  </a:cubicBezTo>
                </a:path>
              </a:pathLst>
            </a:custGeom>
            <a:noFill/>
            <a:ln w="19050">
              <a:solidFill>
                <a:schemeClr val="bg2"/>
              </a:solidFill>
              <a:round/>
              <a:headEnd/>
              <a:tailEnd/>
            </a:ln>
            <a:effectLst/>
          </p:spPr>
          <p:txBody>
            <a:bodyPr/>
            <a:lstStyle/>
            <a:p>
              <a:endParaRPr lang="en-US" sz="2400" dirty="0">
                <a:solidFill>
                  <a:schemeClr val="bg2">
                    <a:lumMod val="25000"/>
                  </a:schemeClr>
                </a:solidFill>
                <a:effectLst>
                  <a:outerShdw blurRad="38100" dist="38100" dir="2700000" algn="tl">
                    <a:srgbClr val="000000">
                      <a:alpha val="43137"/>
                    </a:srgbClr>
                  </a:outerShdw>
                </a:effectLst>
              </a:endParaRPr>
            </a:p>
          </p:txBody>
        </p:sp>
        <p:sp>
          <p:nvSpPr>
            <p:cNvPr id="497681" name="Text Box 17"/>
            <p:cNvSpPr txBox="1">
              <a:spLocks noChangeArrowheads="1"/>
            </p:cNvSpPr>
            <p:nvPr/>
          </p:nvSpPr>
          <p:spPr bwMode="auto">
            <a:xfrm rot="19650011">
              <a:off x="1878" y="1345"/>
              <a:ext cx="1153" cy="240"/>
            </a:xfrm>
            <a:prstGeom prst="rect">
              <a:avLst/>
            </a:prstGeom>
            <a:noFill/>
            <a:ln w="9525">
              <a:noFill/>
              <a:miter lim="800000"/>
              <a:headEnd/>
              <a:tailEnd/>
            </a:ln>
            <a:effectLst/>
          </p:spPr>
          <p:txBody>
            <a:bodyPr>
              <a:spAutoFit/>
            </a:bodyPr>
            <a:lstStyle/>
            <a:p>
              <a:pPr algn="ctr">
                <a:spcBef>
                  <a:spcPct val="50000"/>
                </a:spcBef>
              </a:pPr>
              <a:r>
                <a:rPr lang="en-US" sz="1600" i="1" dirty="0">
                  <a:solidFill>
                    <a:schemeClr val="bg2">
                      <a:lumMod val="25000"/>
                    </a:schemeClr>
                  </a:solidFill>
                </a:rPr>
                <a:t>Attractive Needs</a:t>
              </a:r>
            </a:p>
          </p:txBody>
        </p:sp>
      </p:grpSp>
      <p:sp>
        <p:nvSpPr>
          <p:cNvPr id="497682" name="Text Box 18"/>
          <p:cNvSpPr txBox="1">
            <a:spLocks noChangeArrowheads="1"/>
          </p:cNvSpPr>
          <p:nvPr/>
        </p:nvSpPr>
        <p:spPr bwMode="auto">
          <a:xfrm>
            <a:off x="6675120" y="4572000"/>
            <a:ext cx="2651760" cy="418576"/>
          </a:xfrm>
          <a:prstGeom prst="rect">
            <a:avLst/>
          </a:prstGeom>
          <a:noFill/>
          <a:ln w="9525" algn="ctr">
            <a:noFill/>
            <a:miter lim="800000"/>
            <a:headEnd/>
            <a:tailEnd/>
          </a:ln>
          <a:effectLst/>
        </p:spPr>
        <p:txBody>
          <a:bodyPr lIns="109728" tIns="54864" rIns="109728" bIns="54864">
            <a:spAutoFit/>
          </a:bodyPr>
          <a:lstStyle/>
          <a:p>
            <a:pPr algn="ctr">
              <a:spcBef>
                <a:spcPct val="50000"/>
              </a:spcBef>
            </a:pPr>
            <a:r>
              <a:rPr lang="en-US" sz="2000" i="1" dirty="0" smtClean="0">
                <a:solidFill>
                  <a:srgbClr val="FFFF00"/>
                </a:solidFill>
                <a:effectLst>
                  <a:outerShdw blurRad="38100" dist="38100" dir="2700000" algn="tl">
                    <a:srgbClr val="000000">
                      <a:alpha val="43137"/>
                    </a:srgbClr>
                  </a:outerShdw>
                </a:effectLst>
              </a:rPr>
              <a:t>Must Have</a:t>
            </a:r>
            <a:endParaRPr lang="en-US" sz="2000" i="1" dirty="0">
              <a:solidFill>
                <a:srgbClr val="FFFF00"/>
              </a:solidFill>
              <a:effectLst>
                <a:outerShdw blurRad="38100" dist="38100" dir="2700000" algn="tl">
                  <a:srgbClr val="000000">
                    <a:alpha val="43137"/>
                  </a:srgbClr>
                </a:outerShdw>
              </a:effectLst>
            </a:endParaRPr>
          </a:p>
        </p:txBody>
      </p:sp>
      <p:sp>
        <p:nvSpPr>
          <p:cNvPr id="497683" name="Text Box 19"/>
          <p:cNvSpPr txBox="1">
            <a:spLocks noChangeArrowheads="1"/>
          </p:cNvSpPr>
          <p:nvPr/>
        </p:nvSpPr>
        <p:spPr bwMode="auto">
          <a:xfrm>
            <a:off x="8321040" y="2743200"/>
            <a:ext cx="2651760" cy="1095685"/>
          </a:xfrm>
          <a:prstGeom prst="rect">
            <a:avLst/>
          </a:prstGeom>
          <a:noFill/>
          <a:ln w="9525">
            <a:noFill/>
            <a:miter lim="800000"/>
            <a:headEnd/>
            <a:tailEnd/>
          </a:ln>
          <a:effectLst/>
        </p:spPr>
        <p:txBody>
          <a:bodyPr lIns="109728" tIns="54864" rIns="109728" bIns="54864">
            <a:spAutoFit/>
          </a:bodyPr>
          <a:lstStyle/>
          <a:p>
            <a:pPr>
              <a:spcBef>
                <a:spcPct val="50000"/>
              </a:spcBef>
            </a:pPr>
            <a:endParaRPr lang="en-US" sz="1600" dirty="0">
              <a:effectLst>
                <a:outerShdw blurRad="38100" dist="38100" dir="2700000" algn="tl">
                  <a:srgbClr val="000000">
                    <a:alpha val="43137"/>
                  </a:srgbClr>
                </a:outerShdw>
              </a:effectLst>
            </a:endParaRPr>
          </a:p>
          <a:p>
            <a:pPr>
              <a:spcBef>
                <a:spcPct val="50000"/>
              </a:spcBef>
              <a:buFontTx/>
              <a:buChar char="•"/>
            </a:pPr>
            <a:endParaRPr lang="en-US" sz="1600" dirty="0">
              <a:effectLst>
                <a:outerShdw blurRad="38100" dist="38100" dir="2700000" algn="tl">
                  <a:srgbClr val="000000">
                    <a:alpha val="43137"/>
                  </a:srgbClr>
                </a:outerShdw>
              </a:effectLst>
            </a:endParaRPr>
          </a:p>
          <a:p>
            <a:pPr>
              <a:spcBef>
                <a:spcPct val="50000"/>
              </a:spcBef>
            </a:pPr>
            <a:endParaRPr lang="en-US" sz="1600" dirty="0">
              <a:effectLst>
                <a:outerShdw blurRad="38100" dist="38100" dir="2700000" algn="tl">
                  <a:srgbClr val="000000">
                    <a:alpha val="43137"/>
                  </a:srgbClr>
                </a:outerShdw>
              </a:effectLst>
            </a:endParaRPr>
          </a:p>
        </p:txBody>
      </p:sp>
      <p:sp>
        <p:nvSpPr>
          <p:cNvPr id="497688" name="Text Box 24"/>
          <p:cNvSpPr txBox="1">
            <a:spLocks noChangeArrowheads="1"/>
          </p:cNvSpPr>
          <p:nvPr/>
        </p:nvSpPr>
        <p:spPr bwMode="auto">
          <a:xfrm>
            <a:off x="7040880" y="2834641"/>
            <a:ext cx="2926080" cy="357021"/>
          </a:xfrm>
          <a:prstGeom prst="rect">
            <a:avLst/>
          </a:prstGeom>
          <a:noFill/>
          <a:ln w="9525">
            <a:noFill/>
            <a:miter lim="800000"/>
            <a:headEnd/>
            <a:tailEnd/>
          </a:ln>
          <a:effectLst/>
        </p:spPr>
        <p:txBody>
          <a:bodyPr wrap="square" lIns="109728" tIns="54864" rIns="109728" bIns="54864">
            <a:spAutoFit/>
          </a:bodyPr>
          <a:lstStyle/>
          <a:p>
            <a:pPr algn="ctr" eaLnBrk="0" hangingPunct="0">
              <a:spcBef>
                <a:spcPct val="50000"/>
              </a:spcBef>
            </a:pPr>
            <a:r>
              <a:rPr lang="en-US" sz="1600" b="1" dirty="0">
                <a:solidFill>
                  <a:schemeClr val="accent2"/>
                </a:solidFill>
                <a:effectLst>
                  <a:outerShdw blurRad="38100" dist="38100" dir="2700000" algn="tl">
                    <a:srgbClr val="000000">
                      <a:alpha val="43137"/>
                    </a:srgbClr>
                  </a:outerShdw>
                </a:effectLst>
              </a:rPr>
              <a:t>WLP </a:t>
            </a:r>
            <a:r>
              <a:rPr lang="en-US" sz="1600" b="1" dirty="0" smtClean="0">
                <a:solidFill>
                  <a:schemeClr val="accent2"/>
                </a:solidFill>
                <a:effectLst>
                  <a:outerShdw blurRad="38100" dist="38100" dir="2700000" algn="tl">
                    <a:srgbClr val="000000">
                      <a:alpha val="43137"/>
                    </a:srgbClr>
                  </a:outerShdw>
                </a:effectLst>
              </a:rPr>
              <a:t>requirements</a:t>
            </a:r>
            <a:endParaRPr lang="en-US" sz="1600" b="1" dirty="0">
              <a:solidFill>
                <a:schemeClr val="accent2"/>
              </a:solidFill>
              <a:effectLst>
                <a:outerShdw blurRad="38100" dist="38100" dir="2700000" algn="tl">
                  <a:srgbClr val="000000">
                    <a:alpha val="43137"/>
                  </a:srgbClr>
                </a:outerShdw>
              </a:effectLst>
            </a:endParaRPr>
          </a:p>
        </p:txBody>
      </p:sp>
      <p:sp>
        <p:nvSpPr>
          <p:cNvPr id="497689" name="Text Box 25"/>
          <p:cNvSpPr txBox="1">
            <a:spLocks noChangeArrowheads="1"/>
          </p:cNvSpPr>
          <p:nvPr/>
        </p:nvSpPr>
        <p:spPr bwMode="auto">
          <a:xfrm>
            <a:off x="1371600" y="5120641"/>
            <a:ext cx="1920240" cy="357021"/>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Internal Issues</a:t>
            </a:r>
            <a:endParaRPr lang="en-US" sz="1600" dirty="0">
              <a:effectLst>
                <a:outerShdw blurRad="38100" dist="38100" dir="2700000" algn="tl">
                  <a:srgbClr val="000000">
                    <a:alpha val="43137"/>
                  </a:srgbClr>
                </a:outerShdw>
              </a:effectLst>
            </a:endParaRPr>
          </a:p>
        </p:txBody>
      </p:sp>
      <p:sp>
        <p:nvSpPr>
          <p:cNvPr id="30" name="Title 1"/>
          <p:cNvSpPr>
            <a:spLocks noGrp="1"/>
          </p:cNvSpPr>
          <p:nvPr>
            <p:ph type="title"/>
          </p:nvPr>
        </p:nvSpPr>
        <p:spPr/>
        <p:txBody>
          <a:bodyPr/>
          <a:lstStyle/>
          <a:p>
            <a:r>
              <a:rPr lang="en-US" dirty="0" smtClean="0"/>
              <a:t>Partner Satisfaction</a:t>
            </a:r>
            <a:endParaRPr lang="en-US" dirty="0"/>
          </a:p>
        </p:txBody>
      </p:sp>
      <p:sp>
        <p:nvSpPr>
          <p:cNvPr id="27" name="Text Box 8"/>
          <p:cNvSpPr txBox="1">
            <a:spLocks noChangeArrowheads="1"/>
          </p:cNvSpPr>
          <p:nvPr/>
        </p:nvSpPr>
        <p:spPr bwMode="auto">
          <a:xfrm>
            <a:off x="1371600" y="1645920"/>
            <a:ext cx="2194560" cy="418576"/>
          </a:xfrm>
          <a:prstGeom prst="rect">
            <a:avLst/>
          </a:prstGeom>
          <a:noFill/>
          <a:ln w="9525">
            <a:noFill/>
            <a:miter lim="800000"/>
            <a:headEnd/>
            <a:tailEnd/>
          </a:ln>
          <a:effectLst/>
        </p:spPr>
        <p:txBody>
          <a:bodyPr lIns="109728" tIns="54864" rIns="109728" bIns="54864">
            <a:spAutoFit/>
          </a:bodyPr>
          <a:lstStyle/>
          <a:p>
            <a:pPr algn="ctr">
              <a:spcBef>
                <a:spcPct val="50000"/>
              </a:spcBef>
            </a:pPr>
            <a:r>
              <a:rPr lang="en-US" sz="2000" i="1" dirty="0" smtClean="0">
                <a:solidFill>
                  <a:srgbClr val="FFFF00"/>
                </a:solidFill>
                <a:effectLst>
                  <a:outerShdw blurRad="38100" dist="38100" dir="2700000" algn="tl">
                    <a:srgbClr val="000000">
                      <a:alpha val="43137"/>
                    </a:srgbClr>
                  </a:outerShdw>
                </a:effectLst>
              </a:rPr>
              <a:t>Nice to Have</a:t>
            </a:r>
            <a:endParaRPr lang="en-US" sz="2000" i="1" dirty="0">
              <a:solidFill>
                <a:srgbClr val="FFFF00"/>
              </a:solidFill>
              <a:effectLst>
                <a:outerShdw blurRad="38100" dist="38100" dir="2700000" algn="tl">
                  <a:srgbClr val="000000">
                    <a:alpha val="43137"/>
                  </a:srgbClr>
                </a:outerShdw>
              </a:effectLst>
            </a:endParaRPr>
          </a:p>
        </p:txBody>
      </p:sp>
      <p:sp>
        <p:nvSpPr>
          <p:cNvPr id="31" name="Text Box 24"/>
          <p:cNvSpPr txBox="1">
            <a:spLocks noChangeArrowheads="1"/>
          </p:cNvSpPr>
          <p:nvPr/>
        </p:nvSpPr>
        <p:spPr bwMode="auto">
          <a:xfrm>
            <a:off x="5943600" y="1645921"/>
            <a:ext cx="2194560" cy="357021"/>
          </a:xfrm>
          <a:prstGeom prst="rect">
            <a:avLst/>
          </a:prstGeom>
          <a:noFill/>
          <a:ln w="9525">
            <a:noFill/>
            <a:miter lim="800000"/>
            <a:headEnd/>
            <a:tailEnd/>
          </a:ln>
          <a:effectLst/>
        </p:spPr>
        <p:txBody>
          <a:bodyPr wrap="square" lIns="109728" tIns="54864" rIns="109728" bIns="54864">
            <a:spAutoFit/>
          </a:bodyPr>
          <a:lstStyle/>
          <a:p>
            <a:pPr algn="ctr" eaLnBrk="0" hangingPunct="0">
              <a:spcBef>
                <a:spcPct val="50000"/>
              </a:spcBef>
            </a:pPr>
            <a:r>
              <a:rPr lang="en-US" sz="1600" b="1" dirty="0" smtClean="0">
                <a:solidFill>
                  <a:schemeClr val="accent2"/>
                </a:solidFill>
                <a:effectLst>
                  <a:outerShdw blurRad="38100" dist="38100" dir="2700000" algn="tl">
                    <a:srgbClr val="000000">
                      <a:alpha val="43137"/>
                    </a:srgbClr>
                  </a:outerShdw>
                </a:effectLst>
              </a:rPr>
              <a:t>LogoPoint</a:t>
            </a:r>
            <a:endParaRPr lang="en-US" sz="1600" b="1" dirty="0">
              <a:solidFill>
                <a:schemeClr val="accent2"/>
              </a:solidFill>
              <a:effectLst>
                <a:outerShdw blurRad="38100" dist="38100" dir="2700000" algn="tl">
                  <a:srgbClr val="000000">
                    <a:alpha val="43137"/>
                  </a:srgbClr>
                </a:outerShdw>
              </a:effectLst>
            </a:endParaRPr>
          </a:p>
        </p:txBody>
      </p:sp>
      <p:sp>
        <p:nvSpPr>
          <p:cNvPr id="36" name="Text Box 25"/>
          <p:cNvSpPr txBox="1">
            <a:spLocks noChangeArrowheads="1"/>
          </p:cNvSpPr>
          <p:nvPr/>
        </p:nvSpPr>
        <p:spPr bwMode="auto">
          <a:xfrm>
            <a:off x="731520" y="5611202"/>
            <a:ext cx="1920240" cy="357021"/>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Test Resources</a:t>
            </a:r>
            <a:endParaRPr lang="en-US" sz="1600" dirty="0">
              <a:effectLst>
                <a:outerShdw blurRad="38100" dist="38100" dir="2700000" algn="tl">
                  <a:srgbClr val="000000">
                    <a:alpha val="43137"/>
                  </a:srgbClr>
                </a:outerShdw>
              </a:effectLst>
            </a:endParaRPr>
          </a:p>
        </p:txBody>
      </p:sp>
      <p:sp>
        <p:nvSpPr>
          <p:cNvPr id="37" name="Text Box 25"/>
          <p:cNvSpPr txBox="1">
            <a:spLocks noChangeArrowheads="1"/>
          </p:cNvSpPr>
          <p:nvPr/>
        </p:nvSpPr>
        <p:spPr bwMode="auto">
          <a:xfrm>
            <a:off x="182880" y="6159842"/>
            <a:ext cx="1920240" cy="603242"/>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Developer Resources</a:t>
            </a:r>
            <a:endParaRPr lang="en-US" sz="1600" dirty="0">
              <a:effectLst>
                <a:outerShdw blurRad="38100" dist="38100" dir="2700000" algn="tl">
                  <a:srgbClr val="000000">
                    <a:alpha val="43137"/>
                  </a:srgbClr>
                </a:outerShdw>
              </a:effectLst>
            </a:endParaRPr>
          </a:p>
        </p:txBody>
      </p:sp>
      <p:sp>
        <p:nvSpPr>
          <p:cNvPr id="38" name="Text Box 25"/>
          <p:cNvSpPr txBox="1">
            <a:spLocks noChangeArrowheads="1"/>
          </p:cNvSpPr>
          <p:nvPr/>
        </p:nvSpPr>
        <p:spPr bwMode="auto">
          <a:xfrm>
            <a:off x="6217920" y="6342722"/>
            <a:ext cx="1920240" cy="357021"/>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DTM/WLK Support</a:t>
            </a:r>
            <a:endParaRPr lang="en-US" sz="1600" dirty="0">
              <a:effectLst>
                <a:outerShdw blurRad="38100" dist="38100" dir="2700000" algn="tl">
                  <a:srgbClr val="000000">
                    <a:alpha val="43137"/>
                  </a:srgbClr>
                </a:outerShdw>
              </a:effectLst>
            </a:endParaRPr>
          </a:p>
        </p:txBody>
      </p:sp>
      <p:sp>
        <p:nvSpPr>
          <p:cNvPr id="39" name="Text Box 25"/>
          <p:cNvSpPr txBox="1">
            <a:spLocks noChangeArrowheads="1"/>
          </p:cNvSpPr>
          <p:nvPr/>
        </p:nvSpPr>
        <p:spPr bwMode="auto">
          <a:xfrm>
            <a:off x="8412480" y="5120641"/>
            <a:ext cx="1920240" cy="357021"/>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WinQUAL Support</a:t>
            </a:r>
            <a:endParaRPr lang="en-US" sz="1600" dirty="0">
              <a:effectLst>
                <a:outerShdw blurRad="38100" dist="38100" dir="2700000" algn="tl">
                  <a:srgbClr val="000000">
                    <a:alpha val="43137"/>
                  </a:srgbClr>
                </a:outerShdw>
              </a:effectLst>
            </a:endParaRPr>
          </a:p>
        </p:txBody>
      </p:sp>
      <p:sp>
        <p:nvSpPr>
          <p:cNvPr id="40" name="Text Box 25"/>
          <p:cNvSpPr txBox="1">
            <a:spLocks noChangeArrowheads="1"/>
          </p:cNvSpPr>
          <p:nvPr/>
        </p:nvSpPr>
        <p:spPr bwMode="auto">
          <a:xfrm>
            <a:off x="5852160" y="5120641"/>
            <a:ext cx="1920240" cy="357021"/>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Errata</a:t>
            </a:r>
            <a:endParaRPr lang="en-US" sz="1600" dirty="0">
              <a:effectLst>
                <a:outerShdw blurRad="38100" dist="38100" dir="2700000" algn="tl">
                  <a:srgbClr val="000000">
                    <a:alpha val="43137"/>
                  </a:srgbClr>
                </a:outerShdw>
              </a:effectLst>
            </a:endParaRPr>
          </a:p>
        </p:txBody>
      </p:sp>
      <p:sp>
        <p:nvSpPr>
          <p:cNvPr id="42" name="Text Box 25"/>
          <p:cNvSpPr txBox="1">
            <a:spLocks noChangeArrowheads="1"/>
          </p:cNvSpPr>
          <p:nvPr/>
        </p:nvSpPr>
        <p:spPr bwMode="auto">
          <a:xfrm>
            <a:off x="6949440" y="5760721"/>
            <a:ext cx="2468880" cy="357021"/>
          </a:xfrm>
          <a:prstGeom prst="rect">
            <a:avLst/>
          </a:prstGeom>
          <a:noFill/>
          <a:ln w="9525">
            <a:noFill/>
            <a:miter lim="800000"/>
            <a:headEnd/>
            <a:tailEnd/>
          </a:ln>
          <a:effectLst/>
        </p:spPr>
        <p:txBody>
          <a:bodyPr wrap="square"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HCL and Product Listing</a:t>
            </a:r>
            <a:endParaRPr lang="en-US" sz="1600" dirty="0">
              <a:effectLst>
                <a:outerShdw blurRad="38100" dist="38100" dir="2700000" algn="tl">
                  <a:srgbClr val="000000">
                    <a:alpha val="43137"/>
                  </a:srgbClr>
                </a:outerShdw>
              </a:effectLst>
            </a:endParaRPr>
          </a:p>
        </p:txBody>
      </p:sp>
      <p:sp>
        <p:nvSpPr>
          <p:cNvPr id="43" name="Text Box 25"/>
          <p:cNvSpPr txBox="1">
            <a:spLocks noChangeArrowheads="1"/>
          </p:cNvSpPr>
          <p:nvPr/>
        </p:nvSpPr>
        <p:spPr bwMode="auto">
          <a:xfrm>
            <a:off x="2651760" y="2377441"/>
            <a:ext cx="1920240" cy="603242"/>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Automated Log Review</a:t>
            </a:r>
            <a:endParaRPr lang="en-US" sz="1600" dirty="0">
              <a:effectLst>
                <a:outerShdw blurRad="38100" dist="38100" dir="2700000" algn="tl">
                  <a:srgbClr val="000000">
                    <a:alpha val="43137"/>
                  </a:srgbClr>
                </a:outerShdw>
              </a:effectLst>
            </a:endParaRPr>
          </a:p>
        </p:txBody>
      </p:sp>
      <p:sp>
        <p:nvSpPr>
          <p:cNvPr id="44" name="Text Box 8"/>
          <p:cNvSpPr txBox="1">
            <a:spLocks noChangeArrowheads="1"/>
          </p:cNvSpPr>
          <p:nvPr/>
        </p:nvSpPr>
        <p:spPr bwMode="auto">
          <a:xfrm>
            <a:off x="8503920" y="1554481"/>
            <a:ext cx="2194560" cy="726353"/>
          </a:xfrm>
          <a:prstGeom prst="rect">
            <a:avLst/>
          </a:prstGeom>
          <a:noFill/>
          <a:ln w="9525">
            <a:noFill/>
            <a:miter lim="800000"/>
            <a:headEnd/>
            <a:tailEnd/>
          </a:ln>
          <a:effectLst/>
        </p:spPr>
        <p:txBody>
          <a:bodyPr lIns="109728" tIns="54864" rIns="109728" bIns="54864">
            <a:spAutoFit/>
          </a:bodyPr>
          <a:lstStyle/>
          <a:p>
            <a:pPr algn="ctr">
              <a:spcBef>
                <a:spcPct val="50000"/>
              </a:spcBef>
            </a:pPr>
            <a:r>
              <a:rPr lang="en-US" sz="2000" i="1" dirty="0" smtClean="0">
                <a:solidFill>
                  <a:srgbClr val="FFFF00"/>
                </a:solidFill>
                <a:effectLst>
                  <a:outerShdw blurRad="38100" dist="38100" dir="2700000" algn="tl">
                    <a:srgbClr val="000000">
                      <a:alpha val="43137"/>
                    </a:srgbClr>
                  </a:outerShdw>
                </a:effectLst>
              </a:rPr>
              <a:t>Priority Investments</a:t>
            </a:r>
            <a:endParaRPr lang="en-US" sz="2000" i="1" dirty="0">
              <a:solidFill>
                <a:srgbClr val="FFFF00"/>
              </a:solidFill>
              <a:effectLst>
                <a:outerShdw blurRad="38100" dist="38100" dir="2700000" algn="tl">
                  <a:srgbClr val="000000">
                    <a:alpha val="43137"/>
                  </a:srgbClr>
                </a:outerShdw>
              </a:effectLst>
            </a:endParaRPr>
          </a:p>
        </p:txBody>
      </p:sp>
      <p:sp>
        <p:nvSpPr>
          <p:cNvPr id="45" name="Text Box 25"/>
          <p:cNvSpPr txBox="1">
            <a:spLocks noChangeArrowheads="1"/>
          </p:cNvSpPr>
          <p:nvPr/>
        </p:nvSpPr>
        <p:spPr bwMode="auto">
          <a:xfrm>
            <a:off x="1280160" y="2834641"/>
            <a:ext cx="1920240" cy="603242"/>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Customized Requirement Lists</a:t>
            </a:r>
            <a:endParaRPr lang="en-US" sz="1600" dirty="0">
              <a:effectLst>
                <a:outerShdw blurRad="38100" dist="38100" dir="2700000" algn="tl">
                  <a:srgbClr val="000000">
                    <a:alpha val="43137"/>
                  </a:srgbClr>
                </a:outerShdw>
              </a:effectLst>
            </a:endParaRPr>
          </a:p>
        </p:txBody>
      </p:sp>
      <p:sp>
        <p:nvSpPr>
          <p:cNvPr id="46" name="Text Box 25"/>
          <p:cNvSpPr txBox="1">
            <a:spLocks noChangeArrowheads="1"/>
          </p:cNvSpPr>
          <p:nvPr/>
        </p:nvSpPr>
        <p:spPr bwMode="auto">
          <a:xfrm>
            <a:off x="5669280" y="2136482"/>
            <a:ext cx="1920240" cy="357021"/>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dirty="0" smtClean="0">
                <a:effectLst>
                  <a:outerShdw blurRad="38100" dist="38100" dir="2700000" algn="tl">
                    <a:srgbClr val="000000">
                      <a:alpha val="43137"/>
                    </a:srgbClr>
                  </a:outerShdw>
                </a:effectLst>
              </a:rPr>
              <a:t>Newsletters</a:t>
            </a:r>
            <a:endParaRPr lang="en-US" sz="1800" dirty="0">
              <a:effectLst>
                <a:outerShdw blurRad="38100" dist="38100" dir="2700000" algn="tl">
                  <a:srgbClr val="000000">
                    <a:alpha val="43137"/>
                  </a:srgbClr>
                </a:outerShdw>
              </a:effectLst>
            </a:endParaRPr>
          </a:p>
        </p:txBody>
      </p:sp>
      <p:sp>
        <p:nvSpPr>
          <p:cNvPr id="48" name="Text Box 25"/>
          <p:cNvSpPr txBox="1">
            <a:spLocks noChangeArrowheads="1"/>
          </p:cNvSpPr>
          <p:nvPr/>
        </p:nvSpPr>
        <p:spPr bwMode="auto">
          <a:xfrm>
            <a:off x="6492240" y="3469363"/>
            <a:ext cx="1920240" cy="603242"/>
          </a:xfrm>
          <a:prstGeom prst="rect">
            <a:avLst/>
          </a:prstGeom>
          <a:noFill/>
          <a:ln w="9525">
            <a:noFill/>
            <a:miter lim="800000"/>
            <a:headEnd/>
            <a:tailEnd/>
          </a:ln>
          <a:effectLst/>
        </p:spPr>
        <p:txBody>
          <a:bodyPr lIns="109728" tIns="54864" rIns="109728" bIns="54864">
            <a:spAutoFit/>
          </a:bodyPr>
          <a:lstStyle/>
          <a:p>
            <a:pPr algn="ctr" eaLnBrk="0" hangingPunct="0">
              <a:spcBef>
                <a:spcPct val="50000"/>
              </a:spcBef>
            </a:pPr>
            <a:r>
              <a:rPr lang="en-US" sz="1600" b="1" dirty="0" smtClean="0">
                <a:solidFill>
                  <a:srgbClr val="92D050"/>
                </a:solidFill>
                <a:effectLst>
                  <a:outerShdw blurRad="38100" dist="38100" dir="2700000" algn="tl">
                    <a:srgbClr val="000000">
                      <a:alpha val="43137"/>
                    </a:srgbClr>
                  </a:outerShdw>
                </a:effectLst>
              </a:rPr>
              <a:t>Requirement to Test Mapping</a:t>
            </a:r>
            <a:endParaRPr lang="en-US" sz="1600" b="1" dirty="0">
              <a:solidFill>
                <a:srgbClr val="92D050"/>
              </a:solidFill>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76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76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76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76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2" grpId="0"/>
      <p:bldP spid="497682" grpId="0"/>
      <p:bldP spid="497688" grpId="0"/>
      <p:bldP spid="27" grpId="0"/>
      <p:bldP spid="31" grpId="0"/>
      <p:bldP spid="38" grpId="0"/>
      <p:bldP spid="39" grpId="0"/>
      <p:bldP spid="40" grpId="0"/>
      <p:bldP spid="42" grpId="0"/>
      <p:bldP spid="43" grpId="0"/>
      <p:bldP spid="44" grpId="0"/>
      <p:bldP spid="45" grpId="0"/>
      <p:bldP spid="46"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Consumers</a:t>
            </a:r>
            <a:endParaRPr lang="en-US" dirty="0"/>
          </a:p>
        </p:txBody>
      </p:sp>
      <p:sp>
        <p:nvSpPr>
          <p:cNvPr id="3" name="Content Placeholder 2"/>
          <p:cNvSpPr>
            <a:spLocks noGrp="1"/>
          </p:cNvSpPr>
          <p:nvPr>
            <p:ph type="body" idx="1"/>
          </p:nvPr>
        </p:nvSpPr>
        <p:spPr>
          <a:xfrm>
            <a:off x="459106" y="1697357"/>
            <a:ext cx="10056494" cy="6487417"/>
          </a:xfrm>
        </p:spPr>
        <p:txBody>
          <a:bodyPr/>
          <a:lstStyle/>
          <a:p>
            <a:pPr>
              <a:spcBef>
                <a:spcPts val="600"/>
              </a:spcBef>
            </a:pPr>
            <a:r>
              <a:rPr lang="en-US" sz="3400" dirty="0" smtClean="0"/>
              <a:t>Windows Logo Program to drive </a:t>
            </a:r>
            <a:br>
              <a:rPr lang="en-US" sz="3400" dirty="0" smtClean="0"/>
            </a:br>
            <a:r>
              <a:rPr lang="en-US" sz="3400" dirty="0" smtClean="0"/>
              <a:t>end-user Experiences</a:t>
            </a:r>
          </a:p>
          <a:p>
            <a:pPr>
              <a:spcBef>
                <a:spcPts val="600"/>
              </a:spcBef>
            </a:pPr>
            <a:r>
              <a:rPr lang="en-US" sz="3400" dirty="0" smtClean="0"/>
              <a:t>Align specification through data-driven business analysis</a:t>
            </a:r>
          </a:p>
          <a:p>
            <a:pPr>
              <a:spcBef>
                <a:spcPts val="600"/>
              </a:spcBef>
            </a:pPr>
            <a:r>
              <a:rPr lang="en-US" sz="3400" dirty="0" smtClean="0"/>
              <a:t>Evolve a rigorous  process for developing new requirements based on consumer impact</a:t>
            </a:r>
          </a:p>
          <a:p>
            <a:pPr lvl="1">
              <a:spcBef>
                <a:spcPts val="600"/>
              </a:spcBef>
            </a:pPr>
            <a:r>
              <a:rPr lang="en-US" sz="2900" dirty="0" smtClean="0"/>
              <a:t>Need:  Who is intended customer and what is quantified need?</a:t>
            </a:r>
          </a:p>
          <a:p>
            <a:pPr lvl="1">
              <a:spcBef>
                <a:spcPts val="600"/>
              </a:spcBef>
            </a:pPr>
            <a:r>
              <a:rPr lang="en-US" sz="2900" dirty="0" smtClean="0"/>
              <a:t>Approach:  How is this approach better than what is currently available?</a:t>
            </a:r>
          </a:p>
          <a:p>
            <a:pPr lvl="1">
              <a:spcBef>
                <a:spcPts val="600"/>
              </a:spcBef>
            </a:pPr>
            <a:r>
              <a:rPr lang="en-US" sz="2900" dirty="0" smtClean="0"/>
              <a:t>Benefit:  What benefit does this approach offer to customers?</a:t>
            </a:r>
          </a:p>
          <a:p>
            <a:pPr lvl="1">
              <a:spcBef>
                <a:spcPts val="600"/>
              </a:spcBef>
            </a:pPr>
            <a:r>
              <a:rPr lang="en-US" sz="2900" dirty="0" smtClean="0"/>
              <a:t>Cost:  Does cost outweigh benefit to users? </a:t>
            </a:r>
            <a:br>
              <a:rPr lang="en-US" sz="2900" dirty="0" smtClean="0"/>
            </a:br>
            <a:r>
              <a:rPr lang="en-US" sz="2900" dirty="0" smtClean="0"/>
              <a:t>Partners? Microsoft?</a:t>
            </a:r>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5" name="Content Placeholder 4"/>
          <p:cNvSpPr>
            <a:spLocks noGrp="1"/>
          </p:cNvSpPr>
          <p:nvPr>
            <p:ph type="body" idx="1"/>
          </p:nvPr>
        </p:nvSpPr>
        <p:spPr>
          <a:xfrm>
            <a:off x="459106" y="1697357"/>
            <a:ext cx="10056494" cy="6579750"/>
          </a:xfrm>
        </p:spPr>
        <p:txBody>
          <a:bodyPr/>
          <a:lstStyle/>
          <a:p>
            <a:r>
              <a:rPr lang="en-US" sz="2900" dirty="0" smtClean="0"/>
              <a:t>This is your chance to have an impact on the next release of LogoPoint which will be used for all partner collaboration efforts regarding the Logo program moving forward</a:t>
            </a:r>
          </a:p>
          <a:p>
            <a:r>
              <a:rPr lang="en-US" sz="2900" dirty="0" smtClean="0"/>
              <a:t>Share your thinking with the Logo team</a:t>
            </a:r>
          </a:p>
          <a:p>
            <a:r>
              <a:rPr lang="en-US" sz="2900" dirty="0" smtClean="0"/>
              <a:t>Use LogoPoint for all your Logo related collaboration with Microsoft</a:t>
            </a:r>
          </a:p>
          <a:p>
            <a:pPr lvl="1"/>
            <a:r>
              <a:rPr lang="en-US" sz="2400" dirty="0" smtClean="0"/>
              <a:t>No more e-mails to logofb, which will be retired shortly</a:t>
            </a:r>
          </a:p>
          <a:p>
            <a:r>
              <a:rPr lang="en-US" sz="2900" dirty="0" smtClean="0"/>
              <a:t>Provide feedback in LogoPoint using LOGOPOINT-0001</a:t>
            </a:r>
          </a:p>
          <a:p>
            <a:pPr lvl="1"/>
            <a:r>
              <a:rPr lang="en-US" sz="2400" dirty="0" smtClean="0"/>
              <a:t>What is useful?</a:t>
            </a:r>
          </a:p>
          <a:p>
            <a:pPr lvl="1"/>
            <a:r>
              <a:rPr lang="en-US" sz="2400" dirty="0" smtClean="0"/>
              <a:t>What is not useful?</a:t>
            </a:r>
          </a:p>
          <a:p>
            <a:pPr lvl="1"/>
            <a:r>
              <a:rPr lang="en-US" sz="2400" dirty="0" smtClean="0"/>
              <a:t>What additional features or functionality would be helpful?</a:t>
            </a:r>
          </a:p>
          <a:p>
            <a:pPr lvl="1"/>
            <a:r>
              <a:rPr lang="en-US" sz="2400" dirty="0" smtClean="0"/>
              <a:t>How can LogoPoint be extended to benefit you to meet your business needs?</a:t>
            </a: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type="body" idx="1"/>
          </p:nvPr>
        </p:nvSpPr>
        <p:spPr>
          <a:xfrm>
            <a:off x="459106" y="1697357"/>
            <a:ext cx="10056494" cy="5432256"/>
          </a:xfrm>
        </p:spPr>
        <p:txBody>
          <a:bodyPr/>
          <a:lstStyle/>
          <a:p>
            <a:r>
              <a:rPr lang="en-US" sz="2400" dirty="0" smtClean="0"/>
              <a:t>Web Resources</a:t>
            </a:r>
          </a:p>
          <a:p>
            <a:pPr lvl="1"/>
            <a:r>
              <a:rPr lang="en-US" sz="2200" dirty="0" smtClean="0"/>
              <a:t>Windows Quality Online Services:  </a:t>
            </a:r>
            <a:r>
              <a:rPr lang="en-US" sz="2200" dirty="0" smtClean="0">
                <a:hlinkClick r:id="rId3"/>
              </a:rPr>
              <a:t>https://winqual.microsoft.com</a:t>
            </a:r>
            <a:r>
              <a:rPr lang="en-US" sz="2200" dirty="0" smtClean="0"/>
              <a:t> </a:t>
            </a:r>
          </a:p>
          <a:p>
            <a:pPr lvl="1"/>
            <a:r>
              <a:rPr lang="en-US" sz="2200" dirty="0" smtClean="0"/>
              <a:t>Windows Logo Program and Driver Signing:  Overview </a:t>
            </a:r>
            <a:r>
              <a:rPr lang="en-US" sz="2200" dirty="0" smtClean="0">
                <a:hlinkClick r:id="rId4"/>
              </a:rPr>
              <a:t>http://www.microsoft.com/whdc/winlogo/default.mspx</a:t>
            </a:r>
            <a:r>
              <a:rPr lang="en-US" sz="2200" dirty="0" smtClean="0"/>
              <a:t> </a:t>
            </a:r>
          </a:p>
          <a:p>
            <a:pPr lvl="1"/>
            <a:r>
              <a:rPr lang="en-US" sz="2200" dirty="0" smtClean="0"/>
              <a:t>Microsoft | Partner Program:  </a:t>
            </a:r>
            <a:r>
              <a:rPr lang="en-US" sz="2200" dirty="0" smtClean="0">
                <a:hlinkClick r:id="rId5"/>
              </a:rPr>
              <a:t>https://partner.microsoft.com/global/partner</a:t>
            </a:r>
            <a:r>
              <a:rPr lang="en-US" sz="2200" dirty="0" smtClean="0"/>
              <a:t> </a:t>
            </a:r>
          </a:p>
          <a:p>
            <a:r>
              <a:rPr lang="en-US" sz="2400" dirty="0" smtClean="0"/>
              <a:t>Related WinHEC Activities</a:t>
            </a:r>
          </a:p>
          <a:p>
            <a:pPr lvl="1"/>
            <a:r>
              <a:rPr lang="en-US" sz="2200" dirty="0" smtClean="0"/>
              <a:t>CLN-T375 Certified for Windows Vista:  Customer Awareness</a:t>
            </a:r>
          </a:p>
          <a:p>
            <a:pPr lvl="1"/>
            <a:r>
              <a:rPr lang="en-US" sz="2200" dirty="0" smtClean="0"/>
              <a:t>SVR-T329 Windows Server Logo Testing:  Planning</a:t>
            </a:r>
          </a:p>
          <a:p>
            <a:pPr lvl="1"/>
            <a:r>
              <a:rPr lang="en-US" sz="2200" dirty="0" smtClean="0"/>
              <a:t>CLN-C404 Windows Logo Program:  Best Practices </a:t>
            </a:r>
          </a:p>
          <a:p>
            <a:pPr lvl="1"/>
            <a:r>
              <a:rPr lang="en-US" sz="2200" dirty="0" smtClean="0"/>
              <a:t>Windows Logo Program for Hardware Booth # 22 - 24</a:t>
            </a:r>
          </a:p>
          <a:p>
            <a:r>
              <a:rPr lang="en-US" sz="2400" dirty="0" smtClean="0"/>
              <a:t>Use LogoPoint to communicate with the Windows Logo Program</a:t>
            </a:r>
          </a:p>
          <a:p>
            <a:pPr lvl="1"/>
            <a:r>
              <a:rPr lang="en-US" sz="2200" dirty="0" smtClean="0"/>
              <a:t> Logon at </a:t>
            </a:r>
            <a:r>
              <a:rPr lang="en-US" sz="2200" dirty="0" smtClean="0">
                <a:hlinkClick r:id="rId3"/>
              </a:rPr>
              <a:t>https://winqual.microsoft.com</a:t>
            </a:r>
            <a:r>
              <a:rPr lang="en-US" sz="2200" dirty="0" smtClean="0"/>
              <a:t> </a:t>
            </a:r>
            <a:endParaRPr lang="en-US" sz="2200" dirty="0"/>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type="body" idx="1"/>
          </p:nvPr>
        </p:nvSpPr>
        <p:spPr>
          <a:xfrm>
            <a:off x="459106" y="1697357"/>
            <a:ext cx="10056494" cy="4955203"/>
          </a:xfrm>
        </p:spPr>
        <p:txBody>
          <a:bodyPr/>
          <a:lstStyle/>
          <a:p>
            <a:r>
              <a:rPr lang="en-US" dirty="0" smtClean="0"/>
              <a:t>Logo Program Participation</a:t>
            </a:r>
          </a:p>
          <a:p>
            <a:r>
              <a:rPr lang="en-US" dirty="0" smtClean="0"/>
              <a:t>Goals for Improvement</a:t>
            </a:r>
          </a:p>
          <a:p>
            <a:r>
              <a:rPr lang="en-US" dirty="0" smtClean="0"/>
              <a:t>Program Investments</a:t>
            </a:r>
          </a:p>
          <a:p>
            <a:r>
              <a:rPr lang="en-US" dirty="0" smtClean="0"/>
              <a:t>Partner Engagement</a:t>
            </a:r>
          </a:p>
          <a:p>
            <a:r>
              <a:rPr lang="en-US" dirty="0" smtClean="0"/>
              <a:t>Benefits to Consumers</a:t>
            </a:r>
          </a:p>
          <a:p>
            <a:r>
              <a:rPr lang="en-US" dirty="0" smtClean="0"/>
              <a:t>Call to Action</a:t>
            </a:r>
          </a:p>
          <a:p>
            <a:r>
              <a:rPr lang="en-US" dirty="0" smtClean="0"/>
              <a:t>Resources</a:t>
            </a:r>
            <a:endParaRPr lang="en-US" dirty="0"/>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34207" y="2333298"/>
            <a:ext cx="7126014" cy="4114799"/>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a:xfrm>
            <a:off x="459106" y="274320"/>
            <a:ext cx="10056494" cy="747897"/>
          </a:xfrm>
        </p:spPr>
        <p:txBody>
          <a:bodyPr/>
          <a:lstStyle/>
          <a:p>
            <a:r>
              <a:rPr lang="en-US" sz="5400" dirty="0" smtClean="0"/>
              <a:t>Logo Program Participation (1 of 4)</a:t>
            </a:r>
            <a:endParaRPr lang="en-US" sz="5400" dirty="0"/>
          </a:p>
        </p:txBody>
      </p:sp>
      <p:graphicFrame>
        <p:nvGraphicFramePr>
          <p:cNvPr id="6" name="Chart 5"/>
          <p:cNvGraphicFramePr/>
          <p:nvPr/>
        </p:nvGraphicFramePr>
        <p:xfrm>
          <a:off x="331076" y="1513490"/>
          <a:ext cx="9711558" cy="61800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34207" y="2333298"/>
            <a:ext cx="7236372" cy="4256688"/>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a:xfrm>
            <a:off x="459106" y="274320"/>
            <a:ext cx="10056494" cy="747897"/>
          </a:xfrm>
        </p:spPr>
        <p:txBody>
          <a:bodyPr/>
          <a:lstStyle/>
          <a:p>
            <a:r>
              <a:rPr lang="en-US" sz="5400" dirty="0" smtClean="0"/>
              <a:t>Logo Program </a:t>
            </a:r>
            <a:r>
              <a:rPr sz="5400" smtClean="0"/>
              <a:t>Participation (2 of 4)</a:t>
            </a:r>
            <a:endParaRPr lang="en-US" sz="5400" dirty="0"/>
          </a:p>
        </p:txBody>
      </p:sp>
      <p:graphicFrame>
        <p:nvGraphicFramePr>
          <p:cNvPr id="6" name="Chart 5"/>
          <p:cNvGraphicFramePr/>
          <p:nvPr/>
        </p:nvGraphicFramePr>
        <p:xfrm>
          <a:off x="157649" y="1513493"/>
          <a:ext cx="10011102" cy="6353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813037" y="2041634"/>
            <a:ext cx="6574218" cy="4359166"/>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a:xfrm>
            <a:off x="459106" y="274320"/>
            <a:ext cx="10056494" cy="747897"/>
          </a:xfrm>
        </p:spPr>
        <p:txBody>
          <a:bodyPr/>
          <a:lstStyle/>
          <a:p>
            <a:r>
              <a:rPr lang="en-US" sz="5400" dirty="0" smtClean="0"/>
              <a:t>Logo Program </a:t>
            </a:r>
            <a:r>
              <a:rPr sz="5400" smtClean="0"/>
              <a:t>Participation (3 of 4)</a:t>
            </a:r>
            <a:endParaRPr lang="en-US" sz="5400" dirty="0"/>
          </a:p>
        </p:txBody>
      </p:sp>
      <p:sp>
        <p:nvSpPr>
          <p:cNvPr id="9" name="Content Placeholder 2"/>
          <p:cNvSpPr txBox="1">
            <a:spLocks/>
          </p:cNvSpPr>
          <p:nvPr/>
        </p:nvSpPr>
        <p:spPr bwMode="auto">
          <a:xfrm>
            <a:off x="2959976" y="6555228"/>
            <a:ext cx="5052848" cy="1399735"/>
          </a:xfrm>
          <a:prstGeom prst="rect">
            <a:avLst/>
          </a:prstGeom>
          <a:ln>
            <a:headEnd type="none" w="med" len="med"/>
            <a:tailEnd type="none" w="med" len="med"/>
          </a:ln>
          <a:effectLst>
            <a:glow rad="70000">
              <a:schemeClr val="accent3">
                <a:tint val="30000"/>
                <a:shade val="95000"/>
                <a:satMod val="300000"/>
                <a:alpha val="50000"/>
              </a:schemeClr>
            </a:glo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vert="horz" wrap="square" lIns="109718" tIns="54860" rIns="109718" bIns="54860" numCol="1" rtlCol="0" anchor="ctr" anchorCtr="0" compatLnSpc="1">
            <a:prstTxWarp prst="textNoShape">
              <a:avLst/>
            </a:prstTxWarp>
          </a:bodyPr>
          <a:lstStyle/>
          <a:p>
            <a:pPr marL="284163" indent="-284163" defTabSz="1095332" fontAlgn="base">
              <a:lnSpc>
                <a:spcPct val="90000"/>
              </a:lnSpc>
              <a:spcBef>
                <a:spcPts val="840"/>
              </a:spcBef>
              <a:spcAft>
                <a:spcPct val="0"/>
              </a:spcAft>
              <a:buClr>
                <a:schemeClr val="tx2"/>
              </a:buClr>
              <a:buSzPct val="95000"/>
              <a:buBlip>
                <a:blip r:embed="rId3"/>
              </a:buBlip>
            </a:pPr>
            <a:r>
              <a:rPr lang="en-US" sz="2400" dirty="0" smtClean="0">
                <a:solidFill>
                  <a:schemeClr val="tx1"/>
                </a:solidFill>
                <a:effectLst>
                  <a:outerShdw blurRad="38100" dist="38100" dir="2700000" algn="tl">
                    <a:srgbClr val="000000">
                      <a:alpha val="43137"/>
                    </a:srgbClr>
                  </a:outerShdw>
                </a:effectLst>
              </a:rPr>
              <a:t>600+ Companies</a:t>
            </a:r>
          </a:p>
          <a:p>
            <a:pPr marL="284163" indent="-284163" defTabSz="1095332" fontAlgn="base">
              <a:lnSpc>
                <a:spcPct val="90000"/>
              </a:lnSpc>
              <a:spcBef>
                <a:spcPts val="840"/>
              </a:spcBef>
              <a:spcAft>
                <a:spcPct val="0"/>
              </a:spcAft>
              <a:buClr>
                <a:schemeClr val="tx2"/>
              </a:buClr>
              <a:buSzPct val="95000"/>
              <a:buBlip>
                <a:blip r:embed="rId3"/>
              </a:buBlip>
            </a:pPr>
            <a:r>
              <a:rPr lang="en-US" sz="2400" dirty="0" smtClean="0">
                <a:solidFill>
                  <a:schemeClr val="tx1"/>
                </a:solidFill>
                <a:effectLst>
                  <a:outerShdw blurRad="38100" dist="38100" dir="2700000" algn="tl">
                    <a:srgbClr val="000000">
                      <a:alpha val="43137"/>
                    </a:srgbClr>
                  </a:outerShdw>
                </a:effectLst>
              </a:rPr>
              <a:t>9000+ Hardware submissions</a:t>
            </a:r>
          </a:p>
          <a:p>
            <a:pPr marL="284163" indent="-284163" defTabSz="1095332" fontAlgn="base">
              <a:lnSpc>
                <a:spcPct val="90000"/>
              </a:lnSpc>
              <a:spcBef>
                <a:spcPts val="840"/>
              </a:spcBef>
              <a:spcAft>
                <a:spcPct val="0"/>
              </a:spcAft>
              <a:buClr>
                <a:schemeClr val="tx2"/>
              </a:buClr>
              <a:buSzPct val="95000"/>
              <a:buBlip>
                <a:blip r:embed="rId3"/>
              </a:buBlip>
            </a:pPr>
            <a:r>
              <a:rPr lang="en-US" sz="2400" dirty="0" smtClean="0">
                <a:solidFill>
                  <a:schemeClr val="tx1"/>
                </a:solidFill>
                <a:effectLst>
                  <a:outerShdw blurRad="38100" dist="38100" dir="2700000" algn="tl">
                    <a:srgbClr val="000000">
                      <a:alpha val="43137"/>
                    </a:srgbClr>
                  </a:outerShdw>
                </a:effectLst>
              </a:rPr>
              <a:t>1,400+ product SKUS at retail</a:t>
            </a:r>
          </a:p>
        </p:txBody>
      </p:sp>
      <p:graphicFrame>
        <p:nvGraphicFramePr>
          <p:cNvPr id="5" name="Chart 4"/>
          <p:cNvGraphicFramePr/>
          <p:nvPr/>
        </p:nvGraphicFramePr>
        <p:xfrm>
          <a:off x="550641" y="1245476"/>
          <a:ext cx="9744241" cy="521838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734207" y="2175638"/>
            <a:ext cx="6385034" cy="5344514"/>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a:xfrm>
            <a:off x="459106" y="274320"/>
            <a:ext cx="10056494" cy="747897"/>
          </a:xfrm>
        </p:spPr>
        <p:txBody>
          <a:bodyPr/>
          <a:lstStyle/>
          <a:p>
            <a:r>
              <a:rPr lang="en-US" sz="5400" dirty="0" smtClean="0"/>
              <a:t>Logo Program </a:t>
            </a:r>
            <a:r>
              <a:rPr sz="5400" smtClean="0"/>
              <a:t>Participation (4 of 4)</a:t>
            </a:r>
            <a:endParaRPr lang="en-US" sz="5400" dirty="0"/>
          </a:p>
        </p:txBody>
      </p:sp>
      <p:graphicFrame>
        <p:nvGraphicFramePr>
          <p:cNvPr id="5" name="Chart 4"/>
          <p:cNvGraphicFramePr/>
          <p:nvPr/>
        </p:nvGraphicFramePr>
        <p:xfrm>
          <a:off x="551793" y="1355833"/>
          <a:ext cx="9680028" cy="62431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2" name="Rectangle 6162"/>
          <p:cNvPicPr>
            <a:picLocks noChangeAspect="1" noChangeArrowheads="1"/>
          </p:cNvPicPr>
          <p:nvPr/>
        </p:nvPicPr>
        <p:blipFill>
          <a:blip r:embed="rId3"/>
          <a:srcRect/>
          <a:stretch>
            <a:fillRect/>
          </a:stretch>
        </p:blipFill>
        <p:spPr bwMode="auto">
          <a:xfrm>
            <a:off x="2878456" y="3332883"/>
            <a:ext cx="1403984" cy="988694"/>
          </a:xfrm>
          <a:prstGeom prst="rect">
            <a:avLst/>
          </a:prstGeom>
          <a:noFill/>
          <a:ln w="9525" algn="ctr">
            <a:noFill/>
            <a:miter lim="800000"/>
            <a:headEnd/>
            <a:tailEnd/>
          </a:ln>
        </p:spPr>
      </p:pic>
      <p:pic>
        <p:nvPicPr>
          <p:cNvPr id="22543" name="Rectangle 6163"/>
          <p:cNvPicPr>
            <a:picLocks noChangeAspect="1" noChangeArrowheads="1"/>
          </p:cNvPicPr>
          <p:nvPr/>
        </p:nvPicPr>
        <p:blipFill>
          <a:blip r:embed="rId3"/>
          <a:srcRect/>
          <a:stretch>
            <a:fillRect/>
          </a:stretch>
        </p:blipFill>
        <p:spPr bwMode="auto">
          <a:xfrm>
            <a:off x="6692266" y="3332883"/>
            <a:ext cx="1403984" cy="988694"/>
          </a:xfrm>
          <a:prstGeom prst="rect">
            <a:avLst/>
          </a:prstGeom>
          <a:noFill/>
          <a:ln w="9525" algn="ctr">
            <a:noFill/>
            <a:miter lim="800000"/>
            <a:headEnd/>
            <a:tailEnd/>
          </a:ln>
        </p:spPr>
      </p:pic>
      <p:pic>
        <p:nvPicPr>
          <p:cNvPr id="22534" name="Rectangle 6149"/>
          <p:cNvPicPr>
            <a:picLocks noChangeAspect="1" noChangeArrowheads="1"/>
          </p:cNvPicPr>
          <p:nvPr/>
        </p:nvPicPr>
        <p:blipFill>
          <a:blip r:embed="rId4"/>
          <a:srcRect/>
          <a:stretch>
            <a:fillRect/>
          </a:stretch>
        </p:blipFill>
        <p:spPr bwMode="auto">
          <a:xfrm>
            <a:off x="0" y="2604605"/>
            <a:ext cx="10972800" cy="255270"/>
          </a:xfrm>
          <a:prstGeom prst="rect">
            <a:avLst/>
          </a:prstGeom>
          <a:noFill/>
          <a:ln w="9525" algn="ctr">
            <a:noFill/>
            <a:miter lim="800000"/>
            <a:headEnd/>
            <a:tailEnd/>
          </a:ln>
        </p:spPr>
      </p:pic>
      <p:sp>
        <p:nvSpPr>
          <p:cNvPr id="6151" name="TextBox 6150"/>
          <p:cNvSpPr txBox="1">
            <a:spLocks noChangeArrowheads="1"/>
          </p:cNvSpPr>
          <p:nvPr/>
        </p:nvSpPr>
        <p:spPr bwMode="auto">
          <a:xfrm>
            <a:off x="2825116" y="2111210"/>
            <a:ext cx="1394460" cy="702944"/>
          </a:xfrm>
          <a:prstGeom prst="rect">
            <a:avLst/>
          </a:prstGeom>
          <a:noFill/>
          <a:ln w="9525" cap="flat" cmpd="sng" algn="ctr">
            <a:noFill/>
            <a:prstDash val="solid"/>
            <a:miter lim="800000"/>
            <a:headEnd type="none" w="med" len="med"/>
            <a:tailEnd type="none" w="med" len="med"/>
          </a:ln>
          <a:effectLst/>
        </p:spPr>
        <p:txBody>
          <a:bodyPr vert="horz" wrap="square" lIns="109728" tIns="54864" rIns="109728" bIns="54864" anchor="t" compatLnSpc="1">
            <a:spAutoFit/>
          </a:bodyPr>
          <a:lstStyle/>
          <a:p>
            <a:pPr>
              <a:lnSpc>
                <a:spcPct val="90000"/>
              </a:lnSpc>
              <a:defRPr/>
            </a:pPr>
            <a:endParaRPr lang="en-US" altLang="zh-TW" sz="4300" b="1" dirty="0">
              <a:effectLst>
                <a:outerShdw blurRad="38100" dist="38100" dir="2700000" algn="tl">
                  <a:srgbClr val="000000">
                    <a:alpha val="43137"/>
                  </a:srgbClr>
                </a:outerShdw>
              </a:effectLst>
              <a:latin typeface="Segoe"/>
              <a:ea typeface="MS Mincho"/>
              <a:cs typeface="Arial"/>
            </a:endParaRPr>
          </a:p>
        </p:txBody>
      </p:sp>
      <p:pic>
        <p:nvPicPr>
          <p:cNvPr id="22537" name="Rectangle 6157"/>
          <p:cNvPicPr>
            <a:picLocks noChangeAspect="1" noChangeArrowheads="1"/>
          </p:cNvPicPr>
          <p:nvPr/>
        </p:nvPicPr>
        <p:blipFill>
          <a:blip r:embed="rId5" cstate="screen"/>
          <a:srcRect/>
          <a:stretch>
            <a:fillRect/>
          </a:stretch>
        </p:blipFill>
        <p:spPr bwMode="auto">
          <a:xfrm>
            <a:off x="1645921" y="2539834"/>
            <a:ext cx="392430" cy="411480"/>
          </a:xfrm>
          <a:prstGeom prst="rect">
            <a:avLst/>
          </a:prstGeom>
          <a:noFill/>
          <a:ln w="9525" algn="ctr">
            <a:noFill/>
            <a:miter lim="800000"/>
            <a:headEnd/>
            <a:tailEnd/>
          </a:ln>
        </p:spPr>
      </p:pic>
      <p:pic>
        <p:nvPicPr>
          <p:cNvPr id="22538" name="Rectangle 6158"/>
          <p:cNvPicPr>
            <a:picLocks noChangeAspect="1" noChangeArrowheads="1"/>
          </p:cNvPicPr>
          <p:nvPr/>
        </p:nvPicPr>
        <p:blipFill>
          <a:blip r:embed="rId5" cstate="screen"/>
          <a:srcRect/>
          <a:stretch>
            <a:fillRect/>
          </a:stretch>
        </p:blipFill>
        <p:spPr bwMode="auto">
          <a:xfrm>
            <a:off x="4271011" y="2539834"/>
            <a:ext cx="392430" cy="411480"/>
          </a:xfrm>
          <a:prstGeom prst="rect">
            <a:avLst/>
          </a:prstGeom>
          <a:noFill/>
          <a:ln w="9525" algn="ctr">
            <a:noFill/>
            <a:miter lim="800000"/>
            <a:headEnd/>
            <a:tailEnd/>
          </a:ln>
        </p:spPr>
      </p:pic>
      <p:sp>
        <p:nvSpPr>
          <p:cNvPr id="28698" name="Title 28697"/>
          <p:cNvSpPr>
            <a:spLocks noGrp="1" noChangeArrowheads="1"/>
          </p:cNvSpPr>
          <p:nvPr>
            <p:ph type="title"/>
          </p:nvPr>
        </p:nvSpPr>
        <p:spPr/>
        <p:txBody>
          <a:bodyPr/>
          <a:lstStyle/>
          <a:p>
            <a:r>
              <a:rPr lang="en-US" altLang="ja-JP" dirty="0" smtClean="0"/>
              <a:t>Logo Program Snapshot</a:t>
            </a:r>
          </a:p>
        </p:txBody>
      </p:sp>
      <p:sp>
        <p:nvSpPr>
          <p:cNvPr id="22562" name="Rectangle 34"/>
          <p:cNvSpPr>
            <a:spLocks noChangeArrowheads="1"/>
          </p:cNvSpPr>
          <p:nvPr/>
        </p:nvSpPr>
        <p:spPr bwMode="auto">
          <a:xfrm>
            <a:off x="457200" y="4871554"/>
            <a:ext cx="3017520" cy="2274020"/>
          </a:xfrm>
          <a:prstGeom prst="rect">
            <a:avLst/>
          </a:prstGeom>
          <a:noFill/>
          <a:ln w="9525" algn="ctr">
            <a:noFill/>
            <a:miter lim="800000"/>
            <a:headEnd/>
            <a:tailEnd/>
          </a:ln>
        </p:spPr>
        <p:txBody>
          <a:bodyPr vert="horz" wrap="square" lIns="109728" tIns="54864" rIns="109728" bIns="54864" numCol="1" anchor="t" anchorCtr="0" compatLnSpc="1">
            <a:prstTxWarp prst="textNoShape">
              <a:avLst/>
            </a:prstTxWarp>
            <a:spAutoFit/>
          </a:bodyPr>
          <a:lstStyle/>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Largely unchanged program from previous years</a:t>
            </a:r>
            <a:endParaRPr lang="en-US" sz="1800" dirty="0" smtClean="0">
              <a:effectLst>
                <a:outerShdw blurRad="38100" dist="38100" dir="2700000" algn="tl">
                  <a:srgbClr val="000000">
                    <a:alpha val="43137"/>
                  </a:srgbClr>
                </a:outerShdw>
              </a:effectLst>
            </a:endParaRP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Began to establish partner relationships under Designed </a:t>
            </a:r>
            <a:br>
              <a:rPr lang="en-US" altLang="zh-CN" sz="1800" dirty="0" smtClean="0">
                <a:effectLst>
                  <a:outerShdw blurRad="38100" dist="38100" dir="2700000" algn="tl">
                    <a:srgbClr val="000000">
                      <a:alpha val="43137"/>
                    </a:srgbClr>
                  </a:outerShdw>
                </a:effectLst>
                <a:ea typeface="SimSun" pitchFamily="2" charset="-122"/>
              </a:rPr>
            </a:br>
            <a:r>
              <a:rPr lang="en-US" altLang="zh-CN" sz="1800" dirty="0" smtClean="0">
                <a:effectLst>
                  <a:outerShdw blurRad="38100" dist="38100" dir="2700000" algn="tl">
                    <a:srgbClr val="000000">
                      <a:alpha val="43137"/>
                    </a:srgbClr>
                  </a:outerShdw>
                </a:effectLst>
                <a:ea typeface="SimSun" pitchFamily="2" charset="-122"/>
              </a:rPr>
              <a:t>for Windows</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Slow to respond to industry advances</a:t>
            </a:r>
            <a:endParaRPr lang="en-US" altLang="zh-CN" sz="1800" dirty="0">
              <a:effectLst>
                <a:outerShdw blurRad="38100" dist="38100" dir="2700000" algn="tl">
                  <a:srgbClr val="000000">
                    <a:alpha val="43137"/>
                  </a:srgbClr>
                </a:outerShdw>
              </a:effectLst>
              <a:ea typeface="SimSun" pitchFamily="2" charset="-122"/>
            </a:endParaRPr>
          </a:p>
        </p:txBody>
      </p:sp>
      <p:sp>
        <p:nvSpPr>
          <p:cNvPr id="22564" name="Rectangle 36"/>
          <p:cNvSpPr>
            <a:spLocks noChangeArrowheads="1"/>
          </p:cNvSpPr>
          <p:nvPr/>
        </p:nvSpPr>
        <p:spPr bwMode="auto">
          <a:xfrm>
            <a:off x="3840480" y="4871554"/>
            <a:ext cx="3383280" cy="2336024"/>
          </a:xfrm>
          <a:prstGeom prst="rect">
            <a:avLst/>
          </a:prstGeom>
          <a:noFill/>
          <a:ln w="9525" algn="ctr">
            <a:noFill/>
            <a:miter lim="800000"/>
            <a:headEnd/>
            <a:tailEnd/>
          </a:ln>
        </p:spPr>
        <p:txBody>
          <a:bodyPr vert="horz" wrap="square" lIns="109728" tIns="54864" rIns="109728" bIns="54864" numCol="1" anchor="t" anchorCtr="0" compatLnSpc="1">
            <a:prstTxWarp prst="textNoShape">
              <a:avLst/>
            </a:prstTxWarp>
            <a:spAutoFit/>
          </a:bodyPr>
          <a:lstStyle/>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Released new 2-tiered</a:t>
            </a:r>
            <a:br>
              <a:rPr lang="en-US" altLang="zh-CN" sz="1800" dirty="0" smtClean="0">
                <a:effectLst>
                  <a:outerShdw blurRad="38100" dist="38100" dir="2700000" algn="tl">
                    <a:srgbClr val="000000">
                      <a:alpha val="43137"/>
                    </a:srgbClr>
                  </a:outerShdw>
                </a:effectLst>
                <a:ea typeface="SimSun" pitchFamily="2" charset="-122"/>
              </a:rPr>
            </a:br>
            <a:r>
              <a:rPr lang="en-US" altLang="zh-CN" sz="1800" dirty="0" smtClean="0">
                <a:effectLst>
                  <a:outerShdw blurRad="38100" dist="38100" dir="2700000" algn="tl">
                    <a:srgbClr val="000000">
                      <a:alpha val="43137"/>
                    </a:srgbClr>
                  </a:outerShdw>
                </a:effectLst>
                <a:ea typeface="SimSun" pitchFamily="2" charset="-122"/>
              </a:rPr>
              <a:t>Logo Program</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Introduced support for new system form factors</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Collaboration across established technologies </a:t>
            </a:r>
            <a:br>
              <a:rPr lang="en-US" altLang="zh-CN" sz="1800" dirty="0" smtClean="0">
                <a:effectLst>
                  <a:outerShdw blurRad="38100" dist="38100" dir="2700000" algn="tl">
                    <a:srgbClr val="000000">
                      <a:alpha val="43137"/>
                    </a:srgbClr>
                  </a:outerShdw>
                </a:effectLst>
                <a:ea typeface="SimSun" pitchFamily="2" charset="-122"/>
              </a:rPr>
            </a:br>
            <a:r>
              <a:rPr lang="en-US" altLang="zh-CN" sz="1800" dirty="0" smtClean="0">
                <a:effectLst>
                  <a:outerShdw blurRad="38100" dist="38100" dir="2700000" algn="tl">
                    <a:srgbClr val="000000">
                      <a:alpha val="43137"/>
                    </a:srgbClr>
                  </a:outerShdw>
                </a:effectLst>
                <a:ea typeface="SimSun" pitchFamily="2" charset="-122"/>
              </a:rPr>
              <a:t>in Windows</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Reacting to </a:t>
            </a:r>
            <a:br>
              <a:rPr lang="en-US" altLang="zh-CN" sz="1800" dirty="0" smtClean="0">
                <a:effectLst>
                  <a:outerShdw blurRad="38100" dist="38100" dir="2700000" algn="tl">
                    <a:srgbClr val="000000">
                      <a:alpha val="43137"/>
                    </a:srgbClr>
                  </a:outerShdw>
                </a:effectLst>
                <a:ea typeface="SimSun" pitchFamily="2" charset="-122"/>
              </a:rPr>
            </a:br>
            <a:r>
              <a:rPr lang="en-US" altLang="zh-CN" sz="1800" dirty="0" smtClean="0">
                <a:effectLst>
                  <a:outerShdw blurRad="38100" dist="38100" dir="2700000" algn="tl">
                    <a:srgbClr val="000000">
                      <a:alpha val="43137"/>
                    </a:srgbClr>
                  </a:outerShdw>
                </a:effectLst>
                <a:ea typeface="SimSun" pitchFamily="2" charset="-122"/>
              </a:rPr>
              <a:t>industry advances</a:t>
            </a:r>
            <a:endParaRPr lang="en-US" altLang="zh-CN" sz="1800" dirty="0">
              <a:effectLst>
                <a:outerShdw blurRad="38100" dist="38100" dir="2700000" algn="tl">
                  <a:srgbClr val="000000">
                    <a:alpha val="43137"/>
                  </a:srgbClr>
                </a:outerShdw>
              </a:effectLst>
              <a:ea typeface="SimSun" pitchFamily="2" charset="-122"/>
            </a:endParaRPr>
          </a:p>
        </p:txBody>
      </p:sp>
      <p:sp>
        <p:nvSpPr>
          <p:cNvPr id="20" name="Rectangle 36"/>
          <p:cNvSpPr>
            <a:spLocks noChangeArrowheads="1"/>
          </p:cNvSpPr>
          <p:nvPr/>
        </p:nvSpPr>
        <p:spPr bwMode="auto">
          <a:xfrm>
            <a:off x="7498080" y="4871554"/>
            <a:ext cx="3383280" cy="2557623"/>
          </a:xfrm>
          <a:prstGeom prst="rect">
            <a:avLst/>
          </a:prstGeom>
          <a:noFill/>
          <a:ln w="9525" algn="ctr">
            <a:noFill/>
            <a:miter lim="800000"/>
            <a:headEnd/>
            <a:tailEnd/>
          </a:ln>
        </p:spPr>
        <p:txBody>
          <a:bodyPr vert="horz" wrap="square" lIns="109728" tIns="54864" rIns="109728" bIns="54864" numCol="1" anchor="t" anchorCtr="0" compatLnSpc="1">
            <a:prstTxWarp prst="textNoShape">
              <a:avLst/>
            </a:prstTxWarp>
            <a:spAutoFit/>
          </a:bodyPr>
          <a:lstStyle/>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Strong buy-in across Windows on success of program</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Support and drive consumer based scenarios</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Continue to build strong relationships with industry partners</a:t>
            </a:r>
          </a:p>
          <a:p>
            <a:pPr marL="236538" indent="-236538" defTabSz="137160" eaLnBrk="0" hangingPunct="0">
              <a:lnSpc>
                <a:spcPct val="80000"/>
              </a:lnSpc>
              <a:spcBef>
                <a:spcPts val="630"/>
              </a:spcBef>
              <a:buClr>
                <a:schemeClr val="tx2"/>
              </a:buClr>
              <a:buSzPct val="100000"/>
              <a:buBlip>
                <a:blip r:embed="rId6"/>
              </a:buBlip>
            </a:pPr>
            <a:r>
              <a:rPr lang="en-US" altLang="zh-CN" sz="1800" dirty="0" smtClean="0">
                <a:effectLst>
                  <a:outerShdw blurRad="38100" dist="38100" dir="2700000" algn="tl">
                    <a:srgbClr val="000000">
                      <a:alpha val="43137"/>
                    </a:srgbClr>
                  </a:outerShdw>
                </a:effectLst>
                <a:ea typeface="SimSun" pitchFamily="2" charset="-122"/>
              </a:rPr>
              <a:t>Agile program that motivates innovations</a:t>
            </a:r>
          </a:p>
        </p:txBody>
      </p:sp>
      <p:pic>
        <p:nvPicPr>
          <p:cNvPr id="22" name="Picture 21" descr="wVista-Cert-label.png"/>
          <p:cNvPicPr>
            <a:picLocks noChangeAspect="1"/>
          </p:cNvPicPr>
          <p:nvPr/>
        </p:nvPicPr>
        <p:blipFill>
          <a:blip r:embed="rId7"/>
          <a:stretch>
            <a:fillRect/>
          </a:stretch>
        </p:blipFill>
        <p:spPr>
          <a:xfrm>
            <a:off x="4474845" y="3221440"/>
            <a:ext cx="828676" cy="1211580"/>
          </a:xfrm>
          <a:prstGeom prst="rect">
            <a:avLst/>
          </a:prstGeom>
          <a:effectLst>
            <a:outerShdw blurRad="50800" dist="38100" dir="2700000" algn="tl" rotWithShape="0">
              <a:prstClr val="black">
                <a:alpha val="40000"/>
              </a:prstClr>
            </a:outerShdw>
          </a:effectLst>
        </p:spPr>
      </p:pic>
      <p:pic>
        <p:nvPicPr>
          <p:cNvPr id="24" name="Picture 23" descr="wVista-Premium-label.png"/>
          <p:cNvPicPr>
            <a:picLocks noChangeAspect="1"/>
          </p:cNvPicPr>
          <p:nvPr/>
        </p:nvPicPr>
        <p:blipFill>
          <a:blip r:embed="rId8"/>
          <a:stretch>
            <a:fillRect/>
          </a:stretch>
        </p:blipFill>
        <p:spPr>
          <a:xfrm>
            <a:off x="5669281" y="3272875"/>
            <a:ext cx="834390" cy="1108710"/>
          </a:xfrm>
          <a:prstGeom prst="rect">
            <a:avLst/>
          </a:prstGeom>
          <a:effectLst>
            <a:outerShdw blurRad="50800" dist="38100" dir="2700000" algn="tl" rotWithShape="0">
              <a:prstClr val="black">
                <a:alpha val="40000"/>
              </a:prstClr>
            </a:outerShdw>
          </a:effectLst>
        </p:spPr>
      </p:pic>
      <p:pic>
        <p:nvPicPr>
          <p:cNvPr id="21" name="Picture 20" descr="d_wxp_crgb.png"/>
          <p:cNvPicPr>
            <a:picLocks noChangeAspect="1"/>
          </p:cNvPicPr>
          <p:nvPr/>
        </p:nvPicPr>
        <p:blipFill>
          <a:blip r:embed="rId9"/>
          <a:stretch>
            <a:fillRect/>
          </a:stretch>
        </p:blipFill>
        <p:spPr>
          <a:xfrm>
            <a:off x="640081" y="3232030"/>
            <a:ext cx="795428" cy="1190400"/>
          </a:xfrm>
          <a:prstGeom prst="rect">
            <a:avLst/>
          </a:prstGeom>
          <a:effectLst>
            <a:outerShdw blurRad="50800" dist="38100" dir="2700000" algn="tl" rotWithShape="0">
              <a:prstClr val="black">
                <a:alpha val="40000"/>
              </a:prstClr>
            </a:outerShdw>
          </a:effectLst>
        </p:spPr>
      </p:pic>
      <p:pic>
        <p:nvPicPr>
          <p:cNvPr id="25" name="Picture 24" descr="dwxpx64_rgb.png"/>
          <p:cNvPicPr>
            <a:picLocks noChangeAspect="1"/>
          </p:cNvPicPr>
          <p:nvPr/>
        </p:nvPicPr>
        <p:blipFill>
          <a:blip r:embed="rId10"/>
          <a:stretch>
            <a:fillRect/>
          </a:stretch>
        </p:blipFill>
        <p:spPr>
          <a:xfrm>
            <a:off x="1920240" y="3196373"/>
            <a:ext cx="789943" cy="1261715"/>
          </a:xfrm>
          <a:prstGeom prst="rect">
            <a:avLst/>
          </a:prstGeom>
          <a:effectLst>
            <a:outerShdw blurRad="50800" dist="38100" dir="2700000" algn="tl" rotWithShape="0">
              <a:prstClr val="black">
                <a:alpha val="40000"/>
              </a:prstClr>
            </a:outerShdw>
          </a:effectLst>
        </p:spPr>
      </p:pic>
      <p:pic>
        <p:nvPicPr>
          <p:cNvPr id="2053" name="Picture 5" descr="F:\Presentation Graphics\type - text - word\question.png"/>
          <p:cNvPicPr>
            <a:picLocks noChangeAspect="1" noChangeArrowheads="1"/>
          </p:cNvPicPr>
          <p:nvPr/>
        </p:nvPicPr>
        <p:blipFill>
          <a:blip r:embed="rId11"/>
          <a:srcRect/>
          <a:stretch>
            <a:fillRect/>
          </a:stretch>
        </p:blipFill>
        <p:spPr bwMode="auto">
          <a:xfrm>
            <a:off x="8412480" y="2859874"/>
            <a:ext cx="1554480" cy="1934712"/>
          </a:xfrm>
          <a:prstGeom prst="rect">
            <a:avLst/>
          </a:prstGeom>
          <a:ln>
            <a:headEnd type="none" w="med" len="med"/>
            <a:tailEnd type="none" w="med" len="med"/>
          </a:ln>
        </p:spPr>
      </p:pic>
      <p:sp>
        <p:nvSpPr>
          <p:cNvPr id="27" name="Down Arrow 26"/>
          <p:cNvSpPr/>
          <p:nvPr/>
        </p:nvSpPr>
        <p:spPr bwMode="auto">
          <a:xfrm rot="2492939">
            <a:off x="272591" y="1696235"/>
            <a:ext cx="457200" cy="100584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599108" y="1305395"/>
            <a:ext cx="3200400" cy="369332"/>
          </a:xfrm>
          <a:prstGeom prst="rect">
            <a:avLst/>
          </a:prstGeom>
          <a:noFill/>
          <a:effectLst/>
        </p:spPr>
        <p:txBody>
          <a:bodyPr wrap="squar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“Designed for Windows XP”</a:t>
            </a:r>
          </a:p>
        </p:txBody>
      </p:sp>
      <p:sp>
        <p:nvSpPr>
          <p:cNvPr id="31" name="TextBox 30"/>
          <p:cNvSpPr txBox="1"/>
          <p:nvPr/>
        </p:nvSpPr>
        <p:spPr>
          <a:xfrm>
            <a:off x="4228346" y="1305395"/>
            <a:ext cx="3200400" cy="369332"/>
          </a:xfrm>
          <a:prstGeom prst="rect">
            <a:avLst/>
          </a:prstGeom>
          <a:noFill/>
          <a:effectLst/>
        </p:spPr>
        <p:txBody>
          <a:bodyPr wrap="squar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“Certified for Windows Vista”</a:t>
            </a:r>
          </a:p>
        </p:txBody>
      </p:sp>
      <p:pic>
        <p:nvPicPr>
          <p:cNvPr id="34" name="Rectangle 6159"/>
          <p:cNvPicPr>
            <a:picLocks noChangeAspect="1" noChangeArrowheads="1"/>
          </p:cNvPicPr>
          <p:nvPr/>
        </p:nvPicPr>
        <p:blipFill>
          <a:blip r:embed="rId5" cstate="screen"/>
          <a:srcRect/>
          <a:stretch>
            <a:fillRect/>
          </a:stretch>
        </p:blipFill>
        <p:spPr bwMode="auto">
          <a:xfrm>
            <a:off x="7132321" y="2539834"/>
            <a:ext cx="392430" cy="411480"/>
          </a:xfrm>
          <a:prstGeom prst="rect">
            <a:avLst/>
          </a:prstGeom>
          <a:noFill/>
          <a:ln w="9525" algn="ctr">
            <a:noFill/>
            <a:miter lim="800000"/>
            <a:headEnd/>
            <a:tailEnd/>
          </a:ln>
        </p:spPr>
      </p:pic>
      <p:sp>
        <p:nvSpPr>
          <p:cNvPr id="36" name="TextBox 35"/>
          <p:cNvSpPr txBox="1"/>
          <p:nvPr/>
        </p:nvSpPr>
        <p:spPr>
          <a:xfrm>
            <a:off x="2468880" y="1967553"/>
            <a:ext cx="1371600" cy="701730"/>
          </a:xfrm>
          <a:prstGeom prst="rect">
            <a:avLst/>
          </a:prstGeom>
          <a:noFill/>
          <a:effectLst/>
        </p:spPr>
        <p:txBody>
          <a:bodyPr wrap="square" lIns="109728" tIns="54864" rIns="109728" bIns="54864" rtlCol="0">
            <a:spAutoFit/>
          </a:bodyPr>
          <a:lstStyle/>
          <a:p>
            <a:r>
              <a:rPr lang="en-US" sz="3800" dirty="0" smtClean="0">
                <a:solidFill>
                  <a:schemeClr val="accent1"/>
                </a:solidFill>
                <a:effectLst>
                  <a:outerShdw blurRad="38100" dist="38100" dir="2700000" algn="tl">
                    <a:srgbClr val="000000">
                      <a:alpha val="43137"/>
                    </a:srgbClr>
                  </a:outerShdw>
                </a:effectLst>
                <a:latin typeface="Segoe" pitchFamily="34" charset="0"/>
              </a:rPr>
              <a:t>2006</a:t>
            </a:r>
          </a:p>
        </p:txBody>
      </p:sp>
      <p:sp>
        <p:nvSpPr>
          <p:cNvPr id="37" name="TextBox 36"/>
          <p:cNvSpPr txBox="1"/>
          <p:nvPr/>
        </p:nvSpPr>
        <p:spPr>
          <a:xfrm>
            <a:off x="8046720" y="1997343"/>
            <a:ext cx="1737360" cy="701730"/>
          </a:xfrm>
          <a:prstGeom prst="rect">
            <a:avLst/>
          </a:prstGeom>
          <a:noFill/>
          <a:effectLst/>
        </p:spPr>
        <p:txBody>
          <a:bodyPr wrap="square" lIns="109728" tIns="54864" rIns="109728" bIns="54864" rtlCol="0">
            <a:spAutoFit/>
          </a:bodyPr>
          <a:lstStyle/>
          <a:p>
            <a:r>
              <a:rPr lang="en-US" sz="3800" dirty="0" smtClean="0">
                <a:solidFill>
                  <a:schemeClr val="accent1"/>
                </a:solidFill>
                <a:effectLst>
                  <a:outerShdw blurRad="38100" dist="38100" dir="2700000" algn="tl">
                    <a:srgbClr val="000000">
                      <a:alpha val="43137"/>
                    </a:srgbClr>
                  </a:outerShdw>
                </a:effectLst>
                <a:latin typeface="Segoe" pitchFamily="34" charset="0"/>
              </a:rPr>
              <a:t>2008&lt;</a:t>
            </a:r>
          </a:p>
        </p:txBody>
      </p:sp>
      <p:sp>
        <p:nvSpPr>
          <p:cNvPr id="38" name="TextBox 37"/>
          <p:cNvSpPr txBox="1"/>
          <p:nvPr/>
        </p:nvSpPr>
        <p:spPr>
          <a:xfrm>
            <a:off x="5029200" y="1997343"/>
            <a:ext cx="1371600" cy="701730"/>
          </a:xfrm>
          <a:prstGeom prst="rect">
            <a:avLst/>
          </a:prstGeom>
          <a:noFill/>
          <a:effectLst/>
        </p:spPr>
        <p:txBody>
          <a:bodyPr wrap="square" lIns="109728" tIns="54864" rIns="109728" bIns="54864" rtlCol="0">
            <a:spAutoFit/>
          </a:bodyPr>
          <a:lstStyle/>
          <a:p>
            <a:r>
              <a:rPr lang="en-US" sz="3800" dirty="0" smtClean="0">
                <a:solidFill>
                  <a:schemeClr val="accent1"/>
                </a:solidFill>
                <a:effectLst>
                  <a:outerShdw blurRad="38100" dist="38100" dir="2700000" algn="tl">
                    <a:srgbClr val="000000">
                      <a:alpha val="43137"/>
                    </a:srgbClr>
                  </a:outerShdw>
                </a:effectLst>
                <a:latin typeface="Segoe" pitchFamily="34" charset="0"/>
              </a:rPr>
              <a:t>2007</a:t>
            </a:r>
          </a:p>
        </p:txBody>
      </p:sp>
      <p:sp>
        <p:nvSpPr>
          <p:cNvPr id="40" name="Down Arrow 39"/>
          <p:cNvSpPr/>
          <p:nvPr/>
        </p:nvSpPr>
        <p:spPr bwMode="auto">
          <a:xfrm rot="2492939">
            <a:off x="5853889" y="1696235"/>
            <a:ext cx="457200" cy="100584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Down Arrow 40"/>
          <p:cNvSpPr/>
          <p:nvPr/>
        </p:nvSpPr>
        <p:spPr bwMode="auto">
          <a:xfrm rot="2492939">
            <a:off x="3933649" y="1696235"/>
            <a:ext cx="457200" cy="100584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TextBox 41"/>
          <p:cNvSpPr txBox="1"/>
          <p:nvPr/>
        </p:nvSpPr>
        <p:spPr>
          <a:xfrm>
            <a:off x="6192700" y="1317611"/>
            <a:ext cx="1737360" cy="369332"/>
          </a:xfrm>
          <a:prstGeom prst="rect">
            <a:avLst/>
          </a:prstGeom>
          <a:noFill/>
          <a:effectLst/>
        </p:spPr>
        <p:txBody>
          <a:bodyPr wrap="square" lIns="109728" tIns="54864" rIns="109728" bIns="54864" rtlCol="0">
            <a:spAutoFit/>
          </a:bodyPr>
          <a:lstStyle/>
          <a:p>
            <a:r>
              <a:rPr lang="en-US" sz="1700" dirty="0" smtClean="0">
                <a:effectLst>
                  <a:outerShdw blurRad="38100" dist="38100" dir="2700000" algn="tl">
                    <a:srgbClr val="000000">
                      <a:alpha val="43137"/>
                    </a:srgbClr>
                  </a:outerShdw>
                </a:effectLst>
                <a:latin typeface="Segoe" pitchFamily="34" charset="0"/>
              </a:rPr>
              <a:t>WinHEC 2007</a:t>
            </a:r>
          </a:p>
        </p:txBody>
      </p:sp>
      <p:sp>
        <p:nvSpPr>
          <p:cNvPr id="43" name="TextBox 42"/>
          <p:cNvSpPr txBox="1"/>
          <p:nvPr/>
        </p:nvSpPr>
        <p:spPr>
          <a:xfrm>
            <a:off x="0" y="1967553"/>
            <a:ext cx="1645920" cy="701730"/>
          </a:xfrm>
          <a:prstGeom prst="rect">
            <a:avLst/>
          </a:prstGeom>
          <a:noFill/>
          <a:effectLst/>
        </p:spPr>
        <p:txBody>
          <a:bodyPr wrap="square" lIns="109728" tIns="54864" rIns="109728" bIns="54864" rtlCol="0">
            <a:spAutoFit/>
          </a:bodyPr>
          <a:lstStyle/>
          <a:p>
            <a:r>
              <a:rPr lang="en-US" sz="3800" dirty="0" smtClean="0">
                <a:solidFill>
                  <a:schemeClr val="accent1"/>
                </a:solidFill>
                <a:effectLst>
                  <a:outerShdw blurRad="38100" dist="38100" dir="2700000" algn="tl">
                    <a:srgbClr val="000000">
                      <a:alpha val="43137"/>
                    </a:srgbClr>
                  </a:outerShdw>
                </a:effectLst>
                <a:latin typeface="Segoe" pitchFamily="34" charset="0"/>
              </a:rPr>
              <a:t>&lt;2005</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562"/>
                                        </p:tgtEl>
                                        <p:attrNameLst>
                                          <p:attrName>style.visibility</p:attrName>
                                        </p:attrNameLst>
                                      </p:cBhvr>
                                      <p:to>
                                        <p:strVal val="visible"/>
                                      </p:to>
                                    </p:set>
                                    <p:animEffect transition="in" filter="wipe(left)">
                                      <p:cBhvr>
                                        <p:cTn id="13" dur="1000"/>
                                        <p:tgtEl>
                                          <p:spTgt spid="22562"/>
                                        </p:tgtEl>
                                      </p:cBhvr>
                                    </p:animEffect>
                                  </p:childTnLst>
                                </p:cTn>
                              </p:par>
                              <p:par>
                                <p:cTn id="14" presetID="22" presetClass="entr" presetSubtype="8"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10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24" presetID="1" presetClass="entr" presetSubtype="0" fill="hold" grpId="1" nodeType="withEffect">
                                  <p:stCondLst>
                                    <p:cond delay="0"/>
                                  </p:stCondLst>
                                  <p:childTnLst>
                                    <p:set>
                                      <p:cBhvr>
                                        <p:cTn id="25"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542"/>
                                        </p:tgtEl>
                                        <p:attrNameLst>
                                          <p:attrName>style.visibility</p:attrName>
                                        </p:attrNameLst>
                                      </p:cBhvr>
                                      <p:to>
                                        <p:strVal val="visible"/>
                                      </p:to>
                                    </p:set>
                                    <p:animEffect transition="in" filter="wipe(left)">
                                      <p:cBhvr>
                                        <p:cTn id="30" dur="1000"/>
                                        <p:tgtEl>
                                          <p:spTgt spid="22542"/>
                                        </p:tgtEl>
                                      </p:cBhvr>
                                    </p:animEffect>
                                  </p:childTnLst>
                                </p:cTn>
                              </p:par>
                              <p:par>
                                <p:cTn id="31" presetID="2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1000"/>
                                        <p:tgtEl>
                                          <p:spTgt spid="22"/>
                                        </p:tgtEl>
                                      </p:cBhvr>
                                    </p:animEffect>
                                  </p:childTnLst>
                                </p:cTn>
                              </p:par>
                              <p:par>
                                <p:cTn id="34" presetID="22" presetClass="entr" presetSubtype="8"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10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564"/>
                                        </p:tgtEl>
                                        <p:attrNameLst>
                                          <p:attrName>style.visibility</p:attrName>
                                        </p:attrNameLst>
                                      </p:cBhvr>
                                      <p:to>
                                        <p:strVal val="visible"/>
                                      </p:to>
                                    </p:set>
                                    <p:animEffect transition="in" filter="wipe(left)">
                                      <p:cBhvr>
                                        <p:cTn id="39" dur="1000"/>
                                        <p:tgtEl>
                                          <p:spTgt spid="2256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par>
                                <p:cTn id="44" presetID="1"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543"/>
                                        </p:tgtEl>
                                        <p:attrNameLst>
                                          <p:attrName>style.visibility</p:attrName>
                                        </p:attrNameLst>
                                      </p:cBhvr>
                                      <p:to>
                                        <p:strVal val="visible"/>
                                      </p:to>
                                    </p:set>
                                    <p:animEffect transition="in" filter="wipe(left)">
                                      <p:cBhvr>
                                        <p:cTn id="50" dur="1000"/>
                                        <p:tgtEl>
                                          <p:spTgt spid="22543"/>
                                        </p:tgtEl>
                                      </p:cBhvr>
                                    </p:animEffect>
                                  </p:childTnLst>
                                </p:cTn>
                              </p:par>
                              <p:par>
                                <p:cTn id="51" presetID="22" presetClass="entr" presetSubtype="8" fill="hold" nodeType="with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wipe(left)">
                                      <p:cBhvr>
                                        <p:cTn id="53" dur="1000"/>
                                        <p:tgtEl>
                                          <p:spTgt spid="205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2" grpId="0"/>
      <p:bldP spid="22564" grpId="0"/>
      <p:bldP spid="20" grpId="0"/>
      <p:bldP spid="27" grpId="0" animBg="1"/>
      <p:bldP spid="30" grpId="0"/>
      <p:bldP spid="31" grpId="0"/>
      <p:bldP spid="40" grpId="1" animBg="1"/>
      <p:bldP spid="41" grpId="1"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r>
              <a:rPr lang="en-US" dirty="0" smtClean="0"/>
              <a:t>Goals For Improvement (1 of 3)</a:t>
            </a:r>
          </a:p>
        </p:txBody>
      </p:sp>
      <p:sp>
        <p:nvSpPr>
          <p:cNvPr id="40962" name="Rectangle 3"/>
          <p:cNvSpPr>
            <a:spLocks noGrp="1"/>
          </p:cNvSpPr>
          <p:nvPr>
            <p:ph type="body" idx="1"/>
          </p:nvPr>
        </p:nvSpPr>
        <p:spPr>
          <a:xfrm>
            <a:off x="459106" y="1697358"/>
            <a:ext cx="10056494" cy="5728952"/>
          </a:xfrm>
        </p:spPr>
        <p:txBody>
          <a:bodyPr/>
          <a:lstStyle/>
          <a:p>
            <a:r>
              <a:rPr lang="en-US" dirty="0" smtClean="0"/>
              <a:t>Clearly communicate scenarios and justification for WLP requirements</a:t>
            </a:r>
          </a:p>
          <a:p>
            <a:r>
              <a:rPr lang="en-US" dirty="0" smtClean="0"/>
              <a:t>Examine WLP policies and process</a:t>
            </a:r>
          </a:p>
          <a:p>
            <a:pPr lvl="1"/>
            <a:r>
              <a:rPr lang="en-US" dirty="0" smtClean="0"/>
              <a:t>Advance program process improvements</a:t>
            </a:r>
          </a:p>
          <a:p>
            <a:pPr lvl="1"/>
            <a:r>
              <a:rPr lang="en-US" dirty="0" smtClean="0"/>
              <a:t>Strengthen and clarify program policies</a:t>
            </a:r>
          </a:p>
          <a:p>
            <a:r>
              <a:rPr lang="en-US" dirty="0" smtClean="0"/>
              <a:t>Refine program infrastructure for consistency</a:t>
            </a:r>
          </a:p>
          <a:p>
            <a:r>
              <a:rPr lang="en-US" dirty="0" smtClean="0"/>
              <a:t>Define the long-term direction of the program</a:t>
            </a:r>
          </a:p>
        </p:txBody>
      </p: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1176</TotalTime>
  <Words>3805</Words>
  <Application>Microsoft Office PowerPoint</Application>
  <PresentationFormat>Custom</PresentationFormat>
  <Paragraphs>240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Segoe</vt:lpstr>
      <vt:lpstr>Wingdings</vt:lpstr>
      <vt:lpstr>MS Mincho</vt:lpstr>
      <vt:lpstr>SimSun</vt:lpstr>
      <vt:lpstr>Segoe Semibold</vt:lpstr>
      <vt:lpstr>WinHec 2007 WEB Template</vt:lpstr>
      <vt:lpstr>Windows Logo Program Strategic directions</vt:lpstr>
      <vt:lpstr>Key Takeaways</vt:lpstr>
      <vt:lpstr>Agenda</vt:lpstr>
      <vt:lpstr>Logo Program Participation (1 of 4)</vt:lpstr>
      <vt:lpstr>Logo Program Participation (2 of 4)</vt:lpstr>
      <vt:lpstr>Logo Program Participation (3 of 4)</vt:lpstr>
      <vt:lpstr>Logo Program Participation (4 of 4)</vt:lpstr>
      <vt:lpstr>Logo Program Snapshot</vt:lpstr>
      <vt:lpstr>Goals For Improvement (1 of 3)</vt:lpstr>
      <vt:lpstr>Goals For Improvement (2 of 3)</vt:lpstr>
      <vt:lpstr>Goals For Improvement (3 of 3)</vt:lpstr>
      <vt:lpstr>Program Refresh Cadence</vt:lpstr>
      <vt:lpstr>Program Investments</vt:lpstr>
      <vt:lpstr>Hardware Innovations</vt:lpstr>
      <vt:lpstr>Where To Innovate (1 of 2) </vt:lpstr>
      <vt:lpstr>Where To Innovate (2 of 2)</vt:lpstr>
      <vt:lpstr>Balancing Our Mutual Interests</vt:lpstr>
      <vt:lpstr>Partner Engagement (1 of 3)</vt:lpstr>
      <vt:lpstr>Partner Engagement (2 of 3)</vt:lpstr>
      <vt:lpstr>Partner Engagement (3 of 3)</vt:lpstr>
      <vt:lpstr>Partner Satisfaction</vt:lpstr>
      <vt:lpstr>Benefits To Consumers</vt:lpstr>
      <vt:lpstr>Call To Action</vt:lpstr>
      <vt:lpstr>Additional Resources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CLN-T495 Windows Logo Program: Strategic Directions</dc:title>
  <dc:subject>WinHEC 2007</dc:subject>
  <dc:creator>Jeff Meissner</dc:creator>
  <dc:description>Template: Bryan Lenning, Silver Fox Productions
Formatting: Steve Hein, Silver Fox Productions
Event Date: May 14-17, 2007 
Event Location: Los Angeles, CA</dc:description>
  <cp:lastModifiedBy>Microsoft Employee</cp:lastModifiedBy>
  <cp:revision>125</cp:revision>
  <dcterms:created xsi:type="dcterms:W3CDTF">2007-04-16T16:28:42Z</dcterms:created>
  <dcterms:modified xsi:type="dcterms:W3CDTF">2007-05-29T19:51:47Z</dcterms:modified>
</cp:coreProperties>
</file>