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30" r:id="rId1"/>
  </p:sldMasterIdLst>
  <p:notesMasterIdLst>
    <p:notesMasterId r:id="rId24"/>
  </p:notesMasterIdLst>
  <p:handoutMasterIdLst>
    <p:handoutMasterId r:id="rId25"/>
  </p:handoutMasterIdLst>
  <p:sldIdLst>
    <p:sldId id="258" r:id="rId2"/>
    <p:sldId id="273" r:id="rId3"/>
    <p:sldId id="274" r:id="rId4"/>
    <p:sldId id="275" r:id="rId5"/>
    <p:sldId id="276" r:id="rId6"/>
    <p:sldId id="277" r:id="rId7"/>
    <p:sldId id="278" r:id="rId8"/>
    <p:sldId id="279" r:id="rId9"/>
    <p:sldId id="280" r:id="rId10"/>
    <p:sldId id="286" r:id="rId11"/>
    <p:sldId id="287" r:id="rId12"/>
    <p:sldId id="283" r:id="rId13"/>
    <p:sldId id="296" r:id="rId14"/>
    <p:sldId id="297" r:id="rId15"/>
    <p:sldId id="281" r:id="rId16"/>
    <p:sldId id="282" r:id="rId17"/>
    <p:sldId id="284" r:id="rId18"/>
    <p:sldId id="267" r:id="rId19"/>
    <p:sldId id="291" r:id="rId20"/>
    <p:sldId id="298" r:id="rId21"/>
    <p:sldId id="292" r:id="rId22"/>
    <p:sldId id="293" r:id="rId23"/>
  </p:sldIdLst>
  <p:sldSz cx="9144000" cy="6858000" type="screen4x3"/>
  <p:notesSz cx="7010400" cy="9296400"/>
  <p:embeddedFontLst>
    <p:embeddedFont>
      <p:font typeface="Calibri" pitchFamily="34" charset="0"/>
      <p:regular r:id="rId26"/>
      <p:bold r:id="rId27"/>
      <p:italic r:id="rId28"/>
      <p:boldItalic r:id="rId29"/>
    </p:embeddedFont>
  </p:embeddedFontLst>
  <p:custDataLst>
    <p:tags r:id="rId30"/>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merson" initials=""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32" autoAdjust="0"/>
  </p:normalViewPr>
  <p:slideViewPr>
    <p:cSldViewPr>
      <p:cViewPr varScale="1">
        <p:scale>
          <a:sx n="52" d="100"/>
          <a:sy n="52" d="100"/>
        </p:scale>
        <p:origin x="-523" y="-82"/>
      </p:cViewPr>
      <p:guideLst>
        <p:guide orient="horz" pos="2160"/>
        <p:guide orient="horz" pos="144"/>
        <p:guide orient="horz" pos="4176"/>
        <p:guide orient="horz" pos="1488"/>
        <p:guide orient="horz" pos="1200"/>
        <p:guide orient="horz" pos="893"/>
        <p:guide pos="2880"/>
        <p:guide pos="240"/>
        <p:guide pos="5520"/>
      </p:guideLst>
    </p:cSldViewPr>
  </p:slideViewPr>
  <p:outlineViewPr>
    <p:cViewPr>
      <p:scale>
        <a:sx n="33" d="100"/>
        <a:sy n="33" d="100"/>
      </p:scale>
      <p:origin x="0" y="11478"/>
    </p:cViewPr>
  </p:outlineViewPr>
  <p:notesTextViewPr>
    <p:cViewPr>
      <p:scale>
        <a:sx n="100" d="100"/>
        <a:sy n="100" d="100"/>
      </p:scale>
      <p:origin x="0" y="0"/>
    </p:cViewPr>
  </p:notesTextViewPr>
  <p:sorterViewPr>
    <p:cViewPr>
      <p:scale>
        <a:sx n="37" d="100"/>
        <a:sy n="37"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tags" Target="tags/tag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8397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fld id="{F3AF8A58-8611-4355-A6A7-05B704433861}" type="datetimeFigureOut">
              <a:rPr lang="en-US"/>
              <a:pPr>
                <a:defRPr/>
              </a:pPr>
              <a:t>5/29/2007</a:t>
            </a:fld>
            <a:endParaRPr lang="en-US"/>
          </a:p>
        </p:txBody>
      </p:sp>
      <p:sp>
        <p:nvSpPr>
          <p:cNvPr id="839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839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8A4E48D0-B168-415A-A59D-64FF63C5400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atin typeface="Calibri" pitchFamily="34" charset="0"/>
              </a:defRPr>
            </a:lvl1pPr>
          </a:lstStyle>
          <a:p>
            <a:pPr>
              <a:defRPr/>
            </a:pPr>
            <a:endParaRPr lang="en-US"/>
          </a:p>
        </p:txBody>
      </p:sp>
      <p:sp>
        <p:nvSpPr>
          <p:cNvPr id="3" name="Date Placeholder 2"/>
          <p:cNvSpPr>
            <a:spLocks noGrp="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atin typeface="Calibri" pitchFamily="34" charset="0"/>
              </a:defRPr>
            </a:lvl1pPr>
          </a:lstStyle>
          <a:p>
            <a:pPr>
              <a:defRPr/>
            </a:pPr>
            <a:fld id="{12C78AF1-C235-4683-A46B-104D84D15744}" type="datetimeFigureOut">
              <a:rPr lang="en-US"/>
              <a:pPr>
                <a:defRPr/>
              </a:pPr>
              <a:t>5/29/2007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atin typeface="Calibri" pitchFamily="34" charset="0"/>
              </a:defRPr>
            </a:lvl1pPr>
          </a:lstStyle>
          <a:p>
            <a:pPr>
              <a:defRPr/>
            </a:pPr>
            <a:fld id="{FF64C7E6-692A-4E02-BD50-8A8842A7987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0483" name="Header Placeholder 3"/>
          <p:cNvSpPr>
            <a:spLocks noGrp="1"/>
          </p:cNvSpPr>
          <p:nvPr>
            <p:ph type="hdr" sz="quarter"/>
          </p:nvPr>
        </p:nvSpPr>
        <p:spPr>
          <a:noFill/>
        </p:spPr>
        <p:txBody>
          <a:bodyPr/>
          <a:lstStyle/>
          <a:p>
            <a:endParaRPr lang="en-US" smtClean="0"/>
          </a:p>
        </p:txBody>
      </p:sp>
      <p:sp>
        <p:nvSpPr>
          <p:cNvPr id="20484" name="Date Placeholder 4"/>
          <p:cNvSpPr>
            <a:spLocks noGrp="1"/>
          </p:cNvSpPr>
          <p:nvPr>
            <p:ph type="dt" sz="quarter" idx="1"/>
          </p:nvPr>
        </p:nvSpPr>
        <p:spPr>
          <a:noFill/>
        </p:spPr>
        <p:txBody>
          <a:bodyPr/>
          <a:lstStyle/>
          <a:p>
            <a:fld id="{969B8EC8-36FB-4D91-816E-B53B4692DAAB}" type="datetime8">
              <a:rPr lang="en-US" smtClean="0"/>
              <a:pPr/>
              <a:t>5/29/2007 12:42 PM</a:t>
            </a:fld>
            <a:endParaRPr lang="en-US" smtClean="0"/>
          </a:p>
        </p:txBody>
      </p:sp>
      <p:sp>
        <p:nvSpPr>
          <p:cNvPr id="20485" name="Footer Placeholder 5"/>
          <p:cNvSpPr>
            <a:spLocks noGrp="1"/>
          </p:cNvSpPr>
          <p:nvPr>
            <p:ph type="ftr" sz="quarter" idx="4"/>
          </p:nvPr>
        </p:nvSpPr>
        <p:spPr>
          <a:noFill/>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p:txBody>
      </p:sp>
      <p:sp>
        <p:nvSpPr>
          <p:cNvPr id="20486" name="Slide Number Placeholder 6"/>
          <p:cNvSpPr>
            <a:spLocks noGrp="1"/>
          </p:cNvSpPr>
          <p:nvPr>
            <p:ph type="sldNum" sz="quarter" idx="5"/>
          </p:nvPr>
        </p:nvSpPr>
        <p:spPr>
          <a:noFill/>
        </p:spPr>
        <p:txBody>
          <a:bodyPr/>
          <a:lstStyle/>
          <a:p>
            <a:fld id="{51583249-5637-4ACB-931E-7CDCC8650C2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a:noFill/>
          <a:ln/>
        </p:spPr>
        <p:txBody>
          <a:bodyPr/>
          <a:lstStyle/>
          <a:p>
            <a:pPr eaLnBrk="1" hangingPunct="1">
              <a:spcBef>
                <a:spcPct val="0"/>
              </a:spcBef>
            </a:pPr>
            <a:endParaRPr lang="en-US" smtClean="0"/>
          </a:p>
        </p:txBody>
      </p:sp>
      <p:sp>
        <p:nvSpPr>
          <p:cNvPr id="33795" name="Header Placeholder 3"/>
          <p:cNvSpPr txBox="1">
            <a:spLocks noGrp="1"/>
          </p:cNvSpPr>
          <p:nvPr/>
        </p:nvSpPr>
        <p:spPr bwMode="auto">
          <a:xfrm>
            <a:off x="0" y="0"/>
            <a:ext cx="3038475" cy="465138"/>
          </a:xfrm>
          <a:prstGeom prst="rect">
            <a:avLst/>
          </a:prstGeom>
          <a:noFill/>
          <a:ln w="9525">
            <a:noFill/>
            <a:miter lim="800000"/>
            <a:headEnd/>
            <a:tailEnd/>
          </a:ln>
        </p:spPr>
        <p:txBody>
          <a:bodyPr lIns="93177" tIns="46589" rIns="93177" bIns="46589"/>
          <a:lstStyle/>
          <a:p>
            <a:pPr defTabSz="931863"/>
            <a:endParaRPr lang="en-US" sz="1200">
              <a:latin typeface="Calibri" pitchFamily="34" charset="0"/>
            </a:endParaRPr>
          </a:p>
        </p:txBody>
      </p:sp>
      <p:sp>
        <p:nvSpPr>
          <p:cNvPr id="33796" name="Date Placeholder 4"/>
          <p:cNvSpPr txBox="1">
            <a:spLocks noGrp="1"/>
          </p:cNvSpPr>
          <p:nvPr/>
        </p:nvSpPr>
        <p:spPr bwMode="auto">
          <a:xfrm>
            <a:off x="3970338" y="0"/>
            <a:ext cx="3038475" cy="465138"/>
          </a:xfrm>
          <a:prstGeom prst="rect">
            <a:avLst/>
          </a:prstGeom>
          <a:noFill/>
          <a:ln w="9525">
            <a:noFill/>
            <a:miter lim="800000"/>
            <a:headEnd/>
            <a:tailEnd/>
          </a:ln>
        </p:spPr>
        <p:txBody>
          <a:bodyPr lIns="93177" tIns="46589" rIns="93177" bIns="46589"/>
          <a:lstStyle/>
          <a:p>
            <a:pPr algn="r" defTabSz="931863"/>
            <a:fld id="{52E88AAE-CD2F-4F59-ACF9-FCA8A09FF8DD}" type="datetime8">
              <a:rPr lang="en-US" sz="1200">
                <a:latin typeface="Calibri" pitchFamily="34" charset="0"/>
              </a:rPr>
              <a:pPr algn="r" defTabSz="931863"/>
              <a:t>5/29/2007 12:42 PM</a:t>
            </a:fld>
            <a:endParaRPr lang="en-US" sz="1200">
              <a:latin typeface="Calibri" pitchFamily="34" charset="0"/>
            </a:endParaRPr>
          </a:p>
        </p:txBody>
      </p:sp>
      <p:sp>
        <p:nvSpPr>
          <p:cNvPr id="33797" name="Footer Placeholder 5"/>
          <p:cNvSpPr txBox="1">
            <a:spLocks noGrp="1"/>
          </p:cNvSpPr>
          <p:nvPr/>
        </p:nvSpPr>
        <p:spPr bwMode="auto">
          <a:xfrm>
            <a:off x="0" y="8829675"/>
            <a:ext cx="3038475" cy="465138"/>
          </a:xfrm>
          <a:prstGeom prst="rect">
            <a:avLst/>
          </a:prstGeom>
          <a:noFill/>
          <a:ln w="9525">
            <a:noFill/>
            <a:miter lim="800000"/>
            <a:headEnd/>
            <a:tailEnd/>
          </a:ln>
        </p:spPr>
        <p:txBody>
          <a:bodyPr lIns="93177" tIns="46589" rIns="93177" bIns="46589" anchor="b"/>
          <a:lstStyle/>
          <a:p>
            <a:pPr defTabSz="931863"/>
            <a:r>
              <a:rPr lang="en-US" sz="1200">
                <a:latin typeface="Calibri" pitchFamily="34" charset="0"/>
              </a:rPr>
              <a:t>© 2006 Microsoft Corporation. All rights reserved. Microsoft, Windows, Windows Vista and other product names are or may be registered trademarks and/or trademarks in the U.S. and/or other countries.</a:t>
            </a:r>
          </a:p>
          <a:p>
            <a:pPr defTabSz="931863"/>
            <a:r>
              <a:rPr lang="en-US" sz="1200">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1200">
                <a:latin typeface="Calibri" pitchFamily="34" charset="0"/>
              </a:rPr>
            </a:br>
            <a:r>
              <a:rPr lang="en-US" sz="1200">
                <a:latin typeface="Calibri" pitchFamily="34" charset="0"/>
              </a:rPr>
              <a:t>MICROSOFT MAKES NO WARRANTIES, EXPRESS, IMPLIED OR STATUTORY, AS TO THE INFORMATION IN THIS PRESENTATION.</a:t>
            </a:r>
          </a:p>
        </p:txBody>
      </p:sp>
      <p:sp>
        <p:nvSpPr>
          <p:cNvPr id="33798" name="Slide Number Placeholder 6"/>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61166B59-9AD5-4572-9D5C-9995F20E388C}" type="slidenum">
              <a:rPr lang="en-US" sz="1200">
                <a:latin typeface="Calibri" pitchFamily="34" charset="0"/>
              </a:rPr>
              <a:pPr algn="r" defTabSz="931863"/>
              <a:t>12</a:t>
            </a:fld>
            <a:endParaRPr lang="en-US"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dt" sz="quarter" idx="1"/>
          </p:nvPr>
        </p:nvSpPr>
        <p:spPr>
          <a:noFill/>
        </p:spPr>
        <p:txBody>
          <a:bodyPr/>
          <a:lstStyle/>
          <a:p>
            <a:fld id="{261344EC-9266-4092-9A9E-B13E4AA90847}" type="datetime8">
              <a:rPr lang="en-US" smtClean="0"/>
              <a:pPr/>
              <a:t>5/29/2007 12:42 PM</a:t>
            </a:fld>
            <a:endParaRPr lang="en-US" smtClean="0"/>
          </a:p>
        </p:txBody>
      </p:sp>
      <p:sp>
        <p:nvSpPr>
          <p:cNvPr id="40962" name="Rectangle 6"/>
          <p:cNvSpPr>
            <a:spLocks noGrp="1" noChangeArrowheads="1"/>
          </p:cNvSpPr>
          <p:nvPr>
            <p:ph type="ftr" sz="quarter" idx="4"/>
          </p:nvPr>
        </p:nvSpPr>
        <p:spPr>
          <a:noFill/>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p:txBody>
      </p:sp>
      <p:sp>
        <p:nvSpPr>
          <p:cNvPr id="40963" name="Rectangle 7"/>
          <p:cNvSpPr>
            <a:spLocks noGrp="1" noChangeArrowheads="1"/>
          </p:cNvSpPr>
          <p:nvPr>
            <p:ph type="sldNum" sz="quarter" idx="5"/>
          </p:nvPr>
        </p:nvSpPr>
        <p:spPr>
          <a:noFill/>
        </p:spPr>
        <p:txBody>
          <a:bodyPr/>
          <a:lstStyle/>
          <a:p>
            <a:fld id="{BB0B76E0-9F6E-4ED6-8C7F-1D66AC8F3A6B}" type="slidenum">
              <a:rPr lang="en-US" smtClean="0"/>
              <a:pPr/>
              <a:t>18</a:t>
            </a:fld>
            <a:endParaRPr lang="en-US" smtClean="0"/>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5603" name="Header Placeholder 3"/>
          <p:cNvSpPr txBox="1">
            <a:spLocks noGrp="1"/>
          </p:cNvSpPr>
          <p:nvPr/>
        </p:nvSpPr>
        <p:spPr bwMode="auto">
          <a:xfrm>
            <a:off x="0" y="0"/>
            <a:ext cx="3038475" cy="465138"/>
          </a:xfrm>
          <a:prstGeom prst="rect">
            <a:avLst/>
          </a:prstGeom>
          <a:noFill/>
          <a:ln w="9525">
            <a:noFill/>
            <a:miter lim="800000"/>
            <a:headEnd/>
            <a:tailEnd/>
          </a:ln>
        </p:spPr>
        <p:txBody>
          <a:bodyPr lIns="93177" tIns="46589" rIns="93177" bIns="46589"/>
          <a:lstStyle/>
          <a:p>
            <a:pPr defTabSz="931863"/>
            <a:endParaRPr lang="en-US" sz="1200">
              <a:latin typeface="Calibri" pitchFamily="34" charset="0"/>
            </a:endParaRPr>
          </a:p>
        </p:txBody>
      </p:sp>
      <p:sp>
        <p:nvSpPr>
          <p:cNvPr id="25604" name="Date Placeholder 4"/>
          <p:cNvSpPr txBox="1">
            <a:spLocks noGrp="1"/>
          </p:cNvSpPr>
          <p:nvPr/>
        </p:nvSpPr>
        <p:spPr bwMode="auto">
          <a:xfrm>
            <a:off x="3970338" y="0"/>
            <a:ext cx="3038475" cy="465138"/>
          </a:xfrm>
          <a:prstGeom prst="rect">
            <a:avLst/>
          </a:prstGeom>
          <a:noFill/>
          <a:ln w="9525">
            <a:noFill/>
            <a:miter lim="800000"/>
            <a:headEnd/>
            <a:tailEnd/>
          </a:ln>
        </p:spPr>
        <p:txBody>
          <a:bodyPr lIns="93177" tIns="46589" rIns="93177" bIns="46589"/>
          <a:lstStyle/>
          <a:p>
            <a:pPr algn="r" defTabSz="931863"/>
            <a:fld id="{BBE3BF1E-1530-484C-B970-A23FB3F6CBC7}" type="datetime8">
              <a:rPr lang="en-US" sz="1200">
                <a:latin typeface="Calibri" pitchFamily="34" charset="0"/>
              </a:rPr>
              <a:pPr algn="r" defTabSz="931863"/>
              <a:t>5/29/2007 12:42 PM</a:t>
            </a:fld>
            <a:endParaRPr lang="en-US" sz="1200">
              <a:latin typeface="Calibri" pitchFamily="34" charset="0"/>
            </a:endParaRPr>
          </a:p>
        </p:txBody>
      </p:sp>
      <p:sp>
        <p:nvSpPr>
          <p:cNvPr id="25605" name="Footer Placeholder 5"/>
          <p:cNvSpPr txBox="1">
            <a:spLocks noGrp="1"/>
          </p:cNvSpPr>
          <p:nvPr/>
        </p:nvSpPr>
        <p:spPr bwMode="auto">
          <a:xfrm>
            <a:off x="0" y="8829675"/>
            <a:ext cx="3038475" cy="465138"/>
          </a:xfrm>
          <a:prstGeom prst="rect">
            <a:avLst/>
          </a:prstGeom>
          <a:noFill/>
          <a:ln w="9525">
            <a:noFill/>
            <a:miter lim="800000"/>
            <a:headEnd/>
            <a:tailEnd/>
          </a:ln>
        </p:spPr>
        <p:txBody>
          <a:bodyPr lIns="93177" tIns="46589" rIns="93177" bIns="46589" anchor="b"/>
          <a:lstStyle/>
          <a:p>
            <a:pPr defTabSz="931863"/>
            <a:r>
              <a:rPr lang="en-US" sz="1200">
                <a:latin typeface="Calibri" pitchFamily="34" charset="0"/>
              </a:rPr>
              <a:t>© 2006 Microsoft Corporation. All rights reserved. Microsoft, Windows, Windows Vista and other product names are or may be registered trademarks and/or trademarks in the U.S. and/or other countries.</a:t>
            </a:r>
          </a:p>
          <a:p>
            <a:pPr defTabSz="931863"/>
            <a:r>
              <a:rPr lang="en-US" sz="1200">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1200">
                <a:latin typeface="Calibri" pitchFamily="34" charset="0"/>
              </a:rPr>
            </a:br>
            <a:r>
              <a:rPr lang="en-US" sz="1200">
                <a:latin typeface="Calibri" pitchFamily="34" charset="0"/>
              </a:rPr>
              <a:t>MICROSOFT MAKES NO WARRANTIES, EXPRESS, IMPLIED OR STATUTORY, AS TO THE INFORMATION IN THIS PRESENTATION.</a:t>
            </a:r>
          </a:p>
        </p:txBody>
      </p:sp>
      <p:sp>
        <p:nvSpPr>
          <p:cNvPr id="25606" name="Slide Number Placeholder 6"/>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72E5F950-DCF9-4639-8BEA-4F7771ED46B3}" type="slidenum">
              <a:rPr lang="en-US" sz="1200">
                <a:latin typeface="Calibri" pitchFamily="34" charset="0"/>
              </a:rPr>
              <a:pPr algn="r" defTabSz="931863"/>
              <a:t>5</a:t>
            </a:fld>
            <a:endParaRPr lang="en-US"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4C7E6-692A-4E02-BD50-8A8842A79871}"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otes Slide (you must hide it)">
    <p:spTree>
      <p:nvGrpSpPr>
        <p:cNvPr id="1" name=""/>
        <p:cNvGrpSpPr/>
        <p:nvPr/>
      </p:nvGrpSpPr>
      <p:grpSpPr>
        <a:xfrm>
          <a:off x="0" y="0"/>
          <a:ext cx="0" cy="0"/>
          <a:chOff x="0" y="0"/>
          <a:chExt cx="0" cy="0"/>
        </a:xfrm>
      </p:grpSpPr>
      <p:pic>
        <p:nvPicPr>
          <p:cNvPr id="5" name="Picture 3" descr="5-00244_WinHec_Template_Bug.png"/>
          <p:cNvPicPr>
            <a:picLocks noChangeAspect="1"/>
          </p:cNvPicPr>
          <p:nvPr/>
        </p:nvPicPr>
        <p:blipFill>
          <a:blip r:embed="rId2"/>
          <a:srcRect/>
          <a:stretch>
            <a:fillRect/>
          </a:stretch>
        </p:blipFill>
        <p:spPr bwMode="auto">
          <a:xfrm>
            <a:off x="7621588" y="5853113"/>
            <a:ext cx="1492250" cy="841375"/>
          </a:xfrm>
          <a:prstGeom prst="rect">
            <a:avLst/>
          </a:prstGeom>
          <a:noFill/>
          <a:ln w="9525">
            <a:noFill/>
            <a:miter lim="800000"/>
            <a:headEnd/>
            <a:tailEnd/>
          </a:ln>
        </p:spPr>
      </p:pic>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3"/>
              </a:buBlip>
              <a:defRPr sz="3300"/>
            </a:lvl1pPr>
            <a:lvl2pPr>
              <a:spcBef>
                <a:spcPts val="1083"/>
              </a:spcBef>
              <a:buFontTx/>
              <a:buBlip>
                <a:blip r:embed="rId4"/>
              </a:buBlip>
              <a:defRPr sz="3000"/>
            </a:lvl2pPr>
            <a:lvl3pPr>
              <a:spcBef>
                <a:spcPts val="1000"/>
              </a:spcBef>
              <a:buFontTx/>
              <a:buBlip>
                <a:blip r:embed="rId4"/>
              </a:buBlip>
              <a:defRPr sz="2700"/>
            </a:lvl3pPr>
            <a:lvl4pPr>
              <a:spcBef>
                <a:spcPts val="917"/>
              </a:spcBef>
              <a:buFontTx/>
              <a:buBlip>
                <a:blip r:embed="rId4"/>
              </a:buBlip>
              <a:defRPr sz="2300"/>
            </a:lvl4pPr>
            <a:lvl5pPr>
              <a:spcBef>
                <a:spcPts val="833"/>
              </a:spcBef>
              <a:buFontTx/>
              <a:buBlip>
                <a:blip r:embed="rId4"/>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16" r:id="rId11"/>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4"/>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5"/>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5"/>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8" Type="http://schemas.openxmlformats.org/officeDocument/2006/relationships/hyperlink" Target="http://www.microsoft.com/xps" TargetMode="External"/><Relationship Id="rId3" Type="http://schemas.openxmlformats.org/officeDocument/2006/relationships/hyperlink" Target="http://blogs.msdn.com/PrintVerifier" TargetMode="External"/><Relationship Id="rId7" Type="http://schemas.openxmlformats.org/officeDocument/2006/relationships/hyperlink" Target="http://www.microsoft.com/whdc/device/print/default.mspx" TargetMode="External"/><Relationship Id="rId2" Type="http://schemas.openxmlformats.org/officeDocument/2006/relationships/notesSlide" Target="../notesSlides/notesSlide21.xml"/><Relationship Id="rId1" Type="http://schemas.openxmlformats.org/officeDocument/2006/relationships/slideLayout" Target="../slideLayouts/slideLayout8.xml"/><Relationship Id="rId6" Type="http://schemas.openxmlformats.org/officeDocument/2006/relationships/hyperlink" Target="http://msdn2.microsoft.com/en-us/library/aa480483.aspx" TargetMode="External"/><Relationship Id="rId5" Type="http://schemas.openxmlformats.org/officeDocument/2006/relationships/hyperlink" Target="http://www.microsoft.com/downloads/details.aspx?FamilyID=bd02c19c-1250-433c-8c1b-2619bd93b3a2&amp;DisplayLang=en" TargetMode="External"/><Relationship Id="rId4" Type="http://schemas.openxmlformats.org/officeDocument/2006/relationships/hyperlink" Target="mailto:www.msdn.com" TargetMode="External"/><Relationship Id="rId9" Type="http://schemas.openxmlformats.org/officeDocument/2006/relationships/hyperlink" Target="mailto:prninfo@microsoft.com"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mailto:microsoft.com"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7605" y="1903678"/>
            <a:ext cx="7692761" cy="1260345"/>
          </a:xfrm>
        </p:spPr>
        <p:txBody>
          <a:bodyPr/>
          <a:lstStyle/>
          <a:p>
            <a:r>
              <a:rPr lang="en-US" dirty="0" err="1" smtClean="0"/>
              <a:t>XPSDrv</a:t>
            </a:r>
            <a:r>
              <a:rPr lang="en-US" dirty="0" smtClean="0"/>
              <a:t/>
            </a:r>
            <a:br>
              <a:rPr lang="en-US" dirty="0" smtClean="0"/>
            </a:br>
            <a:r>
              <a:rPr lang="en-US" sz="3600" dirty="0" smtClean="0">
                <a:solidFill>
                  <a:schemeClr val="accent1"/>
                </a:solidFill>
              </a:rPr>
              <a:t>Best practices using Print Verifier</a:t>
            </a:r>
            <a:endParaRPr lang="en-US" dirty="0"/>
          </a:p>
        </p:txBody>
      </p:sp>
      <p:sp>
        <p:nvSpPr>
          <p:cNvPr id="3" name="Subtitle 2"/>
          <p:cNvSpPr>
            <a:spLocks noGrp="1"/>
          </p:cNvSpPr>
          <p:nvPr>
            <p:ph type="subTitle" idx="1"/>
          </p:nvPr>
        </p:nvSpPr>
        <p:spPr>
          <a:xfrm>
            <a:off x="727605" y="3412993"/>
            <a:ext cx="7692761" cy="3642536"/>
          </a:xfrm>
        </p:spPr>
        <p:txBody>
          <a:bodyPr/>
          <a:lstStyle/>
          <a:p>
            <a:r>
              <a:rPr lang="en-US" sz="3200" dirty="0" err="1" smtClean="0">
                <a:latin typeface="+mj-lt"/>
              </a:rPr>
              <a:t>Manski</a:t>
            </a:r>
            <a:r>
              <a:rPr lang="en-US" sz="3200" dirty="0" smtClean="0"/>
              <a:t> </a:t>
            </a:r>
            <a:r>
              <a:rPr lang="en-US" sz="3200" dirty="0" err="1" smtClean="0"/>
              <a:t>Fransazov</a:t>
            </a:r>
            <a:endParaRPr lang="en-US" sz="3200" dirty="0" smtClean="0"/>
          </a:p>
          <a:p>
            <a:r>
              <a:rPr lang="en-US" sz="3200" dirty="0" smtClean="0"/>
              <a:t>Test Development Lead</a:t>
            </a:r>
          </a:p>
          <a:p>
            <a:r>
              <a:rPr lang="en-US" sz="3200" dirty="0" smtClean="0"/>
              <a:t>Microsoft Corporation</a:t>
            </a:r>
          </a:p>
          <a:p>
            <a:endParaRPr lang="en-US" sz="3200" dirty="0" smtClean="0"/>
          </a:p>
          <a:p>
            <a:r>
              <a:rPr lang="en-US" sz="3200" dirty="0" err="1" smtClean="0"/>
              <a:t>Ashwin</a:t>
            </a:r>
            <a:r>
              <a:rPr lang="en-US" sz="3200" dirty="0" smtClean="0"/>
              <a:t> </a:t>
            </a:r>
            <a:r>
              <a:rPr lang="en-US" sz="3200" dirty="0" err="1" smtClean="0"/>
              <a:t>Needamangala</a:t>
            </a:r>
            <a:endParaRPr lang="en-US" sz="3200" dirty="0" smtClean="0"/>
          </a:p>
          <a:p>
            <a:r>
              <a:rPr lang="en-US" sz="3200" dirty="0" smtClean="0"/>
              <a:t>Test Development Lead</a:t>
            </a:r>
          </a:p>
          <a:p>
            <a:r>
              <a:rPr lang="en-US" sz="3200" dirty="0" smtClean="0"/>
              <a:t>Microsoft Corporation</a:t>
            </a:r>
          </a:p>
          <a:p>
            <a:endParaRPr lang="en-US" sz="3200" dirty="0" smtClean="0"/>
          </a:p>
        </p:txBody>
      </p:sp>
    </p:spTree>
  </p:cSld>
  <p:clrMapOvr>
    <a:masterClrMapping/>
  </p:clrMapOvr>
  <p:transition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mtClean="0"/>
              <a:t>Recommended Settings</a:t>
            </a:r>
          </a:p>
        </p:txBody>
      </p:sp>
      <p:sp>
        <p:nvSpPr>
          <p:cNvPr id="30722" name="Rectangle 3"/>
          <p:cNvSpPr>
            <a:spLocks noGrp="1" noChangeArrowheads="1"/>
          </p:cNvSpPr>
          <p:nvPr>
            <p:ph type="body" idx="1"/>
          </p:nvPr>
        </p:nvSpPr>
        <p:spPr>
          <a:xfrm>
            <a:off x="382588" y="1414464"/>
            <a:ext cx="8380412" cy="3811813"/>
          </a:xfrm>
        </p:spPr>
        <p:txBody>
          <a:bodyPr/>
          <a:lstStyle/>
          <a:p>
            <a:r>
              <a:rPr lang="en-US" dirty="0" smtClean="0"/>
              <a:t>If you are a driver developer or tester</a:t>
            </a:r>
          </a:p>
          <a:p>
            <a:pPr lvl="1"/>
            <a:r>
              <a:rPr lang="en-US" dirty="0" smtClean="0"/>
              <a:t>Enable Basics, Print Driver, and Print API layers for</a:t>
            </a:r>
          </a:p>
          <a:p>
            <a:pPr lvl="2"/>
            <a:r>
              <a:rPr lang="en-US" dirty="0" smtClean="0"/>
              <a:t>Spoolsv.exe (core print spooler service)</a:t>
            </a:r>
          </a:p>
          <a:p>
            <a:pPr lvl="2"/>
            <a:r>
              <a:rPr lang="en-US" dirty="0" smtClean="0"/>
              <a:t>PrintFilterPipelineSvc.exe (filter pipeline process)</a:t>
            </a:r>
          </a:p>
          <a:p>
            <a:pPr lvl="2"/>
            <a:r>
              <a:rPr lang="en-US" dirty="0" smtClean="0"/>
              <a:t>Splwow64.exe (</a:t>
            </a:r>
            <a:r>
              <a:rPr lang="en-US" dirty="0" err="1" smtClean="0"/>
              <a:t>thunk</a:t>
            </a:r>
            <a:r>
              <a:rPr lang="en-US" dirty="0" smtClean="0"/>
              <a:t> process for </a:t>
            </a:r>
            <a:br>
              <a:rPr lang="en-US" dirty="0" smtClean="0"/>
            </a:br>
            <a:r>
              <a:rPr lang="en-US" dirty="0" smtClean="0"/>
              <a:t>WoW64 printing)</a:t>
            </a:r>
          </a:p>
          <a:p>
            <a:pPr lvl="2"/>
            <a:r>
              <a:rPr lang="en-US" dirty="0" smtClean="0"/>
              <a:t>All test .EXEs you have</a:t>
            </a:r>
          </a:p>
        </p:txBody>
      </p:sp>
    </p:spTree>
  </p:cSld>
  <p:clrMapOvr>
    <a:masterClrMapping/>
  </p:clrMapOvr>
  <p:transition advClick="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mtClean="0"/>
              <a:t>Recommended Settings</a:t>
            </a:r>
          </a:p>
        </p:txBody>
      </p:sp>
      <p:sp>
        <p:nvSpPr>
          <p:cNvPr id="31746" name="Rectangle 3"/>
          <p:cNvSpPr>
            <a:spLocks noGrp="1" noChangeArrowheads="1"/>
          </p:cNvSpPr>
          <p:nvPr>
            <p:ph type="body" idx="1"/>
          </p:nvPr>
        </p:nvSpPr>
        <p:spPr>
          <a:xfrm>
            <a:off x="382588" y="1414464"/>
            <a:ext cx="8380412" cy="2017988"/>
          </a:xfrm>
        </p:spPr>
        <p:txBody>
          <a:bodyPr/>
          <a:lstStyle/>
          <a:p>
            <a:r>
              <a:rPr lang="en-US" dirty="0" smtClean="0"/>
              <a:t>If you are an ISV developer or tester</a:t>
            </a:r>
          </a:p>
          <a:p>
            <a:pPr lvl="1"/>
            <a:r>
              <a:rPr lang="en-US" dirty="0" smtClean="0"/>
              <a:t>Enable Basics and Print API layers for</a:t>
            </a:r>
          </a:p>
          <a:p>
            <a:pPr lvl="2"/>
            <a:r>
              <a:rPr lang="en-US" dirty="0" smtClean="0"/>
              <a:t>Your ISV application</a:t>
            </a:r>
          </a:p>
          <a:p>
            <a:pPr lvl="2"/>
            <a:r>
              <a:rPr lang="en-US" dirty="0" smtClean="0"/>
              <a:t>All test .EXEs you have</a:t>
            </a:r>
          </a:p>
        </p:txBody>
      </p:sp>
    </p:spTree>
  </p:cSld>
  <p:clrMapOvr>
    <a:masterClrMapping/>
  </p:clrMapOvr>
  <p:transition advClick="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6" descr="5-00244_WinHec_Template_Fad.png"/>
          <p:cNvPicPr>
            <a:picLocks noChangeAspect="1"/>
          </p:cNvPicPr>
          <p:nvPr/>
        </p:nvPicPr>
        <p:blipFill>
          <a:blip r:embed="rId3"/>
          <a:srcRect/>
          <a:stretch>
            <a:fillRect/>
          </a:stretch>
        </p:blipFill>
        <p:spPr bwMode="auto">
          <a:xfrm>
            <a:off x="3656013" y="1935163"/>
            <a:ext cx="4764087" cy="2238375"/>
          </a:xfrm>
          <a:prstGeom prst="rect">
            <a:avLst/>
          </a:prstGeom>
          <a:noFill/>
          <a:ln w="9525">
            <a:noFill/>
            <a:miter lim="800000"/>
            <a:headEnd/>
            <a:tailEnd/>
          </a:ln>
        </p:spPr>
      </p:pic>
      <p:sp>
        <p:nvSpPr>
          <p:cNvPr id="4" name="Title 3"/>
          <p:cNvSpPr>
            <a:spLocks noGrp="1"/>
          </p:cNvSpPr>
          <p:nvPr>
            <p:ph type="ctrTitle"/>
          </p:nvPr>
        </p:nvSpPr>
        <p:spPr>
          <a:ln algn="ctr"/>
        </p:spPr>
        <p:txBody>
          <a:bodyPr/>
          <a:lstStyle/>
          <a:p>
            <a:pPr defTabSz="912777" eaLnBrk="1" hangingPunct="1">
              <a:defRPr/>
            </a:pPr>
            <a:r>
              <a:rPr sz="5500" smtClean="0"/>
              <a:t>PrintVerifier Demo</a:t>
            </a:r>
            <a:endParaRPr sz="5500"/>
          </a:p>
        </p:txBody>
      </p:sp>
      <p:sp>
        <p:nvSpPr>
          <p:cNvPr id="6" name="TextBox 5"/>
          <p:cNvSpPr txBox="1"/>
          <p:nvPr/>
        </p:nvSpPr>
        <p:spPr>
          <a:xfrm>
            <a:off x="1370542" y="644759"/>
            <a:ext cx="6203157" cy="1538883"/>
          </a:xfrm>
          <a:prstGeom prst="rect">
            <a:avLst/>
          </a:prstGeom>
          <a:noFill/>
        </p:spPr>
        <p:txBody>
          <a:bodyPr lIns="0" tIns="0" rIns="0" bIns="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fontAlgn="auto">
              <a:spcBef>
                <a:spcPts val="0"/>
              </a:spcBef>
              <a:spcAft>
                <a:spcPts val="0"/>
              </a:spcAft>
              <a:defRPr/>
            </a:pPr>
            <a:r>
              <a:rPr lang="en-US" sz="10000" b="1" spc="-642" dirty="0">
                <a:ln w="11430"/>
                <a:solidFill>
                  <a:schemeClr val="tx2"/>
                </a:solidFill>
                <a:effectLst>
                  <a:outerShdw blurRad="50800" dist="39000" dir="5460000" algn="tl">
                    <a:srgbClr val="000000">
                      <a:alpha val="38000"/>
                    </a:srgbClr>
                  </a:outerShdw>
                </a:effectLst>
                <a:latin typeface="Segoe" pitchFamily="34" charset="0"/>
                <a:cs typeface="+mn-cs"/>
              </a:rPr>
              <a:t>demo</a:t>
            </a:r>
          </a:p>
        </p:txBody>
      </p:sp>
    </p:spTree>
  </p:cSld>
  <p:clrMapOvr>
    <a:masterClrMapping/>
  </p:clrMapOvr>
  <p:transition advClick="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t>Additional Features</a:t>
            </a:r>
          </a:p>
        </p:txBody>
      </p:sp>
      <p:sp>
        <p:nvSpPr>
          <p:cNvPr id="34818" name="Rectangle 3"/>
          <p:cNvSpPr>
            <a:spLocks noGrp="1" noChangeArrowheads="1"/>
          </p:cNvSpPr>
          <p:nvPr>
            <p:ph type="body" idx="1"/>
          </p:nvPr>
        </p:nvSpPr>
        <p:spPr>
          <a:xfrm>
            <a:off x="382588" y="1414464"/>
            <a:ext cx="8380412" cy="4118050"/>
          </a:xfrm>
        </p:spPr>
        <p:txBody>
          <a:bodyPr/>
          <a:lstStyle/>
          <a:p>
            <a:r>
              <a:rPr lang="en-US" dirty="0" smtClean="0"/>
              <a:t>Individual layers under “Printing” can be disabled</a:t>
            </a:r>
          </a:p>
          <a:p>
            <a:r>
              <a:rPr lang="en-US" dirty="0" smtClean="0"/>
              <a:t>Individual stops can be downgraded or disabled</a:t>
            </a:r>
          </a:p>
          <a:p>
            <a:r>
              <a:rPr lang="en-US" dirty="0" smtClean="0"/>
              <a:t>Print Ticket verification (</a:t>
            </a:r>
            <a:r>
              <a:rPr lang="en-US" dirty="0" err="1" smtClean="0"/>
              <a:t>PTConform</a:t>
            </a:r>
            <a:r>
              <a:rPr lang="en-US" dirty="0" smtClean="0"/>
              <a:t>) can be turned off</a:t>
            </a:r>
          </a:p>
          <a:p>
            <a:r>
              <a:rPr lang="en-US" dirty="0" smtClean="0"/>
              <a:t>All of the above available from both App Verifier UI as well as command line</a:t>
            </a:r>
          </a:p>
        </p:txBody>
      </p:sp>
    </p:spTree>
  </p:cSld>
  <p:clrMapOvr>
    <a:masterClrMapping/>
  </p:clrMapOvr>
  <p:transition advClick="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t>Additional Features</a:t>
            </a:r>
          </a:p>
        </p:txBody>
      </p:sp>
      <p:sp>
        <p:nvSpPr>
          <p:cNvPr id="35842" name="Rectangle 3"/>
          <p:cNvSpPr>
            <a:spLocks noGrp="1" noChangeArrowheads="1"/>
          </p:cNvSpPr>
          <p:nvPr>
            <p:ph type="body" idx="1"/>
          </p:nvPr>
        </p:nvSpPr>
        <p:spPr>
          <a:xfrm>
            <a:off x="382588" y="1414464"/>
            <a:ext cx="8380412" cy="5097293"/>
          </a:xfrm>
        </p:spPr>
        <p:txBody>
          <a:bodyPr/>
          <a:lstStyle/>
          <a:p>
            <a:r>
              <a:rPr lang="en-US" dirty="0" smtClean="0"/>
              <a:t>Fault injection</a:t>
            </a:r>
          </a:p>
          <a:p>
            <a:pPr lvl="1"/>
            <a:r>
              <a:rPr lang="en-US" dirty="0" smtClean="0"/>
              <a:t>Available in both </a:t>
            </a:r>
            <a:r>
              <a:rPr lang="en-US" dirty="0" err="1" smtClean="0"/>
              <a:t>PrintAPI</a:t>
            </a:r>
            <a:r>
              <a:rPr lang="en-US" dirty="0" smtClean="0"/>
              <a:t> and </a:t>
            </a:r>
            <a:r>
              <a:rPr lang="en-US" dirty="0" err="1" smtClean="0"/>
              <a:t>PrintDriver</a:t>
            </a:r>
            <a:r>
              <a:rPr lang="en-US" dirty="0" smtClean="0"/>
              <a:t> layers</a:t>
            </a:r>
          </a:p>
          <a:p>
            <a:pPr lvl="1"/>
            <a:r>
              <a:rPr lang="en-US" dirty="0" err="1" smtClean="0"/>
              <a:t>FaultRate</a:t>
            </a:r>
            <a:r>
              <a:rPr lang="en-US" dirty="0" smtClean="0"/>
              <a:t> property controls rate of fault injection</a:t>
            </a:r>
          </a:p>
          <a:p>
            <a:r>
              <a:rPr lang="en-US" dirty="0" smtClean="0"/>
              <a:t>Logging</a:t>
            </a:r>
          </a:p>
          <a:p>
            <a:pPr lvl="1"/>
            <a:r>
              <a:rPr lang="en-US" dirty="0" smtClean="0"/>
              <a:t>Log is generated when a stop occurs during the verification of an application or driver</a:t>
            </a:r>
          </a:p>
          <a:p>
            <a:pPr lvl="1"/>
            <a:r>
              <a:rPr lang="en-US" dirty="0" smtClean="0"/>
              <a:t>Command line support to export logs to XML</a:t>
            </a:r>
          </a:p>
          <a:p>
            <a:pPr lvl="1"/>
            <a:r>
              <a:rPr lang="en-US" dirty="0" err="1" smtClean="0"/>
              <a:t>AppVerifier</a:t>
            </a:r>
            <a:r>
              <a:rPr lang="en-US" dirty="0" smtClean="0"/>
              <a:t> UI has a link to Log Viewer</a:t>
            </a:r>
          </a:p>
        </p:txBody>
      </p:sp>
    </p:spTree>
  </p:cSld>
  <p:clrMapOvr>
    <a:masterClrMapping/>
  </p:clrMapOvr>
  <p:transition advClick="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mtClean="0"/>
              <a:t>Print Verifier Fault Detection</a:t>
            </a:r>
          </a:p>
        </p:txBody>
      </p:sp>
      <p:sp>
        <p:nvSpPr>
          <p:cNvPr id="36866" name="Rectangle 3"/>
          <p:cNvSpPr>
            <a:spLocks noGrp="1" noChangeArrowheads="1"/>
          </p:cNvSpPr>
          <p:nvPr>
            <p:ph type="body" idx="1"/>
          </p:nvPr>
        </p:nvSpPr>
        <p:spPr>
          <a:xfrm>
            <a:off x="382588" y="1414464"/>
            <a:ext cx="8380412" cy="4681794"/>
          </a:xfrm>
        </p:spPr>
        <p:txBody>
          <a:bodyPr/>
          <a:lstStyle/>
          <a:p>
            <a:r>
              <a:rPr lang="en-US" dirty="0" smtClean="0"/>
              <a:t>Print resource tracking</a:t>
            </a:r>
          </a:p>
          <a:p>
            <a:pPr lvl="1"/>
            <a:r>
              <a:rPr lang="en-US" dirty="0" smtClean="0"/>
              <a:t>Printer handles, printer change notification handles, PRINTER_NOTIFY_INFO, spool file handles, HPTPROVIDER handles</a:t>
            </a:r>
          </a:p>
          <a:p>
            <a:r>
              <a:rPr lang="en-US" dirty="0" smtClean="0"/>
              <a:t>Will issue a stop if the verified code is</a:t>
            </a:r>
          </a:p>
          <a:p>
            <a:pPr lvl="1"/>
            <a:r>
              <a:rPr lang="en-US" dirty="0" smtClean="0"/>
              <a:t>Leaking any of the above print resources</a:t>
            </a:r>
          </a:p>
          <a:p>
            <a:pPr lvl="1"/>
            <a:r>
              <a:rPr lang="en-US" dirty="0" smtClean="0"/>
              <a:t>Using already closed handles</a:t>
            </a:r>
          </a:p>
          <a:p>
            <a:pPr lvl="1"/>
            <a:r>
              <a:rPr lang="en-US" dirty="0" smtClean="0"/>
              <a:t>Using unknown/un-initialized handles</a:t>
            </a:r>
          </a:p>
          <a:p>
            <a:pPr lvl="1"/>
            <a:r>
              <a:rPr lang="en-US" dirty="0" smtClean="0"/>
              <a:t>Using handles in a thread-unsafe manner</a:t>
            </a:r>
          </a:p>
        </p:txBody>
      </p:sp>
    </p:spTree>
  </p:cSld>
  <p:clrMapOvr>
    <a:masterClrMapping/>
  </p:clrMapOvr>
  <p:transition advClick="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t>Print Verifier Fault Detection</a:t>
            </a:r>
          </a:p>
        </p:txBody>
      </p:sp>
      <p:sp>
        <p:nvSpPr>
          <p:cNvPr id="37890" name="Rectangle 3"/>
          <p:cNvSpPr>
            <a:spLocks noGrp="1" noChangeArrowheads="1"/>
          </p:cNvSpPr>
          <p:nvPr>
            <p:ph type="body" idx="1"/>
          </p:nvPr>
        </p:nvSpPr>
        <p:spPr>
          <a:xfrm>
            <a:off x="382588" y="1414464"/>
            <a:ext cx="8380412" cy="6140655"/>
          </a:xfrm>
        </p:spPr>
        <p:txBody>
          <a:bodyPr/>
          <a:lstStyle/>
          <a:p>
            <a:r>
              <a:rPr lang="en-US" dirty="0" smtClean="0"/>
              <a:t>Invalid </a:t>
            </a:r>
            <a:r>
              <a:rPr lang="en-US" dirty="0" err="1" smtClean="0"/>
              <a:t>PrintTicket</a:t>
            </a:r>
            <a:r>
              <a:rPr lang="en-US" dirty="0" smtClean="0"/>
              <a:t> or </a:t>
            </a:r>
            <a:r>
              <a:rPr lang="en-US" dirty="0" err="1" smtClean="0"/>
              <a:t>PrintCapabilities</a:t>
            </a:r>
            <a:r>
              <a:rPr lang="en-US" dirty="0" smtClean="0"/>
              <a:t> objects crossing interface boundaries</a:t>
            </a:r>
          </a:p>
          <a:p>
            <a:pPr lvl="1"/>
            <a:r>
              <a:rPr lang="en-US" dirty="0" smtClean="0"/>
              <a:t>Application passing bad </a:t>
            </a:r>
            <a:r>
              <a:rPr lang="en-US" dirty="0" err="1" smtClean="0"/>
              <a:t>PrintTicket</a:t>
            </a:r>
            <a:endParaRPr lang="en-US" dirty="0" smtClean="0"/>
          </a:p>
          <a:p>
            <a:pPr lvl="1"/>
            <a:r>
              <a:rPr lang="en-US" dirty="0" smtClean="0"/>
              <a:t>Driver/filter returning bad </a:t>
            </a:r>
            <a:r>
              <a:rPr lang="en-US" dirty="0" err="1" smtClean="0"/>
              <a:t>PrintTicket</a:t>
            </a:r>
            <a:endParaRPr lang="en-US" dirty="0" smtClean="0"/>
          </a:p>
          <a:p>
            <a:r>
              <a:rPr lang="en-US" dirty="0" smtClean="0"/>
              <a:t>Incorrect interface reference counting</a:t>
            </a:r>
          </a:p>
          <a:p>
            <a:pPr lvl="1"/>
            <a:r>
              <a:rPr lang="en-US" dirty="0" smtClean="0"/>
              <a:t>XPS filters, plug-ins</a:t>
            </a:r>
          </a:p>
          <a:p>
            <a:r>
              <a:rPr lang="en-US" dirty="0" smtClean="0"/>
              <a:t>XPS filter making illegal call to the pipeline</a:t>
            </a:r>
          </a:p>
          <a:p>
            <a:pPr lvl="1"/>
            <a:r>
              <a:rPr lang="en-US" dirty="0" smtClean="0"/>
              <a:t>Example:  Two </a:t>
            </a:r>
            <a:r>
              <a:rPr lang="en-US" dirty="0" err="1" smtClean="0"/>
              <a:t>IPrintWriteStream</a:t>
            </a:r>
            <a:r>
              <a:rPr lang="en-US" dirty="0" smtClean="0"/>
              <a:t>::Close calls</a:t>
            </a:r>
          </a:p>
          <a:p>
            <a:pPr lvl="1"/>
            <a:endParaRPr lang="en-US" dirty="0" smtClean="0"/>
          </a:p>
          <a:p>
            <a:endParaRPr lang="en-US" dirty="0" smtClean="0"/>
          </a:p>
          <a:p>
            <a:endParaRPr lang="en-US" dirty="0" smtClean="0"/>
          </a:p>
        </p:txBody>
      </p:sp>
    </p:spTree>
  </p:cSld>
  <p:clrMapOvr>
    <a:masterClrMapping/>
  </p:clrMapOvr>
  <p:transition advClick="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t>Print Verifier Fault Detection</a:t>
            </a:r>
          </a:p>
        </p:txBody>
      </p:sp>
      <p:sp>
        <p:nvSpPr>
          <p:cNvPr id="38914" name="Rectangle 3"/>
          <p:cNvSpPr>
            <a:spLocks noGrp="1" noChangeArrowheads="1"/>
          </p:cNvSpPr>
          <p:nvPr>
            <p:ph type="body" idx="1"/>
          </p:nvPr>
        </p:nvSpPr>
        <p:spPr>
          <a:xfrm>
            <a:off x="382588" y="1414464"/>
            <a:ext cx="8380412" cy="4904420"/>
          </a:xfrm>
        </p:spPr>
        <p:txBody>
          <a:bodyPr/>
          <a:lstStyle/>
          <a:p>
            <a:r>
              <a:rPr lang="en-US" sz="2800" smtClean="0"/>
              <a:t>XPS filter changing/removing common property from the property bag</a:t>
            </a:r>
          </a:p>
          <a:p>
            <a:r>
              <a:rPr lang="en-US" sz="2800" smtClean="0"/>
              <a:t>XPS filter calling pipeline interface out of order</a:t>
            </a:r>
          </a:p>
          <a:p>
            <a:r>
              <a:rPr lang="en-US" sz="2800" smtClean="0"/>
              <a:t>Drivers/Filters causing structured exceptions</a:t>
            </a:r>
          </a:p>
          <a:p>
            <a:pPr lvl="1"/>
            <a:r>
              <a:rPr lang="en-US" sz="2400" smtClean="0"/>
              <a:t>Access violations</a:t>
            </a:r>
          </a:p>
          <a:p>
            <a:pPr lvl="1"/>
            <a:r>
              <a:rPr lang="en-US" sz="2400" smtClean="0"/>
              <a:t>Integer divide-by-zero</a:t>
            </a:r>
          </a:p>
          <a:p>
            <a:pPr lvl="1"/>
            <a:r>
              <a:rPr lang="en-US" sz="2400" smtClean="0"/>
              <a:t>Invalid OS handle usage</a:t>
            </a:r>
          </a:p>
          <a:p>
            <a:r>
              <a:rPr lang="en-US" sz="2800" smtClean="0"/>
              <a:t>Changing the security context in plug-in</a:t>
            </a:r>
          </a:p>
          <a:p>
            <a:r>
              <a:rPr lang="en-US" sz="2800" smtClean="0"/>
              <a:t>Bad DEVMODE buffer passed</a:t>
            </a:r>
          </a:p>
          <a:p>
            <a:r>
              <a:rPr lang="en-US" sz="2800" smtClean="0"/>
              <a:t>Illegal API call made in DllMain</a:t>
            </a:r>
            <a:endParaRPr lang="en-US" sz="2800" dirty="0" smtClean="0"/>
          </a:p>
        </p:txBody>
      </p:sp>
    </p:spTree>
  </p:cSld>
  <p:clrMapOvr>
    <a:masterClrMapping/>
  </p:clrMapOvr>
  <p:transition advClick="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7" name="Rectangle 5"/>
          <p:cNvSpPr>
            <a:spLocks noGrp="1" noChangeArrowheads="1"/>
          </p:cNvSpPr>
          <p:nvPr>
            <p:ph type="title"/>
          </p:nvPr>
        </p:nvSpPr>
        <p:spPr/>
        <p:txBody>
          <a:bodyPr/>
          <a:lstStyle/>
          <a:p>
            <a:r>
              <a:rPr lang="en-US" smtClean="0"/>
              <a:t>Future Improvements</a:t>
            </a:r>
          </a:p>
        </p:txBody>
      </p:sp>
      <p:sp>
        <p:nvSpPr>
          <p:cNvPr id="207878" name="Rectangle 6"/>
          <p:cNvSpPr>
            <a:spLocks noGrp="1" noChangeArrowheads="1"/>
          </p:cNvSpPr>
          <p:nvPr>
            <p:ph type="body" idx="1"/>
          </p:nvPr>
        </p:nvSpPr>
        <p:spPr>
          <a:xfrm>
            <a:off x="382588" y="1414465"/>
            <a:ext cx="8380412" cy="4672561"/>
          </a:xfrm>
        </p:spPr>
        <p:txBody>
          <a:bodyPr/>
          <a:lstStyle/>
          <a:p>
            <a:r>
              <a:rPr lang="en-US" dirty="0" smtClean="0"/>
              <a:t>Considering support for</a:t>
            </a:r>
          </a:p>
          <a:p>
            <a:pPr lvl="1"/>
            <a:r>
              <a:rPr lang="en-US" dirty="0" smtClean="0"/>
              <a:t>XPS conformance at runtime</a:t>
            </a:r>
          </a:p>
          <a:p>
            <a:pPr lvl="1"/>
            <a:r>
              <a:rPr lang="en-US" dirty="0" smtClean="0"/>
              <a:t>Asynchronous notifications</a:t>
            </a:r>
          </a:p>
          <a:p>
            <a:pPr lvl="1"/>
            <a:r>
              <a:rPr lang="en-US" dirty="0" smtClean="0"/>
              <a:t>Rendering and UI COM interfaces</a:t>
            </a:r>
          </a:p>
          <a:p>
            <a:pPr lvl="1"/>
            <a:r>
              <a:rPr lang="en-US" dirty="0" smtClean="0"/>
              <a:t>Stricter return value/</a:t>
            </a:r>
            <a:r>
              <a:rPr lang="en-US" dirty="0" err="1" smtClean="0"/>
              <a:t>GetLastError</a:t>
            </a:r>
            <a:r>
              <a:rPr lang="en-US" dirty="0" smtClean="0"/>
              <a:t> checks</a:t>
            </a:r>
          </a:p>
          <a:p>
            <a:pPr lvl="1"/>
            <a:r>
              <a:rPr lang="en-US" dirty="0" smtClean="0"/>
              <a:t>Non-driver components</a:t>
            </a:r>
          </a:p>
          <a:p>
            <a:pPr lvl="2"/>
            <a:r>
              <a:rPr lang="en-US" dirty="0" smtClean="0"/>
              <a:t>Print processors, port monitors, language monitors, etc</a:t>
            </a:r>
          </a:p>
          <a:p>
            <a:pPr lvl="1"/>
            <a:r>
              <a:rPr lang="en-US" dirty="0" smtClean="0"/>
              <a:t>Monolithic driver verification</a:t>
            </a:r>
          </a:p>
        </p:txBody>
      </p:sp>
    </p:spTree>
  </p:cSld>
  <p:clrMapOvr>
    <a:masterClrMapping/>
  </p:clrMapOvr>
  <p:transition advClick="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a:p>
        </p:txBody>
      </p:sp>
      <p:sp>
        <p:nvSpPr>
          <p:cNvPr id="243715" name="Rectangle 3"/>
          <p:cNvSpPr>
            <a:spLocks noGrp="1" noChangeArrowheads="1"/>
          </p:cNvSpPr>
          <p:nvPr>
            <p:ph type="body" idx="1"/>
          </p:nvPr>
        </p:nvSpPr>
        <p:spPr/>
        <p:txBody>
          <a:bodyPr/>
          <a:lstStyle/>
          <a:p>
            <a:r>
              <a:rPr lang="en-US" smtClean="0"/>
              <a:t>Get familiar with Application Verifier and Print Verifier</a:t>
            </a:r>
          </a:p>
          <a:p>
            <a:r>
              <a:rPr lang="en-US" smtClean="0"/>
              <a:t>Try out Print Verifier against your XPSDrv filters and GDI mini-drivers</a:t>
            </a:r>
          </a:p>
          <a:p>
            <a:r>
              <a:rPr lang="en-US" smtClean="0"/>
              <a:t>Integrate Print Verifier in your development and test environments</a:t>
            </a:r>
          </a:p>
          <a:p>
            <a:r>
              <a:rPr lang="en-US" smtClean="0"/>
              <a:t>Visit the Print Verifier blog</a:t>
            </a:r>
          </a:p>
          <a:p>
            <a:r>
              <a:rPr lang="en-US" smtClean="0"/>
              <a:t>Post questions to Print Verifier newsgroup</a:t>
            </a:r>
          </a:p>
          <a:p>
            <a:pPr lvl="1"/>
            <a:r>
              <a:rPr lang="en-US" smtClean="0"/>
              <a:t>Feature requests more than welcome!</a:t>
            </a:r>
          </a:p>
        </p:txBody>
      </p:sp>
    </p:spTree>
  </p:cSld>
  <p:clrMapOvr>
    <a:masterClrMapping/>
  </p:clrMapOvr>
  <p:transition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mtClean="0"/>
              <a:t>Agenda</a:t>
            </a:r>
          </a:p>
        </p:txBody>
      </p:sp>
      <p:sp>
        <p:nvSpPr>
          <p:cNvPr id="21506" name="Rectangle 3"/>
          <p:cNvSpPr>
            <a:spLocks noGrp="1" noChangeArrowheads="1"/>
          </p:cNvSpPr>
          <p:nvPr>
            <p:ph type="body" idx="1"/>
          </p:nvPr>
        </p:nvSpPr>
        <p:spPr>
          <a:xfrm>
            <a:off x="382588" y="1414464"/>
            <a:ext cx="8380412" cy="5127045"/>
          </a:xfrm>
        </p:spPr>
        <p:txBody>
          <a:bodyPr/>
          <a:lstStyle/>
          <a:p>
            <a:r>
              <a:rPr lang="en-US" dirty="0" smtClean="0"/>
              <a:t>Introduction to Print Verifier</a:t>
            </a:r>
          </a:p>
          <a:p>
            <a:r>
              <a:rPr lang="en-US" dirty="0" smtClean="0"/>
              <a:t>Using Print Verifier</a:t>
            </a:r>
          </a:p>
          <a:p>
            <a:pPr lvl="1"/>
            <a:r>
              <a:rPr lang="en-US" dirty="0" smtClean="0"/>
              <a:t>Setup and Configuration</a:t>
            </a:r>
          </a:p>
          <a:p>
            <a:pPr lvl="1"/>
            <a:r>
              <a:rPr lang="en-US" dirty="0" smtClean="0"/>
              <a:t>Usage Recommendations</a:t>
            </a:r>
          </a:p>
          <a:p>
            <a:pPr lvl="1"/>
            <a:r>
              <a:rPr lang="en-US" dirty="0" smtClean="0"/>
              <a:t>Demonstration</a:t>
            </a:r>
          </a:p>
          <a:p>
            <a:pPr lvl="1"/>
            <a:r>
              <a:rPr lang="en-US" dirty="0" smtClean="0"/>
              <a:t>Advanced Features</a:t>
            </a:r>
          </a:p>
          <a:p>
            <a:r>
              <a:rPr lang="en-US" dirty="0" smtClean="0"/>
              <a:t>Print Verifier Fault Detection</a:t>
            </a:r>
          </a:p>
          <a:p>
            <a:r>
              <a:rPr lang="en-US" dirty="0" smtClean="0"/>
              <a:t>Future Directions</a:t>
            </a:r>
          </a:p>
          <a:p>
            <a:r>
              <a:rPr lang="en-US" dirty="0" smtClean="0"/>
              <a:t>Call to Action</a:t>
            </a:r>
          </a:p>
        </p:txBody>
      </p:sp>
    </p:spTree>
  </p:cSld>
  <p:clrMapOvr>
    <a:masterClrMapping/>
  </p:clrMapOvr>
  <p:transition advClick="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Related Sessions</a:t>
            </a:r>
            <a:endParaRPr lang="en-US"/>
          </a:p>
        </p:txBody>
      </p:sp>
      <p:sp>
        <p:nvSpPr>
          <p:cNvPr id="243715" name="Rectangle 3"/>
          <p:cNvSpPr>
            <a:spLocks noGrp="1" noChangeArrowheads="1"/>
          </p:cNvSpPr>
          <p:nvPr>
            <p:ph type="body" idx="1"/>
          </p:nvPr>
        </p:nvSpPr>
        <p:spPr>
          <a:xfrm>
            <a:off x="382588" y="1414464"/>
            <a:ext cx="8380412" cy="4118050"/>
          </a:xfrm>
        </p:spPr>
        <p:txBody>
          <a:bodyPr/>
          <a:lstStyle/>
          <a:p>
            <a:r>
              <a:rPr lang="en-US" dirty="0" smtClean="0">
                <a:solidFill>
                  <a:schemeClr val="accent1"/>
                </a:solidFill>
              </a:rPr>
              <a:t>Chalk Talk:  </a:t>
            </a:r>
            <a:r>
              <a:rPr lang="en-US" dirty="0" smtClean="0"/>
              <a:t>Print Verifier and </a:t>
            </a:r>
            <a:r>
              <a:rPr lang="en-US" dirty="0" err="1" smtClean="0"/>
              <a:t>XPSDrv</a:t>
            </a:r>
            <a:r>
              <a:rPr lang="en-US" dirty="0" smtClean="0"/>
              <a:t> Driver Development</a:t>
            </a:r>
          </a:p>
          <a:p>
            <a:r>
              <a:rPr lang="en-US" dirty="0" smtClean="0">
                <a:solidFill>
                  <a:schemeClr val="accent1"/>
                </a:solidFill>
              </a:rPr>
              <a:t>Chalk Talk:  </a:t>
            </a:r>
            <a:r>
              <a:rPr lang="en-US" dirty="0" smtClean="0"/>
              <a:t>XPS Document Optimization and Best Practices</a:t>
            </a:r>
          </a:p>
          <a:p>
            <a:r>
              <a:rPr lang="en-US" dirty="0" smtClean="0">
                <a:solidFill>
                  <a:schemeClr val="accent5"/>
                </a:solidFill>
              </a:rPr>
              <a:t>Technical Session:  </a:t>
            </a:r>
            <a:r>
              <a:rPr lang="en-US" dirty="0" smtClean="0"/>
              <a:t>Performance Optimization for XPS Documents</a:t>
            </a:r>
          </a:p>
          <a:p>
            <a:r>
              <a:rPr lang="en-US" dirty="0" err="1" smtClean="0">
                <a:solidFill>
                  <a:schemeClr val="accent3"/>
                </a:solidFill>
              </a:rPr>
              <a:t>XPSDrv</a:t>
            </a:r>
            <a:r>
              <a:rPr lang="en-US" dirty="0" smtClean="0">
                <a:solidFill>
                  <a:schemeClr val="accent3"/>
                </a:solidFill>
              </a:rPr>
              <a:t> Lab:  </a:t>
            </a:r>
            <a:r>
              <a:rPr lang="en-US" dirty="0" smtClean="0"/>
              <a:t>How to Develop and Test Print Drivers and Filters</a:t>
            </a:r>
          </a:p>
        </p:txBody>
      </p:sp>
    </p:spTree>
  </p:cSld>
  <p:clrMapOvr>
    <a:masterClrMapping/>
  </p:clrMapOvr>
  <p:transition advClick="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1600200" y="2630992"/>
            <a:ext cx="2810933" cy="45720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2690" name="Rectangle 2"/>
          <p:cNvSpPr>
            <a:spLocks noGrp="1" noChangeArrowheads="1"/>
          </p:cNvSpPr>
          <p:nvPr>
            <p:ph type="title"/>
          </p:nvPr>
        </p:nvSpPr>
        <p:spPr/>
        <p:txBody>
          <a:bodyPr/>
          <a:lstStyle/>
          <a:p>
            <a:r>
              <a:rPr lang="en-US" smtClean="0"/>
              <a:t>Additional Resources</a:t>
            </a:r>
            <a:endParaRPr lang="en-US"/>
          </a:p>
        </p:txBody>
      </p:sp>
      <p:sp>
        <p:nvSpPr>
          <p:cNvPr id="242691" name="Rectangle 3"/>
          <p:cNvSpPr>
            <a:spLocks noGrp="1" noChangeArrowheads="1"/>
          </p:cNvSpPr>
          <p:nvPr>
            <p:ph type="body" idx="1"/>
          </p:nvPr>
        </p:nvSpPr>
        <p:spPr>
          <a:xfrm>
            <a:off x="382588" y="1414464"/>
            <a:ext cx="8761412" cy="4801314"/>
          </a:xfrm>
        </p:spPr>
        <p:txBody>
          <a:bodyPr/>
          <a:lstStyle/>
          <a:p>
            <a:r>
              <a:rPr lang="en-US" sz="2400" dirty="0" smtClean="0"/>
              <a:t>Blog:  </a:t>
            </a:r>
            <a:r>
              <a:rPr lang="en-US" sz="2400" dirty="0" smtClean="0">
                <a:hlinkClick r:id="rId3"/>
              </a:rPr>
              <a:t>http://blogs.msdn.com/PrintVerifier</a:t>
            </a:r>
            <a:endParaRPr lang="en-US" sz="2400" dirty="0" smtClean="0"/>
          </a:p>
          <a:p>
            <a:r>
              <a:rPr lang="en-US" sz="2400" dirty="0" smtClean="0"/>
              <a:t>Newsgroup:  Microsoft.public.win32.programmer.tools on </a:t>
            </a:r>
            <a:r>
              <a:rPr lang="en-US" sz="2400" dirty="0" smtClean="0">
                <a:hlinkClick r:id="rId4"/>
              </a:rPr>
              <a:t>www.msdn.com</a:t>
            </a:r>
            <a:endParaRPr lang="en-US" sz="2400" dirty="0" smtClean="0"/>
          </a:p>
          <a:p>
            <a:r>
              <a:rPr lang="en-US" sz="2400" dirty="0" smtClean="0"/>
              <a:t>Email:</a:t>
            </a:r>
          </a:p>
          <a:p>
            <a:r>
              <a:rPr lang="en-US" sz="2400" dirty="0" smtClean="0"/>
              <a:t>Download </a:t>
            </a:r>
            <a:r>
              <a:rPr lang="en-US" sz="2400" dirty="0" err="1" smtClean="0"/>
              <a:t>AppVerifier</a:t>
            </a:r>
            <a:r>
              <a:rPr lang="en-US" sz="2400" dirty="0" smtClean="0"/>
              <a:t>: </a:t>
            </a:r>
            <a:r>
              <a:rPr lang="en-US" sz="2000" dirty="0" smtClean="0">
                <a:hlinkClick r:id="rId5" tooltip="http://www.microsoft.com/downloads/details.aspx?FamilyID=bd02c19c-1250-433c-8c1b-2619bd93b3a2&amp;DisplayLang=en"/>
              </a:rPr>
              <a:t>http://www.microsoft.com/downloads/details.aspx?FamilyID=bd02c19c-1250-433c-8c1b-2619bd93b3a2&amp;DisplayLang=en</a:t>
            </a:r>
            <a:endParaRPr lang="en-US" sz="2400" dirty="0" smtClean="0"/>
          </a:p>
          <a:p>
            <a:r>
              <a:rPr lang="en-US" sz="2400" dirty="0" err="1" smtClean="0"/>
              <a:t>AppVerifier</a:t>
            </a:r>
            <a:r>
              <a:rPr lang="en-US" sz="2400" dirty="0" smtClean="0"/>
              <a:t>:  </a:t>
            </a:r>
            <a:r>
              <a:rPr lang="en-US" sz="2400" dirty="0" smtClean="0">
                <a:hlinkClick r:id="rId6" tooltip="http://msdn2.microsoft.com/en-us/library/aa480483.aspx"/>
              </a:rPr>
              <a:t>http://msdn2.microsoft.com/en-us/library/aa480483.aspx</a:t>
            </a:r>
            <a:endParaRPr lang="en-US" sz="2400" dirty="0" smtClean="0"/>
          </a:p>
          <a:p>
            <a:r>
              <a:rPr lang="en-US" sz="2400" dirty="0" smtClean="0"/>
              <a:t>WHDC for Print Devices: </a:t>
            </a:r>
            <a:r>
              <a:rPr lang="en-US" sz="2400" dirty="0" smtClean="0">
                <a:hlinkClick r:id="rId7"/>
              </a:rPr>
              <a:t>http://www.microsoft.com/whdc/device/print/default.mspx</a:t>
            </a:r>
            <a:endParaRPr lang="en-US" sz="2400" dirty="0" smtClean="0"/>
          </a:p>
          <a:p>
            <a:r>
              <a:rPr lang="en-US" sz="2400" dirty="0" smtClean="0"/>
              <a:t>XPS:  </a:t>
            </a:r>
            <a:r>
              <a:rPr lang="en-US" sz="2400" dirty="0" smtClean="0">
                <a:hlinkClick r:id="rId8"/>
              </a:rPr>
              <a:t>http://www.microsoft.com/xps</a:t>
            </a:r>
            <a:endParaRPr lang="en-US" sz="2400" dirty="0" smtClean="0"/>
          </a:p>
        </p:txBody>
      </p:sp>
      <p:sp>
        <p:nvSpPr>
          <p:cNvPr id="9" name="Rounded Rectangle 8"/>
          <p:cNvSpPr/>
          <p:nvPr/>
        </p:nvSpPr>
        <p:spPr bwMode="auto">
          <a:xfrm>
            <a:off x="5344048" y="2636856"/>
            <a:ext cx="3495152" cy="45720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a:xfrm>
            <a:off x="5410200" y="2608804"/>
            <a:ext cx="3464410" cy="461665"/>
          </a:xfrm>
          <a:prstGeom prst="rect">
            <a:avLst/>
          </a:prstGeom>
        </p:spPr>
        <p:txBody>
          <a:bodyPr wrap="none">
            <a:spAutoFit/>
          </a:bodyPr>
          <a:lstStyle/>
          <a:p>
            <a:pPr algn="ctr"/>
            <a:r>
              <a:rPr lang="en-US" sz="2400" kern="0" dirty="0" err="1" smtClean="0">
                <a:solidFill>
                  <a:srgbClr val="FFFFFF"/>
                </a:solidFill>
                <a:effectLst>
                  <a:outerShdw blurRad="38100" dist="38100" dir="2700000" algn="tl">
                    <a:srgbClr val="000000">
                      <a:alpha val="43137"/>
                    </a:srgbClr>
                  </a:outerShdw>
                </a:effectLst>
                <a:latin typeface="Segoe"/>
                <a:cs typeface="+mn-cs"/>
                <a:hlinkClick r:id="rId9"/>
              </a:rPr>
              <a:t>prninfo@microsoft.com</a:t>
            </a:r>
            <a:r>
              <a:rPr lang="en-US" sz="2400" kern="0" dirty="0" smtClean="0">
                <a:solidFill>
                  <a:srgbClr val="FFFFFF"/>
                </a:solidFill>
                <a:effectLst>
                  <a:outerShdw blurRad="38100" dist="38100" dir="2700000" algn="tl">
                    <a:srgbClr val="000000">
                      <a:alpha val="43137"/>
                    </a:srgbClr>
                  </a:outerShdw>
                </a:effectLst>
                <a:latin typeface="Segoe"/>
                <a:cs typeface="+mn-cs"/>
              </a:rPr>
              <a:t> </a:t>
            </a:r>
            <a:endParaRPr lang="en-US" dirty="0"/>
          </a:p>
        </p:txBody>
      </p:sp>
      <p:sp>
        <p:nvSpPr>
          <p:cNvPr id="10" name="Rounded Rectangle 9"/>
          <p:cNvSpPr/>
          <p:nvPr/>
        </p:nvSpPr>
        <p:spPr bwMode="auto">
          <a:xfrm>
            <a:off x="1600200" y="2633004"/>
            <a:ext cx="3495152" cy="45720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 name="Rectangle 10"/>
          <p:cNvSpPr/>
          <p:nvPr/>
        </p:nvSpPr>
        <p:spPr>
          <a:xfrm>
            <a:off x="1628336" y="2618936"/>
            <a:ext cx="3443571" cy="461665"/>
          </a:xfrm>
          <a:prstGeom prst="rect">
            <a:avLst/>
          </a:prstGeom>
        </p:spPr>
        <p:txBody>
          <a:bodyPr wrap="none">
            <a:spAutoFit/>
          </a:bodyPr>
          <a:lstStyle/>
          <a:p>
            <a:pPr algn="ctr"/>
            <a:r>
              <a:rPr lang="en-US" sz="2400" kern="0" dirty="0" err="1" smtClean="0">
                <a:solidFill>
                  <a:srgbClr val="FFFFFF"/>
                </a:solidFill>
                <a:effectLst>
                  <a:outerShdw blurRad="38100" dist="38100" dir="2700000" algn="tl">
                    <a:srgbClr val="000000">
                      <a:alpha val="43137"/>
                    </a:srgbClr>
                  </a:outerShdw>
                </a:effectLst>
                <a:latin typeface="Segoe"/>
                <a:cs typeface="+mn-cs"/>
                <a:hlinkClick r:id="rId9"/>
              </a:rPr>
              <a:t>xpsinfo@microsoft.com</a:t>
            </a:r>
            <a:r>
              <a:rPr lang="en-US" sz="2400" kern="0" dirty="0" smtClean="0">
                <a:solidFill>
                  <a:srgbClr val="FFFFFF"/>
                </a:solidFill>
                <a:effectLst>
                  <a:outerShdw blurRad="38100" dist="38100" dir="2700000" algn="tl">
                    <a:srgbClr val="000000">
                      <a:alpha val="43137"/>
                    </a:srgbClr>
                  </a:outerShdw>
                </a:effectLst>
                <a:latin typeface="Segoe"/>
                <a:cs typeface="+mn-cs"/>
              </a:rPr>
              <a:t> </a:t>
            </a:r>
            <a:endParaRPr lang="en-US" dirty="0"/>
          </a:p>
        </p:txBody>
      </p:sp>
    </p:spTree>
  </p:cSld>
  <p:clrMapOvr>
    <a:masterClrMapping/>
  </p:clrMapOvr>
  <p:transition advClick="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2" descr="Microsoft logo and tagline"/>
          <p:cNvPicPr>
            <a:picLocks noChangeAspect="1" noChangeArrowheads="1"/>
          </p:cNvPicPr>
          <p:nvPr/>
        </p:nvPicPr>
        <p:blipFill>
          <a:blip r:embed="rId3"/>
          <a:srcRect/>
          <a:stretch>
            <a:fillRect/>
          </a:stretch>
        </p:blipFill>
        <p:spPr bwMode="black">
          <a:xfrm>
            <a:off x="1601788" y="2787650"/>
            <a:ext cx="5940425" cy="1282700"/>
          </a:xfrm>
          <a:prstGeom prst="rect">
            <a:avLst/>
          </a:prstGeom>
          <a:noFill/>
          <a:ln w="9525">
            <a:noFill/>
            <a:miter lim="800000"/>
            <a:headEnd/>
            <a:tailEnd/>
          </a:ln>
        </p:spPr>
      </p:pic>
      <p:sp>
        <p:nvSpPr>
          <p:cNvPr id="44034" name="Text Box 3"/>
          <p:cNvSpPr txBox="1">
            <a:spLocks noChangeArrowheads="1"/>
          </p:cNvSpPr>
          <p:nvPr/>
        </p:nvSpPr>
        <p:spPr bwMode="blackWhite">
          <a:xfrm>
            <a:off x="381000" y="5926138"/>
            <a:ext cx="8382000" cy="523875"/>
          </a:xfrm>
          <a:prstGeom prst="rect">
            <a:avLst/>
          </a:prstGeom>
          <a:noFill/>
          <a:ln w="12700">
            <a:noFill/>
            <a:miter lim="800000"/>
            <a:headEnd type="none" w="sm" len="sm"/>
            <a:tailEnd type="none" w="sm" len="sm"/>
          </a:ln>
        </p:spPr>
        <p:txBody>
          <a:bodyPr lIns="91417" tIns="45710" rIns="91417" bIns="45710">
            <a:spAutoFit/>
          </a:bodyPr>
          <a:lstStyle/>
          <a:p>
            <a:pPr algn="ctr" defTabSz="912813" eaLnBrk="0" hangingPunct="0"/>
            <a:r>
              <a:rPr lang="en-US" sz="700">
                <a:solidFill>
                  <a:schemeClr val="tx2"/>
                </a:solidFill>
                <a:latin typeface="Segoe" pitchFamily="34" charset="0"/>
              </a:rPr>
              <a:t>© 2007 Microsoft Corporation. All rights reserved. Microsoft, Windows, Windows Vista and other product names are or may be registered trademarks and/or trademarks in the U.S. and/or other countries.</a:t>
            </a:r>
          </a:p>
          <a:p>
            <a:pPr algn="ctr" defTabSz="912813" eaLnBrk="0" hangingPunct="0"/>
            <a:r>
              <a:rPr lang="en-US" sz="700">
                <a:solidFill>
                  <a:schemeClr val="tx2"/>
                </a:solidFill>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a:solidFill>
                  <a:schemeClr val="tx2"/>
                </a:solidFill>
                <a:latin typeface="Segoe" pitchFamily="34" charset="0"/>
              </a:rPr>
            </a:br>
            <a:r>
              <a:rPr lang="en-US" sz="700">
                <a:solidFill>
                  <a:schemeClr val="tx2"/>
                </a:solidFill>
                <a:latin typeface="Segoe" pitchFamily="34" charset="0"/>
              </a:rPr>
              <a:t>MICROSOFT MAKES NO WARRANTIES, EXPRESS, IMPLIED OR STATUTORY, AS TO THE INFORMATION IN THIS PRESENTATION.</a:t>
            </a:r>
          </a:p>
        </p:txBody>
      </p:sp>
    </p:spTree>
  </p:cSld>
  <p:clrMapOvr>
    <a:masterClrMapping/>
  </p:clrMapOvr>
  <p:transition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t>App/Driver Quality Challenges</a:t>
            </a:r>
          </a:p>
        </p:txBody>
      </p:sp>
      <p:sp>
        <p:nvSpPr>
          <p:cNvPr id="22530" name="Rectangle 3"/>
          <p:cNvSpPr>
            <a:spLocks noGrp="1" noChangeArrowheads="1"/>
          </p:cNvSpPr>
          <p:nvPr>
            <p:ph type="body" idx="1"/>
          </p:nvPr>
        </p:nvSpPr>
        <p:spPr>
          <a:xfrm>
            <a:off x="382588" y="1414464"/>
            <a:ext cx="8380412" cy="5334281"/>
          </a:xfrm>
        </p:spPr>
        <p:txBody>
          <a:bodyPr/>
          <a:lstStyle/>
          <a:p>
            <a:r>
              <a:rPr lang="en-US" dirty="0" smtClean="0"/>
              <a:t>Print problems difficult to troubleshoot</a:t>
            </a:r>
          </a:p>
          <a:p>
            <a:r>
              <a:rPr lang="en-US" dirty="0" smtClean="0"/>
              <a:t>No print subsystem resource tracking</a:t>
            </a:r>
          </a:p>
          <a:p>
            <a:pPr lvl="1"/>
            <a:r>
              <a:rPr lang="en-US" dirty="0" smtClean="0"/>
              <a:t>Leaking print resources</a:t>
            </a:r>
          </a:p>
          <a:p>
            <a:pPr lvl="1"/>
            <a:r>
              <a:rPr lang="en-US" dirty="0" smtClean="0"/>
              <a:t>Using print resources in unsafe manner</a:t>
            </a:r>
          </a:p>
          <a:p>
            <a:r>
              <a:rPr lang="en-US" dirty="0" smtClean="0"/>
              <a:t>No print-specific tools allowing extended runtime checks</a:t>
            </a:r>
          </a:p>
          <a:p>
            <a:pPr lvl="1"/>
            <a:r>
              <a:rPr lang="en-US" dirty="0" smtClean="0"/>
              <a:t>Contracts between XPS filter and the Operating System (OS)</a:t>
            </a:r>
          </a:p>
          <a:p>
            <a:pPr lvl="1"/>
            <a:r>
              <a:rPr lang="en-US" dirty="0" smtClean="0"/>
              <a:t>Contracts between GDI driver and the OS</a:t>
            </a:r>
          </a:p>
          <a:p>
            <a:pPr lvl="1"/>
            <a:r>
              <a:rPr lang="en-US" dirty="0" smtClean="0"/>
              <a:t>Contracts between applications and the OS</a:t>
            </a:r>
          </a:p>
        </p:txBody>
      </p:sp>
    </p:spTree>
  </p:cSld>
  <p:clrMapOvr>
    <a:masterClrMapping/>
  </p:clrMapOvr>
  <p:transition advClick="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mtClean="0"/>
              <a:t>Introduction To Print Verifier</a:t>
            </a:r>
          </a:p>
        </p:txBody>
      </p:sp>
      <p:sp>
        <p:nvSpPr>
          <p:cNvPr id="23554" name="Rectangle 3"/>
          <p:cNvSpPr>
            <a:spLocks noGrp="1" noChangeArrowheads="1"/>
          </p:cNvSpPr>
          <p:nvPr>
            <p:ph type="body" idx="1"/>
          </p:nvPr>
        </p:nvSpPr>
        <p:spPr>
          <a:xfrm>
            <a:off x="382588" y="1414464"/>
            <a:ext cx="8380412" cy="5033173"/>
          </a:xfrm>
        </p:spPr>
        <p:txBody>
          <a:bodyPr/>
          <a:lstStyle/>
          <a:p>
            <a:r>
              <a:rPr lang="en-US" sz="2400" dirty="0" smtClean="0"/>
              <a:t>Designed to address many of the challenges</a:t>
            </a:r>
          </a:p>
          <a:p>
            <a:r>
              <a:rPr lang="en-US" sz="2400" dirty="0" smtClean="0"/>
              <a:t>Runtime verification tool</a:t>
            </a:r>
          </a:p>
          <a:p>
            <a:pPr lvl="1"/>
            <a:r>
              <a:rPr lang="en-US" sz="2000" dirty="0" smtClean="0"/>
              <a:t>Implemented as a DLL, injected early in each process</a:t>
            </a:r>
          </a:p>
          <a:p>
            <a:pPr lvl="1"/>
            <a:r>
              <a:rPr lang="en-US" sz="2000" dirty="0" smtClean="0"/>
              <a:t>Designed to catch violators in the act</a:t>
            </a:r>
          </a:p>
          <a:p>
            <a:pPr lvl="1"/>
            <a:r>
              <a:rPr lang="en-US" sz="2000" dirty="0" smtClean="0"/>
              <a:t>Flags errors via debugger breaks</a:t>
            </a:r>
          </a:p>
          <a:p>
            <a:r>
              <a:rPr lang="en-US" sz="2400" dirty="0" smtClean="0"/>
              <a:t>Supports both </a:t>
            </a:r>
            <a:r>
              <a:rPr lang="en-US" sz="2400" dirty="0" err="1" smtClean="0"/>
              <a:t>XPSDrv</a:t>
            </a:r>
            <a:r>
              <a:rPr lang="en-US" sz="2400" dirty="0" smtClean="0"/>
              <a:t> and GDI drivers</a:t>
            </a:r>
          </a:p>
          <a:p>
            <a:r>
              <a:rPr lang="en-US" sz="2400" dirty="0" smtClean="0"/>
              <a:t>Works per process</a:t>
            </a:r>
          </a:p>
          <a:p>
            <a:r>
              <a:rPr lang="en-US" sz="2400" dirty="0" smtClean="0"/>
              <a:t>Hooks the interfaces between 3rd party code and OS code</a:t>
            </a:r>
          </a:p>
          <a:p>
            <a:r>
              <a:rPr lang="en-US" sz="2400" dirty="0" smtClean="0"/>
              <a:t>Ships as part of Application Verifier</a:t>
            </a:r>
          </a:p>
          <a:p>
            <a:pPr lvl="1"/>
            <a:r>
              <a:rPr lang="en-US" sz="2000" dirty="0" smtClean="0"/>
              <a:t>Available on </a:t>
            </a:r>
            <a:r>
              <a:rPr lang="en-US" sz="2000" dirty="0" smtClean="0">
                <a:hlinkClick r:id="rId3"/>
              </a:rPr>
              <a:t>microsoft.com</a:t>
            </a:r>
            <a:endParaRPr lang="en-US" sz="2000" dirty="0" smtClean="0"/>
          </a:p>
          <a:p>
            <a:r>
              <a:rPr lang="en-US" sz="2400" dirty="0" smtClean="0"/>
              <a:t>Well documented</a:t>
            </a:r>
          </a:p>
        </p:txBody>
      </p:sp>
    </p:spTree>
  </p:cSld>
  <p:clrMapOvr>
    <a:masterClrMapping/>
  </p:clrMapOvr>
  <p:transition advClick="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bwMode="auto">
          <a:xfrm rot="16200000">
            <a:off x="685800" y="-1600201"/>
            <a:ext cx="4572000" cy="10972799"/>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30721" name="Rectangle 22"/>
          <p:cNvSpPr>
            <a:spLocks noChangeArrowheads="1"/>
          </p:cNvSpPr>
          <p:nvPr/>
        </p:nvSpPr>
        <p:spPr bwMode="auto">
          <a:xfrm>
            <a:off x="1676400" y="1219200"/>
            <a:ext cx="8380412" cy="685800"/>
          </a:xfrm>
          <a:prstGeom prst="rect">
            <a:avLst/>
          </a:prstGeom>
          <a:noFill/>
          <a:ln w="9525">
            <a:noFill/>
            <a:miter lim="800000"/>
            <a:headEnd/>
            <a:tailEnd/>
          </a:ln>
        </p:spPr>
        <p:txBody>
          <a:bodyPr lIns="0" tIns="0" rIns="0" bIns="0">
            <a:spAutoFit/>
          </a:bodyPr>
          <a:lstStyle/>
          <a:p>
            <a:pPr defTabSz="911225" eaLnBrk="0" hangingPunct="0">
              <a:lnSpc>
                <a:spcPct val="90000"/>
              </a:lnSpc>
              <a:defRPr/>
            </a:pPr>
            <a:endPara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j-ea"/>
              <a:cs typeface="+mj-cs"/>
            </a:endParaRPr>
          </a:p>
        </p:txBody>
      </p:sp>
      <p:sp>
        <p:nvSpPr>
          <p:cNvPr id="215273" name="Rectangle 233"/>
          <p:cNvSpPr>
            <a:spLocks noChangeArrowheads="1"/>
          </p:cNvSpPr>
          <p:nvPr/>
        </p:nvSpPr>
        <p:spPr bwMode="blackWhite">
          <a:xfrm>
            <a:off x="886435" y="1905000"/>
            <a:ext cx="5634340" cy="585787"/>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auto">
              <a:spcBef>
                <a:spcPts val="0"/>
              </a:spcBef>
              <a:spcAft>
                <a:spcPts val="0"/>
              </a:spcAft>
              <a:defRPr/>
            </a:pPr>
            <a:r>
              <a:rPr lang="en-US" dirty="0">
                <a:effectLst>
                  <a:outerShdw blurRad="38100" dist="38100" dir="2700000" algn="tl">
                    <a:srgbClr val="000000">
                      <a:alpha val="43137"/>
                    </a:srgbClr>
                  </a:outerShdw>
                </a:effectLst>
                <a:latin typeface="+mj-lt"/>
                <a:cs typeface="+mn-cs"/>
              </a:rPr>
              <a:t>Applications</a:t>
            </a:r>
          </a:p>
        </p:txBody>
      </p:sp>
      <p:sp>
        <p:nvSpPr>
          <p:cNvPr id="215262" name="AutoShape 222"/>
          <p:cNvSpPr>
            <a:spLocks noChangeArrowheads="1"/>
          </p:cNvSpPr>
          <p:nvPr/>
        </p:nvSpPr>
        <p:spPr bwMode="auto">
          <a:xfrm>
            <a:off x="884205" y="3958707"/>
            <a:ext cx="5638800" cy="626517"/>
          </a:xfrm>
          <a:prstGeom prst="plus">
            <a:avLst>
              <a:gd name="adj" fmla="val 0"/>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lnSpc>
                <a:spcPct val="90000"/>
              </a:lnSpc>
              <a:defRPr/>
            </a:pPr>
            <a:r>
              <a:rPr lang="en-US" dirty="0">
                <a:solidFill>
                  <a:srgbClr val="FFFFFF"/>
                </a:solidFill>
                <a:effectLst>
                  <a:outerShdw blurRad="38100" dist="38100" dir="2700000" algn="tl">
                    <a:srgbClr val="000000">
                      <a:alpha val="43137"/>
                    </a:srgbClr>
                  </a:outerShdw>
                </a:effectLst>
                <a:latin typeface="+mj-lt"/>
                <a:cs typeface="+mn-cs"/>
              </a:rPr>
              <a:t>Core Print Driver (</a:t>
            </a:r>
            <a:r>
              <a:rPr lang="en-US" dirty="0" err="1">
                <a:solidFill>
                  <a:srgbClr val="FFFFFF"/>
                </a:solidFill>
                <a:effectLst>
                  <a:outerShdw blurRad="38100" dist="38100" dir="2700000" algn="tl">
                    <a:srgbClr val="000000">
                      <a:alpha val="43137"/>
                    </a:srgbClr>
                  </a:outerShdw>
                </a:effectLst>
                <a:latin typeface="+mj-lt"/>
                <a:cs typeface="+mn-cs"/>
              </a:rPr>
              <a:t>unidrv</a:t>
            </a:r>
            <a:r>
              <a:rPr lang="en-US" dirty="0">
                <a:solidFill>
                  <a:srgbClr val="FFFFFF"/>
                </a:solidFill>
                <a:effectLst>
                  <a:outerShdw blurRad="38100" dist="38100" dir="2700000" algn="tl">
                    <a:srgbClr val="000000">
                      <a:alpha val="43137"/>
                    </a:srgbClr>
                  </a:outerShdw>
                </a:effectLst>
                <a:latin typeface="+mj-lt"/>
                <a:cs typeface="+mn-cs"/>
              </a:rPr>
              <a:t>, </a:t>
            </a:r>
            <a:r>
              <a:rPr lang="en-US" dirty="0" err="1">
                <a:solidFill>
                  <a:srgbClr val="FFFFFF"/>
                </a:solidFill>
                <a:effectLst>
                  <a:outerShdw blurRad="38100" dist="38100" dir="2700000" algn="tl">
                    <a:srgbClr val="000000">
                      <a:alpha val="43137"/>
                    </a:srgbClr>
                  </a:outerShdw>
                </a:effectLst>
                <a:latin typeface="+mj-lt"/>
                <a:cs typeface="+mn-cs"/>
              </a:rPr>
              <a:t>pscript</a:t>
            </a:r>
            <a:r>
              <a:rPr lang="en-US" dirty="0">
                <a:solidFill>
                  <a:srgbClr val="FFFFFF"/>
                </a:solidFill>
                <a:effectLst>
                  <a:outerShdw blurRad="38100" dist="38100" dir="2700000" algn="tl">
                    <a:srgbClr val="000000">
                      <a:alpha val="43137"/>
                    </a:srgbClr>
                  </a:outerShdw>
                </a:effectLst>
                <a:latin typeface="+mj-lt"/>
                <a:cs typeface="+mn-cs"/>
              </a:rPr>
              <a:t>, </a:t>
            </a:r>
            <a:r>
              <a:rPr lang="en-US" dirty="0" err="1">
                <a:solidFill>
                  <a:srgbClr val="FFFFFF"/>
                </a:solidFill>
                <a:effectLst>
                  <a:outerShdw blurRad="38100" dist="38100" dir="2700000" algn="tl">
                    <a:srgbClr val="000000">
                      <a:alpha val="43137"/>
                    </a:srgbClr>
                  </a:outerShdw>
                </a:effectLst>
                <a:latin typeface="+mj-lt"/>
                <a:cs typeface="+mn-cs"/>
              </a:rPr>
              <a:t>XPSDrv</a:t>
            </a:r>
            <a:r>
              <a:rPr lang="en-US" dirty="0">
                <a:solidFill>
                  <a:srgbClr val="FFFFFF"/>
                </a:solidFill>
                <a:effectLst>
                  <a:outerShdw blurRad="38100" dist="38100" dir="2700000" algn="tl">
                    <a:srgbClr val="000000">
                      <a:alpha val="43137"/>
                    </a:srgbClr>
                  </a:outerShdw>
                </a:effectLst>
                <a:latin typeface="+mj-lt"/>
                <a:cs typeface="+mn-cs"/>
              </a:rPr>
              <a:t>)</a:t>
            </a:r>
          </a:p>
        </p:txBody>
      </p:sp>
      <p:sp>
        <p:nvSpPr>
          <p:cNvPr id="30728" name="Rectangle 231"/>
          <p:cNvSpPr>
            <a:spLocks noChangeArrowheads="1"/>
          </p:cNvSpPr>
          <p:nvPr/>
        </p:nvSpPr>
        <p:spPr bwMode="grayWhite">
          <a:xfrm>
            <a:off x="884205" y="5294312"/>
            <a:ext cx="5638800" cy="533400"/>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defRPr/>
            </a:pPr>
            <a:r>
              <a:rPr lang="en-US" dirty="0">
                <a:solidFill>
                  <a:schemeClr val="tx1"/>
                </a:solidFill>
                <a:effectLst>
                  <a:outerShdw blurRad="38100" dist="38100" dir="2700000" algn="tl">
                    <a:srgbClr val="000000">
                      <a:alpha val="43137"/>
                    </a:srgbClr>
                  </a:outerShdw>
                </a:effectLst>
                <a:latin typeface="+mj-lt"/>
              </a:rPr>
              <a:t>Plug-in/</a:t>
            </a:r>
            <a:r>
              <a:rPr lang="en-US" dirty="0" err="1">
                <a:solidFill>
                  <a:schemeClr val="tx1"/>
                </a:solidFill>
                <a:effectLst>
                  <a:outerShdw blurRad="38100" dist="38100" dir="2700000" algn="tl">
                    <a:srgbClr val="000000">
                      <a:alpha val="43137"/>
                    </a:srgbClr>
                  </a:outerShdw>
                </a:effectLst>
                <a:latin typeface="+mj-lt"/>
              </a:rPr>
              <a:t>XPSDrv</a:t>
            </a:r>
            <a:r>
              <a:rPr lang="en-US" dirty="0">
                <a:solidFill>
                  <a:schemeClr val="tx1"/>
                </a:solidFill>
                <a:effectLst>
                  <a:outerShdw blurRad="38100" dist="38100" dir="2700000" algn="tl">
                    <a:srgbClr val="000000">
                      <a:alpha val="43137"/>
                    </a:srgbClr>
                  </a:outerShdw>
                </a:effectLst>
                <a:latin typeface="+mj-lt"/>
              </a:rPr>
              <a:t> Filter</a:t>
            </a:r>
          </a:p>
        </p:txBody>
      </p:sp>
      <p:sp>
        <p:nvSpPr>
          <p:cNvPr id="215272" name="Rectangle 232"/>
          <p:cNvSpPr>
            <a:spLocks noChangeArrowheads="1"/>
          </p:cNvSpPr>
          <p:nvPr/>
        </p:nvSpPr>
        <p:spPr bwMode="auto">
          <a:xfrm>
            <a:off x="886435" y="3199873"/>
            <a:ext cx="5634340" cy="585787"/>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defRPr/>
            </a:pPr>
            <a:r>
              <a:rPr lang="en-US" dirty="0">
                <a:solidFill>
                  <a:srgbClr val="FFFFFF"/>
                </a:solidFill>
                <a:effectLst>
                  <a:outerShdw blurRad="38100" dist="38100" dir="2700000" algn="tl">
                    <a:srgbClr val="000000">
                      <a:alpha val="43137"/>
                    </a:srgbClr>
                  </a:outerShdw>
                </a:effectLst>
                <a:latin typeface="+mj-lt"/>
                <a:cs typeface="+mn-cs"/>
              </a:rPr>
              <a:t>Spooler APIs</a:t>
            </a:r>
          </a:p>
        </p:txBody>
      </p:sp>
      <p:sp>
        <p:nvSpPr>
          <p:cNvPr id="24582" name="AutoShape 212"/>
          <p:cNvSpPr>
            <a:spLocks noChangeArrowheads="1"/>
          </p:cNvSpPr>
          <p:nvPr/>
        </p:nvSpPr>
        <p:spPr bwMode="auto">
          <a:xfrm>
            <a:off x="7262120" y="1893539"/>
            <a:ext cx="1485900" cy="2371725"/>
          </a:xfrm>
          <a:prstGeom prst="roundRect">
            <a:avLst>
              <a:gd name="adj" fmla="val 8972"/>
            </a:avLst>
          </a:prstGeom>
          <a:solidFill>
            <a:schemeClr val="bg2">
              <a:alpha val="20000"/>
            </a:schemeClr>
          </a:solidFill>
          <a:ln w="12700">
            <a:solidFill>
              <a:schemeClr val="bg2"/>
            </a:solidFill>
            <a:round/>
            <a:headEnd/>
            <a:tailEnd/>
          </a:ln>
        </p:spPr>
        <p:txBody>
          <a:bodyPr wrap="none" lIns="91432" tIns="45717" rIns="91432" bIns="45717" anchor="ctr"/>
          <a:lstStyle/>
          <a:p>
            <a:endParaRPr lang="en-US">
              <a:latin typeface="Segoe" pitchFamily="34" charset="0"/>
            </a:endParaRPr>
          </a:p>
        </p:txBody>
      </p:sp>
      <p:sp>
        <p:nvSpPr>
          <p:cNvPr id="24583" name="Rectangle 213"/>
          <p:cNvSpPr>
            <a:spLocks noChangeArrowheads="1"/>
          </p:cNvSpPr>
          <p:nvPr/>
        </p:nvSpPr>
        <p:spPr bwMode="blackWhite">
          <a:xfrm>
            <a:off x="7347845" y="2896839"/>
            <a:ext cx="276225" cy="268288"/>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a:effectLst>
                <a:outerShdw blurRad="38100" dist="38100" dir="2700000" algn="tl">
                  <a:srgbClr val="000000">
                    <a:alpha val="43137"/>
                  </a:srgbClr>
                </a:outerShdw>
              </a:effectLst>
              <a:latin typeface="Segoe" pitchFamily="34" charset="0"/>
              <a:cs typeface="+mn-cs"/>
            </a:endParaRPr>
          </a:p>
        </p:txBody>
      </p:sp>
      <p:sp>
        <p:nvSpPr>
          <p:cNvPr id="24584" name="Rectangle 214"/>
          <p:cNvSpPr>
            <a:spLocks noChangeArrowheads="1"/>
          </p:cNvSpPr>
          <p:nvPr/>
        </p:nvSpPr>
        <p:spPr bwMode="invGray">
          <a:xfrm>
            <a:off x="7347845" y="3839814"/>
            <a:ext cx="276225" cy="257175"/>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a:effectLst>
                <a:outerShdw blurRad="38100" dist="38100" dir="2700000" algn="tl">
                  <a:srgbClr val="000000">
                    <a:alpha val="43137"/>
                  </a:srgbClr>
                </a:outerShdw>
              </a:effectLst>
              <a:latin typeface="Segoe" pitchFamily="34" charset="0"/>
              <a:cs typeface="+mn-cs"/>
            </a:endParaRPr>
          </a:p>
        </p:txBody>
      </p:sp>
      <p:sp>
        <p:nvSpPr>
          <p:cNvPr id="24585" name="Rectangle 215"/>
          <p:cNvSpPr>
            <a:spLocks noChangeArrowheads="1"/>
          </p:cNvSpPr>
          <p:nvPr/>
        </p:nvSpPr>
        <p:spPr bwMode="grayWhite">
          <a:xfrm>
            <a:off x="7347845" y="3373089"/>
            <a:ext cx="276225" cy="260350"/>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a:effectLst>
                <a:outerShdw blurRad="38100" dist="38100" dir="2700000" algn="tl">
                  <a:srgbClr val="000000">
                    <a:alpha val="43137"/>
                  </a:srgbClr>
                </a:outerShdw>
              </a:effectLst>
              <a:latin typeface="Segoe" pitchFamily="34" charset="0"/>
              <a:cs typeface="+mn-cs"/>
            </a:endParaRPr>
          </a:p>
        </p:txBody>
      </p:sp>
      <p:sp>
        <p:nvSpPr>
          <p:cNvPr id="215256" name="Rectangle 216"/>
          <p:cNvSpPr>
            <a:spLocks noChangeArrowheads="1"/>
          </p:cNvSpPr>
          <p:nvPr/>
        </p:nvSpPr>
        <p:spPr bwMode="auto">
          <a:xfrm>
            <a:off x="7222433" y="1958627"/>
            <a:ext cx="1165225" cy="307975"/>
          </a:xfrm>
          <a:prstGeom prst="rect">
            <a:avLst/>
          </a:prstGeom>
          <a:noFill/>
          <a:ln w="3175">
            <a:noFill/>
            <a:miter lim="800000"/>
            <a:headEnd/>
            <a:tailEnd/>
          </a:ln>
          <a:effectLst/>
        </p:spPr>
        <p:txBody>
          <a:bodyPr wrap="none" lIns="92067" tIns="46034" rIns="92067" bIns="46034">
            <a:spAutoFit/>
          </a:bodyPr>
          <a:lstStyle/>
          <a:p>
            <a:pPr fontAlgn="auto">
              <a:spcBef>
                <a:spcPts val="0"/>
              </a:spcBef>
              <a:spcAft>
                <a:spcPts val="0"/>
              </a:spcAft>
              <a:defRPr/>
            </a:pPr>
            <a:r>
              <a:rPr lang="en-US" sz="1400" dirty="0">
                <a:solidFill>
                  <a:schemeClr val="tx2"/>
                </a:solidFill>
                <a:effectLst>
                  <a:outerShdw blurRad="38100" dist="38100" dir="2700000" algn="tl">
                    <a:srgbClr val="000000">
                      <a:alpha val="43137"/>
                    </a:srgbClr>
                  </a:outerShdw>
                </a:effectLst>
                <a:latin typeface="+mn-lt"/>
                <a:cs typeface="+mn-cs"/>
              </a:rPr>
              <a:t>Provided by:</a:t>
            </a:r>
          </a:p>
        </p:txBody>
      </p:sp>
      <p:sp>
        <p:nvSpPr>
          <p:cNvPr id="215257" name="Rectangle 217"/>
          <p:cNvSpPr>
            <a:spLocks noChangeArrowheads="1"/>
          </p:cNvSpPr>
          <p:nvPr/>
        </p:nvSpPr>
        <p:spPr bwMode="auto">
          <a:xfrm>
            <a:off x="7609783" y="2414239"/>
            <a:ext cx="874712" cy="293688"/>
          </a:xfrm>
          <a:prstGeom prst="rect">
            <a:avLst/>
          </a:prstGeom>
          <a:noFill/>
          <a:ln w="9525">
            <a:noFill/>
            <a:miter lim="800000"/>
            <a:headEnd/>
            <a:tailEnd/>
          </a:ln>
          <a:effectLst/>
        </p:spPr>
        <p:txBody>
          <a:bodyPr wrap="none" lIns="92067" tIns="46034" rIns="92067" bIns="46034">
            <a:spAutoFit/>
          </a:bodyPr>
          <a:lstStyle/>
          <a:p>
            <a:pPr fontAlgn="auto">
              <a:spcBef>
                <a:spcPts val="0"/>
              </a:spcBef>
              <a:spcAft>
                <a:spcPts val="0"/>
              </a:spcAft>
              <a:defRPr/>
            </a:pPr>
            <a:r>
              <a:rPr lang="en-US" sz="1300" dirty="0">
                <a:solidFill>
                  <a:schemeClr val="tx2"/>
                </a:solidFill>
                <a:effectLst>
                  <a:outerShdw blurRad="38100" dist="38100" dir="2700000" algn="tl">
                    <a:srgbClr val="000000">
                      <a:alpha val="43137"/>
                    </a:srgbClr>
                  </a:outerShdw>
                </a:effectLst>
                <a:latin typeface="+mn-lt"/>
                <a:cs typeface="+mn-cs"/>
              </a:rPr>
              <a:t>Microsoft</a:t>
            </a:r>
          </a:p>
        </p:txBody>
      </p:sp>
      <p:sp>
        <p:nvSpPr>
          <p:cNvPr id="215258" name="Rectangle 218"/>
          <p:cNvSpPr>
            <a:spLocks noChangeArrowheads="1"/>
          </p:cNvSpPr>
          <p:nvPr/>
        </p:nvSpPr>
        <p:spPr bwMode="auto">
          <a:xfrm>
            <a:off x="7609783" y="2884139"/>
            <a:ext cx="433387" cy="298450"/>
          </a:xfrm>
          <a:prstGeom prst="rect">
            <a:avLst/>
          </a:prstGeom>
          <a:noFill/>
          <a:ln w="3175">
            <a:noFill/>
            <a:miter lim="800000"/>
            <a:headEnd/>
            <a:tailEnd/>
          </a:ln>
          <a:effectLst/>
        </p:spPr>
        <p:txBody>
          <a:bodyPr wrap="none" lIns="92067" tIns="46034" rIns="92067" bIns="46034">
            <a:spAutoFit/>
          </a:bodyPr>
          <a:lstStyle/>
          <a:p>
            <a:pPr fontAlgn="auto">
              <a:spcBef>
                <a:spcPts val="0"/>
              </a:spcBef>
              <a:spcAft>
                <a:spcPts val="0"/>
              </a:spcAft>
              <a:defRPr/>
            </a:pPr>
            <a:r>
              <a:rPr lang="en-US" sz="1300" dirty="0">
                <a:solidFill>
                  <a:schemeClr val="tx2"/>
                </a:solidFill>
                <a:effectLst>
                  <a:outerShdw blurRad="38100" dist="38100" dir="2700000" algn="tl">
                    <a:srgbClr val="000000">
                      <a:alpha val="43137"/>
                    </a:srgbClr>
                  </a:outerShdw>
                </a:effectLst>
                <a:latin typeface="+mn-lt"/>
                <a:cs typeface="+mn-cs"/>
              </a:rPr>
              <a:t>ISV</a:t>
            </a:r>
          </a:p>
        </p:txBody>
      </p:sp>
      <p:sp>
        <p:nvSpPr>
          <p:cNvPr id="215259" name="Rectangle 219"/>
          <p:cNvSpPr>
            <a:spLocks noChangeArrowheads="1"/>
          </p:cNvSpPr>
          <p:nvPr/>
        </p:nvSpPr>
        <p:spPr bwMode="auto">
          <a:xfrm>
            <a:off x="7609783" y="3809652"/>
            <a:ext cx="561975" cy="298450"/>
          </a:xfrm>
          <a:prstGeom prst="rect">
            <a:avLst/>
          </a:prstGeom>
          <a:noFill/>
          <a:ln w="3175">
            <a:noFill/>
            <a:miter lim="800000"/>
            <a:headEnd/>
            <a:tailEnd/>
          </a:ln>
          <a:effectLst/>
        </p:spPr>
        <p:txBody>
          <a:bodyPr wrap="none" lIns="92067" tIns="46034" rIns="92067" bIns="46034">
            <a:spAutoFit/>
          </a:bodyPr>
          <a:lstStyle/>
          <a:p>
            <a:pPr fontAlgn="auto">
              <a:spcBef>
                <a:spcPts val="0"/>
              </a:spcBef>
              <a:spcAft>
                <a:spcPts val="0"/>
              </a:spcAft>
              <a:defRPr/>
            </a:pPr>
            <a:r>
              <a:rPr lang="en-US" sz="1300" dirty="0">
                <a:solidFill>
                  <a:schemeClr val="tx2"/>
                </a:solidFill>
                <a:effectLst>
                  <a:outerShdw blurRad="38100" dist="38100" dir="2700000" algn="tl">
                    <a:srgbClr val="000000">
                      <a:alpha val="43137"/>
                    </a:srgbClr>
                  </a:outerShdw>
                </a:effectLst>
                <a:latin typeface="+mn-lt"/>
                <a:cs typeface="+mn-cs"/>
              </a:rPr>
              <a:t>OEM</a:t>
            </a:r>
          </a:p>
        </p:txBody>
      </p:sp>
      <p:sp>
        <p:nvSpPr>
          <p:cNvPr id="215260" name="Rectangle 220"/>
          <p:cNvSpPr>
            <a:spLocks noChangeArrowheads="1"/>
          </p:cNvSpPr>
          <p:nvPr/>
        </p:nvSpPr>
        <p:spPr bwMode="auto">
          <a:xfrm>
            <a:off x="7609783" y="3350864"/>
            <a:ext cx="469900" cy="298450"/>
          </a:xfrm>
          <a:prstGeom prst="rect">
            <a:avLst/>
          </a:prstGeom>
          <a:noFill/>
          <a:ln w="3175">
            <a:noFill/>
            <a:miter lim="800000"/>
            <a:headEnd/>
            <a:tailEnd/>
          </a:ln>
          <a:effectLst/>
        </p:spPr>
        <p:txBody>
          <a:bodyPr wrap="none" lIns="92067" tIns="46034" rIns="92067" bIns="46034">
            <a:spAutoFit/>
          </a:bodyPr>
          <a:lstStyle/>
          <a:p>
            <a:pPr fontAlgn="auto">
              <a:spcBef>
                <a:spcPts val="0"/>
              </a:spcBef>
              <a:spcAft>
                <a:spcPts val="0"/>
              </a:spcAft>
              <a:defRPr/>
            </a:pPr>
            <a:r>
              <a:rPr lang="en-US" sz="1300" dirty="0">
                <a:solidFill>
                  <a:schemeClr val="tx2"/>
                </a:solidFill>
                <a:effectLst>
                  <a:outerShdw blurRad="38100" dist="38100" dir="2700000" algn="tl">
                    <a:srgbClr val="000000">
                      <a:alpha val="43137"/>
                    </a:srgbClr>
                  </a:outerShdw>
                </a:effectLst>
                <a:latin typeface="+mn-lt"/>
                <a:cs typeface="+mn-cs"/>
              </a:rPr>
              <a:t>IHV</a:t>
            </a:r>
          </a:p>
        </p:txBody>
      </p:sp>
      <p:sp>
        <p:nvSpPr>
          <p:cNvPr id="24591" name="Rectangle 235"/>
          <p:cNvSpPr>
            <a:spLocks noChangeArrowheads="1"/>
          </p:cNvSpPr>
          <p:nvPr/>
        </p:nvSpPr>
        <p:spPr bwMode="auto">
          <a:xfrm>
            <a:off x="7347845" y="2434877"/>
            <a:ext cx="276225" cy="268287"/>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a:solidFill>
                <a:srgbClr val="FFFFFF"/>
              </a:solidFill>
              <a:effectLst>
                <a:outerShdw blurRad="38100" dist="38100" dir="2700000" algn="tl">
                  <a:srgbClr val="000000">
                    <a:alpha val="43137"/>
                  </a:srgbClr>
                </a:outerShdw>
              </a:effectLst>
              <a:latin typeface="Segoe" pitchFamily="34" charset="0"/>
              <a:cs typeface="+mn-cs"/>
            </a:endParaRPr>
          </a:p>
        </p:txBody>
      </p:sp>
      <p:sp>
        <p:nvSpPr>
          <p:cNvPr id="2" name="Rectangle 232"/>
          <p:cNvSpPr>
            <a:spLocks noChangeArrowheads="1"/>
          </p:cNvSpPr>
          <p:nvPr/>
        </p:nvSpPr>
        <p:spPr bwMode="auto">
          <a:xfrm>
            <a:off x="396987" y="2663834"/>
            <a:ext cx="6613236" cy="362992"/>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defRPr/>
            </a:pPr>
            <a:r>
              <a:rPr lang="en-US" dirty="0">
                <a:solidFill>
                  <a:srgbClr val="FFFFFF"/>
                </a:solidFill>
                <a:effectLst>
                  <a:outerShdw blurRad="38100" dist="38100" dir="2700000" algn="tl">
                    <a:srgbClr val="000000">
                      <a:alpha val="43137"/>
                    </a:srgbClr>
                  </a:outerShdw>
                </a:effectLst>
                <a:latin typeface="+mj-lt"/>
                <a:cs typeface="+mn-cs"/>
              </a:rPr>
              <a:t>Print Verifier (</a:t>
            </a:r>
            <a:r>
              <a:rPr lang="en-US" dirty="0" err="1">
                <a:solidFill>
                  <a:srgbClr val="FFFFFF"/>
                </a:solidFill>
                <a:effectLst>
                  <a:outerShdw blurRad="38100" dist="38100" dir="2700000" algn="tl">
                    <a:srgbClr val="000000">
                      <a:alpha val="43137"/>
                    </a:srgbClr>
                  </a:outerShdw>
                </a:effectLst>
                <a:latin typeface="+mj-lt"/>
                <a:cs typeface="+mn-cs"/>
              </a:rPr>
              <a:t>PrintAPI</a:t>
            </a:r>
            <a:r>
              <a:rPr lang="en-US" dirty="0">
                <a:solidFill>
                  <a:srgbClr val="FFFFFF"/>
                </a:solidFill>
                <a:effectLst>
                  <a:outerShdw blurRad="38100" dist="38100" dir="2700000" algn="tl">
                    <a:srgbClr val="000000">
                      <a:alpha val="43137"/>
                    </a:srgbClr>
                  </a:outerShdw>
                </a:effectLst>
                <a:latin typeface="+mj-lt"/>
                <a:cs typeface="+mn-cs"/>
              </a:rPr>
              <a:t> layer)</a:t>
            </a:r>
          </a:p>
        </p:txBody>
      </p:sp>
      <p:sp>
        <p:nvSpPr>
          <p:cNvPr id="3" name="Rectangle 232"/>
          <p:cNvSpPr>
            <a:spLocks noChangeArrowheads="1"/>
          </p:cNvSpPr>
          <p:nvPr/>
        </p:nvSpPr>
        <p:spPr bwMode="auto">
          <a:xfrm>
            <a:off x="435331" y="4758271"/>
            <a:ext cx="6536548" cy="362992"/>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defRPr/>
            </a:pPr>
            <a:r>
              <a:rPr lang="en-US" dirty="0">
                <a:solidFill>
                  <a:srgbClr val="FFFFFF"/>
                </a:solidFill>
                <a:effectLst>
                  <a:outerShdw blurRad="38100" dist="38100" dir="2700000" algn="tl">
                    <a:srgbClr val="000000">
                      <a:alpha val="43137"/>
                    </a:srgbClr>
                  </a:outerShdw>
                </a:effectLst>
                <a:latin typeface="+mj-lt"/>
                <a:cs typeface="+mn-cs"/>
              </a:rPr>
              <a:t>Print Verifier (</a:t>
            </a:r>
            <a:r>
              <a:rPr lang="en-US" dirty="0" err="1">
                <a:solidFill>
                  <a:srgbClr val="FFFFFF"/>
                </a:solidFill>
                <a:effectLst>
                  <a:outerShdw blurRad="38100" dist="38100" dir="2700000" algn="tl">
                    <a:srgbClr val="000000">
                      <a:alpha val="43137"/>
                    </a:srgbClr>
                  </a:outerShdw>
                </a:effectLst>
                <a:latin typeface="+mj-lt"/>
                <a:cs typeface="+mn-cs"/>
              </a:rPr>
              <a:t>PrintDriver</a:t>
            </a:r>
            <a:r>
              <a:rPr lang="en-US" dirty="0">
                <a:solidFill>
                  <a:srgbClr val="FFFFFF"/>
                </a:solidFill>
                <a:effectLst>
                  <a:outerShdw blurRad="38100" dist="38100" dir="2700000" algn="tl">
                    <a:srgbClr val="000000">
                      <a:alpha val="43137"/>
                    </a:srgbClr>
                  </a:outerShdw>
                </a:effectLst>
                <a:latin typeface="+mj-lt"/>
                <a:cs typeface="+mn-cs"/>
              </a:rPr>
              <a:t> layer)</a:t>
            </a:r>
          </a:p>
        </p:txBody>
      </p:sp>
      <p:sp>
        <p:nvSpPr>
          <p:cNvPr id="20" name="Title 19"/>
          <p:cNvSpPr>
            <a:spLocks noGrp="1"/>
          </p:cNvSpPr>
          <p:nvPr>
            <p:ph type="title"/>
          </p:nvPr>
        </p:nvSpPr>
        <p:spPr/>
        <p:txBody>
          <a:bodyPr/>
          <a:lstStyle/>
          <a:p>
            <a:r>
              <a:rPr lang="en-US" dirty="0" smtClean="0"/>
              <a:t>High Level Architecture </a:t>
            </a:r>
            <a:br>
              <a:rPr lang="en-US" dirty="0" smtClean="0"/>
            </a:br>
            <a:endParaRPr lang="en-US" dirty="0"/>
          </a:p>
        </p:txBody>
      </p:sp>
    </p:spTree>
  </p:cSld>
  <p:clrMapOvr>
    <a:masterClrMapping/>
  </p:clrMapOvr>
  <p:transition advClick="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mtClean="0"/>
              <a:t>Print Verifier Philosophy</a:t>
            </a:r>
          </a:p>
        </p:txBody>
      </p:sp>
      <p:sp>
        <p:nvSpPr>
          <p:cNvPr id="26626" name="Rectangle 3"/>
          <p:cNvSpPr>
            <a:spLocks noGrp="1" noChangeArrowheads="1"/>
          </p:cNvSpPr>
          <p:nvPr>
            <p:ph type="body" idx="1"/>
          </p:nvPr>
        </p:nvSpPr>
        <p:spPr>
          <a:xfrm>
            <a:off x="382588" y="1414464"/>
            <a:ext cx="8380412" cy="3149580"/>
          </a:xfrm>
        </p:spPr>
        <p:txBody>
          <a:bodyPr/>
          <a:lstStyle/>
          <a:p>
            <a:r>
              <a:rPr lang="en-US" dirty="0" smtClean="0"/>
              <a:t>100% certainty when issuing a stop </a:t>
            </a:r>
          </a:p>
          <a:p>
            <a:pPr lvl="1"/>
            <a:r>
              <a:rPr lang="en-US" dirty="0" smtClean="0"/>
              <a:t>When in doubt, don’t stop in the debugger</a:t>
            </a:r>
          </a:p>
          <a:p>
            <a:r>
              <a:rPr lang="en-US" dirty="0" smtClean="0"/>
              <a:t>Print Verifier design is suitable for Windows Logo tests</a:t>
            </a:r>
          </a:p>
          <a:p>
            <a:r>
              <a:rPr lang="en-US" dirty="0" smtClean="0"/>
              <a:t>Under consideration for a future Windows Logo requirement</a:t>
            </a:r>
          </a:p>
        </p:txBody>
      </p:sp>
    </p:spTree>
  </p:cSld>
  <p:clrMapOvr>
    <a:masterClrMapping/>
  </p:clrMapOvr>
  <p:transition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mtClean="0"/>
              <a:t>Using Print Verifier </a:t>
            </a:r>
          </a:p>
        </p:txBody>
      </p:sp>
      <p:sp>
        <p:nvSpPr>
          <p:cNvPr id="27650" name="Rectangle 3"/>
          <p:cNvSpPr>
            <a:spLocks noGrp="1" noChangeArrowheads="1"/>
          </p:cNvSpPr>
          <p:nvPr>
            <p:ph type="body" idx="1"/>
          </p:nvPr>
        </p:nvSpPr>
        <p:spPr>
          <a:xfrm>
            <a:off x="382588" y="1414464"/>
            <a:ext cx="8380412" cy="4990597"/>
          </a:xfrm>
        </p:spPr>
        <p:txBody>
          <a:bodyPr/>
          <a:lstStyle/>
          <a:p>
            <a:pPr>
              <a:spcBef>
                <a:spcPts val="600"/>
              </a:spcBef>
            </a:pPr>
            <a:r>
              <a:rPr lang="en-US" dirty="0" smtClean="0"/>
              <a:t>Typical Workflow</a:t>
            </a:r>
          </a:p>
          <a:p>
            <a:pPr marL="901685" lvl="1" indent="-514350">
              <a:spcBef>
                <a:spcPts val="600"/>
              </a:spcBef>
              <a:buClr>
                <a:schemeClr val="accent6"/>
              </a:buClr>
              <a:buSzPct val="100000"/>
              <a:buFont typeface="+mj-lt"/>
              <a:buAutoNum type="arabicPeriod"/>
            </a:pPr>
            <a:r>
              <a:rPr lang="en-US" dirty="0" smtClean="0"/>
              <a:t>Install and enable Print Verifier for a process (say PrintFilterPipelineSvc.exe)</a:t>
            </a:r>
          </a:p>
          <a:p>
            <a:pPr marL="901685" lvl="1" indent="-514350">
              <a:spcBef>
                <a:spcPts val="600"/>
              </a:spcBef>
              <a:buClr>
                <a:schemeClr val="accent6"/>
              </a:buClr>
              <a:buSzPct val="100000"/>
              <a:buFont typeface="+mj-lt"/>
              <a:buAutoNum type="arabicPeriod"/>
            </a:pPr>
            <a:r>
              <a:rPr lang="en-US" dirty="0" smtClean="0"/>
              <a:t>Restart the process and start testing</a:t>
            </a:r>
          </a:p>
          <a:p>
            <a:pPr marL="901685" lvl="1" indent="-514350">
              <a:spcBef>
                <a:spcPts val="600"/>
              </a:spcBef>
              <a:buClr>
                <a:schemeClr val="accent6"/>
              </a:buClr>
              <a:buSzPct val="100000"/>
              <a:buFont typeface="+mj-lt"/>
              <a:buAutoNum type="arabicPeriod"/>
            </a:pPr>
            <a:r>
              <a:rPr lang="en-US" dirty="0" smtClean="0"/>
              <a:t>App/driver violates an invariant at runtime</a:t>
            </a:r>
          </a:p>
          <a:p>
            <a:pPr lvl="2">
              <a:spcBef>
                <a:spcPts val="600"/>
              </a:spcBef>
            </a:pPr>
            <a:r>
              <a:rPr lang="en-US" dirty="0" smtClean="0"/>
              <a:t>Say, over-releases an XPS filter interface pointer, or uses invalid print ticket, etc</a:t>
            </a:r>
          </a:p>
          <a:p>
            <a:pPr marL="901685" lvl="1" indent="-514350">
              <a:spcBef>
                <a:spcPts val="600"/>
              </a:spcBef>
              <a:buClr>
                <a:schemeClr val="accent6"/>
              </a:buClr>
              <a:buSzPct val="100000"/>
              <a:buFont typeface="+mj-lt"/>
              <a:buAutoNum type="arabicPeriod" startAt="4"/>
            </a:pPr>
            <a:r>
              <a:rPr lang="en-US" dirty="0" smtClean="0"/>
              <a:t>Print Verifier immediately issues a debugger break (“verifier stop”)</a:t>
            </a:r>
          </a:p>
          <a:p>
            <a:pPr marL="901685" lvl="1" indent="-514350">
              <a:spcBef>
                <a:spcPts val="600"/>
              </a:spcBef>
              <a:buClr>
                <a:schemeClr val="accent6"/>
              </a:buClr>
              <a:buSzPct val="100000"/>
              <a:buFont typeface="+mj-lt"/>
              <a:buAutoNum type="arabicPeriod" startAt="4"/>
            </a:pPr>
            <a:r>
              <a:rPr lang="en-US" dirty="0" smtClean="0"/>
              <a:t>Look up the documentation for the stop code and identify the bug</a:t>
            </a:r>
          </a:p>
        </p:txBody>
      </p:sp>
    </p:spTree>
  </p:cSld>
  <p:clrMapOvr>
    <a:masterClrMapping/>
  </p:clrMapOvr>
  <p:transition advClick="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mtClean="0"/>
              <a:t>Setup And Configuration</a:t>
            </a:r>
          </a:p>
        </p:txBody>
      </p:sp>
      <p:sp>
        <p:nvSpPr>
          <p:cNvPr id="28674" name="Rectangle 3"/>
          <p:cNvSpPr>
            <a:spLocks noGrp="1" noChangeArrowheads="1"/>
          </p:cNvSpPr>
          <p:nvPr>
            <p:ph type="body" idx="1"/>
          </p:nvPr>
        </p:nvSpPr>
        <p:spPr>
          <a:xfrm>
            <a:off x="382588" y="1414464"/>
            <a:ext cx="8380412" cy="4970591"/>
          </a:xfrm>
        </p:spPr>
        <p:txBody>
          <a:bodyPr/>
          <a:lstStyle/>
          <a:p>
            <a:pPr>
              <a:spcBef>
                <a:spcPts val="600"/>
              </a:spcBef>
            </a:pPr>
            <a:r>
              <a:rPr lang="en-US" sz="3200" dirty="0" smtClean="0"/>
              <a:t>Part of Application Verifier MSI package</a:t>
            </a:r>
          </a:p>
          <a:p>
            <a:pPr lvl="1">
              <a:spcBef>
                <a:spcPts val="600"/>
              </a:spcBef>
            </a:pPr>
            <a:r>
              <a:rPr lang="en-US" sz="2800" dirty="0" smtClean="0"/>
              <a:t>Easy, scriptable, and configurable install</a:t>
            </a:r>
          </a:p>
          <a:p>
            <a:pPr>
              <a:spcBef>
                <a:spcPts val="600"/>
              </a:spcBef>
            </a:pPr>
            <a:r>
              <a:rPr lang="en-US" sz="3200" dirty="0" smtClean="0"/>
              <a:t>Once installed, can be enabled for each desired process</a:t>
            </a:r>
          </a:p>
          <a:p>
            <a:pPr lvl="1">
              <a:spcBef>
                <a:spcPts val="600"/>
              </a:spcBef>
            </a:pPr>
            <a:r>
              <a:rPr lang="en-US" sz="2800" dirty="0" smtClean="0"/>
              <a:t>For all verified processes the presence of a debugger is required</a:t>
            </a:r>
          </a:p>
          <a:p>
            <a:pPr>
              <a:spcBef>
                <a:spcPts val="600"/>
              </a:spcBef>
            </a:pPr>
            <a:r>
              <a:rPr lang="en-US" sz="3200" dirty="0" smtClean="0"/>
              <a:t>Known limitations</a:t>
            </a:r>
          </a:p>
          <a:p>
            <a:pPr lvl="1">
              <a:spcBef>
                <a:spcPts val="600"/>
              </a:spcBef>
            </a:pPr>
            <a:r>
              <a:rPr lang="en-US" sz="2800" dirty="0" smtClean="0"/>
              <a:t>System processes (</a:t>
            </a:r>
            <a:r>
              <a:rPr lang="en-US" sz="2800" dirty="0" err="1" smtClean="0"/>
              <a:t>csrss</a:t>
            </a:r>
            <a:r>
              <a:rPr lang="en-US" sz="2800" dirty="0" smtClean="0"/>
              <a:t>, </a:t>
            </a:r>
            <a:r>
              <a:rPr lang="en-US" sz="2800" dirty="0" err="1" smtClean="0"/>
              <a:t>lsass</a:t>
            </a:r>
            <a:r>
              <a:rPr lang="en-US" sz="2800" dirty="0" smtClean="0"/>
              <a:t>) not supported</a:t>
            </a:r>
          </a:p>
          <a:p>
            <a:pPr lvl="1">
              <a:spcBef>
                <a:spcPts val="600"/>
              </a:spcBef>
            </a:pPr>
            <a:r>
              <a:rPr lang="en-US" sz="2800" dirty="0" smtClean="0"/>
              <a:t>Application and Print Verifiers designed to verify native applications, not .NET applications</a:t>
            </a:r>
          </a:p>
          <a:p>
            <a:pPr lvl="2">
              <a:spcBef>
                <a:spcPts val="600"/>
              </a:spcBef>
            </a:pPr>
            <a:r>
              <a:rPr lang="en-US" sz="2400" dirty="0" smtClean="0"/>
              <a:t>It works, but provides limited value</a:t>
            </a:r>
          </a:p>
        </p:txBody>
      </p:sp>
    </p:spTree>
  </p:cSld>
  <p:clrMapOvr>
    <a:masterClrMapping/>
  </p:clrMapOvr>
  <p:transition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t>Setup And Configuration</a:t>
            </a:r>
          </a:p>
        </p:txBody>
      </p:sp>
      <p:pic>
        <p:nvPicPr>
          <p:cNvPr id="29698" name="Picture 6" descr="printVerifier"/>
          <p:cNvPicPr>
            <a:picLocks noChangeAspect="1" noChangeArrowheads="1"/>
          </p:cNvPicPr>
          <p:nvPr/>
        </p:nvPicPr>
        <p:blipFill>
          <a:blip r:embed="rId3"/>
          <a:srcRect/>
          <a:stretch>
            <a:fillRect/>
          </a:stretch>
        </p:blipFill>
        <p:spPr bwMode="auto">
          <a:xfrm>
            <a:off x="695848" y="1408599"/>
            <a:ext cx="7743749" cy="4605337"/>
          </a:xfrm>
          <a:prstGeom prst="rect">
            <a:avLst/>
          </a:prstGeom>
          <a:noFill/>
          <a:ln w="9525">
            <a:noFill/>
            <a:miter lim="800000"/>
            <a:headEnd/>
            <a:tailEnd/>
          </a:ln>
          <a:effectLst>
            <a:outerShdw blurRad="63500" sx="102000" sy="102000" algn="ctr" rotWithShape="0">
              <a:prstClr val="black">
                <a:alpha val="40000"/>
              </a:prstClr>
            </a:outerShdw>
          </a:effectLst>
        </p:spPr>
      </p:pic>
    </p:spTree>
  </p:cSld>
  <p:clrMapOvr>
    <a:masterClrMapping/>
  </p:clrMapOvr>
  <p:transition advClick="0">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5/2007 10:12:33 AM&quot;&gt;&lt;Slide id=&quot;257&quot; dur=&quot;3.015625&quot; bld=&quot;INVLD&quot;/&gt;&lt;Slide id=&quot;258&quot; dur=&quot;1.578125&quot;/&gt;&lt;Slide id=&quot;273&quot; dur=&quot;1.015625&quot;/&gt;&lt;Slide id=&quot;274&quot; dur=&quot;1.390625&quot;/&gt;&lt;Slide id=&quot;273&quot; dur=&quot;5.578125&quot;/&gt;&lt;/Timings&gt;&lt;Timings time=&quot;5/15/2007 10:02:48 AM&quot;&gt;&lt;Slide id=&quot;257&quot; dur=&quot;6.390625&quot; bld=&quot;INVLD&quot;/&gt;&lt;Slide id=&quot;258&quot; dur=&quot;5.09375&quot;/&gt;&lt;Slide id=&quot;273&quot; dur=&quot;1.859375&quot;/&gt;&lt;Slide id=&quot;274&quot; dur=&quot;2.609375&quot;/&gt;&lt;Slide id=&quot;275&quot; dur=&quot;2.4375&quot;/&gt;&lt;Slide id=&quot;276&quot; dur=&quot;3.046875&quot;/&gt;&lt;Slide id=&quot;277&quot; dur=&quot;2.953125&quot;/&gt;&lt;Slide id=&quot;278&quot; dur=&quot;2.71875&quot;/&gt;&lt;Slide id=&quot;279&quot; dur=&quot;2.734375&quot;/&gt;&lt;Slide id=&quot;280&quot; dur=&quot;2.625&quot;/&gt;&lt;Slide id=&quot;286&quot; dur=&quot;2.875&quot;/&gt;&lt;Slide id=&quot;287&quot; dur=&quot;2.84375&quot;/&gt;&lt;Slide id=&quot;283&quot; dur=&quot;3.203125&quot;/&gt;&lt;Slide id=&quot;296&quot; dur=&quot;3.15625&quot;/&gt;&lt;Slide id=&quot;297&quot; dur=&quot;3.390625&quot;/&gt;&lt;Slide id=&quot;281&quot; dur=&quot;3.609375&quot;/&gt;&lt;Slide id=&quot;282&quot; dur=&quot;2.765625&quot;/&gt;&lt;Slide id=&quot;284&quot; dur=&quot;2.875&quot;/&gt;&lt;Slide id=&quot;267&quot; dur=&quot;4.234375&quot;/&gt;&lt;Slide id=&quot;291&quot; dur=&quot;3.015625&quot;/&gt;&lt;Slide id=&quot;298&quot; dur=&quot;3.140625&quot;/&gt;&lt;Slide id=&quot;292&quot; dur=&quot;6.4375&quot;/&gt;&lt;Slide id=&quot;293&quot; dur=&quot;3.109375&quot;/&gt;&lt;/Timings&gt;&lt;/WMTools&gt;"/>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Print Verifier 04</Template>
  <TotalTime>427</TotalTime>
  <Words>1234</Words>
  <Application>Microsoft Office PowerPoint</Application>
  <PresentationFormat>On-screen Show (4:3)</PresentationFormat>
  <Paragraphs>195</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Segoe</vt:lpstr>
      <vt:lpstr>Segoe Semibold</vt:lpstr>
      <vt:lpstr>Wingdings</vt:lpstr>
      <vt:lpstr>Calibri</vt:lpstr>
      <vt:lpstr>WinHec 2007 WEB Template</vt:lpstr>
      <vt:lpstr>XPSDrv Best practices using Print Verifier</vt:lpstr>
      <vt:lpstr>Agenda</vt:lpstr>
      <vt:lpstr>App/Driver Quality Challenges</vt:lpstr>
      <vt:lpstr>Introduction To Print Verifier</vt:lpstr>
      <vt:lpstr>High Level Architecture  </vt:lpstr>
      <vt:lpstr>Print Verifier Philosophy</vt:lpstr>
      <vt:lpstr>Using Print Verifier </vt:lpstr>
      <vt:lpstr>Setup And Configuration</vt:lpstr>
      <vt:lpstr>Setup And Configuration</vt:lpstr>
      <vt:lpstr>Recommended Settings</vt:lpstr>
      <vt:lpstr>Recommended Settings</vt:lpstr>
      <vt:lpstr>PrintVerifier Demo</vt:lpstr>
      <vt:lpstr>Additional Features</vt:lpstr>
      <vt:lpstr>Additional Features</vt:lpstr>
      <vt:lpstr>Print Verifier Fault Detection</vt:lpstr>
      <vt:lpstr>Print Verifier Fault Detection</vt:lpstr>
      <vt:lpstr>Print Verifier Fault Detection</vt:lpstr>
      <vt:lpstr>Future Improvements</vt:lpstr>
      <vt:lpstr>Call To Action</vt:lpstr>
      <vt:lpstr>Related Sessions</vt:lpstr>
      <vt:lpstr>Additional Resources</vt:lpstr>
      <vt:lpstr>Slide 22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CLN-T370  XPSDrv: Best Practices Using Print Verifier </dc:title>
  <dc:subject>WinHec 2007</dc:subject>
  <dc:creator>Manski Fransazov/ Ashwin Needamangala</dc:creator>
  <dc:description>Template: Bryan Lenning, Silver Fox Productions
Formatting: Steve Hein, Silver Fox Productions
Event Date: May 14-17, 2007 
Event Location: Los Angeles, CA</dc:description>
  <cp:lastModifiedBy>Microsoft Employee</cp:lastModifiedBy>
  <cp:revision>62</cp:revision>
  <dcterms:created xsi:type="dcterms:W3CDTF">2007-04-06T06:33:45Z</dcterms:created>
  <dcterms:modified xsi:type="dcterms:W3CDTF">2007-05-29T19:43:08Z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