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0" r:id="rId1"/>
  </p:sldMasterIdLst>
  <p:notesMasterIdLst>
    <p:notesMasterId r:id="rId42"/>
  </p:notesMasterIdLst>
  <p:sldIdLst>
    <p:sldId id="258" r:id="rId2"/>
    <p:sldId id="368" r:id="rId3"/>
    <p:sldId id="315" r:id="rId4"/>
    <p:sldId id="350" r:id="rId5"/>
    <p:sldId id="291" r:id="rId6"/>
    <p:sldId id="283" r:id="rId7"/>
    <p:sldId id="295" r:id="rId8"/>
    <p:sldId id="296" r:id="rId9"/>
    <p:sldId id="280" r:id="rId10"/>
    <p:sldId id="372" r:id="rId11"/>
    <p:sldId id="293" r:id="rId12"/>
    <p:sldId id="351" r:id="rId13"/>
    <p:sldId id="349" r:id="rId14"/>
    <p:sldId id="337" r:id="rId15"/>
    <p:sldId id="339" r:id="rId16"/>
    <p:sldId id="340" r:id="rId17"/>
    <p:sldId id="341" r:id="rId18"/>
    <p:sldId id="342" r:id="rId19"/>
    <p:sldId id="343" r:id="rId20"/>
    <p:sldId id="338" r:id="rId21"/>
    <p:sldId id="362" r:id="rId22"/>
    <p:sldId id="363" r:id="rId23"/>
    <p:sldId id="364" r:id="rId24"/>
    <p:sldId id="366" r:id="rId25"/>
    <p:sldId id="365" r:id="rId26"/>
    <p:sldId id="352" r:id="rId27"/>
    <p:sldId id="325" r:id="rId28"/>
    <p:sldId id="326" r:id="rId29"/>
    <p:sldId id="327" r:id="rId30"/>
    <p:sldId id="328" r:id="rId31"/>
    <p:sldId id="329" r:id="rId32"/>
    <p:sldId id="330" r:id="rId33"/>
    <p:sldId id="375" r:id="rId34"/>
    <p:sldId id="331" r:id="rId35"/>
    <p:sldId id="369" r:id="rId36"/>
    <p:sldId id="370" r:id="rId37"/>
    <p:sldId id="376" r:id="rId38"/>
    <p:sldId id="360" r:id="rId39"/>
    <p:sldId id="378" r:id="rId40"/>
    <p:sldId id="377" r:id="rId41"/>
  </p:sldIdLst>
  <p:sldSz cx="9144000" cy="6858000" type="screen4x3"/>
  <p:notesSz cx="6858000" cy="9144000"/>
  <p:embeddedFontLst>
    <p:embeddedFont>
      <p:font typeface="Segoe" charset="0"/>
      <p:regular r:id="rId43"/>
      <p:bold r:id="rId44"/>
      <p:italic r:id="rId45"/>
      <p:boldItalic r:id="rId46"/>
    </p:embeddedFont>
    <p:embeddedFont>
      <p:font typeface="Segoe Semibold" charset="0"/>
      <p:bold r:id="rId47"/>
      <p:boldItalic r:id="rId48"/>
    </p:embeddedFont>
    <p:embeddedFont>
      <p:font typeface="Calibri" pitchFamily="34" charset="0"/>
      <p:regular r:id="rId49"/>
      <p:bold r:id="rId50"/>
      <p:italic r:id="rId51"/>
      <p:boldItalic r:id="rId5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49" autoAdjust="0"/>
    <p:restoredTop sz="98507" autoAdjust="0"/>
  </p:normalViewPr>
  <p:slideViewPr>
    <p:cSldViewPr>
      <p:cViewPr varScale="1">
        <p:scale>
          <a:sx n="87" d="100"/>
          <a:sy n="87" d="100"/>
        </p:scale>
        <p:origin x="-1236" y="-90"/>
      </p:cViewPr>
      <p:guideLst>
        <p:guide orient="horz" pos="2160"/>
        <p:guide orient="horz" pos="144"/>
        <p:guide orient="horz" pos="4176"/>
        <p:guide orient="horz" pos="1488"/>
        <p:guide orient="horz" pos="1200"/>
        <p:guide orient="horz" pos="893"/>
        <p:guide pos="2880"/>
        <p:guide pos="240"/>
        <p:guide pos="5520"/>
      </p:guideLst>
    </p:cSldViewPr>
  </p:slideViewPr>
  <p:notesTextViewPr>
    <p:cViewPr>
      <p:scale>
        <a:sx n="100" d="100"/>
        <a:sy n="100" d="100"/>
      </p:scale>
      <p:origin x="0" y="0"/>
    </p:cViewPr>
  </p:notesTextViewPr>
  <p:sorterViewPr>
    <p:cViewPr>
      <p:scale>
        <a:sx n="28" d="100"/>
        <a:sy n="2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60D4B8C-4B32-4D57-B985-89EC131DBD21}" type="datetimeFigureOut">
              <a:rPr lang="en-US"/>
              <a:pPr>
                <a:defRPr/>
              </a:pPr>
              <a:t>6/5/2007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7133C87-7246-401E-B83E-72273E2659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66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9761748-5CCD-44FB-A59B-143008B1B579}" type="datetime8">
              <a:rPr lang="en-US"/>
              <a:pPr fontAlgn="base">
                <a:spcBef>
                  <a:spcPct val="0"/>
                </a:spcBef>
                <a:spcAft>
                  <a:spcPct val="0"/>
                </a:spcAft>
              </a:pPr>
              <a:t>6/5/2007 3:08 PM</a:t>
            </a:fld>
            <a:endParaRPr lang="en-US"/>
          </a:p>
        </p:txBody>
      </p:sp>
      <p:sp>
        <p:nvSpPr>
          <p:cNvPr id="2662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66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E99513-DED1-4863-A010-0131BED6EE5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295D39-FB12-4ECD-B83D-080811316AD9}" type="slidenum">
              <a:rPr lang="en-US"/>
              <a:pPr fontAlgn="base">
                <a:spcBef>
                  <a:spcPct val="0"/>
                </a:spcBef>
                <a:spcAft>
                  <a:spcPct val="0"/>
                </a:spcAft>
              </a:pPr>
              <a:t>10</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295D39-FB12-4ECD-B83D-080811316AD9}" type="slidenum">
              <a:rPr lang="en-US"/>
              <a:pPr fontAlgn="base">
                <a:spcBef>
                  <a:spcPct val="0"/>
                </a:spcBef>
                <a:spcAft>
                  <a:spcPct val="0"/>
                </a:spcAft>
              </a:pPr>
              <a:t>11</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E6659E-114F-40CA-8948-6D6A31B677D7}"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BFBC7-0B74-4F80-B69F-4BB47F8FED5B}"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AEE637-8B1C-4C7F-8144-80EDF9FC3575}" type="slidenum">
              <a:rPr lang="en-US"/>
              <a:pPr fontAlgn="base">
                <a:spcBef>
                  <a:spcPct val="0"/>
                </a:spcBef>
                <a:spcAft>
                  <a:spcPct val="0"/>
                </a:spcAft>
              </a:pPr>
              <a:t>18</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B4365B-D0E1-4217-B5E0-9782CCFFF245}"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7E257D1-2FD0-463A-9976-855A63E22FA0}" type="datetime8">
              <a:rPr lang="en-US"/>
              <a:pPr fontAlgn="base">
                <a:spcBef>
                  <a:spcPct val="0"/>
                </a:spcBef>
                <a:spcAft>
                  <a:spcPct val="0"/>
                </a:spcAft>
              </a:pPr>
              <a:t>6/5/2007 3:08 PM</a:t>
            </a:fld>
            <a:endParaRPr lang="en-US"/>
          </a:p>
        </p:txBody>
      </p:sp>
      <p:sp>
        <p:nvSpPr>
          <p:cNvPr id="2867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86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4F43D7-33BE-4574-BEE1-2C2356A77DEF}" type="slidenum">
              <a:rPr lang="en-US"/>
              <a:pPr fontAlgn="base">
                <a:spcBef>
                  <a:spcPct val="0"/>
                </a:spcBef>
                <a:spcAft>
                  <a:spcPct val="0"/>
                </a:spcAft>
              </a:pPr>
              <a:t>2</a:t>
            </a:fld>
            <a:endParaRPr lang="en-US"/>
          </a:p>
        </p:txBody>
      </p:sp>
      <p:sp>
        <p:nvSpPr>
          <p:cNvPr id="2867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867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523D33-9037-4AE6-B03D-4EA36C2BB24E}"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7DDF9-7699-4BD6-80E8-3E633CD548B8}"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1C6F0-ACAF-407B-85D6-BEA114B1D6D9}"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414A23-72ED-4F4B-9A2B-64440EDB1437}"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4D1126-53A6-4F32-A476-D1329741FE55}"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D0FC6B-E5E3-4DBD-B300-2EDA1B1CB84C}"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448818F-2DE0-4E5E-9C36-398AFE43D2B6}" type="datetime8">
              <a:rPr lang="en-US"/>
              <a:pPr fontAlgn="base">
                <a:spcBef>
                  <a:spcPct val="0"/>
                </a:spcBef>
                <a:spcAft>
                  <a:spcPct val="0"/>
                </a:spcAft>
              </a:pPr>
              <a:t>6/5/2007 3:08 PM</a:t>
            </a:fld>
            <a:endParaRPr lang="en-US"/>
          </a:p>
        </p:txBody>
      </p:sp>
      <p:sp>
        <p:nvSpPr>
          <p:cNvPr id="3072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07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19ED63-83A3-4DA3-A8BD-2DBA9B66B0C3}" type="slidenum">
              <a:rPr lang="en-US"/>
              <a:pPr fontAlgn="base">
                <a:spcBef>
                  <a:spcPct val="0"/>
                </a:spcBef>
                <a:spcAft>
                  <a:spcPct val="0"/>
                </a:spcAft>
              </a:pPr>
              <a:t>3</a:t>
            </a:fld>
            <a:endParaRPr lang="en-US"/>
          </a:p>
        </p:txBody>
      </p:sp>
      <p:sp>
        <p:nvSpPr>
          <p:cNvPr id="307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5" name="Notes Placeholder 6"/>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80B3C8-CF3C-480F-83AF-6DD3FEB87ACC}"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7E776-4356-4E83-A72C-F48AEDC79578}"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7E776-4356-4E83-A72C-F48AEDC79578}"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22CD64-E228-42F8-A1BE-D178A890D2BE}"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F6E5D8-415F-4C93-80FF-43ABA7B68867}"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F6E5D8-415F-4C93-80FF-43ABA7B68867}"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6/5/2007 3:08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133C87-7246-401E-B83E-72273E265980}"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CD2716-2F18-416D-9E8E-A465C6CD8AC4}"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7714FD-C531-45FD-AD28-DBED8A6F8869}"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AB99BF-F9ED-42F8-9153-4E5BB058DDB5}" type="slidenum">
              <a:rPr lang="en-US"/>
              <a:pPr fontAlgn="base">
                <a:spcBef>
                  <a:spcPct val="0"/>
                </a:spcBef>
                <a:spcAft>
                  <a:spcPct val="0"/>
                </a:spcAft>
              </a:pPr>
              <a:t>7</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181A3-EC6F-4918-B183-BFB36FCCCB41}" type="slidenum">
              <a:rPr lang="en-US"/>
              <a:pPr fontAlgn="base">
                <a:spcBef>
                  <a:spcPct val="0"/>
                </a:spcBef>
                <a:spcAft>
                  <a:spcPct val="0"/>
                </a:spcAft>
              </a:pPr>
              <a:t>8</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88E926-E678-4767-8D3E-A88846BFAC5E}" type="slidenum">
              <a:rPr lang="en-US"/>
              <a:pPr fontAlgn="base">
                <a:spcBef>
                  <a:spcPct val="0"/>
                </a:spcBef>
                <a:spcAft>
                  <a:spcPct val="0"/>
                </a:spcAft>
              </a:pPr>
              <a:t>9</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95" r:id="rId12"/>
    <p:sldLayoutId id="2147483696"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whdc/device/display/default.mspx"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mailto:directx@microsoft.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8035395" cy="2243691"/>
          </a:xfrm>
        </p:spPr>
        <p:txBody>
          <a:bodyPr/>
          <a:lstStyle/>
          <a:p>
            <a:r>
              <a:rPr lang="en-US" sz="5400" dirty="0" smtClean="0"/>
              <a:t>Windows</a:t>
            </a:r>
            <a:br>
              <a:rPr lang="en-US" sz="5400" dirty="0" smtClean="0"/>
            </a:br>
            <a:r>
              <a:rPr lang="en-US" sz="5400" dirty="0" smtClean="0"/>
              <a:t>Display Driver Model </a:t>
            </a:r>
            <a:br>
              <a:rPr lang="en-US" sz="5400" dirty="0" smtClean="0"/>
            </a:br>
            <a:r>
              <a:rPr lang="en-US" sz="5400" dirty="0" smtClean="0"/>
              <a:t>Key Features</a:t>
            </a:r>
            <a:endParaRPr lang="en-US" sz="5400" dirty="0"/>
          </a:p>
        </p:txBody>
      </p:sp>
      <p:sp>
        <p:nvSpPr>
          <p:cNvPr id="3" name="Subtitle 2"/>
          <p:cNvSpPr>
            <a:spLocks noGrp="1"/>
          </p:cNvSpPr>
          <p:nvPr>
            <p:ph type="subTitle" idx="1"/>
          </p:nvPr>
        </p:nvSpPr>
        <p:spPr>
          <a:xfrm>
            <a:off x="727605" y="4334074"/>
            <a:ext cx="7692761" cy="1828193"/>
          </a:xfrm>
        </p:spPr>
        <p:txBody>
          <a:bodyPr/>
          <a:lstStyle/>
          <a:p>
            <a:r>
              <a:rPr lang="en-US" dirty="0" smtClean="0"/>
              <a:t>Rudolph </a:t>
            </a:r>
            <a:r>
              <a:rPr lang="en-US" dirty="0" err="1" smtClean="0"/>
              <a:t>Balaz</a:t>
            </a:r>
            <a:endParaRPr lang="en-US" dirty="0" smtClean="0"/>
          </a:p>
          <a:p>
            <a:r>
              <a:rPr lang="en-US" dirty="0" smtClean="0"/>
              <a:t>Lead Program Manager</a:t>
            </a:r>
          </a:p>
          <a:p>
            <a:r>
              <a:rPr lang="en-US" dirty="0" smtClean="0"/>
              <a:t>Windows Graphics Infrastructure</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2588" y="228600"/>
            <a:ext cx="8380412" cy="1191095"/>
          </a:xfrm>
        </p:spPr>
        <p:txBody>
          <a:bodyPr/>
          <a:lstStyle/>
          <a:p>
            <a:r>
              <a:rPr lang="en-US" dirty="0" smtClean="0"/>
              <a:t>Mobile Graphics</a:t>
            </a:r>
            <a:br>
              <a:rPr lang="en-US" dirty="0" smtClean="0"/>
            </a:br>
            <a:r>
              <a:rPr lang="en-US" sz="3600" dirty="0" smtClean="0">
                <a:solidFill>
                  <a:schemeClr val="accent1"/>
                </a:solidFill>
              </a:rPr>
              <a:t>Brightness control</a:t>
            </a:r>
            <a:endParaRPr lang="en-US" sz="3600" dirty="0">
              <a:solidFill>
                <a:schemeClr val="accent1"/>
              </a:solidFill>
            </a:endParaRPr>
          </a:p>
        </p:txBody>
      </p:sp>
      <p:sp>
        <p:nvSpPr>
          <p:cNvPr id="17411" name="Rectangle 3"/>
          <p:cNvSpPr>
            <a:spLocks noGrp="1" noChangeArrowheads="1"/>
          </p:cNvSpPr>
          <p:nvPr>
            <p:ph type="body" idx="1"/>
          </p:nvPr>
        </p:nvSpPr>
        <p:spPr>
          <a:xfrm>
            <a:off x="382588" y="1905000"/>
            <a:ext cx="8380412" cy="5334281"/>
          </a:xfrm>
        </p:spPr>
        <p:txBody>
          <a:bodyPr/>
          <a:lstStyle/>
          <a:p>
            <a:r>
              <a:rPr lang="en-US" dirty="0" smtClean="0"/>
              <a:t>User scenarios in Windows Vista</a:t>
            </a:r>
          </a:p>
          <a:p>
            <a:pPr lvl="1"/>
            <a:r>
              <a:rPr lang="en-US" dirty="0" smtClean="0"/>
              <a:t>Mobility Center Brightness Slider</a:t>
            </a:r>
          </a:p>
          <a:p>
            <a:pPr lvl="1"/>
            <a:r>
              <a:rPr lang="en-US" dirty="0" smtClean="0"/>
              <a:t>Device Power Policy (Automatic on AC/DC state change)</a:t>
            </a:r>
          </a:p>
          <a:p>
            <a:pPr lvl="1"/>
            <a:r>
              <a:rPr lang="en-US" dirty="0" smtClean="0"/>
              <a:t>Hot Keys/Buttons (OEM specific)</a:t>
            </a:r>
          </a:p>
          <a:p>
            <a:pPr lvl="1"/>
            <a:r>
              <a:rPr lang="en-US" dirty="0" smtClean="0"/>
              <a:t>Ambient Light Sensor (OEM specific)</a:t>
            </a:r>
          </a:p>
          <a:p>
            <a:r>
              <a:rPr lang="en-US" dirty="0" smtClean="0"/>
              <a:t>Ambient Light Sensors are supported</a:t>
            </a:r>
          </a:p>
          <a:p>
            <a:r>
              <a:rPr lang="en-US" dirty="0" smtClean="0"/>
              <a:t>Note:  External display brightness is controlled by MCCS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2588" y="228600"/>
            <a:ext cx="8380412" cy="1191095"/>
          </a:xfrm>
        </p:spPr>
        <p:txBody>
          <a:bodyPr/>
          <a:lstStyle/>
          <a:p>
            <a:r>
              <a:rPr lang="en-US" dirty="0" smtClean="0"/>
              <a:t>Mobile Graphics</a:t>
            </a:r>
            <a:br>
              <a:rPr lang="en-US" dirty="0" smtClean="0"/>
            </a:br>
            <a:r>
              <a:rPr lang="en-US" sz="3600" dirty="0" smtClean="0">
                <a:solidFill>
                  <a:schemeClr val="accent1"/>
                </a:solidFill>
              </a:rPr>
              <a:t>Brightness control</a:t>
            </a:r>
            <a:endParaRPr lang="en-US" sz="3600" dirty="0">
              <a:solidFill>
                <a:schemeClr val="accent1"/>
              </a:solidFill>
            </a:endParaRPr>
          </a:p>
        </p:txBody>
      </p:sp>
      <p:sp>
        <p:nvSpPr>
          <p:cNvPr id="17411" name="Rectangle 3"/>
          <p:cNvSpPr>
            <a:spLocks noGrp="1" noChangeArrowheads="1"/>
          </p:cNvSpPr>
          <p:nvPr>
            <p:ph type="body" idx="1"/>
          </p:nvPr>
        </p:nvSpPr>
        <p:spPr>
          <a:xfrm>
            <a:off x="381000" y="1905000"/>
            <a:ext cx="8380412" cy="4540730"/>
          </a:xfrm>
        </p:spPr>
        <p:txBody>
          <a:bodyPr/>
          <a:lstStyle/>
          <a:p>
            <a:r>
              <a:rPr lang="en-US" dirty="0" smtClean="0"/>
              <a:t>System Logo Requirements</a:t>
            </a:r>
          </a:p>
          <a:p>
            <a:pPr lvl="1"/>
            <a:r>
              <a:rPr lang="en-US" dirty="0" smtClean="0"/>
              <a:t>Brightness control via ACPI or WDDM drivers need to be supported</a:t>
            </a:r>
          </a:p>
          <a:p>
            <a:pPr lvl="1"/>
            <a:r>
              <a:rPr lang="en-US" dirty="0" smtClean="0"/>
              <a:t>WDDM needs to be informed of any brightness changes via </a:t>
            </a:r>
            <a:br>
              <a:rPr lang="en-US" dirty="0" smtClean="0"/>
            </a:br>
            <a:r>
              <a:rPr lang="en-US" dirty="0" smtClean="0"/>
              <a:t>hotkeys/ALS/OEM buttons</a:t>
            </a:r>
          </a:p>
          <a:p>
            <a:r>
              <a:rPr lang="en-US" dirty="0" smtClean="0"/>
              <a:t>Call To Action</a:t>
            </a:r>
          </a:p>
          <a:p>
            <a:pPr lvl="1"/>
            <a:r>
              <a:rPr lang="en-US" dirty="0" smtClean="0"/>
              <a:t>Proper SBIOS support</a:t>
            </a:r>
          </a:p>
          <a:p>
            <a:pPr lvl="1"/>
            <a:r>
              <a:rPr lang="en-US" dirty="0" smtClean="0"/>
              <a:t>Avoid Private Interfaces!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Graphic Cards</a:t>
            </a: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History</a:t>
            </a:r>
            <a:br>
              <a:rPr lang="en-US" dirty="0" smtClean="0"/>
            </a:br>
            <a:r>
              <a:rPr lang="en-US" sz="3600" dirty="0" smtClean="0">
                <a:solidFill>
                  <a:schemeClr val="accent1"/>
                </a:solidFill>
              </a:rPr>
              <a:t>WDDM 1.0</a:t>
            </a:r>
            <a:endParaRPr lang="en-US" sz="3600" dirty="0">
              <a:solidFill>
                <a:schemeClr val="accent1"/>
              </a:solidFill>
            </a:endParaRPr>
          </a:p>
        </p:txBody>
      </p:sp>
      <p:sp>
        <p:nvSpPr>
          <p:cNvPr id="3" name="Content Placeholder 2"/>
          <p:cNvSpPr>
            <a:spLocks noGrp="1"/>
          </p:cNvSpPr>
          <p:nvPr>
            <p:ph type="body" idx="1"/>
          </p:nvPr>
        </p:nvSpPr>
        <p:spPr>
          <a:xfrm>
            <a:off x="381000" y="1905000"/>
            <a:ext cx="8380412" cy="4873642"/>
          </a:xfrm>
        </p:spPr>
        <p:txBody>
          <a:bodyPr/>
          <a:lstStyle/>
          <a:p>
            <a:r>
              <a:rPr lang="en-US" dirty="0" smtClean="0"/>
              <a:t>Designed to work on existing generation of GPUs</a:t>
            </a:r>
          </a:p>
          <a:p>
            <a:pPr lvl="1"/>
            <a:r>
              <a:rPr lang="en-US" dirty="0" smtClean="0"/>
              <a:t>2003 ~ 2006</a:t>
            </a:r>
          </a:p>
          <a:p>
            <a:pPr lvl="1"/>
            <a:r>
              <a:rPr lang="en-US" dirty="0" smtClean="0"/>
              <a:t>Broad coverage and 90% + device support</a:t>
            </a:r>
          </a:p>
          <a:p>
            <a:r>
              <a:rPr lang="en-US" dirty="0" smtClean="0"/>
              <a:t>Stability of Display Drivers was the key objective</a:t>
            </a:r>
          </a:p>
          <a:p>
            <a:r>
              <a:rPr lang="en-US" dirty="0" smtClean="0"/>
              <a:t>GPU is now a shared resource</a:t>
            </a:r>
          </a:p>
          <a:p>
            <a:pPr lvl="1"/>
            <a:r>
              <a:rPr lang="en-US" dirty="0" smtClean="0"/>
              <a:t>Desktop now utilizes the GPU (Aero Glass)</a:t>
            </a:r>
          </a:p>
          <a:p>
            <a:r>
              <a:rPr lang="en-US" dirty="0" smtClean="0"/>
              <a:t>Huge step ahead of XPDM</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Graphics Memory Reporting</a:t>
            </a:r>
            <a:endParaRPr lang="en-US"/>
          </a:p>
        </p:txBody>
      </p:sp>
      <p:sp>
        <p:nvSpPr>
          <p:cNvPr id="3" name="Content Placeholder 2"/>
          <p:cNvSpPr>
            <a:spLocks noGrp="1"/>
          </p:cNvSpPr>
          <p:nvPr>
            <p:ph type="body" idx="1"/>
          </p:nvPr>
        </p:nvSpPr>
        <p:spPr>
          <a:xfrm>
            <a:off x="382588" y="1414464"/>
            <a:ext cx="4189412" cy="5281446"/>
          </a:xfrm>
        </p:spPr>
        <p:txBody>
          <a:bodyPr/>
          <a:lstStyle/>
          <a:p>
            <a:pPr>
              <a:spcBef>
                <a:spcPts val="600"/>
              </a:spcBef>
            </a:pPr>
            <a:r>
              <a:rPr lang="en-US" sz="2400" dirty="0" smtClean="0"/>
              <a:t>Graphics memory reported in the Display applet and the “Performance Information and Tools” applet</a:t>
            </a:r>
          </a:p>
          <a:p>
            <a:pPr>
              <a:spcBef>
                <a:spcPts val="600"/>
              </a:spcBef>
            </a:pPr>
            <a:r>
              <a:rPr lang="en-US" sz="2400" dirty="0" smtClean="0"/>
              <a:t>Detailed and true picture of Graphics Memory</a:t>
            </a:r>
          </a:p>
          <a:p>
            <a:pPr>
              <a:spcBef>
                <a:spcPts val="600"/>
              </a:spcBef>
            </a:pPr>
            <a:r>
              <a:rPr lang="en-US" sz="2400" dirty="0" smtClean="0"/>
              <a:t>Broken down into –</a:t>
            </a:r>
          </a:p>
          <a:p>
            <a:pPr lvl="1">
              <a:spcBef>
                <a:spcPts val="600"/>
              </a:spcBef>
            </a:pPr>
            <a:r>
              <a:rPr lang="en-US" sz="2000" dirty="0" smtClean="0"/>
              <a:t>Dedicated graphics memory</a:t>
            </a:r>
          </a:p>
          <a:p>
            <a:pPr lvl="1">
              <a:spcBef>
                <a:spcPts val="600"/>
              </a:spcBef>
            </a:pPr>
            <a:r>
              <a:rPr lang="en-US" sz="2000" dirty="0" smtClean="0"/>
              <a:t>Dedicated system memory</a:t>
            </a:r>
          </a:p>
          <a:p>
            <a:pPr lvl="1">
              <a:spcBef>
                <a:spcPts val="600"/>
              </a:spcBef>
            </a:pPr>
            <a:r>
              <a:rPr lang="en-US" sz="2000" dirty="0" smtClean="0"/>
              <a:t>Shared System Memory</a:t>
            </a:r>
          </a:p>
          <a:p>
            <a:pPr>
              <a:spcBef>
                <a:spcPts val="600"/>
              </a:spcBef>
            </a:pPr>
            <a:r>
              <a:rPr lang="en-US" sz="2400" dirty="0" smtClean="0"/>
              <a:t>Applications can use the DirectX 10 API  - DXGI_ADAPTER_DESC to retrieve these values directly</a:t>
            </a:r>
            <a:endParaRPr lang="en-US" sz="2400" dirty="0"/>
          </a:p>
        </p:txBody>
      </p:sp>
      <p:pic>
        <p:nvPicPr>
          <p:cNvPr id="53251" name="Picture 2"/>
          <p:cNvPicPr>
            <a:picLocks noChangeAspect="1" noChangeArrowheads="1"/>
          </p:cNvPicPr>
          <p:nvPr/>
        </p:nvPicPr>
        <p:blipFill>
          <a:blip r:embed="rId3"/>
          <a:srcRect/>
          <a:stretch>
            <a:fillRect/>
          </a:stretch>
        </p:blipFill>
        <p:spPr bwMode="auto">
          <a:xfrm>
            <a:off x="4495800" y="1414347"/>
            <a:ext cx="4468813" cy="2057400"/>
          </a:xfrm>
          <a:prstGeom prst="rect">
            <a:avLst/>
          </a:prstGeom>
          <a:noFill/>
          <a:ln w="9525">
            <a:noFill/>
            <a:miter lim="800000"/>
            <a:headEnd/>
            <a:tailEnd/>
          </a:ln>
          <a:effectLst>
            <a:outerShdw blurRad="596900" sx="102000" sy="102000" algn="ctr" rotWithShape="0">
              <a:prstClr val="black"/>
            </a:outerShdw>
            <a:reflection blurRad="6350" stA="52000" endA="300" endPos="35000" dir="5400000" sy="-100000" algn="bl" rotWithShape="0"/>
          </a:effectLst>
        </p:spPr>
      </p:pic>
      <p:pic>
        <p:nvPicPr>
          <p:cNvPr id="53252" name="Picture 3" descr="ATI_LDDM_disp_Dedicated_Local"/>
          <p:cNvPicPr>
            <a:picLocks noChangeAspect="1" noChangeArrowheads="1"/>
          </p:cNvPicPr>
          <p:nvPr/>
        </p:nvPicPr>
        <p:blipFill>
          <a:blip r:embed="rId4"/>
          <a:srcRect/>
          <a:stretch>
            <a:fillRect/>
          </a:stretch>
        </p:blipFill>
        <p:spPr bwMode="auto">
          <a:xfrm>
            <a:off x="5472906" y="3624147"/>
            <a:ext cx="2514600" cy="2746375"/>
          </a:xfrm>
          <a:prstGeom prst="rect">
            <a:avLst/>
          </a:prstGeom>
          <a:noFill/>
          <a:ln w="9525">
            <a:noFill/>
            <a:miter lim="800000"/>
            <a:headEnd/>
            <a:tailEnd/>
          </a:ln>
          <a:effectLst>
            <a:outerShdw blurRad="5969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Multi-GPU - LDA</a:t>
            </a:r>
            <a:endParaRPr lang="en-US"/>
          </a:p>
        </p:txBody>
      </p:sp>
      <p:sp>
        <p:nvSpPr>
          <p:cNvPr id="3" name="Content Placeholder 2"/>
          <p:cNvSpPr>
            <a:spLocks noGrp="1"/>
          </p:cNvSpPr>
          <p:nvPr>
            <p:ph type="body" idx="1"/>
          </p:nvPr>
        </p:nvSpPr>
        <p:spPr>
          <a:xfrm>
            <a:off x="382588" y="1414464"/>
            <a:ext cx="8380412" cy="4317079"/>
          </a:xfrm>
        </p:spPr>
        <p:txBody>
          <a:bodyPr/>
          <a:lstStyle/>
          <a:p>
            <a:r>
              <a:rPr lang="en-US" dirty="0" smtClean="0"/>
              <a:t>LDA:  Linked Display Adapter</a:t>
            </a:r>
          </a:p>
          <a:p>
            <a:r>
              <a:rPr lang="en-US" dirty="0" smtClean="0"/>
              <a:t>Link multiple physical GPUs into a single (faster) virtual GPU</a:t>
            </a:r>
          </a:p>
          <a:p>
            <a:r>
              <a:rPr lang="en-US" dirty="0" smtClean="0"/>
              <a:t>GPU workload distributed across the physical GPU in a link</a:t>
            </a:r>
          </a:p>
          <a:p>
            <a:pPr lvl="1"/>
            <a:r>
              <a:rPr lang="en-US" dirty="0" smtClean="0"/>
              <a:t>Rendering split frames</a:t>
            </a:r>
          </a:p>
          <a:p>
            <a:pPr lvl="1"/>
            <a:r>
              <a:rPr lang="en-US" dirty="0" smtClean="0"/>
              <a:t>Rendering alternate frames/blocks</a:t>
            </a:r>
          </a:p>
          <a:p>
            <a:r>
              <a:rPr lang="en-US" dirty="0" smtClean="0"/>
              <a:t>NVIDIA SLI and AMD Crossfire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Rebootless Driver Upgrades</a:t>
            </a:r>
            <a:endParaRPr lang="en-US"/>
          </a:p>
        </p:txBody>
      </p:sp>
      <p:sp>
        <p:nvSpPr>
          <p:cNvPr id="3" name="Content Placeholder 2"/>
          <p:cNvSpPr>
            <a:spLocks noGrp="1"/>
          </p:cNvSpPr>
          <p:nvPr>
            <p:ph type="body" idx="1"/>
          </p:nvPr>
        </p:nvSpPr>
        <p:spPr/>
        <p:txBody>
          <a:bodyPr/>
          <a:lstStyle/>
          <a:p>
            <a:r>
              <a:rPr lang="en-US" dirty="0" smtClean="0"/>
              <a:t>One Less reboot of Windows!</a:t>
            </a:r>
          </a:p>
          <a:p>
            <a:r>
              <a:rPr lang="en-US" dirty="0" smtClean="0"/>
              <a:t>WDDM Driver to new WDDM Driver only</a:t>
            </a:r>
          </a:p>
          <a:p>
            <a:r>
              <a:rPr lang="en-US" dirty="0" smtClean="0"/>
              <a:t>Disabling WDDM driver results in VGA</a:t>
            </a:r>
          </a:p>
          <a:p>
            <a:r>
              <a:rPr lang="en-US" dirty="0" smtClean="0"/>
              <a:t>Requires support in WDDM driver</a:t>
            </a:r>
          </a:p>
          <a:p>
            <a:r>
              <a:rPr lang="en-US" dirty="0" smtClean="0"/>
              <a:t>Call To Action</a:t>
            </a:r>
          </a:p>
          <a:p>
            <a:pPr lvl="1"/>
            <a:r>
              <a:rPr lang="en-US" dirty="0" smtClean="0"/>
              <a:t>Applications should handle “Device Lost”</a:t>
            </a:r>
          </a:p>
          <a:p>
            <a:pPr lvl="1"/>
            <a:r>
              <a:rPr lang="en-US" dirty="0" smtClean="0"/>
              <a:t>Don’t cause reboot unnecessarily</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dirty="0" smtClean="0"/>
              <a:t>Timeout Detection And Recovery</a:t>
            </a:r>
            <a:endParaRPr lang="en-US" sz="4800" dirty="0"/>
          </a:p>
        </p:txBody>
      </p:sp>
      <p:sp>
        <p:nvSpPr>
          <p:cNvPr id="3" name="Content Placeholder 2"/>
          <p:cNvSpPr>
            <a:spLocks noGrp="1"/>
          </p:cNvSpPr>
          <p:nvPr>
            <p:ph type="body" idx="1"/>
          </p:nvPr>
        </p:nvSpPr>
        <p:spPr/>
        <p:txBody>
          <a:bodyPr/>
          <a:lstStyle/>
          <a:p>
            <a:r>
              <a:rPr lang="en-US" smtClean="0"/>
              <a:t>Increased reliability of Windows</a:t>
            </a:r>
          </a:p>
          <a:p>
            <a:r>
              <a:rPr lang="en-US" smtClean="0"/>
              <a:t>Windows detects video hardware hangs</a:t>
            </a:r>
          </a:p>
          <a:p>
            <a:r>
              <a:rPr lang="en-US" smtClean="0"/>
              <a:t>Provide a “Seamless” experience in the case of a video hardware hang</a:t>
            </a:r>
          </a:p>
          <a:p>
            <a:pPr lvl="1"/>
            <a:r>
              <a:rPr lang="en-US" smtClean="0"/>
              <a:t>User does not have to reboot the system</a:t>
            </a:r>
          </a:p>
          <a:p>
            <a:pPr lvl="1"/>
            <a:r>
              <a:rPr lang="en-US" smtClean="0"/>
              <a:t>User can resume work as soon as possible</a:t>
            </a:r>
          </a:p>
          <a:p>
            <a:r>
              <a:rPr lang="en-US" smtClean="0"/>
              <a:t>Timeout period = 2 seconds</a:t>
            </a:r>
          </a:p>
          <a:p>
            <a:pPr lvl="1"/>
            <a:r>
              <a:rPr lang="en-US" smtClean="0"/>
              <a:t>Configurable through registry for testing only</a:t>
            </a:r>
          </a:p>
          <a:p>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bwMode="auto">
          <a:xfrm>
            <a:off x="228600" y="1219200"/>
            <a:ext cx="4191000" cy="53340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4495800" y="1143001"/>
            <a:ext cx="4419599" cy="54102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6018" name="Rectangle 2"/>
          <p:cNvSpPr>
            <a:spLocks noGrp="1" noChangeArrowheads="1"/>
          </p:cNvSpPr>
          <p:nvPr>
            <p:ph type="title"/>
          </p:nvPr>
        </p:nvSpPr>
        <p:spPr/>
        <p:txBody>
          <a:bodyPr>
            <a:normAutofit fontScale="90000"/>
          </a:bodyPr>
          <a:lstStyle/>
          <a:p>
            <a:r>
              <a:rPr lang="en-US" dirty="0" smtClean="0"/>
              <a:t>WDDM Versus </a:t>
            </a:r>
            <a:r>
              <a:rPr lang="en-US" dirty="0" smtClean="0"/>
              <a:t>XPDM </a:t>
            </a:r>
            <a:r>
              <a:rPr lang="en-US" dirty="0" smtClean="0"/>
              <a:t>Recovery</a:t>
            </a:r>
            <a:endParaRPr lang="en-US" dirty="0"/>
          </a:p>
        </p:txBody>
      </p:sp>
      <p:sp>
        <p:nvSpPr>
          <p:cNvPr id="86019" name="Rectangle 3"/>
          <p:cNvSpPr>
            <a:spLocks noGrp="1" noChangeArrowheads="1"/>
          </p:cNvSpPr>
          <p:nvPr>
            <p:ph sz="half" idx="1"/>
          </p:nvPr>
        </p:nvSpPr>
        <p:spPr>
          <a:xfrm>
            <a:off x="228600" y="1295400"/>
            <a:ext cx="4126177" cy="5422353"/>
          </a:xfrm>
        </p:spPr>
        <p:txBody>
          <a:bodyPr/>
          <a:lstStyle/>
          <a:p>
            <a:r>
              <a:rPr lang="en-US" sz="2800" dirty="0" smtClean="0">
                <a:solidFill>
                  <a:schemeClr val="bg2"/>
                </a:solidFill>
                <a:effectLst/>
                <a:latin typeface="+mj-lt"/>
              </a:rPr>
              <a:t>WDDM</a:t>
            </a:r>
          </a:p>
          <a:p>
            <a:pPr lvl="1"/>
            <a:r>
              <a:rPr lang="en-US" sz="2800" dirty="0" smtClean="0">
                <a:solidFill>
                  <a:schemeClr val="bg2"/>
                </a:solidFill>
                <a:effectLst/>
              </a:rPr>
              <a:t>Better Recovery</a:t>
            </a:r>
          </a:p>
          <a:p>
            <a:pPr lvl="2"/>
            <a:r>
              <a:rPr lang="en-US" sz="2000" dirty="0" smtClean="0">
                <a:solidFill>
                  <a:schemeClr val="bg2"/>
                </a:solidFill>
                <a:effectLst/>
              </a:rPr>
              <a:t>Based on Scheduler Based Recovery architecture</a:t>
            </a:r>
          </a:p>
          <a:p>
            <a:pPr lvl="2"/>
            <a:r>
              <a:rPr lang="en-US" sz="2000" dirty="0" smtClean="0">
                <a:solidFill>
                  <a:schemeClr val="bg2"/>
                </a:solidFill>
                <a:effectLst/>
              </a:rPr>
              <a:t>Drivers resets the GPU</a:t>
            </a:r>
          </a:p>
          <a:p>
            <a:pPr lvl="2"/>
            <a:r>
              <a:rPr lang="en-US" sz="2000" dirty="0" smtClean="0">
                <a:solidFill>
                  <a:schemeClr val="bg2"/>
                </a:solidFill>
                <a:effectLst/>
              </a:rPr>
              <a:t>No need to reboot</a:t>
            </a:r>
          </a:p>
          <a:p>
            <a:pPr lvl="2"/>
            <a:r>
              <a:rPr lang="en-US" sz="2000" dirty="0" smtClean="0">
                <a:solidFill>
                  <a:schemeClr val="bg2"/>
                </a:solidFill>
                <a:effectLst/>
              </a:rPr>
              <a:t>Mini-dump information sent immediately (debug report 0x117</a:t>
            </a:r>
            <a:r>
              <a:rPr lang="en-US" sz="2000" dirty="0" smtClean="0">
                <a:solidFill>
                  <a:schemeClr val="bg2"/>
                </a:solidFill>
                <a:effectLst/>
              </a:rPr>
              <a:t>)</a:t>
            </a:r>
            <a:endParaRPr lang="en-US" sz="2000" dirty="0" smtClean="0">
              <a:solidFill>
                <a:schemeClr val="bg2"/>
              </a:solidFill>
              <a:effectLst/>
            </a:endParaRPr>
          </a:p>
          <a:p>
            <a:pPr lvl="1"/>
            <a:r>
              <a:rPr lang="en-US" sz="2800" dirty="0" smtClean="0">
                <a:solidFill>
                  <a:schemeClr val="bg2"/>
                </a:solidFill>
                <a:effectLst/>
              </a:rPr>
              <a:t>Recovery </a:t>
            </a:r>
            <a:r>
              <a:rPr lang="en-US" sz="2800" dirty="0" smtClean="0">
                <a:solidFill>
                  <a:schemeClr val="bg2"/>
                </a:solidFill>
                <a:effectLst/>
              </a:rPr>
              <a:t>Failure</a:t>
            </a:r>
          </a:p>
          <a:p>
            <a:pPr lvl="2"/>
            <a:r>
              <a:rPr lang="en-US" sz="2000" dirty="0" smtClean="0">
                <a:solidFill>
                  <a:schemeClr val="bg2"/>
                </a:solidFill>
                <a:effectLst/>
              </a:rPr>
              <a:t>OS </a:t>
            </a:r>
            <a:r>
              <a:rPr lang="en-US" sz="2000" dirty="0" err="1" smtClean="0">
                <a:solidFill>
                  <a:schemeClr val="bg2"/>
                </a:solidFill>
                <a:effectLst/>
              </a:rPr>
              <a:t>bugchecks</a:t>
            </a:r>
            <a:r>
              <a:rPr lang="en-US" sz="2000" dirty="0" smtClean="0">
                <a:solidFill>
                  <a:schemeClr val="bg2"/>
                </a:solidFill>
                <a:effectLst/>
              </a:rPr>
              <a:t> with </a:t>
            </a:r>
            <a:r>
              <a:rPr lang="en-US" sz="2000" dirty="0" err="1" smtClean="0">
                <a:solidFill>
                  <a:schemeClr val="bg2"/>
                </a:solidFill>
                <a:effectLst/>
              </a:rPr>
              <a:t>bugcheck</a:t>
            </a:r>
            <a:r>
              <a:rPr lang="en-US" sz="2000" dirty="0" smtClean="0">
                <a:solidFill>
                  <a:schemeClr val="bg2"/>
                </a:solidFill>
                <a:effectLst/>
              </a:rPr>
              <a:t> code 0x116</a:t>
            </a:r>
            <a:endParaRPr lang="en-US" sz="2000" dirty="0">
              <a:solidFill>
                <a:schemeClr val="bg2"/>
              </a:solidFill>
              <a:effectLst/>
            </a:endParaRPr>
          </a:p>
        </p:txBody>
      </p:sp>
      <p:sp>
        <p:nvSpPr>
          <p:cNvPr id="86020" name="Rectangle 4"/>
          <p:cNvSpPr>
            <a:spLocks noGrp="1" noChangeArrowheads="1"/>
          </p:cNvSpPr>
          <p:nvPr>
            <p:ph sz="half" idx="2"/>
          </p:nvPr>
        </p:nvSpPr>
        <p:spPr>
          <a:xfrm>
            <a:off x="4648200" y="1295400"/>
            <a:ext cx="4127500" cy="5213554"/>
          </a:xfrm>
        </p:spPr>
        <p:txBody>
          <a:bodyPr/>
          <a:lstStyle/>
          <a:p>
            <a:r>
              <a:rPr lang="en-US" sz="2800" dirty="0" smtClean="0">
                <a:solidFill>
                  <a:schemeClr val="bg2"/>
                </a:solidFill>
                <a:effectLst/>
                <a:latin typeface="+mj-lt"/>
              </a:rPr>
              <a:t>XPDM</a:t>
            </a:r>
          </a:p>
          <a:p>
            <a:pPr lvl="1"/>
            <a:r>
              <a:rPr lang="en-US" sz="2800" dirty="0" smtClean="0">
                <a:solidFill>
                  <a:schemeClr val="bg2"/>
                </a:solidFill>
                <a:effectLst/>
              </a:rPr>
              <a:t>VGA Recovery</a:t>
            </a:r>
          </a:p>
          <a:p>
            <a:pPr lvl="2"/>
            <a:r>
              <a:rPr lang="en-US" sz="2000" dirty="0" smtClean="0">
                <a:solidFill>
                  <a:schemeClr val="bg2"/>
                </a:solidFill>
                <a:effectLst/>
              </a:rPr>
              <a:t>Recover to VGA mode</a:t>
            </a:r>
          </a:p>
          <a:p>
            <a:pPr lvl="2"/>
            <a:r>
              <a:rPr lang="en-US" sz="2000" dirty="0" smtClean="0">
                <a:solidFill>
                  <a:schemeClr val="bg2"/>
                </a:solidFill>
                <a:effectLst/>
              </a:rPr>
              <a:t>Suggest reboot to user after saving his/her work</a:t>
            </a:r>
          </a:p>
          <a:p>
            <a:pPr lvl="2"/>
            <a:r>
              <a:rPr lang="en-US" sz="2000" dirty="0" smtClean="0">
                <a:solidFill>
                  <a:schemeClr val="bg2"/>
                </a:solidFill>
                <a:effectLst/>
              </a:rPr>
              <a:t>Mini-dump saved and sent on reboot</a:t>
            </a:r>
          </a:p>
          <a:p>
            <a:pPr lvl="2"/>
            <a:r>
              <a:rPr lang="en-US" sz="2000" dirty="0" err="1" smtClean="0">
                <a:solidFill>
                  <a:schemeClr val="bg2"/>
                </a:solidFill>
                <a:effectLst/>
              </a:rPr>
              <a:t>Bugcheck</a:t>
            </a:r>
            <a:r>
              <a:rPr lang="en-US" sz="2000" dirty="0" smtClean="0">
                <a:solidFill>
                  <a:schemeClr val="bg2"/>
                </a:solidFill>
                <a:effectLst/>
              </a:rPr>
              <a:t> code 0xEA</a:t>
            </a:r>
            <a:br>
              <a:rPr lang="en-US" sz="2000" dirty="0" smtClean="0">
                <a:solidFill>
                  <a:schemeClr val="bg2"/>
                </a:solidFill>
                <a:effectLst/>
              </a:rPr>
            </a:br>
            <a:endParaRPr lang="en-US" sz="2000" dirty="0" smtClean="0">
              <a:solidFill>
                <a:schemeClr val="bg2"/>
              </a:solidFill>
              <a:effectLst/>
            </a:endParaRPr>
          </a:p>
          <a:p>
            <a:pPr lvl="1"/>
            <a:r>
              <a:rPr lang="en-US" sz="2800" dirty="0" smtClean="0">
                <a:solidFill>
                  <a:schemeClr val="bg2"/>
                </a:solidFill>
                <a:effectLst/>
              </a:rPr>
              <a:t>Recovery Failure </a:t>
            </a:r>
          </a:p>
          <a:p>
            <a:pPr lvl="2"/>
            <a:r>
              <a:rPr lang="en-US" sz="2000" dirty="0" smtClean="0">
                <a:solidFill>
                  <a:schemeClr val="bg2"/>
                </a:solidFill>
                <a:effectLst/>
              </a:rPr>
              <a:t>OS </a:t>
            </a:r>
            <a:r>
              <a:rPr lang="en-US" sz="2000" dirty="0" err="1" smtClean="0">
                <a:solidFill>
                  <a:schemeClr val="bg2"/>
                </a:solidFill>
                <a:effectLst/>
              </a:rPr>
              <a:t>bugchecks</a:t>
            </a:r>
            <a:r>
              <a:rPr lang="en-US" sz="2000" dirty="0" smtClean="0">
                <a:solidFill>
                  <a:schemeClr val="bg2"/>
                </a:solidFill>
                <a:effectLst/>
              </a:rPr>
              <a:t> with </a:t>
            </a:r>
            <a:br>
              <a:rPr lang="en-US" sz="2000" dirty="0" smtClean="0">
                <a:solidFill>
                  <a:schemeClr val="bg2"/>
                </a:solidFill>
                <a:effectLst/>
              </a:rPr>
            </a:br>
            <a:r>
              <a:rPr lang="en-US" sz="2000" dirty="0" err="1" smtClean="0">
                <a:solidFill>
                  <a:schemeClr val="bg2"/>
                </a:solidFill>
                <a:effectLst/>
              </a:rPr>
              <a:t>bugcheck</a:t>
            </a:r>
            <a:r>
              <a:rPr lang="en-US" sz="2000" dirty="0" smtClean="0">
                <a:solidFill>
                  <a:schemeClr val="bg2"/>
                </a:solidFill>
                <a:effectLst/>
              </a:rPr>
              <a:t> code 0x100000EA</a:t>
            </a:r>
            <a:endParaRPr lang="en-US" sz="2000" dirty="0">
              <a:solidFill>
                <a:schemeClr val="bg2"/>
              </a:solidFill>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TDR</a:t>
            </a:r>
            <a:br>
              <a:rPr lang="en-US" dirty="0" smtClean="0"/>
            </a:br>
            <a:r>
              <a:rPr lang="en-US" sz="3600" dirty="0" smtClean="0">
                <a:solidFill>
                  <a:schemeClr val="accent1"/>
                </a:solidFill>
              </a:rPr>
              <a:t>Call To Action</a:t>
            </a:r>
            <a:endParaRPr lang="en-US" sz="3600" dirty="0">
              <a:solidFill>
                <a:schemeClr val="accent1"/>
              </a:solidFill>
            </a:endParaRPr>
          </a:p>
        </p:txBody>
      </p:sp>
      <p:sp>
        <p:nvSpPr>
          <p:cNvPr id="3" name="Content Placeholder 2"/>
          <p:cNvSpPr>
            <a:spLocks noGrp="1"/>
          </p:cNvSpPr>
          <p:nvPr>
            <p:ph type="body" idx="1"/>
          </p:nvPr>
        </p:nvSpPr>
        <p:spPr>
          <a:xfrm>
            <a:off x="382588" y="1905000"/>
            <a:ext cx="8380412" cy="5233740"/>
          </a:xfrm>
        </p:spPr>
        <p:txBody>
          <a:bodyPr/>
          <a:lstStyle/>
          <a:p>
            <a:pPr>
              <a:spcBef>
                <a:spcPts val="600"/>
              </a:spcBef>
            </a:pPr>
            <a:r>
              <a:rPr lang="en-US" dirty="0" smtClean="0"/>
              <a:t>Graphics Hardware vendors</a:t>
            </a:r>
          </a:p>
          <a:p>
            <a:pPr lvl="1">
              <a:spcBef>
                <a:spcPts val="600"/>
              </a:spcBef>
            </a:pPr>
            <a:r>
              <a:rPr lang="en-US" dirty="0" smtClean="0"/>
              <a:t>Graphics operations &lt; 2 seconds</a:t>
            </a:r>
          </a:p>
          <a:p>
            <a:pPr>
              <a:spcBef>
                <a:spcPts val="600"/>
              </a:spcBef>
            </a:pPr>
            <a:r>
              <a:rPr lang="en-US" dirty="0" smtClean="0"/>
              <a:t>Graphics Software vendors</a:t>
            </a:r>
          </a:p>
          <a:p>
            <a:pPr lvl="1">
              <a:spcBef>
                <a:spcPts val="600"/>
              </a:spcBef>
            </a:pPr>
            <a:r>
              <a:rPr lang="en-US" dirty="0" smtClean="0"/>
              <a:t>Ensure that the DirectX application does not run at a low frames per second (FPS) rate </a:t>
            </a:r>
          </a:p>
          <a:p>
            <a:pPr lvl="1">
              <a:spcBef>
                <a:spcPts val="600"/>
              </a:spcBef>
            </a:pPr>
            <a:r>
              <a:rPr lang="en-US" dirty="0" smtClean="0"/>
              <a:t>Use TDR registry control for running benchmarks only – do NOT use them in a production environment</a:t>
            </a:r>
          </a:p>
          <a:p>
            <a:pPr>
              <a:spcBef>
                <a:spcPts val="600"/>
              </a:spcBef>
            </a:pPr>
            <a:r>
              <a:rPr lang="en-US" dirty="0" smtClean="0"/>
              <a:t>System Manufacturers</a:t>
            </a:r>
          </a:p>
          <a:p>
            <a:pPr lvl="1">
              <a:spcBef>
                <a:spcPts val="600"/>
              </a:spcBef>
            </a:pPr>
            <a:r>
              <a:rPr lang="en-US" dirty="0" smtClean="0"/>
              <a:t>Work with Graphics IHV to diagnose TDRs</a:t>
            </a:r>
          </a:p>
          <a:p>
            <a:pPr lvl="1">
              <a:spcBef>
                <a:spcPts val="600"/>
              </a:spcBef>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br>
              <a:rPr lang="en-US" smtClean="0"/>
            </a:br>
            <a:endParaRPr lang="en-US"/>
          </a:p>
        </p:txBody>
      </p:sp>
      <p:sp>
        <p:nvSpPr>
          <p:cNvPr id="9229" name="Rectangle 13"/>
          <p:cNvSpPr>
            <a:spLocks noGrp="1" noChangeArrowheads="1"/>
          </p:cNvSpPr>
          <p:nvPr>
            <p:ph type="body" idx="1"/>
          </p:nvPr>
        </p:nvSpPr>
        <p:spPr/>
        <p:txBody>
          <a:bodyPr/>
          <a:lstStyle/>
          <a:p>
            <a:r>
              <a:rPr lang="en-US" dirty="0" smtClean="0"/>
              <a:t>Introduction</a:t>
            </a:r>
          </a:p>
          <a:p>
            <a:r>
              <a:rPr lang="en-US" dirty="0" smtClean="0"/>
              <a:t>Displays</a:t>
            </a:r>
          </a:p>
          <a:p>
            <a:r>
              <a:rPr lang="en-US" dirty="0" smtClean="0"/>
              <a:t>Graphics Cards</a:t>
            </a:r>
          </a:p>
          <a:p>
            <a:r>
              <a:rPr lang="en-US" dirty="0" smtClean="0"/>
              <a:t>D3D Directions</a:t>
            </a:r>
          </a:p>
          <a:p>
            <a:r>
              <a:rPr lang="en-US" dirty="0" smtClean="0"/>
              <a:t>Desktop Composition</a:t>
            </a:r>
          </a:p>
          <a:p>
            <a:r>
              <a:rPr lang="en-US" dirty="0" smtClean="0"/>
              <a:t>Call to Action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descr="E:\PRIVATE\Whitepapers\Multimon_files\image004.jpg"/>
          <p:cNvPicPr>
            <a:picLocks noChangeAspect="1" noChangeArrowheads="1"/>
          </p:cNvPicPr>
          <p:nvPr/>
        </p:nvPicPr>
        <p:blipFill>
          <a:blip r:embed="rId3"/>
          <a:srcRect/>
          <a:stretch>
            <a:fillRect/>
          </a:stretch>
        </p:blipFill>
        <p:spPr bwMode="auto">
          <a:xfrm>
            <a:off x="4570791" y="2562687"/>
            <a:ext cx="4192209" cy="1117213"/>
          </a:xfrm>
          <a:prstGeom prst="rect">
            <a:avLst/>
          </a:prstGeom>
          <a:noFill/>
          <a:ln w="9525">
            <a:noFill/>
            <a:miter lim="800000"/>
            <a:headEnd/>
            <a:tailEnd/>
          </a:ln>
          <a:effectLst>
            <a:outerShdw blurRad="660400" sx="102000" sy="102000" algn="ctr" rotWithShape="0">
              <a:prstClr val="black"/>
            </a:outerShdw>
            <a:reflection blurRad="6350" stA="52000" endA="300" endPos="35000" dir="5400000" sy="-100000" algn="bl" rotWithShape="0"/>
          </a:effectLst>
        </p:spPr>
      </p:pic>
      <p:sp>
        <p:nvSpPr>
          <p:cNvPr id="2" name="Title 1"/>
          <p:cNvSpPr>
            <a:spLocks noGrp="1"/>
          </p:cNvSpPr>
          <p:nvPr>
            <p:ph type="title"/>
          </p:nvPr>
        </p:nvSpPr>
        <p:spPr/>
        <p:txBody>
          <a:bodyPr/>
          <a:lstStyle/>
          <a:p>
            <a:r>
              <a:rPr lang="en-US" smtClean="0"/>
              <a:t>Multi-Adapter Support</a:t>
            </a:r>
            <a:endParaRPr lang="en-US"/>
          </a:p>
        </p:txBody>
      </p:sp>
      <p:sp>
        <p:nvSpPr>
          <p:cNvPr id="3" name="Content Placeholder 2"/>
          <p:cNvSpPr>
            <a:spLocks noGrp="1"/>
          </p:cNvSpPr>
          <p:nvPr>
            <p:ph type="body" idx="1"/>
          </p:nvPr>
        </p:nvSpPr>
        <p:spPr>
          <a:xfrm>
            <a:off x="382588" y="1414464"/>
            <a:ext cx="8380412" cy="6312497"/>
          </a:xfrm>
        </p:spPr>
        <p:txBody>
          <a:bodyPr/>
          <a:lstStyle/>
          <a:p>
            <a:pPr>
              <a:spcBef>
                <a:spcPts val="600"/>
              </a:spcBef>
            </a:pPr>
            <a:r>
              <a:rPr lang="en-US" sz="3200" dirty="0" smtClean="0"/>
              <a:t>All graphics adapters in a system must use the same display driver model</a:t>
            </a:r>
          </a:p>
          <a:p>
            <a:pPr>
              <a:spcBef>
                <a:spcPts val="600"/>
              </a:spcBef>
            </a:pPr>
            <a:r>
              <a:rPr lang="en-US" sz="3200" dirty="0" smtClean="0"/>
              <a:t>If multiple graphics </a:t>
            </a:r>
            <a:br>
              <a:rPr lang="en-US" sz="3200" dirty="0" smtClean="0"/>
            </a:br>
            <a:r>
              <a:rPr lang="en-US" sz="3200" dirty="0" smtClean="0"/>
              <a:t>adapters are present </a:t>
            </a:r>
            <a:br>
              <a:rPr lang="en-US" sz="3200" dirty="0" smtClean="0"/>
            </a:br>
            <a:r>
              <a:rPr lang="en-US" sz="3200" dirty="0" smtClean="0"/>
              <a:t>in a system, all of </a:t>
            </a:r>
            <a:br>
              <a:rPr lang="en-US" sz="3200" dirty="0" smtClean="0"/>
            </a:br>
            <a:r>
              <a:rPr lang="en-US" sz="3200" dirty="0" smtClean="0"/>
              <a:t>them must use the </a:t>
            </a:r>
            <a:br>
              <a:rPr lang="en-US" sz="3200" dirty="0" smtClean="0"/>
            </a:br>
            <a:r>
              <a:rPr lang="en-US" sz="3200" dirty="0" smtClean="0"/>
              <a:t>same WDDM driver</a:t>
            </a:r>
          </a:p>
          <a:p>
            <a:pPr lvl="1">
              <a:spcBef>
                <a:spcPts val="600"/>
              </a:spcBef>
            </a:pPr>
            <a:r>
              <a:rPr lang="en-US" sz="2800" dirty="0" smtClean="0"/>
              <a:t>Two </a:t>
            </a:r>
            <a:r>
              <a:rPr lang="en-US" sz="2800" dirty="0" err="1" smtClean="0"/>
              <a:t>PCIe</a:t>
            </a:r>
            <a:r>
              <a:rPr lang="en-US" sz="2800" dirty="0" smtClean="0"/>
              <a:t> ATI </a:t>
            </a:r>
            <a:r>
              <a:rPr lang="en-US" sz="2800" dirty="0" err="1" smtClean="0"/>
              <a:t>Radeon</a:t>
            </a:r>
            <a:r>
              <a:rPr lang="en-US" sz="2800" dirty="0" smtClean="0"/>
              <a:t> x600 cards, each in an x16 </a:t>
            </a:r>
            <a:r>
              <a:rPr lang="en-US" sz="2800" dirty="0" err="1" smtClean="0"/>
              <a:t>PCIe</a:t>
            </a:r>
            <a:r>
              <a:rPr lang="en-US" sz="2800" dirty="0" smtClean="0"/>
              <a:t> slot</a:t>
            </a:r>
          </a:p>
          <a:p>
            <a:pPr lvl="1">
              <a:spcBef>
                <a:spcPts val="600"/>
              </a:spcBef>
            </a:pPr>
            <a:r>
              <a:rPr lang="en-US" sz="2800" dirty="0" smtClean="0"/>
              <a:t>One </a:t>
            </a:r>
            <a:r>
              <a:rPr lang="en-US" sz="2800" dirty="0" err="1" smtClean="0"/>
              <a:t>PCIe</a:t>
            </a:r>
            <a:r>
              <a:rPr lang="en-US" sz="2800" dirty="0" smtClean="0"/>
              <a:t> NVIDIA </a:t>
            </a:r>
            <a:r>
              <a:rPr lang="en-US" sz="2800" dirty="0" err="1" smtClean="0"/>
              <a:t>GeForce</a:t>
            </a:r>
            <a:r>
              <a:rPr lang="en-US" sz="2800" dirty="0" smtClean="0"/>
              <a:t> 7600 in an x16 slot and another </a:t>
            </a:r>
            <a:r>
              <a:rPr lang="en-US" sz="2800" dirty="0" err="1" smtClean="0"/>
              <a:t>PCIe</a:t>
            </a:r>
            <a:r>
              <a:rPr lang="en-US" sz="2800" dirty="0" smtClean="0"/>
              <a:t> NVIDIA </a:t>
            </a:r>
            <a:r>
              <a:rPr lang="en-US" sz="2800" dirty="0" err="1" smtClean="0"/>
              <a:t>GeForce</a:t>
            </a:r>
            <a:r>
              <a:rPr lang="en-US" sz="2800" dirty="0" smtClean="0"/>
              <a:t> 6600 in a second x16 slot</a:t>
            </a:r>
          </a:p>
          <a:p>
            <a:pPr>
              <a:spcBef>
                <a:spcPts val="600"/>
              </a:spcBef>
            </a:pPr>
            <a:endParaRPr lang="en-US" sz="3200" dirty="0" smtClean="0"/>
          </a:p>
          <a:p>
            <a:pPr>
              <a:spcBef>
                <a:spcPts val="600"/>
              </a:spcBef>
            </a:pPr>
            <a:endParaRPr lang="en-US" sz="32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Directx 10</a:t>
            </a: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Direct3D 10</a:t>
            </a:r>
            <a:endParaRPr lang="en-US"/>
          </a:p>
        </p:txBody>
      </p:sp>
      <p:sp>
        <p:nvSpPr>
          <p:cNvPr id="7" name="Content Placeholder 6"/>
          <p:cNvSpPr>
            <a:spLocks noGrp="1"/>
          </p:cNvSpPr>
          <p:nvPr>
            <p:ph type="body" idx="1"/>
          </p:nvPr>
        </p:nvSpPr>
        <p:spPr>
          <a:xfrm>
            <a:off x="382588" y="1414464"/>
            <a:ext cx="8380412" cy="5336846"/>
          </a:xfrm>
        </p:spPr>
        <p:txBody>
          <a:bodyPr/>
          <a:lstStyle/>
          <a:p>
            <a:pPr>
              <a:spcBef>
                <a:spcPts val="400"/>
              </a:spcBef>
            </a:pPr>
            <a:r>
              <a:rPr lang="en-US" sz="2800" dirty="0" smtClean="0"/>
              <a:t>Complete re-architecture of hardware and software to deliver</a:t>
            </a:r>
          </a:p>
          <a:p>
            <a:pPr lvl="1">
              <a:spcBef>
                <a:spcPts val="400"/>
              </a:spcBef>
            </a:pPr>
            <a:r>
              <a:rPr lang="en-US" sz="2400" dirty="0" smtClean="0"/>
              <a:t>A single platform to target - consistent behavior and feature set </a:t>
            </a:r>
          </a:p>
          <a:p>
            <a:pPr lvl="1">
              <a:spcBef>
                <a:spcPts val="400"/>
              </a:spcBef>
            </a:pPr>
            <a:r>
              <a:rPr lang="en-US" sz="2400" dirty="0" smtClean="0"/>
              <a:t>Massively improved small batch performance</a:t>
            </a:r>
          </a:p>
          <a:p>
            <a:pPr lvl="1">
              <a:spcBef>
                <a:spcPts val="400"/>
              </a:spcBef>
            </a:pPr>
            <a:r>
              <a:rPr lang="en-US" sz="2400" dirty="0" smtClean="0"/>
              <a:t>Unprecedented visual effects and capability – beyond the latest consoles</a:t>
            </a:r>
          </a:p>
          <a:p>
            <a:pPr>
              <a:spcBef>
                <a:spcPts val="400"/>
              </a:spcBef>
            </a:pPr>
            <a:r>
              <a:rPr lang="en-US" sz="2800" dirty="0" smtClean="0"/>
              <a:t>On new DX10-class GPUs and drivers</a:t>
            </a:r>
          </a:p>
          <a:p>
            <a:pPr lvl="1">
              <a:spcBef>
                <a:spcPts val="400"/>
              </a:spcBef>
            </a:pPr>
            <a:r>
              <a:rPr lang="en-US" sz="2400" dirty="0" smtClean="0"/>
              <a:t>Performance-focused API: No </a:t>
            </a:r>
            <a:r>
              <a:rPr lang="en-US" sz="2400" dirty="0" err="1" smtClean="0"/>
              <a:t>downlevel</a:t>
            </a:r>
            <a:r>
              <a:rPr lang="en-US" sz="2400" dirty="0" smtClean="0"/>
              <a:t> hardware support </a:t>
            </a:r>
          </a:p>
          <a:p>
            <a:pPr lvl="1">
              <a:spcBef>
                <a:spcPts val="400"/>
              </a:spcBef>
            </a:pPr>
            <a:r>
              <a:rPr lang="en-US" sz="2400" dirty="0" smtClean="0"/>
              <a:t>Clean and consistent API: All features guaranteed </a:t>
            </a:r>
          </a:p>
          <a:p>
            <a:pPr>
              <a:spcBef>
                <a:spcPts val="400"/>
              </a:spcBef>
            </a:pPr>
            <a:r>
              <a:rPr lang="en-US" sz="2800" dirty="0" smtClean="0"/>
              <a:t>Direct3D 10 takes full advantage of WDDM </a:t>
            </a:r>
          </a:p>
          <a:p>
            <a:pPr lvl="1">
              <a:spcBef>
                <a:spcPts val="400"/>
              </a:spcBef>
            </a:pPr>
            <a:r>
              <a:rPr lang="en-US" sz="2400" dirty="0" smtClean="0"/>
              <a:t>Direct3D 10 is Vista/WDDM-only </a:t>
            </a:r>
          </a:p>
          <a:p>
            <a:pPr lvl="1">
              <a:spcBef>
                <a:spcPts val="400"/>
              </a:spcBef>
            </a:pPr>
            <a:r>
              <a:rPr lang="en-US" sz="2400" dirty="0" smtClean="0"/>
              <a:t>WDDM-basic guaranteed to D3D 10 developers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Direct3D 10</a:t>
            </a:r>
            <a:endParaRPr lang="en-US"/>
          </a:p>
        </p:txBody>
      </p:sp>
      <p:sp>
        <p:nvSpPr>
          <p:cNvPr id="7" name="Content Placeholder 6"/>
          <p:cNvSpPr>
            <a:spLocks noGrp="1"/>
          </p:cNvSpPr>
          <p:nvPr>
            <p:ph type="body" idx="1"/>
          </p:nvPr>
        </p:nvSpPr>
        <p:spPr>
          <a:xfrm>
            <a:off x="382588" y="1414464"/>
            <a:ext cx="8380412" cy="5226046"/>
          </a:xfrm>
        </p:spPr>
        <p:txBody>
          <a:bodyPr/>
          <a:lstStyle/>
          <a:p>
            <a:pPr>
              <a:spcBef>
                <a:spcPts val="600"/>
              </a:spcBef>
            </a:pPr>
            <a:r>
              <a:rPr lang="en-US" sz="3200" dirty="0" smtClean="0"/>
              <a:t>New Features include</a:t>
            </a:r>
          </a:p>
          <a:p>
            <a:pPr lvl="1">
              <a:spcBef>
                <a:spcPts val="600"/>
              </a:spcBef>
            </a:pPr>
            <a:r>
              <a:rPr lang="en-US" sz="2800" dirty="0" smtClean="0"/>
              <a:t>Geometry </a:t>
            </a:r>
            <a:r>
              <a:rPr lang="en-US" sz="2800" dirty="0" err="1" smtClean="0"/>
              <a:t>shaders</a:t>
            </a:r>
            <a:r>
              <a:rPr lang="en-US" sz="2800" dirty="0" smtClean="0"/>
              <a:t>, texture arrays, </a:t>
            </a:r>
            <a:r>
              <a:rPr lang="en-US" sz="2800" dirty="0" err="1" smtClean="0"/>
              <a:t>shader</a:t>
            </a:r>
            <a:r>
              <a:rPr lang="en-US" sz="2800" dirty="0" smtClean="0"/>
              <a:t> model 4.0, better texture compression, stream output and others</a:t>
            </a:r>
          </a:p>
          <a:p>
            <a:pPr>
              <a:spcBef>
                <a:spcPts val="600"/>
              </a:spcBef>
            </a:pPr>
            <a:r>
              <a:rPr lang="en-US" sz="3200" dirty="0" smtClean="0"/>
              <a:t>RTM in Windows Vista</a:t>
            </a:r>
          </a:p>
          <a:p>
            <a:pPr lvl="1">
              <a:spcBef>
                <a:spcPts val="600"/>
              </a:spcBef>
            </a:pPr>
            <a:r>
              <a:rPr lang="en-US" sz="2800" dirty="0" smtClean="0"/>
              <a:t>Tech Previews provided to developers since 12/2005</a:t>
            </a:r>
          </a:p>
          <a:p>
            <a:pPr lvl="1">
              <a:spcBef>
                <a:spcPts val="600"/>
              </a:spcBef>
            </a:pPr>
            <a:r>
              <a:rPr lang="en-US" sz="2800" dirty="0" smtClean="0"/>
              <a:t>First DTM kit published in Feb 2007</a:t>
            </a:r>
          </a:p>
          <a:p>
            <a:pPr lvl="1">
              <a:spcBef>
                <a:spcPts val="600"/>
              </a:spcBef>
            </a:pPr>
            <a:r>
              <a:rPr lang="en-US" sz="2800" dirty="0" smtClean="0"/>
              <a:t>IHV/Microsoft demos available today</a:t>
            </a:r>
          </a:p>
          <a:p>
            <a:pPr lvl="1">
              <a:spcBef>
                <a:spcPts val="600"/>
              </a:spcBef>
            </a:pPr>
            <a:r>
              <a:rPr lang="en-US" sz="2800" dirty="0" smtClean="0"/>
              <a:t>Key titles under active development (</a:t>
            </a:r>
            <a:r>
              <a:rPr lang="en-US" sz="2800" dirty="0" err="1" smtClean="0"/>
              <a:t>Crysis</a:t>
            </a:r>
            <a:r>
              <a:rPr lang="en-US" sz="2800" dirty="0" smtClean="0"/>
              <a:t>, Company of Heroes, Flight Simulator X, Conan, Eve Online, Supreme Commander…)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Logo Program</a:t>
            </a:r>
            <a:endParaRPr lang="en-US"/>
          </a:p>
        </p:txBody>
      </p:sp>
      <p:sp>
        <p:nvSpPr>
          <p:cNvPr id="3" name="Content Placeholder 2"/>
          <p:cNvSpPr>
            <a:spLocks noGrp="1"/>
          </p:cNvSpPr>
          <p:nvPr>
            <p:ph type="body" idx="1"/>
          </p:nvPr>
        </p:nvSpPr>
        <p:spPr>
          <a:xfrm>
            <a:off x="382588" y="1414464"/>
            <a:ext cx="8380412" cy="4800801"/>
          </a:xfrm>
        </p:spPr>
        <p:txBody>
          <a:bodyPr/>
          <a:lstStyle/>
          <a:p>
            <a:r>
              <a:rPr lang="en-US" dirty="0" smtClean="0"/>
              <a:t>DX10 Test content released in WDK 07</a:t>
            </a:r>
          </a:p>
          <a:p>
            <a:r>
              <a:rPr lang="en-US" dirty="0" smtClean="0"/>
              <a:t>Linked Display Adapters – June WLK 07</a:t>
            </a:r>
          </a:p>
          <a:p>
            <a:r>
              <a:rPr lang="en-US" dirty="0" smtClean="0"/>
              <a:t>824 Vista Display Submissions Processed</a:t>
            </a:r>
          </a:p>
          <a:p>
            <a:pPr lvl="1"/>
            <a:r>
              <a:rPr lang="en-US" dirty="0" smtClean="0"/>
              <a:t>x86 – 476 total</a:t>
            </a:r>
          </a:p>
          <a:p>
            <a:pPr lvl="2"/>
            <a:r>
              <a:rPr lang="en-US" dirty="0" smtClean="0"/>
              <a:t>455 	Premium</a:t>
            </a:r>
          </a:p>
          <a:p>
            <a:pPr lvl="2"/>
            <a:r>
              <a:rPr lang="en-US" dirty="0" smtClean="0"/>
              <a:t>21 	Basic</a:t>
            </a:r>
          </a:p>
          <a:p>
            <a:pPr lvl="1"/>
            <a:r>
              <a:rPr lang="en-US" dirty="0" smtClean="0"/>
              <a:t>x64 – 348 total</a:t>
            </a:r>
          </a:p>
          <a:p>
            <a:pPr lvl="2"/>
            <a:r>
              <a:rPr lang="en-US" dirty="0" smtClean="0"/>
              <a:t>343 	Premium</a:t>
            </a:r>
          </a:p>
          <a:p>
            <a:pPr lvl="2"/>
            <a:r>
              <a:rPr lang="en-US" dirty="0" smtClean="0"/>
              <a:t>5 	Basic</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Direct3D Directions</a:t>
            </a:r>
            <a:endParaRPr lang="en-US"/>
          </a:p>
        </p:txBody>
      </p:sp>
      <p:sp>
        <p:nvSpPr>
          <p:cNvPr id="3" name="Content Placeholder 2"/>
          <p:cNvSpPr>
            <a:spLocks noGrp="1"/>
          </p:cNvSpPr>
          <p:nvPr>
            <p:ph type="body" idx="1"/>
          </p:nvPr>
        </p:nvSpPr>
        <p:spPr>
          <a:xfrm>
            <a:off x="382588" y="1414465"/>
            <a:ext cx="8380412" cy="5815951"/>
          </a:xfrm>
        </p:spPr>
        <p:txBody>
          <a:bodyPr/>
          <a:lstStyle/>
          <a:p>
            <a:r>
              <a:rPr lang="en-US" sz="3200" dirty="0" smtClean="0"/>
              <a:t>Incremental hardware and software update to Direct3D 10</a:t>
            </a:r>
          </a:p>
          <a:p>
            <a:r>
              <a:rPr lang="en-US" sz="3200" dirty="0" smtClean="0"/>
              <a:t>Strict superset of Direct3D 10 features</a:t>
            </a:r>
          </a:p>
          <a:p>
            <a:r>
              <a:rPr lang="en-US" sz="3200" dirty="0" smtClean="0"/>
              <a:t>API support for Direct3D 10 and 10.1 hardware </a:t>
            </a:r>
          </a:p>
          <a:p>
            <a:r>
              <a:rPr lang="en-US" sz="3200" dirty="0" smtClean="0"/>
              <a:t>Goals</a:t>
            </a:r>
          </a:p>
          <a:p>
            <a:pPr lvl="1"/>
            <a:r>
              <a:rPr lang="en-US" sz="2800" dirty="0" smtClean="0"/>
              <a:t>Boost image quality:  Improved  anti-aliasing</a:t>
            </a:r>
          </a:p>
          <a:p>
            <a:pPr lvl="1"/>
            <a:r>
              <a:rPr lang="en-US" sz="2800" dirty="0" smtClean="0"/>
              <a:t>Increase capability and performance</a:t>
            </a:r>
          </a:p>
          <a:p>
            <a:r>
              <a:rPr lang="en-US" sz="3200" dirty="0" smtClean="0"/>
              <a:t>Features include:  Pixel output coverage mask, 4x MSAA required, </a:t>
            </a:r>
            <a:r>
              <a:rPr lang="en-US" sz="3200" dirty="0" err="1" smtClean="0"/>
              <a:t>cubemap</a:t>
            </a:r>
            <a:r>
              <a:rPr lang="en-US" sz="3200" dirty="0" smtClean="0"/>
              <a:t> arrays…</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Desktop Composition</a:t>
            </a: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Scalable Desktop Composition</a:t>
            </a:r>
            <a:endParaRPr lang="en-US"/>
          </a:p>
        </p:txBody>
      </p:sp>
      <p:sp>
        <p:nvSpPr>
          <p:cNvPr id="3" name="Content Placeholder 2"/>
          <p:cNvSpPr>
            <a:spLocks noGrp="1"/>
          </p:cNvSpPr>
          <p:nvPr>
            <p:ph type="body" idx="1"/>
          </p:nvPr>
        </p:nvSpPr>
        <p:spPr>
          <a:xfrm>
            <a:off x="382588" y="1414464"/>
            <a:ext cx="8380412" cy="4878259"/>
          </a:xfrm>
        </p:spPr>
        <p:txBody>
          <a:bodyPr/>
          <a:lstStyle/>
          <a:p>
            <a:r>
              <a:rPr lang="en-US" dirty="0" smtClean="0"/>
              <a:t>First Windows to gracefully scale the UX based on HW capabilities</a:t>
            </a:r>
          </a:p>
          <a:p>
            <a:r>
              <a:rPr lang="en-US" dirty="0" smtClean="0"/>
              <a:t>The DWM monitors the system configuration and composition performance.  It makes scaling decisions based on performance versus UX</a:t>
            </a:r>
          </a:p>
          <a:p>
            <a:r>
              <a:rPr lang="en-US" dirty="0" smtClean="0"/>
              <a:t>Example:  Aero is automatically enabled on a single monitor system, but may scale back if a 2nd is attached exceeding the </a:t>
            </a:r>
            <a:r>
              <a:rPr lang="en-US" dirty="0" smtClean="0">
                <a:solidFill>
                  <a:schemeClr val="accent6"/>
                </a:solidFill>
              </a:rPr>
              <a:t>graphics memory bandwidth thresholds</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Composition </a:t>
            </a:r>
            <a:endParaRPr lang="en-US" dirty="0"/>
          </a:p>
        </p:txBody>
      </p:sp>
      <p:sp>
        <p:nvSpPr>
          <p:cNvPr id="3" name="Content Placeholder 2"/>
          <p:cNvSpPr>
            <a:spLocks noGrp="1"/>
          </p:cNvSpPr>
          <p:nvPr>
            <p:ph type="body" idx="1"/>
          </p:nvPr>
        </p:nvSpPr>
        <p:spPr>
          <a:xfrm>
            <a:off x="382588" y="1414464"/>
            <a:ext cx="8380412" cy="5950860"/>
          </a:xfrm>
        </p:spPr>
        <p:txBody>
          <a:bodyPr/>
          <a:lstStyle/>
          <a:p>
            <a:r>
              <a:rPr lang="en-US" dirty="0" smtClean="0"/>
              <a:t>The primary graphics adapter supports Microsoft DirectX</a:t>
            </a:r>
            <a:r>
              <a:rPr lang="en-US" baseline="30000" dirty="0" smtClean="0"/>
              <a:t>®</a:t>
            </a:r>
            <a:r>
              <a:rPr lang="en-US" dirty="0" smtClean="0"/>
              <a:t> 9 </a:t>
            </a:r>
          </a:p>
          <a:p>
            <a:r>
              <a:rPr lang="en-US" dirty="0" smtClean="0"/>
              <a:t>The primary graphics adapter supports pixel </a:t>
            </a:r>
            <a:r>
              <a:rPr lang="en-US" dirty="0" err="1" smtClean="0"/>
              <a:t>shader</a:t>
            </a:r>
            <a:r>
              <a:rPr lang="en-US" dirty="0" smtClean="0"/>
              <a:t> 2.0 in HW</a:t>
            </a:r>
          </a:p>
          <a:p>
            <a:r>
              <a:rPr lang="en-US" dirty="0" smtClean="0"/>
              <a:t>The system is running with WDDM</a:t>
            </a:r>
          </a:p>
          <a:p>
            <a:r>
              <a:rPr lang="en-US" dirty="0" smtClean="0"/>
              <a:t>The system is configured for a color depth of 32 bits per pixel</a:t>
            </a:r>
          </a:p>
          <a:p>
            <a:r>
              <a:rPr lang="en-US" dirty="0" smtClean="0"/>
              <a:t>The primary monitor’s refresh rate &gt; 10 Hz</a:t>
            </a:r>
          </a:p>
          <a:p>
            <a:r>
              <a:rPr lang="en-US" dirty="0" smtClean="0"/>
              <a:t>Composition is enabled by group policies (the default configuration)</a:t>
            </a:r>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Automatic Conditions</a:t>
            </a:r>
            <a:endParaRPr lang="en-US"/>
          </a:p>
        </p:txBody>
      </p:sp>
      <p:sp>
        <p:nvSpPr>
          <p:cNvPr id="3" name="Content Placeholder 2"/>
          <p:cNvSpPr>
            <a:spLocks noGrp="1"/>
          </p:cNvSpPr>
          <p:nvPr>
            <p:ph type="body" idx="1"/>
          </p:nvPr>
        </p:nvSpPr>
        <p:spPr>
          <a:xfrm>
            <a:off x="382588" y="1414464"/>
            <a:ext cx="8380412" cy="4163191"/>
          </a:xfrm>
        </p:spPr>
        <p:txBody>
          <a:bodyPr/>
          <a:lstStyle/>
          <a:p>
            <a:r>
              <a:rPr lang="en-US" dirty="0" smtClean="0"/>
              <a:t>DWM automatically enables composition and transparency when the preceding six conditions are met and</a:t>
            </a:r>
          </a:p>
          <a:p>
            <a:r>
              <a:rPr lang="en-US" dirty="0" smtClean="0"/>
              <a:t>Greater than 512 MB of system memory available to the OS</a:t>
            </a:r>
          </a:p>
          <a:p>
            <a:r>
              <a:rPr lang="en-US" dirty="0" smtClean="0"/>
              <a:t>Monitor configuration should be supported</a:t>
            </a:r>
          </a:p>
          <a:p>
            <a:pPr lvl="1"/>
            <a:r>
              <a:rPr lang="en-US" dirty="0" smtClean="0"/>
              <a:t>Enough Graphics Memory</a:t>
            </a:r>
          </a:p>
          <a:p>
            <a:pPr lvl="1"/>
            <a:r>
              <a:rPr lang="en-US" dirty="0" smtClean="0"/>
              <a:t>Enough measured performance</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Line 6"/>
          <p:cNvSpPr>
            <a:spLocks noChangeShapeType="1"/>
          </p:cNvSpPr>
          <p:nvPr/>
        </p:nvSpPr>
        <p:spPr bwMode="auto">
          <a:xfrm>
            <a:off x="293649" y="5434090"/>
            <a:ext cx="8534400" cy="0"/>
          </a:xfrm>
          <a:prstGeom prst="line">
            <a:avLst/>
          </a:prstGeom>
          <a:noFill/>
          <a:ln w="38100">
            <a:solidFill>
              <a:srgbClr val="FFFF00"/>
            </a:solidFill>
            <a:round/>
            <a:headEnd/>
            <a:tailEnd/>
          </a:ln>
          <a:effectLst>
            <a:glow rad="101600">
              <a:schemeClr val="accent6">
                <a:satMod val="175000"/>
                <a:alpha val="40000"/>
              </a:schemeClr>
            </a:glow>
          </a:effectLst>
        </p:spPr>
        <p:txBody>
          <a:bodyPr/>
          <a:lstStyle/>
          <a:p>
            <a:endParaRPr lang="en-US"/>
          </a:p>
        </p:txBody>
      </p:sp>
      <p:sp>
        <p:nvSpPr>
          <p:cNvPr id="29715" name="Line 24"/>
          <p:cNvSpPr>
            <a:spLocks noChangeShapeType="1"/>
          </p:cNvSpPr>
          <p:nvPr/>
        </p:nvSpPr>
        <p:spPr bwMode="auto">
          <a:xfrm>
            <a:off x="4600614" y="4581487"/>
            <a:ext cx="0" cy="1125537"/>
          </a:xfrm>
          <a:prstGeom prst="line">
            <a:avLst/>
          </a:prstGeom>
          <a:noFill/>
          <a:ln w="38100">
            <a:solidFill>
              <a:schemeClr val="bg2"/>
            </a:solidFill>
            <a:round/>
            <a:headEnd/>
            <a:tailEnd type="triangle" w="med" len="med"/>
          </a:ln>
          <a:effectLst>
            <a:glow rad="139700">
              <a:schemeClr val="accent2">
                <a:satMod val="175000"/>
                <a:alpha val="40000"/>
              </a:schemeClr>
            </a:glow>
          </a:effectLst>
        </p:spPr>
        <p:txBody>
          <a:bodyPr/>
          <a:lstStyle/>
          <a:p>
            <a:endParaRPr lang="en-US"/>
          </a:p>
        </p:txBody>
      </p:sp>
      <p:cxnSp>
        <p:nvCxnSpPr>
          <p:cNvPr id="29712" name="AutoShape 21"/>
          <p:cNvCxnSpPr>
            <a:cxnSpLocks noChangeShapeType="1"/>
            <a:stCxn id="254993" idx="2"/>
            <a:endCxn id="29705" idx="1"/>
          </p:cNvCxnSpPr>
          <p:nvPr/>
        </p:nvCxnSpPr>
        <p:spPr bwMode="auto">
          <a:xfrm rot="16200000" flipH="1">
            <a:off x="5747186" y="2767371"/>
            <a:ext cx="836613" cy="2778918"/>
          </a:xfrm>
          <a:prstGeom prst="bentConnector2">
            <a:avLst/>
          </a:prstGeom>
          <a:noFill/>
          <a:ln w="38100">
            <a:solidFill>
              <a:schemeClr val="bg2"/>
            </a:solidFill>
            <a:miter lim="800000"/>
            <a:headEnd type="triangle" w="med" len="med"/>
            <a:tailEnd type="triangle" w="med" len="med"/>
          </a:ln>
          <a:effectLst>
            <a:glow rad="139700">
              <a:schemeClr val="accent2">
                <a:satMod val="175000"/>
                <a:alpha val="40000"/>
              </a:schemeClr>
            </a:glow>
          </a:effectLst>
        </p:spPr>
      </p:cxnSp>
      <p:cxnSp>
        <p:nvCxnSpPr>
          <p:cNvPr id="29728" name="AutoShape 40"/>
          <p:cNvCxnSpPr>
            <a:cxnSpLocks noChangeShapeType="1"/>
            <a:endCxn id="255015" idx="2"/>
          </p:cNvCxnSpPr>
          <p:nvPr/>
        </p:nvCxnSpPr>
        <p:spPr bwMode="auto">
          <a:xfrm flipV="1">
            <a:off x="5672176" y="3738524"/>
            <a:ext cx="0" cy="833438"/>
          </a:xfrm>
          <a:prstGeom prst="straightConnector1">
            <a:avLst/>
          </a:prstGeom>
          <a:noFill/>
          <a:ln w="38100">
            <a:solidFill>
              <a:schemeClr val="bg2"/>
            </a:solidFill>
            <a:round/>
            <a:headEnd/>
            <a:tailEnd type="triangle" w="med" len="med"/>
          </a:ln>
          <a:effectLst>
            <a:glow rad="139700">
              <a:schemeClr val="accent2">
                <a:satMod val="175000"/>
                <a:alpha val="40000"/>
              </a:schemeClr>
            </a:glow>
          </a:effectLst>
        </p:spPr>
      </p:cxnSp>
      <p:sp>
        <p:nvSpPr>
          <p:cNvPr id="255026" name="Rectangle 50"/>
          <p:cNvSpPr>
            <a:spLocks noGrp="1" noChangeArrowheads="1"/>
          </p:cNvSpPr>
          <p:nvPr>
            <p:ph type="title"/>
          </p:nvPr>
        </p:nvSpPr>
        <p:spPr/>
        <p:txBody>
          <a:bodyPr/>
          <a:lstStyle/>
          <a:p>
            <a:r>
              <a:rPr lang="en-US" smtClean="0"/>
              <a:t>Gratuitous Architecture</a:t>
            </a:r>
            <a:endParaRPr lang="en-US"/>
          </a:p>
        </p:txBody>
      </p:sp>
      <p:sp>
        <p:nvSpPr>
          <p:cNvPr id="254979" name="Rectangle 3"/>
          <p:cNvSpPr>
            <a:spLocks noChangeArrowheads="1"/>
          </p:cNvSpPr>
          <p:nvPr/>
        </p:nvSpPr>
        <p:spPr bwMode="auto">
          <a:xfrm>
            <a:off x="4348201" y="5697499"/>
            <a:ext cx="1911350" cy="7937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a:effectLst>
                  <a:outerShdw blurRad="38100" dist="38100" dir="2700000" algn="tl">
                    <a:srgbClr val="000000">
                      <a:alpha val="43137"/>
                    </a:srgbClr>
                  </a:outerShdw>
                </a:effectLst>
                <a:latin typeface="Segoe" pitchFamily="34" charset="0"/>
              </a:rPr>
              <a:t>DXG Kernel</a:t>
            </a:r>
          </a:p>
        </p:txBody>
      </p:sp>
      <p:sp>
        <p:nvSpPr>
          <p:cNvPr id="29699" name="Rectangle 4"/>
          <p:cNvSpPr>
            <a:spLocks noChangeArrowheads="1"/>
          </p:cNvSpPr>
          <p:nvPr/>
        </p:nvSpPr>
        <p:spPr bwMode="auto">
          <a:xfrm>
            <a:off x="7554951" y="5697499"/>
            <a:ext cx="1208049" cy="7937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sz="1600">
                <a:effectLst>
                  <a:outerShdw blurRad="38100" dist="38100" dir="2700000" algn="tl">
                    <a:srgbClr val="000000">
                      <a:alpha val="43137"/>
                    </a:srgbClr>
                  </a:outerShdw>
                </a:effectLst>
                <a:latin typeface="Segoe" pitchFamily="34" charset="0"/>
              </a:rPr>
              <a:t>Kernel-Mode</a:t>
            </a:r>
          </a:p>
          <a:p>
            <a:pPr algn="ctr" defTabSz="914063" eaLnBrk="0" hangingPunct="0">
              <a:lnSpc>
                <a:spcPct val="90000"/>
              </a:lnSpc>
            </a:pPr>
            <a:r>
              <a:rPr lang="en-US" sz="1600">
                <a:effectLst>
                  <a:outerShdw blurRad="38100" dist="38100" dir="2700000" algn="tl">
                    <a:srgbClr val="000000">
                      <a:alpha val="43137"/>
                    </a:srgbClr>
                  </a:outerShdw>
                </a:effectLst>
                <a:latin typeface="Segoe" pitchFamily="34" charset="0"/>
              </a:rPr>
              <a:t>Driver</a:t>
            </a:r>
          </a:p>
        </p:txBody>
      </p:sp>
      <p:sp>
        <p:nvSpPr>
          <p:cNvPr id="254985" name="Line 9"/>
          <p:cNvSpPr>
            <a:spLocks noChangeShapeType="1"/>
          </p:cNvSpPr>
          <p:nvPr/>
        </p:nvSpPr>
        <p:spPr bwMode="auto">
          <a:xfrm>
            <a:off x="7272453" y="1344382"/>
            <a:ext cx="0" cy="5486400"/>
          </a:xfrm>
          <a:prstGeom prst="line">
            <a:avLst/>
          </a:prstGeom>
          <a:noFill/>
          <a:ln w="38100">
            <a:solidFill>
              <a:schemeClr val="accent4"/>
            </a:solidFill>
            <a:round/>
            <a:headEnd/>
            <a:tailEnd/>
          </a:ln>
          <a:effectLst>
            <a:glow rad="228600">
              <a:schemeClr val="accent4">
                <a:satMod val="175000"/>
                <a:alpha val="40000"/>
              </a:schemeClr>
            </a:glow>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9702" name="Text Box 10"/>
          <p:cNvSpPr txBox="1">
            <a:spLocks noChangeArrowheads="1"/>
          </p:cNvSpPr>
          <p:nvPr/>
        </p:nvSpPr>
        <p:spPr bwMode="auto">
          <a:xfrm>
            <a:off x="7373976" y="1400137"/>
            <a:ext cx="1351460" cy="590931"/>
          </a:xfrm>
          <a:prstGeom prst="rect">
            <a:avLst/>
          </a:prstGeom>
          <a:noFill/>
          <a:ln w="9525" algn="ctr">
            <a:noFill/>
            <a:miter lim="800000"/>
            <a:headEnd/>
            <a:tailEnd/>
          </a:ln>
        </p:spPr>
        <p:txBody>
          <a:bodyPr wrap="none">
            <a:spAutoFit/>
          </a:bodyPr>
          <a:lstStyle/>
          <a:p>
            <a:pPr algn="ctr" eaLnBrk="0" hangingPunct="0">
              <a:lnSpc>
                <a:spcPct val="90000"/>
              </a:lnSpc>
            </a:pPr>
            <a:r>
              <a:rPr lang="en-US">
                <a:effectLst>
                  <a:outerShdw blurRad="38100" dist="38100" dir="2700000" algn="tl">
                    <a:srgbClr val="000000">
                      <a:alpha val="43137"/>
                    </a:srgbClr>
                  </a:outerShdw>
                </a:effectLst>
                <a:latin typeface="Segoe"/>
              </a:rPr>
              <a:t>IHV-written</a:t>
            </a:r>
          </a:p>
          <a:p>
            <a:pPr algn="ctr" eaLnBrk="0" hangingPunct="0">
              <a:lnSpc>
                <a:spcPct val="90000"/>
              </a:lnSpc>
            </a:pPr>
            <a:r>
              <a:rPr lang="en-US">
                <a:effectLst>
                  <a:outerShdw blurRad="38100" dist="38100" dir="2700000" algn="tl">
                    <a:srgbClr val="000000">
                      <a:alpha val="43137"/>
                    </a:srgbClr>
                  </a:outerShdw>
                </a:effectLst>
                <a:latin typeface="Segoe"/>
              </a:rPr>
              <a:t>code</a:t>
            </a:r>
          </a:p>
        </p:txBody>
      </p:sp>
      <p:sp>
        <p:nvSpPr>
          <p:cNvPr id="29703" name="Text Box 11"/>
          <p:cNvSpPr txBox="1">
            <a:spLocks noChangeArrowheads="1"/>
          </p:cNvSpPr>
          <p:nvPr/>
        </p:nvSpPr>
        <p:spPr bwMode="auto">
          <a:xfrm>
            <a:off x="5726151" y="1400137"/>
            <a:ext cx="1446037" cy="590931"/>
          </a:xfrm>
          <a:prstGeom prst="rect">
            <a:avLst/>
          </a:prstGeom>
          <a:noFill/>
          <a:ln w="9525" algn="ctr">
            <a:noFill/>
            <a:miter lim="800000"/>
            <a:headEnd/>
            <a:tailEnd/>
          </a:ln>
        </p:spPr>
        <p:txBody>
          <a:bodyPr wrap="none">
            <a:spAutoFit/>
          </a:bodyPr>
          <a:lstStyle/>
          <a:p>
            <a:pPr algn="ctr" eaLnBrk="0" hangingPunct="0">
              <a:lnSpc>
                <a:spcPct val="90000"/>
              </a:lnSpc>
            </a:pPr>
            <a:r>
              <a:rPr lang="en-US" dirty="0">
                <a:effectLst>
                  <a:outerShdw blurRad="38100" dist="38100" dir="2700000" algn="tl">
                    <a:srgbClr val="000000">
                      <a:alpha val="43137"/>
                    </a:srgbClr>
                  </a:outerShdw>
                </a:effectLst>
                <a:latin typeface="Segoe"/>
              </a:rPr>
              <a:t>Microsoft-</a:t>
            </a:r>
          </a:p>
          <a:p>
            <a:pPr algn="ctr" eaLnBrk="0" hangingPunct="0">
              <a:lnSpc>
                <a:spcPct val="90000"/>
              </a:lnSpc>
            </a:pPr>
            <a:r>
              <a:rPr lang="en-US" dirty="0">
                <a:effectLst>
                  <a:outerShdw blurRad="38100" dist="38100" dir="2700000" algn="tl">
                    <a:srgbClr val="000000">
                      <a:alpha val="43137"/>
                    </a:srgbClr>
                  </a:outerShdw>
                </a:effectLst>
                <a:latin typeface="Segoe"/>
              </a:rPr>
              <a:t>written code</a:t>
            </a:r>
          </a:p>
        </p:txBody>
      </p:sp>
      <p:sp>
        <p:nvSpPr>
          <p:cNvPr id="29704" name="Rectangle 13"/>
          <p:cNvSpPr>
            <a:spLocks noChangeArrowheads="1"/>
          </p:cNvSpPr>
          <p:nvPr/>
        </p:nvSpPr>
        <p:spPr bwMode="auto">
          <a:xfrm>
            <a:off x="7554951" y="3054312"/>
            <a:ext cx="1208049" cy="68421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sz="1600">
                <a:effectLst>
                  <a:outerShdw blurRad="38100" dist="38100" dir="2700000" algn="tl">
                    <a:srgbClr val="000000">
                      <a:alpha val="43137"/>
                    </a:srgbClr>
                  </a:outerShdw>
                </a:effectLst>
                <a:latin typeface="Segoe" pitchFamily="34" charset="0"/>
              </a:rPr>
              <a:t>OpenGL</a:t>
            </a:r>
          </a:p>
          <a:p>
            <a:pPr algn="ctr" defTabSz="914063" eaLnBrk="0" hangingPunct="0">
              <a:lnSpc>
                <a:spcPct val="90000"/>
              </a:lnSpc>
            </a:pPr>
            <a:r>
              <a:rPr lang="en-US" sz="1600">
                <a:effectLst>
                  <a:outerShdw blurRad="38100" dist="38100" dir="2700000" algn="tl">
                    <a:srgbClr val="000000">
                      <a:alpha val="43137"/>
                    </a:srgbClr>
                  </a:outerShdw>
                </a:effectLst>
                <a:latin typeface="Segoe" pitchFamily="34" charset="0"/>
              </a:rPr>
              <a:t>ICD</a:t>
            </a:r>
          </a:p>
        </p:txBody>
      </p:sp>
      <p:sp>
        <p:nvSpPr>
          <p:cNvPr id="29705" name="Rectangle 14"/>
          <p:cNvSpPr>
            <a:spLocks noChangeArrowheads="1"/>
          </p:cNvSpPr>
          <p:nvPr/>
        </p:nvSpPr>
        <p:spPr bwMode="auto">
          <a:xfrm>
            <a:off x="7554951" y="4178262"/>
            <a:ext cx="1208049" cy="7937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sz="1600">
                <a:effectLst>
                  <a:outerShdw blurRad="38100" dist="38100" dir="2700000" algn="tl">
                    <a:srgbClr val="000000">
                      <a:alpha val="43137"/>
                    </a:srgbClr>
                  </a:outerShdw>
                </a:effectLst>
                <a:latin typeface="Segoe" pitchFamily="34" charset="0"/>
              </a:rPr>
              <a:t>User-Mode</a:t>
            </a:r>
          </a:p>
          <a:p>
            <a:pPr algn="ctr" defTabSz="914063" eaLnBrk="0" hangingPunct="0">
              <a:lnSpc>
                <a:spcPct val="90000"/>
              </a:lnSpc>
            </a:pPr>
            <a:r>
              <a:rPr lang="en-US" sz="1600">
                <a:effectLst>
                  <a:outerShdw blurRad="38100" dist="38100" dir="2700000" algn="tl">
                    <a:srgbClr val="000000">
                      <a:alpha val="43137"/>
                    </a:srgbClr>
                  </a:outerShdw>
                </a:effectLst>
                <a:latin typeface="Segoe" pitchFamily="34" charset="0"/>
              </a:rPr>
              <a:t>Driver</a:t>
            </a:r>
          </a:p>
        </p:txBody>
      </p:sp>
      <p:cxnSp>
        <p:nvCxnSpPr>
          <p:cNvPr id="29706" name="AutoShape 15"/>
          <p:cNvCxnSpPr>
            <a:cxnSpLocks noChangeShapeType="1"/>
            <a:stCxn id="29705" idx="2"/>
            <a:endCxn id="254979" idx="0"/>
          </p:cNvCxnSpPr>
          <p:nvPr/>
        </p:nvCxnSpPr>
        <p:spPr bwMode="auto">
          <a:xfrm rot="5400000">
            <a:off x="6368683" y="3907205"/>
            <a:ext cx="725487" cy="2855100"/>
          </a:xfrm>
          <a:prstGeom prst="bentConnector3">
            <a:avLst>
              <a:gd name="adj1" fmla="val 50000"/>
            </a:avLst>
          </a:prstGeom>
          <a:noFill/>
          <a:ln w="38100">
            <a:solidFill>
              <a:schemeClr val="bg2"/>
            </a:solidFill>
            <a:miter lim="800000"/>
            <a:headEnd type="triangle" w="med" len="med"/>
            <a:tailEnd type="triangle" w="med" len="med"/>
          </a:ln>
          <a:effectLst>
            <a:glow rad="139700">
              <a:schemeClr val="accent2">
                <a:satMod val="175000"/>
                <a:alpha val="40000"/>
              </a:schemeClr>
            </a:glow>
          </a:effectLst>
        </p:spPr>
      </p:cxnSp>
      <p:sp>
        <p:nvSpPr>
          <p:cNvPr id="254992" name="Rectangle 16"/>
          <p:cNvSpPr>
            <a:spLocks noChangeArrowheads="1"/>
          </p:cNvSpPr>
          <p:nvPr/>
        </p:nvSpPr>
        <p:spPr bwMode="auto">
          <a:xfrm>
            <a:off x="773151" y="3036849"/>
            <a:ext cx="1123950" cy="6842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Legacy</a:t>
            </a:r>
          </a:p>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D3D APIs</a:t>
            </a:r>
          </a:p>
        </p:txBody>
      </p:sp>
      <p:sp>
        <p:nvSpPr>
          <p:cNvPr id="254993" name="Rectangle 17"/>
          <p:cNvSpPr>
            <a:spLocks noChangeArrowheads="1"/>
          </p:cNvSpPr>
          <p:nvPr/>
        </p:nvSpPr>
        <p:spPr bwMode="auto">
          <a:xfrm>
            <a:off x="4273589" y="3054312"/>
            <a:ext cx="1004887" cy="68421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Direct3D</a:t>
            </a:r>
          </a:p>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10</a:t>
            </a:r>
          </a:p>
        </p:txBody>
      </p:sp>
      <p:sp>
        <p:nvSpPr>
          <p:cNvPr id="254994" name="Rectangle 18"/>
          <p:cNvSpPr>
            <a:spLocks noChangeArrowheads="1"/>
          </p:cNvSpPr>
          <p:nvPr/>
        </p:nvSpPr>
        <p:spPr bwMode="auto">
          <a:xfrm>
            <a:off x="2830551" y="3036849"/>
            <a:ext cx="646113" cy="6842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D3D9</a:t>
            </a:r>
          </a:p>
        </p:txBody>
      </p:sp>
      <p:sp>
        <p:nvSpPr>
          <p:cNvPr id="254995" name="Rectangle 19"/>
          <p:cNvSpPr>
            <a:spLocks noChangeArrowheads="1"/>
          </p:cNvSpPr>
          <p:nvPr/>
        </p:nvSpPr>
        <p:spPr bwMode="auto">
          <a:xfrm>
            <a:off x="6107151" y="2122449"/>
            <a:ext cx="962025" cy="6842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OpenGL</a:t>
            </a:r>
          </a:p>
        </p:txBody>
      </p:sp>
      <p:cxnSp>
        <p:nvCxnSpPr>
          <p:cNvPr id="29711" name="AutoShape 20"/>
          <p:cNvCxnSpPr>
            <a:cxnSpLocks noChangeShapeType="1"/>
            <a:stCxn id="255005" idx="2"/>
            <a:endCxn id="29705" idx="1"/>
          </p:cNvCxnSpPr>
          <p:nvPr/>
        </p:nvCxnSpPr>
        <p:spPr bwMode="auto">
          <a:xfrm rot="16200000" flipH="1">
            <a:off x="4976851" y="1997036"/>
            <a:ext cx="187325" cy="4968875"/>
          </a:xfrm>
          <a:prstGeom prst="bentConnector2">
            <a:avLst/>
          </a:prstGeom>
          <a:noFill/>
          <a:ln w="38100">
            <a:solidFill>
              <a:schemeClr val="bg2"/>
            </a:solidFill>
            <a:miter lim="800000"/>
            <a:headEnd type="triangle" w="med" len="med"/>
            <a:tailEnd type="triangle" w="med" len="med"/>
          </a:ln>
          <a:effectLst>
            <a:glow rad="139700">
              <a:schemeClr val="accent2">
                <a:satMod val="175000"/>
                <a:alpha val="40000"/>
              </a:schemeClr>
            </a:glow>
          </a:effectLst>
        </p:spPr>
      </p:cxnSp>
      <p:cxnSp>
        <p:nvCxnSpPr>
          <p:cNvPr id="29713" name="AutoShape 22"/>
          <p:cNvCxnSpPr>
            <a:cxnSpLocks noChangeShapeType="1"/>
            <a:stCxn id="29704" idx="2"/>
            <a:endCxn id="29705" idx="0"/>
          </p:cNvCxnSpPr>
          <p:nvPr/>
        </p:nvCxnSpPr>
        <p:spPr bwMode="auto">
          <a:xfrm rot="5400000">
            <a:off x="7939107" y="3958393"/>
            <a:ext cx="439738" cy="1588"/>
          </a:xfrm>
          <a:prstGeom prst="straightConnector1">
            <a:avLst/>
          </a:prstGeom>
          <a:noFill/>
          <a:ln w="9525">
            <a:solidFill>
              <a:schemeClr val="tx1"/>
            </a:solidFill>
            <a:round/>
            <a:headEnd type="triangle" w="med" len="med"/>
            <a:tailEnd type="triangle" w="med" len="med"/>
          </a:ln>
        </p:spPr>
      </p:cxnSp>
      <p:cxnSp>
        <p:nvCxnSpPr>
          <p:cNvPr id="29714" name="AutoShape 23"/>
          <p:cNvCxnSpPr>
            <a:cxnSpLocks noChangeShapeType="1"/>
            <a:stCxn id="254979" idx="3"/>
            <a:endCxn id="29699" idx="1"/>
          </p:cNvCxnSpPr>
          <p:nvPr/>
        </p:nvCxnSpPr>
        <p:spPr bwMode="auto">
          <a:xfrm>
            <a:off x="6259551" y="6094374"/>
            <a:ext cx="1295400" cy="1588"/>
          </a:xfrm>
          <a:prstGeom prst="straightConnector1">
            <a:avLst/>
          </a:prstGeom>
          <a:noFill/>
          <a:ln w="38100">
            <a:solidFill>
              <a:schemeClr val="bg2"/>
            </a:solidFill>
            <a:round/>
            <a:headEnd type="triangle" w="med" len="med"/>
            <a:tailEnd type="triangle" w="med" len="med"/>
          </a:ln>
          <a:effectLst>
            <a:glow rad="139700">
              <a:schemeClr val="accent2">
                <a:satMod val="175000"/>
                <a:alpha val="40000"/>
              </a:schemeClr>
            </a:glow>
          </a:effectLst>
        </p:spPr>
      </p:cxnSp>
      <p:cxnSp>
        <p:nvCxnSpPr>
          <p:cNvPr id="29716" name="AutoShape 25"/>
          <p:cNvCxnSpPr>
            <a:cxnSpLocks noChangeShapeType="1"/>
            <a:stCxn id="254995" idx="3"/>
            <a:endCxn id="29704" idx="0"/>
          </p:cNvCxnSpPr>
          <p:nvPr/>
        </p:nvCxnSpPr>
        <p:spPr bwMode="auto">
          <a:xfrm>
            <a:off x="7069176" y="2464556"/>
            <a:ext cx="1089800" cy="589756"/>
          </a:xfrm>
          <a:prstGeom prst="straightConnector1">
            <a:avLst/>
          </a:prstGeom>
          <a:noFill/>
          <a:ln w="38100">
            <a:solidFill>
              <a:schemeClr val="bg2"/>
            </a:solidFill>
            <a:round/>
            <a:headEnd type="triangle" w="med" len="med"/>
            <a:tailEnd type="triangle" w="med" len="med"/>
          </a:ln>
          <a:effectLst>
            <a:glow rad="139700">
              <a:schemeClr val="accent2">
                <a:satMod val="175000"/>
                <a:alpha val="40000"/>
              </a:schemeClr>
            </a:glow>
          </a:effectLst>
        </p:spPr>
      </p:cxnSp>
      <p:sp>
        <p:nvSpPr>
          <p:cNvPr id="29717" name="Rectangle 27"/>
          <p:cNvSpPr>
            <a:spLocks noChangeArrowheads="1"/>
          </p:cNvSpPr>
          <p:nvPr/>
        </p:nvSpPr>
        <p:spPr bwMode="auto">
          <a:xfrm>
            <a:off x="3327439" y="2112924"/>
            <a:ext cx="1087437" cy="5334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a:solidFill>
                  <a:schemeClr val="bg2"/>
                </a:solidFill>
                <a:latin typeface="Segoe" pitchFamily="34" charset="0"/>
              </a:rPr>
              <a:t>MIL</a:t>
            </a:r>
          </a:p>
        </p:txBody>
      </p:sp>
      <p:cxnSp>
        <p:nvCxnSpPr>
          <p:cNvPr id="29718" name="AutoShape 28"/>
          <p:cNvCxnSpPr>
            <a:cxnSpLocks noChangeShapeType="1"/>
            <a:stCxn id="29717" idx="2"/>
            <a:endCxn id="255006" idx="0"/>
          </p:cNvCxnSpPr>
          <p:nvPr/>
        </p:nvCxnSpPr>
        <p:spPr bwMode="auto">
          <a:xfrm rot="16200000" flipH="1">
            <a:off x="3667164" y="2849524"/>
            <a:ext cx="407988" cy="1587"/>
          </a:xfrm>
          <a:prstGeom prst="straightConnector1">
            <a:avLst/>
          </a:prstGeom>
          <a:noFill/>
          <a:ln w="38100">
            <a:solidFill>
              <a:schemeClr val="bg2"/>
            </a:solidFill>
            <a:round/>
            <a:headEnd type="triangle" w="med" len="med"/>
            <a:tailEnd type="triangle" w="med" len="med"/>
          </a:ln>
          <a:effectLst>
            <a:glow rad="139700">
              <a:schemeClr val="accent2">
                <a:satMod val="175000"/>
                <a:alpha val="40000"/>
              </a:schemeClr>
            </a:glow>
          </a:effectLst>
        </p:spPr>
      </p:cxnSp>
      <p:sp>
        <p:nvSpPr>
          <p:cNvPr id="255005" name="Rectangle 29"/>
          <p:cNvSpPr>
            <a:spLocks noChangeArrowheads="1"/>
          </p:cNvSpPr>
          <p:nvPr/>
        </p:nvSpPr>
        <p:spPr bwMode="auto">
          <a:xfrm>
            <a:off x="954126" y="3930612"/>
            <a:ext cx="32639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a:effectLst>
                  <a:outerShdw blurRad="38100" dist="38100" dir="2700000" algn="tl">
                    <a:srgbClr val="000000">
                      <a:alpha val="43137"/>
                    </a:srgbClr>
                  </a:outerShdw>
                </a:effectLst>
                <a:latin typeface="Segoe" pitchFamily="34" charset="0"/>
              </a:rPr>
              <a:t>Common pipeline (DDI)</a:t>
            </a:r>
          </a:p>
        </p:txBody>
      </p:sp>
      <p:sp>
        <p:nvSpPr>
          <p:cNvPr id="255006" name="Rectangle 30"/>
          <p:cNvSpPr>
            <a:spLocks noChangeArrowheads="1"/>
          </p:cNvSpPr>
          <p:nvPr/>
        </p:nvSpPr>
        <p:spPr bwMode="auto">
          <a:xfrm>
            <a:off x="3541751" y="3054312"/>
            <a:ext cx="660400" cy="68421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D3D9</a:t>
            </a:r>
          </a:p>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EX</a:t>
            </a:r>
          </a:p>
        </p:txBody>
      </p:sp>
      <p:sp>
        <p:nvSpPr>
          <p:cNvPr id="255007" name="Rectangle 31"/>
          <p:cNvSpPr>
            <a:spLocks noChangeArrowheads="1"/>
          </p:cNvSpPr>
          <p:nvPr/>
        </p:nvSpPr>
        <p:spPr bwMode="auto">
          <a:xfrm>
            <a:off x="1992351" y="3036849"/>
            <a:ext cx="765175" cy="6842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DXVA</a:t>
            </a:r>
          </a:p>
        </p:txBody>
      </p:sp>
      <p:sp>
        <p:nvSpPr>
          <p:cNvPr id="29722" name="Rectangle 33"/>
          <p:cNvSpPr>
            <a:spLocks noChangeArrowheads="1"/>
          </p:cNvSpPr>
          <p:nvPr/>
        </p:nvSpPr>
        <p:spPr bwMode="auto">
          <a:xfrm>
            <a:off x="1611351" y="2122449"/>
            <a:ext cx="1447800" cy="5334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a:solidFill>
                  <a:schemeClr val="bg2"/>
                </a:solidFill>
                <a:latin typeface="Segoe" pitchFamily="34" charset="0"/>
              </a:rPr>
              <a:t>Media</a:t>
            </a:r>
          </a:p>
          <a:p>
            <a:pPr algn="ctr" defTabSz="914063" eaLnBrk="0" hangingPunct="0">
              <a:lnSpc>
                <a:spcPct val="90000"/>
              </a:lnSpc>
            </a:pPr>
            <a:r>
              <a:rPr lang="en-US">
                <a:solidFill>
                  <a:schemeClr val="bg2"/>
                </a:solidFill>
                <a:latin typeface="Segoe" pitchFamily="34" charset="0"/>
              </a:rPr>
              <a:t>Foundation</a:t>
            </a:r>
          </a:p>
        </p:txBody>
      </p:sp>
      <p:sp>
        <p:nvSpPr>
          <p:cNvPr id="255010" name="Rectangle 34"/>
          <p:cNvSpPr>
            <a:spLocks noChangeArrowheads="1"/>
          </p:cNvSpPr>
          <p:nvPr/>
        </p:nvSpPr>
        <p:spPr bwMode="auto">
          <a:xfrm>
            <a:off x="2222539" y="5697499"/>
            <a:ext cx="1763712" cy="7937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a:effectLst>
                  <a:outerShdw blurRad="38100" dist="38100" dir="2700000" algn="tl">
                    <a:srgbClr val="000000">
                      <a:alpha val="43137"/>
                    </a:srgbClr>
                  </a:outerShdw>
                </a:effectLst>
                <a:latin typeface="Segoe" pitchFamily="34" charset="0"/>
              </a:rPr>
              <a:t>Win32 Kernel</a:t>
            </a:r>
          </a:p>
        </p:txBody>
      </p:sp>
      <p:sp>
        <p:nvSpPr>
          <p:cNvPr id="255011" name="Rectangle 35"/>
          <p:cNvSpPr>
            <a:spLocks noChangeArrowheads="1"/>
          </p:cNvSpPr>
          <p:nvPr/>
        </p:nvSpPr>
        <p:spPr bwMode="auto">
          <a:xfrm>
            <a:off x="87351" y="3036849"/>
            <a:ext cx="596900" cy="68421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GDI</a:t>
            </a:r>
          </a:p>
        </p:txBody>
      </p:sp>
      <p:cxnSp>
        <p:nvCxnSpPr>
          <p:cNvPr id="29725" name="AutoShape 37"/>
          <p:cNvCxnSpPr>
            <a:cxnSpLocks noChangeShapeType="1"/>
            <a:stCxn id="255011" idx="2"/>
            <a:endCxn id="255010" idx="0"/>
          </p:cNvCxnSpPr>
          <p:nvPr/>
        </p:nvCxnSpPr>
        <p:spPr bwMode="auto">
          <a:xfrm rot="16200000" flipH="1">
            <a:off x="757276" y="3349587"/>
            <a:ext cx="1976437" cy="2719388"/>
          </a:xfrm>
          <a:prstGeom prst="bentConnector3">
            <a:avLst>
              <a:gd name="adj1" fmla="val 50000"/>
            </a:avLst>
          </a:prstGeom>
          <a:noFill/>
          <a:ln w="38100">
            <a:solidFill>
              <a:schemeClr val="bg2"/>
            </a:solidFill>
            <a:miter lim="800000"/>
            <a:headEnd type="triangle" w="med" len="med"/>
            <a:tailEnd type="triangle" w="med" len="med"/>
          </a:ln>
          <a:effectLst>
            <a:glow rad="139700">
              <a:schemeClr val="accent2">
                <a:satMod val="175000"/>
                <a:alpha val="40000"/>
              </a:schemeClr>
            </a:glow>
          </a:effectLst>
        </p:spPr>
      </p:cxnSp>
      <p:cxnSp>
        <p:nvCxnSpPr>
          <p:cNvPr id="29726" name="AutoShape 38"/>
          <p:cNvCxnSpPr>
            <a:cxnSpLocks noChangeShapeType="1"/>
            <a:stCxn id="255010" idx="3"/>
            <a:endCxn id="254979" idx="1"/>
          </p:cNvCxnSpPr>
          <p:nvPr/>
        </p:nvCxnSpPr>
        <p:spPr bwMode="auto">
          <a:xfrm>
            <a:off x="3986251" y="6094374"/>
            <a:ext cx="361950" cy="0"/>
          </a:xfrm>
          <a:prstGeom prst="straightConnector1">
            <a:avLst/>
          </a:prstGeom>
          <a:noFill/>
          <a:ln w="9525">
            <a:solidFill>
              <a:schemeClr val="tx1"/>
            </a:solidFill>
            <a:round/>
            <a:headEnd type="triangle" w="med" len="med"/>
            <a:tailEnd type="triangle" w="med" len="med"/>
          </a:ln>
        </p:spPr>
      </p:cxnSp>
      <p:sp>
        <p:nvSpPr>
          <p:cNvPr id="255015" name="Rectangle 39"/>
          <p:cNvSpPr>
            <a:spLocks noChangeArrowheads="1"/>
          </p:cNvSpPr>
          <p:nvPr/>
        </p:nvSpPr>
        <p:spPr bwMode="auto">
          <a:xfrm>
            <a:off x="5349914" y="3054312"/>
            <a:ext cx="642937" cy="68421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a:effectLst>
                  <a:outerShdw blurRad="38100" dist="38100" dir="2700000" algn="tl">
                    <a:srgbClr val="000000">
                      <a:alpha val="43137"/>
                    </a:srgbClr>
                  </a:outerShdw>
                </a:effectLst>
                <a:latin typeface="Segoe" pitchFamily="34" charset="0"/>
              </a:rPr>
              <a:t>DXGI</a:t>
            </a:r>
          </a:p>
        </p:txBody>
      </p:sp>
      <p:sp>
        <p:nvSpPr>
          <p:cNvPr id="29729" name="Rectangle 41"/>
          <p:cNvSpPr>
            <a:spLocks noChangeArrowheads="1"/>
          </p:cNvSpPr>
          <p:nvPr/>
        </p:nvSpPr>
        <p:spPr bwMode="auto">
          <a:xfrm>
            <a:off x="392151" y="2122449"/>
            <a:ext cx="985838" cy="5334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dirty="0">
                <a:solidFill>
                  <a:schemeClr val="bg2"/>
                </a:solidFill>
                <a:latin typeface="Segoe" pitchFamily="34" charset="0"/>
              </a:rPr>
              <a:t>PIX</a:t>
            </a:r>
          </a:p>
        </p:txBody>
      </p:sp>
      <p:sp>
        <p:nvSpPr>
          <p:cNvPr id="29730" name="Rectangle 42"/>
          <p:cNvSpPr>
            <a:spLocks noChangeArrowheads="1"/>
          </p:cNvSpPr>
          <p:nvPr/>
        </p:nvSpPr>
        <p:spPr bwMode="auto">
          <a:xfrm>
            <a:off x="2962314" y="1416012"/>
            <a:ext cx="1674812" cy="5334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pPr>
            <a:r>
              <a:rPr lang="en-US">
                <a:solidFill>
                  <a:schemeClr val="bg2"/>
                </a:solidFill>
                <a:latin typeface="Segoe" pitchFamily="34" charset="0"/>
              </a:rPr>
              <a:t>WPF</a:t>
            </a:r>
          </a:p>
        </p:txBody>
      </p:sp>
      <p:sp>
        <p:nvSpPr>
          <p:cNvPr id="29731" name="Rectangle 43"/>
          <p:cNvSpPr>
            <a:spLocks noChangeArrowheads="1"/>
          </p:cNvSpPr>
          <p:nvPr/>
        </p:nvSpPr>
        <p:spPr bwMode="blackWhite">
          <a:xfrm>
            <a:off x="4745076" y="1689062"/>
            <a:ext cx="927100"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DWM</a:t>
            </a:r>
          </a:p>
        </p:txBody>
      </p:sp>
      <p:cxnSp>
        <p:nvCxnSpPr>
          <p:cNvPr id="29732" name="AutoShape 48"/>
          <p:cNvCxnSpPr>
            <a:cxnSpLocks noChangeShapeType="1"/>
            <a:endCxn id="255007" idx="0"/>
          </p:cNvCxnSpPr>
          <p:nvPr/>
        </p:nvCxnSpPr>
        <p:spPr bwMode="auto">
          <a:xfrm rot="5400000">
            <a:off x="2183646" y="2845284"/>
            <a:ext cx="382859" cy="271"/>
          </a:xfrm>
          <a:prstGeom prst="straightConnector1">
            <a:avLst/>
          </a:prstGeom>
          <a:noFill/>
          <a:ln w="38100">
            <a:solidFill>
              <a:schemeClr val="bg2"/>
            </a:solidFill>
            <a:round/>
            <a:headEnd type="triangle" w="med" len="med"/>
            <a:tailEnd type="triangle" w="med" len="med"/>
          </a:ln>
          <a:effectLst>
            <a:glow rad="139700">
              <a:schemeClr val="accent2">
                <a:satMod val="175000"/>
                <a:alpha val="40000"/>
              </a:schemeClr>
            </a:glow>
          </a:effectLst>
        </p:spPr>
      </p:cxnSp>
      <p:cxnSp>
        <p:nvCxnSpPr>
          <p:cNvPr id="29733" name="AutoShape 51"/>
          <p:cNvCxnSpPr>
            <a:cxnSpLocks noChangeShapeType="1"/>
            <a:stCxn id="29729" idx="2"/>
            <a:endCxn id="29731" idx="2"/>
          </p:cNvCxnSpPr>
          <p:nvPr/>
        </p:nvCxnSpPr>
        <p:spPr bwMode="auto">
          <a:xfrm rot="5400000" flipH="1" flipV="1">
            <a:off x="2856745" y="303968"/>
            <a:ext cx="381000" cy="4322762"/>
          </a:xfrm>
          <a:prstGeom prst="bentConnector3">
            <a:avLst>
              <a:gd name="adj1" fmla="val -60000"/>
            </a:avLst>
          </a:prstGeom>
          <a:noFill/>
          <a:ln w="38100">
            <a:solidFill>
              <a:schemeClr val="bg2"/>
            </a:solidFill>
            <a:miter lim="800000"/>
            <a:headEnd type="triangle" w="med" len="med"/>
            <a:tailEnd type="triangle" w="med" len="med"/>
          </a:ln>
          <a:effectLst>
            <a:glow rad="139700">
              <a:schemeClr val="accent2">
                <a:satMod val="175000"/>
                <a:alpha val="40000"/>
              </a:schemeClr>
            </a:glow>
          </a:effectLst>
        </p:spPr>
      </p:cxnSp>
      <p:sp>
        <p:nvSpPr>
          <p:cNvPr id="53" name="Rectangle 31"/>
          <p:cNvSpPr>
            <a:spLocks noChangeArrowheads="1"/>
          </p:cNvSpPr>
          <p:nvPr/>
        </p:nvSpPr>
        <p:spPr bwMode="auto">
          <a:xfrm>
            <a:off x="6107151" y="3036849"/>
            <a:ext cx="765175" cy="1371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OPM</a:t>
            </a:r>
          </a:p>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COPP</a:t>
            </a:r>
            <a:br>
              <a:rPr lang="en-US" sz="1600" dirty="0">
                <a:effectLst>
                  <a:outerShdw blurRad="38100" dist="38100" dir="2700000" algn="tl">
                    <a:srgbClr val="000000">
                      <a:alpha val="43137"/>
                    </a:srgbClr>
                  </a:outerShdw>
                </a:effectLst>
                <a:latin typeface="Segoe" pitchFamily="34" charset="0"/>
              </a:rPr>
            </a:br>
            <a:r>
              <a:rPr lang="en-US" sz="1600" dirty="0">
                <a:effectLst>
                  <a:outerShdw blurRad="38100" dist="38100" dir="2700000" algn="tl">
                    <a:srgbClr val="000000">
                      <a:alpha val="43137"/>
                    </a:srgbClr>
                  </a:outerShdw>
                </a:effectLst>
                <a:latin typeface="Segoe" pitchFamily="34" charset="0"/>
              </a:rPr>
              <a:t>UAB</a:t>
            </a:r>
          </a:p>
          <a:p>
            <a:pPr algn="ctr" defTabSz="914063" eaLnBrk="0" hangingPunct="0">
              <a:lnSpc>
                <a:spcPct val="90000"/>
              </a:lnSpc>
              <a:defRPr/>
            </a:pPr>
            <a:r>
              <a:rPr lang="en-US" sz="1600" dirty="0">
                <a:effectLst>
                  <a:outerShdw blurRad="38100" dist="38100" dir="2700000" algn="tl">
                    <a:srgbClr val="000000">
                      <a:alpha val="43137"/>
                    </a:srgbClr>
                  </a:outerShdw>
                </a:effectLst>
                <a:latin typeface="Segoe" pitchFamily="34" charset="0"/>
              </a:rPr>
              <a:t>etc</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r>
              <a:rPr lang="en-US" dirty="0" smtClean="0"/>
              <a:t>Some Thresholds For Desktop Composition And Transparency</a:t>
            </a:r>
            <a:endParaRPr lang="en-US" dirty="0"/>
          </a:p>
        </p:txBody>
      </p:sp>
      <p:graphicFrame>
        <p:nvGraphicFramePr>
          <p:cNvPr id="4" name="Content Placeholder 3"/>
          <p:cNvGraphicFramePr>
            <a:graphicFrameLocks noGrp="1"/>
          </p:cNvGraphicFramePr>
          <p:nvPr>
            <p:ph idx="4294967295"/>
          </p:nvPr>
        </p:nvGraphicFramePr>
        <p:xfrm>
          <a:off x="381000" y="2514600"/>
          <a:ext cx="8381997" cy="3576320"/>
        </p:xfrm>
        <a:graphic>
          <a:graphicData uri="http://schemas.openxmlformats.org/drawingml/2006/table">
            <a:tbl>
              <a:tblPr firstRow="1" firstCol="1" bandRow="1" bandCol="1">
                <a:effectLst>
                  <a:outerShdw blurRad="660400" sx="102000" sy="102000" algn="ctr" rotWithShape="0">
                    <a:prstClr val="black"/>
                  </a:outerShdw>
                  <a:reflection blurRad="6350" stA="52000" endA="300" endPos="35000" dir="5400000" sy="-100000" algn="bl" rotWithShape="0"/>
                </a:effectLst>
                <a:tableStyleId>{073A0DAA-6AF3-43AB-8588-CEC1D06C72B9}</a:tableStyleId>
              </a:tblPr>
              <a:tblGrid>
                <a:gridCol w="1066800"/>
                <a:gridCol w="1261533"/>
                <a:gridCol w="1405467"/>
                <a:gridCol w="1143000"/>
                <a:gridCol w="1110341"/>
                <a:gridCol w="1197428"/>
                <a:gridCol w="1197428"/>
              </a:tblGrid>
              <a:tr h="370840">
                <a:tc gridSpan="3">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r>
                        <a:rPr lang="en-US" sz="1800" kern="1200" dirty="0" smtClean="0"/>
                        <a:t>Opaque window borders</a:t>
                      </a:r>
                      <a:endParaRPr lang="en-US" dirty="0">
                        <a:solidFill>
                          <a:schemeClr val="bg1">
                            <a:lumMod val="75000"/>
                          </a:schemeClr>
                        </a:solidFill>
                      </a:endParaRPr>
                    </a:p>
                  </a:txBody>
                  <a:tcPr/>
                </a:tc>
                <a:tc hMerge="1">
                  <a:txBody>
                    <a:bodyPr/>
                    <a:lstStyle/>
                    <a:p>
                      <a:endParaRPr lang="en-US" dirty="0"/>
                    </a:p>
                  </a:txBody>
                  <a:tcPr/>
                </a:tc>
                <a:tc gridSpan="2">
                  <a:txBody>
                    <a:bodyPr/>
                    <a:lstStyle/>
                    <a:p>
                      <a:r>
                        <a:rPr lang="en-US" sz="1800" kern="1200" dirty="0" smtClean="0"/>
                        <a:t>Transparent window borders</a:t>
                      </a:r>
                      <a:endParaRPr lang="en-US" dirty="0">
                        <a:solidFill>
                          <a:schemeClr val="bg1">
                            <a:lumMod val="75000"/>
                          </a:schemeClr>
                        </a:solidFill>
                      </a:endParaRPr>
                    </a:p>
                  </a:txBody>
                  <a:tcPr/>
                </a:tc>
                <a:tc hMerge="1">
                  <a:txBody>
                    <a:bodyPr/>
                    <a:lstStyle/>
                    <a:p>
                      <a:endParaRPr lang="en-US" dirty="0"/>
                    </a:p>
                  </a:txBody>
                  <a:tcPr/>
                </a:tc>
              </a:tr>
              <a:tr h="370840">
                <a:tc>
                  <a:txBody>
                    <a:bodyPr/>
                    <a:lstStyle/>
                    <a:p>
                      <a:endParaRPr lang="en-US" dirty="0"/>
                    </a:p>
                  </a:txBody>
                  <a:tcPr/>
                </a:tc>
                <a:tc>
                  <a:txBody>
                    <a:bodyPr/>
                    <a:lstStyle/>
                    <a:p>
                      <a:r>
                        <a:rPr lang="en-US" sz="1800" kern="1200" dirty="0" smtClean="0"/>
                        <a:t>Total pixels</a:t>
                      </a:r>
                      <a:endParaRPr lang="en-US" b="1" dirty="0"/>
                    </a:p>
                  </a:txBody>
                  <a:tcPr/>
                </a:tc>
                <a:tc>
                  <a:txBody>
                    <a:bodyPr/>
                    <a:lstStyle/>
                    <a:p>
                      <a:r>
                        <a:rPr lang="en-US" sz="1800" kern="1200" dirty="0" smtClean="0"/>
                        <a:t>Equivalent</a:t>
                      </a:r>
                    </a:p>
                    <a:p>
                      <a:r>
                        <a:rPr lang="en-US" sz="1800" kern="1200" dirty="0" smtClean="0"/>
                        <a:t>resolution </a:t>
                      </a:r>
                      <a:endParaRPr lang="en-US" b="1" dirty="0"/>
                    </a:p>
                  </a:txBody>
                  <a:tcPr/>
                </a:tc>
                <a:tc>
                  <a:txBody>
                    <a:bodyPr/>
                    <a:lstStyle/>
                    <a:p>
                      <a:r>
                        <a:rPr lang="en-US" sz="1800" kern="1200" dirty="0" err="1" smtClean="0"/>
                        <a:t>Gfx</a:t>
                      </a:r>
                      <a:r>
                        <a:rPr lang="en-US" sz="1800" kern="1200" dirty="0" smtClean="0"/>
                        <a:t> </a:t>
                      </a:r>
                      <a:r>
                        <a:rPr lang="en-US" sz="1800" kern="1200" dirty="0" err="1" smtClean="0"/>
                        <a:t>mem</a:t>
                      </a:r>
                      <a:endParaRPr lang="en-US" sz="1800" kern="1200" dirty="0" smtClean="0"/>
                    </a:p>
                    <a:p>
                      <a:r>
                        <a:rPr lang="en-US" sz="1800" kern="1200" dirty="0" smtClean="0"/>
                        <a:t>(MB)</a:t>
                      </a:r>
                      <a:endParaRPr lang="en-US" b="1" dirty="0"/>
                    </a:p>
                  </a:txBody>
                  <a:tcPr/>
                </a:tc>
                <a:tc>
                  <a:txBody>
                    <a:bodyPr/>
                    <a:lstStyle/>
                    <a:p>
                      <a:r>
                        <a:rPr lang="en-US" sz="1800" kern="1200" dirty="0" err="1" smtClean="0"/>
                        <a:t>Perf</a:t>
                      </a:r>
                      <a:r>
                        <a:rPr lang="en-US" sz="1800" kern="1200" dirty="0" smtClean="0"/>
                        <a:t> (MB/s)</a:t>
                      </a:r>
                      <a:endParaRPr lang="en-US" b="1" dirty="0"/>
                    </a:p>
                  </a:txBody>
                  <a:tcPr/>
                </a:tc>
                <a:tc>
                  <a:txBody>
                    <a:bodyPr/>
                    <a:lstStyle/>
                    <a:p>
                      <a:r>
                        <a:rPr lang="en-US" sz="1800" kern="1200" dirty="0" err="1" smtClean="0"/>
                        <a:t>Gfx</a:t>
                      </a:r>
                      <a:endParaRPr lang="en-US" sz="1800" kern="1200" dirty="0" smtClean="0"/>
                    </a:p>
                    <a:p>
                      <a:r>
                        <a:rPr lang="en-US" sz="1800" kern="1200" dirty="0" err="1" smtClean="0"/>
                        <a:t>mem</a:t>
                      </a:r>
                      <a:r>
                        <a:rPr lang="en-US" sz="1800" kern="1200" dirty="0" smtClean="0"/>
                        <a:t> (MB)</a:t>
                      </a:r>
                      <a:endParaRPr lang="en-US" b="1" dirty="0"/>
                    </a:p>
                  </a:txBody>
                  <a:tcPr/>
                </a:tc>
                <a:tc>
                  <a:txBody>
                    <a:bodyPr/>
                    <a:lstStyle/>
                    <a:p>
                      <a:r>
                        <a:rPr lang="en-US" sz="1800" kern="1200" dirty="0" err="1" smtClean="0"/>
                        <a:t>Perf</a:t>
                      </a:r>
                      <a:r>
                        <a:rPr lang="en-US" sz="1800" kern="1200" dirty="0" smtClean="0"/>
                        <a:t/>
                      </a:r>
                      <a:br>
                        <a:rPr lang="en-US" sz="1800" kern="1200" dirty="0" smtClean="0"/>
                      </a:br>
                      <a:r>
                        <a:rPr lang="en-US" sz="1800" kern="1200" dirty="0" smtClean="0"/>
                        <a:t>(MB/s)</a:t>
                      </a:r>
                      <a:endParaRPr lang="en-US" b="1" dirty="0"/>
                    </a:p>
                  </a:txBody>
                  <a:tcPr/>
                </a:tc>
              </a:tr>
              <a:tr h="370840">
                <a:tc>
                  <a:txBody>
                    <a:bodyPr/>
                    <a:lstStyle/>
                    <a:p>
                      <a:r>
                        <a:rPr lang="en-US" sz="1800" kern="1200" dirty="0" smtClean="0"/>
                        <a:t>Single monitor</a:t>
                      </a:r>
                      <a:endParaRPr lang="en-US" b="1" dirty="0"/>
                    </a:p>
                  </a:txBody>
                  <a:tcPr/>
                </a:tc>
                <a:tc>
                  <a:txBody>
                    <a:bodyPr/>
                    <a:lstStyle/>
                    <a:p>
                      <a:pPr algn="ctr"/>
                      <a:r>
                        <a:rPr lang="en-US" sz="1800" kern="1200" dirty="0" smtClean="0"/>
                        <a:t>786,432</a:t>
                      </a:r>
                      <a:endParaRPr lang="en-US" dirty="0"/>
                    </a:p>
                  </a:txBody>
                  <a:tcPr anchor="ctr"/>
                </a:tc>
                <a:tc>
                  <a:txBody>
                    <a:bodyPr/>
                    <a:lstStyle/>
                    <a:p>
                      <a:pPr algn="ctr"/>
                      <a:r>
                        <a:rPr lang="en-US" sz="1800" kern="1200" dirty="0" smtClean="0"/>
                        <a:t>1024x  768</a:t>
                      </a:r>
                      <a:endParaRPr lang="en-US" dirty="0"/>
                    </a:p>
                  </a:txBody>
                  <a:tcPr anchor="ctr"/>
                </a:tc>
                <a:tc>
                  <a:txBody>
                    <a:bodyPr/>
                    <a:lstStyle/>
                    <a:p>
                      <a:pPr algn="ctr"/>
                      <a:r>
                        <a:rPr lang="en-US" dirty="0" smtClean="0"/>
                        <a:t>32</a:t>
                      </a:r>
                      <a:endParaRPr lang="en-US" dirty="0"/>
                    </a:p>
                  </a:txBody>
                  <a:tcPr anchor="ctr"/>
                </a:tc>
                <a:tc>
                  <a:txBody>
                    <a:bodyPr/>
                    <a:lstStyle/>
                    <a:p>
                      <a:pPr algn="ctr"/>
                      <a:r>
                        <a:rPr lang="en-US" dirty="0" smtClean="0"/>
                        <a:t>89</a:t>
                      </a:r>
                      <a:endParaRPr lang="en-US" dirty="0"/>
                    </a:p>
                  </a:txBody>
                  <a:tcPr anchor="ctr"/>
                </a:tc>
                <a:tc>
                  <a:txBody>
                    <a:bodyPr/>
                    <a:lstStyle/>
                    <a:p>
                      <a:pPr algn="ctr"/>
                      <a:r>
                        <a:rPr lang="en-US" dirty="0" smtClean="0"/>
                        <a:t>32</a:t>
                      </a:r>
                      <a:endParaRPr lang="en-US" dirty="0"/>
                    </a:p>
                  </a:txBody>
                  <a:tcPr anchor="ctr"/>
                </a:tc>
                <a:tc>
                  <a:txBody>
                    <a:bodyPr/>
                    <a:lstStyle/>
                    <a:p>
                      <a:pPr algn="ctr"/>
                      <a:r>
                        <a:rPr lang="en-US" dirty="0" smtClean="0"/>
                        <a:t>363</a:t>
                      </a:r>
                      <a:endParaRPr lang="en-US" dirty="0"/>
                    </a:p>
                  </a:txBody>
                  <a:tcPr anchor="ctr"/>
                </a:tc>
              </a:tr>
              <a:tr h="370840">
                <a:tc>
                  <a:txBody>
                    <a:bodyPr/>
                    <a:lstStyle/>
                    <a:p>
                      <a:endParaRPr lang="en-US" b="1" dirty="0"/>
                    </a:p>
                  </a:txBody>
                  <a:tcPr/>
                </a:tc>
                <a:tc>
                  <a:txBody>
                    <a:bodyPr/>
                    <a:lstStyle/>
                    <a:p>
                      <a:pPr algn="ctr"/>
                      <a:r>
                        <a:rPr lang="en-US" sz="1800" kern="1200" dirty="0" smtClean="0"/>
                        <a:t>1,310,720</a:t>
                      </a:r>
                      <a:endParaRPr lang="en-US" dirty="0"/>
                    </a:p>
                  </a:txBody>
                  <a:tcPr anchor="ctr"/>
                </a:tc>
                <a:tc>
                  <a:txBody>
                    <a:bodyPr/>
                    <a:lstStyle/>
                    <a:p>
                      <a:pPr algn="ctr"/>
                      <a:r>
                        <a:rPr lang="en-US" sz="1800" kern="1200" dirty="0" smtClean="0"/>
                        <a:t>1280x1024</a:t>
                      </a:r>
                      <a:endParaRPr lang="en-US" dirty="0"/>
                    </a:p>
                  </a:txBody>
                  <a:tcPr anchor="ctr"/>
                </a:tc>
                <a:tc>
                  <a:txBody>
                    <a:bodyPr/>
                    <a:lstStyle/>
                    <a:p>
                      <a:pPr algn="ctr"/>
                      <a:r>
                        <a:rPr lang="en-US" dirty="0" smtClean="0"/>
                        <a:t>32</a:t>
                      </a:r>
                      <a:endParaRPr lang="en-US" dirty="0"/>
                    </a:p>
                  </a:txBody>
                  <a:tcPr anchor="ctr"/>
                </a:tc>
                <a:tc>
                  <a:txBody>
                    <a:bodyPr/>
                    <a:lstStyle/>
                    <a:p>
                      <a:pPr algn="ctr"/>
                      <a:r>
                        <a:rPr lang="en-US" dirty="0" smtClean="0"/>
                        <a:t>146</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500</a:t>
                      </a:r>
                      <a:endParaRPr lang="en-US" dirty="0"/>
                    </a:p>
                  </a:txBody>
                  <a:tcPr anchor="ctr"/>
                </a:tc>
              </a:tr>
              <a:tr h="370840">
                <a:tc>
                  <a:txBody>
                    <a:bodyPr/>
                    <a:lstStyle/>
                    <a:p>
                      <a:r>
                        <a:rPr lang="en-US" sz="1800" kern="1200" dirty="0" smtClean="0"/>
                        <a:t>Dual monitor</a:t>
                      </a:r>
                      <a:endParaRPr lang="en-US" b="1" dirty="0"/>
                    </a:p>
                  </a:txBody>
                  <a:tcPr/>
                </a:tc>
                <a:tc>
                  <a:txBody>
                    <a:bodyPr/>
                    <a:lstStyle/>
                    <a:p>
                      <a:pPr algn="ctr"/>
                      <a:r>
                        <a:rPr lang="en-US" sz="1800" kern="1200" dirty="0" smtClean="0"/>
                        <a:t>1,572,864</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1024x  768</a:t>
                      </a:r>
                      <a:endParaRPr lang="en-US" dirty="0" smtClean="0"/>
                    </a:p>
                  </a:txBody>
                  <a:tcPr anchor="ctr"/>
                </a:tc>
                <a:tc>
                  <a:txBody>
                    <a:bodyPr/>
                    <a:lstStyle/>
                    <a:p>
                      <a:pPr algn="ctr"/>
                      <a:r>
                        <a:rPr lang="en-US" dirty="0" smtClean="0"/>
                        <a:t>64</a:t>
                      </a:r>
                      <a:endParaRPr lang="en-US" dirty="0"/>
                    </a:p>
                  </a:txBody>
                  <a:tcPr anchor="ctr"/>
                </a:tc>
                <a:tc>
                  <a:txBody>
                    <a:bodyPr/>
                    <a:lstStyle/>
                    <a:p>
                      <a:pPr algn="ctr"/>
                      <a:r>
                        <a:rPr lang="en-US" dirty="0" smtClean="0"/>
                        <a:t>135</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477</a:t>
                      </a:r>
                      <a:endParaRPr lang="en-US" dirty="0"/>
                    </a:p>
                  </a:txBody>
                  <a:tcPr anchor="ctr"/>
                </a:tc>
              </a:tr>
              <a:tr h="370840">
                <a:tc>
                  <a:txBody>
                    <a:bodyPr/>
                    <a:lstStyle/>
                    <a:p>
                      <a:endParaRPr lang="en-US" b="1" dirty="0"/>
                    </a:p>
                  </a:txBody>
                  <a:tcPr/>
                </a:tc>
                <a:tc>
                  <a:txBody>
                    <a:bodyPr/>
                    <a:lstStyle/>
                    <a:p>
                      <a:pPr algn="ctr"/>
                      <a:r>
                        <a:rPr lang="en-US" sz="1800" kern="1200" dirty="0" smtClean="0"/>
                        <a:t>2,621,440</a:t>
                      </a:r>
                      <a:endParaRPr lang="en-US" dirty="0"/>
                    </a:p>
                  </a:txBody>
                  <a:tcPr anchor="ctr"/>
                </a:tc>
                <a:tc>
                  <a:txBody>
                    <a:bodyPr/>
                    <a:lstStyle/>
                    <a:p>
                      <a:pPr algn="ctr"/>
                      <a:r>
                        <a:rPr lang="en-US" sz="1800" kern="1200" dirty="0" smtClean="0"/>
                        <a:t>1280x1024</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223</a:t>
                      </a:r>
                      <a:endParaRPr lang="en-US" dirty="0"/>
                    </a:p>
                  </a:txBody>
                  <a:tcPr anchor="ctr"/>
                </a:tc>
                <a:tc>
                  <a:txBody>
                    <a:bodyPr/>
                    <a:lstStyle/>
                    <a:p>
                      <a:pPr algn="ctr"/>
                      <a:r>
                        <a:rPr lang="en-US" dirty="0" smtClean="0"/>
                        <a:t>128</a:t>
                      </a:r>
                      <a:endParaRPr lang="en-US" dirty="0"/>
                    </a:p>
                  </a:txBody>
                  <a:tcPr anchor="ctr"/>
                </a:tc>
                <a:tc>
                  <a:txBody>
                    <a:bodyPr/>
                    <a:lstStyle/>
                    <a:p>
                      <a:pPr algn="ctr"/>
                      <a:r>
                        <a:rPr lang="en-US" dirty="0" smtClean="0"/>
                        <a:t>665</a:t>
                      </a:r>
                      <a:endParaRPr lang="en-US"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 Over Remote Desktop Connections - Requirements</a:t>
            </a:r>
            <a:endParaRPr lang="en-US" dirty="0"/>
          </a:p>
        </p:txBody>
      </p:sp>
      <p:sp>
        <p:nvSpPr>
          <p:cNvPr id="3" name="Content Placeholder 2"/>
          <p:cNvSpPr>
            <a:spLocks noGrp="1"/>
          </p:cNvSpPr>
          <p:nvPr>
            <p:ph type="body" idx="1"/>
          </p:nvPr>
        </p:nvSpPr>
        <p:spPr>
          <a:xfrm>
            <a:off x="382588" y="1905000"/>
            <a:ext cx="8380412" cy="4872103"/>
          </a:xfrm>
        </p:spPr>
        <p:txBody>
          <a:bodyPr/>
          <a:lstStyle/>
          <a:p>
            <a:pPr>
              <a:spcBef>
                <a:spcPts val="600"/>
              </a:spcBef>
            </a:pPr>
            <a:r>
              <a:rPr lang="en-US" dirty="0" smtClean="0"/>
              <a:t>Both systems are running Windows Vista</a:t>
            </a:r>
          </a:p>
          <a:p>
            <a:pPr>
              <a:spcBef>
                <a:spcPts val="600"/>
              </a:spcBef>
            </a:pPr>
            <a:r>
              <a:rPr lang="en-US" dirty="0" smtClean="0"/>
              <a:t>The local system (the "client" or "display" system) is Aero capable</a:t>
            </a:r>
          </a:p>
          <a:p>
            <a:pPr>
              <a:spcBef>
                <a:spcPts val="600"/>
              </a:spcBef>
            </a:pPr>
            <a:r>
              <a:rPr lang="en-US" dirty="0" smtClean="0"/>
              <a:t>The remote (or "server" system) meets the minimum DWM memory requirements</a:t>
            </a:r>
          </a:p>
          <a:p>
            <a:pPr>
              <a:spcBef>
                <a:spcPts val="600"/>
              </a:spcBef>
            </a:pPr>
            <a:r>
              <a:rPr lang="en-US" dirty="0" smtClean="0"/>
              <a:t>The remote (or "server" system) is an Enterprise or Ultimate client SKU</a:t>
            </a:r>
          </a:p>
          <a:p>
            <a:pPr>
              <a:spcBef>
                <a:spcPts val="600"/>
              </a:spcBef>
            </a:pPr>
            <a:r>
              <a:rPr lang="en-US" dirty="0" smtClean="0"/>
              <a:t>The connection is one to one</a:t>
            </a:r>
          </a:p>
          <a:p>
            <a:pPr lvl="1">
              <a:spcBef>
                <a:spcPts val="600"/>
              </a:spcBef>
            </a:pPr>
            <a:r>
              <a:rPr lang="en-US" dirty="0" smtClean="0"/>
              <a:t>Desktop composition is not supported for "multi-hop” scenarios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Events That Affect Composition</a:t>
            </a:r>
            <a:endParaRPr lang="en-US"/>
          </a:p>
        </p:txBody>
      </p:sp>
      <p:sp>
        <p:nvSpPr>
          <p:cNvPr id="5" name="Content Placeholder 4"/>
          <p:cNvSpPr>
            <a:spLocks noGrp="1"/>
          </p:cNvSpPr>
          <p:nvPr>
            <p:ph type="body" idx="1"/>
          </p:nvPr>
        </p:nvSpPr>
        <p:spPr/>
        <p:txBody>
          <a:bodyPr/>
          <a:lstStyle/>
          <a:p>
            <a:r>
              <a:rPr lang="en-US" dirty="0" smtClean="0"/>
              <a:t>An application uses a mirroring driver</a:t>
            </a:r>
          </a:p>
          <a:p>
            <a:pPr lvl="1"/>
            <a:r>
              <a:rPr lang="en-US" dirty="0" smtClean="0"/>
              <a:t>Composition disabled till application closed</a:t>
            </a:r>
          </a:p>
          <a:p>
            <a:r>
              <a:rPr lang="en-US" dirty="0" smtClean="0"/>
              <a:t>An app deliberately disables composition by calling the Windows API</a:t>
            </a:r>
          </a:p>
          <a:p>
            <a:pPr lvl="1"/>
            <a:r>
              <a:rPr lang="en-US" dirty="0" smtClean="0"/>
              <a:t>Composition disabled till application closed</a:t>
            </a:r>
          </a:p>
          <a:p>
            <a:pPr lvl="1"/>
            <a:r>
              <a:rPr lang="en-US" dirty="0" smtClean="0"/>
              <a:t>Composition disabled till app re-enables it</a:t>
            </a:r>
          </a:p>
          <a:p>
            <a:pPr lvl="1"/>
            <a:r>
              <a:rPr lang="en-US" dirty="0" smtClean="0"/>
              <a:t>User is notified</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Events That Affect Composition</a:t>
            </a:r>
            <a:endParaRPr lang="en-US"/>
          </a:p>
        </p:txBody>
      </p:sp>
      <p:sp>
        <p:nvSpPr>
          <p:cNvPr id="5" name="Content Placeholder 4"/>
          <p:cNvSpPr>
            <a:spLocks noGrp="1"/>
          </p:cNvSpPr>
          <p:nvPr>
            <p:ph type="body" idx="1"/>
          </p:nvPr>
        </p:nvSpPr>
        <p:spPr>
          <a:xfrm>
            <a:off x="382588" y="1414464"/>
            <a:ext cx="8380412" cy="4482766"/>
          </a:xfrm>
        </p:spPr>
        <p:txBody>
          <a:bodyPr/>
          <a:lstStyle/>
          <a:p>
            <a:r>
              <a:rPr lang="en-US" dirty="0" smtClean="0"/>
              <a:t>An app is run that has the </a:t>
            </a:r>
            <a:r>
              <a:rPr lang="en-US" dirty="0" smtClean="0">
                <a:solidFill>
                  <a:schemeClr val="accent6"/>
                </a:solidFill>
              </a:rPr>
              <a:t>Disable desktop composition</a:t>
            </a:r>
            <a:r>
              <a:rPr lang="en-US" dirty="0" smtClean="0"/>
              <a:t> option set in its properties</a:t>
            </a:r>
          </a:p>
          <a:p>
            <a:pPr lvl="1"/>
            <a:r>
              <a:rPr lang="en-US" dirty="0" smtClean="0"/>
              <a:t>Composition disabled till the application is closed</a:t>
            </a:r>
          </a:p>
          <a:p>
            <a:pPr lvl="1"/>
            <a:r>
              <a:rPr lang="en-US" dirty="0" smtClean="0"/>
              <a:t>User is notified</a:t>
            </a:r>
          </a:p>
          <a:p>
            <a:r>
              <a:rPr lang="en-US" dirty="0" smtClean="0"/>
              <a:t>The user changes to non-composited theme or appearance</a:t>
            </a:r>
          </a:p>
          <a:p>
            <a:pPr lvl="1"/>
            <a:r>
              <a:rPr lang="en-US" dirty="0" smtClean="0"/>
              <a:t>Composition disabled till the theme reverts back to one using Composition</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r>
              <a:rPr lang="en-US" dirty="0" smtClean="0"/>
              <a:t>Events That Cause DWM To Scale The User Experience</a:t>
            </a:r>
            <a:endParaRPr lang="en-US" dirty="0"/>
          </a:p>
        </p:txBody>
      </p:sp>
      <p:sp>
        <p:nvSpPr>
          <p:cNvPr id="5" name="Content Placeholder 4"/>
          <p:cNvSpPr>
            <a:spLocks noGrp="1"/>
          </p:cNvSpPr>
          <p:nvPr>
            <p:ph type="body" idx="1"/>
          </p:nvPr>
        </p:nvSpPr>
        <p:spPr>
          <a:xfrm>
            <a:off x="382588" y="1905000"/>
            <a:ext cx="8380412" cy="4953000"/>
          </a:xfrm>
        </p:spPr>
        <p:txBody>
          <a:bodyPr/>
          <a:lstStyle/>
          <a:p>
            <a:pPr>
              <a:spcBef>
                <a:spcPts val="600"/>
              </a:spcBef>
            </a:pPr>
            <a:r>
              <a:rPr lang="en-US" sz="3200" dirty="0" smtClean="0"/>
              <a:t>Change of Monitor resolution or Addition of a new Monitor</a:t>
            </a:r>
          </a:p>
          <a:p>
            <a:pPr lvl="1">
              <a:spcBef>
                <a:spcPts val="600"/>
              </a:spcBef>
            </a:pPr>
            <a:r>
              <a:rPr lang="en-US" sz="2800" dirty="0" smtClean="0"/>
              <a:t>Composition or transparency disabled if thresholds exceeded</a:t>
            </a:r>
          </a:p>
          <a:p>
            <a:pPr lvl="1">
              <a:spcBef>
                <a:spcPts val="600"/>
              </a:spcBef>
            </a:pPr>
            <a:r>
              <a:rPr lang="en-US" sz="2800" dirty="0" smtClean="0"/>
              <a:t>Restored when the configuration changes and thresholds are met</a:t>
            </a:r>
          </a:p>
          <a:p>
            <a:pPr>
              <a:spcBef>
                <a:spcPts val="600"/>
              </a:spcBef>
            </a:pPr>
            <a:r>
              <a:rPr lang="en-US" sz="3200" dirty="0" smtClean="0"/>
              <a:t>System transitions to DC power and “Power Saver” policy is in effect</a:t>
            </a:r>
          </a:p>
          <a:p>
            <a:pPr lvl="1">
              <a:spcBef>
                <a:spcPts val="600"/>
              </a:spcBef>
            </a:pPr>
            <a:r>
              <a:rPr lang="en-US" sz="2800" dirty="0" smtClean="0"/>
              <a:t>Opaque window borders</a:t>
            </a:r>
          </a:p>
          <a:p>
            <a:pPr lvl="1">
              <a:spcBef>
                <a:spcPts val="600"/>
              </a:spcBef>
            </a:pPr>
            <a:r>
              <a:rPr lang="en-US" sz="2800" dirty="0" smtClean="0"/>
              <a:t>Transparency returns if power policy is reverted or AC power is used</a:t>
            </a:r>
          </a:p>
          <a:p>
            <a:pPr lvl="1">
              <a:spcBef>
                <a:spcPts val="600"/>
              </a:spcBef>
            </a:pPr>
            <a:endParaRPr lang="en-US" sz="2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Call To Action</a:t>
            </a: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Call To Action</a:t>
            </a:r>
            <a:endParaRPr lang="en-US"/>
          </a:p>
        </p:txBody>
      </p:sp>
      <p:sp>
        <p:nvSpPr>
          <p:cNvPr id="5" name="Content Placeholder 4"/>
          <p:cNvSpPr>
            <a:spLocks noGrp="1"/>
          </p:cNvSpPr>
          <p:nvPr>
            <p:ph type="body" idx="1"/>
          </p:nvPr>
        </p:nvSpPr>
        <p:spPr>
          <a:xfrm>
            <a:off x="382588" y="1414464"/>
            <a:ext cx="8380412" cy="4832092"/>
          </a:xfrm>
        </p:spPr>
        <p:txBody>
          <a:bodyPr/>
          <a:lstStyle/>
          <a:p>
            <a:r>
              <a:rPr lang="en-US" dirty="0" smtClean="0"/>
              <a:t>HPD on Analog Connectors </a:t>
            </a:r>
          </a:p>
          <a:p>
            <a:pPr lvl="1"/>
            <a:r>
              <a:rPr lang="en-US" dirty="0" smtClean="0"/>
              <a:t>ACPI notification 0x81 with ACPI_NOTIFY_DEVICE_HOTPLUG flag</a:t>
            </a:r>
          </a:p>
          <a:p>
            <a:r>
              <a:rPr lang="en-US" dirty="0" smtClean="0"/>
              <a:t>Make sure your device have good EDID</a:t>
            </a:r>
          </a:p>
          <a:p>
            <a:r>
              <a:rPr lang="en-US" dirty="0" smtClean="0"/>
              <a:t>Provide EDID overrides if your device doesn't</a:t>
            </a:r>
          </a:p>
          <a:p>
            <a:r>
              <a:rPr lang="en-US" dirty="0" smtClean="0"/>
              <a:t>Brightness</a:t>
            </a:r>
          </a:p>
          <a:p>
            <a:pPr lvl="1"/>
            <a:r>
              <a:rPr lang="en-US" dirty="0" smtClean="0"/>
              <a:t>Proper SBIOS support</a:t>
            </a:r>
          </a:p>
          <a:p>
            <a:pPr lvl="1"/>
            <a:r>
              <a:rPr lang="en-US" dirty="0" smtClean="0"/>
              <a:t>No more private interfaces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Call To Action</a:t>
            </a:r>
            <a:endParaRPr lang="en-US"/>
          </a:p>
        </p:txBody>
      </p:sp>
      <p:sp>
        <p:nvSpPr>
          <p:cNvPr id="5" name="Content Placeholder 4"/>
          <p:cNvSpPr>
            <a:spLocks noGrp="1"/>
          </p:cNvSpPr>
          <p:nvPr>
            <p:ph type="body" idx="1"/>
          </p:nvPr>
        </p:nvSpPr>
        <p:spPr>
          <a:xfrm>
            <a:off x="382588" y="1414464"/>
            <a:ext cx="8380412" cy="3860031"/>
          </a:xfrm>
        </p:spPr>
        <p:txBody>
          <a:bodyPr/>
          <a:lstStyle/>
          <a:p>
            <a:r>
              <a:rPr lang="en-US" dirty="0" smtClean="0"/>
              <a:t>New platforms should be legacy-free </a:t>
            </a:r>
          </a:p>
          <a:p>
            <a:pPr lvl="1"/>
            <a:r>
              <a:rPr lang="en-US" dirty="0" smtClean="0"/>
              <a:t>SMI is highly discouraged</a:t>
            </a:r>
          </a:p>
          <a:p>
            <a:r>
              <a:rPr lang="en-US" dirty="0" err="1" smtClean="0"/>
              <a:t>Rebootless</a:t>
            </a:r>
            <a:r>
              <a:rPr lang="en-US" dirty="0" smtClean="0"/>
              <a:t> driver upgrade</a:t>
            </a:r>
          </a:p>
          <a:p>
            <a:pPr lvl="1"/>
            <a:r>
              <a:rPr lang="en-US" dirty="0" smtClean="0"/>
              <a:t>make sure you are doing your part</a:t>
            </a:r>
          </a:p>
          <a:p>
            <a:r>
              <a:rPr lang="en-US" dirty="0" smtClean="0"/>
              <a:t>Track down causes of TDR and fix them</a:t>
            </a:r>
          </a:p>
          <a:p>
            <a:r>
              <a:rPr lang="en-US" dirty="0" smtClean="0"/>
              <a:t>Do your part in keeping Desktop Composition On</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438400" y="6172200"/>
            <a:ext cx="3495152"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1000" y="990600"/>
            <a:ext cx="8380412" cy="5245026"/>
          </a:xfrm>
        </p:spPr>
        <p:txBody>
          <a:bodyPr/>
          <a:lstStyle/>
          <a:p>
            <a:r>
              <a:rPr lang="en-US" sz="2000" dirty="0" smtClean="0"/>
              <a:t>Web Resources</a:t>
            </a:r>
          </a:p>
          <a:p>
            <a:pPr lvl="1"/>
            <a:r>
              <a:rPr lang="en-US" sz="1800" dirty="0" smtClean="0"/>
              <a:t>Whitepapers:  </a:t>
            </a:r>
            <a:r>
              <a:rPr lang="en-US" sz="1800" dirty="0" smtClean="0">
                <a:hlinkClick r:id="rId3"/>
              </a:rPr>
              <a:t>http://www.microsoft.com/whdc/device/display/default.mspx</a:t>
            </a:r>
            <a:endParaRPr lang="en-US" sz="1800" dirty="0" smtClean="0"/>
          </a:p>
          <a:p>
            <a:pPr lvl="2"/>
            <a:r>
              <a:rPr lang="en-US" sz="1600" dirty="0" smtClean="0"/>
              <a:t> BIOS Communication for Display Drivers in Windows Vista </a:t>
            </a:r>
          </a:p>
          <a:p>
            <a:pPr lvl="2"/>
            <a:r>
              <a:rPr lang="en-US" sz="1600" dirty="0" smtClean="0"/>
              <a:t> Brightness Control in WDDM </a:t>
            </a:r>
          </a:p>
          <a:p>
            <a:pPr lvl="2"/>
            <a:r>
              <a:rPr lang="en-US" sz="1600" dirty="0" smtClean="0"/>
              <a:t> Enabling and Troubleshooting Windows Aero </a:t>
            </a:r>
          </a:p>
          <a:p>
            <a:pPr lvl="2"/>
            <a:r>
              <a:rPr lang="en-US" sz="1600" dirty="0" smtClean="0"/>
              <a:t> Graphics Memory Reporting through WDDM </a:t>
            </a:r>
          </a:p>
          <a:p>
            <a:pPr lvl="2"/>
            <a:r>
              <a:rPr lang="en-US" sz="1600" dirty="0" smtClean="0"/>
              <a:t> </a:t>
            </a:r>
            <a:r>
              <a:rPr lang="en-US" sz="1600" dirty="0" err="1" smtClean="0"/>
              <a:t>Multimonitor</a:t>
            </a:r>
            <a:r>
              <a:rPr lang="en-US" sz="1600" dirty="0" smtClean="0"/>
              <a:t> Support in Windows Vista </a:t>
            </a:r>
          </a:p>
          <a:p>
            <a:pPr lvl="2"/>
            <a:r>
              <a:rPr lang="en-US" sz="1600" dirty="0" smtClean="0"/>
              <a:t> Timeout Detection and Recovery of GPUs through WDDM </a:t>
            </a:r>
          </a:p>
          <a:p>
            <a:r>
              <a:rPr lang="en-US" sz="2000" dirty="0" smtClean="0"/>
              <a:t>Related Sessions</a:t>
            </a:r>
          </a:p>
          <a:p>
            <a:pPr lvl="1"/>
            <a:r>
              <a:rPr lang="en-US" sz="1800" dirty="0" smtClean="0"/>
              <a:t>CLN-T359 Windows Display Driver Model Drivers: Key Features</a:t>
            </a:r>
          </a:p>
          <a:p>
            <a:pPr lvl="1"/>
            <a:r>
              <a:rPr lang="en-US" sz="1800" dirty="0" smtClean="0"/>
              <a:t>CLN-T361 Windows Graphics Architecture</a:t>
            </a:r>
          </a:p>
          <a:p>
            <a:pPr lvl="1"/>
            <a:r>
              <a:rPr lang="en-US" sz="1800" dirty="0" smtClean="0"/>
              <a:t>CLN-C362 Kernel Graphics Infrastructure for Display Devices and Mobiles</a:t>
            </a:r>
          </a:p>
          <a:p>
            <a:pPr lvl="1"/>
            <a:r>
              <a:rPr lang="en-US" sz="1800" dirty="0" smtClean="0"/>
              <a:t>CLN-C364 Direct3D Test</a:t>
            </a:r>
          </a:p>
          <a:p>
            <a:r>
              <a:rPr lang="en-US" sz="2000" dirty="0" smtClean="0">
                <a:solidFill>
                  <a:schemeClr val="accent6"/>
                </a:solidFill>
              </a:rPr>
              <a:t>Feedback:  </a:t>
            </a:r>
            <a:endParaRPr lang="en-US" sz="2000" dirty="0">
              <a:solidFill>
                <a:schemeClr val="accent6"/>
              </a:solidFill>
            </a:endParaRPr>
          </a:p>
        </p:txBody>
      </p:sp>
      <p:sp>
        <p:nvSpPr>
          <p:cNvPr id="242693" name="Text Box 5"/>
          <p:cNvSpPr txBox="1">
            <a:spLocks noChangeArrowheads="1"/>
          </p:cNvSpPr>
          <p:nvPr/>
        </p:nvSpPr>
        <p:spPr bwMode="auto">
          <a:xfrm>
            <a:off x="2587086" y="6205191"/>
            <a:ext cx="3186113" cy="400099"/>
          </a:xfrm>
          <a:prstGeom prst="rect">
            <a:avLst/>
          </a:prstGeom>
          <a:noFill/>
          <a:ln w="12700">
            <a:noFill/>
            <a:miter lim="800000"/>
            <a:headEnd/>
            <a:tailEnd/>
          </a:ln>
          <a:effectLst/>
        </p:spPr>
        <p:txBody>
          <a:bodyPr lIns="91428" tIns="45715" rIns="91428" bIns="45715">
            <a:spAutoFit/>
          </a:bodyPr>
          <a:lstStyle/>
          <a:p>
            <a:pPr algn="ctr" fontAlgn="auto">
              <a:spcBef>
                <a:spcPts val="0"/>
              </a:spcBef>
              <a:spcAft>
                <a:spcPts val="0"/>
              </a:spcAft>
              <a:defRPr/>
            </a:pPr>
            <a:r>
              <a:rPr lang="en-US" sz="2000" dirty="0" err="1" smtClean="0">
                <a:solidFill>
                  <a:schemeClr val="tx2"/>
                </a:solidFill>
                <a:effectLst>
                  <a:outerShdw blurRad="38100" dist="38100" dir="2700000" algn="tl">
                    <a:srgbClr val="000000">
                      <a:alpha val="43137"/>
                    </a:srgbClr>
                  </a:outerShdw>
                </a:effectLst>
                <a:latin typeface="+mn-lt"/>
                <a:hlinkClick r:id="rId4"/>
              </a:rPr>
              <a:t>Directx</a:t>
            </a:r>
            <a:r>
              <a:rPr lang="en-US" sz="2000" dirty="0" smtClean="0">
                <a:solidFill>
                  <a:schemeClr val="tx2"/>
                </a:solidFill>
                <a:effectLst>
                  <a:outerShdw blurRad="38100" dist="38100" dir="2700000" algn="tl">
                    <a:srgbClr val="000000">
                      <a:alpha val="43137"/>
                    </a:srgbClr>
                  </a:outerShdw>
                </a:effectLst>
                <a:latin typeface="+mn-lt"/>
                <a:hlinkClick r:id="rId4"/>
              </a:rPr>
              <a:t> @ microsoft.com</a:t>
            </a:r>
            <a:endParaRPr lang="en-US" sz="2000" dirty="0">
              <a:solidFill>
                <a:schemeClr val="tx2"/>
              </a:solidFill>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7" y="2354792"/>
            <a:ext cx="7692761" cy="3046988"/>
          </a:xfrm>
        </p:spPr>
        <p:txBody>
          <a:bodyPr/>
          <a:lstStyle/>
          <a:p>
            <a:r>
              <a:rPr lang="en-US" dirty="0" smtClean="0"/>
              <a:t>FACT:</a:t>
            </a:r>
            <a:br>
              <a:rPr lang="en-US" dirty="0" smtClean="0"/>
            </a:br>
            <a:r>
              <a:rPr lang="en-US" dirty="0" smtClean="0"/>
              <a:t>5,061 devices carry the “Certified for Windows Vista” logo as of April 1</a:t>
            </a:r>
            <a:endParaRPr lang="en-US" dirty="0"/>
          </a:p>
        </p:txBody>
      </p:sp>
      <p:pic>
        <p:nvPicPr>
          <p:cNvPr id="8" name="Picture 5" descr="wVista-Cert-border.png"/>
          <p:cNvPicPr>
            <a:picLocks noChangeAspect="1"/>
          </p:cNvPicPr>
          <p:nvPr/>
        </p:nvPicPr>
        <p:blipFill>
          <a:blip r:embed="rId3"/>
          <a:srcRect/>
          <a:stretch>
            <a:fillRect/>
          </a:stretch>
        </p:blipFill>
        <p:spPr bwMode="auto">
          <a:xfrm>
            <a:off x="6781800" y="152400"/>
            <a:ext cx="1854200" cy="269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Displays</a:t>
            </a:r>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Transient MultiMonitor Manager (TMM)</a:t>
            </a:r>
            <a:endParaRPr lang="en-US"/>
          </a:p>
        </p:txBody>
      </p:sp>
      <p:pic>
        <p:nvPicPr>
          <p:cNvPr id="32770" name="Content Placeholder 3" descr="TMMUI.jpg"/>
          <p:cNvPicPr>
            <a:picLocks noGrp="1" noChangeAspect="1"/>
          </p:cNvPicPr>
          <p:nvPr>
            <p:ph idx="4294967295"/>
          </p:nvPr>
        </p:nvPicPr>
        <p:blipFill>
          <a:blip r:embed="rId3"/>
          <a:srcRect/>
          <a:stretch>
            <a:fillRect/>
          </a:stretch>
        </p:blipFill>
        <p:spPr>
          <a:xfrm>
            <a:off x="0" y="1882775"/>
            <a:ext cx="6324600" cy="4746625"/>
          </a:xfrm>
          <a:prstGeom prst="rect">
            <a:avLst/>
          </a:prstGeom>
          <a:effectLst>
            <a:outerShdw blurRad="6477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Monitor Hot Plug Detect </a:t>
            </a:r>
            <a:br>
              <a:rPr lang="en-US" dirty="0" smtClean="0"/>
            </a:br>
            <a:r>
              <a:rPr lang="en-US" sz="3600" dirty="0" smtClean="0">
                <a:solidFill>
                  <a:schemeClr val="accent1"/>
                </a:solidFill>
              </a:rPr>
              <a:t>Call To Action</a:t>
            </a:r>
            <a:endParaRPr lang="en-US" dirty="0">
              <a:solidFill>
                <a:schemeClr val="accent1"/>
              </a:solidFill>
            </a:endParaRPr>
          </a:p>
        </p:txBody>
      </p:sp>
      <p:sp>
        <p:nvSpPr>
          <p:cNvPr id="3" name="Content Placeholder 2"/>
          <p:cNvSpPr>
            <a:spLocks noGrp="1"/>
          </p:cNvSpPr>
          <p:nvPr>
            <p:ph type="body" idx="1"/>
          </p:nvPr>
        </p:nvSpPr>
        <p:spPr>
          <a:xfrm>
            <a:off x="381000" y="1905000"/>
            <a:ext cx="8763000" cy="4728987"/>
          </a:xfrm>
        </p:spPr>
        <p:txBody>
          <a:bodyPr/>
          <a:lstStyle/>
          <a:p>
            <a:r>
              <a:rPr lang="en-US" dirty="0" smtClean="0"/>
              <a:t>HPD - Analog connector should “just work”</a:t>
            </a:r>
          </a:p>
          <a:p>
            <a:r>
              <a:rPr lang="en-US" dirty="0" smtClean="0"/>
              <a:t>Great opportunity to complete the “projection” story for the user</a:t>
            </a:r>
          </a:p>
          <a:p>
            <a:r>
              <a:rPr lang="en-US" dirty="0" smtClean="0"/>
              <a:t>Laptop OEMs:  Detect monitor arrival/departure and send </a:t>
            </a:r>
            <a:br>
              <a:rPr lang="en-US" dirty="0" smtClean="0"/>
            </a:br>
            <a:r>
              <a:rPr lang="en-US" dirty="0" smtClean="0"/>
              <a:t>ACPI notification</a:t>
            </a:r>
          </a:p>
          <a:p>
            <a:r>
              <a:rPr lang="en-US" dirty="0" smtClean="0"/>
              <a:t>Graphic IHVs:  Recognize ACPI events and treat it just like a digital HPD</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Monitor EDIDs</a:t>
            </a:r>
            <a:endParaRPr lang="en-US"/>
          </a:p>
        </p:txBody>
      </p:sp>
      <p:sp>
        <p:nvSpPr>
          <p:cNvPr id="59395" name="Rectangle 3"/>
          <p:cNvSpPr>
            <a:spLocks noGrp="1" noChangeArrowheads="1"/>
          </p:cNvSpPr>
          <p:nvPr>
            <p:ph type="body" idx="1"/>
          </p:nvPr>
        </p:nvSpPr>
        <p:spPr>
          <a:xfrm>
            <a:off x="382588" y="1414464"/>
            <a:ext cx="8380412" cy="5158335"/>
          </a:xfrm>
        </p:spPr>
        <p:txBody>
          <a:bodyPr/>
          <a:lstStyle/>
          <a:p>
            <a:pPr>
              <a:spcBef>
                <a:spcPts val="600"/>
              </a:spcBef>
            </a:pPr>
            <a:r>
              <a:rPr lang="en-US" sz="3200" dirty="0" smtClean="0"/>
              <a:t>Windows Vista relies on EDID even more than XP</a:t>
            </a:r>
          </a:p>
          <a:p>
            <a:pPr lvl="1">
              <a:spcBef>
                <a:spcPts val="600"/>
              </a:spcBef>
            </a:pPr>
            <a:r>
              <a:rPr lang="en-US" sz="2800" dirty="0" smtClean="0"/>
              <a:t>TMM</a:t>
            </a:r>
          </a:p>
          <a:p>
            <a:pPr lvl="1">
              <a:spcBef>
                <a:spcPts val="600"/>
              </a:spcBef>
            </a:pPr>
            <a:r>
              <a:rPr lang="en-US" sz="2800" dirty="0" smtClean="0"/>
              <a:t>Media Center</a:t>
            </a:r>
          </a:p>
          <a:p>
            <a:pPr lvl="1">
              <a:spcBef>
                <a:spcPts val="600"/>
              </a:spcBef>
            </a:pPr>
            <a:r>
              <a:rPr lang="en-US" sz="2800" dirty="0" smtClean="0"/>
              <a:t>WDDM (Modes)</a:t>
            </a:r>
          </a:p>
          <a:p>
            <a:pPr>
              <a:spcBef>
                <a:spcPts val="600"/>
              </a:spcBef>
            </a:pPr>
            <a:r>
              <a:rPr lang="en-US" sz="3200" dirty="0" smtClean="0"/>
              <a:t>Monitor naming</a:t>
            </a:r>
          </a:p>
          <a:p>
            <a:pPr lvl="1">
              <a:spcBef>
                <a:spcPts val="600"/>
              </a:spcBef>
            </a:pPr>
            <a:r>
              <a:rPr lang="en-US" sz="2800" dirty="0" smtClean="0"/>
              <a:t>“Generic PnP Monitor” – EDID present</a:t>
            </a:r>
          </a:p>
          <a:p>
            <a:pPr lvl="1">
              <a:spcBef>
                <a:spcPts val="600"/>
              </a:spcBef>
            </a:pPr>
            <a:r>
              <a:rPr lang="en-US" sz="2800" dirty="0" smtClean="0"/>
              <a:t>“Generic Non PnP Monitor” – no EDID</a:t>
            </a:r>
          </a:p>
          <a:p>
            <a:pPr lvl="1">
              <a:spcBef>
                <a:spcPts val="600"/>
              </a:spcBef>
            </a:pPr>
            <a:r>
              <a:rPr lang="en-US" sz="2800" dirty="0" smtClean="0">
                <a:solidFill>
                  <a:schemeClr val="accent6"/>
                </a:solidFill>
              </a:rPr>
              <a:t>“</a:t>
            </a:r>
            <a:r>
              <a:rPr lang="en-US" sz="2800" dirty="0" err="1" smtClean="0">
                <a:solidFill>
                  <a:schemeClr val="accent6"/>
                </a:solidFill>
              </a:rPr>
              <a:t>Manufacturer_name</a:t>
            </a:r>
            <a:r>
              <a:rPr lang="en-US" sz="2800" dirty="0" smtClean="0">
                <a:solidFill>
                  <a:schemeClr val="accent6"/>
                </a:solidFill>
              </a:rPr>
              <a:t> ABC 123” </a:t>
            </a:r>
            <a:r>
              <a:rPr lang="en-US" sz="2800" dirty="0" smtClean="0"/>
              <a:t>– INF present</a:t>
            </a:r>
          </a:p>
          <a:p>
            <a:pPr>
              <a:spcBef>
                <a:spcPts val="600"/>
              </a:spcBef>
            </a:pPr>
            <a:r>
              <a:rPr lang="en-US" sz="3200" dirty="0" smtClean="0"/>
              <a:t>Use Windows Update for Monitor INF  distribution</a:t>
            </a:r>
            <a:endParaRPr lang="en-US"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Monitor EDID Overrides</a:t>
            </a:r>
            <a:endParaRPr lang="en-US"/>
          </a:p>
        </p:txBody>
      </p:sp>
      <p:sp>
        <p:nvSpPr>
          <p:cNvPr id="48131" name="Rectangle 3"/>
          <p:cNvSpPr>
            <a:spLocks noGrp="1" noChangeArrowheads="1"/>
          </p:cNvSpPr>
          <p:nvPr>
            <p:ph type="body" idx="1"/>
          </p:nvPr>
        </p:nvSpPr>
        <p:spPr>
          <a:xfrm>
            <a:off x="382588" y="1414464"/>
            <a:ext cx="8380412" cy="6067815"/>
          </a:xfrm>
        </p:spPr>
        <p:txBody>
          <a:bodyPr/>
          <a:lstStyle/>
          <a:p>
            <a:r>
              <a:rPr lang="en-US" sz="3200" dirty="0" smtClean="0"/>
              <a:t>Monitors and TV must have EDIDs</a:t>
            </a:r>
          </a:p>
          <a:p>
            <a:r>
              <a:rPr lang="en-US" sz="3200" dirty="0" smtClean="0"/>
              <a:t>Common problem - No EDID/broken EDID</a:t>
            </a:r>
          </a:p>
          <a:p>
            <a:pPr lvl="1"/>
            <a:r>
              <a:rPr lang="en-US" sz="2800" dirty="0" smtClean="0"/>
              <a:t>Updating the EDID is tricky at best</a:t>
            </a:r>
          </a:p>
          <a:p>
            <a:r>
              <a:rPr lang="en-US" sz="3200" dirty="0" smtClean="0"/>
              <a:t>Monitor Manufacturer can update the EDID through a Monitor INF</a:t>
            </a:r>
          </a:p>
          <a:p>
            <a:r>
              <a:rPr lang="en-US" sz="3200" dirty="0" smtClean="0"/>
              <a:t>WDDM drivers and Operating System(OS) will use updated EDID blocks from INF</a:t>
            </a:r>
          </a:p>
          <a:p>
            <a:r>
              <a:rPr lang="en-US" sz="3200" dirty="0" smtClean="0"/>
              <a:t>Call To Action</a:t>
            </a:r>
          </a:p>
          <a:p>
            <a:pPr lvl="1"/>
            <a:r>
              <a:rPr lang="en-US" sz="2800" dirty="0" smtClean="0"/>
              <a:t>Use EDID overrides if the EDID is incorrect</a:t>
            </a:r>
          </a:p>
          <a:p>
            <a:pPr lvl="1"/>
            <a:r>
              <a:rPr lang="en-US" sz="2800" dirty="0" smtClean="0"/>
              <a:t>Use Windows  Update to deliver Monitor INFs</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Improvements In ACPI</a:t>
            </a:r>
            <a:endParaRPr lang="en-US" dirty="0"/>
          </a:p>
        </p:txBody>
      </p:sp>
      <p:sp>
        <p:nvSpPr>
          <p:cNvPr id="96259" name="Rectangle 3"/>
          <p:cNvSpPr>
            <a:spLocks noGrp="1" noChangeArrowheads="1"/>
          </p:cNvSpPr>
          <p:nvPr>
            <p:ph type="body" idx="1"/>
          </p:nvPr>
        </p:nvSpPr>
        <p:spPr>
          <a:xfrm>
            <a:off x="382588" y="1414464"/>
            <a:ext cx="8380412" cy="4979825"/>
          </a:xfrm>
        </p:spPr>
        <p:txBody>
          <a:bodyPr/>
          <a:lstStyle/>
          <a:p>
            <a:pPr>
              <a:spcBef>
                <a:spcPts val="600"/>
              </a:spcBef>
            </a:pPr>
            <a:r>
              <a:rPr lang="en-US" sz="2800" dirty="0" smtClean="0"/>
              <a:t>Notifications</a:t>
            </a:r>
          </a:p>
          <a:p>
            <a:pPr lvl="1">
              <a:spcBef>
                <a:spcPts val="600"/>
              </a:spcBef>
            </a:pPr>
            <a:r>
              <a:rPr lang="en-US" sz="2400" dirty="0" smtClean="0"/>
              <a:t>More extensive than XP – driver gets all notifications from ACPI events - New DDI for WDDM</a:t>
            </a:r>
          </a:p>
          <a:p>
            <a:pPr lvl="2">
              <a:spcBef>
                <a:spcPts val="600"/>
              </a:spcBef>
            </a:pPr>
            <a:r>
              <a:rPr lang="en-US" sz="2000" dirty="0" smtClean="0"/>
              <a:t>ACPI Event:  Lid Close, Hotkey switch etc</a:t>
            </a:r>
          </a:p>
          <a:p>
            <a:pPr lvl="2">
              <a:spcBef>
                <a:spcPts val="600"/>
              </a:spcBef>
            </a:pPr>
            <a:r>
              <a:rPr lang="en-US" sz="2000" dirty="0" smtClean="0"/>
              <a:t>Docking Event:  Dock/Undock</a:t>
            </a:r>
          </a:p>
          <a:p>
            <a:pPr lvl="2">
              <a:spcBef>
                <a:spcPts val="600"/>
              </a:spcBef>
            </a:pPr>
            <a:r>
              <a:rPr lang="en-US" sz="2000" dirty="0" smtClean="0"/>
              <a:t>Power State Event:  Switch from AC to DC etc</a:t>
            </a:r>
          </a:p>
          <a:p>
            <a:pPr lvl="1">
              <a:spcBef>
                <a:spcPts val="600"/>
              </a:spcBef>
            </a:pPr>
            <a:r>
              <a:rPr lang="en-US" sz="2400" dirty="0" smtClean="0"/>
              <a:t>WDDM Driver has more control </a:t>
            </a:r>
          </a:p>
          <a:p>
            <a:pPr>
              <a:spcBef>
                <a:spcPts val="600"/>
              </a:spcBef>
            </a:pPr>
            <a:r>
              <a:rPr lang="en-US" sz="2800" dirty="0" smtClean="0"/>
              <a:t>Method Evaluations</a:t>
            </a:r>
          </a:p>
          <a:p>
            <a:pPr lvl="1">
              <a:spcBef>
                <a:spcPts val="600"/>
              </a:spcBef>
            </a:pPr>
            <a:r>
              <a:rPr lang="en-US" sz="2400" dirty="0" smtClean="0"/>
              <a:t>WDDM Driver can now directly execute any ACPI method</a:t>
            </a:r>
          </a:p>
          <a:p>
            <a:pPr lvl="2">
              <a:spcBef>
                <a:spcPts val="600"/>
              </a:spcBef>
            </a:pPr>
            <a:r>
              <a:rPr lang="en-US" sz="2000" dirty="0" smtClean="0"/>
              <a:t>Can execute method on the adapter itself or its children</a:t>
            </a:r>
          </a:p>
          <a:p>
            <a:pPr lvl="1">
              <a:spcBef>
                <a:spcPts val="600"/>
              </a:spcBef>
            </a:pPr>
            <a:r>
              <a:rPr lang="en-US" sz="2400" dirty="0" smtClean="0"/>
              <a:t>No more int10! / SMI not recommended / Use </a:t>
            </a:r>
            <a:br>
              <a:rPr lang="en-US" sz="2400" dirty="0" smtClean="0"/>
            </a:br>
            <a:r>
              <a:rPr lang="en-US" sz="2400" dirty="0" smtClean="0"/>
              <a:t>ACPI instead</a:t>
            </a:r>
          </a:p>
          <a:p>
            <a:pPr lvl="1">
              <a:spcBef>
                <a:spcPts val="600"/>
              </a:spcBef>
            </a:pPr>
            <a:r>
              <a:rPr lang="en-US" sz="2400" dirty="0" smtClean="0"/>
              <a:t>New DDI for WDDM</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2871</TotalTime>
  <Words>1897</Words>
  <Application>Microsoft Office PowerPoint</Application>
  <PresentationFormat>On-screen Show (4:3)</PresentationFormat>
  <Paragraphs>377</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Segoe</vt:lpstr>
      <vt:lpstr>Wingdings</vt:lpstr>
      <vt:lpstr>Segoe Semibold</vt:lpstr>
      <vt:lpstr>Calibri</vt:lpstr>
      <vt:lpstr>WinHec 2007 WEB Template</vt:lpstr>
      <vt:lpstr>Windows Display Driver Model  Key Features</vt:lpstr>
      <vt:lpstr>Agenda </vt:lpstr>
      <vt:lpstr>Gratuitous Architecture</vt:lpstr>
      <vt:lpstr>Displays</vt:lpstr>
      <vt:lpstr>Transient MultiMonitor Manager (TMM)</vt:lpstr>
      <vt:lpstr>Monitor Hot Plug Detect  Call To Action</vt:lpstr>
      <vt:lpstr>Monitor EDIDs</vt:lpstr>
      <vt:lpstr>Monitor EDID Overrides</vt:lpstr>
      <vt:lpstr>Improvements In ACPI</vt:lpstr>
      <vt:lpstr>Mobile Graphics Brightness control</vt:lpstr>
      <vt:lpstr>Mobile Graphics Brightness control</vt:lpstr>
      <vt:lpstr>Graphic Cards</vt:lpstr>
      <vt:lpstr>History WDDM 1.0</vt:lpstr>
      <vt:lpstr>Graphics Memory Reporting</vt:lpstr>
      <vt:lpstr>Multi-GPU - LDA</vt:lpstr>
      <vt:lpstr>Rebootless Driver Upgrades</vt:lpstr>
      <vt:lpstr>Timeout Detection And Recovery</vt:lpstr>
      <vt:lpstr>WDDM Versus XPDM Recovery</vt:lpstr>
      <vt:lpstr>TDR Call To Action</vt:lpstr>
      <vt:lpstr>Multi-Adapter Support</vt:lpstr>
      <vt:lpstr>Directx 10</vt:lpstr>
      <vt:lpstr>Direct3D 10</vt:lpstr>
      <vt:lpstr>Direct3D 10</vt:lpstr>
      <vt:lpstr>Windows Logo Program</vt:lpstr>
      <vt:lpstr>Direct3D Directions</vt:lpstr>
      <vt:lpstr>Desktop Composition</vt:lpstr>
      <vt:lpstr>Scalable Desktop Composition</vt:lpstr>
      <vt:lpstr>Requirements For Composition </vt:lpstr>
      <vt:lpstr>Automatic Conditions</vt:lpstr>
      <vt:lpstr>Some Thresholds For Desktop Composition And Transparency</vt:lpstr>
      <vt:lpstr>Aero Over Remote Desktop Connections - Requirements</vt:lpstr>
      <vt:lpstr>Events That Affect Composition</vt:lpstr>
      <vt:lpstr>Events That Affect Composition</vt:lpstr>
      <vt:lpstr>Events That Cause DWM To Scale The User Experience</vt:lpstr>
      <vt:lpstr>Call To Action</vt:lpstr>
      <vt:lpstr>Call To Action</vt:lpstr>
      <vt:lpstr>Call To Action</vt:lpstr>
      <vt:lpstr>Additional Resources</vt:lpstr>
      <vt:lpstr>FACT: 5,061 devices carry the “Certified for Windows Vista” logo as of April 1</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CLN-T359 Windows Display Driver Model Key Features</dc:title>
  <dc:subject>WinHEC 2007</dc:subject>
  <dc:creator> Rudolph Balaz</dc:creator>
  <dc:description>Template: Bryan Lenning, Silver Fox Productions
Formatting: Steve Hein, Silver Fox Productions
Event Date: May 14-17, 2007 
Event Location: Los Angeles, CA</dc:description>
  <cp:lastModifiedBy>lcropp</cp:lastModifiedBy>
  <cp:revision>159</cp:revision>
  <dcterms:created xsi:type="dcterms:W3CDTF">2007-03-28T18:27:34Z</dcterms:created>
  <dcterms:modified xsi:type="dcterms:W3CDTF">2007-06-05T22:32:44Z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0x010100172C9A7F2591A64EBFFCF1AF01B852C6</vt:lpwstr>
  </property>
</Properties>
</file>