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53"/>
  </p:notesMasterIdLst>
  <p:handoutMasterIdLst>
    <p:handoutMasterId r:id="rId54"/>
  </p:handoutMasterIdLst>
  <p:sldIdLst>
    <p:sldId id="411" r:id="rId2"/>
    <p:sldId id="442" r:id="rId3"/>
    <p:sldId id="466" r:id="rId4"/>
    <p:sldId id="474" r:id="rId5"/>
    <p:sldId id="424" r:id="rId6"/>
    <p:sldId id="470" r:id="rId7"/>
    <p:sldId id="425" r:id="rId8"/>
    <p:sldId id="471"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73"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08" r:id="rId49"/>
    <p:sldId id="409" r:id="rId50"/>
    <p:sldId id="497" r:id="rId51"/>
    <p:sldId id="410" r:id="rId52"/>
  </p:sldIdLst>
  <p:sldSz cx="10972800" cy="8229600" type="B4JIS"/>
  <p:notesSz cx="7010400" cy="9296400"/>
  <p:embeddedFontLst>
    <p:embeddedFont>
      <p:font typeface="Lucida Console" pitchFamily="49" charset="0"/>
      <p:regular r:id="rId55"/>
    </p:embeddedFont>
  </p:embeddedFontLst>
  <p:custDataLst>
    <p:tags r:id="rId56"/>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050" autoAdjust="0"/>
    <p:restoredTop sz="92497" autoAdjust="0"/>
  </p:normalViewPr>
  <p:slideViewPr>
    <p:cSldViewPr snapToGrid="0" snapToObjects="1" showGuides="1">
      <p:cViewPr varScale="1">
        <p:scale>
          <a:sx n="74" d="100"/>
          <a:sy n="74" d="100"/>
        </p:scale>
        <p:origin x="-1080" y="-96"/>
      </p:cViewPr>
      <p:guideLst>
        <p:guide orient="horz" pos="2592"/>
        <p:guide orient="horz" pos="170"/>
        <p:guide orient="horz" pos="1068"/>
        <p:guide orient="horz" pos="1442"/>
        <p:guide orient="horz" pos="1784"/>
        <p:guide pos="3456"/>
        <p:guide pos="290"/>
        <p:guide pos="6622"/>
      </p:guideLst>
    </p:cSldViewPr>
  </p:slideViewPr>
  <p:outlineViewPr>
    <p:cViewPr>
      <p:scale>
        <a:sx n="33" d="100"/>
        <a:sy n="33" d="100"/>
      </p:scale>
      <p:origin x="0" y="33984"/>
    </p:cViewPr>
  </p:outlin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76" d="100"/>
          <a:sy n="76" d="100"/>
        </p:scale>
        <p:origin x="-2028" y="-96"/>
      </p:cViewPr>
      <p:guideLst>
        <p:guide orient="horz" pos="2928"/>
        <p:guide pos="2208"/>
        <p:guide pos="399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9A523A5-209D-4621-BF16-B8217082B82B}" type="datetimeFigureOut">
              <a:rPr lang="en-US" smtClean="0"/>
              <a:pPr/>
              <a:t>6/5/2007</a:t>
            </a:fld>
            <a:endParaRPr lang="en-US"/>
          </a:p>
        </p:txBody>
      </p:sp>
      <p:sp>
        <p:nvSpPr>
          <p:cNvPr id="4" name="Footer Placeholder 3"/>
          <p:cNvSpPr>
            <a:spLocks noGrp="1"/>
          </p:cNvSpPr>
          <p:nvPr>
            <p:ph type="ftr" sz="quarter" idx="2"/>
          </p:nvPr>
        </p:nvSpPr>
        <p:spPr>
          <a:xfrm>
            <a:off x="1" y="8829675"/>
            <a:ext cx="6337300" cy="465138"/>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p>
        </p:txBody>
      </p:sp>
      <p:sp>
        <p:nvSpPr>
          <p:cNvPr id="5" name="Slide Number Placeholder 4"/>
          <p:cNvSpPr>
            <a:spLocks noGrp="1"/>
          </p:cNvSpPr>
          <p:nvPr>
            <p:ph type="sldNum" sz="quarter" idx="3"/>
          </p:nvPr>
        </p:nvSpPr>
        <p:spPr>
          <a:xfrm>
            <a:off x="6337300" y="8829675"/>
            <a:ext cx="671513" cy="465138"/>
          </a:xfrm>
          <a:prstGeom prst="rect">
            <a:avLst/>
          </a:prstGeom>
        </p:spPr>
        <p:txBody>
          <a:bodyPr vert="horz" lIns="91440" tIns="45720" rIns="91440" bIns="45720" rtlCol="0" anchor="b"/>
          <a:lstStyle>
            <a:lvl1pPr algn="r">
              <a:defRPr sz="1200"/>
            </a:lvl1pPr>
          </a:lstStyle>
          <a:p>
            <a:fld id="{84229AC8-90DB-4BF5-B100-1B62444B25F7}"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6/5/2007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60" y="8829967"/>
            <a:ext cx="699418"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6/5/2007 3:33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6/5/2007 3:33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6/5/2007 3:33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6/5/2007 3:33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7" y="274322"/>
            <a:ext cx="10056494" cy="830996"/>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7" y="1697359"/>
            <a:ext cx="10056494" cy="2845086"/>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2" y="7486652"/>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7" y="274322"/>
            <a:ext cx="10056494" cy="830996"/>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7" y="1697359"/>
            <a:ext cx="10056494" cy="2845086"/>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oleObject" Target="../embeddings/oleObject13.bin"/><Relationship Id="rId12"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whdc/device/audio/default.msp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8" y="2284414"/>
            <a:ext cx="9639297" cy="1828193"/>
          </a:xfrm>
        </p:spPr>
        <p:txBody>
          <a:bodyPr/>
          <a:lstStyle/>
          <a:p>
            <a:r>
              <a:rPr lang="en-US" dirty="0" smtClean="0"/>
              <a:t>Audio Device Driver Implementation Guidelines</a:t>
            </a:r>
            <a:endParaRPr lang="en-US" dirty="0"/>
          </a:p>
        </p:txBody>
      </p:sp>
      <p:sp>
        <p:nvSpPr>
          <p:cNvPr id="8" name="Subtitle 7"/>
          <p:cNvSpPr>
            <a:spLocks noGrp="1"/>
          </p:cNvSpPr>
          <p:nvPr>
            <p:ph type="subTitle" idx="1"/>
          </p:nvPr>
        </p:nvSpPr>
        <p:spPr>
          <a:xfrm>
            <a:off x="873128" y="5200890"/>
            <a:ext cx="9231313" cy="2826415"/>
          </a:xfrm>
        </p:spPr>
        <p:txBody>
          <a:bodyPr/>
          <a:lstStyle/>
          <a:p>
            <a:pPr>
              <a:spcBef>
                <a:spcPts val="1330"/>
              </a:spcBef>
              <a:defRPr/>
            </a:pPr>
            <a:r>
              <a:rPr lang="en-US" sz="3600" dirty="0" smtClean="0"/>
              <a:t>Mitchell Rundle</a:t>
            </a:r>
            <a:br>
              <a:rPr lang="en-US" sz="3600" dirty="0" smtClean="0"/>
            </a:br>
            <a:r>
              <a:rPr lang="en-US" sz="3600" dirty="0" smtClean="0"/>
              <a:t>Software Design Engineer</a:t>
            </a:r>
          </a:p>
          <a:p>
            <a:pPr>
              <a:spcBef>
                <a:spcPts val="1330"/>
              </a:spcBef>
              <a:defRPr/>
            </a:pPr>
            <a:r>
              <a:rPr lang="en-US" sz="3600" dirty="0" smtClean="0"/>
              <a:t>Cheng-mean Liu</a:t>
            </a:r>
            <a:br>
              <a:rPr lang="en-US" sz="3600" dirty="0" smtClean="0"/>
            </a:br>
            <a:r>
              <a:rPr lang="en-US" sz="3600" dirty="0" smtClean="0"/>
              <a:t>Software Design Engineer</a:t>
            </a:r>
          </a:p>
          <a:p>
            <a:pPr>
              <a:spcBef>
                <a:spcPts val="1330"/>
              </a:spcBef>
              <a:defRPr/>
            </a:pPr>
            <a:r>
              <a:rPr lang="en-US" sz="3600" dirty="0" smtClean="0"/>
              <a:t>Microsoft Corporation</a:t>
            </a:r>
            <a:endParaRPr lang="en-US" sz="3600"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1011" y="1442141"/>
          <a:ext cx="10050778" cy="6583303"/>
        </p:xfrm>
        <a:graphic>
          <a:graphicData uri="http://schemas.openxmlformats.org/drawingml/2006/table">
            <a:tbl>
              <a:tblPr firstRow="1" bandRow="1">
                <a:tableStyleId>{21E4AEA4-8DFA-4A89-87EB-49C32662AFE0}</a:tableStyleId>
              </a:tblPr>
              <a:tblGrid>
                <a:gridCol w="5574029"/>
                <a:gridCol w="3504094"/>
                <a:gridCol w="972655"/>
              </a:tblGrid>
              <a:tr h="365760">
                <a:tc>
                  <a:txBody>
                    <a:bodyPr/>
                    <a:lstStyle/>
                    <a:p>
                      <a:pPr marL="0" algn="l" defTabSz="761940" rtl="0" eaLnBrk="1" latinLnBrk="0" hangingPunct="1"/>
                      <a:r>
                        <a:rPr lang="en-US" sz="1700" b="1" kern="1200" dirty="0" smtClean="0">
                          <a:solidFill>
                            <a:schemeClr val="lt1"/>
                          </a:solidFill>
                          <a:latin typeface="+mn-lt"/>
                          <a:ea typeface="+mn-ea"/>
                          <a:cs typeface="+mn-cs"/>
                        </a:rPr>
                        <a:t>Bridge Pin Category</a:t>
                      </a:r>
                      <a:endParaRPr lang="en-US" sz="1700" b="1" kern="1200" dirty="0">
                        <a:solidFill>
                          <a:schemeClr val="lt1"/>
                        </a:solidFill>
                        <a:latin typeface="+mn-lt"/>
                        <a:ea typeface="+mn-ea"/>
                        <a:cs typeface="+mn-cs"/>
                      </a:endParaRPr>
                    </a:p>
                  </a:txBody>
                  <a:tcPr marL="109728" marR="109728" marT="54864" marB="54864"/>
                </a:tc>
                <a:tc>
                  <a:txBody>
                    <a:bodyPr/>
                    <a:lstStyle/>
                    <a:p>
                      <a:pPr marL="0" algn="l" defTabSz="761940" rtl="0" eaLnBrk="1" latinLnBrk="0" hangingPunct="1"/>
                      <a:r>
                        <a:rPr lang="en-US" sz="1700" b="1" kern="1200" dirty="0" smtClean="0">
                          <a:solidFill>
                            <a:schemeClr val="lt1"/>
                          </a:solidFill>
                          <a:latin typeface="+mn-lt"/>
                          <a:ea typeface="+mn-ea"/>
                          <a:cs typeface="+mn-cs"/>
                        </a:rPr>
                        <a:t>Endpoint Form Factor</a:t>
                      </a:r>
                      <a:endParaRPr lang="en-US" sz="1700" b="1" kern="1200" dirty="0">
                        <a:solidFill>
                          <a:schemeClr val="lt1"/>
                        </a:solidFill>
                        <a:latin typeface="+mn-lt"/>
                        <a:ea typeface="+mn-ea"/>
                        <a:cs typeface="+mn-cs"/>
                      </a:endParaRPr>
                    </a:p>
                  </a:txBody>
                  <a:tcPr marL="109728" marR="109728" marT="54864" marB="54864"/>
                </a:tc>
                <a:tc>
                  <a:txBody>
                    <a:bodyPr/>
                    <a:lstStyle/>
                    <a:p>
                      <a:pPr marL="0" algn="l" defTabSz="761940" rtl="0" eaLnBrk="1" latinLnBrk="0" hangingPunct="1"/>
                      <a:r>
                        <a:rPr lang="en-US" sz="1700" b="1" kern="1200" dirty="0" smtClean="0">
                          <a:solidFill>
                            <a:schemeClr val="lt1"/>
                          </a:solidFill>
                          <a:latin typeface="+mn-lt"/>
                          <a:ea typeface="+mn-ea"/>
                          <a:cs typeface="+mn-cs"/>
                        </a:rPr>
                        <a:t>Icon</a:t>
                      </a:r>
                      <a:endParaRPr lang="en-US" sz="1700" b="1" kern="1200" dirty="0">
                        <a:solidFill>
                          <a:schemeClr val="lt1"/>
                        </a:solidFill>
                        <a:latin typeface="+mn-lt"/>
                        <a:ea typeface="+mn-ea"/>
                        <a:cs typeface="+mn-cs"/>
                      </a:endParaRPr>
                    </a:p>
                  </a:txBody>
                  <a:tcPr marL="109728" marR="109728" marT="54864" marB="54864"/>
                </a:tc>
              </a:tr>
              <a:tr h="640928">
                <a:tc>
                  <a:txBody>
                    <a:bodyPr/>
                    <a:lstStyle/>
                    <a:p>
                      <a:r>
                        <a:rPr lang="en-US" sz="1700" dirty="0" smtClean="0"/>
                        <a:t>KSNODETYPE_SPEAKER</a:t>
                      </a:r>
                    </a:p>
                    <a:p>
                      <a:r>
                        <a:rPr lang="en-US" sz="1700" dirty="0" smtClean="0"/>
                        <a:t>KSNODETYPE_DESKTOP_SPEAKER</a:t>
                      </a:r>
                      <a:endParaRPr lang="en-US" sz="1700" dirty="0"/>
                    </a:p>
                  </a:txBody>
                  <a:tcPr marL="109728" marR="109728" marT="54864" marB="54864"/>
                </a:tc>
                <a:tc>
                  <a:txBody>
                    <a:bodyPr/>
                    <a:lstStyle/>
                    <a:p>
                      <a:r>
                        <a:rPr lang="en-US" sz="1700" dirty="0" smtClean="0"/>
                        <a:t>Speakers</a:t>
                      </a:r>
                      <a:endParaRPr lang="en-US" sz="1700" dirty="0"/>
                    </a:p>
                  </a:txBody>
                  <a:tcPr marL="109728" marR="109728" marT="54864" marB="54864"/>
                </a:tc>
                <a:tc>
                  <a:txBody>
                    <a:bodyPr/>
                    <a:lstStyle/>
                    <a:p>
                      <a:endParaRPr lang="en-US" sz="1700" dirty="0"/>
                    </a:p>
                  </a:txBody>
                  <a:tcPr marL="109728" marR="109728" marT="54864" marB="54864"/>
                </a:tc>
              </a:tr>
              <a:tr h="615794">
                <a:tc>
                  <a:txBody>
                    <a:bodyPr/>
                    <a:lstStyle/>
                    <a:p>
                      <a:r>
                        <a:rPr lang="en-US" sz="1700" dirty="0" smtClean="0"/>
                        <a:t>KSNODETYPE_HEADPHONES</a:t>
                      </a:r>
                      <a:endParaRPr lang="en-US" sz="1700" dirty="0"/>
                    </a:p>
                  </a:txBody>
                  <a:tcPr marL="109728" marR="109728" marT="54864" marB="54864"/>
                </a:tc>
                <a:tc>
                  <a:txBody>
                    <a:bodyPr/>
                    <a:lstStyle/>
                    <a:p>
                      <a:r>
                        <a:rPr lang="en-US" sz="1700" dirty="0" smtClean="0"/>
                        <a:t>Headphones</a:t>
                      </a:r>
                      <a:endParaRPr lang="en-US" sz="1700" dirty="0"/>
                    </a:p>
                  </a:txBody>
                  <a:tcPr marL="109728" marR="109728" marT="54864" marB="54864"/>
                </a:tc>
                <a:tc>
                  <a:txBody>
                    <a:bodyPr/>
                    <a:lstStyle/>
                    <a:p>
                      <a:endParaRPr lang="en-US" sz="1700" dirty="0"/>
                    </a:p>
                  </a:txBody>
                  <a:tcPr marL="109728" marR="109728" marT="54864" marB="54864"/>
                </a:tc>
              </a:tr>
              <a:tr h="640928">
                <a:tc>
                  <a:txBody>
                    <a:bodyPr/>
                    <a:lstStyle/>
                    <a:p>
                      <a:r>
                        <a:rPr lang="en-US" sz="1700" dirty="0" smtClean="0"/>
                        <a:t>KSNODETYPE_LINE_CONNECTOR</a:t>
                      </a:r>
                      <a:endParaRPr lang="en-US" sz="1700" dirty="0"/>
                    </a:p>
                  </a:txBody>
                  <a:tcPr marL="109728" marR="109728" marT="54864" marB="54864"/>
                </a:tc>
                <a:tc>
                  <a:txBody>
                    <a:bodyPr/>
                    <a:lstStyle/>
                    <a:p>
                      <a:r>
                        <a:rPr lang="en-US" sz="1700" dirty="0" err="1" smtClean="0"/>
                        <a:t>LineLevel</a:t>
                      </a:r>
                      <a:endParaRPr lang="en-US" sz="1700" dirty="0"/>
                    </a:p>
                  </a:txBody>
                  <a:tcPr marL="109728" marR="109728" marT="54864" marB="54864"/>
                </a:tc>
                <a:tc>
                  <a:txBody>
                    <a:bodyPr/>
                    <a:lstStyle/>
                    <a:p>
                      <a:endParaRPr lang="en-US" sz="1700" dirty="0"/>
                    </a:p>
                  </a:txBody>
                  <a:tcPr marL="109728" marR="109728" marT="54864" marB="54864"/>
                </a:tc>
              </a:tr>
              <a:tr h="565525">
                <a:tc>
                  <a:txBody>
                    <a:bodyPr/>
                    <a:lstStyle/>
                    <a:p>
                      <a:r>
                        <a:rPr lang="en-US" sz="1700" dirty="0" smtClean="0"/>
                        <a:t>KSNODETYPE_SPDIF_INTERFACE</a:t>
                      </a:r>
                      <a:endParaRPr lang="en-US" sz="1700" dirty="0"/>
                    </a:p>
                  </a:txBody>
                  <a:tcPr marL="109728" marR="109728" marT="54864" marB="54864"/>
                </a:tc>
                <a:tc>
                  <a:txBody>
                    <a:bodyPr/>
                    <a:lstStyle/>
                    <a:p>
                      <a:r>
                        <a:rPr lang="en-US" sz="1700" dirty="0" smtClean="0"/>
                        <a:t>SPDIF</a:t>
                      </a:r>
                      <a:endParaRPr lang="en-US" sz="1700" dirty="0"/>
                    </a:p>
                  </a:txBody>
                  <a:tcPr marL="109728" marR="109728" marT="54864" marB="54864"/>
                </a:tc>
                <a:tc>
                  <a:txBody>
                    <a:bodyPr/>
                    <a:lstStyle/>
                    <a:p>
                      <a:endParaRPr lang="en-US" sz="1700" dirty="0"/>
                    </a:p>
                  </a:txBody>
                  <a:tcPr marL="109728" marR="109728" marT="54864" marB="54864"/>
                </a:tc>
              </a:tr>
              <a:tr h="565525">
                <a:tc>
                  <a:txBody>
                    <a:bodyPr/>
                    <a:lstStyle/>
                    <a:p>
                      <a:r>
                        <a:rPr lang="en-US" sz="1700" dirty="0" smtClean="0"/>
                        <a:t>KSNODETYPE_DIGITAL_AUDIO_INTERFACE</a:t>
                      </a:r>
                      <a:endParaRPr lang="en-US" sz="1700" dirty="0"/>
                    </a:p>
                  </a:txBody>
                  <a:tcPr marL="109728" marR="109728" marT="54864" marB="54864"/>
                </a:tc>
                <a:tc>
                  <a:txBody>
                    <a:bodyPr/>
                    <a:lstStyle/>
                    <a:p>
                      <a:r>
                        <a:rPr lang="en-US" sz="1700" dirty="0" err="1" smtClean="0"/>
                        <a:t>UnknownDigitalPassthrough</a:t>
                      </a:r>
                      <a:endParaRPr lang="en-US" sz="1700" dirty="0"/>
                    </a:p>
                  </a:txBody>
                  <a:tcPr marL="109728" marR="109728" marT="54864" marB="54864"/>
                </a:tc>
                <a:tc>
                  <a:txBody>
                    <a:bodyPr/>
                    <a:lstStyle/>
                    <a:p>
                      <a:endParaRPr lang="en-US" sz="1700"/>
                    </a:p>
                  </a:txBody>
                  <a:tcPr marL="109728" marR="109728" marT="54864" marB="54864"/>
                </a:tc>
              </a:tr>
              <a:tr h="659780">
                <a:tc>
                  <a:txBody>
                    <a:bodyPr/>
                    <a:lstStyle/>
                    <a:p>
                      <a:r>
                        <a:rPr lang="en-US" sz="1700" dirty="0" smtClean="0"/>
                        <a:t>KSNODETYPE_HDMI_INTERFACE</a:t>
                      </a:r>
                      <a:endParaRPr lang="en-US" sz="1700" dirty="0"/>
                    </a:p>
                  </a:txBody>
                  <a:tcPr marL="109728" marR="109728" marT="54864" marB="54864"/>
                </a:tc>
                <a:tc>
                  <a:txBody>
                    <a:bodyPr/>
                    <a:lstStyle/>
                    <a:p>
                      <a:r>
                        <a:rPr lang="en-US" sz="1700" dirty="0" smtClean="0"/>
                        <a:t>HDMI</a:t>
                      </a:r>
                      <a:endParaRPr lang="en-US" sz="1700" dirty="0"/>
                    </a:p>
                  </a:txBody>
                  <a:tcPr marL="109728" marR="109728" marT="54864" marB="54864"/>
                </a:tc>
                <a:tc>
                  <a:txBody>
                    <a:bodyPr/>
                    <a:lstStyle/>
                    <a:p>
                      <a:endParaRPr lang="en-US" sz="1700"/>
                    </a:p>
                  </a:txBody>
                  <a:tcPr marL="109728" marR="109728" marT="54864" marB="54864"/>
                </a:tc>
              </a:tr>
              <a:tr h="659780">
                <a:tc>
                  <a:txBody>
                    <a:bodyPr/>
                    <a:lstStyle/>
                    <a:p>
                      <a:pPr>
                        <a:buNone/>
                      </a:pPr>
                      <a:r>
                        <a:rPr lang="en-US" sz="1700" dirty="0" smtClean="0"/>
                        <a:t>KSNODETYPE_HEADSET</a:t>
                      </a:r>
                    </a:p>
                    <a:p>
                      <a:pPr>
                        <a:buNone/>
                      </a:pPr>
                      <a:r>
                        <a:rPr lang="en-US" sz="1700" dirty="0" smtClean="0"/>
                        <a:t>KSNODETYPE_HEADSET_SPEAKERS</a:t>
                      </a:r>
                    </a:p>
                  </a:txBody>
                  <a:tcPr marL="109728" marR="109728" marT="54864" marB="54864"/>
                </a:tc>
                <a:tc>
                  <a:txBody>
                    <a:bodyPr/>
                    <a:lstStyle/>
                    <a:p>
                      <a:r>
                        <a:rPr lang="en-US" sz="1700" dirty="0" smtClean="0"/>
                        <a:t>Headset</a:t>
                      </a:r>
                      <a:endParaRPr lang="en-US" sz="1700" dirty="0"/>
                    </a:p>
                  </a:txBody>
                  <a:tcPr marL="109728" marR="109728" marT="54864" marB="54864"/>
                </a:tc>
                <a:tc>
                  <a:txBody>
                    <a:bodyPr/>
                    <a:lstStyle/>
                    <a:p>
                      <a:endParaRPr lang="en-US" sz="1700" dirty="0"/>
                    </a:p>
                  </a:txBody>
                  <a:tcPr marL="109728" marR="109728" marT="54864" marB="54864"/>
                </a:tc>
              </a:tr>
              <a:tr h="697482">
                <a:tc>
                  <a:txBody>
                    <a:bodyPr/>
                    <a:lstStyle/>
                    <a:p>
                      <a:r>
                        <a:rPr lang="en-US" sz="1700" dirty="0" smtClean="0"/>
                        <a:t>KSNODETYPE_HANDSET</a:t>
                      </a:r>
                      <a:endParaRPr lang="en-US" sz="1700" dirty="0"/>
                    </a:p>
                  </a:txBody>
                  <a:tcPr marL="109728" marR="109728" marT="54864" marB="54864"/>
                </a:tc>
                <a:tc>
                  <a:txBody>
                    <a:bodyPr/>
                    <a:lstStyle/>
                    <a:p>
                      <a:r>
                        <a:rPr lang="en-US" sz="1700" dirty="0" smtClean="0"/>
                        <a:t>Handset</a:t>
                      </a:r>
                      <a:endParaRPr lang="en-US" sz="1700" dirty="0"/>
                    </a:p>
                  </a:txBody>
                  <a:tcPr marL="109728" marR="109728" marT="54864" marB="54864"/>
                </a:tc>
                <a:tc>
                  <a:txBody>
                    <a:bodyPr/>
                    <a:lstStyle/>
                    <a:p>
                      <a:endParaRPr lang="en-US" sz="1700" dirty="0"/>
                    </a:p>
                  </a:txBody>
                  <a:tcPr marL="109728" marR="109728" marT="54864" marB="54864"/>
                </a:tc>
              </a:tr>
              <a:tr h="1168753">
                <a:tc>
                  <a:txBody>
                    <a:bodyPr/>
                    <a:lstStyle/>
                    <a:p>
                      <a:pPr>
                        <a:buNone/>
                      </a:pPr>
                      <a:r>
                        <a:rPr lang="en-US" sz="1700" dirty="0" smtClean="0"/>
                        <a:t>KSNODETYPE_ANALOG_CONNECTOR</a:t>
                      </a:r>
                    </a:p>
                    <a:p>
                      <a:pPr>
                        <a:buNone/>
                      </a:pPr>
                      <a:r>
                        <a:rPr lang="en-US" sz="1700" dirty="0" smtClean="0"/>
                        <a:t>KSCATEGORY_AUDIO</a:t>
                      </a:r>
                    </a:p>
                    <a:p>
                      <a:pPr>
                        <a:buNone/>
                      </a:pPr>
                      <a:r>
                        <a:rPr lang="en-US" sz="1700" dirty="0" smtClean="0"/>
                        <a:t>KSNODETYPE_PHONE_LINE</a:t>
                      </a:r>
                    </a:p>
                    <a:p>
                      <a:pPr>
                        <a:buNone/>
                      </a:pPr>
                      <a:r>
                        <a:rPr lang="en-US" sz="1700" dirty="0" smtClean="0"/>
                        <a:t>KSNODETYPE_CD_PLAYER</a:t>
                      </a:r>
                    </a:p>
                  </a:txBody>
                  <a:tcPr marL="109728" marR="109728" marT="54864" marB="54864"/>
                </a:tc>
                <a:tc>
                  <a:txBody>
                    <a:bodyPr/>
                    <a:lstStyle/>
                    <a:p>
                      <a:r>
                        <a:rPr lang="en-US" sz="1700" dirty="0" err="1" smtClean="0"/>
                        <a:t>UnknownFormFactor</a:t>
                      </a:r>
                      <a:endParaRPr lang="en-US" sz="1700" dirty="0"/>
                    </a:p>
                  </a:txBody>
                  <a:tcPr marL="109728" marR="109728" marT="54864" marB="54864"/>
                </a:tc>
                <a:tc>
                  <a:txBody>
                    <a:bodyPr/>
                    <a:lstStyle/>
                    <a:p>
                      <a:endParaRPr lang="en-US" sz="1700" dirty="0"/>
                    </a:p>
                  </a:txBody>
                  <a:tcPr marL="109728" marR="109728" marT="54864" marB="54864"/>
                </a:tc>
              </a:tr>
            </a:tbl>
          </a:graphicData>
        </a:graphic>
      </p:graphicFrame>
      <p:sp>
        <p:nvSpPr>
          <p:cNvPr id="2" name="Title 1"/>
          <p:cNvSpPr>
            <a:spLocks noGrp="1"/>
          </p:cNvSpPr>
          <p:nvPr>
            <p:ph type="title"/>
          </p:nvPr>
        </p:nvSpPr>
        <p:spPr>
          <a:xfrm>
            <a:off x="461010" y="266284"/>
            <a:ext cx="9875520" cy="830996"/>
          </a:xfrm>
        </p:spPr>
        <p:txBody>
          <a:bodyPr/>
          <a:lstStyle/>
          <a:p>
            <a:r>
              <a:rPr lang="en-US" dirty="0" smtClean="0"/>
              <a:t>Render Categories</a:t>
            </a:r>
            <a:endParaRPr lang="en-US" dirty="0"/>
          </a:p>
        </p:txBody>
      </p:sp>
      <p:sp>
        <p:nvSpPr>
          <p:cNvPr id="14338" name="Rectangle 2"/>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40" name="Rectangle 4"/>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47" name="Rectangle 11"/>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49" name="Rectangle 13"/>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53" name="Rectangle 17"/>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55" name="Rectangle 19"/>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57" name="Rectangle 21"/>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4359" name="Rectangle 23"/>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graphicFrame>
        <p:nvGraphicFramePr>
          <p:cNvPr id="3100" name="Object 28"/>
          <p:cNvGraphicFramePr>
            <a:graphicFrameLocks noChangeAspect="1"/>
          </p:cNvGraphicFramePr>
          <p:nvPr/>
        </p:nvGraphicFramePr>
        <p:xfrm>
          <a:off x="9755232" y="1894114"/>
          <a:ext cx="548640" cy="548640"/>
        </p:xfrm>
        <a:graphic>
          <a:graphicData uri="http://schemas.openxmlformats.org/presentationml/2006/ole">
            <p:oleObj spid="_x0000_s3100" name="Bitmap Image" r:id="rId4" imgW="457143" imgH="457143" progId="PBrush">
              <p:embed/>
            </p:oleObj>
          </a:graphicData>
        </a:graphic>
      </p:graphicFrame>
      <p:graphicFrame>
        <p:nvGraphicFramePr>
          <p:cNvPr id="3101" name="Object 29"/>
          <p:cNvGraphicFramePr>
            <a:graphicFrameLocks noChangeAspect="1"/>
          </p:cNvGraphicFramePr>
          <p:nvPr/>
        </p:nvGraphicFramePr>
        <p:xfrm>
          <a:off x="9755232" y="2521130"/>
          <a:ext cx="548640" cy="548640"/>
        </p:xfrm>
        <a:graphic>
          <a:graphicData uri="http://schemas.openxmlformats.org/presentationml/2006/ole">
            <p:oleObj spid="_x0000_s3101" name="Bitmap Image" r:id="rId5" imgW="457143" imgH="457143" progId="PBrush">
              <p:embed/>
            </p:oleObj>
          </a:graphicData>
        </a:graphic>
      </p:graphicFrame>
      <p:graphicFrame>
        <p:nvGraphicFramePr>
          <p:cNvPr id="3102" name="Object 30"/>
          <p:cNvGraphicFramePr>
            <a:graphicFrameLocks noChangeAspect="1"/>
          </p:cNvGraphicFramePr>
          <p:nvPr/>
        </p:nvGraphicFramePr>
        <p:xfrm>
          <a:off x="9755232" y="3108960"/>
          <a:ext cx="548640" cy="548640"/>
        </p:xfrm>
        <a:graphic>
          <a:graphicData uri="http://schemas.openxmlformats.org/presentationml/2006/ole">
            <p:oleObj spid="_x0000_s3102" name="Bitmap Image" r:id="rId6" imgW="457143" imgH="457143" progId="PBrush">
              <p:embed/>
            </p:oleObj>
          </a:graphicData>
        </a:graphic>
      </p:graphicFrame>
      <p:graphicFrame>
        <p:nvGraphicFramePr>
          <p:cNvPr id="3103" name="Object 31"/>
          <p:cNvGraphicFramePr>
            <a:graphicFrameLocks noChangeAspect="1"/>
          </p:cNvGraphicFramePr>
          <p:nvPr/>
        </p:nvGraphicFramePr>
        <p:xfrm>
          <a:off x="9755232" y="3722916"/>
          <a:ext cx="548640" cy="548640"/>
        </p:xfrm>
        <a:graphic>
          <a:graphicData uri="http://schemas.openxmlformats.org/presentationml/2006/ole">
            <p:oleObj spid="_x0000_s3103" name="Bitmap Image" r:id="rId7" imgW="457143" imgH="457143" progId="PBrush">
              <p:embed/>
            </p:oleObj>
          </a:graphicData>
        </a:graphic>
      </p:graphicFrame>
      <p:graphicFrame>
        <p:nvGraphicFramePr>
          <p:cNvPr id="3104" name="Object 32"/>
          <p:cNvGraphicFramePr>
            <a:graphicFrameLocks noChangeAspect="1"/>
          </p:cNvGraphicFramePr>
          <p:nvPr/>
        </p:nvGraphicFramePr>
        <p:xfrm>
          <a:off x="9755232" y="4284619"/>
          <a:ext cx="548640" cy="548640"/>
        </p:xfrm>
        <a:graphic>
          <a:graphicData uri="http://schemas.openxmlformats.org/presentationml/2006/ole">
            <p:oleObj spid="_x0000_s3104" name="Bitmap Image" r:id="rId8" imgW="457143" imgH="457143" progId="PBrush">
              <p:embed/>
            </p:oleObj>
          </a:graphicData>
        </a:graphic>
      </p:graphicFrame>
      <p:graphicFrame>
        <p:nvGraphicFramePr>
          <p:cNvPr id="3105" name="Object 33"/>
          <p:cNvGraphicFramePr>
            <a:graphicFrameLocks noChangeAspect="1"/>
          </p:cNvGraphicFramePr>
          <p:nvPr/>
        </p:nvGraphicFramePr>
        <p:xfrm>
          <a:off x="9755232" y="4885510"/>
          <a:ext cx="548640" cy="548640"/>
        </p:xfrm>
        <a:graphic>
          <a:graphicData uri="http://schemas.openxmlformats.org/presentationml/2006/ole">
            <p:oleObj spid="_x0000_s3105" name="Bitmap Image" r:id="rId9" imgW="457143" imgH="457143" progId="PBrush">
              <p:embed/>
            </p:oleObj>
          </a:graphicData>
        </a:graphic>
      </p:graphicFrame>
      <p:graphicFrame>
        <p:nvGraphicFramePr>
          <p:cNvPr id="3106" name="Object 34"/>
          <p:cNvGraphicFramePr>
            <a:graphicFrameLocks noChangeAspect="1"/>
          </p:cNvGraphicFramePr>
          <p:nvPr/>
        </p:nvGraphicFramePr>
        <p:xfrm>
          <a:off x="9755232" y="5551716"/>
          <a:ext cx="548640" cy="548640"/>
        </p:xfrm>
        <a:graphic>
          <a:graphicData uri="http://schemas.openxmlformats.org/presentationml/2006/ole">
            <p:oleObj spid="_x0000_s3106" name="Bitmap Image" r:id="rId10" imgW="457143" imgH="457143" progId="PBrush">
              <p:embed/>
            </p:oleObj>
          </a:graphicData>
        </a:graphic>
      </p:graphicFrame>
      <p:graphicFrame>
        <p:nvGraphicFramePr>
          <p:cNvPr id="3107" name="Object 35"/>
          <p:cNvGraphicFramePr>
            <a:graphicFrameLocks noChangeAspect="1"/>
          </p:cNvGraphicFramePr>
          <p:nvPr/>
        </p:nvGraphicFramePr>
        <p:xfrm>
          <a:off x="9755232" y="6204850"/>
          <a:ext cx="548640" cy="548640"/>
        </p:xfrm>
        <a:graphic>
          <a:graphicData uri="http://schemas.openxmlformats.org/presentationml/2006/ole">
            <p:oleObj spid="_x0000_s3107" name="Bitmap Image" r:id="rId11" imgW="457143" imgH="457143" progId="PBrush">
              <p:embed/>
            </p:oleObj>
          </a:graphicData>
        </a:graphic>
      </p:graphicFrame>
      <p:graphicFrame>
        <p:nvGraphicFramePr>
          <p:cNvPr id="3108" name="Object 36"/>
          <p:cNvGraphicFramePr>
            <a:graphicFrameLocks noChangeAspect="1"/>
          </p:cNvGraphicFramePr>
          <p:nvPr/>
        </p:nvGraphicFramePr>
        <p:xfrm>
          <a:off x="9755232" y="6910246"/>
          <a:ext cx="548640" cy="548640"/>
        </p:xfrm>
        <a:graphic>
          <a:graphicData uri="http://schemas.openxmlformats.org/presentationml/2006/ole">
            <p:oleObj spid="_x0000_s3108" name="Bitmap Image" r:id="rId12" imgW="457143" imgH="457143" progId="PBrush">
              <p:embed/>
            </p:oleObj>
          </a:graphicData>
        </a:graphic>
      </p:graphicFrame>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84"/>
            <a:ext cx="9875520" cy="830996"/>
          </a:xfrm>
        </p:spPr>
        <p:txBody>
          <a:bodyPr/>
          <a:lstStyle/>
          <a:p>
            <a:r>
              <a:rPr lang="en-US" dirty="0" smtClean="0"/>
              <a:t>Capture Categories</a:t>
            </a:r>
            <a:endParaRPr lang="en-US" dirty="0"/>
          </a:p>
        </p:txBody>
      </p:sp>
      <p:graphicFrame>
        <p:nvGraphicFramePr>
          <p:cNvPr id="6" name="Table 5"/>
          <p:cNvGraphicFramePr>
            <a:graphicFrameLocks noGrp="1"/>
          </p:cNvGraphicFramePr>
          <p:nvPr/>
        </p:nvGraphicFramePr>
        <p:xfrm>
          <a:off x="457200" y="1434612"/>
          <a:ext cx="10058400" cy="6618714"/>
        </p:xfrm>
        <a:graphic>
          <a:graphicData uri="http://schemas.openxmlformats.org/drawingml/2006/table">
            <a:tbl>
              <a:tblPr firstRow="1" bandRow="1">
                <a:tableStyleId>{21E4AEA4-8DFA-4A89-87EB-49C32662AFE0}</a:tableStyleId>
              </a:tblPr>
              <a:tblGrid>
                <a:gridCol w="5577840"/>
                <a:gridCol w="3487783"/>
                <a:gridCol w="992777"/>
              </a:tblGrid>
              <a:tr h="365760">
                <a:tc>
                  <a:txBody>
                    <a:bodyPr/>
                    <a:lstStyle/>
                    <a:p>
                      <a:pPr marL="0" algn="l" defTabSz="761940" rtl="0" eaLnBrk="1" latinLnBrk="0" hangingPunct="1"/>
                      <a:r>
                        <a:rPr lang="en-US" sz="1700" kern="1200" dirty="0" smtClean="0"/>
                        <a:t>Bridge Pin Category</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Endpoint Form Factor</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Icon</a:t>
                      </a:r>
                      <a:endParaRPr lang="en-US" sz="1700" kern="1200" dirty="0">
                        <a:solidFill>
                          <a:schemeClr val="dk1"/>
                        </a:solidFill>
                        <a:latin typeface="+mn-lt"/>
                        <a:ea typeface="+mn-ea"/>
                        <a:cs typeface="+mn-cs"/>
                      </a:endParaRPr>
                    </a:p>
                  </a:txBody>
                  <a:tcPr marL="109728" marR="109728" marT="54864" marB="54864"/>
                </a:tc>
              </a:tr>
              <a:tr h="877824">
                <a:tc>
                  <a:txBody>
                    <a:bodyPr/>
                    <a:lstStyle/>
                    <a:p>
                      <a:pPr marL="0" algn="l" defTabSz="761940" rtl="0" eaLnBrk="1" latinLnBrk="0" hangingPunct="1"/>
                      <a:r>
                        <a:rPr lang="en-US" sz="1700" kern="1200" dirty="0" smtClean="0"/>
                        <a:t>KSNODETYPE_MICROPHONE</a:t>
                      </a:r>
                    </a:p>
                    <a:p>
                      <a:pPr marL="0" algn="l" defTabSz="761940" rtl="0" eaLnBrk="1" latinLnBrk="0" hangingPunct="1"/>
                      <a:r>
                        <a:rPr lang="en-US" sz="1700" kern="1200" dirty="0" smtClean="0"/>
                        <a:t>KSNODETYPE_DESKTOP_MICROPHONE</a:t>
                      </a:r>
                    </a:p>
                    <a:p>
                      <a:pPr marL="0" algn="l" defTabSz="761940" rtl="0" eaLnBrk="1" latinLnBrk="0" hangingPunct="1"/>
                      <a:r>
                        <a:rPr lang="en-US" sz="1700" kern="1200" dirty="0" smtClean="0"/>
                        <a:t>KSNODETYPE_OMNI_DIRECTIONAL_MICROPHONE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Microphone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588775">
                <a:tc>
                  <a:txBody>
                    <a:bodyPr/>
                    <a:lstStyle/>
                    <a:p>
                      <a:pPr marL="0" algn="l" defTabSz="761940" rtl="0" eaLnBrk="1" latinLnBrk="0" hangingPunct="1"/>
                      <a:r>
                        <a:rPr lang="en-US" sz="1700" kern="1200" dirty="0" smtClean="0"/>
                        <a:t>KSNODETYPE_MICROPHONE_ARRAY</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Microphone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627017">
                <a:tc>
                  <a:txBody>
                    <a:bodyPr/>
                    <a:lstStyle/>
                    <a:p>
                      <a:pPr marL="0" algn="l" defTabSz="761940" rtl="0" eaLnBrk="1" latinLnBrk="0" hangingPunct="1"/>
                      <a:r>
                        <a:rPr lang="en-US" sz="1700" kern="1200" dirty="0" smtClean="0"/>
                        <a:t>KSNODETYPE_LINE_CONNECTOR</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err="1" smtClean="0"/>
                        <a:t>LineLevel</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587828">
                <a:tc>
                  <a:txBody>
                    <a:bodyPr/>
                    <a:lstStyle/>
                    <a:p>
                      <a:pPr marL="0" algn="l" defTabSz="761940" rtl="0" eaLnBrk="1" latinLnBrk="0" hangingPunct="1"/>
                      <a:r>
                        <a:rPr lang="en-US" sz="1700" kern="1200" dirty="0" smtClean="0"/>
                        <a:t>KSNODETYPE_SPDIF_INTERFACE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SPDIF</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578911">
                <a:tc>
                  <a:txBody>
                    <a:bodyPr/>
                    <a:lstStyle/>
                    <a:p>
                      <a:pPr marL="0" algn="l" defTabSz="761940" rtl="0" eaLnBrk="1" latinLnBrk="0" hangingPunct="1"/>
                      <a:r>
                        <a:rPr lang="en-US" sz="1700" kern="1200" dirty="0" smtClean="0"/>
                        <a:t>KSNODETYPE_DIGITAL_AUDIO_INTERFACE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err="1" smtClean="0"/>
                        <a:t>UnknownDigitalPassthrough</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621056">
                <a:tc>
                  <a:txBody>
                    <a:bodyPr/>
                    <a:lstStyle/>
                    <a:p>
                      <a:pPr marL="0" algn="l" defTabSz="761940" rtl="0" eaLnBrk="1" latinLnBrk="0" hangingPunct="1"/>
                      <a:r>
                        <a:rPr lang="en-US" sz="1700" kern="1200" dirty="0" smtClean="0"/>
                        <a:t>KSNODETYPE_HDMI_INTERFACE</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HDMI</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621792">
                <a:tc>
                  <a:txBody>
                    <a:bodyPr/>
                    <a:lstStyle/>
                    <a:p>
                      <a:pPr marL="0" algn="l" defTabSz="761940" rtl="0" eaLnBrk="1" latinLnBrk="0" hangingPunct="1">
                        <a:buNone/>
                      </a:pPr>
                      <a:r>
                        <a:rPr lang="en-US" sz="1700" kern="1200" dirty="0" smtClean="0"/>
                        <a:t>KSNODETYPE_HEADSET</a:t>
                      </a:r>
                    </a:p>
                    <a:p>
                      <a:pPr marL="0" algn="l" defTabSz="761940" rtl="0" eaLnBrk="1" latinLnBrk="0" hangingPunct="1">
                        <a:buNone/>
                      </a:pPr>
                      <a:r>
                        <a:rPr lang="en-US" sz="1700" kern="1200" dirty="0" smtClean="0"/>
                        <a:t>KSNODETYPE_HEADSET_SPEAKERS</a:t>
                      </a:r>
                      <a:endParaRPr lang="en-US" sz="1700" kern="1200" dirty="0" smtClean="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Headset</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585415">
                <a:tc>
                  <a:txBody>
                    <a:bodyPr/>
                    <a:lstStyle/>
                    <a:p>
                      <a:pPr marL="0" algn="l" defTabSz="761940" rtl="0" eaLnBrk="1" latinLnBrk="0" hangingPunct="1"/>
                      <a:r>
                        <a:rPr lang="en-US" sz="1700" kern="1200" dirty="0" smtClean="0"/>
                        <a:t>KSNODETYPE_HANDSET</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smtClean="0"/>
                        <a:t>Handset</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r h="1133856">
                <a:tc>
                  <a:txBody>
                    <a:bodyPr/>
                    <a:lstStyle/>
                    <a:p>
                      <a:pPr marL="0" algn="l" defTabSz="761940" rtl="0" eaLnBrk="1" latinLnBrk="0" hangingPunct="1">
                        <a:buNone/>
                      </a:pPr>
                      <a:r>
                        <a:rPr lang="en-US" sz="1700" kern="1200" dirty="0" smtClean="0"/>
                        <a:t>KSNODETYPE_ANALOG_CONNECTOR</a:t>
                      </a:r>
                    </a:p>
                    <a:p>
                      <a:pPr marL="0" algn="l" defTabSz="761940" rtl="0" eaLnBrk="1" latinLnBrk="0" hangingPunct="1">
                        <a:buNone/>
                      </a:pPr>
                      <a:r>
                        <a:rPr lang="en-US" sz="1700" kern="1200" dirty="0" smtClean="0"/>
                        <a:t>KSCATEGORY_AUDIO</a:t>
                      </a:r>
                    </a:p>
                    <a:p>
                      <a:pPr marL="0" algn="l" defTabSz="761940" rtl="0" eaLnBrk="1" latinLnBrk="0" hangingPunct="1">
                        <a:buNone/>
                      </a:pPr>
                      <a:r>
                        <a:rPr lang="en-US" sz="1700" kern="1200" dirty="0" smtClean="0"/>
                        <a:t>KSNODETYPE_PHONE_LINE</a:t>
                      </a:r>
                    </a:p>
                    <a:p>
                      <a:pPr marL="0" algn="l" defTabSz="761940" rtl="0" eaLnBrk="1" latinLnBrk="0" hangingPunct="1">
                        <a:buNone/>
                      </a:pPr>
                      <a:r>
                        <a:rPr lang="en-US" sz="1700" kern="1200" dirty="0" smtClean="0"/>
                        <a:t>KSNODETYPE_CD_PLAYER</a:t>
                      </a:r>
                      <a:endParaRPr lang="en-US" sz="1700" kern="1200" dirty="0" smtClean="0">
                        <a:solidFill>
                          <a:schemeClr val="dk1"/>
                        </a:solidFill>
                        <a:latin typeface="+mn-lt"/>
                        <a:ea typeface="+mn-ea"/>
                        <a:cs typeface="+mn-cs"/>
                      </a:endParaRPr>
                    </a:p>
                  </a:txBody>
                  <a:tcPr marL="109728" marR="109728" marT="54864" marB="54864"/>
                </a:tc>
                <a:tc>
                  <a:txBody>
                    <a:bodyPr/>
                    <a:lstStyle/>
                    <a:p>
                      <a:pPr marL="0" algn="l" defTabSz="761940" rtl="0" eaLnBrk="1" latinLnBrk="0" hangingPunct="1"/>
                      <a:r>
                        <a:rPr lang="en-US" sz="1700" kern="1200" dirty="0" err="1" smtClean="0"/>
                        <a:t>UnknownFormFactor</a:t>
                      </a:r>
                      <a:endParaRPr lang="en-US" sz="1700" kern="1200" dirty="0">
                        <a:solidFill>
                          <a:schemeClr val="dk1"/>
                        </a:solidFill>
                        <a:latin typeface="+mn-lt"/>
                        <a:ea typeface="+mn-ea"/>
                        <a:cs typeface="+mn-cs"/>
                      </a:endParaRPr>
                    </a:p>
                  </a:txBody>
                  <a:tcPr marL="109728" marR="109728" marT="54864" marB="54864"/>
                </a:tc>
                <a:tc>
                  <a:txBody>
                    <a:bodyPr/>
                    <a:lstStyle/>
                    <a:p>
                      <a:pPr marL="0" algn="l" defTabSz="761940" rtl="0" eaLnBrk="1" latinLnBrk="0" hangingPunct="1"/>
                      <a:endParaRPr lang="en-US" sz="1700" kern="1200" dirty="0">
                        <a:solidFill>
                          <a:schemeClr val="dk1"/>
                        </a:solidFill>
                        <a:latin typeface="+mn-lt"/>
                        <a:ea typeface="+mn-ea"/>
                        <a:cs typeface="+mn-cs"/>
                      </a:endParaRPr>
                    </a:p>
                  </a:txBody>
                  <a:tcPr marL="109728" marR="109728" marT="54864" marB="54864"/>
                </a:tc>
              </a:tr>
            </a:tbl>
          </a:graphicData>
        </a:graphic>
      </p:graphicFrame>
      <p:graphicFrame>
        <p:nvGraphicFramePr>
          <p:cNvPr id="13313" name="Object 1"/>
          <p:cNvGraphicFramePr>
            <a:graphicFrameLocks noChangeAspect="1"/>
          </p:cNvGraphicFramePr>
          <p:nvPr/>
        </p:nvGraphicFramePr>
        <p:xfrm>
          <a:off x="9731834" y="3316663"/>
          <a:ext cx="548640" cy="548640"/>
        </p:xfrm>
        <a:graphic>
          <a:graphicData uri="http://schemas.openxmlformats.org/presentationml/2006/ole">
            <p:oleObj spid="_x0000_s2050" name="Bitmap Image" r:id="rId4" imgW="457143" imgH="457143" progId="PBrush">
              <p:embed/>
            </p:oleObj>
          </a:graphicData>
        </a:graphic>
      </p:graphicFrame>
      <p:graphicFrame>
        <p:nvGraphicFramePr>
          <p:cNvPr id="13314" name="Object 2"/>
          <p:cNvGraphicFramePr>
            <a:graphicFrameLocks noChangeAspect="1"/>
          </p:cNvGraphicFramePr>
          <p:nvPr/>
        </p:nvGraphicFramePr>
        <p:xfrm>
          <a:off x="9731834" y="3917554"/>
          <a:ext cx="548640" cy="548640"/>
        </p:xfrm>
        <a:graphic>
          <a:graphicData uri="http://schemas.openxmlformats.org/presentationml/2006/ole">
            <p:oleObj spid="_x0000_s2051" name="Bitmap Image" r:id="rId5" imgW="457143" imgH="457143" progId="PBrush">
              <p:embed/>
            </p:oleObj>
          </a:graphicData>
        </a:graphic>
      </p:graphicFrame>
      <p:graphicFrame>
        <p:nvGraphicFramePr>
          <p:cNvPr id="13315" name="Object 3"/>
          <p:cNvGraphicFramePr>
            <a:graphicFrameLocks noChangeAspect="1"/>
          </p:cNvGraphicFramePr>
          <p:nvPr/>
        </p:nvGraphicFramePr>
        <p:xfrm>
          <a:off x="9731834" y="4531510"/>
          <a:ext cx="548640" cy="548640"/>
        </p:xfrm>
        <a:graphic>
          <a:graphicData uri="http://schemas.openxmlformats.org/presentationml/2006/ole">
            <p:oleObj spid="_x0000_s2052" name="Bitmap Image" r:id="rId6" imgW="457143" imgH="457143" progId="PBrush">
              <p:embed/>
            </p:oleObj>
          </a:graphicData>
        </a:graphic>
      </p:graphicFrame>
      <p:graphicFrame>
        <p:nvGraphicFramePr>
          <p:cNvPr id="13316" name="Object 4"/>
          <p:cNvGraphicFramePr>
            <a:graphicFrameLocks noChangeAspect="1"/>
          </p:cNvGraphicFramePr>
          <p:nvPr/>
        </p:nvGraphicFramePr>
        <p:xfrm>
          <a:off x="9731834" y="5119339"/>
          <a:ext cx="548640" cy="548640"/>
        </p:xfrm>
        <a:graphic>
          <a:graphicData uri="http://schemas.openxmlformats.org/presentationml/2006/ole">
            <p:oleObj spid="_x0000_s2053" name="Bitmap Image" r:id="rId7" imgW="457143" imgH="457143" progId="PBrush">
              <p:embed/>
            </p:oleObj>
          </a:graphicData>
        </a:graphic>
      </p:graphicFrame>
      <p:graphicFrame>
        <p:nvGraphicFramePr>
          <p:cNvPr id="13317" name="Object 5"/>
          <p:cNvGraphicFramePr>
            <a:graphicFrameLocks noChangeAspect="1"/>
          </p:cNvGraphicFramePr>
          <p:nvPr/>
        </p:nvGraphicFramePr>
        <p:xfrm>
          <a:off x="9731834" y="5759419"/>
          <a:ext cx="548640" cy="548640"/>
        </p:xfrm>
        <a:graphic>
          <a:graphicData uri="http://schemas.openxmlformats.org/presentationml/2006/ole">
            <p:oleObj spid="_x0000_s2054" name="Bitmap Image" r:id="rId8" imgW="457143" imgH="457143" progId="PBrush">
              <p:embed/>
            </p:oleObj>
          </a:graphicData>
        </a:graphic>
      </p:graphicFrame>
      <p:graphicFrame>
        <p:nvGraphicFramePr>
          <p:cNvPr id="13318" name="Object 6"/>
          <p:cNvGraphicFramePr>
            <a:graphicFrameLocks noChangeAspect="1"/>
          </p:cNvGraphicFramePr>
          <p:nvPr/>
        </p:nvGraphicFramePr>
        <p:xfrm>
          <a:off x="9731834" y="6373375"/>
          <a:ext cx="548640" cy="548640"/>
        </p:xfrm>
        <a:graphic>
          <a:graphicData uri="http://schemas.openxmlformats.org/presentationml/2006/ole">
            <p:oleObj spid="_x0000_s2055" name="Bitmap Image" r:id="rId9" imgW="457143" imgH="457143" progId="PBrush">
              <p:embed/>
            </p:oleObj>
          </a:graphicData>
        </a:graphic>
      </p:graphicFrame>
      <p:graphicFrame>
        <p:nvGraphicFramePr>
          <p:cNvPr id="13319" name="Object 7"/>
          <p:cNvGraphicFramePr>
            <a:graphicFrameLocks noChangeAspect="1"/>
          </p:cNvGraphicFramePr>
          <p:nvPr/>
        </p:nvGraphicFramePr>
        <p:xfrm>
          <a:off x="9731834" y="6974254"/>
          <a:ext cx="548640" cy="548640"/>
        </p:xfrm>
        <a:graphic>
          <a:graphicData uri="http://schemas.openxmlformats.org/presentationml/2006/ole">
            <p:oleObj spid="_x0000_s2056" name="Bitmap Image" r:id="rId10" imgW="457143" imgH="457143" progId="PBrush">
              <p:embed/>
            </p:oleObj>
          </a:graphicData>
        </a:graphic>
      </p:graphicFrame>
      <p:sp>
        <p:nvSpPr>
          <p:cNvPr id="13321" name="Rectangle 9"/>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graphicFrame>
        <p:nvGraphicFramePr>
          <p:cNvPr id="13320" name="Object 8"/>
          <p:cNvGraphicFramePr>
            <a:graphicFrameLocks noChangeAspect="1"/>
          </p:cNvGraphicFramePr>
          <p:nvPr/>
        </p:nvGraphicFramePr>
        <p:xfrm>
          <a:off x="9731834" y="1984248"/>
          <a:ext cx="548640" cy="548640"/>
        </p:xfrm>
        <a:graphic>
          <a:graphicData uri="http://schemas.openxmlformats.org/presentationml/2006/ole">
            <p:oleObj spid="_x0000_s2057" name="Bitmap Image" r:id="rId11" imgW="457143" imgH="457143" progId="PBrush">
              <p:embed/>
            </p:oleObj>
          </a:graphicData>
        </a:graphic>
      </p:graphicFrame>
      <p:sp>
        <p:nvSpPr>
          <p:cNvPr id="13323" name="Rectangle 11"/>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graphicFrame>
        <p:nvGraphicFramePr>
          <p:cNvPr id="13322" name="Object 10"/>
          <p:cNvGraphicFramePr>
            <a:graphicFrameLocks noChangeAspect="1"/>
          </p:cNvGraphicFramePr>
          <p:nvPr/>
        </p:nvGraphicFramePr>
        <p:xfrm>
          <a:off x="9731834" y="2715770"/>
          <a:ext cx="548640" cy="548640"/>
        </p:xfrm>
        <a:graphic>
          <a:graphicData uri="http://schemas.openxmlformats.org/presentationml/2006/ole">
            <p:oleObj spid="_x0000_s2058" name="Bitmap Image" r:id="rId12" imgW="457143" imgH="457143" progId="PBrush">
              <p:embed/>
            </p:oleObj>
          </a:graphicData>
        </a:graphic>
      </p:graphicFrame>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830996"/>
          </a:xfrm>
        </p:spPr>
        <p:txBody>
          <a:bodyPr/>
          <a:lstStyle/>
          <a:p>
            <a:r>
              <a:rPr lang="en-US" dirty="0" smtClean="0"/>
              <a:t>Issues</a:t>
            </a:r>
            <a:endParaRPr lang="en-US" dirty="0"/>
          </a:p>
        </p:txBody>
      </p:sp>
      <p:sp>
        <p:nvSpPr>
          <p:cNvPr id="3" name="Content Placeholder 2"/>
          <p:cNvSpPr>
            <a:spLocks noGrp="1"/>
          </p:cNvSpPr>
          <p:nvPr>
            <p:ph idx="1"/>
          </p:nvPr>
        </p:nvSpPr>
        <p:spPr>
          <a:xfrm>
            <a:off x="461010" y="1682496"/>
            <a:ext cx="9601200" cy="4754880"/>
          </a:xfrm>
        </p:spPr>
        <p:txBody>
          <a:bodyPr>
            <a:noAutofit/>
          </a:bodyPr>
          <a:lstStyle/>
          <a:p>
            <a:r>
              <a:rPr lang="en-US" sz="3800" dirty="0" smtClean="0"/>
              <a:t>Naming</a:t>
            </a:r>
          </a:p>
          <a:p>
            <a:pPr lvl="1"/>
            <a:r>
              <a:rPr lang="en-US" sz="2900" dirty="0" smtClean="0"/>
              <a:t>Endpoint name comes from bridge pin friendly name</a:t>
            </a:r>
          </a:p>
          <a:p>
            <a:pPr lvl="1"/>
            <a:r>
              <a:rPr lang="en-US" sz="2900" dirty="0" smtClean="0"/>
              <a:t>Speaker Endpoint name is hardcoded to “Speakers”</a:t>
            </a:r>
            <a:endParaRPr lang="en-US" sz="2200" dirty="0" smtClean="0"/>
          </a:p>
          <a:p>
            <a:r>
              <a:rPr lang="en-US" sz="2900" dirty="0" smtClean="0"/>
              <a:t>Suboptimal topologies</a:t>
            </a:r>
          </a:p>
          <a:p>
            <a:pPr lvl="1"/>
            <a:r>
              <a:rPr lang="en-US" sz="2200" dirty="0" smtClean="0"/>
              <a:t>Hidden endpoints</a:t>
            </a:r>
          </a:p>
          <a:p>
            <a:pPr lvl="1"/>
            <a:endParaRPr lang="en-US" sz="2200" dirty="0" smtClean="0"/>
          </a:p>
          <a:p>
            <a:pPr lvl="1"/>
            <a:endParaRPr lang="en-US" sz="2200" dirty="0" smtClean="0"/>
          </a:p>
          <a:p>
            <a:pPr lvl="1"/>
            <a:r>
              <a:rPr lang="en-US" sz="2200" dirty="0" smtClean="0"/>
              <a:t>Splitters	</a:t>
            </a:r>
            <a:endParaRPr lang="en-US" sz="2200" dirty="0" smtClean="0">
              <a:solidFill>
                <a:srgbClr val="FF0000"/>
              </a:solidFill>
            </a:endParaRPr>
          </a:p>
          <a:p>
            <a:pPr lvl="1"/>
            <a:endParaRPr lang="en-US" sz="2200" dirty="0" smtClean="0"/>
          </a:p>
        </p:txBody>
      </p:sp>
      <p:grpSp>
        <p:nvGrpSpPr>
          <p:cNvPr id="42" name="Group 41"/>
          <p:cNvGrpSpPr/>
          <p:nvPr/>
        </p:nvGrpSpPr>
        <p:grpSpPr>
          <a:xfrm>
            <a:off x="1348740" y="4577678"/>
            <a:ext cx="3931920" cy="731520"/>
            <a:chOff x="1066800" y="4013775"/>
            <a:chExt cx="3276600" cy="609600"/>
          </a:xfrm>
        </p:grpSpPr>
        <p:sp>
          <p:nvSpPr>
            <p:cNvPr id="23" name="TextBox 22"/>
            <p:cNvSpPr txBox="1"/>
            <p:nvPr/>
          </p:nvSpPr>
          <p:spPr>
            <a:xfrm>
              <a:off x="1066800" y="4013775"/>
              <a:ext cx="3276600" cy="564257"/>
            </a:xfrm>
            <a:prstGeom prst="rect">
              <a:avLst/>
            </a:prstGeom>
            <a:noFill/>
          </p:spPr>
          <p:txBody>
            <a:bodyPr wrap="square" rtlCol="0">
              <a:spAutoFit/>
            </a:bodyPr>
            <a:lstStyle/>
            <a:p>
              <a:r>
                <a:rPr lang="en-US" sz="1900" dirty="0" smtClean="0">
                  <a:effectLst>
                    <a:outerShdw blurRad="101600" dist="76200" dir="2700000" algn="tl" rotWithShape="0">
                      <a:prstClr val="black">
                        <a:alpha val="40000"/>
                      </a:prstClr>
                    </a:outerShdw>
                  </a:effectLst>
                  <a:latin typeface="Segoe" pitchFamily="34" charset="0"/>
                </a:rPr>
                <a:t>PCM                                Speaker</a:t>
              </a:r>
            </a:p>
            <a:p>
              <a:r>
                <a:rPr lang="en-US" sz="1900" dirty="0" smtClean="0">
                  <a:effectLst>
                    <a:outerShdw blurRad="101600" dist="76200" dir="2700000" algn="tl" rotWithShape="0">
                      <a:prstClr val="black">
                        <a:alpha val="40000"/>
                      </a:prstClr>
                    </a:outerShdw>
                  </a:effectLst>
                  <a:latin typeface="Segoe" pitchFamily="34" charset="0"/>
                </a:rPr>
                <a:t>AC-3</a:t>
              </a:r>
            </a:p>
          </p:txBody>
        </p:sp>
        <p:sp>
          <p:nvSpPr>
            <p:cNvPr id="4" name="Rounded Rectangle 3"/>
            <p:cNvSpPr>
              <a:spLocks noChangeAspect="1"/>
            </p:cNvSpPr>
            <p:nvPr/>
          </p:nvSpPr>
          <p:spPr bwMode="auto">
            <a:xfrm>
              <a:off x="2057400" y="4013775"/>
              <a:ext cx="914400" cy="609600"/>
            </a:xfrm>
            <a:prstGeom prst="round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 name="Straight Connector 4"/>
            <p:cNvCxnSpPr>
              <a:cxnSpLocks noChangeAspect="1"/>
              <a:endCxn id="7" idx="1"/>
            </p:cNvCxnSpPr>
            <p:nvPr/>
          </p:nvCxnSpPr>
          <p:spPr bwMode="auto">
            <a:xfrm>
              <a:off x="1905000" y="4180317"/>
              <a:ext cx="1188720" cy="109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6" name="Isosceles Triangle 5"/>
            <p:cNvSpPr>
              <a:spLocks noChangeAspect="1"/>
            </p:cNvSpPr>
            <p:nvPr/>
          </p:nvSpPr>
          <p:spPr bwMode="auto">
            <a:xfrm rot="5400000">
              <a:off x="1752600" y="4089975"/>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a:spLocks noChangeAspect="1"/>
            </p:cNvSpPr>
            <p:nvPr/>
          </p:nvSpPr>
          <p:spPr bwMode="auto">
            <a:xfrm>
              <a:off x="3093720" y="4089975"/>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a:spLocks noChangeAspect="1"/>
            </p:cNvSpPr>
            <p:nvPr/>
          </p:nvSpPr>
          <p:spPr bwMode="auto">
            <a:xfrm>
              <a:off x="2447924" y="4089975"/>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Isosceles Triangle 13"/>
            <p:cNvSpPr>
              <a:spLocks noChangeAspect="1"/>
            </p:cNvSpPr>
            <p:nvPr/>
          </p:nvSpPr>
          <p:spPr bwMode="auto">
            <a:xfrm rot="5400000">
              <a:off x="1752600" y="4318575"/>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6" name="Straight Connector 15"/>
            <p:cNvCxnSpPr/>
            <p:nvPr/>
          </p:nvCxnSpPr>
          <p:spPr bwMode="auto">
            <a:xfrm>
              <a:off x="1905000" y="4406680"/>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cxnSp>
          <p:nvCxnSpPr>
            <p:cNvPr id="20" name="Straight Connector 19"/>
            <p:cNvCxnSpPr>
              <a:endCxn id="9" idx="1"/>
            </p:cNvCxnSpPr>
            <p:nvPr/>
          </p:nvCxnSpPr>
          <p:spPr bwMode="auto">
            <a:xfrm flipV="1">
              <a:off x="2057400" y="4181415"/>
              <a:ext cx="390524" cy="22765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grpSp>
      <p:grpSp>
        <p:nvGrpSpPr>
          <p:cNvPr id="43" name="Group 42"/>
          <p:cNvGrpSpPr/>
          <p:nvPr/>
        </p:nvGrpSpPr>
        <p:grpSpPr>
          <a:xfrm>
            <a:off x="5574030" y="4577678"/>
            <a:ext cx="4663440" cy="731520"/>
            <a:chOff x="4953000" y="3429000"/>
            <a:chExt cx="3886200" cy="609600"/>
          </a:xfrm>
        </p:grpSpPr>
        <p:sp>
          <p:nvSpPr>
            <p:cNvPr id="59" name="TextBox 58"/>
            <p:cNvSpPr txBox="1"/>
            <p:nvPr/>
          </p:nvSpPr>
          <p:spPr>
            <a:xfrm>
              <a:off x="4953000" y="3429000"/>
              <a:ext cx="3886200" cy="564257"/>
            </a:xfrm>
            <a:prstGeom prst="rect">
              <a:avLst/>
            </a:prstGeom>
            <a:noFill/>
          </p:spPr>
          <p:txBody>
            <a:bodyPr wrap="square" rtlCol="0">
              <a:spAutoFit/>
            </a:bodyPr>
            <a:lstStyle/>
            <a:p>
              <a:r>
                <a:rPr lang="en-US" sz="1900" dirty="0" smtClean="0">
                  <a:effectLst>
                    <a:outerShdw blurRad="101600" dist="76200" dir="2700000" algn="tl" rotWithShape="0">
                      <a:prstClr val="black">
                        <a:alpha val="40000"/>
                      </a:prstClr>
                    </a:outerShdw>
                  </a:effectLst>
                  <a:latin typeface="Segoe" pitchFamily="34" charset="0"/>
                </a:rPr>
                <a:t>PCM                                         Speaker</a:t>
              </a:r>
            </a:p>
            <a:p>
              <a:r>
                <a:rPr lang="en-US" sz="1900" dirty="0" smtClean="0">
                  <a:effectLst>
                    <a:outerShdw blurRad="101600" dist="76200" dir="2700000" algn="tl" rotWithShape="0">
                      <a:prstClr val="black">
                        <a:alpha val="40000"/>
                      </a:prstClr>
                    </a:outerShdw>
                  </a:effectLst>
                  <a:latin typeface="Segoe" pitchFamily="34" charset="0"/>
                </a:rPr>
                <a:t>AC-3/PCM                                SPDIF</a:t>
              </a:r>
            </a:p>
          </p:txBody>
        </p:sp>
        <p:sp>
          <p:nvSpPr>
            <p:cNvPr id="51" name="Rounded Rectangle 50"/>
            <p:cNvSpPr>
              <a:spLocks noChangeAspect="1"/>
            </p:cNvSpPr>
            <p:nvPr/>
          </p:nvSpPr>
          <p:spPr bwMode="auto">
            <a:xfrm>
              <a:off x="6477000" y="3429000"/>
              <a:ext cx="914400" cy="609600"/>
            </a:xfrm>
            <a:prstGeom prst="round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2" name="Straight Connector 51"/>
            <p:cNvCxnSpPr>
              <a:cxnSpLocks noChangeAspect="1"/>
              <a:endCxn id="54" idx="1"/>
            </p:cNvCxnSpPr>
            <p:nvPr/>
          </p:nvCxnSpPr>
          <p:spPr bwMode="auto">
            <a:xfrm>
              <a:off x="6324600" y="3595542"/>
              <a:ext cx="1188720" cy="109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53" name="Isosceles Triangle 52"/>
            <p:cNvSpPr>
              <a:spLocks noChangeAspect="1"/>
            </p:cNvSpPr>
            <p:nvPr/>
          </p:nvSpPr>
          <p:spPr bwMode="auto">
            <a:xfrm rot="5400000">
              <a:off x="6172200" y="3505200"/>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Rectangle 53"/>
            <p:cNvSpPr>
              <a:spLocks noChangeAspect="1"/>
            </p:cNvSpPr>
            <p:nvPr/>
          </p:nvSpPr>
          <p:spPr bwMode="auto">
            <a:xfrm>
              <a:off x="7513320" y="350520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Rounded Rectangle 54"/>
            <p:cNvSpPr>
              <a:spLocks noChangeAspect="1"/>
            </p:cNvSpPr>
            <p:nvPr/>
          </p:nvSpPr>
          <p:spPr bwMode="auto">
            <a:xfrm>
              <a:off x="6867524" y="3505200"/>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6" name="Isosceles Triangle 55"/>
            <p:cNvSpPr>
              <a:spLocks noChangeAspect="1"/>
            </p:cNvSpPr>
            <p:nvPr/>
          </p:nvSpPr>
          <p:spPr bwMode="auto">
            <a:xfrm rot="5400000">
              <a:off x="6172200" y="3733800"/>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Connector 56"/>
            <p:cNvCxnSpPr/>
            <p:nvPr/>
          </p:nvCxnSpPr>
          <p:spPr bwMode="auto">
            <a:xfrm>
              <a:off x="6324600" y="3823652"/>
              <a:ext cx="1219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63" name="Rectangle 62"/>
            <p:cNvSpPr>
              <a:spLocks noChangeAspect="1"/>
            </p:cNvSpPr>
            <p:nvPr/>
          </p:nvSpPr>
          <p:spPr bwMode="auto">
            <a:xfrm>
              <a:off x="7515228" y="373380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5" name="Group 44"/>
          <p:cNvGrpSpPr/>
          <p:nvPr/>
        </p:nvGrpSpPr>
        <p:grpSpPr>
          <a:xfrm>
            <a:off x="1361803" y="5964936"/>
            <a:ext cx="3931920" cy="731520"/>
            <a:chOff x="1371600" y="5105400"/>
            <a:chExt cx="3276600" cy="609600"/>
          </a:xfrm>
        </p:grpSpPr>
        <p:sp>
          <p:nvSpPr>
            <p:cNvPr id="41" name="TextBox 40"/>
            <p:cNvSpPr txBox="1"/>
            <p:nvPr/>
          </p:nvSpPr>
          <p:spPr>
            <a:xfrm>
              <a:off x="1371600" y="5105400"/>
              <a:ext cx="3276600" cy="564257"/>
            </a:xfrm>
            <a:prstGeom prst="rect">
              <a:avLst/>
            </a:prstGeom>
            <a:noFill/>
          </p:spPr>
          <p:txBody>
            <a:bodyPr wrap="square" rtlCol="0">
              <a:spAutoFit/>
            </a:bodyPr>
            <a:lstStyle/>
            <a:p>
              <a:r>
                <a:rPr lang="en-US" sz="1900" dirty="0" smtClean="0">
                  <a:effectLst>
                    <a:outerShdw blurRad="101600" dist="76200" dir="2700000" algn="tl" rotWithShape="0">
                      <a:prstClr val="black">
                        <a:alpha val="40000"/>
                      </a:prstClr>
                    </a:outerShdw>
                  </a:effectLst>
                  <a:latin typeface="Segoe" pitchFamily="34" charset="0"/>
                </a:rPr>
                <a:t>PCM                                Speaker</a:t>
              </a:r>
            </a:p>
            <a:p>
              <a:r>
                <a:rPr lang="en-US" sz="1900" dirty="0" smtClean="0">
                  <a:effectLst>
                    <a:outerShdw blurRad="101600" dist="76200" dir="2700000" algn="tl" rotWithShape="0">
                      <a:prstClr val="black">
                        <a:alpha val="40000"/>
                      </a:prstClr>
                    </a:outerShdw>
                  </a:effectLst>
                  <a:latin typeface="Segoe" pitchFamily="34" charset="0"/>
                </a:rPr>
                <a:t>                                        SPDIF</a:t>
              </a:r>
            </a:p>
          </p:txBody>
        </p:sp>
        <p:sp>
          <p:nvSpPr>
            <p:cNvPr id="33" name="Rounded Rectangle 32"/>
            <p:cNvSpPr>
              <a:spLocks noChangeAspect="1"/>
            </p:cNvSpPr>
            <p:nvPr/>
          </p:nvSpPr>
          <p:spPr bwMode="auto">
            <a:xfrm>
              <a:off x="2362200" y="5105400"/>
              <a:ext cx="914400" cy="609600"/>
            </a:xfrm>
            <a:prstGeom prst="round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4" name="Straight Connector 33"/>
            <p:cNvCxnSpPr>
              <a:cxnSpLocks noChangeAspect="1"/>
              <a:endCxn id="36" idx="1"/>
            </p:cNvCxnSpPr>
            <p:nvPr/>
          </p:nvCxnSpPr>
          <p:spPr bwMode="auto">
            <a:xfrm>
              <a:off x="2209800" y="5271942"/>
              <a:ext cx="1188720" cy="109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35" name="Isosceles Triangle 34"/>
            <p:cNvSpPr>
              <a:spLocks noChangeAspect="1"/>
            </p:cNvSpPr>
            <p:nvPr/>
          </p:nvSpPr>
          <p:spPr bwMode="auto">
            <a:xfrm rot="5400000">
              <a:off x="2057400" y="5181600"/>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ectangle 35"/>
            <p:cNvSpPr>
              <a:spLocks noChangeAspect="1"/>
            </p:cNvSpPr>
            <p:nvPr/>
          </p:nvSpPr>
          <p:spPr bwMode="auto">
            <a:xfrm>
              <a:off x="3398520" y="518160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0" name="Straight Connector 39"/>
            <p:cNvCxnSpPr/>
            <p:nvPr/>
          </p:nvCxnSpPr>
          <p:spPr bwMode="auto">
            <a:xfrm rot="10800000">
              <a:off x="2819402" y="5292090"/>
              <a:ext cx="457199" cy="2133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37" name="Rounded Rectangle 36"/>
            <p:cNvSpPr>
              <a:spLocks noChangeAspect="1"/>
            </p:cNvSpPr>
            <p:nvPr/>
          </p:nvSpPr>
          <p:spPr bwMode="auto">
            <a:xfrm>
              <a:off x="2667000" y="5181600"/>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9" name="Straight Connector 38"/>
            <p:cNvCxnSpPr/>
            <p:nvPr/>
          </p:nvCxnSpPr>
          <p:spPr bwMode="auto">
            <a:xfrm>
              <a:off x="3276600" y="5511800"/>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66" name="Rectangle 65"/>
            <p:cNvSpPr>
              <a:spLocks noChangeAspect="1"/>
            </p:cNvSpPr>
            <p:nvPr/>
          </p:nvSpPr>
          <p:spPr bwMode="auto">
            <a:xfrm>
              <a:off x="3398520" y="541147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4" name="Group 43"/>
          <p:cNvGrpSpPr/>
          <p:nvPr/>
        </p:nvGrpSpPr>
        <p:grpSpPr>
          <a:xfrm>
            <a:off x="6223907" y="5964936"/>
            <a:ext cx="3931920" cy="731520"/>
            <a:chOff x="5486400" y="5105400"/>
            <a:chExt cx="3276600" cy="609600"/>
          </a:xfrm>
        </p:grpSpPr>
        <p:sp>
          <p:nvSpPr>
            <p:cNvPr id="67" name="TextBox 66"/>
            <p:cNvSpPr txBox="1"/>
            <p:nvPr/>
          </p:nvSpPr>
          <p:spPr>
            <a:xfrm>
              <a:off x="5486400" y="5105400"/>
              <a:ext cx="3276600" cy="564257"/>
            </a:xfrm>
            <a:prstGeom prst="rect">
              <a:avLst/>
            </a:prstGeom>
            <a:noFill/>
          </p:spPr>
          <p:txBody>
            <a:bodyPr wrap="square" rtlCol="0">
              <a:spAutoFit/>
            </a:bodyPr>
            <a:lstStyle/>
            <a:p>
              <a:r>
                <a:rPr lang="en-US" sz="1900" dirty="0" smtClean="0">
                  <a:effectLst>
                    <a:outerShdw blurRad="101600" dist="76200" dir="2700000" algn="tl" rotWithShape="0">
                      <a:prstClr val="black">
                        <a:alpha val="40000"/>
                      </a:prstClr>
                    </a:outerShdw>
                  </a:effectLst>
                  <a:latin typeface="Segoe" pitchFamily="34" charset="0"/>
                </a:rPr>
                <a:t>PCM                                Speaker</a:t>
              </a:r>
            </a:p>
            <a:p>
              <a:r>
                <a:rPr lang="en-US" sz="1900" dirty="0" smtClean="0">
                  <a:effectLst>
                    <a:outerShdw blurRad="101600" dist="76200" dir="2700000" algn="tl" rotWithShape="0">
                      <a:prstClr val="black">
                        <a:alpha val="40000"/>
                      </a:prstClr>
                    </a:outerShdw>
                  </a:effectLst>
                  <a:latin typeface="Segoe" pitchFamily="34" charset="0"/>
                </a:rPr>
                <a:t>                                        SPDIF</a:t>
              </a:r>
            </a:p>
          </p:txBody>
        </p:sp>
        <p:sp>
          <p:nvSpPr>
            <p:cNvPr id="68" name="Rounded Rectangle 67"/>
            <p:cNvSpPr>
              <a:spLocks noChangeAspect="1"/>
            </p:cNvSpPr>
            <p:nvPr/>
          </p:nvSpPr>
          <p:spPr bwMode="auto">
            <a:xfrm>
              <a:off x="6477000" y="5105400"/>
              <a:ext cx="914400" cy="609600"/>
            </a:xfrm>
            <a:prstGeom prst="round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9" name="Straight Connector 68"/>
            <p:cNvCxnSpPr>
              <a:cxnSpLocks noChangeAspect="1"/>
              <a:endCxn id="71" idx="1"/>
            </p:cNvCxnSpPr>
            <p:nvPr/>
          </p:nvCxnSpPr>
          <p:spPr bwMode="auto">
            <a:xfrm>
              <a:off x="6324600" y="5271942"/>
              <a:ext cx="1188720" cy="109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70" name="Isosceles Triangle 69"/>
            <p:cNvSpPr>
              <a:spLocks noChangeAspect="1"/>
            </p:cNvSpPr>
            <p:nvPr/>
          </p:nvSpPr>
          <p:spPr bwMode="auto">
            <a:xfrm rot="5400000">
              <a:off x="6172200" y="5181600"/>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 name="Rectangle 70"/>
            <p:cNvSpPr>
              <a:spLocks noChangeAspect="1"/>
            </p:cNvSpPr>
            <p:nvPr/>
          </p:nvSpPr>
          <p:spPr bwMode="auto">
            <a:xfrm>
              <a:off x="7513320" y="518160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2" name="Straight Connector 71"/>
            <p:cNvCxnSpPr/>
            <p:nvPr/>
          </p:nvCxnSpPr>
          <p:spPr bwMode="auto">
            <a:xfrm rot="10800000">
              <a:off x="6934202" y="5292090"/>
              <a:ext cx="457199" cy="2133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73" name="Rounded Rectangle 72"/>
            <p:cNvSpPr>
              <a:spLocks noChangeAspect="1"/>
            </p:cNvSpPr>
            <p:nvPr/>
          </p:nvSpPr>
          <p:spPr bwMode="auto">
            <a:xfrm>
              <a:off x="6781800" y="5181600"/>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4" name="Straight Connector 73"/>
            <p:cNvCxnSpPr/>
            <p:nvPr/>
          </p:nvCxnSpPr>
          <p:spPr bwMode="auto">
            <a:xfrm>
              <a:off x="7391400" y="5511800"/>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75" name="Rectangle 74"/>
            <p:cNvSpPr>
              <a:spLocks noChangeAspect="1"/>
            </p:cNvSpPr>
            <p:nvPr/>
          </p:nvSpPr>
          <p:spPr bwMode="auto">
            <a:xfrm>
              <a:off x="7513320" y="541147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7" name="Straight Arrow Connector 76"/>
            <p:cNvCxnSpPr/>
            <p:nvPr/>
          </p:nvCxnSpPr>
          <p:spPr bwMode="auto">
            <a:xfrm>
              <a:off x="6781800" y="5257800"/>
              <a:ext cx="152400" cy="762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arrow"/>
            </a:ln>
            <a:effectLst/>
          </p:spPr>
        </p:cxnSp>
        <p:sp>
          <p:nvSpPr>
            <p:cNvPr id="78" name="TextBox 77"/>
            <p:cNvSpPr txBox="1"/>
            <p:nvPr/>
          </p:nvSpPr>
          <p:spPr>
            <a:xfrm>
              <a:off x="6553200" y="5410200"/>
              <a:ext cx="762000" cy="256481"/>
            </a:xfrm>
            <a:prstGeom prst="rect">
              <a:avLst/>
            </a:prstGeom>
            <a:noFill/>
          </p:spPr>
          <p:txBody>
            <a:bodyPr wrap="square" rtlCol="0">
              <a:spAutoFit/>
            </a:bodyPr>
            <a:lstStyle/>
            <a:p>
              <a:r>
                <a:rPr lang="en-US" sz="1400" dirty="0" smtClean="0">
                  <a:solidFill>
                    <a:schemeClr val="bg2"/>
                  </a:solidFill>
                  <a:latin typeface="Segoe" pitchFamily="34" charset="0"/>
                </a:rPr>
                <a:t>DEMUX</a:t>
              </a:r>
            </a:p>
          </p:txBody>
        </p:sp>
      </p:grpSp>
      <p:sp>
        <p:nvSpPr>
          <p:cNvPr id="46" name="TextBox 45"/>
          <p:cNvSpPr txBox="1"/>
          <p:nvPr/>
        </p:nvSpPr>
        <p:spPr>
          <a:xfrm>
            <a:off x="2500023" y="5335324"/>
            <a:ext cx="1121654"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Segoe" pitchFamily="34" charset="0"/>
              </a:rPr>
              <a:t>Problematic</a:t>
            </a:r>
          </a:p>
        </p:txBody>
      </p:sp>
      <p:sp>
        <p:nvSpPr>
          <p:cNvPr id="47" name="TextBox 46"/>
          <p:cNvSpPr txBox="1"/>
          <p:nvPr/>
        </p:nvSpPr>
        <p:spPr>
          <a:xfrm>
            <a:off x="2513086" y="6722582"/>
            <a:ext cx="1121654"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Segoe" pitchFamily="34" charset="0"/>
              </a:rPr>
              <a:t>Problematic</a:t>
            </a:r>
          </a:p>
        </p:txBody>
      </p:sp>
      <p:sp>
        <p:nvSpPr>
          <p:cNvPr id="48" name="TextBox 47"/>
          <p:cNvSpPr txBox="1"/>
          <p:nvPr/>
        </p:nvSpPr>
        <p:spPr>
          <a:xfrm>
            <a:off x="7255871" y="5335324"/>
            <a:ext cx="1367490"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Segoe" pitchFamily="34" charset="0"/>
              </a:rPr>
              <a:t>Recommended</a:t>
            </a:r>
          </a:p>
        </p:txBody>
      </p:sp>
      <p:sp>
        <p:nvSpPr>
          <p:cNvPr id="49" name="TextBox 48"/>
          <p:cNvSpPr txBox="1"/>
          <p:nvPr/>
        </p:nvSpPr>
        <p:spPr>
          <a:xfrm>
            <a:off x="7268934" y="6722582"/>
            <a:ext cx="1367490"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Segoe" pitchFamily="34" charset="0"/>
              </a:rPr>
              <a:t>Recommended</a:t>
            </a: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830996"/>
          </a:xfrm>
        </p:spPr>
        <p:txBody>
          <a:bodyPr/>
          <a:lstStyle/>
          <a:p>
            <a:r>
              <a:rPr lang="en-US" dirty="0" smtClean="0"/>
              <a:t>Issues</a:t>
            </a:r>
            <a:endParaRPr lang="en-US" dirty="0"/>
          </a:p>
        </p:txBody>
      </p:sp>
      <p:sp>
        <p:nvSpPr>
          <p:cNvPr id="3" name="Content Placeholder 2"/>
          <p:cNvSpPr>
            <a:spLocks noGrp="1"/>
          </p:cNvSpPr>
          <p:nvPr>
            <p:ph idx="1"/>
          </p:nvPr>
        </p:nvSpPr>
        <p:spPr>
          <a:xfrm>
            <a:off x="461010" y="1695450"/>
            <a:ext cx="9966960" cy="6492240"/>
          </a:xfrm>
        </p:spPr>
        <p:txBody>
          <a:bodyPr>
            <a:normAutofit/>
          </a:bodyPr>
          <a:lstStyle/>
          <a:p>
            <a:r>
              <a:rPr lang="en-US" dirty="0" smtClean="0"/>
              <a:t>The Endpoint Format</a:t>
            </a:r>
          </a:p>
          <a:p>
            <a:pPr lvl="1"/>
            <a:r>
              <a:rPr lang="en-US" dirty="0" smtClean="0"/>
              <a:t>The audio engine in shared mode runs at a specific format</a:t>
            </a:r>
          </a:p>
          <a:p>
            <a:pPr lvl="1"/>
            <a:r>
              <a:rPr lang="en-US" dirty="0" smtClean="0"/>
              <a:t>Can be set from the INF at install time, but…</a:t>
            </a:r>
          </a:p>
          <a:p>
            <a:pPr lvl="1"/>
            <a:r>
              <a:rPr lang="en-US" dirty="0" smtClean="0"/>
              <a:t>… thereafter under user control </a:t>
            </a:r>
            <a:r>
              <a:rPr lang="en-US" dirty="0" smtClean="0">
                <a:solidFill>
                  <a:schemeClr val="accent1"/>
                </a:solidFill>
              </a:rPr>
              <a:t>only</a:t>
            </a:r>
            <a:r>
              <a:rPr lang="en-US" b="1" dirty="0" smtClean="0"/>
              <a:t>.</a:t>
            </a:r>
            <a:endParaRPr lang="en-US" dirty="0" smtClean="0"/>
          </a:p>
          <a:p>
            <a:pPr lvl="1"/>
            <a:r>
              <a:rPr lang="en-US" dirty="0" smtClean="0"/>
              <a:t>Lots of discussion/partial workarounds posted on WDMAUDIODEV</a:t>
            </a:r>
          </a:p>
          <a:p>
            <a:r>
              <a:rPr lang="en-US" dirty="0" smtClean="0"/>
              <a:t>The Default Device</a:t>
            </a:r>
          </a:p>
          <a:p>
            <a:pPr lvl="1"/>
            <a:r>
              <a:rPr lang="en-US" dirty="0" smtClean="0"/>
              <a:t>Can be set from the INF at install time, but…</a:t>
            </a:r>
          </a:p>
          <a:p>
            <a:pPr lvl="1"/>
            <a:r>
              <a:rPr lang="en-US" dirty="0" smtClean="0"/>
              <a:t>… thereafter under user control </a:t>
            </a:r>
            <a:r>
              <a:rPr lang="en-US" dirty="0" smtClean="0">
                <a:solidFill>
                  <a:schemeClr val="accent1"/>
                </a:solidFill>
              </a:rPr>
              <a:t>only</a:t>
            </a:r>
            <a:r>
              <a:rPr lang="en-US" dirty="0" smtClean="0"/>
              <a:t>.</a:t>
            </a:r>
            <a:endParaRPr lang="en-US" dirty="0"/>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830996"/>
          </a:xfrm>
        </p:spPr>
        <p:txBody>
          <a:bodyPr/>
          <a:lstStyle/>
          <a:p>
            <a:r>
              <a:rPr lang="en-US" dirty="0" smtClean="0"/>
              <a:t>The Default Endpoint</a:t>
            </a:r>
            <a:endParaRPr lang="en-US" dirty="0"/>
          </a:p>
        </p:txBody>
      </p:sp>
      <p:sp>
        <p:nvSpPr>
          <p:cNvPr id="3" name="Content Placeholder 2"/>
          <p:cNvSpPr>
            <a:spLocks noGrp="1"/>
          </p:cNvSpPr>
          <p:nvPr>
            <p:ph idx="1"/>
          </p:nvPr>
        </p:nvSpPr>
        <p:spPr>
          <a:xfrm>
            <a:off x="461010" y="1695450"/>
            <a:ext cx="9875520" cy="6858000"/>
          </a:xfrm>
        </p:spPr>
        <p:txBody>
          <a:bodyPr>
            <a:noAutofit/>
          </a:bodyPr>
          <a:lstStyle/>
          <a:p>
            <a:r>
              <a:rPr lang="en-US" sz="2900" dirty="0" smtClean="0"/>
              <a:t>Used by most apps</a:t>
            </a:r>
          </a:p>
          <a:p>
            <a:pPr lvl="1"/>
            <a:r>
              <a:rPr lang="en-US" sz="2200" dirty="0" err="1" smtClean="0">
                <a:latin typeface="Courier New" pitchFamily="49" charset="0"/>
                <a:cs typeface="Courier New" pitchFamily="49" charset="0"/>
              </a:rPr>
              <a:t>IMMDeviceEnumerator</a:t>
            </a: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GetDefaultAudioDevice</a:t>
            </a:r>
            <a:endParaRPr lang="en-US" sz="2200" dirty="0" smtClean="0">
              <a:latin typeface="Courier New" pitchFamily="49" charset="0"/>
              <a:cs typeface="Courier New" pitchFamily="49" charset="0"/>
            </a:endParaRPr>
          </a:p>
          <a:p>
            <a:pPr lvl="1"/>
            <a:r>
              <a:rPr lang="en-US" sz="2200" dirty="0" err="1" smtClean="0">
                <a:latin typeface="Courier New" pitchFamily="49" charset="0"/>
                <a:cs typeface="Courier New" pitchFamily="49" charset="0"/>
              </a:rPr>
              <a:t>waveOutOpen</a:t>
            </a:r>
            <a:r>
              <a:rPr lang="en-US" sz="2200" dirty="0" smtClean="0">
                <a:latin typeface="Courier New" pitchFamily="49" charset="0"/>
                <a:cs typeface="Courier New" pitchFamily="49" charset="0"/>
              </a:rPr>
              <a:t>(WAVE_MAPPER,…)</a:t>
            </a:r>
          </a:p>
          <a:p>
            <a:pPr lvl="1"/>
            <a:r>
              <a:rPr lang="en-US" sz="2200" dirty="0" err="1" smtClean="0">
                <a:latin typeface="Courier New" pitchFamily="49" charset="0"/>
                <a:cs typeface="Courier New" pitchFamily="49" charset="0"/>
              </a:rPr>
              <a:t>DirectSoundCreate</a:t>
            </a:r>
            <a:r>
              <a:rPr lang="en-US" sz="2200" dirty="0" smtClean="0">
                <a:latin typeface="Courier New" pitchFamily="49" charset="0"/>
                <a:cs typeface="Courier New" pitchFamily="49" charset="0"/>
              </a:rPr>
              <a:t>(NULL,…)</a:t>
            </a:r>
          </a:p>
          <a:p>
            <a:pPr lvl="1"/>
            <a:r>
              <a:rPr lang="en-US" sz="2200" dirty="0" err="1" smtClean="0">
                <a:latin typeface="Courier New" pitchFamily="49" charset="0"/>
                <a:cs typeface="Courier New" pitchFamily="49" charset="0"/>
              </a:rPr>
              <a:t>PlaySound</a:t>
            </a:r>
            <a:endParaRPr lang="en-US" sz="2200" dirty="0">
              <a:latin typeface="Courier New" pitchFamily="49" charset="0"/>
              <a:cs typeface="Courier New" pitchFamily="49" charset="0"/>
            </a:endParaRPr>
          </a:p>
          <a:p>
            <a:pPr lvl="1"/>
            <a:r>
              <a:rPr lang="en-US" sz="2400" dirty="0" smtClean="0"/>
              <a:t>etc…</a:t>
            </a:r>
          </a:p>
          <a:p>
            <a:r>
              <a:rPr lang="en-US" sz="2400" dirty="0" err="1" smtClean="0">
                <a:latin typeface="Courier New" pitchFamily="49" charset="0"/>
                <a:cs typeface="Courier New" pitchFamily="49" charset="0"/>
              </a:rPr>
              <a:t>SetupPreferredDevice</a:t>
            </a:r>
            <a:r>
              <a:rPr lang="en-US" sz="2900" dirty="0" smtClean="0"/>
              <a:t> INF entry still works</a:t>
            </a:r>
          </a:p>
          <a:p>
            <a:pPr lvl="1"/>
            <a:r>
              <a:rPr lang="en-US" sz="2400" dirty="0" smtClean="0"/>
              <a:t>Applies to all Endpoints created for that device interface</a:t>
            </a:r>
          </a:p>
          <a:p>
            <a:pPr lvl="1"/>
            <a:r>
              <a:rPr lang="en-US" sz="2400" dirty="0" smtClean="0"/>
              <a:t>Cannot be applied to handsets</a:t>
            </a:r>
          </a:p>
          <a:p>
            <a:r>
              <a:rPr lang="en-US" sz="2400" dirty="0" err="1" smtClean="0">
                <a:latin typeface="Courier New" pitchFamily="49" charset="0"/>
                <a:cs typeface="Courier New" pitchFamily="49" charset="0"/>
              </a:rPr>
              <a:t>PKEY_AudioDevice_SetupPreferred</a:t>
            </a:r>
            <a:r>
              <a:rPr lang="en-US" sz="2900" dirty="0" smtClean="0"/>
              <a:t> property is </a:t>
            </a:r>
            <a:br>
              <a:rPr lang="en-US" sz="2900" dirty="0" smtClean="0"/>
            </a:br>
            <a:r>
              <a:rPr lang="en-US" sz="2900" dirty="0" smtClean="0"/>
              <a:t>more precise</a:t>
            </a:r>
          </a:p>
          <a:p>
            <a:pPr lvl="1"/>
            <a:r>
              <a:rPr lang="en-US" sz="2400" dirty="0" smtClean="0"/>
              <a:t>Can be applied to endpoints by category</a:t>
            </a:r>
          </a:p>
          <a:p>
            <a:pPr lvl="1"/>
            <a:r>
              <a:rPr lang="en-US" sz="2400" dirty="0" smtClean="0"/>
              <a:t>Cannot be applied to handsets</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0"/>
            <a:ext cx="9875520" cy="1371600"/>
          </a:xfrm>
        </p:spPr>
        <p:txBody>
          <a:bodyPr>
            <a:noAutofit/>
          </a:bodyPr>
          <a:lstStyle/>
          <a:p>
            <a:r>
              <a:rPr sz="5800" smtClean="0"/>
              <a:t>When No Default Device Is Set…</a:t>
            </a:r>
            <a:endParaRPr sz="5800"/>
          </a:p>
        </p:txBody>
      </p:sp>
      <p:sp>
        <p:nvSpPr>
          <p:cNvPr id="3" name="Content Placeholder 2"/>
          <p:cNvSpPr>
            <a:spLocks noGrp="1"/>
          </p:cNvSpPr>
          <p:nvPr>
            <p:ph idx="1"/>
          </p:nvPr>
        </p:nvSpPr>
        <p:spPr>
          <a:xfrm>
            <a:off x="461010" y="1695450"/>
            <a:ext cx="10241280" cy="5319304"/>
          </a:xfrm>
        </p:spPr>
        <p:txBody>
          <a:bodyPr>
            <a:noAutofit/>
          </a:bodyPr>
          <a:lstStyle/>
          <a:p>
            <a:pPr marL="287338" indent="-287338"/>
            <a:r>
              <a:rPr lang="en-US" sz="2400" dirty="0" err="1" smtClean="0"/>
              <a:t>MMDeviceAPI</a:t>
            </a:r>
            <a:r>
              <a:rPr lang="en-US" sz="2400" dirty="0" smtClean="0"/>
              <a:t> chooses for you based on the Form Factor</a:t>
            </a:r>
          </a:p>
          <a:p>
            <a:pPr marL="287338" indent="-287338"/>
            <a:endParaRPr lang="en-US" sz="2400" dirty="0" smtClean="0"/>
          </a:p>
          <a:p>
            <a:endParaRPr lang="en-US" sz="2400" dirty="0" smtClean="0"/>
          </a:p>
          <a:p>
            <a:endParaRPr lang="en-US" sz="2400" dirty="0" smtClean="0"/>
          </a:p>
          <a:p>
            <a:endParaRPr lang="en-US" sz="2400" dirty="0" smtClean="0"/>
          </a:p>
          <a:p>
            <a:pPr marL="287338" indent="-287338"/>
            <a:r>
              <a:rPr lang="en-US" sz="2400" dirty="0" smtClean="0"/>
              <a:t>A tie in ranking produces a random (but consistent) result</a:t>
            </a:r>
          </a:p>
          <a:p>
            <a:pPr marL="574675" lvl="1" indent="-287338">
              <a:spcBef>
                <a:spcPts val="770"/>
              </a:spcBef>
            </a:pPr>
            <a:r>
              <a:rPr lang="en-US" sz="2200" dirty="0" smtClean="0"/>
              <a:t>Alphabetical by Endpoint ID</a:t>
            </a:r>
          </a:p>
          <a:p>
            <a:pPr marL="287338" indent="-287338"/>
            <a:r>
              <a:rPr lang="en-US" sz="2400" dirty="0" smtClean="0"/>
              <a:t>The system chooses a default only when asked</a:t>
            </a:r>
          </a:p>
          <a:p>
            <a:pPr marL="574675" lvl="1" indent="-287338">
              <a:spcBef>
                <a:spcPts val="770"/>
              </a:spcBef>
            </a:pPr>
            <a:r>
              <a:rPr lang="en-US" sz="2200" dirty="0" smtClean="0"/>
              <a:t>Result not persisted</a:t>
            </a:r>
          </a:p>
          <a:p>
            <a:pPr marL="574675" lvl="1" indent="-287338">
              <a:spcBef>
                <a:spcPts val="770"/>
              </a:spcBef>
            </a:pPr>
            <a:r>
              <a:rPr lang="en-US" sz="2200" dirty="0" smtClean="0"/>
              <a:t>If the system chooses the default, it can change if a higher-ranking</a:t>
            </a:r>
            <a:br>
              <a:rPr lang="en-US" sz="2200" dirty="0" smtClean="0"/>
            </a:br>
            <a:r>
              <a:rPr lang="en-US" sz="2200" dirty="0" smtClean="0"/>
              <a:t>endpoint appears</a:t>
            </a:r>
          </a:p>
        </p:txBody>
      </p:sp>
      <p:graphicFrame>
        <p:nvGraphicFramePr>
          <p:cNvPr id="4" name="Table 3"/>
          <p:cNvGraphicFramePr>
            <a:graphicFrameLocks noGrp="1"/>
          </p:cNvGraphicFramePr>
          <p:nvPr/>
        </p:nvGraphicFramePr>
        <p:xfrm>
          <a:off x="1828800" y="2262052"/>
          <a:ext cx="7315200" cy="1652016"/>
        </p:xfrm>
        <a:graphic>
          <a:graphicData uri="http://schemas.openxmlformats.org/drawingml/2006/table">
            <a:tbl>
              <a:tblPr firstRow="1" bandRow="1">
                <a:tableStyleId>{284E427A-3D55-4303-BF80-6455036E1DE7}</a:tableStyleId>
              </a:tblPr>
              <a:tblGrid>
                <a:gridCol w="3657600"/>
                <a:gridCol w="3657600"/>
              </a:tblGrid>
              <a:tr h="445008">
                <a:tc>
                  <a:txBody>
                    <a:bodyPr/>
                    <a:lstStyle/>
                    <a:p>
                      <a:r>
                        <a:rPr lang="en-US" sz="2800" b="0" dirty="0" smtClean="0">
                          <a:solidFill>
                            <a:schemeClr val="bg2"/>
                          </a:solidFill>
                          <a:effectLst/>
                        </a:rPr>
                        <a:t>Render Rank</a:t>
                      </a:r>
                      <a:endParaRPr lang="en-US" sz="2800" b="0" dirty="0">
                        <a:solidFill>
                          <a:schemeClr val="bg2"/>
                        </a:solidFill>
                        <a:effectLst/>
                      </a:endParaRPr>
                    </a:p>
                  </a:txBody>
                  <a:tcPr marL="109728" marR="109728" marT="54864" marB="54864"/>
                </a:tc>
                <a:tc>
                  <a:txBody>
                    <a:bodyPr/>
                    <a:lstStyle/>
                    <a:p>
                      <a:r>
                        <a:rPr lang="en-US" sz="2800" b="0" dirty="0" smtClean="0">
                          <a:solidFill>
                            <a:schemeClr val="bg2"/>
                          </a:solidFill>
                          <a:effectLst/>
                        </a:rPr>
                        <a:t>Capture Rank</a:t>
                      </a:r>
                      <a:endParaRPr lang="en-US" sz="2800" b="0" dirty="0">
                        <a:solidFill>
                          <a:schemeClr val="bg2"/>
                        </a:solidFill>
                        <a:effectLst/>
                      </a:endParaRPr>
                    </a:p>
                  </a:txBody>
                  <a:tcPr marL="109728" marR="109728" marT="54864" marB="54864"/>
                </a:tc>
              </a:tr>
              <a:tr h="1097280">
                <a:tc>
                  <a:txBody>
                    <a:bodyPr/>
                    <a:lstStyle/>
                    <a:p>
                      <a:pPr marL="342900" indent="-342900">
                        <a:buAutoNum type="arabicPeriod"/>
                      </a:pPr>
                      <a:r>
                        <a:rPr lang="en-US" sz="2200" dirty="0" smtClean="0">
                          <a:solidFill>
                            <a:schemeClr val="bg2"/>
                          </a:solidFill>
                          <a:effectLst/>
                        </a:rPr>
                        <a:t>Speakers</a:t>
                      </a:r>
                    </a:p>
                    <a:p>
                      <a:pPr marL="342900" indent="-342900">
                        <a:buAutoNum type="arabicPeriod"/>
                      </a:pPr>
                      <a:r>
                        <a:rPr lang="en-US" sz="2200" dirty="0" smtClean="0">
                          <a:solidFill>
                            <a:schemeClr val="bg2"/>
                          </a:solidFill>
                          <a:effectLst/>
                        </a:rPr>
                        <a:t>Line-out</a:t>
                      </a:r>
                    </a:p>
                    <a:p>
                      <a:pPr marL="342900" indent="-342900">
                        <a:buAutoNum type="arabicPeriod"/>
                      </a:pPr>
                      <a:r>
                        <a:rPr lang="en-US" sz="2200" dirty="0" smtClean="0">
                          <a:solidFill>
                            <a:schemeClr val="bg2"/>
                          </a:solidFill>
                          <a:effectLst/>
                        </a:rPr>
                        <a:t>SPDIF</a:t>
                      </a:r>
                      <a:endParaRPr lang="en-US" sz="2200" dirty="0">
                        <a:solidFill>
                          <a:schemeClr val="bg2"/>
                        </a:solidFill>
                        <a:effectLst/>
                      </a:endParaRPr>
                    </a:p>
                  </a:txBody>
                  <a:tcPr marL="109728" marR="109728" marT="54864" marB="54864"/>
                </a:tc>
                <a:tc>
                  <a:txBody>
                    <a:bodyPr/>
                    <a:lstStyle/>
                    <a:p>
                      <a:pPr marL="342900" indent="-342900">
                        <a:buAutoNum type="arabicPeriod"/>
                      </a:pPr>
                      <a:r>
                        <a:rPr lang="en-US" sz="2200" dirty="0" smtClean="0">
                          <a:solidFill>
                            <a:schemeClr val="bg2"/>
                          </a:solidFill>
                          <a:effectLst/>
                        </a:rPr>
                        <a:t>Microphone</a:t>
                      </a:r>
                    </a:p>
                    <a:p>
                      <a:pPr marL="342900" indent="-342900">
                        <a:buAutoNum type="arabicPeriod"/>
                      </a:pPr>
                      <a:r>
                        <a:rPr lang="en-US" sz="2200" dirty="0" smtClean="0">
                          <a:solidFill>
                            <a:schemeClr val="bg2"/>
                          </a:solidFill>
                          <a:effectLst/>
                        </a:rPr>
                        <a:t>Line-in</a:t>
                      </a:r>
                    </a:p>
                    <a:p>
                      <a:pPr marL="342900" indent="-342900">
                        <a:buAutoNum type="arabicPeriod"/>
                      </a:pPr>
                      <a:r>
                        <a:rPr lang="en-US" sz="2200" dirty="0" smtClean="0">
                          <a:solidFill>
                            <a:schemeClr val="bg2"/>
                          </a:solidFill>
                          <a:effectLst/>
                        </a:rPr>
                        <a:t>SPDIF</a:t>
                      </a:r>
                      <a:endParaRPr lang="en-US" sz="2200" dirty="0">
                        <a:solidFill>
                          <a:schemeClr val="bg2"/>
                        </a:solidFill>
                        <a:effectLst/>
                      </a:endParaRPr>
                    </a:p>
                  </a:txBody>
                  <a:tcPr marL="109728" marR="109728" marT="54864" marB="54864"/>
                </a:tc>
              </a:tr>
            </a:tbl>
          </a:graphicData>
        </a:graphic>
      </p:graphicFrame>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830997"/>
          </a:xfrm>
        </p:spPr>
        <p:txBody>
          <a:bodyPr/>
          <a:lstStyle/>
          <a:p>
            <a:r>
              <a:rPr lang="en-US" dirty="0" smtClean="0"/>
              <a:t>The Endpoint </a:t>
            </a:r>
            <a:r>
              <a:rPr lang="en-US" dirty="0" err="1" smtClean="0"/>
              <a:t>PropertyStore</a:t>
            </a:r>
            <a:endParaRPr lang="en-US" dirty="0"/>
          </a:p>
        </p:txBody>
      </p:sp>
      <p:sp>
        <p:nvSpPr>
          <p:cNvPr id="3" name="Content Placeholder 2"/>
          <p:cNvSpPr>
            <a:spLocks noGrp="1"/>
          </p:cNvSpPr>
          <p:nvPr>
            <p:ph idx="1"/>
          </p:nvPr>
        </p:nvSpPr>
        <p:spPr>
          <a:xfrm>
            <a:off x="461010" y="1695450"/>
            <a:ext cx="10149840" cy="5974080"/>
          </a:xfrm>
        </p:spPr>
        <p:txBody>
          <a:bodyPr>
            <a:noAutofit/>
          </a:bodyPr>
          <a:lstStyle/>
          <a:p>
            <a:pPr marL="411480" indent="-411480"/>
            <a:r>
              <a:rPr lang="en-US" sz="2400" dirty="0" smtClean="0"/>
              <a:t>See </a:t>
            </a:r>
            <a:r>
              <a:rPr lang="en-US" sz="2400" dirty="0" err="1" smtClean="0">
                <a:latin typeface="Courier New" pitchFamily="49" charset="0"/>
                <a:cs typeface="Courier New" pitchFamily="49" charset="0"/>
              </a:rPr>
              <a:t>IPropertyStore</a:t>
            </a:r>
            <a:r>
              <a:rPr lang="en-US" sz="2400" dirty="0" smtClean="0"/>
              <a:t> in platform SDK </a:t>
            </a:r>
            <a:r>
              <a:rPr lang="en-US" sz="2400" dirty="0" err="1" smtClean="0"/>
              <a:t>propsys.h</a:t>
            </a:r>
            <a:endParaRPr lang="en-US" sz="2400" dirty="0" smtClean="0"/>
          </a:p>
          <a:p>
            <a:pPr marL="411480" indent="-411480"/>
            <a:r>
              <a:rPr lang="en-US" sz="2400" dirty="0" smtClean="0"/>
              <a:t>Actually two stores</a:t>
            </a:r>
          </a:p>
          <a:p>
            <a:pPr marL="754380" lvl="1" indent="-342900"/>
            <a:r>
              <a:rPr lang="en-US" sz="2200" dirty="0" smtClean="0"/>
              <a:t>The </a:t>
            </a:r>
            <a:r>
              <a:rPr lang="en-US" sz="2200" i="1" dirty="0" smtClean="0"/>
              <a:t>regular </a:t>
            </a:r>
            <a:r>
              <a:rPr lang="en-US" sz="2200" dirty="0" err="1" smtClean="0"/>
              <a:t>PropertyStore</a:t>
            </a:r>
            <a:endParaRPr lang="en-US" sz="2200" dirty="0" smtClean="0"/>
          </a:p>
          <a:p>
            <a:pPr marL="1097280" lvl="2" indent="-342900"/>
            <a:r>
              <a:rPr lang="en-US" sz="1900" dirty="0" smtClean="0"/>
              <a:t>Accessibly via </a:t>
            </a:r>
            <a:r>
              <a:rPr lang="en-US" sz="1900" dirty="0" err="1" smtClean="0">
                <a:latin typeface="Courier New" pitchFamily="49" charset="0"/>
                <a:cs typeface="Courier New" pitchFamily="49" charset="0"/>
              </a:rPr>
              <a:t>IMMDevice</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OpenPropertyStore</a:t>
            </a:r>
            <a:endParaRPr lang="en-US" sz="1900" dirty="0" smtClean="0">
              <a:latin typeface="Courier New" pitchFamily="49" charset="0"/>
              <a:cs typeface="Courier New" pitchFamily="49" charset="0"/>
            </a:endParaRPr>
          </a:p>
          <a:p>
            <a:pPr marL="1097280" lvl="2" indent="-342900"/>
            <a:r>
              <a:rPr lang="en-US" sz="1900" dirty="0" smtClean="0"/>
              <a:t>Admin privileges required for Writes</a:t>
            </a:r>
            <a:endParaRPr lang="en-US" sz="1900" dirty="0" smtClean="0">
              <a:latin typeface="Courier New" pitchFamily="49" charset="0"/>
              <a:cs typeface="Courier New" pitchFamily="49" charset="0"/>
            </a:endParaRPr>
          </a:p>
          <a:p>
            <a:pPr marL="754380" lvl="1" indent="-342900"/>
            <a:r>
              <a:rPr lang="en-US" sz="2200" dirty="0" smtClean="0"/>
              <a:t>The </a:t>
            </a:r>
            <a:r>
              <a:rPr lang="en-US" sz="2200" dirty="0" err="1" smtClean="0"/>
              <a:t>SysFX</a:t>
            </a:r>
            <a:r>
              <a:rPr lang="en-US" sz="2200" dirty="0" smtClean="0"/>
              <a:t> </a:t>
            </a:r>
            <a:r>
              <a:rPr lang="en-US" sz="2200" dirty="0" err="1" smtClean="0"/>
              <a:t>PropertyStore</a:t>
            </a:r>
            <a:endParaRPr lang="en-US" sz="2200" dirty="0" smtClean="0"/>
          </a:p>
          <a:p>
            <a:pPr marL="1097280" lvl="2" indent="-342900"/>
            <a:r>
              <a:rPr lang="en-US" sz="1900" dirty="0" smtClean="0"/>
              <a:t>No public method for opening the </a:t>
            </a:r>
            <a:r>
              <a:rPr lang="en-US" sz="1900" dirty="0" err="1" smtClean="0"/>
              <a:t>SysFX</a:t>
            </a:r>
            <a:r>
              <a:rPr lang="en-US" sz="1900" dirty="0" smtClean="0"/>
              <a:t> </a:t>
            </a:r>
            <a:r>
              <a:rPr lang="en-US" sz="1900" dirty="0" err="1" smtClean="0"/>
              <a:t>PropertyStore</a:t>
            </a:r>
            <a:endParaRPr lang="en-US" sz="1900" dirty="0" smtClean="0"/>
          </a:p>
          <a:p>
            <a:pPr marL="1097280" lvl="2" indent="-342900"/>
            <a:r>
              <a:rPr lang="en-US" sz="1900" dirty="0" smtClean="0"/>
              <a:t>It’s </a:t>
            </a:r>
            <a:r>
              <a:rPr lang="en-US" sz="1900" dirty="0" smtClean="0">
                <a:solidFill>
                  <a:schemeClr val="accent1"/>
                </a:solidFill>
              </a:rPr>
              <a:t>given</a:t>
            </a:r>
            <a:r>
              <a:rPr lang="en-US" sz="1900" dirty="0" smtClean="0"/>
              <a:t> to </a:t>
            </a:r>
            <a:r>
              <a:rPr lang="en-US" sz="1900" dirty="0" err="1" smtClean="0"/>
              <a:t>SysFx</a:t>
            </a:r>
            <a:r>
              <a:rPr lang="en-US" sz="1900" dirty="0" smtClean="0"/>
              <a:t> UI and </a:t>
            </a:r>
            <a:r>
              <a:rPr lang="en-US" sz="1900" dirty="0" err="1" smtClean="0"/>
              <a:t>SysFX</a:t>
            </a:r>
            <a:r>
              <a:rPr lang="en-US" sz="1900" dirty="0" smtClean="0"/>
              <a:t> APO</a:t>
            </a:r>
          </a:p>
          <a:p>
            <a:pPr marL="1097280" lvl="2" indent="-342900"/>
            <a:r>
              <a:rPr lang="en-US" sz="1900" dirty="0" err="1" smtClean="0"/>
              <a:t>SysFX</a:t>
            </a:r>
            <a:r>
              <a:rPr lang="en-US" sz="1900" dirty="0" smtClean="0"/>
              <a:t> UI has R/W access, </a:t>
            </a:r>
            <a:r>
              <a:rPr lang="en-US" sz="1900" dirty="0" err="1" smtClean="0"/>
              <a:t>SysFX</a:t>
            </a:r>
            <a:r>
              <a:rPr lang="en-US" sz="1900" dirty="0" smtClean="0"/>
              <a:t> APO has RO access</a:t>
            </a:r>
            <a:endParaRPr lang="en-US" sz="2200" dirty="0" smtClean="0"/>
          </a:p>
          <a:p>
            <a:pPr marL="411480" indent="-411480"/>
            <a:r>
              <a:rPr lang="en-US" sz="2400" dirty="0" smtClean="0"/>
              <a:t>Open-ended, </a:t>
            </a:r>
            <a:r>
              <a:rPr lang="en-US" sz="2400" dirty="0" err="1" smtClean="0"/>
              <a:t>VARTYPE’d</a:t>
            </a:r>
            <a:r>
              <a:rPr lang="en-US" sz="2400" dirty="0" smtClean="0"/>
              <a:t> repository for most any property you want</a:t>
            </a:r>
          </a:p>
          <a:p>
            <a:pPr marL="411480" indent="-411480"/>
            <a:r>
              <a:rPr lang="en-US" sz="2400" dirty="0" smtClean="0"/>
              <a:t>Currently persisted in the registry</a:t>
            </a:r>
          </a:p>
          <a:p>
            <a:pPr marL="754380" lvl="1" indent="-342900"/>
            <a:r>
              <a:rPr lang="en-US" sz="2200" dirty="0" smtClean="0"/>
              <a:t>Locked down</a:t>
            </a:r>
          </a:p>
          <a:p>
            <a:pPr marL="754380" lvl="1" indent="-342900"/>
            <a:r>
              <a:rPr lang="en-US" sz="2200" dirty="0" smtClean="0"/>
              <a:t>May move elsewhere in the future</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797756"/>
          </a:xfrm>
        </p:spPr>
        <p:txBody>
          <a:bodyPr/>
          <a:lstStyle/>
          <a:p>
            <a:r>
              <a:rPr sz="5800" smtClean="0"/>
              <a:t>Writing To </a:t>
            </a:r>
            <a:r>
              <a:rPr sz="5800" err="1" smtClean="0"/>
              <a:t>PropertyStore</a:t>
            </a:r>
            <a:r>
              <a:rPr sz="5800" smtClean="0"/>
              <a:t> Via </a:t>
            </a:r>
            <a:r>
              <a:rPr sz="5800" err="1" smtClean="0"/>
              <a:t>Inf</a:t>
            </a:r>
            <a:endParaRPr sz="5800"/>
          </a:p>
        </p:txBody>
      </p:sp>
      <p:sp>
        <p:nvSpPr>
          <p:cNvPr id="3" name="Content Placeholder 2"/>
          <p:cNvSpPr>
            <a:spLocks noGrp="1"/>
          </p:cNvSpPr>
          <p:nvPr>
            <p:ph idx="1"/>
          </p:nvPr>
        </p:nvSpPr>
        <p:spPr>
          <a:xfrm>
            <a:off x="461010" y="1695450"/>
            <a:ext cx="9875520" cy="5512791"/>
          </a:xfrm>
        </p:spPr>
        <p:txBody>
          <a:bodyPr/>
          <a:lstStyle/>
          <a:p>
            <a:r>
              <a:rPr lang="en-US" sz="3800" dirty="0" smtClean="0"/>
              <a:t>Problem </a:t>
            </a:r>
          </a:p>
          <a:p>
            <a:pPr lvl="1"/>
            <a:r>
              <a:rPr lang="en-US" sz="3400" dirty="0" smtClean="0"/>
              <a:t>Endpoint objects don’t exist until after the controller is installed</a:t>
            </a:r>
          </a:p>
          <a:p>
            <a:r>
              <a:rPr lang="en-US" sz="3800" dirty="0" smtClean="0"/>
              <a:t>Solution</a:t>
            </a:r>
          </a:p>
          <a:p>
            <a:pPr lvl="1"/>
            <a:r>
              <a:rPr lang="en-US" sz="3400" dirty="0" smtClean="0"/>
              <a:t>Create a property group using </a:t>
            </a:r>
            <a:br>
              <a:rPr lang="en-US" sz="3400" dirty="0" smtClean="0"/>
            </a:br>
            <a:r>
              <a:rPr lang="en-US" sz="3400" dirty="0" err="1" smtClean="0"/>
              <a:t>AddReg</a:t>
            </a:r>
            <a:r>
              <a:rPr lang="en-US" sz="3400" dirty="0" smtClean="0"/>
              <a:t> directives</a:t>
            </a:r>
          </a:p>
          <a:p>
            <a:pPr lvl="1"/>
            <a:r>
              <a:rPr lang="en-US" sz="3400" dirty="0" smtClean="0"/>
              <a:t>Property groups are migrated to the </a:t>
            </a:r>
            <a:br>
              <a:rPr lang="en-US" sz="3400" dirty="0" smtClean="0"/>
            </a:br>
            <a:r>
              <a:rPr lang="en-US" sz="3400" dirty="0" smtClean="0"/>
              <a:t>Endpoint </a:t>
            </a:r>
            <a:r>
              <a:rPr lang="en-US" sz="3400" dirty="0" err="1" smtClean="0"/>
              <a:t>PropertyStore</a:t>
            </a:r>
            <a:r>
              <a:rPr lang="en-US" sz="3400" dirty="0" smtClean="0"/>
              <a:t> by the </a:t>
            </a:r>
            <a:r>
              <a:rPr lang="en-US" sz="3400" dirty="0" err="1" smtClean="0">
                <a:solidFill>
                  <a:schemeClr val="accent1"/>
                </a:solidFill>
              </a:rPr>
              <a:t>AudioEndpointBuilder</a:t>
            </a:r>
            <a:r>
              <a:rPr lang="en-US" sz="3400" dirty="0" smtClean="0"/>
              <a:t> service</a:t>
            </a:r>
          </a:p>
          <a:p>
            <a:pPr>
              <a:buNone/>
            </a:pPr>
            <a:endParaRPr lang="en-US" sz="2200" dirty="0" smtClean="0">
              <a:latin typeface="Courier New" pitchFamily="49" charset="0"/>
              <a:cs typeface="Courier New" pitchFamily="49" charset="0"/>
            </a:endParaRP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1010" y="1695450"/>
            <a:ext cx="10050780" cy="207971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4" name="Title 3"/>
          <p:cNvSpPr>
            <a:spLocks noGrp="1"/>
          </p:cNvSpPr>
          <p:nvPr>
            <p:ph type="title"/>
          </p:nvPr>
        </p:nvSpPr>
        <p:spPr>
          <a:xfrm>
            <a:off x="461010" y="270511"/>
            <a:ext cx="9875520" cy="797756"/>
          </a:xfrm>
        </p:spPr>
        <p:txBody>
          <a:bodyPr/>
          <a:lstStyle/>
          <a:p>
            <a:r>
              <a:rPr sz="5800" smtClean="0"/>
              <a:t>Writing To </a:t>
            </a:r>
            <a:r>
              <a:rPr sz="5800" err="1" smtClean="0"/>
              <a:t>PropertyStore</a:t>
            </a:r>
            <a:r>
              <a:rPr sz="5800" smtClean="0"/>
              <a:t> Via </a:t>
            </a:r>
            <a:r>
              <a:rPr sz="5800" err="1" smtClean="0"/>
              <a:t>Inf</a:t>
            </a:r>
            <a:endParaRPr sz="5800"/>
          </a:p>
        </p:txBody>
      </p:sp>
      <p:sp>
        <p:nvSpPr>
          <p:cNvPr id="3" name="Content Placeholder 2"/>
          <p:cNvSpPr>
            <a:spLocks noGrp="1"/>
          </p:cNvSpPr>
          <p:nvPr>
            <p:ph idx="1"/>
          </p:nvPr>
        </p:nvSpPr>
        <p:spPr>
          <a:xfrm>
            <a:off x="461010" y="1695450"/>
            <a:ext cx="10050780" cy="5888356"/>
          </a:xfrm>
        </p:spPr>
        <p:txBody>
          <a:bodyPr>
            <a:noAutofit/>
          </a:bodyPr>
          <a:lstStyle/>
          <a:p>
            <a:pPr>
              <a:buNone/>
            </a:pP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MyDevice.AddReg</a:t>
            </a:r>
            <a:r>
              <a:rPr lang="en-US" sz="1900" dirty="0" smtClean="0">
                <a:latin typeface="Courier New" pitchFamily="49" charset="0"/>
                <a:cs typeface="Courier New" pitchFamily="49" charset="0"/>
              </a:rPr>
              <a:t>]</a:t>
            </a:r>
          </a:p>
          <a:p>
            <a:pPr>
              <a:buNone/>
            </a:pPr>
            <a:r>
              <a:rPr lang="en-US" sz="1900" dirty="0" smtClean="0">
                <a:latin typeface="Courier New" pitchFamily="49" charset="0"/>
                <a:cs typeface="Courier New" pitchFamily="49" charset="0"/>
              </a:rPr>
              <a:t>HKR,"EP\\0", %</a:t>
            </a:r>
            <a:r>
              <a:rPr lang="en-US" sz="1900" dirty="0" err="1" smtClean="0">
                <a:latin typeface="Courier New" pitchFamily="49" charset="0"/>
                <a:cs typeface="Courier New" pitchFamily="49" charset="0"/>
              </a:rPr>
              <a:t>PKEY_AudioEndpoint_Association%,,%KSNODETYPE_SPEAKER</a:t>
            </a:r>
            <a:r>
              <a:rPr lang="en-US" sz="1900" dirty="0" smtClean="0">
                <a:latin typeface="Courier New" pitchFamily="49" charset="0"/>
                <a:cs typeface="Courier New" pitchFamily="49" charset="0"/>
              </a:rPr>
              <a:t>%</a:t>
            </a:r>
          </a:p>
          <a:p>
            <a:pPr>
              <a:buNone/>
            </a:pPr>
            <a:r>
              <a:rPr lang="en-US" sz="1900" dirty="0" smtClean="0">
                <a:latin typeface="Courier New" pitchFamily="49" charset="0"/>
                <a:cs typeface="Courier New" pitchFamily="49" charset="0"/>
              </a:rPr>
              <a:t>HKR,"EP\\0", %</a:t>
            </a:r>
            <a:r>
              <a:rPr lang="en-US" sz="1900" dirty="0" err="1" smtClean="0">
                <a:latin typeface="Courier New" pitchFamily="49" charset="0"/>
                <a:cs typeface="Courier New" pitchFamily="49" charset="0"/>
              </a:rPr>
              <a:t>PKEY_AudioEngine_OEMFormat</a:t>
            </a:r>
            <a:r>
              <a:rPr lang="en-US" sz="1900" dirty="0" smtClean="0">
                <a:latin typeface="Courier New" pitchFamily="49" charset="0"/>
                <a:cs typeface="Courier New" pitchFamily="49" charset="0"/>
              </a:rPr>
              <a:t>%, %REG_BINARY%, 41,00,8C,70,28,00,00,00,FE,FF,02,00,80,BB,00,00,00,EE,02,00,04,00,10,00,16,00,10,00,03,00,00,00,01,00,00,00,00,00,10,00,80,00,00,AA,00,38,9B,71</a:t>
            </a:r>
          </a:p>
          <a:p>
            <a:pPr marL="411480" indent="-411480"/>
            <a:r>
              <a:rPr lang="en-US" sz="2400" dirty="0" smtClean="0"/>
              <a:t>Association property is the key</a:t>
            </a:r>
          </a:p>
          <a:p>
            <a:pPr marL="754380" lvl="1" indent="-342900"/>
            <a:r>
              <a:rPr lang="en-US" sz="2400" dirty="0" smtClean="0"/>
              <a:t>Potential problems if multiple bridge pins have the same category</a:t>
            </a:r>
          </a:p>
          <a:p>
            <a:pPr marL="411480" indent="-411480"/>
            <a:r>
              <a:rPr lang="en-US" sz="2400" dirty="0" smtClean="0"/>
              <a:t>Groups are migrated in order (0, 1, 2, …) until failure</a:t>
            </a:r>
          </a:p>
          <a:p>
            <a:pPr marL="754380" lvl="1" indent="-342900"/>
            <a:r>
              <a:rPr lang="en-US" sz="2400" dirty="0" smtClean="0"/>
              <a:t>Implies that groups must be sequential.  Gaps cause exit.</a:t>
            </a:r>
          </a:p>
          <a:p>
            <a:pPr marL="411480" indent="-411480"/>
            <a:r>
              <a:rPr lang="en-US" sz="2400" dirty="0" smtClean="0"/>
              <a:t>Use “FX” instead of “EP” to write to the System FX </a:t>
            </a:r>
            <a:r>
              <a:rPr lang="en-US" sz="2400" dirty="0" err="1" smtClean="0"/>
              <a:t>PropertyStore</a:t>
            </a:r>
            <a:endParaRPr lang="en-US" sz="2400" dirty="0" smtClean="0"/>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0"/>
            <a:ext cx="9875520" cy="1371600"/>
          </a:xfrm>
        </p:spPr>
        <p:txBody>
          <a:bodyPr>
            <a:normAutofit/>
          </a:bodyPr>
          <a:lstStyle/>
          <a:p>
            <a:r>
              <a:rPr lang="en-US" dirty="0" smtClean="0"/>
              <a:t>Expressing Format Capabilities</a:t>
            </a:r>
            <a:endParaRPr lang="en-US" dirty="0"/>
          </a:p>
        </p:txBody>
      </p:sp>
      <p:sp>
        <p:nvSpPr>
          <p:cNvPr id="3" name="Content Placeholder 2"/>
          <p:cNvSpPr>
            <a:spLocks noGrp="1"/>
          </p:cNvSpPr>
          <p:nvPr>
            <p:ph idx="1"/>
          </p:nvPr>
        </p:nvSpPr>
        <p:spPr>
          <a:xfrm>
            <a:off x="461010" y="1695450"/>
            <a:ext cx="10058400" cy="6400800"/>
          </a:xfrm>
        </p:spPr>
        <p:txBody>
          <a:bodyPr>
            <a:noAutofit/>
          </a:bodyPr>
          <a:lstStyle/>
          <a:p>
            <a:r>
              <a:rPr lang="en-US" sz="2400" dirty="0" smtClean="0"/>
              <a:t>The system wants to know </a:t>
            </a:r>
            <a:r>
              <a:rPr lang="en-US" sz="2400" i="1" dirty="0" smtClean="0"/>
              <a:t>“Do you support Format X?”.  </a:t>
            </a:r>
          </a:p>
          <a:p>
            <a:pPr lvl="1"/>
            <a:r>
              <a:rPr lang="en-US" sz="2200" dirty="0" err="1" smtClean="0"/>
              <a:t>IKsFormatSupport</a:t>
            </a:r>
            <a:r>
              <a:rPr lang="en-US" sz="2200" dirty="0" smtClean="0"/>
              <a:t>::</a:t>
            </a:r>
            <a:r>
              <a:rPr lang="en-US" sz="2200" dirty="0" err="1" smtClean="0"/>
              <a:t>IsFormatSupported</a:t>
            </a:r>
            <a:r>
              <a:rPr lang="en-US" sz="2200" dirty="0" smtClean="0"/>
              <a:t> is the </a:t>
            </a:r>
            <a:r>
              <a:rPr lang="en-US" sz="2200" dirty="0" err="1" smtClean="0"/>
              <a:t>usermode</a:t>
            </a:r>
            <a:r>
              <a:rPr lang="en-US" sz="2200" dirty="0" smtClean="0"/>
              <a:t> API</a:t>
            </a:r>
            <a:endParaRPr lang="en-US" sz="2400" i="1" dirty="0" smtClean="0"/>
          </a:p>
          <a:p>
            <a:r>
              <a:rPr lang="en-US" sz="2400" dirty="0" err="1" smtClean="0"/>
              <a:t>IsFormatSupported</a:t>
            </a:r>
            <a:r>
              <a:rPr lang="en-US" sz="2400" dirty="0" smtClean="0"/>
              <a:t> tries each of the following until it gets an answer</a:t>
            </a:r>
          </a:p>
          <a:p>
            <a:pPr marL="1013442" lvl="1" indent="-548640">
              <a:buFont typeface="+mj-lt"/>
              <a:buAutoNum type="arabicPeriod"/>
            </a:pPr>
            <a:r>
              <a:rPr lang="en-US" sz="2400" dirty="0" smtClean="0"/>
              <a:t>Asks via </a:t>
            </a:r>
            <a:r>
              <a:rPr lang="en-US" sz="2400" dirty="0" smtClean="0">
                <a:latin typeface="Courier New" pitchFamily="49" charset="0"/>
                <a:cs typeface="Courier New" pitchFamily="49" charset="0"/>
              </a:rPr>
              <a:t>KSPROPERTY_PIN_PROPOSEDATAFORMAT</a:t>
            </a:r>
          </a:p>
          <a:p>
            <a:pPr marL="1013442" lvl="1" indent="-548640">
              <a:buFont typeface="+mj-lt"/>
              <a:buAutoNum type="arabicPeriod"/>
            </a:pPr>
            <a:r>
              <a:rPr lang="en-US" sz="2400" dirty="0" smtClean="0"/>
              <a:t>Infers via </a:t>
            </a:r>
            <a:r>
              <a:rPr lang="en-US" sz="2400" dirty="0" smtClean="0">
                <a:latin typeface="Courier New" pitchFamily="49" charset="0"/>
                <a:cs typeface="Courier New" pitchFamily="49" charset="0"/>
              </a:rPr>
              <a:t>KSPROPERTY_PIN_DATAINTERSECTION</a:t>
            </a:r>
          </a:p>
          <a:p>
            <a:pPr marL="1013442" lvl="1" indent="-548640">
              <a:buFont typeface="+mj-lt"/>
              <a:buAutoNum type="arabicPeriod"/>
            </a:pPr>
            <a:r>
              <a:rPr lang="en-US" sz="2400" dirty="0" smtClean="0"/>
              <a:t>Infers via </a:t>
            </a:r>
            <a:r>
              <a:rPr lang="en-US" sz="2400" dirty="0" smtClean="0">
                <a:latin typeface="Courier New" pitchFamily="49" charset="0"/>
                <a:cs typeface="Courier New" pitchFamily="49" charset="0"/>
              </a:rPr>
              <a:t>KSPROPERTY_PIN_DATARANGES</a:t>
            </a:r>
          </a:p>
          <a:p>
            <a:r>
              <a:rPr lang="en-US" sz="2400" dirty="0" err="1" smtClean="0"/>
              <a:t>Datarange</a:t>
            </a:r>
            <a:r>
              <a:rPr lang="en-US" sz="2400" dirty="0" smtClean="0"/>
              <a:t> and Data Intersection results are ambiguous due to limitations of the </a:t>
            </a:r>
            <a:r>
              <a:rPr lang="en-US" sz="2200" dirty="0" smtClean="0">
                <a:latin typeface="Courier New" pitchFamily="49" charset="0"/>
                <a:cs typeface="Courier New" pitchFamily="49" charset="0"/>
              </a:rPr>
              <a:t>KSDATARANGE_AUDIO</a:t>
            </a:r>
            <a:r>
              <a:rPr lang="en-US" sz="2200" dirty="0" smtClean="0"/>
              <a:t> structure</a:t>
            </a:r>
            <a:endParaRPr lang="en-US" sz="2200" dirty="0" smtClean="0">
              <a:latin typeface="Courier New" pitchFamily="49" charset="0"/>
              <a:cs typeface="Courier New" pitchFamily="49" charset="0"/>
            </a:endParaRPr>
          </a:p>
          <a:p>
            <a:pPr lvl="1"/>
            <a:r>
              <a:rPr lang="en-US" sz="2200" dirty="0" smtClean="0"/>
              <a:t>No </a:t>
            </a:r>
            <a:r>
              <a:rPr lang="en-US" sz="2200" dirty="0" err="1" smtClean="0">
                <a:latin typeface="Courier New" pitchFamily="49" charset="0"/>
                <a:cs typeface="Courier New" pitchFamily="49" charset="0"/>
              </a:rPr>
              <a:t>MinimumChannels</a:t>
            </a:r>
            <a:r>
              <a:rPr lang="en-US" sz="2200" dirty="0" smtClean="0"/>
              <a:t> field</a:t>
            </a:r>
          </a:p>
          <a:p>
            <a:pPr lvl="1"/>
            <a:r>
              <a:rPr lang="en-US" sz="2200" dirty="0" smtClean="0"/>
              <a:t>No </a:t>
            </a:r>
            <a:r>
              <a:rPr lang="en-US" sz="2200" dirty="0" err="1" smtClean="0">
                <a:latin typeface="Courier New" pitchFamily="49" charset="0"/>
                <a:cs typeface="Courier New" pitchFamily="49" charset="0"/>
              </a:rPr>
              <a:t>ChannelMask</a:t>
            </a:r>
            <a:r>
              <a:rPr lang="en-US" sz="2200" dirty="0" smtClean="0"/>
              <a:t> field</a:t>
            </a:r>
          </a:p>
          <a:p>
            <a:pPr lvl="1"/>
            <a:r>
              <a:rPr lang="en-US" sz="2200" dirty="0" smtClean="0"/>
              <a:t>No </a:t>
            </a:r>
            <a:r>
              <a:rPr lang="en-US" sz="2200" dirty="0" err="1" smtClean="0">
                <a:latin typeface="Courier New" pitchFamily="49" charset="0"/>
                <a:cs typeface="Courier New" pitchFamily="49" charset="0"/>
              </a:rPr>
              <a:t>ValidBitsPerSample</a:t>
            </a:r>
            <a:r>
              <a:rPr lang="en-US" sz="2200" dirty="0" smtClean="0"/>
              <a:t> field</a:t>
            </a:r>
            <a:endParaRPr lang="en-US" sz="22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KSPROPERTY_PIN_PROPOSEDATAFORMAT</a:t>
            </a:r>
            <a:r>
              <a:rPr lang="en-US" sz="2400" dirty="0" smtClean="0"/>
              <a:t> </a:t>
            </a:r>
            <a:r>
              <a:rPr lang="en-US" sz="2400" smtClean="0"/>
              <a:t>is better</a:t>
            </a:r>
            <a:endParaRPr lang="en-US" sz="2400" dirty="0" smtClean="0"/>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455296" y="1695451"/>
            <a:ext cx="10056494" cy="2754600"/>
          </a:xfrm>
        </p:spPr>
        <p:txBody>
          <a:bodyPr/>
          <a:lstStyle/>
          <a:p>
            <a:r>
              <a:rPr lang="en-US" dirty="0" smtClean="0"/>
              <a:t>Windows Vista Audio Endpoints </a:t>
            </a:r>
          </a:p>
          <a:p>
            <a:r>
              <a:rPr lang="en-US" dirty="0" smtClean="0"/>
              <a:t>New KS Properties</a:t>
            </a:r>
          </a:p>
          <a:p>
            <a:r>
              <a:rPr lang="en-US" dirty="0" smtClean="0"/>
              <a:t>New Control Panel Applet</a:t>
            </a:r>
          </a:p>
          <a:p>
            <a:r>
              <a:rPr lang="en-US" dirty="0" smtClean="0"/>
              <a:t>Windows Vista Audio System Effects</a:t>
            </a: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66284"/>
            <a:ext cx="9875520" cy="830996"/>
          </a:xfrm>
        </p:spPr>
        <p:txBody>
          <a:bodyPr/>
          <a:lstStyle/>
          <a:p>
            <a:r>
              <a:rPr lang="en-US" dirty="0" smtClean="0"/>
              <a:t>New KS Properties</a:t>
            </a:r>
            <a:endParaRPr lang="en-US" dirty="0"/>
          </a:p>
        </p:txBody>
      </p:sp>
      <p:sp>
        <p:nvSpPr>
          <p:cNvPr id="3" name="Content Placeholder 2"/>
          <p:cNvSpPr>
            <a:spLocks noGrp="1"/>
          </p:cNvSpPr>
          <p:nvPr>
            <p:ph idx="1"/>
          </p:nvPr>
        </p:nvSpPr>
        <p:spPr>
          <a:xfrm>
            <a:off x="461010" y="1695450"/>
            <a:ext cx="10050780" cy="6254116"/>
          </a:xfrm>
        </p:spPr>
        <p:txBody>
          <a:bodyPr>
            <a:normAutofit fontScale="85000" lnSpcReduction="20000"/>
          </a:bodyPr>
          <a:lstStyle/>
          <a:p>
            <a:r>
              <a:rPr lang="en-US" dirty="0" smtClean="0">
                <a:latin typeface="Courier New" pitchFamily="49" charset="0"/>
                <a:cs typeface="Courier New" pitchFamily="49" charset="0"/>
              </a:rPr>
              <a:t>KSPROPERTY_JACK</a:t>
            </a:r>
          </a:p>
          <a:p>
            <a:pPr lvl="1"/>
            <a:r>
              <a:rPr lang="en-US" sz="3400" dirty="0" smtClean="0"/>
              <a:t>Designed for HD Audio, but any driver can use it</a:t>
            </a:r>
          </a:p>
          <a:p>
            <a:pPr lvl="1"/>
            <a:r>
              <a:rPr lang="en-US" sz="3400" dirty="0" smtClean="0"/>
              <a:t>A filter property indexed by the bridge pin id (</a:t>
            </a:r>
            <a:r>
              <a:rPr lang="en-US" sz="3400" dirty="0" smtClean="0">
                <a:latin typeface="Courier New" pitchFamily="49" charset="0"/>
                <a:cs typeface="Courier New" pitchFamily="49" charset="0"/>
              </a:rPr>
              <a:t>KSP_PIN</a:t>
            </a:r>
            <a:r>
              <a:rPr lang="en-US" sz="3400" dirty="0" smtClean="0"/>
              <a:t>)</a:t>
            </a:r>
          </a:p>
          <a:p>
            <a:pPr lvl="1"/>
            <a:r>
              <a:rPr lang="en-US" sz="3400" dirty="0" smtClean="0"/>
              <a:t>Makes for a nice user experience in the “Sounds” </a:t>
            </a:r>
            <a:br>
              <a:rPr lang="en-US" sz="3400" dirty="0" smtClean="0"/>
            </a:br>
            <a:r>
              <a:rPr lang="en-US" sz="3400" dirty="0" smtClean="0"/>
              <a:t>control panel</a:t>
            </a:r>
          </a:p>
          <a:p>
            <a:pPr lvl="2">
              <a:buNone/>
            </a:pPr>
            <a:endParaRPr lang="en-US" sz="3400" dirty="0" smtClean="0">
              <a:solidFill>
                <a:srgbClr val="FF0000"/>
              </a:solidFill>
            </a:endParaRPr>
          </a:p>
          <a:p>
            <a:pPr lvl="2">
              <a:buNone/>
            </a:pPr>
            <a:endParaRPr lang="en-US" sz="3400" dirty="0" smtClean="0">
              <a:solidFill>
                <a:srgbClr val="FF0000"/>
              </a:solidFill>
            </a:endParaRPr>
          </a:p>
          <a:p>
            <a:pPr lvl="2">
              <a:buNone/>
            </a:pPr>
            <a:endParaRPr lang="en-US" sz="3400" dirty="0" smtClean="0">
              <a:solidFill>
                <a:srgbClr val="FF0000"/>
              </a:solidFill>
            </a:endParaRPr>
          </a:p>
          <a:p>
            <a:r>
              <a:rPr lang="en-US" dirty="0" smtClean="0">
                <a:latin typeface="Courier New" pitchFamily="49" charset="0"/>
                <a:cs typeface="Courier New" pitchFamily="49" charset="0"/>
              </a:rPr>
              <a:t>KSPROPERTY_AUDIO_MIC_ARRAY_GEOMETRY</a:t>
            </a:r>
          </a:p>
          <a:p>
            <a:pPr marL="891540" lvl="2" indent="-411480"/>
            <a:r>
              <a:rPr lang="en-US" sz="3400" dirty="0" smtClean="0"/>
              <a:t>A filter property indexed by the bridge pin id (</a:t>
            </a:r>
            <a:r>
              <a:rPr lang="en-US" sz="3400" dirty="0" smtClean="0">
                <a:latin typeface="Courier New" pitchFamily="49" charset="0"/>
                <a:cs typeface="Courier New" pitchFamily="49" charset="0"/>
              </a:rPr>
              <a:t>KSP_PIN</a:t>
            </a:r>
            <a:r>
              <a:rPr lang="en-US" sz="3400" dirty="0" smtClean="0"/>
              <a:t>)</a:t>
            </a:r>
          </a:p>
          <a:p>
            <a:pPr marL="891540" lvl="2" indent="-411480"/>
            <a:r>
              <a:rPr lang="en-US" sz="3400" dirty="0" smtClean="0"/>
              <a:t>Used by Windows Vista </a:t>
            </a:r>
            <a:r>
              <a:rPr lang="en-US" sz="3400" dirty="0" err="1" smtClean="0"/>
              <a:t>mic</a:t>
            </a:r>
            <a:r>
              <a:rPr lang="en-US" sz="3400" dirty="0" smtClean="0"/>
              <a:t> array DSP </a:t>
            </a:r>
            <a:endParaRPr lang="en-US" dirty="0" smtClean="0"/>
          </a:p>
          <a:p>
            <a:pPr marL="163859" indent="-411480"/>
            <a:r>
              <a:rPr lang="en-US" dirty="0" smtClean="0"/>
              <a:t>See whitepaper</a:t>
            </a:r>
            <a:endParaRPr lang="en-US" dirty="0" smtClean="0">
              <a:solidFill>
                <a:srgbClr val="FF0000"/>
              </a:solidFill>
            </a:endParaRPr>
          </a:p>
          <a:p>
            <a:pPr marL="411480" lvl="1" indent="-411480">
              <a:buNone/>
            </a:pPr>
            <a:endParaRPr lang="en-US" dirty="0" smtClean="0"/>
          </a:p>
          <a:p>
            <a:endParaRPr lang="en-US" dirty="0"/>
          </a:p>
        </p:txBody>
      </p:sp>
      <p:pic>
        <p:nvPicPr>
          <p:cNvPr id="23555" name="Picture 3"/>
          <p:cNvPicPr>
            <a:picLocks noChangeAspect="1" noChangeArrowheads="1"/>
          </p:cNvPicPr>
          <p:nvPr/>
        </p:nvPicPr>
        <p:blipFill>
          <a:blip r:embed="rId3"/>
          <a:srcRect/>
          <a:stretch>
            <a:fillRect/>
          </a:stretch>
        </p:blipFill>
        <p:spPr bwMode="auto">
          <a:xfrm>
            <a:off x="2667000" y="4191000"/>
            <a:ext cx="5492496" cy="137498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9875520" cy="830996"/>
          </a:xfrm>
        </p:spPr>
        <p:txBody>
          <a:bodyPr/>
          <a:lstStyle/>
          <a:p>
            <a:r>
              <a:rPr lang="en-US" dirty="0" smtClean="0"/>
              <a:t>New Audio Control Panel</a:t>
            </a:r>
            <a:endParaRPr lang="en-US" dirty="0"/>
          </a:p>
        </p:txBody>
      </p:sp>
      <p:sp>
        <p:nvSpPr>
          <p:cNvPr id="3" name="Content Placeholder 2"/>
          <p:cNvSpPr>
            <a:spLocks noGrp="1"/>
          </p:cNvSpPr>
          <p:nvPr>
            <p:ph idx="1"/>
          </p:nvPr>
        </p:nvSpPr>
        <p:spPr>
          <a:xfrm>
            <a:off x="461010" y="1695450"/>
            <a:ext cx="9875520" cy="5888356"/>
          </a:xfrm>
        </p:spPr>
        <p:txBody>
          <a:bodyPr>
            <a:noAutofit/>
          </a:bodyPr>
          <a:lstStyle/>
          <a:p>
            <a:r>
              <a:rPr lang="en-US" sz="3400" dirty="0" smtClean="0"/>
              <a:t>A total rewrite of mmsys.cpl from Windows XP</a:t>
            </a:r>
          </a:p>
          <a:p>
            <a:r>
              <a:rPr lang="en-US" sz="3400" dirty="0" smtClean="0"/>
              <a:t>Endpoint-centric</a:t>
            </a:r>
          </a:p>
          <a:p>
            <a:r>
              <a:rPr lang="en-US" sz="3400" dirty="0" smtClean="0"/>
              <a:t>A place to </a:t>
            </a:r>
          </a:p>
          <a:p>
            <a:pPr lvl="1"/>
            <a:r>
              <a:rPr lang="en-US" sz="2900" dirty="0" smtClean="0"/>
              <a:t>See audio devices and monitor activity</a:t>
            </a:r>
          </a:p>
          <a:p>
            <a:pPr lvl="1"/>
            <a:r>
              <a:rPr lang="en-US" sz="2900" dirty="0" smtClean="0"/>
              <a:t>See IHV branding</a:t>
            </a:r>
          </a:p>
          <a:p>
            <a:pPr lvl="1"/>
            <a:r>
              <a:rPr lang="en-US" sz="2900" dirty="0" smtClean="0"/>
              <a:t>Choose the default device</a:t>
            </a:r>
          </a:p>
          <a:p>
            <a:pPr lvl="1"/>
            <a:r>
              <a:rPr lang="en-US" sz="2900" dirty="0" smtClean="0"/>
              <a:t>View and modify metadata</a:t>
            </a:r>
          </a:p>
          <a:p>
            <a:pPr lvl="1"/>
            <a:r>
              <a:rPr lang="en-US" sz="2900" dirty="0" smtClean="0"/>
              <a:t>Set device controls (volume, mute, etc.)</a:t>
            </a:r>
          </a:p>
          <a:p>
            <a:pPr lvl="1"/>
            <a:r>
              <a:rPr lang="en-US" sz="2900" dirty="0" smtClean="0"/>
              <a:t>Set the device format</a:t>
            </a:r>
          </a:p>
          <a:p>
            <a:pPr lvl="1"/>
            <a:r>
              <a:rPr lang="en-US" sz="2900" dirty="0" smtClean="0"/>
              <a:t>Control SPDIF format capabilities</a:t>
            </a:r>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3"/>
          <a:srcRect/>
          <a:stretch>
            <a:fillRect/>
          </a:stretch>
        </p:blipFill>
        <p:spPr bwMode="auto">
          <a:xfrm>
            <a:off x="7579996" y="1695450"/>
            <a:ext cx="2908661" cy="322482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0" name="Picture 2"/>
          <p:cNvPicPr>
            <a:picLocks noChangeAspect="1" noChangeArrowheads="1"/>
          </p:cNvPicPr>
          <p:nvPr/>
        </p:nvPicPr>
        <p:blipFill>
          <a:blip r:embed="rId4"/>
          <a:srcRect/>
          <a:stretch>
            <a:fillRect/>
          </a:stretch>
        </p:blipFill>
        <p:spPr bwMode="auto">
          <a:xfrm>
            <a:off x="7585711" y="1695450"/>
            <a:ext cx="2926079" cy="32441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2" name="Picture 4"/>
          <p:cNvPicPr>
            <a:picLocks noChangeAspect="1" noChangeArrowheads="1"/>
          </p:cNvPicPr>
          <p:nvPr/>
        </p:nvPicPr>
        <p:blipFill>
          <a:blip r:embed="rId5"/>
          <a:srcRect/>
          <a:stretch>
            <a:fillRect/>
          </a:stretch>
        </p:blipFill>
        <p:spPr bwMode="auto">
          <a:xfrm>
            <a:off x="7585439" y="1695451"/>
            <a:ext cx="2926080" cy="32441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5" name="Picture 7"/>
          <p:cNvPicPr>
            <a:picLocks noChangeAspect="1" noChangeArrowheads="1"/>
          </p:cNvPicPr>
          <p:nvPr/>
        </p:nvPicPr>
        <p:blipFill>
          <a:blip r:embed="rId6"/>
          <a:srcRect/>
          <a:stretch>
            <a:fillRect/>
          </a:stretch>
        </p:blipFill>
        <p:spPr bwMode="auto">
          <a:xfrm>
            <a:off x="7579996" y="1695451"/>
            <a:ext cx="2908661" cy="322482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4" name="Picture 6"/>
          <p:cNvPicPr>
            <a:picLocks noChangeAspect="1" noChangeArrowheads="1"/>
          </p:cNvPicPr>
          <p:nvPr/>
        </p:nvPicPr>
        <p:blipFill>
          <a:blip r:embed="rId7"/>
          <a:srcRect/>
          <a:stretch>
            <a:fillRect/>
          </a:stretch>
        </p:blipFill>
        <p:spPr bwMode="auto">
          <a:xfrm>
            <a:off x="7579996" y="1695450"/>
            <a:ext cx="2908660" cy="322482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3613" y="270511"/>
            <a:ext cx="9875520" cy="895350"/>
          </a:xfrm>
        </p:spPr>
        <p:txBody>
          <a:bodyPr>
            <a:normAutofit fontScale="90000"/>
          </a:bodyPr>
          <a:lstStyle/>
          <a:p>
            <a:r>
              <a:rPr lang="en-US" dirty="0" smtClean="0"/>
              <a:t>Hardware Controls</a:t>
            </a:r>
            <a:endParaRPr lang="en-US" dirty="0"/>
          </a:p>
        </p:txBody>
      </p:sp>
      <p:sp>
        <p:nvSpPr>
          <p:cNvPr id="3" name="Content Placeholder 2"/>
          <p:cNvSpPr>
            <a:spLocks noGrp="1"/>
          </p:cNvSpPr>
          <p:nvPr>
            <p:ph idx="1"/>
          </p:nvPr>
        </p:nvSpPr>
        <p:spPr>
          <a:xfrm>
            <a:off x="461010" y="1695450"/>
            <a:ext cx="10050780" cy="3657600"/>
          </a:xfrm>
        </p:spPr>
        <p:txBody>
          <a:bodyPr>
            <a:noAutofit/>
          </a:bodyPr>
          <a:lstStyle/>
          <a:p>
            <a:pPr marL="411480" indent="-411480"/>
            <a:r>
              <a:rPr lang="en-US" sz="2900" dirty="0" smtClean="0"/>
              <a:t>“Levels Tab” shows Volume and Mute </a:t>
            </a:r>
          </a:p>
          <a:p>
            <a:pPr marL="754380" lvl="1" indent="-342900"/>
            <a:r>
              <a:rPr lang="en-US" sz="2400" dirty="0" smtClean="0"/>
              <a:t>Volume can be shown in dB or </a:t>
            </a:r>
            <a:br>
              <a:rPr lang="en-US" sz="2400" dirty="0" smtClean="0"/>
            </a:br>
            <a:r>
              <a:rPr lang="en-US" sz="2400" dirty="0" smtClean="0"/>
              <a:t>“normalized scalar”</a:t>
            </a:r>
          </a:p>
          <a:p>
            <a:pPr marL="754380" lvl="1" indent="-342900"/>
            <a:r>
              <a:rPr lang="en-US" sz="2400" dirty="0" smtClean="0"/>
              <a:t>Volume with &lt; 10 steps is always shown in </a:t>
            </a:r>
            <a:br>
              <a:rPr lang="en-US" sz="2400" dirty="0" smtClean="0"/>
            </a:br>
            <a:r>
              <a:rPr lang="en-US" sz="2400" dirty="0" smtClean="0"/>
              <a:t>dB-mode</a:t>
            </a:r>
            <a:endParaRPr lang="en-US" sz="2900" dirty="0" smtClean="0"/>
          </a:p>
          <a:p>
            <a:pPr marL="1028700" lvl="2" indent="-274320"/>
            <a:r>
              <a:rPr lang="en-US" sz="2200" dirty="0" smtClean="0"/>
              <a:t>Useful for variable microphone boost</a:t>
            </a:r>
            <a:endParaRPr lang="en-US" sz="200" dirty="0" smtClean="0"/>
          </a:p>
          <a:p>
            <a:pPr marL="411480" indent="-411480"/>
            <a:r>
              <a:rPr lang="en-US" sz="2900" dirty="0" smtClean="0"/>
              <a:t>“Tone” Page shows Treble and Bass </a:t>
            </a:r>
          </a:p>
          <a:p>
            <a:pPr marL="754380" lvl="1" indent="-342900"/>
            <a:r>
              <a:rPr lang="en-US" sz="2200" dirty="0" smtClean="0"/>
              <a:t>Always in dB</a:t>
            </a:r>
          </a:p>
        </p:txBody>
      </p:sp>
      <p:sp>
        <p:nvSpPr>
          <p:cNvPr id="10" name="Content Placeholder 2"/>
          <p:cNvSpPr txBox="1">
            <a:spLocks/>
          </p:cNvSpPr>
          <p:nvPr/>
        </p:nvSpPr>
        <p:spPr bwMode="auto">
          <a:xfrm>
            <a:off x="453613" y="5353050"/>
            <a:ext cx="8595360" cy="2286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411480" indent="-411480" defTabSz="1095332" fontAlgn="base">
              <a:lnSpc>
                <a:spcPct val="85000"/>
              </a:lnSpc>
              <a:spcBef>
                <a:spcPts val="1400"/>
              </a:spcBef>
              <a:spcAft>
                <a:spcPct val="0"/>
              </a:spcAft>
              <a:buClr>
                <a:schemeClr val="tx2"/>
              </a:buClr>
              <a:buSzPct val="95000"/>
              <a:buBlip>
                <a:blip r:embed="rId8"/>
              </a:buBlip>
              <a:defRPr/>
            </a:pPr>
            <a:r>
              <a:rPr lang="en-US" sz="2900" kern="0" dirty="0" smtClean="0">
                <a:effectLst>
                  <a:outerShdw blurRad="38100" dist="38100" dir="2700000" algn="tl">
                    <a:srgbClr val="000000">
                      <a:alpha val="43137"/>
                    </a:srgbClr>
                  </a:outerShdw>
                </a:effectLst>
              </a:rPr>
              <a:t>“Custom” Page shows </a:t>
            </a:r>
          </a:p>
          <a:p>
            <a:pPr marL="754380" lvl="1" indent="-342900" defTabSz="1095332" fontAlgn="base">
              <a:lnSpc>
                <a:spcPct val="85000"/>
              </a:lnSpc>
              <a:spcBef>
                <a:spcPts val="1300"/>
              </a:spcBef>
              <a:spcAft>
                <a:spcPct val="0"/>
              </a:spcAft>
              <a:buClr>
                <a:schemeClr val="tx2"/>
              </a:buClr>
              <a:buSzPct val="80000"/>
              <a:buBlip>
                <a:blip r:embed="rId9"/>
              </a:buBlip>
              <a:defRPr/>
            </a:pPr>
            <a:r>
              <a:rPr lang="en-US" sz="2400" kern="0" dirty="0" smtClean="0">
                <a:effectLst>
                  <a:outerShdw blurRad="38100" dist="38100" dir="2700000" algn="tl">
                    <a:srgbClr val="000000">
                      <a:alpha val="43137"/>
                    </a:srgbClr>
                  </a:outerShdw>
                </a:effectLst>
              </a:rPr>
              <a:t>AGC</a:t>
            </a:r>
          </a:p>
          <a:p>
            <a:pPr marL="754380" lvl="1" indent="-342900" defTabSz="1095332" fontAlgn="base">
              <a:lnSpc>
                <a:spcPct val="85000"/>
              </a:lnSpc>
              <a:spcBef>
                <a:spcPts val="1300"/>
              </a:spcBef>
              <a:spcAft>
                <a:spcPct val="0"/>
              </a:spcAft>
              <a:buClr>
                <a:schemeClr val="tx2"/>
              </a:buClr>
              <a:buSzPct val="80000"/>
              <a:buBlip>
                <a:blip r:embed="rId9"/>
              </a:buBlip>
              <a:defRPr/>
            </a:pPr>
            <a:r>
              <a:rPr lang="en-US" sz="2400" kern="0" dirty="0" smtClean="0">
                <a:effectLst>
                  <a:outerShdw blurRad="38100" dist="38100" dir="2700000" algn="tl">
                    <a:srgbClr val="000000">
                      <a:alpha val="43137"/>
                    </a:srgbClr>
                  </a:outerShdw>
                </a:effectLst>
              </a:rPr>
              <a:t>“Device Specific” controls</a:t>
            </a:r>
          </a:p>
          <a:p>
            <a:pPr lvl="2" indent="-274320" defTabSz="1095332" fontAlgn="base">
              <a:lnSpc>
                <a:spcPct val="85000"/>
              </a:lnSpc>
              <a:spcBef>
                <a:spcPts val="1300"/>
              </a:spcBef>
              <a:spcAft>
                <a:spcPct val="0"/>
              </a:spcAft>
              <a:buClr>
                <a:schemeClr val="tx2"/>
              </a:buClr>
              <a:buSzPct val="80000"/>
              <a:buBlip>
                <a:blip r:embed="rId9"/>
              </a:buBlip>
            </a:pPr>
            <a:r>
              <a:rPr lang="en-US" kern="0" dirty="0" smtClean="0">
                <a:effectLst>
                  <a:outerShdw blurRad="38100" dist="38100" dir="2700000" algn="tl">
                    <a:srgbClr val="000000">
                      <a:alpha val="43137"/>
                    </a:srgbClr>
                  </a:outerShdw>
                </a:effectLst>
              </a:rPr>
              <a:t>Supports LONG, ULONG and BOOL controls</a:t>
            </a:r>
          </a:p>
          <a:p>
            <a:pPr lvl="2" indent="-274320" defTabSz="1095332" fontAlgn="base">
              <a:lnSpc>
                <a:spcPct val="85000"/>
              </a:lnSpc>
              <a:spcBef>
                <a:spcPts val="1300"/>
              </a:spcBef>
              <a:spcAft>
                <a:spcPct val="0"/>
              </a:spcAft>
              <a:buClr>
                <a:schemeClr val="tx2"/>
              </a:buClr>
              <a:buSzPct val="80000"/>
              <a:buBlip>
                <a:blip r:embed="rId9"/>
              </a:buBlip>
            </a:pPr>
            <a:r>
              <a:rPr lang="en-US" kern="0" dirty="0" smtClean="0">
                <a:effectLst>
                  <a:outerShdw blurRad="38100" dist="38100" dir="2700000" algn="tl">
                    <a:srgbClr val="000000">
                      <a:alpha val="43137"/>
                    </a:srgbClr>
                  </a:outerShdw>
                </a:effectLst>
              </a:rPr>
              <a:t>Free checkboxes without adding “fake” AGC nodes</a:t>
            </a:r>
          </a:p>
          <a:p>
            <a:pPr lvl="2" indent="-274320" defTabSz="1095332" fontAlgn="base">
              <a:lnSpc>
                <a:spcPct val="85000"/>
              </a:lnSpc>
              <a:spcBef>
                <a:spcPts val="1300"/>
              </a:spcBef>
              <a:spcAft>
                <a:spcPct val="0"/>
              </a:spcAft>
              <a:buClr>
                <a:schemeClr val="tx2"/>
              </a:buClr>
              <a:buSzPct val="80000"/>
              <a:buBlip>
                <a:blip r:embed="rId9"/>
              </a:buBlip>
            </a:pPr>
            <a:r>
              <a:rPr lang="en-US" kern="0" dirty="0" smtClean="0">
                <a:effectLst>
                  <a:outerShdw blurRad="38100" dist="38100" dir="2700000" algn="tl">
                    <a:srgbClr val="000000">
                      <a:alpha val="43137"/>
                    </a:srgbClr>
                  </a:outerShdw>
                </a:effectLst>
              </a:rPr>
              <a:t>see WDK MSVAD sample</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533"/>
                                        </p:tgtEl>
                                      </p:cBhvr>
                                    </p:animEffect>
                                    <p:set>
                                      <p:cBhvr>
                                        <p:cTn id="7" dur="1" fill="hold">
                                          <p:stCondLst>
                                            <p:cond delay="499"/>
                                          </p:stCondLst>
                                        </p:cTn>
                                        <p:tgtEl>
                                          <p:spTgt spid="2253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2530"/>
                                        </p:tgtEl>
                                      </p:cBhvr>
                                    </p:animEffect>
                                    <p:set>
                                      <p:cBhvr>
                                        <p:cTn id="15" dur="1" fill="hold">
                                          <p:stCondLst>
                                            <p:cond delay="499"/>
                                          </p:stCondLst>
                                        </p:cTn>
                                        <p:tgtEl>
                                          <p:spTgt spid="2253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fade">
                                      <p:cBhvr>
                                        <p:cTn id="18" dur="500"/>
                                        <p:tgtEl>
                                          <p:spTgt spid="225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2532"/>
                                        </p:tgtEl>
                                      </p:cBhvr>
                                    </p:animEffect>
                                    <p:set>
                                      <p:cBhvr>
                                        <p:cTn id="23" dur="1" fill="hold">
                                          <p:stCondLst>
                                            <p:cond delay="499"/>
                                          </p:stCondLst>
                                        </p:cTn>
                                        <p:tgtEl>
                                          <p:spTgt spid="2253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535"/>
                                        </p:tgtEl>
                                        <p:attrNameLst>
                                          <p:attrName>style.visibility</p:attrName>
                                        </p:attrNameLst>
                                      </p:cBhvr>
                                      <p:to>
                                        <p:strVal val="visible"/>
                                      </p:to>
                                    </p:set>
                                    <p:animEffect transition="in" filter="fade">
                                      <p:cBhvr>
                                        <p:cTn id="26" dur="500"/>
                                        <p:tgtEl>
                                          <p:spTgt spid="225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535"/>
                                        </p:tgtEl>
                                      </p:cBhvr>
                                    </p:animEffect>
                                    <p:set>
                                      <p:cBhvr>
                                        <p:cTn id="31" dur="1" fill="hold">
                                          <p:stCondLst>
                                            <p:cond delay="499"/>
                                          </p:stCondLst>
                                        </p:cTn>
                                        <p:tgtEl>
                                          <p:spTgt spid="2253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2534"/>
                                        </p:tgtEl>
                                        <p:attrNameLst>
                                          <p:attrName>style.visibility</p:attrName>
                                        </p:attrNameLst>
                                      </p:cBhvr>
                                      <p:to>
                                        <p:strVal val="visible"/>
                                      </p:to>
                                    </p:set>
                                    <p:animEffect transition="in" filter="fade">
                                      <p:cBhvr>
                                        <p:cTn id="34"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0"/>
            <a:ext cx="9875520" cy="1005840"/>
          </a:xfrm>
        </p:spPr>
        <p:txBody>
          <a:bodyPr>
            <a:normAutofit/>
          </a:bodyPr>
          <a:lstStyle/>
          <a:p>
            <a:r>
              <a:rPr lang="en-US" dirty="0" smtClean="0"/>
              <a:t>Branding The CPL</a:t>
            </a:r>
            <a:endParaRPr lang="en-US" dirty="0"/>
          </a:p>
        </p:txBody>
      </p:sp>
      <p:sp>
        <p:nvSpPr>
          <p:cNvPr id="3" name="Content Placeholder 2"/>
          <p:cNvSpPr>
            <a:spLocks noGrp="1"/>
          </p:cNvSpPr>
          <p:nvPr>
            <p:ph idx="1"/>
          </p:nvPr>
        </p:nvSpPr>
        <p:spPr>
          <a:xfrm>
            <a:off x="461010" y="1695450"/>
            <a:ext cx="9875520" cy="6071236"/>
          </a:xfrm>
        </p:spPr>
        <p:txBody>
          <a:bodyPr>
            <a:normAutofit/>
          </a:bodyPr>
          <a:lstStyle/>
          <a:p>
            <a:r>
              <a:rPr lang="en-US" sz="3400" dirty="0" smtClean="0"/>
              <a:t>Endpoint Icons</a:t>
            </a:r>
          </a:p>
          <a:p>
            <a:pPr lvl="1"/>
            <a:r>
              <a:rPr lang="en-US" sz="3000" dirty="0" smtClean="0"/>
              <a:t>Use </a:t>
            </a:r>
            <a:r>
              <a:rPr lang="en-US" sz="3400" dirty="0" err="1" smtClean="0">
                <a:latin typeface="Courier New" pitchFamily="49" charset="0"/>
                <a:cs typeface="Courier New" pitchFamily="49" charset="0"/>
              </a:rPr>
              <a:t>PKEY_DeviceClass_IconPath</a:t>
            </a:r>
            <a:endParaRPr lang="en-US" sz="3000" dirty="0" smtClean="0">
              <a:latin typeface="Courier New" pitchFamily="49" charset="0"/>
              <a:cs typeface="Courier New" pitchFamily="49" charset="0"/>
            </a:endParaRPr>
          </a:p>
          <a:p>
            <a:endParaRPr lang="en-US" sz="3400" dirty="0" smtClean="0"/>
          </a:p>
          <a:p>
            <a:endParaRPr lang="en-US" sz="3400" dirty="0" smtClean="0"/>
          </a:p>
          <a:p>
            <a:endParaRPr lang="en-US" sz="3400" dirty="0" smtClean="0"/>
          </a:p>
          <a:p>
            <a:endParaRPr lang="en-US" sz="3400" dirty="0" smtClean="0"/>
          </a:p>
          <a:p>
            <a:r>
              <a:rPr lang="en-US" sz="3400" dirty="0" smtClean="0"/>
              <a:t>Controller Branding</a:t>
            </a:r>
          </a:p>
          <a:p>
            <a:pPr lvl="1"/>
            <a:r>
              <a:rPr lang="en-US" sz="2900" dirty="0" smtClean="0"/>
              <a:t>XP </a:t>
            </a:r>
            <a:r>
              <a:rPr lang="en-US" sz="2900" dirty="0" err="1" smtClean="0"/>
              <a:t>AddReg</a:t>
            </a:r>
            <a:r>
              <a:rPr lang="en-US" sz="2900" dirty="0" smtClean="0"/>
              <a:t> INF directives still work</a:t>
            </a:r>
          </a:p>
          <a:p>
            <a:pPr>
              <a:buNone/>
            </a:pPr>
            <a:r>
              <a:rPr lang="en-US" sz="2200" dirty="0" err="1" smtClean="0">
                <a:latin typeface="Courier New" pitchFamily="49" charset="0"/>
                <a:cs typeface="Courier New" pitchFamily="49" charset="0"/>
              </a:rPr>
              <a:t>DeviceBrandingIcon</a:t>
            </a:r>
            <a:r>
              <a:rPr lang="en-US" sz="2200" dirty="0" smtClean="0">
                <a:latin typeface="Courier New" pitchFamily="49" charset="0"/>
                <a:cs typeface="Courier New" pitchFamily="49" charset="0"/>
              </a:rPr>
              <a:t>,,,,"%1%\HDAudio.sys,-203"</a:t>
            </a:r>
          </a:p>
          <a:p>
            <a:pPr>
              <a:buNone/>
            </a:pPr>
            <a:r>
              <a:rPr lang="en-US" sz="2200" dirty="0" err="1" smtClean="0">
                <a:latin typeface="Courier New" pitchFamily="49" charset="0"/>
                <a:cs typeface="Courier New" pitchFamily="49" charset="0"/>
              </a:rPr>
              <a:t>DeviceVendorWebSite,,,,"http</a:t>
            </a: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www.microsoft.com</a:t>
            </a:r>
            <a:r>
              <a:rPr lang="en-US" sz="2200" dirty="0" smtClean="0">
                <a:latin typeface="Courier New" pitchFamily="49" charset="0"/>
                <a:cs typeface="Courier New" pitchFamily="49" charset="0"/>
              </a:rPr>
              <a:t>"</a:t>
            </a:r>
          </a:p>
          <a:p>
            <a:pPr lvl="1">
              <a:buNone/>
            </a:pPr>
            <a:endParaRPr lang="en-US" dirty="0" smtClean="0"/>
          </a:p>
        </p:txBody>
      </p:sp>
      <p:pic>
        <p:nvPicPr>
          <p:cNvPr id="20482" name="Picture 2"/>
          <p:cNvPicPr>
            <a:picLocks noChangeAspect="1" noChangeArrowheads="1"/>
          </p:cNvPicPr>
          <p:nvPr/>
        </p:nvPicPr>
        <p:blipFill>
          <a:blip r:embed="rId3"/>
          <a:srcRect/>
          <a:stretch>
            <a:fillRect/>
          </a:stretch>
        </p:blipFill>
        <p:spPr bwMode="auto">
          <a:xfrm>
            <a:off x="7406641" y="2868930"/>
            <a:ext cx="3463962" cy="3840480"/>
          </a:xfrm>
          <a:prstGeom prst="rect">
            <a:avLst/>
          </a:prstGeom>
          <a:noFill/>
          <a:ln w="9525">
            <a:noFill/>
            <a:miter lim="800000"/>
            <a:headEnd/>
            <a:tailEnd/>
          </a:ln>
          <a:effectLst/>
        </p:spPr>
      </p:pic>
      <p:cxnSp>
        <p:nvCxnSpPr>
          <p:cNvPr id="7" name="Straight Arrow Connector 6"/>
          <p:cNvCxnSpPr/>
          <p:nvPr/>
        </p:nvCxnSpPr>
        <p:spPr bwMode="auto">
          <a:xfrm>
            <a:off x="4206240" y="2868930"/>
            <a:ext cx="3566160" cy="731520"/>
          </a:xfrm>
          <a:prstGeom prst="straightConnector1">
            <a:avLst/>
          </a:prstGeom>
          <a:ln w="34925">
            <a:headEnd type="none" w="med" len="med"/>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bwMode="auto">
          <a:xfrm flipV="1">
            <a:off x="4937760" y="4411980"/>
            <a:ext cx="2834640" cy="1257300"/>
          </a:xfrm>
          <a:prstGeom prst="straightConnector1">
            <a:avLst/>
          </a:prstGeom>
          <a:ln w="34925">
            <a:headEnd type="none" w="med" len="med"/>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461010" y="6964681"/>
            <a:ext cx="10050780" cy="86487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4" name="Rectangle 3"/>
          <p:cNvSpPr/>
          <p:nvPr/>
        </p:nvSpPr>
        <p:spPr bwMode="auto">
          <a:xfrm>
            <a:off x="461010" y="3771901"/>
            <a:ext cx="10050780" cy="99441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 name="Title 1"/>
          <p:cNvSpPr>
            <a:spLocks noGrp="1"/>
          </p:cNvSpPr>
          <p:nvPr>
            <p:ph type="title"/>
          </p:nvPr>
        </p:nvSpPr>
        <p:spPr>
          <a:xfrm>
            <a:off x="461010" y="270510"/>
            <a:ext cx="9875520" cy="1005840"/>
          </a:xfrm>
        </p:spPr>
        <p:txBody>
          <a:bodyPr>
            <a:normAutofit/>
          </a:bodyPr>
          <a:lstStyle/>
          <a:p>
            <a:r>
              <a:rPr lang="en-US" dirty="0" smtClean="0"/>
              <a:t>Customizing The CPL</a:t>
            </a:r>
            <a:endParaRPr lang="en-US" dirty="0"/>
          </a:p>
        </p:txBody>
      </p:sp>
      <p:sp>
        <p:nvSpPr>
          <p:cNvPr id="3" name="Content Placeholder 2"/>
          <p:cNvSpPr>
            <a:spLocks noGrp="1"/>
          </p:cNvSpPr>
          <p:nvPr>
            <p:ph idx="1"/>
          </p:nvPr>
        </p:nvSpPr>
        <p:spPr>
          <a:xfrm>
            <a:off x="461010" y="1695450"/>
            <a:ext cx="10050780" cy="6400800"/>
          </a:xfrm>
        </p:spPr>
        <p:txBody>
          <a:bodyPr>
            <a:noAutofit/>
          </a:bodyPr>
          <a:lstStyle/>
          <a:p>
            <a:r>
              <a:rPr lang="en-US" sz="2400" dirty="0" smtClean="0">
                <a:solidFill>
                  <a:schemeClr val="accent1"/>
                </a:solidFill>
              </a:rPr>
              <a:t>Standard</a:t>
            </a:r>
            <a:r>
              <a:rPr lang="en-US" sz="2400" i="1" dirty="0" smtClean="0"/>
              <a:t> </a:t>
            </a:r>
            <a:r>
              <a:rPr lang="en-US" sz="2400" dirty="0" err="1" smtClean="0"/>
              <a:t>PropertyPages</a:t>
            </a:r>
            <a:endParaRPr lang="en-US" sz="2400" dirty="0" smtClean="0"/>
          </a:p>
          <a:p>
            <a:pPr lvl="1"/>
            <a:r>
              <a:rPr lang="en-US" sz="2200" dirty="0" smtClean="0"/>
              <a:t>Create a COM component that supports </a:t>
            </a:r>
            <a:r>
              <a:rPr lang="en-US" sz="2200" dirty="0" err="1" smtClean="0">
                <a:latin typeface="Courier New" pitchFamily="49" charset="0"/>
                <a:cs typeface="Courier New" pitchFamily="49" charset="0"/>
              </a:rPr>
              <a:t>IShellPropSheetExt</a:t>
            </a:r>
            <a:endParaRPr lang="en-US" sz="2200" dirty="0" smtClean="0">
              <a:latin typeface="Courier New" pitchFamily="49" charset="0"/>
              <a:cs typeface="Courier New" pitchFamily="49" charset="0"/>
            </a:endParaRPr>
          </a:p>
          <a:p>
            <a:pPr lvl="1"/>
            <a:r>
              <a:rPr lang="en-US" sz="2200" dirty="0" smtClean="0"/>
              <a:t>Cast </a:t>
            </a:r>
            <a:r>
              <a:rPr lang="en-US" sz="2200" dirty="0" err="1" smtClean="0">
                <a:latin typeface="Courier New" pitchFamily="49" charset="0"/>
                <a:cs typeface="Courier New" pitchFamily="49" charset="0"/>
              </a:rPr>
              <a:t>IShellPropSheetExt::Initialize</a:t>
            </a:r>
            <a:r>
              <a:rPr lang="en-US" sz="2200" dirty="0" smtClean="0"/>
              <a:t> LPARAM to </a:t>
            </a:r>
            <a:r>
              <a:rPr lang="en-US" sz="2200" dirty="0" err="1" smtClean="0">
                <a:latin typeface="Courier New" pitchFamily="49" charset="0"/>
                <a:cs typeface="Courier New" pitchFamily="49" charset="0"/>
              </a:rPr>
              <a:t>AudioExtensionParams</a:t>
            </a:r>
            <a:r>
              <a:rPr lang="en-US" sz="2200" dirty="0" smtClean="0">
                <a:latin typeface="Courier New" pitchFamily="49" charset="0"/>
                <a:cs typeface="Courier New" pitchFamily="49" charset="0"/>
              </a:rPr>
              <a:t>*</a:t>
            </a:r>
          </a:p>
          <a:p>
            <a:pPr lvl="1"/>
            <a:r>
              <a:rPr lang="en-US" sz="2200" dirty="0" smtClean="0"/>
              <a:t>Register using </a:t>
            </a:r>
            <a:r>
              <a:rPr lang="en-US" sz="2200" dirty="0" smtClean="0">
                <a:latin typeface="Courier New" pitchFamily="49" charset="0"/>
                <a:cs typeface="Courier New" pitchFamily="49" charset="0"/>
              </a:rPr>
              <a:t>“EP\\n” </a:t>
            </a:r>
            <a:r>
              <a:rPr lang="en-US" sz="2200" dirty="0" smtClean="0"/>
              <a:t>property group in the INF</a:t>
            </a:r>
          </a:p>
          <a:p>
            <a:pPr lvl="2">
              <a:buNone/>
            </a:pPr>
            <a:r>
              <a:rPr lang="en-US" sz="1700" dirty="0" smtClean="0">
                <a:latin typeface="Courier New" pitchFamily="49" charset="0"/>
                <a:cs typeface="Courier New" pitchFamily="49" charset="0"/>
              </a:rPr>
              <a:t>HKR,"EP\\0", %</a:t>
            </a:r>
            <a:r>
              <a:rPr lang="en-US" sz="1700" dirty="0" err="1" smtClean="0">
                <a:latin typeface="Courier New" pitchFamily="49" charset="0"/>
                <a:cs typeface="Courier New" pitchFamily="49" charset="0"/>
              </a:rPr>
              <a:t>PKEY_AudioEndpoint_Association%,,%KSNODETYPE_SPEAKER</a:t>
            </a:r>
            <a:r>
              <a:rPr lang="en-US" sz="1700" dirty="0" smtClean="0">
                <a:latin typeface="Courier New" pitchFamily="49" charset="0"/>
                <a:cs typeface="Courier New" pitchFamily="49" charset="0"/>
              </a:rPr>
              <a:t>%</a:t>
            </a:r>
          </a:p>
          <a:p>
            <a:pPr lvl="2">
              <a:buNone/>
            </a:pPr>
            <a:r>
              <a:rPr lang="en-US" sz="1700" dirty="0" smtClean="0">
                <a:latin typeface="Courier New" pitchFamily="49" charset="0"/>
                <a:cs typeface="Courier New" pitchFamily="49" charset="0"/>
              </a:rPr>
              <a:t>HKR,"EP\\0", %</a:t>
            </a:r>
            <a:r>
              <a:rPr lang="en-US" sz="1700" dirty="0" err="1" smtClean="0">
                <a:latin typeface="Courier New" pitchFamily="49" charset="0"/>
                <a:cs typeface="Courier New" pitchFamily="49" charset="0"/>
              </a:rPr>
              <a:t>PKEY_AudioEndpoint_ControlPanelPageProvider%,,%CPLEXT_CLSID</a:t>
            </a:r>
            <a:r>
              <a:rPr lang="en-US" sz="1700" dirty="0" smtClean="0">
                <a:latin typeface="Courier New" pitchFamily="49" charset="0"/>
                <a:cs typeface="Courier New" pitchFamily="49" charset="0"/>
              </a:rPr>
              <a:t>%</a:t>
            </a:r>
          </a:p>
          <a:p>
            <a:r>
              <a:rPr lang="en-US" sz="2400" dirty="0" err="1" smtClean="0"/>
              <a:t>SysFX</a:t>
            </a:r>
            <a:r>
              <a:rPr lang="en-US" sz="2400" dirty="0" smtClean="0"/>
              <a:t>-specific </a:t>
            </a:r>
            <a:r>
              <a:rPr lang="en-US" sz="2400" dirty="0" err="1" smtClean="0"/>
              <a:t>PropertyPages</a:t>
            </a:r>
            <a:endParaRPr lang="en-US" sz="2400" dirty="0" smtClean="0"/>
          </a:p>
          <a:p>
            <a:pPr lvl="1"/>
            <a:r>
              <a:rPr lang="en-US" sz="2200" dirty="0" smtClean="0"/>
              <a:t>Create a COM component that supports </a:t>
            </a:r>
            <a:r>
              <a:rPr lang="en-US" sz="2200" dirty="0" err="1" smtClean="0">
                <a:latin typeface="Courier New" pitchFamily="49" charset="0"/>
                <a:cs typeface="Courier New" pitchFamily="49" charset="0"/>
              </a:rPr>
              <a:t>IShellPropSheetExt</a:t>
            </a:r>
            <a:endParaRPr lang="en-US" sz="2200" dirty="0" smtClean="0">
              <a:latin typeface="Courier New" pitchFamily="49" charset="0"/>
              <a:cs typeface="Courier New" pitchFamily="49" charset="0"/>
            </a:endParaRPr>
          </a:p>
          <a:p>
            <a:pPr lvl="1"/>
            <a:r>
              <a:rPr lang="en-US" sz="2200" dirty="0" smtClean="0"/>
              <a:t>Cast </a:t>
            </a:r>
            <a:r>
              <a:rPr lang="en-US" sz="2200" dirty="0" err="1" smtClean="0">
                <a:latin typeface="Courier New" pitchFamily="49" charset="0"/>
                <a:cs typeface="Courier New" pitchFamily="49" charset="0"/>
              </a:rPr>
              <a:t>IShellPropSheetExt::Initialize</a:t>
            </a:r>
            <a:r>
              <a:rPr lang="en-US" sz="2200" dirty="0" smtClean="0">
                <a:latin typeface="Courier New" pitchFamily="49" charset="0"/>
                <a:cs typeface="Courier New" pitchFamily="49" charset="0"/>
              </a:rPr>
              <a:t> </a:t>
            </a:r>
            <a:r>
              <a:rPr lang="en-US" sz="2200" dirty="0" smtClean="0"/>
              <a:t>LPARAM to </a:t>
            </a:r>
            <a:r>
              <a:rPr lang="en-US" sz="2200" dirty="0" err="1" smtClean="0">
                <a:latin typeface="Courier New" pitchFamily="49" charset="0"/>
                <a:cs typeface="Courier New" pitchFamily="49" charset="0"/>
              </a:rPr>
              <a:t>AudioFXExtensionParams</a:t>
            </a:r>
            <a:r>
              <a:rPr lang="en-US" sz="2200" dirty="0" smtClean="0">
                <a:latin typeface="Courier New" pitchFamily="49" charset="0"/>
                <a:cs typeface="Courier New" pitchFamily="49" charset="0"/>
              </a:rPr>
              <a:t>*</a:t>
            </a:r>
            <a:endParaRPr lang="en-US" sz="2200" dirty="0" smtClean="0"/>
          </a:p>
          <a:p>
            <a:pPr lvl="1"/>
            <a:r>
              <a:rPr lang="en-US" sz="2200" dirty="0" smtClean="0"/>
              <a:t>Register using </a:t>
            </a:r>
            <a:r>
              <a:rPr lang="en-US" sz="2200" dirty="0" smtClean="0">
                <a:latin typeface="Courier New" pitchFamily="49" charset="0"/>
                <a:cs typeface="Courier New" pitchFamily="49" charset="0"/>
              </a:rPr>
              <a:t>“FX\\</a:t>
            </a:r>
            <a:r>
              <a:rPr lang="en-US" sz="2200" i="1" dirty="0" smtClean="0">
                <a:latin typeface="Courier New" pitchFamily="49" charset="0"/>
                <a:cs typeface="Courier New" pitchFamily="49" charset="0"/>
              </a:rPr>
              <a:t>n</a:t>
            </a:r>
            <a:r>
              <a:rPr lang="en-US" sz="2200" dirty="0" smtClean="0">
                <a:latin typeface="Courier New" pitchFamily="49" charset="0"/>
                <a:cs typeface="Courier New" pitchFamily="49" charset="0"/>
              </a:rPr>
              <a:t>”</a:t>
            </a:r>
            <a:r>
              <a:rPr lang="en-US" sz="2200" dirty="0" smtClean="0"/>
              <a:t> property group in the INF</a:t>
            </a:r>
          </a:p>
          <a:p>
            <a:pPr lvl="2">
              <a:buNone/>
            </a:pPr>
            <a:r>
              <a:rPr lang="en-US" sz="1700" dirty="0" smtClean="0">
                <a:latin typeface="Courier New" pitchFamily="49" charset="0"/>
                <a:cs typeface="Courier New" pitchFamily="49" charset="0"/>
              </a:rPr>
              <a:t>HKR,"FX\\0",%PKEY_SYSFX_Association%,,%KSNODETYPE_SPEAKER%</a:t>
            </a:r>
          </a:p>
          <a:p>
            <a:pPr lvl="2">
              <a:buNone/>
            </a:pPr>
            <a:r>
              <a:rPr lang="en-US" sz="1700" dirty="0" smtClean="0">
                <a:latin typeface="Courier New" pitchFamily="49" charset="0"/>
                <a:cs typeface="Courier New" pitchFamily="49" charset="0"/>
              </a:rPr>
              <a:t>HKR,"FX\\0",%PKEY_FX_UserInterfaceClsid %,,%SYSFX_UI_CLSID%</a:t>
            </a:r>
          </a:p>
          <a:p>
            <a:pPr>
              <a:buNone/>
            </a:pPr>
            <a:endParaRPr lang="en-US" sz="2400" dirty="0" smtClean="0"/>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461010" y="6964681"/>
            <a:ext cx="10050780" cy="86487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4" name="Rectangle 3"/>
          <p:cNvSpPr/>
          <p:nvPr/>
        </p:nvSpPr>
        <p:spPr bwMode="auto">
          <a:xfrm>
            <a:off x="461010" y="3771901"/>
            <a:ext cx="10050780" cy="99441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 name="Title 1"/>
          <p:cNvSpPr>
            <a:spLocks noGrp="1"/>
          </p:cNvSpPr>
          <p:nvPr>
            <p:ph type="title"/>
          </p:nvPr>
        </p:nvSpPr>
        <p:spPr>
          <a:xfrm>
            <a:off x="461010" y="270510"/>
            <a:ext cx="9875520" cy="1005840"/>
          </a:xfrm>
        </p:spPr>
        <p:txBody>
          <a:bodyPr>
            <a:normAutofit/>
          </a:bodyPr>
          <a:lstStyle/>
          <a:p>
            <a:r>
              <a:rPr lang="en-US" dirty="0" smtClean="0"/>
              <a:t>Customizing The CPL</a:t>
            </a:r>
            <a:endParaRPr lang="en-US" dirty="0"/>
          </a:p>
        </p:txBody>
      </p:sp>
      <p:sp>
        <p:nvSpPr>
          <p:cNvPr id="3" name="Content Placeholder 2"/>
          <p:cNvSpPr>
            <a:spLocks noGrp="1"/>
          </p:cNvSpPr>
          <p:nvPr>
            <p:ph idx="1"/>
          </p:nvPr>
        </p:nvSpPr>
        <p:spPr>
          <a:xfrm>
            <a:off x="461010" y="1695450"/>
            <a:ext cx="10050780" cy="6400800"/>
          </a:xfrm>
        </p:spPr>
        <p:txBody>
          <a:bodyPr>
            <a:noAutofit/>
          </a:bodyPr>
          <a:lstStyle/>
          <a:p>
            <a:r>
              <a:rPr lang="en-US" sz="2400" dirty="0" smtClean="0">
                <a:solidFill>
                  <a:schemeClr val="accent1"/>
                </a:solidFill>
              </a:rPr>
              <a:t>Standard</a:t>
            </a:r>
            <a:r>
              <a:rPr lang="en-US" sz="2400" i="1" dirty="0" smtClean="0"/>
              <a:t> </a:t>
            </a:r>
            <a:r>
              <a:rPr lang="en-US" sz="2400" dirty="0" err="1" smtClean="0"/>
              <a:t>PropertyPages</a:t>
            </a:r>
            <a:endParaRPr lang="en-US" sz="2400" dirty="0" smtClean="0"/>
          </a:p>
          <a:p>
            <a:pPr lvl="1"/>
            <a:r>
              <a:rPr lang="en-US" sz="2200" dirty="0" smtClean="0"/>
              <a:t>Create a COM component that supports </a:t>
            </a:r>
            <a:r>
              <a:rPr lang="en-US" sz="2200" dirty="0" err="1" smtClean="0">
                <a:latin typeface="Courier New" pitchFamily="49" charset="0"/>
                <a:cs typeface="Courier New" pitchFamily="49" charset="0"/>
              </a:rPr>
              <a:t>IPropertyPageExt</a:t>
            </a:r>
            <a:endParaRPr lang="en-US" sz="2200" dirty="0" smtClean="0">
              <a:latin typeface="Courier New" pitchFamily="49" charset="0"/>
              <a:cs typeface="Courier New" pitchFamily="49" charset="0"/>
            </a:endParaRPr>
          </a:p>
          <a:p>
            <a:pPr lvl="1"/>
            <a:r>
              <a:rPr lang="en-US" sz="2200" dirty="0" smtClean="0"/>
              <a:t>Cast </a:t>
            </a:r>
            <a:r>
              <a:rPr lang="en-US" sz="2200" dirty="0" err="1" smtClean="0">
                <a:latin typeface="Courier New" pitchFamily="49" charset="0"/>
                <a:cs typeface="Courier New" pitchFamily="49" charset="0"/>
              </a:rPr>
              <a:t>IPropertyPageExt</a:t>
            </a:r>
            <a:r>
              <a:rPr lang="en-US" sz="2200" dirty="0" smtClean="0">
                <a:latin typeface="Courier New" pitchFamily="49" charset="0"/>
                <a:cs typeface="Courier New" pitchFamily="49" charset="0"/>
              </a:rPr>
              <a:t>::Initialize</a:t>
            </a:r>
            <a:r>
              <a:rPr lang="en-US" sz="2200" dirty="0" smtClean="0"/>
              <a:t> LPARAM to </a:t>
            </a:r>
            <a:r>
              <a:rPr lang="en-US" sz="2200" dirty="0" err="1" smtClean="0">
                <a:latin typeface="Courier New" pitchFamily="49" charset="0"/>
                <a:cs typeface="Courier New" pitchFamily="49" charset="0"/>
              </a:rPr>
              <a:t>AudioExtensionParams</a:t>
            </a:r>
            <a:r>
              <a:rPr lang="en-US" sz="2200" dirty="0" smtClean="0">
                <a:latin typeface="Courier New" pitchFamily="49" charset="0"/>
                <a:cs typeface="Courier New" pitchFamily="49" charset="0"/>
              </a:rPr>
              <a:t>*</a:t>
            </a:r>
          </a:p>
          <a:p>
            <a:pPr lvl="1"/>
            <a:r>
              <a:rPr lang="en-US" sz="2200" dirty="0" smtClean="0"/>
              <a:t>Register using </a:t>
            </a:r>
            <a:r>
              <a:rPr lang="en-US" sz="2200" dirty="0" smtClean="0">
                <a:latin typeface="Courier New" pitchFamily="49" charset="0"/>
                <a:cs typeface="Courier New" pitchFamily="49" charset="0"/>
              </a:rPr>
              <a:t>“EP\\n” </a:t>
            </a:r>
            <a:r>
              <a:rPr lang="en-US" sz="2200" dirty="0" smtClean="0"/>
              <a:t>property group in the INF</a:t>
            </a:r>
          </a:p>
          <a:p>
            <a:pPr lvl="2">
              <a:buNone/>
            </a:pPr>
            <a:r>
              <a:rPr lang="en-US" sz="1700" dirty="0" smtClean="0">
                <a:latin typeface="Courier New" pitchFamily="49" charset="0"/>
                <a:cs typeface="Courier New" pitchFamily="49" charset="0"/>
              </a:rPr>
              <a:t>HKR,"EP\\0", %</a:t>
            </a:r>
            <a:r>
              <a:rPr lang="en-US" sz="1700" dirty="0" err="1" smtClean="0">
                <a:latin typeface="Courier New" pitchFamily="49" charset="0"/>
                <a:cs typeface="Courier New" pitchFamily="49" charset="0"/>
              </a:rPr>
              <a:t>PKEY_AudioEndpoint_Association%,,%KSNODETYPE_SPEAKER</a:t>
            </a:r>
            <a:r>
              <a:rPr lang="en-US" sz="1700" dirty="0" smtClean="0">
                <a:latin typeface="Courier New" pitchFamily="49" charset="0"/>
                <a:cs typeface="Courier New" pitchFamily="49" charset="0"/>
              </a:rPr>
              <a:t>%</a:t>
            </a:r>
          </a:p>
          <a:p>
            <a:pPr lvl="2">
              <a:buNone/>
            </a:pPr>
            <a:r>
              <a:rPr lang="en-US" sz="1700" dirty="0" smtClean="0">
                <a:latin typeface="Courier New" pitchFamily="49" charset="0"/>
                <a:cs typeface="Courier New" pitchFamily="49" charset="0"/>
              </a:rPr>
              <a:t>HKR,"EP\\0", %</a:t>
            </a:r>
            <a:r>
              <a:rPr lang="en-US" sz="1700" dirty="0" err="1" smtClean="0">
                <a:latin typeface="Courier New" pitchFamily="49" charset="0"/>
                <a:cs typeface="Courier New" pitchFamily="49" charset="0"/>
              </a:rPr>
              <a:t>PKEY_AudioEndpoint_ControlPanelPageProvider%,,%CPLEXT_CLSID</a:t>
            </a:r>
            <a:r>
              <a:rPr lang="en-US" sz="1700" dirty="0" smtClean="0">
                <a:latin typeface="Courier New" pitchFamily="49" charset="0"/>
                <a:cs typeface="Courier New" pitchFamily="49" charset="0"/>
              </a:rPr>
              <a:t>%</a:t>
            </a:r>
          </a:p>
          <a:p>
            <a:r>
              <a:rPr lang="en-US" sz="2400" dirty="0" err="1" smtClean="0"/>
              <a:t>SysFX</a:t>
            </a:r>
            <a:r>
              <a:rPr lang="en-US" sz="2400" dirty="0" smtClean="0"/>
              <a:t>-specific </a:t>
            </a:r>
            <a:r>
              <a:rPr lang="en-US" sz="2400" dirty="0" err="1" smtClean="0"/>
              <a:t>PropertyPages</a:t>
            </a:r>
            <a:endParaRPr lang="en-US" sz="2400" dirty="0" smtClean="0"/>
          </a:p>
          <a:p>
            <a:pPr lvl="1"/>
            <a:r>
              <a:rPr lang="en-US" sz="2200" dirty="0" smtClean="0"/>
              <a:t>Create a COM component that supports </a:t>
            </a:r>
            <a:r>
              <a:rPr lang="en-US" sz="2200" dirty="0" err="1" smtClean="0">
                <a:latin typeface="Courier New" pitchFamily="49" charset="0"/>
                <a:cs typeface="Courier New" pitchFamily="49" charset="0"/>
              </a:rPr>
              <a:t>IPropertyPageExt</a:t>
            </a:r>
            <a:endParaRPr lang="en-US" sz="2200" dirty="0" smtClean="0">
              <a:latin typeface="Courier New" pitchFamily="49" charset="0"/>
              <a:cs typeface="Courier New" pitchFamily="49" charset="0"/>
            </a:endParaRPr>
          </a:p>
          <a:p>
            <a:pPr lvl="1"/>
            <a:r>
              <a:rPr lang="en-US" sz="2200" dirty="0" smtClean="0"/>
              <a:t>Cast </a:t>
            </a:r>
            <a:r>
              <a:rPr lang="en-US" sz="2200" dirty="0" err="1" smtClean="0">
                <a:latin typeface="Courier New" pitchFamily="49" charset="0"/>
                <a:cs typeface="Courier New" pitchFamily="49" charset="0"/>
              </a:rPr>
              <a:t>IPropertyPageExt</a:t>
            </a:r>
            <a:r>
              <a:rPr lang="en-US" sz="2200" dirty="0" smtClean="0">
                <a:latin typeface="Courier New" pitchFamily="49" charset="0"/>
                <a:cs typeface="Courier New" pitchFamily="49" charset="0"/>
              </a:rPr>
              <a:t>::Initialize </a:t>
            </a:r>
            <a:r>
              <a:rPr lang="en-US" sz="2200" dirty="0" smtClean="0"/>
              <a:t>LPARAM to </a:t>
            </a:r>
            <a:r>
              <a:rPr lang="en-US" sz="2200" dirty="0" err="1" smtClean="0">
                <a:latin typeface="Courier New" pitchFamily="49" charset="0"/>
                <a:cs typeface="Courier New" pitchFamily="49" charset="0"/>
              </a:rPr>
              <a:t>AudioFXExtensionParams</a:t>
            </a:r>
            <a:r>
              <a:rPr lang="en-US" sz="2200" dirty="0" smtClean="0">
                <a:latin typeface="Courier New" pitchFamily="49" charset="0"/>
                <a:cs typeface="Courier New" pitchFamily="49" charset="0"/>
              </a:rPr>
              <a:t>*</a:t>
            </a:r>
            <a:endParaRPr lang="en-US" sz="2200" dirty="0" smtClean="0"/>
          </a:p>
          <a:p>
            <a:pPr lvl="1"/>
            <a:r>
              <a:rPr lang="en-US" sz="2200" dirty="0" smtClean="0"/>
              <a:t>Register using </a:t>
            </a:r>
            <a:r>
              <a:rPr lang="en-US" sz="2200" dirty="0" smtClean="0">
                <a:latin typeface="Courier New" pitchFamily="49" charset="0"/>
                <a:cs typeface="Courier New" pitchFamily="49" charset="0"/>
              </a:rPr>
              <a:t>“FX\\</a:t>
            </a:r>
            <a:r>
              <a:rPr lang="en-US" sz="2200" i="1" dirty="0" smtClean="0">
                <a:latin typeface="Courier New" pitchFamily="49" charset="0"/>
                <a:cs typeface="Courier New" pitchFamily="49" charset="0"/>
              </a:rPr>
              <a:t>n</a:t>
            </a:r>
            <a:r>
              <a:rPr lang="en-US" sz="2200" dirty="0" smtClean="0">
                <a:latin typeface="Courier New" pitchFamily="49" charset="0"/>
                <a:cs typeface="Courier New" pitchFamily="49" charset="0"/>
              </a:rPr>
              <a:t>”</a:t>
            </a:r>
            <a:r>
              <a:rPr lang="en-US" sz="2200" dirty="0" smtClean="0"/>
              <a:t> property group in the INF</a:t>
            </a:r>
          </a:p>
          <a:p>
            <a:pPr lvl="2">
              <a:buNone/>
            </a:pPr>
            <a:r>
              <a:rPr lang="en-US" sz="1700" dirty="0" smtClean="0">
                <a:latin typeface="Courier New" pitchFamily="49" charset="0"/>
                <a:cs typeface="Courier New" pitchFamily="49" charset="0"/>
              </a:rPr>
              <a:t>HKR,"FX\\0",%PKEY_SYSFX_Association%,,%KSNODETYPE_SPEAKER%</a:t>
            </a:r>
          </a:p>
          <a:p>
            <a:pPr lvl="2">
              <a:buNone/>
            </a:pPr>
            <a:r>
              <a:rPr lang="en-US" sz="1700" dirty="0" smtClean="0">
                <a:latin typeface="Courier New" pitchFamily="49" charset="0"/>
                <a:cs typeface="Courier New" pitchFamily="49" charset="0"/>
              </a:rPr>
              <a:t>HKR,"FX\\0",%PKEY_FX_UserInterfaceClsid %,,%SYSFX_UI_CLSID%</a:t>
            </a:r>
          </a:p>
          <a:p>
            <a:pPr>
              <a:buNone/>
            </a:pPr>
            <a:endParaRPr lang="en-US" sz="2400" dirty="0" smtClean="0"/>
          </a:p>
        </p:txBody>
      </p:sp>
      <p:sp>
        <p:nvSpPr>
          <p:cNvPr id="7" name="Rectangle 6"/>
          <p:cNvSpPr/>
          <p:nvPr/>
        </p:nvSpPr>
        <p:spPr bwMode="auto">
          <a:xfrm>
            <a:off x="0" y="0"/>
            <a:ext cx="10972800" cy="8229600"/>
          </a:xfrm>
          <a:prstGeom prst="rect">
            <a:avLst/>
          </a:prstGeom>
          <a:solidFill>
            <a:srgbClr val="000000">
              <a:alpha val="40000"/>
            </a:srgb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pic>
        <p:nvPicPr>
          <p:cNvPr id="6" name="Picture 2"/>
          <p:cNvPicPr>
            <a:picLocks noChangeAspect="1" noChangeArrowheads="1"/>
          </p:cNvPicPr>
          <p:nvPr/>
        </p:nvPicPr>
        <p:blipFill>
          <a:blip r:embed="rId3"/>
          <a:srcRect/>
          <a:stretch>
            <a:fillRect/>
          </a:stretch>
        </p:blipFill>
        <p:spPr bwMode="auto">
          <a:xfrm>
            <a:off x="3291841" y="2278380"/>
            <a:ext cx="4618616" cy="512064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Vista Audio System Effects </a:t>
            </a:r>
            <a:endParaRPr lang="en-US" dirty="0"/>
          </a:p>
        </p:txBody>
      </p:sp>
      <p:sp>
        <p:nvSpPr>
          <p:cNvPr id="3" name="Subtitle 2"/>
          <p:cNvSpPr>
            <a:spLocks noGrp="1"/>
          </p:cNvSpPr>
          <p:nvPr>
            <p:ph type="subTitle" idx="1"/>
          </p:nvPr>
        </p:nvSpPr>
        <p:spPr>
          <a:xfrm>
            <a:off x="873130" y="5200892"/>
            <a:ext cx="9231313" cy="2215991"/>
          </a:xfrm>
        </p:spPr>
        <p:txBody>
          <a:bodyPr/>
          <a:lstStyle/>
          <a:p>
            <a:r>
              <a:rPr lang="en-US" dirty="0" smtClean="0"/>
              <a:t>Cheng-mean Liu</a:t>
            </a:r>
          </a:p>
          <a:p>
            <a:r>
              <a:rPr lang="en-US" dirty="0" smtClean="0"/>
              <a:t>Software Design Engineer</a:t>
            </a:r>
          </a:p>
          <a:p>
            <a:r>
              <a:rPr lang="en-US" dirty="0" smtClean="0"/>
              <a:t>Microsoft Corporation</a:t>
            </a:r>
          </a:p>
          <a:p>
            <a:endParaRPr lang="en-US" dirty="0"/>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Subsession Outline</a:t>
            </a:r>
            <a:endParaRPr lang="en-US" dirty="0"/>
          </a:p>
        </p:txBody>
      </p:sp>
      <p:sp>
        <p:nvSpPr>
          <p:cNvPr id="3" name="Content Placeholder 2"/>
          <p:cNvSpPr>
            <a:spLocks noGrp="1"/>
          </p:cNvSpPr>
          <p:nvPr>
            <p:ph idx="1"/>
          </p:nvPr>
        </p:nvSpPr>
        <p:spPr>
          <a:xfrm>
            <a:off x="459107" y="1695450"/>
            <a:ext cx="10056494" cy="5902538"/>
          </a:xfrm>
        </p:spPr>
        <p:txBody>
          <a:bodyPr/>
          <a:lstStyle/>
          <a:p>
            <a:r>
              <a:rPr lang="en-US" dirty="0" smtClean="0"/>
              <a:t>Brief introduction to Windows Vista </a:t>
            </a:r>
            <a:br>
              <a:rPr lang="en-US" dirty="0" smtClean="0"/>
            </a:br>
            <a:r>
              <a:rPr lang="en-US" dirty="0" smtClean="0"/>
              <a:t>audio architecture</a:t>
            </a:r>
          </a:p>
          <a:p>
            <a:r>
              <a:rPr lang="en-US" dirty="0" smtClean="0"/>
              <a:t>System effects</a:t>
            </a:r>
          </a:p>
          <a:p>
            <a:pPr lvl="1"/>
            <a:r>
              <a:rPr lang="en-US" dirty="0" smtClean="0"/>
              <a:t>Inbox systems effects</a:t>
            </a:r>
          </a:p>
          <a:p>
            <a:pPr lvl="1"/>
            <a:r>
              <a:rPr lang="en-US" dirty="0" smtClean="0"/>
              <a:t>Custom system effects</a:t>
            </a:r>
          </a:p>
          <a:p>
            <a:r>
              <a:rPr lang="en-US" dirty="0" smtClean="0"/>
              <a:t>How to implement custom system effects</a:t>
            </a:r>
          </a:p>
          <a:p>
            <a:pPr lvl="1"/>
            <a:r>
              <a:rPr lang="en-US" dirty="0" smtClean="0"/>
              <a:t>Installation</a:t>
            </a:r>
          </a:p>
          <a:p>
            <a:pPr lvl="1"/>
            <a:r>
              <a:rPr lang="en-US" dirty="0" smtClean="0"/>
              <a:t>Required interfaces and run time behavior</a:t>
            </a:r>
          </a:p>
          <a:p>
            <a:pPr lvl="1"/>
            <a:r>
              <a:rPr lang="en-US" dirty="0" smtClean="0"/>
              <a:t>Samples</a:t>
            </a:r>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Up Arrow 47"/>
          <p:cNvSpPr/>
          <p:nvPr/>
        </p:nvSpPr>
        <p:spPr bwMode="auto">
          <a:xfrm>
            <a:off x="8710600" y="2011680"/>
            <a:ext cx="274320" cy="73152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Down Arrow 46"/>
          <p:cNvSpPr/>
          <p:nvPr/>
        </p:nvSpPr>
        <p:spPr bwMode="auto">
          <a:xfrm>
            <a:off x="6217920" y="1645920"/>
            <a:ext cx="182880" cy="731520"/>
          </a:xfrm>
          <a:prstGeom prst="downArrow">
            <a:avLst>
              <a:gd name="adj1" fmla="val 50000"/>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Down Arrow 45"/>
          <p:cNvSpPr/>
          <p:nvPr/>
        </p:nvSpPr>
        <p:spPr bwMode="auto">
          <a:xfrm>
            <a:off x="5303520" y="1645920"/>
            <a:ext cx="182880" cy="731520"/>
          </a:xfrm>
          <a:prstGeom prst="downArrow">
            <a:avLst>
              <a:gd name="adj1" fmla="val 50000"/>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Down Arrow 44"/>
          <p:cNvSpPr/>
          <p:nvPr/>
        </p:nvSpPr>
        <p:spPr bwMode="auto">
          <a:xfrm>
            <a:off x="4389120" y="1645920"/>
            <a:ext cx="182880" cy="731520"/>
          </a:xfrm>
          <a:prstGeom prst="downArrow">
            <a:avLst>
              <a:gd name="adj1" fmla="val 50000"/>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 name="Down Arrow 42"/>
          <p:cNvSpPr/>
          <p:nvPr/>
        </p:nvSpPr>
        <p:spPr bwMode="auto">
          <a:xfrm>
            <a:off x="2651760" y="1554480"/>
            <a:ext cx="182880" cy="731520"/>
          </a:xfrm>
          <a:prstGeom prst="downArrow">
            <a:avLst>
              <a:gd name="adj1" fmla="val 50000"/>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Down Arrow 43"/>
          <p:cNvSpPr/>
          <p:nvPr/>
        </p:nvSpPr>
        <p:spPr bwMode="auto">
          <a:xfrm>
            <a:off x="1188720" y="1554480"/>
            <a:ext cx="182880" cy="731520"/>
          </a:xfrm>
          <a:prstGeom prst="downArrow">
            <a:avLst>
              <a:gd name="adj1" fmla="val 50000"/>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Up Arrow 50"/>
          <p:cNvSpPr/>
          <p:nvPr/>
        </p:nvSpPr>
        <p:spPr bwMode="auto">
          <a:xfrm>
            <a:off x="8802040" y="6035040"/>
            <a:ext cx="365760" cy="64008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Down Arrow 51"/>
          <p:cNvSpPr/>
          <p:nvPr/>
        </p:nvSpPr>
        <p:spPr bwMode="auto">
          <a:xfrm>
            <a:off x="5212080" y="5852160"/>
            <a:ext cx="457200" cy="64008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Down Arrow 58"/>
          <p:cNvSpPr/>
          <p:nvPr/>
        </p:nvSpPr>
        <p:spPr bwMode="auto">
          <a:xfrm>
            <a:off x="1828800" y="5852160"/>
            <a:ext cx="457200" cy="64008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1097280" y="6492240"/>
            <a:ext cx="8686800" cy="54864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rPr>
              <a:t>Audio driver (</a:t>
            </a:r>
            <a:r>
              <a:rPr lang="en-US" dirty="0" err="1" smtClean="0">
                <a:solidFill>
                  <a:srgbClr val="FFFFFF"/>
                </a:solidFill>
                <a:effectLst>
                  <a:outerShdw blurRad="38100" dist="38100" dir="2700000" algn="tl">
                    <a:srgbClr val="000000">
                      <a:alpha val="43137"/>
                    </a:srgbClr>
                  </a:outerShdw>
                </a:effectLst>
                <a:latin typeface="Segoe" pitchFamily="34" charset="0"/>
              </a:rPr>
              <a:t>WaveRT</a:t>
            </a:r>
            <a:r>
              <a:rPr lang="en-US" dirty="0" smtClean="0">
                <a:solidFill>
                  <a:srgbClr val="FFFFFF"/>
                </a:solidFill>
                <a:effectLst>
                  <a:outerShdw blurRad="38100" dist="38100" dir="2700000" algn="tl">
                    <a:srgbClr val="000000">
                      <a:alpha val="43137"/>
                    </a:srgbClr>
                  </a:outerShdw>
                </a:effectLst>
                <a:latin typeface="Segoe" pitchFamily="34" charset="0"/>
              </a:rPr>
              <a:t> miniport driver)</a:t>
            </a:r>
          </a:p>
        </p:txBody>
      </p:sp>
      <p:sp>
        <p:nvSpPr>
          <p:cNvPr id="2" name="Title 1"/>
          <p:cNvSpPr>
            <a:spLocks noGrp="1"/>
          </p:cNvSpPr>
          <p:nvPr>
            <p:ph type="title"/>
          </p:nvPr>
        </p:nvSpPr>
        <p:spPr/>
        <p:txBody>
          <a:bodyPr/>
          <a:lstStyle/>
          <a:p>
            <a:r>
              <a:rPr smtClean="0"/>
              <a:t>Vista Audio Architecture</a:t>
            </a:r>
            <a:endParaRPr lang="en-US" dirty="0"/>
          </a:p>
        </p:txBody>
      </p:sp>
      <p:sp>
        <p:nvSpPr>
          <p:cNvPr id="5" name="Rounded Rectangle 4"/>
          <p:cNvSpPr/>
          <p:nvPr/>
        </p:nvSpPr>
        <p:spPr bwMode="auto">
          <a:xfrm>
            <a:off x="4023360" y="4480560"/>
            <a:ext cx="2926080" cy="164592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000000"/>
                </a:solidFill>
                <a:latin typeface="Segoe" pitchFamily="34" charset="0"/>
              </a:rPr>
              <a:t>Logical render device</a:t>
            </a:r>
          </a:p>
        </p:txBody>
      </p:sp>
      <p:sp>
        <p:nvSpPr>
          <p:cNvPr id="6" name="Rounded Rectangle 5"/>
          <p:cNvSpPr/>
          <p:nvPr/>
        </p:nvSpPr>
        <p:spPr bwMode="auto">
          <a:xfrm>
            <a:off x="7339000" y="4480560"/>
            <a:ext cx="3108960" cy="155448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000000"/>
                </a:solidFill>
                <a:latin typeface="Segoe" pitchFamily="34" charset="0"/>
              </a:rPr>
              <a:t>Logical capture device</a:t>
            </a:r>
          </a:p>
        </p:txBody>
      </p:sp>
      <p:sp>
        <p:nvSpPr>
          <p:cNvPr id="7" name="Rounded Rectangle 6"/>
          <p:cNvSpPr/>
          <p:nvPr/>
        </p:nvSpPr>
        <p:spPr bwMode="auto">
          <a:xfrm>
            <a:off x="2651760" y="7444377"/>
            <a:ext cx="5577840" cy="419464"/>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rgbClr val="000000"/>
                </a:solidFill>
                <a:latin typeface="Segoe" pitchFamily="34" charset="0"/>
              </a:rPr>
              <a:t>Audio Codec </a:t>
            </a:r>
          </a:p>
        </p:txBody>
      </p:sp>
      <p:sp>
        <p:nvSpPr>
          <p:cNvPr id="8" name="Rounded Rectangle 7"/>
          <p:cNvSpPr/>
          <p:nvPr/>
        </p:nvSpPr>
        <p:spPr bwMode="auto">
          <a:xfrm>
            <a:off x="457200" y="4480560"/>
            <a:ext cx="3017520" cy="155448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dirty="0" smtClean="0">
                <a:solidFill>
                  <a:srgbClr val="000000"/>
                </a:solidFill>
                <a:latin typeface="Segoe" pitchFamily="34" charset="0"/>
              </a:rPr>
              <a:t>Logical render device</a:t>
            </a:r>
          </a:p>
        </p:txBody>
      </p:sp>
      <p:sp>
        <p:nvSpPr>
          <p:cNvPr id="10" name="Rounded Rectangle 9"/>
          <p:cNvSpPr/>
          <p:nvPr/>
        </p:nvSpPr>
        <p:spPr bwMode="auto">
          <a:xfrm>
            <a:off x="548640" y="2377440"/>
            <a:ext cx="2834640" cy="10972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11" name="Rounded Rectangle 10"/>
          <p:cNvSpPr/>
          <p:nvPr/>
        </p:nvSpPr>
        <p:spPr bwMode="auto">
          <a:xfrm>
            <a:off x="640080" y="1463040"/>
            <a:ext cx="118872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16" name="Rounded Rectangle 15"/>
          <p:cNvSpPr/>
          <p:nvPr/>
        </p:nvSpPr>
        <p:spPr bwMode="auto">
          <a:xfrm>
            <a:off x="2194560" y="1463040"/>
            <a:ext cx="109728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21" name="Rounded Rectangle 20"/>
          <p:cNvSpPr/>
          <p:nvPr/>
        </p:nvSpPr>
        <p:spPr bwMode="auto">
          <a:xfrm>
            <a:off x="4023360" y="1463040"/>
            <a:ext cx="82296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22" name="Rounded Rectangle 21"/>
          <p:cNvSpPr/>
          <p:nvPr/>
        </p:nvSpPr>
        <p:spPr bwMode="auto">
          <a:xfrm>
            <a:off x="4937760" y="1463040"/>
            <a:ext cx="82296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23" name="Rounded Rectangle 22"/>
          <p:cNvSpPr/>
          <p:nvPr/>
        </p:nvSpPr>
        <p:spPr bwMode="auto">
          <a:xfrm>
            <a:off x="5852160" y="1463040"/>
            <a:ext cx="82296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26" name="Rounded Rectangle 25"/>
          <p:cNvSpPr/>
          <p:nvPr/>
        </p:nvSpPr>
        <p:spPr bwMode="auto">
          <a:xfrm>
            <a:off x="7521880" y="1463040"/>
            <a:ext cx="237744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cxnSp>
        <p:nvCxnSpPr>
          <p:cNvPr id="28" name="Straight Connector 27"/>
          <p:cNvCxnSpPr/>
          <p:nvPr/>
        </p:nvCxnSpPr>
        <p:spPr bwMode="auto">
          <a:xfrm>
            <a:off x="274320" y="4023360"/>
            <a:ext cx="10424160" cy="190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9259240" y="3657602"/>
            <a:ext cx="1258422" cy="369332"/>
          </a:xfrm>
          <a:prstGeom prst="rect">
            <a:avLst/>
          </a:prstGeom>
          <a:noFill/>
        </p:spPr>
        <p:txBody>
          <a:bodyPr wrap="non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User Mode</a:t>
            </a:r>
            <a:endParaRPr lang="en-US" sz="3400" dirty="0" smtClean="0">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9259239" y="4114801"/>
            <a:ext cx="1432162" cy="369332"/>
          </a:xfrm>
          <a:prstGeom prst="rect">
            <a:avLst/>
          </a:prstGeom>
          <a:noFill/>
        </p:spPr>
        <p:txBody>
          <a:bodyPr wrap="non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Kernel Mode</a:t>
            </a:r>
            <a:endParaRPr lang="en-US" sz="3400" dirty="0" smtClean="0">
              <a:effectLst>
                <a:outerShdw blurRad="38100" dist="38100" dir="2700000" algn="tl">
                  <a:srgbClr val="000000">
                    <a:alpha val="43137"/>
                  </a:srgbClr>
                </a:outerShdw>
              </a:effectLst>
              <a:latin typeface="Segoe" pitchFamily="34" charset="0"/>
            </a:endParaRPr>
          </a:p>
        </p:txBody>
      </p:sp>
      <p:sp>
        <p:nvSpPr>
          <p:cNvPr id="27" name="Down Arrow 26"/>
          <p:cNvSpPr/>
          <p:nvPr/>
        </p:nvSpPr>
        <p:spPr bwMode="auto">
          <a:xfrm>
            <a:off x="5212080" y="3474720"/>
            <a:ext cx="457200" cy="914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4023360" y="2377440"/>
            <a:ext cx="2834640" cy="10972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34" name="Rounded Rectangle 33"/>
          <p:cNvSpPr/>
          <p:nvPr/>
        </p:nvSpPr>
        <p:spPr bwMode="auto">
          <a:xfrm>
            <a:off x="7430440" y="2377440"/>
            <a:ext cx="2834640" cy="10972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37" name="Up Arrow 36"/>
          <p:cNvSpPr/>
          <p:nvPr/>
        </p:nvSpPr>
        <p:spPr bwMode="auto">
          <a:xfrm>
            <a:off x="8710600" y="3474720"/>
            <a:ext cx="365760" cy="100584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Down Arrow 37"/>
          <p:cNvSpPr/>
          <p:nvPr/>
        </p:nvSpPr>
        <p:spPr bwMode="auto">
          <a:xfrm>
            <a:off x="1737360" y="3474720"/>
            <a:ext cx="457200" cy="914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Up-Down Arrow 48"/>
          <p:cNvSpPr/>
          <p:nvPr/>
        </p:nvSpPr>
        <p:spPr bwMode="auto">
          <a:xfrm>
            <a:off x="5212080" y="6949440"/>
            <a:ext cx="365760" cy="640080"/>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5" name="Picture 4" descr="MCj04080320000[1]"/>
          <p:cNvPicPr>
            <a:picLocks noChangeAspect="1" noChangeArrowheads="1"/>
          </p:cNvPicPr>
          <p:nvPr/>
        </p:nvPicPr>
        <p:blipFill>
          <a:blip r:embed="rId3"/>
          <a:srcRect/>
          <a:stretch>
            <a:fillRect/>
          </a:stretch>
        </p:blipFill>
        <p:spPr bwMode="auto">
          <a:xfrm>
            <a:off x="8436280" y="5029201"/>
            <a:ext cx="822959" cy="786239"/>
          </a:xfrm>
          <a:prstGeom prst="rect">
            <a:avLst/>
          </a:prstGeom>
          <a:noFill/>
          <a:effectLst>
            <a:outerShdw blurRad="50800" dist="38100" dir="2700000" algn="tl" rotWithShape="0">
              <a:prstClr val="black">
                <a:alpha val="40000"/>
              </a:prstClr>
            </a:outerShdw>
          </a:effectLst>
        </p:spPr>
      </p:pic>
      <p:pic>
        <p:nvPicPr>
          <p:cNvPr id="39" name="Picture 6" descr="headphones"/>
          <p:cNvPicPr>
            <a:picLocks noChangeAspect="1" noChangeArrowheads="1"/>
          </p:cNvPicPr>
          <p:nvPr/>
        </p:nvPicPr>
        <p:blipFill>
          <a:blip r:embed="rId4"/>
          <a:srcRect/>
          <a:stretch>
            <a:fillRect/>
          </a:stretch>
        </p:blipFill>
        <p:spPr bwMode="auto">
          <a:xfrm>
            <a:off x="1645920" y="5120640"/>
            <a:ext cx="731520" cy="829456"/>
          </a:xfrm>
          <a:prstGeom prst="rect">
            <a:avLst/>
          </a:prstGeom>
          <a:noFill/>
          <a:effectLst>
            <a:outerShdw blurRad="50800" dist="38100" dir="2700000" algn="tl" rotWithShape="0">
              <a:prstClr val="black">
                <a:alpha val="40000"/>
              </a:prstClr>
            </a:outerShdw>
          </a:effectLst>
        </p:spPr>
      </p:pic>
      <p:pic>
        <p:nvPicPr>
          <p:cNvPr id="4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46320" y="5029200"/>
            <a:ext cx="1371600" cy="1018651"/>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1371600" y="5029200"/>
            <a:ext cx="4663440" cy="11887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err="1" smtClean="0">
                <a:solidFill>
                  <a:srgbClr val="FFFFFF"/>
                </a:solidFill>
                <a:effectLst>
                  <a:outerShdw blurRad="38100" dist="38100" dir="2700000" algn="tl">
                    <a:srgbClr val="000000">
                      <a:alpha val="43137"/>
                    </a:srgbClr>
                  </a:outerShdw>
                </a:effectLst>
                <a:latin typeface="Segoe" pitchFamily="34" charset="0"/>
              </a:rPr>
              <a:t>WaveRT</a:t>
            </a:r>
            <a:r>
              <a:rPr lang="en-US" sz="2900" dirty="0" smtClean="0">
                <a:solidFill>
                  <a:srgbClr val="FFFFFF"/>
                </a:solidFill>
                <a:effectLst>
                  <a:outerShdw blurRad="38100" dist="38100" dir="2700000" algn="tl">
                    <a:srgbClr val="000000">
                      <a:alpha val="43137"/>
                    </a:srgbClr>
                  </a:outerShdw>
                </a:effectLst>
                <a:latin typeface="Segoe" pitchFamily="34" charset="0"/>
              </a:rPr>
              <a:t> Miniport Driver</a:t>
            </a:r>
          </a:p>
        </p:txBody>
      </p:sp>
      <p:sp>
        <p:nvSpPr>
          <p:cNvPr id="2" name="Title 1"/>
          <p:cNvSpPr>
            <a:spLocks noGrp="1"/>
          </p:cNvSpPr>
          <p:nvPr>
            <p:ph type="title"/>
          </p:nvPr>
        </p:nvSpPr>
        <p:spPr/>
        <p:txBody>
          <a:bodyPr/>
          <a:lstStyle/>
          <a:p>
            <a:r>
              <a:rPr smtClean="0"/>
              <a:t>WaveRT Driver</a:t>
            </a:r>
            <a:endParaRPr lang="en-US" dirty="0"/>
          </a:p>
        </p:txBody>
      </p:sp>
      <p:sp>
        <p:nvSpPr>
          <p:cNvPr id="21" name="Rounded Rectangle 20"/>
          <p:cNvSpPr/>
          <p:nvPr/>
        </p:nvSpPr>
        <p:spPr bwMode="auto">
          <a:xfrm>
            <a:off x="1371600" y="1371600"/>
            <a:ext cx="7772400" cy="5486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3800" dirty="0" smtClean="0">
                <a:solidFill>
                  <a:schemeClr val="tx1"/>
                </a:solidFill>
                <a:effectLst>
                  <a:outerShdw blurRad="38100" dist="38100" dir="2700000" algn="tl">
                    <a:srgbClr val="000000">
                      <a:alpha val="43137"/>
                    </a:srgbClr>
                  </a:outerShdw>
                </a:effectLst>
                <a:latin typeface="Segoe" pitchFamily="34" charset="0"/>
              </a:rPr>
              <a:t>App</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8" name="Straight Connector 27"/>
          <p:cNvCxnSpPr/>
          <p:nvPr/>
        </p:nvCxnSpPr>
        <p:spPr bwMode="auto">
          <a:xfrm>
            <a:off x="274320" y="4478655"/>
            <a:ext cx="10424160" cy="190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9152272" y="4023362"/>
            <a:ext cx="1271887" cy="369332"/>
          </a:xfrm>
          <a:prstGeom prst="rect">
            <a:avLst/>
          </a:prstGeom>
          <a:noFill/>
        </p:spPr>
        <p:txBody>
          <a:bodyPr wrap="non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User Mode</a:t>
            </a:r>
            <a:endParaRPr lang="en-US" sz="3400" dirty="0" smtClean="0">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9144003" y="4572002"/>
            <a:ext cx="1439240" cy="369332"/>
          </a:xfrm>
          <a:prstGeom prst="rect">
            <a:avLst/>
          </a:prstGeom>
          <a:noFill/>
        </p:spPr>
        <p:txBody>
          <a:bodyPr wrap="non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Kernel Mode</a:t>
            </a:r>
            <a:endParaRPr lang="en-US" sz="3400" dirty="0" smtClean="0">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1371600" y="2926080"/>
            <a:ext cx="7772400" cy="12801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45" name="Down Arrow 44"/>
          <p:cNvSpPr/>
          <p:nvPr/>
        </p:nvSpPr>
        <p:spPr bwMode="auto">
          <a:xfrm>
            <a:off x="3383280" y="1920240"/>
            <a:ext cx="274320" cy="914400"/>
          </a:xfrm>
          <a:prstGeom prst="downArrow">
            <a:avLst>
              <a:gd name="adj1" fmla="val 50000"/>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6537961" y="3840480"/>
            <a:ext cx="2468881" cy="128016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Shared Memory </a:t>
            </a:r>
          </a:p>
        </p:txBody>
      </p:sp>
      <p:sp>
        <p:nvSpPr>
          <p:cNvPr id="36" name="Rounded Rectangle 35"/>
          <p:cNvSpPr/>
          <p:nvPr/>
        </p:nvSpPr>
        <p:spPr bwMode="auto">
          <a:xfrm>
            <a:off x="1371600" y="7132321"/>
            <a:ext cx="7863840" cy="457201"/>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rgbClr val="000000"/>
                </a:solidFill>
                <a:latin typeface="Segoe" pitchFamily="34" charset="0"/>
              </a:rPr>
              <a:t>Audio Codec </a:t>
            </a:r>
          </a:p>
        </p:txBody>
      </p:sp>
      <p:sp>
        <p:nvSpPr>
          <p:cNvPr id="54" name="Up-Down Arrow 53"/>
          <p:cNvSpPr/>
          <p:nvPr/>
        </p:nvSpPr>
        <p:spPr bwMode="auto">
          <a:xfrm>
            <a:off x="7360920" y="5029200"/>
            <a:ext cx="822960" cy="210312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18" name="Down Arrow 17"/>
          <p:cNvSpPr/>
          <p:nvPr/>
        </p:nvSpPr>
        <p:spPr bwMode="auto">
          <a:xfrm>
            <a:off x="3383280" y="4206240"/>
            <a:ext cx="274320" cy="731520"/>
          </a:xfrm>
          <a:prstGeom prst="downArrow">
            <a:avLst>
              <a:gd name="adj1" fmla="val 50000"/>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Down Arrow 18"/>
          <p:cNvSpPr/>
          <p:nvPr/>
        </p:nvSpPr>
        <p:spPr bwMode="auto">
          <a:xfrm>
            <a:off x="3383280" y="6217920"/>
            <a:ext cx="274320" cy="914400"/>
          </a:xfrm>
          <a:prstGeom prst="downArrow">
            <a:avLst>
              <a:gd name="adj1" fmla="val 50000"/>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Up-Down Arrow 21"/>
          <p:cNvSpPr/>
          <p:nvPr/>
        </p:nvSpPr>
        <p:spPr bwMode="auto">
          <a:xfrm>
            <a:off x="7360920" y="1920240"/>
            <a:ext cx="822960" cy="210312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55" name="Rectangle 54"/>
          <p:cNvSpPr/>
          <p:nvPr/>
        </p:nvSpPr>
        <p:spPr>
          <a:xfrm>
            <a:off x="8183880" y="1928884"/>
            <a:ext cx="1463040" cy="997196"/>
          </a:xfrm>
          <a:prstGeom prst="rect">
            <a:avLst/>
          </a:prstGeom>
        </p:spPr>
        <p:txBody>
          <a:bodyPr wrap="square" lIns="109728" tIns="54864" rIns="109728" bIns="54864">
            <a:spAutoFit/>
          </a:bodyPr>
          <a:lstStyle/>
          <a:p>
            <a:pPr lvl="0" algn="ctr"/>
            <a:r>
              <a:rPr lang="en-US" sz="2900" b="1" dirty="0" smtClean="0">
                <a:effectLst>
                  <a:outerShdw blurRad="38100" dist="38100" dir="2700000" algn="tl">
                    <a:srgbClr val="000000">
                      <a:alpha val="43137"/>
                    </a:srgbClr>
                  </a:outerShdw>
                </a:effectLst>
                <a:latin typeface="Segoe" pitchFamily="34" charset="0"/>
              </a:rPr>
              <a:t>Audio </a:t>
            </a:r>
            <a:br>
              <a:rPr lang="en-US" sz="2900" b="1" dirty="0" smtClean="0">
                <a:effectLst>
                  <a:outerShdw blurRad="38100" dist="38100" dir="2700000" algn="tl">
                    <a:srgbClr val="000000">
                      <a:alpha val="43137"/>
                    </a:srgbClr>
                  </a:outerShdw>
                </a:effectLst>
                <a:latin typeface="Segoe" pitchFamily="34" charset="0"/>
              </a:rPr>
            </a:br>
            <a:r>
              <a:rPr lang="en-US" sz="2900" b="1" dirty="0" smtClean="0">
                <a:effectLst>
                  <a:outerShdw blurRad="38100" dist="38100" dir="2700000" algn="tl">
                    <a:srgbClr val="000000">
                      <a:alpha val="43137"/>
                    </a:srgbClr>
                  </a:outerShdw>
                </a:effectLst>
                <a:latin typeface="Segoe" pitchFamily="34" charset="0"/>
              </a:rPr>
              <a:t>Data</a:t>
            </a:r>
          </a:p>
        </p:txBody>
      </p:sp>
      <p:sp>
        <p:nvSpPr>
          <p:cNvPr id="40" name="Rectangle 39"/>
          <p:cNvSpPr/>
          <p:nvPr/>
        </p:nvSpPr>
        <p:spPr>
          <a:xfrm>
            <a:off x="274320" y="1928884"/>
            <a:ext cx="3840480" cy="997196"/>
          </a:xfrm>
          <a:prstGeom prst="rect">
            <a:avLst/>
          </a:prstGeom>
        </p:spPr>
        <p:txBody>
          <a:bodyPr wrap="square" lIns="109728" tIns="54864" rIns="109728" bIns="54864">
            <a:spAutoFit/>
          </a:bodyPr>
          <a:lstStyle/>
          <a:p>
            <a:pPr lvl="0" algn="ctr"/>
            <a:r>
              <a:rPr lang="en-US" sz="2900" b="1" dirty="0" smtClean="0">
                <a:effectLst>
                  <a:outerShdw blurRad="38100" dist="38100" dir="2700000" algn="tl">
                    <a:srgbClr val="000000">
                      <a:alpha val="43137"/>
                    </a:srgbClr>
                  </a:outerShdw>
                </a:effectLst>
                <a:latin typeface="Segoe" pitchFamily="34" charset="0"/>
              </a:rPr>
              <a:t>Control </a:t>
            </a:r>
            <a:br>
              <a:rPr lang="en-US" sz="2900" b="1" dirty="0" smtClean="0">
                <a:effectLst>
                  <a:outerShdw blurRad="38100" dist="38100" dir="2700000" algn="tl">
                    <a:srgbClr val="000000">
                      <a:alpha val="43137"/>
                    </a:srgbClr>
                  </a:outerShdw>
                </a:effectLst>
                <a:latin typeface="Segoe" pitchFamily="34" charset="0"/>
              </a:rPr>
            </a:br>
            <a:r>
              <a:rPr lang="en-US" sz="2900" b="1" dirty="0" smtClean="0">
                <a:effectLst>
                  <a:outerShdw blurRad="38100" dist="38100" dir="2700000" algn="tl">
                    <a:srgbClr val="000000">
                      <a:alpha val="43137"/>
                    </a:srgbClr>
                  </a:outerShdw>
                </a:effectLst>
                <a:latin typeface="Segoe" pitchFamily="34" charset="0"/>
              </a:rPr>
              <a:t>Information</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8" y="2284414"/>
            <a:ext cx="9231313" cy="914096"/>
          </a:xfrm>
        </p:spPr>
        <p:txBody>
          <a:bodyPr/>
          <a:lstStyle/>
          <a:p>
            <a:r>
              <a:rPr smtClean="0"/>
              <a:t>Endpoints</a:t>
            </a:r>
            <a:endParaRPr lang="en-US" dirty="0"/>
          </a:p>
        </p:txBody>
      </p:sp>
      <p:sp>
        <p:nvSpPr>
          <p:cNvPr id="6" name="Subtitle 2"/>
          <p:cNvSpPr>
            <a:spLocks noGrp="1"/>
          </p:cNvSpPr>
          <p:nvPr>
            <p:ph type="subTitle" idx="1"/>
          </p:nvPr>
        </p:nvSpPr>
        <p:spPr>
          <a:xfrm>
            <a:off x="873128" y="5200890"/>
            <a:ext cx="9231313" cy="2257541"/>
          </a:xfrm>
        </p:spPr>
        <p:txBody>
          <a:bodyPr/>
          <a:lstStyle/>
          <a:p>
            <a:pPr lvl="0">
              <a:defRPr/>
            </a:pPr>
            <a:r>
              <a:rPr lang="en-US" sz="4300" dirty="0" smtClean="0"/>
              <a:t>Mitchell Rundle</a:t>
            </a:r>
          </a:p>
          <a:p>
            <a:r>
              <a:rPr lang="en-US" dirty="0" smtClean="0"/>
              <a:t>Software Design Engineer</a:t>
            </a:r>
          </a:p>
          <a:p>
            <a:r>
              <a:rPr lang="en-US" dirty="0" smtClean="0"/>
              <a:t>Microsoft Corporation</a:t>
            </a:r>
          </a:p>
          <a:p>
            <a:endParaRPr lang="en-US" dirty="0"/>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1874520" y="7040880"/>
            <a:ext cx="6482080" cy="914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b"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Driver </a:t>
            </a:r>
          </a:p>
        </p:txBody>
      </p:sp>
      <p:sp>
        <p:nvSpPr>
          <p:cNvPr id="55" name="Rounded Rectangle 54"/>
          <p:cNvSpPr/>
          <p:nvPr/>
        </p:nvSpPr>
        <p:spPr bwMode="auto">
          <a:xfrm>
            <a:off x="640080" y="2011680"/>
            <a:ext cx="8961120" cy="466344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sz="29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Audio Engine Pipeline</a:t>
            </a:r>
          </a:p>
        </p:txBody>
      </p:sp>
      <p:grpSp>
        <p:nvGrpSpPr>
          <p:cNvPr id="3" name="Group 53"/>
          <p:cNvGrpSpPr/>
          <p:nvPr/>
        </p:nvGrpSpPr>
        <p:grpSpPr>
          <a:xfrm>
            <a:off x="3589667" y="4572000"/>
            <a:ext cx="2483532" cy="1817952"/>
            <a:chOff x="3127042" y="4495800"/>
            <a:chExt cx="1314514" cy="1828800"/>
          </a:xfrm>
        </p:grpSpPr>
        <p:sp>
          <p:nvSpPr>
            <p:cNvPr id="21" name="Rounded Rectangle 20"/>
            <p:cNvSpPr/>
            <p:nvPr/>
          </p:nvSpPr>
          <p:spPr bwMode="auto">
            <a:xfrm>
              <a:off x="3429000" y="4495800"/>
              <a:ext cx="1012556"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22" name="Rounded Rectangle 21"/>
            <p:cNvSpPr/>
            <p:nvPr/>
          </p:nvSpPr>
          <p:spPr bwMode="auto">
            <a:xfrm>
              <a:off x="3429000" y="4953000"/>
              <a:ext cx="1012556"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chemeClr val="bg2"/>
                  </a:solidFill>
                  <a:latin typeface="Segoe" pitchFamily="34" charset="0"/>
                </a:rPr>
                <a:t>Vol</a:t>
              </a:r>
              <a:r>
                <a:rPr lang="en-US" dirty="0" smtClean="0">
                  <a:solidFill>
                    <a:schemeClr val="bg2"/>
                  </a:solidFill>
                  <a:latin typeface="Segoe" pitchFamily="34" charset="0"/>
                </a:rPr>
                <a:t> APO</a:t>
              </a:r>
            </a:p>
          </p:txBody>
        </p:sp>
        <p:sp>
          <p:nvSpPr>
            <p:cNvPr id="23" name="Rounded Rectangle 22"/>
            <p:cNvSpPr/>
            <p:nvPr/>
          </p:nvSpPr>
          <p:spPr bwMode="auto">
            <a:xfrm>
              <a:off x="3429000" y="5410200"/>
              <a:ext cx="1012556"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24" name="Rounded Rectangle 23"/>
            <p:cNvSpPr/>
            <p:nvPr/>
          </p:nvSpPr>
          <p:spPr bwMode="auto">
            <a:xfrm>
              <a:off x="3429000" y="5867400"/>
              <a:ext cx="1012556"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 (GFX)</a:t>
              </a:r>
            </a:p>
          </p:txBody>
        </p:sp>
        <p:sp>
          <p:nvSpPr>
            <p:cNvPr id="25" name="Rectangle 24"/>
            <p:cNvSpPr/>
            <p:nvPr/>
          </p:nvSpPr>
          <p:spPr>
            <a:xfrm rot="16200000">
              <a:off x="2421729" y="5207446"/>
              <a:ext cx="1645208" cy="234581"/>
            </a:xfrm>
            <a:prstGeom prst="rect">
              <a:avLst/>
            </a:prstGeom>
          </p:spPr>
          <p:txBody>
            <a:bodyPr wrap="none">
              <a:spAutoFit/>
            </a:bodyPr>
            <a:lstStyle/>
            <a:p>
              <a:r>
                <a:rPr lang="en-US" dirty="0" smtClean="0">
                  <a:effectLst>
                    <a:outerShdw blurRad="38100" dist="38100" dir="2700000" algn="tl">
                      <a:srgbClr val="000000">
                        <a:alpha val="43137"/>
                      </a:srgbClr>
                    </a:outerShdw>
                  </a:effectLst>
                </a:rPr>
                <a:t>Device pipe</a:t>
              </a:r>
              <a:endParaRPr lang="en-US" dirty="0">
                <a:effectLst>
                  <a:outerShdw blurRad="38100" dist="38100" dir="2700000" algn="tl">
                    <a:srgbClr val="000000">
                      <a:alpha val="43137"/>
                    </a:srgbClr>
                  </a:outerShdw>
                </a:effectLst>
              </a:endParaRPr>
            </a:p>
          </p:txBody>
        </p:sp>
      </p:grpSp>
      <p:grpSp>
        <p:nvGrpSpPr>
          <p:cNvPr id="4" name="Group 38"/>
          <p:cNvGrpSpPr/>
          <p:nvPr/>
        </p:nvGrpSpPr>
        <p:grpSpPr>
          <a:xfrm>
            <a:off x="1092849" y="2103121"/>
            <a:ext cx="2065490" cy="1976033"/>
            <a:chOff x="758232" y="2209800"/>
            <a:chExt cx="1756369" cy="1905000"/>
          </a:xfrm>
        </p:grpSpPr>
        <p:sp>
          <p:nvSpPr>
            <p:cNvPr id="27" name="Rectangle 26"/>
            <p:cNvSpPr/>
            <p:nvPr/>
          </p:nvSpPr>
          <p:spPr>
            <a:xfrm rot="16200000">
              <a:off x="143057" y="2964263"/>
              <a:ext cx="1607220" cy="376869"/>
            </a:xfrm>
            <a:prstGeom prst="rect">
              <a:avLst/>
            </a:prstGeom>
          </p:spPr>
          <p:txBody>
            <a:bodyPr wrap="none">
              <a:spAutoFit/>
            </a:bodyPr>
            <a:lstStyle/>
            <a:p>
              <a:r>
                <a:rPr lang="en-US" dirty="0" smtClean="0">
                  <a:effectLst>
                    <a:outerShdw blurRad="38100" dist="38100" dir="2700000" algn="tl">
                      <a:srgbClr val="000000">
                        <a:alpha val="43137"/>
                      </a:srgbClr>
                    </a:outerShdw>
                  </a:effectLst>
                </a:rPr>
                <a:t>Stream pipe</a:t>
              </a:r>
              <a:endParaRPr lang="en-US" dirty="0">
                <a:effectLst>
                  <a:outerShdw blurRad="38100" dist="38100" dir="2700000" algn="tl">
                    <a:srgbClr val="000000">
                      <a:alpha val="43137"/>
                    </a:srgbClr>
                  </a:outerShdw>
                </a:effectLst>
              </a:endParaRPr>
            </a:p>
          </p:txBody>
        </p:sp>
        <p:grpSp>
          <p:nvGrpSpPr>
            <p:cNvPr id="5" name="Group 25"/>
            <p:cNvGrpSpPr/>
            <p:nvPr/>
          </p:nvGrpSpPr>
          <p:grpSpPr>
            <a:xfrm>
              <a:off x="1143000" y="2209800"/>
              <a:ext cx="1371601" cy="1905000"/>
              <a:chOff x="1676399" y="810126"/>
              <a:chExt cx="1371601" cy="2659612"/>
            </a:xfrm>
          </p:grpSpPr>
          <p:sp>
            <p:nvSpPr>
              <p:cNvPr id="17" name="Rounded Rectangle 16"/>
              <p:cNvSpPr/>
              <p:nvPr/>
            </p:nvSpPr>
            <p:spPr bwMode="auto">
              <a:xfrm>
                <a:off x="1676399" y="810126"/>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18" name="Rounded Rectangle 17"/>
              <p:cNvSpPr/>
              <p:nvPr/>
            </p:nvSpPr>
            <p:spPr bwMode="auto">
              <a:xfrm>
                <a:off x="1676399" y="1470243"/>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chemeClr val="bg2"/>
                    </a:solidFill>
                    <a:latin typeface="Segoe" pitchFamily="34" charset="0"/>
                  </a:rPr>
                  <a:t>Vol</a:t>
                </a:r>
                <a:r>
                  <a:rPr lang="en-US" dirty="0" smtClean="0">
                    <a:solidFill>
                      <a:schemeClr val="bg2"/>
                    </a:solidFill>
                    <a:latin typeface="Segoe" pitchFamily="34" charset="0"/>
                  </a:rPr>
                  <a:t> APO</a:t>
                </a:r>
              </a:p>
            </p:txBody>
          </p:sp>
          <p:sp>
            <p:nvSpPr>
              <p:cNvPr id="20" name="Rounded Rectangle 19"/>
              <p:cNvSpPr/>
              <p:nvPr/>
            </p:nvSpPr>
            <p:spPr bwMode="auto">
              <a:xfrm>
                <a:off x="1676399" y="2819400"/>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Mixer APO</a:t>
                </a:r>
              </a:p>
            </p:txBody>
          </p:sp>
          <p:sp>
            <p:nvSpPr>
              <p:cNvPr id="16" name="Rounded Rectangle 15"/>
              <p:cNvSpPr/>
              <p:nvPr/>
            </p:nvSpPr>
            <p:spPr bwMode="auto">
              <a:xfrm>
                <a:off x="1676399" y="2169062"/>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 (LFX)</a:t>
                </a:r>
              </a:p>
            </p:txBody>
          </p:sp>
        </p:grpSp>
      </p:grpSp>
      <p:sp>
        <p:nvSpPr>
          <p:cNvPr id="33" name="Rounded Rectangle 32"/>
          <p:cNvSpPr/>
          <p:nvPr/>
        </p:nvSpPr>
        <p:spPr bwMode="auto">
          <a:xfrm>
            <a:off x="1371600" y="1280160"/>
            <a:ext cx="1737360" cy="3657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grpSp>
        <p:nvGrpSpPr>
          <p:cNvPr id="6" name="Group 39"/>
          <p:cNvGrpSpPr/>
          <p:nvPr/>
        </p:nvGrpSpPr>
        <p:grpSpPr>
          <a:xfrm>
            <a:off x="3858909" y="2103123"/>
            <a:ext cx="2065490" cy="1976034"/>
            <a:chOff x="758232" y="2209801"/>
            <a:chExt cx="1756369" cy="1905001"/>
          </a:xfrm>
        </p:grpSpPr>
        <p:sp>
          <p:nvSpPr>
            <p:cNvPr id="41" name="Rectangle 40"/>
            <p:cNvSpPr/>
            <p:nvPr/>
          </p:nvSpPr>
          <p:spPr>
            <a:xfrm rot="16200000">
              <a:off x="143057" y="2964263"/>
              <a:ext cx="1607220" cy="376869"/>
            </a:xfrm>
            <a:prstGeom prst="rect">
              <a:avLst/>
            </a:prstGeom>
          </p:spPr>
          <p:txBody>
            <a:bodyPr wrap="none">
              <a:spAutoFit/>
            </a:bodyPr>
            <a:lstStyle/>
            <a:p>
              <a:r>
                <a:rPr lang="en-US" dirty="0" smtClean="0">
                  <a:effectLst>
                    <a:outerShdw blurRad="38100" dist="38100" dir="2700000" algn="tl">
                      <a:srgbClr val="000000">
                        <a:alpha val="43137"/>
                      </a:srgbClr>
                    </a:outerShdw>
                  </a:effectLst>
                </a:rPr>
                <a:t>Stream pipe</a:t>
              </a:r>
              <a:endParaRPr lang="en-US" dirty="0">
                <a:effectLst>
                  <a:outerShdw blurRad="38100" dist="38100" dir="2700000" algn="tl">
                    <a:srgbClr val="000000">
                      <a:alpha val="43137"/>
                    </a:srgbClr>
                  </a:outerShdw>
                </a:effectLst>
              </a:endParaRPr>
            </a:p>
          </p:txBody>
        </p:sp>
        <p:grpSp>
          <p:nvGrpSpPr>
            <p:cNvPr id="7" name="Group 25"/>
            <p:cNvGrpSpPr/>
            <p:nvPr/>
          </p:nvGrpSpPr>
          <p:grpSpPr>
            <a:xfrm>
              <a:off x="1143000" y="2209801"/>
              <a:ext cx="1371601" cy="1905001"/>
              <a:chOff x="1676399" y="810126"/>
              <a:chExt cx="1371601" cy="2659612"/>
            </a:xfrm>
          </p:grpSpPr>
          <p:sp>
            <p:nvSpPr>
              <p:cNvPr id="43" name="Rounded Rectangle 42"/>
              <p:cNvSpPr/>
              <p:nvPr/>
            </p:nvSpPr>
            <p:spPr bwMode="auto">
              <a:xfrm>
                <a:off x="1676399" y="810126"/>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44" name="Rounded Rectangle 43"/>
              <p:cNvSpPr/>
              <p:nvPr/>
            </p:nvSpPr>
            <p:spPr bwMode="auto">
              <a:xfrm>
                <a:off x="1676399" y="1470243"/>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chemeClr val="bg2"/>
                    </a:solidFill>
                    <a:latin typeface="Segoe" pitchFamily="34" charset="0"/>
                  </a:rPr>
                  <a:t>Vol</a:t>
                </a:r>
                <a:r>
                  <a:rPr lang="en-US" dirty="0" smtClean="0">
                    <a:solidFill>
                      <a:schemeClr val="bg2"/>
                    </a:solidFill>
                    <a:latin typeface="Segoe" pitchFamily="34" charset="0"/>
                  </a:rPr>
                  <a:t> APO</a:t>
                </a:r>
              </a:p>
            </p:txBody>
          </p:sp>
          <p:sp>
            <p:nvSpPr>
              <p:cNvPr id="45" name="Rounded Rectangle 44"/>
              <p:cNvSpPr/>
              <p:nvPr/>
            </p:nvSpPr>
            <p:spPr bwMode="auto">
              <a:xfrm>
                <a:off x="1676399" y="2819400"/>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Mixer APO</a:t>
                </a:r>
              </a:p>
            </p:txBody>
          </p:sp>
          <p:sp>
            <p:nvSpPr>
              <p:cNvPr id="46" name="Rounded Rectangle 45"/>
              <p:cNvSpPr/>
              <p:nvPr/>
            </p:nvSpPr>
            <p:spPr bwMode="auto">
              <a:xfrm>
                <a:off x="1676399" y="2169062"/>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 (LFX)</a:t>
                </a:r>
              </a:p>
            </p:txBody>
          </p:sp>
        </p:grpSp>
      </p:grpSp>
      <p:grpSp>
        <p:nvGrpSpPr>
          <p:cNvPr id="8" name="Group 46"/>
          <p:cNvGrpSpPr/>
          <p:nvPr/>
        </p:nvGrpSpPr>
        <p:grpSpPr>
          <a:xfrm>
            <a:off x="6396369" y="2194563"/>
            <a:ext cx="2065490" cy="1976034"/>
            <a:chOff x="758232" y="2209801"/>
            <a:chExt cx="1756369" cy="1905001"/>
          </a:xfrm>
        </p:grpSpPr>
        <p:sp>
          <p:nvSpPr>
            <p:cNvPr id="48" name="Rectangle 47"/>
            <p:cNvSpPr/>
            <p:nvPr/>
          </p:nvSpPr>
          <p:spPr>
            <a:xfrm rot="16200000">
              <a:off x="143057" y="2964263"/>
              <a:ext cx="1607220" cy="376869"/>
            </a:xfrm>
            <a:prstGeom prst="rect">
              <a:avLst/>
            </a:prstGeom>
          </p:spPr>
          <p:txBody>
            <a:bodyPr wrap="none">
              <a:spAutoFit/>
            </a:bodyPr>
            <a:lstStyle/>
            <a:p>
              <a:r>
                <a:rPr lang="en-US" dirty="0" smtClean="0">
                  <a:effectLst>
                    <a:outerShdw blurRad="38100" dist="38100" dir="2700000" algn="tl">
                      <a:srgbClr val="000000">
                        <a:alpha val="43137"/>
                      </a:srgbClr>
                    </a:outerShdw>
                  </a:effectLst>
                </a:rPr>
                <a:t>Stream pipe</a:t>
              </a:r>
              <a:endParaRPr lang="en-US" dirty="0">
                <a:effectLst>
                  <a:outerShdw blurRad="38100" dist="38100" dir="2700000" algn="tl">
                    <a:srgbClr val="000000">
                      <a:alpha val="43137"/>
                    </a:srgbClr>
                  </a:outerShdw>
                </a:effectLst>
              </a:endParaRPr>
            </a:p>
          </p:txBody>
        </p:sp>
        <p:grpSp>
          <p:nvGrpSpPr>
            <p:cNvPr id="9" name="Group 25"/>
            <p:cNvGrpSpPr/>
            <p:nvPr/>
          </p:nvGrpSpPr>
          <p:grpSpPr>
            <a:xfrm>
              <a:off x="1143000" y="2209801"/>
              <a:ext cx="1371601" cy="1905001"/>
              <a:chOff x="1676399" y="810126"/>
              <a:chExt cx="1371601" cy="2659612"/>
            </a:xfrm>
          </p:grpSpPr>
          <p:sp>
            <p:nvSpPr>
              <p:cNvPr id="50" name="Rounded Rectangle 49"/>
              <p:cNvSpPr/>
              <p:nvPr/>
            </p:nvSpPr>
            <p:spPr bwMode="auto">
              <a:xfrm>
                <a:off x="1676399" y="810126"/>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51" name="Rounded Rectangle 50"/>
              <p:cNvSpPr/>
              <p:nvPr/>
            </p:nvSpPr>
            <p:spPr bwMode="auto">
              <a:xfrm>
                <a:off x="1676399" y="1470243"/>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a:t>
                </a:r>
              </a:p>
            </p:txBody>
          </p:sp>
          <p:sp>
            <p:nvSpPr>
              <p:cNvPr id="52" name="Rounded Rectangle 51"/>
              <p:cNvSpPr/>
              <p:nvPr/>
            </p:nvSpPr>
            <p:spPr bwMode="auto">
              <a:xfrm>
                <a:off x="1676399" y="2819400"/>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Mixer APO</a:t>
                </a:r>
              </a:p>
            </p:txBody>
          </p:sp>
          <p:sp>
            <p:nvSpPr>
              <p:cNvPr id="53" name="Rounded Rectangle 52"/>
              <p:cNvSpPr/>
              <p:nvPr/>
            </p:nvSpPr>
            <p:spPr bwMode="auto">
              <a:xfrm>
                <a:off x="1676399" y="2169062"/>
                <a:ext cx="1371601" cy="650338"/>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bg2"/>
                    </a:solidFill>
                    <a:latin typeface="Segoe" pitchFamily="34" charset="0"/>
                  </a:rPr>
                  <a:t>APO (LFX)</a:t>
                </a:r>
              </a:p>
            </p:txBody>
          </p:sp>
        </p:grpSp>
      </p:grpSp>
      <p:sp>
        <p:nvSpPr>
          <p:cNvPr id="35" name="Rounded Rectangle 34"/>
          <p:cNvSpPr/>
          <p:nvPr/>
        </p:nvSpPr>
        <p:spPr bwMode="auto">
          <a:xfrm>
            <a:off x="3652519" y="7132320"/>
            <a:ext cx="2926080" cy="3657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Logical render device</a:t>
            </a:r>
          </a:p>
        </p:txBody>
      </p:sp>
      <p:sp>
        <p:nvSpPr>
          <p:cNvPr id="38" name="Rounded Rectangle 37"/>
          <p:cNvSpPr/>
          <p:nvPr/>
        </p:nvSpPr>
        <p:spPr bwMode="auto">
          <a:xfrm>
            <a:off x="4114800" y="1280160"/>
            <a:ext cx="1737360" cy="3657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39" name="Rounded Rectangle 38"/>
          <p:cNvSpPr/>
          <p:nvPr/>
        </p:nvSpPr>
        <p:spPr bwMode="auto">
          <a:xfrm>
            <a:off x="6766560" y="1280160"/>
            <a:ext cx="1737360" cy="3657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App</a:t>
            </a:r>
          </a:p>
        </p:txBody>
      </p:sp>
      <p:sp>
        <p:nvSpPr>
          <p:cNvPr id="40" name="Down Arrow 39"/>
          <p:cNvSpPr/>
          <p:nvPr/>
        </p:nvSpPr>
        <p:spPr bwMode="auto">
          <a:xfrm>
            <a:off x="2103120" y="1645920"/>
            <a:ext cx="274320" cy="274320"/>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Down Arrow 41"/>
          <p:cNvSpPr/>
          <p:nvPr/>
        </p:nvSpPr>
        <p:spPr bwMode="auto">
          <a:xfrm>
            <a:off x="4846320" y="1645920"/>
            <a:ext cx="274320" cy="274320"/>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Down Arrow 46"/>
          <p:cNvSpPr/>
          <p:nvPr/>
        </p:nvSpPr>
        <p:spPr bwMode="auto">
          <a:xfrm>
            <a:off x="7498080" y="1645920"/>
            <a:ext cx="274320" cy="274320"/>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20" idx="2"/>
            <a:endCxn id="21" idx="0"/>
          </p:cNvCxnSpPr>
          <p:nvPr/>
        </p:nvCxnSpPr>
        <p:spPr bwMode="auto">
          <a:xfrm rot="16200000" flipH="1">
            <a:off x="3487835" y="2943155"/>
            <a:ext cx="492846" cy="2764842"/>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57" name="Straight Arrow Connector 56"/>
          <p:cNvCxnSpPr>
            <a:stCxn id="52" idx="2"/>
          </p:cNvCxnSpPr>
          <p:nvPr/>
        </p:nvCxnSpPr>
        <p:spPr bwMode="auto">
          <a:xfrm rot="5400000">
            <a:off x="6187297" y="3103940"/>
            <a:ext cx="401406" cy="2534717"/>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59" name="Straight Arrow Connector 58"/>
          <p:cNvCxnSpPr>
            <a:stCxn id="45" idx="2"/>
            <a:endCxn id="21" idx="0"/>
          </p:cNvCxnSpPr>
          <p:nvPr/>
        </p:nvCxnSpPr>
        <p:spPr bwMode="auto">
          <a:xfrm rot="5400000">
            <a:off x="4870868" y="4324968"/>
            <a:ext cx="492844" cy="1219"/>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60" name="Down Arrow 59"/>
          <p:cNvSpPr/>
          <p:nvPr/>
        </p:nvSpPr>
        <p:spPr bwMode="auto">
          <a:xfrm>
            <a:off x="4981142" y="6675120"/>
            <a:ext cx="268834" cy="316166"/>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1" name="TextBox 60"/>
          <p:cNvSpPr txBox="1"/>
          <p:nvPr/>
        </p:nvSpPr>
        <p:spPr>
          <a:xfrm>
            <a:off x="6583680" y="4846320"/>
            <a:ext cx="2926080" cy="640080"/>
          </a:xfrm>
          <a:prstGeom prst="rect">
            <a:avLst/>
          </a:prstGeom>
          <a:noFill/>
        </p:spPr>
        <p:txBody>
          <a:bodyPr wrap="square" lIns="109728" tIns="54864" rIns="109728" bIns="54864" rtlCol="0">
            <a:spAutoFit/>
          </a:bodyPr>
          <a:lstStyle/>
          <a:p>
            <a:r>
              <a:rPr lang="en-US" sz="3400" dirty="0" smtClean="0">
                <a:effectLst>
                  <a:outerShdw blurRad="38100" dist="38100" dir="2700000" algn="tl">
                    <a:srgbClr val="000000">
                      <a:alpha val="43137"/>
                    </a:srgbClr>
                  </a:outerShdw>
                </a:effectLst>
                <a:latin typeface="Segoe" pitchFamily="34" charset="0"/>
              </a:rPr>
              <a:t>Audio Engine</a:t>
            </a: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7" y="274322"/>
            <a:ext cx="10056494" cy="1661994"/>
          </a:xfrm>
        </p:spPr>
        <p:txBody>
          <a:bodyPr/>
          <a:lstStyle/>
          <a:p>
            <a:r>
              <a:rPr smtClean="0"/>
              <a:t>APO </a:t>
            </a:r>
            <a:r>
              <a:rPr smtClean="0">
                <a:effectLst>
                  <a:outerShdw blurRad="50800" dist="38100" algn="tr" rotWithShape="0">
                    <a:prstClr val="black">
                      <a:alpha val="40000"/>
                    </a:prstClr>
                  </a:outerShdw>
                </a:effectLst>
              </a:rPr>
              <a:t/>
            </a:r>
            <a:br>
              <a:rPr smtClean="0">
                <a:effectLst>
                  <a:outerShdw blurRad="50800" dist="38100" algn="tr" rotWithShape="0">
                    <a:prstClr val="black">
                      <a:alpha val="40000"/>
                    </a:prstClr>
                  </a:outerShdw>
                </a:effectLst>
              </a:rPr>
            </a:br>
            <a:endParaRPr smtClean="0"/>
          </a:p>
        </p:txBody>
      </p:sp>
      <p:sp>
        <p:nvSpPr>
          <p:cNvPr id="3" name="Content Placeholder 2"/>
          <p:cNvSpPr>
            <a:spLocks noGrp="1"/>
          </p:cNvSpPr>
          <p:nvPr>
            <p:ph idx="1"/>
          </p:nvPr>
        </p:nvSpPr>
        <p:spPr>
          <a:xfrm>
            <a:off x="459107" y="1697359"/>
            <a:ext cx="10056494" cy="6173998"/>
          </a:xfrm>
        </p:spPr>
        <p:txBody>
          <a:bodyPr/>
          <a:lstStyle/>
          <a:p>
            <a:r>
              <a:rPr lang="en-US" dirty="0" smtClean="0"/>
              <a:t>Audio Processing Object</a:t>
            </a:r>
          </a:p>
          <a:p>
            <a:r>
              <a:rPr lang="en-US" dirty="0" smtClean="0"/>
              <a:t>Basic building block of Audio Engine’s processing pipe</a:t>
            </a:r>
          </a:p>
          <a:p>
            <a:r>
              <a:rPr lang="en-US" sz="4200" dirty="0" smtClean="0">
                <a:effectLst>
                  <a:outerShdw blurRad="50800" dist="38100" algn="tr" rotWithShape="0">
                    <a:prstClr val="black">
                      <a:alpha val="40000"/>
                    </a:prstClr>
                  </a:outerShdw>
                </a:effectLst>
              </a:rPr>
              <a:t>Implemented as In-process COM objects</a:t>
            </a:r>
          </a:p>
          <a:p>
            <a:r>
              <a:rPr lang="en-US" sz="4200" dirty="0" smtClean="0">
                <a:effectLst>
                  <a:outerShdw blurRad="50800" dist="38100" algn="tr" rotWithShape="0">
                    <a:prstClr val="black">
                      <a:alpha val="40000"/>
                    </a:prstClr>
                  </a:outerShdw>
                </a:effectLst>
              </a:rPr>
              <a:t>Host digital signal processing audio effect operations</a:t>
            </a:r>
          </a:p>
          <a:p>
            <a:r>
              <a:rPr lang="en-US" sz="4200" dirty="0" smtClean="0">
                <a:effectLst>
                  <a:outerShdw blurRad="50800" dist="38100" algn="tr" rotWithShape="0">
                    <a:prstClr val="black">
                      <a:alpha val="40000"/>
                    </a:prstClr>
                  </a:outerShdw>
                </a:effectLst>
              </a:rPr>
              <a:t>Run in user-mode</a:t>
            </a:r>
          </a:p>
          <a:p>
            <a:endParaRPr lang="en-US" dirty="0" smtClean="0"/>
          </a:p>
          <a:p>
            <a:endParaRPr lang="en-US" dirty="0" smtClean="0"/>
          </a:p>
        </p:txBody>
      </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effectLst>
                  <a:outerShdw blurRad="50800" dist="38100" algn="tr" rotWithShape="0">
                    <a:prstClr val="black">
                      <a:alpha val="40000"/>
                    </a:prstClr>
                  </a:outerShdw>
                </a:effectLst>
              </a:rPr>
              <a:t>System Effect</a:t>
            </a:r>
            <a:endParaRPr lang="en-US" dirty="0"/>
          </a:p>
        </p:txBody>
      </p:sp>
      <p:sp>
        <p:nvSpPr>
          <p:cNvPr id="3" name="Text Placeholder 2"/>
          <p:cNvSpPr>
            <a:spLocks noGrp="1"/>
          </p:cNvSpPr>
          <p:nvPr>
            <p:ph type="body" idx="1"/>
          </p:nvPr>
        </p:nvSpPr>
        <p:spPr>
          <a:xfrm>
            <a:off x="459107" y="1697359"/>
            <a:ext cx="10056494" cy="7249369"/>
          </a:xfrm>
        </p:spPr>
        <p:txBody>
          <a:bodyPr/>
          <a:lstStyle/>
          <a:p>
            <a:r>
              <a:rPr lang="en-US" dirty="0" smtClean="0"/>
              <a:t>Is also called </a:t>
            </a:r>
            <a:r>
              <a:rPr lang="en-US" dirty="0" err="1" smtClean="0"/>
              <a:t>sAPO</a:t>
            </a:r>
            <a:endParaRPr lang="en-US" dirty="0" smtClean="0"/>
          </a:p>
          <a:p>
            <a:r>
              <a:rPr lang="en-US" dirty="0" smtClean="0"/>
              <a:t>Allows IHVs to perform audio</a:t>
            </a:r>
            <a:br>
              <a:rPr lang="en-US" dirty="0" smtClean="0"/>
            </a:br>
            <a:r>
              <a:rPr lang="en-US" dirty="0" smtClean="0"/>
              <a:t>processing by plugging in APOs into </a:t>
            </a:r>
            <a:br>
              <a:rPr lang="en-US" dirty="0" smtClean="0"/>
            </a:br>
            <a:r>
              <a:rPr lang="en-US" dirty="0" smtClean="0"/>
              <a:t>audio engine pipeline</a:t>
            </a:r>
          </a:p>
          <a:p>
            <a:r>
              <a:rPr lang="en-US" dirty="0" smtClean="0"/>
              <a:t>Types of systems effects</a:t>
            </a:r>
          </a:p>
          <a:p>
            <a:pPr lvl="1"/>
            <a:r>
              <a:rPr lang="en-US" dirty="0" smtClean="0"/>
              <a:t>LFX is</a:t>
            </a:r>
            <a:r>
              <a:rPr lang="en-US" baseline="0" dirty="0" smtClean="0"/>
              <a:t> per stream effect</a:t>
            </a:r>
          </a:p>
          <a:p>
            <a:pPr lvl="1"/>
            <a:r>
              <a:rPr lang="en-US" baseline="0" dirty="0" smtClean="0"/>
              <a:t>GFX is per audio endpoint effect</a:t>
            </a:r>
          </a:p>
          <a:p>
            <a:r>
              <a:rPr lang="en-US" dirty="0" smtClean="0"/>
              <a:t>Install with audio driver package</a:t>
            </a:r>
          </a:p>
          <a:p>
            <a:pPr lvl="1"/>
            <a:endParaRPr lang="en-US" dirty="0" smtClean="0"/>
          </a:p>
          <a:p>
            <a:pPr lvl="1">
              <a:defRPr/>
            </a:pPr>
            <a:endParaRPr lang="en-US" dirty="0" smtClean="0">
              <a:effectLst>
                <a:outerShdw blurRad="50800" dist="38100" algn="tr" rotWithShape="0">
                  <a:prstClr val="black">
                    <a:alpha val="40000"/>
                  </a:prstClr>
                </a:outerShdw>
              </a:effectLst>
            </a:endParaRPr>
          </a:p>
          <a:p>
            <a:endParaRPr lang="en-US" dirty="0"/>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effectLst>
                  <a:outerShdw blurRad="50800" dist="38100" algn="tr" rotWithShape="0">
                    <a:prstClr val="black">
                      <a:alpha val="40000"/>
                    </a:prstClr>
                  </a:outerShdw>
                </a:effectLst>
              </a:rPr>
              <a:t>System Effect</a:t>
            </a:r>
            <a:endParaRPr lang="en-US" dirty="0"/>
          </a:p>
        </p:txBody>
      </p:sp>
      <p:sp>
        <p:nvSpPr>
          <p:cNvPr id="3" name="Text Placeholder 2"/>
          <p:cNvSpPr>
            <a:spLocks noGrp="1"/>
          </p:cNvSpPr>
          <p:nvPr>
            <p:ph type="body" idx="1"/>
          </p:nvPr>
        </p:nvSpPr>
        <p:spPr>
          <a:xfrm>
            <a:off x="459107" y="1697359"/>
            <a:ext cx="10056494" cy="3219959"/>
          </a:xfrm>
        </p:spPr>
        <p:txBody>
          <a:bodyPr/>
          <a:lstStyle/>
          <a:p>
            <a:r>
              <a:rPr lang="en-US" dirty="0" smtClean="0"/>
              <a:t>A complete system effect package includes</a:t>
            </a:r>
          </a:p>
          <a:p>
            <a:pPr lvl="1"/>
            <a:r>
              <a:rPr lang="en-US" dirty="0" err="1" smtClean="0"/>
              <a:t>sAPOs</a:t>
            </a:r>
            <a:endParaRPr lang="en-US" dirty="0" smtClean="0"/>
          </a:p>
          <a:p>
            <a:pPr lvl="1"/>
            <a:r>
              <a:rPr lang="en-US" dirty="0" err="1" smtClean="0"/>
              <a:t>SysFX</a:t>
            </a:r>
            <a:r>
              <a:rPr lang="en-US" dirty="0" smtClean="0"/>
              <a:t> UI</a:t>
            </a:r>
          </a:p>
          <a:p>
            <a:pPr lvl="1"/>
            <a:r>
              <a:rPr lang="en-US" dirty="0" smtClean="0"/>
              <a:t>INF </a:t>
            </a:r>
          </a:p>
          <a:p>
            <a:pPr lvl="1"/>
            <a:r>
              <a:rPr lang="en-US" dirty="0" smtClean="0"/>
              <a:t>Audio Driver</a:t>
            </a:r>
          </a:p>
        </p:txBody>
      </p:sp>
      <p:grpSp>
        <p:nvGrpSpPr>
          <p:cNvPr id="14" name="Group 14"/>
          <p:cNvGrpSpPr/>
          <p:nvPr/>
        </p:nvGrpSpPr>
        <p:grpSpPr>
          <a:xfrm>
            <a:off x="4846320" y="3474720"/>
            <a:ext cx="5394960" cy="3383280"/>
            <a:chOff x="4038600" y="2895600"/>
            <a:chExt cx="4495800" cy="2819400"/>
          </a:xfrm>
        </p:grpSpPr>
        <p:sp>
          <p:nvSpPr>
            <p:cNvPr id="4" name="Rounded Rectangle 3"/>
            <p:cNvSpPr/>
            <p:nvPr/>
          </p:nvSpPr>
          <p:spPr bwMode="auto">
            <a:xfrm>
              <a:off x="4038600" y="2895600"/>
              <a:ext cx="4495800" cy="2819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sz="29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6436360" y="3920836"/>
              <a:ext cx="1731715" cy="74248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chemeClr val="bg2"/>
                  </a:solidFill>
                  <a:latin typeface="Segoe" pitchFamily="34" charset="0"/>
                </a:rPr>
                <a:t>SysFX</a:t>
              </a:r>
              <a:r>
                <a:rPr lang="en-US" dirty="0" smtClean="0">
                  <a:solidFill>
                    <a:schemeClr val="bg2"/>
                  </a:solidFill>
                  <a:latin typeface="Segoe" pitchFamily="34" charset="0"/>
                </a:rPr>
                <a:t> UI</a:t>
              </a:r>
            </a:p>
          </p:txBody>
        </p:sp>
        <p:sp>
          <p:nvSpPr>
            <p:cNvPr id="6" name="Rounded Rectangle 5"/>
            <p:cNvSpPr/>
            <p:nvPr/>
          </p:nvSpPr>
          <p:spPr bwMode="auto">
            <a:xfrm>
              <a:off x="6436360" y="3023755"/>
              <a:ext cx="1731715" cy="74248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driver</a:t>
              </a:r>
            </a:p>
          </p:txBody>
        </p:sp>
        <p:sp>
          <p:nvSpPr>
            <p:cNvPr id="7" name="Rounded Rectangle 6"/>
            <p:cNvSpPr/>
            <p:nvPr/>
          </p:nvSpPr>
          <p:spPr bwMode="auto">
            <a:xfrm>
              <a:off x="6436360" y="4780285"/>
              <a:ext cx="1731715" cy="74248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INF </a:t>
              </a:r>
            </a:p>
          </p:txBody>
        </p:sp>
        <p:sp>
          <p:nvSpPr>
            <p:cNvPr id="8" name="Rounded Rectangle 7"/>
            <p:cNvSpPr/>
            <p:nvPr/>
          </p:nvSpPr>
          <p:spPr bwMode="auto">
            <a:xfrm>
              <a:off x="4270248" y="3200400"/>
              <a:ext cx="1438656" cy="7048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rgbClr val="FFFFFF"/>
                  </a:solidFill>
                  <a:effectLst>
                    <a:outerShdw blurRad="38100" dist="38100" dir="2700000" algn="tl">
                      <a:srgbClr val="000000">
                        <a:alpha val="43137"/>
                      </a:srgbClr>
                    </a:outerShdw>
                  </a:effectLst>
                  <a:latin typeface="Segoe" pitchFamily="34" charset="0"/>
                </a:rPr>
                <a:t>sAPO</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4510024" y="3732068"/>
              <a:ext cx="1438656" cy="7048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rgbClr val="FFFFFF"/>
                  </a:solidFill>
                  <a:effectLst>
                    <a:outerShdw blurRad="38100" dist="38100" dir="2700000" algn="tl">
                      <a:srgbClr val="000000">
                        <a:alpha val="43137"/>
                      </a:srgbClr>
                    </a:outerShdw>
                  </a:effectLst>
                  <a:latin typeface="Segoe" pitchFamily="34" charset="0"/>
                </a:rPr>
                <a:t>sAPO</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4809744" y="4629150"/>
              <a:ext cx="1438656" cy="7048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dirty="0" err="1" smtClean="0">
                  <a:solidFill>
                    <a:srgbClr val="FFFFFF"/>
                  </a:solidFill>
                  <a:effectLst>
                    <a:outerShdw blurRad="38100" dist="38100" dir="2700000" algn="tl">
                      <a:srgbClr val="000000">
                        <a:alpha val="43137"/>
                      </a:srgbClr>
                    </a:outerShdw>
                  </a:effectLst>
                  <a:latin typeface="Segoe" pitchFamily="34" charset="0"/>
                </a:rPr>
                <a:t>sAPO</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Flowchart: Connector 10"/>
            <p:cNvSpPr/>
            <p:nvPr/>
          </p:nvSpPr>
          <p:spPr bwMode="auto">
            <a:xfrm>
              <a:off x="5109464" y="4436918"/>
              <a:ext cx="59944" cy="64077"/>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Flowchart: Connector 11"/>
            <p:cNvSpPr/>
            <p:nvPr/>
          </p:nvSpPr>
          <p:spPr bwMode="auto">
            <a:xfrm>
              <a:off x="5169408" y="4500995"/>
              <a:ext cx="59944" cy="64077"/>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Flowchart: Connector 12"/>
            <p:cNvSpPr/>
            <p:nvPr/>
          </p:nvSpPr>
          <p:spPr bwMode="auto">
            <a:xfrm>
              <a:off x="5229352" y="4565073"/>
              <a:ext cx="59944" cy="64077"/>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Inbox System Effects</a:t>
            </a:r>
            <a:endParaRPr lang="en-US" dirty="0"/>
          </a:p>
        </p:txBody>
      </p:sp>
      <p:sp>
        <p:nvSpPr>
          <p:cNvPr id="4" name="Rounded Rectangle 3"/>
          <p:cNvSpPr/>
          <p:nvPr/>
        </p:nvSpPr>
        <p:spPr bwMode="auto">
          <a:xfrm>
            <a:off x="827058" y="1695450"/>
            <a:ext cx="9305206" cy="602982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marL="0" lvl="1" defTabSz="914328">
              <a:defRPr/>
            </a:pPr>
            <a:endParaRPr lang="en-US" dirty="0"/>
          </a:p>
        </p:txBody>
      </p:sp>
      <p:sp>
        <p:nvSpPr>
          <p:cNvPr id="6" name="Rounded Rectangle 5"/>
          <p:cNvSpPr/>
          <p:nvPr/>
        </p:nvSpPr>
        <p:spPr bwMode="auto">
          <a:xfrm>
            <a:off x="5921113" y="2238877"/>
            <a:ext cx="3928262" cy="109728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HD Audio/USB Class Driver</a:t>
            </a:r>
          </a:p>
        </p:txBody>
      </p:sp>
      <p:sp>
        <p:nvSpPr>
          <p:cNvPr id="7" name="Rounded Rectangle 6"/>
          <p:cNvSpPr/>
          <p:nvPr/>
        </p:nvSpPr>
        <p:spPr bwMode="auto">
          <a:xfrm>
            <a:off x="5919284" y="3427597"/>
            <a:ext cx="3931920" cy="109728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HDAudio.inf WDMA_USB.inf</a:t>
            </a:r>
          </a:p>
        </p:txBody>
      </p:sp>
      <p:sp>
        <p:nvSpPr>
          <p:cNvPr id="8" name="Rounded Rectangle 7"/>
          <p:cNvSpPr/>
          <p:nvPr/>
        </p:nvSpPr>
        <p:spPr bwMode="auto">
          <a:xfrm>
            <a:off x="1079704" y="2238877"/>
            <a:ext cx="4572000" cy="521208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3800" dirty="0" err="1" smtClean="0">
                <a:solidFill>
                  <a:srgbClr val="FFFFFF"/>
                </a:solidFill>
                <a:effectLst>
                  <a:outerShdw blurRad="38100" dist="38100" dir="2700000" algn="tl">
                    <a:srgbClr val="000000">
                      <a:alpha val="43137"/>
                    </a:srgbClr>
                  </a:outerShdw>
                </a:effectLst>
                <a:latin typeface="Segoe" pitchFamily="34" charset="0"/>
              </a:rPr>
              <a:t>sAPO</a:t>
            </a:r>
            <a:endParaRPr lang="en-US" sz="3800" dirty="0" smtClean="0">
              <a:solidFill>
                <a:srgbClr val="FFFFFF"/>
              </a:solidFill>
              <a:effectLst>
                <a:outerShdw blurRad="38100" dist="38100" dir="2700000" algn="tl">
                  <a:srgbClr val="000000">
                    <a:alpha val="43137"/>
                  </a:srgbClr>
                </a:outerShdw>
              </a:effectLst>
              <a:latin typeface="Segoe" pitchFamily="34" charset="0"/>
            </a:endParaRPr>
          </a:p>
          <a:p>
            <a:pPr algn="ctr" defTabSz="1096876"/>
            <a:endParaRPr lang="en-US" sz="2400" dirty="0" smtClean="0">
              <a:effectLst>
                <a:outerShdw blurRad="38100" dist="38100" dir="2700000" algn="tl">
                  <a:srgbClr val="000000">
                    <a:alpha val="43137"/>
                  </a:srgbClr>
                </a:outerShdw>
              </a:effectLst>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Loudness Equalization</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Bass Management</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Speaker Fill</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marL="274320" indent="-274320" defTabSz="1096876">
              <a:buFont typeface="Arial" pitchFamily="34" charset="0"/>
              <a:buChar char="•"/>
            </a:pPr>
            <a:r>
              <a:rPr lang="en-US" sz="2400" dirty="0" smtClean="0">
                <a:effectLst>
                  <a:outerShdw blurRad="38100" dist="38100" dir="2700000" algn="tl">
                    <a:srgbClr val="000000">
                      <a:alpha val="43137"/>
                    </a:srgbClr>
                  </a:outerShdw>
                </a:effectLst>
              </a:rPr>
              <a:t>Virtualized Surround Sound over Headphones</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Low Frequency Protection</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Virtual Surround</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Speaker </a:t>
            </a:r>
            <a:r>
              <a:rPr lang="en-US" sz="2400" dirty="0" err="1" smtClean="0">
                <a:effectLst>
                  <a:outerShdw blurRad="38100" dist="38100" dir="2700000" algn="tl">
                    <a:srgbClr val="000000">
                      <a:alpha val="43137"/>
                    </a:srgbClr>
                  </a:outerShdw>
                </a:effectLst>
              </a:rPr>
              <a:t>Phantoming</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indent="274320" defTabSz="1096876">
              <a:buFont typeface="Arial" pitchFamily="34" charset="0"/>
              <a:buChar char="•"/>
            </a:pPr>
            <a:r>
              <a:rPr lang="en-US" sz="2400" dirty="0" smtClean="0">
                <a:effectLst>
                  <a:outerShdw blurRad="38100" dist="38100" dir="2700000" algn="tl">
                    <a:srgbClr val="000000">
                      <a:alpha val="43137"/>
                    </a:srgbClr>
                  </a:outerShdw>
                </a:effectLst>
              </a:rPr>
              <a:t>Bass Boost</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a:p>
            <a:pPr marL="0" lvl="1" indent="274320" defTabSz="1096876">
              <a:buFont typeface="Arial" pitchFamily="34" charset="0"/>
              <a:buChar char="•"/>
            </a:pPr>
            <a:r>
              <a:rPr lang="en-US" sz="2400" dirty="0" smtClean="0">
                <a:effectLst>
                  <a:outerShdw blurRad="38100" dist="38100" dir="2700000" algn="tl">
                    <a:srgbClr val="000000">
                      <a:alpha val="43137"/>
                    </a:srgbClr>
                  </a:outerShdw>
                </a:effectLst>
              </a:rPr>
              <a:t>Room Correction (GFX)</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 name="Picture 2"/>
          <p:cNvPicPr>
            <a:picLocks noChangeAspect="1" noChangeArrowheads="1"/>
          </p:cNvPicPr>
          <p:nvPr/>
        </p:nvPicPr>
        <p:blipFill>
          <a:blip r:embed="rId3"/>
          <a:srcRect/>
          <a:stretch>
            <a:fillRect/>
          </a:stretch>
        </p:blipFill>
        <p:spPr bwMode="auto">
          <a:xfrm>
            <a:off x="5743144" y="4707758"/>
            <a:ext cx="4206240" cy="270361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sAPO Options</a:t>
            </a:r>
            <a:endParaRPr lang="en-US" dirty="0"/>
          </a:p>
        </p:txBody>
      </p:sp>
      <p:sp>
        <p:nvSpPr>
          <p:cNvPr id="40" name="Text Placeholder 2"/>
          <p:cNvSpPr>
            <a:spLocks noGrp="1"/>
          </p:cNvSpPr>
          <p:nvPr>
            <p:ph type="body" idx="1"/>
          </p:nvPr>
        </p:nvSpPr>
        <p:spPr>
          <a:xfrm>
            <a:off x="461010" y="1695450"/>
            <a:ext cx="10056494" cy="553998"/>
          </a:xfrm>
        </p:spPr>
        <p:txBody>
          <a:bodyPr/>
          <a:lstStyle/>
          <a:p>
            <a:r>
              <a:rPr lang="en-US" dirty="0" smtClean="0"/>
              <a:t>Reuse all Windows Vista inbox </a:t>
            </a:r>
            <a:r>
              <a:rPr lang="en-US" dirty="0" err="1" smtClean="0"/>
              <a:t>sAPOs</a:t>
            </a:r>
            <a:r>
              <a:rPr lang="en-US" dirty="0" smtClean="0"/>
              <a:t> </a:t>
            </a:r>
          </a:p>
        </p:txBody>
      </p:sp>
      <p:grpSp>
        <p:nvGrpSpPr>
          <p:cNvPr id="3" name="Group 28"/>
          <p:cNvGrpSpPr/>
          <p:nvPr/>
        </p:nvGrpSpPr>
        <p:grpSpPr>
          <a:xfrm>
            <a:off x="2377440" y="2826328"/>
            <a:ext cx="6217920" cy="3657600"/>
            <a:chOff x="1371600" y="3048000"/>
            <a:chExt cx="5715000" cy="3352800"/>
          </a:xfrm>
        </p:grpSpPr>
        <p:sp>
          <p:nvSpPr>
            <p:cNvPr id="50" name="Rounded Rectangle 49"/>
            <p:cNvSpPr/>
            <p:nvPr/>
          </p:nvSpPr>
          <p:spPr bwMode="auto">
            <a:xfrm>
              <a:off x="1371600" y="3048000"/>
              <a:ext cx="5715000" cy="33528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sz="38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419600" y="4267200"/>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chemeClr val="tx1"/>
                  </a:solidFill>
                  <a:latin typeface="Segoe" pitchFamily="34" charset="0"/>
                </a:rPr>
                <a:t>MS </a:t>
              </a:r>
            </a:p>
            <a:p>
              <a:pPr algn="ctr" defTabSz="1096876"/>
              <a:r>
                <a:rPr lang="en-US" sz="2900" dirty="0" err="1" smtClean="0">
                  <a:solidFill>
                    <a:schemeClr val="tx1"/>
                  </a:solidFill>
                  <a:latin typeface="Segoe" pitchFamily="34" charset="0"/>
                </a:rPr>
                <a:t>SysFX</a:t>
              </a:r>
              <a:r>
                <a:rPr lang="en-US" sz="2900" dirty="0" smtClean="0">
                  <a:solidFill>
                    <a:schemeClr val="tx1"/>
                  </a:solidFill>
                  <a:latin typeface="Segoe" pitchFamily="34" charset="0"/>
                </a:rPr>
                <a:t> UI</a:t>
              </a:r>
            </a:p>
          </p:txBody>
        </p:sp>
        <p:sp>
          <p:nvSpPr>
            <p:cNvPr id="52" name="Rounded Rectangle 51"/>
            <p:cNvSpPr/>
            <p:nvPr/>
          </p:nvSpPr>
          <p:spPr bwMode="auto">
            <a:xfrm>
              <a:off x="4419600" y="3200400"/>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chemeClr val="tx1"/>
                  </a:solidFill>
                  <a:effectLst>
                    <a:outerShdw blurRad="38100" dist="38100" dir="2700000" algn="tl">
                      <a:srgbClr val="000000">
                        <a:alpha val="43137"/>
                      </a:srgbClr>
                    </a:outerShdw>
                  </a:effectLst>
                  <a:latin typeface="Segoe" pitchFamily="34" charset="0"/>
                </a:rPr>
                <a:t>IHV Audio driver</a:t>
              </a:r>
            </a:p>
          </p:txBody>
        </p:sp>
        <p:sp>
          <p:nvSpPr>
            <p:cNvPr id="53" name="Rounded Rectangle 52"/>
            <p:cNvSpPr/>
            <p:nvPr/>
          </p:nvSpPr>
          <p:spPr bwMode="auto">
            <a:xfrm>
              <a:off x="4419600" y="5334000"/>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chemeClr val="tx1"/>
                  </a:solidFill>
                  <a:effectLst>
                    <a:outerShdw blurRad="38100" dist="38100" dir="2700000" algn="tl">
                      <a:srgbClr val="000000">
                        <a:alpha val="43137"/>
                      </a:srgbClr>
                    </a:outerShdw>
                  </a:effectLst>
                  <a:latin typeface="Segoe" pitchFamily="34" charset="0"/>
                </a:rPr>
                <a:t>IHV INF </a:t>
              </a:r>
            </a:p>
          </p:txBody>
        </p:sp>
        <p:sp>
          <p:nvSpPr>
            <p:cNvPr id="54" name="Rounded Rectangle 53"/>
            <p:cNvSpPr/>
            <p:nvPr/>
          </p:nvSpPr>
          <p:spPr bwMode="auto">
            <a:xfrm>
              <a:off x="1600200" y="3124200"/>
              <a:ext cx="1828800" cy="8382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MS </a:t>
              </a:r>
              <a:r>
                <a:rPr lang="en-US" sz="2900" dirty="0" err="1" smtClean="0">
                  <a:solidFill>
                    <a:srgbClr val="FFFFFF"/>
                  </a:solidFill>
                  <a:effectLst>
                    <a:outerShdw blurRad="38100" dist="38100" dir="2700000" algn="tl">
                      <a:srgbClr val="000000">
                        <a:alpha val="43137"/>
                      </a:srgbClr>
                    </a:outerShdw>
                  </a:effectLst>
                  <a:latin typeface="Segoe" pitchFamily="34" charset="0"/>
                </a:rPr>
                <a:t>sAPO</a:t>
              </a:r>
              <a:endParaRPr lang="en-US" sz="2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1905000" y="3787588"/>
              <a:ext cx="1828800" cy="8382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MS </a:t>
              </a:r>
              <a:r>
                <a:rPr lang="en-US" sz="2900" dirty="0" err="1" smtClean="0">
                  <a:solidFill>
                    <a:srgbClr val="FFFFFF"/>
                  </a:solidFill>
                  <a:effectLst>
                    <a:outerShdw blurRad="38100" dist="38100" dir="2700000" algn="tl">
                      <a:srgbClr val="000000">
                        <a:alpha val="43137"/>
                      </a:srgbClr>
                    </a:outerShdw>
                  </a:effectLst>
                  <a:latin typeface="Segoe" pitchFamily="34" charset="0"/>
                </a:rPr>
                <a:t>sAPO</a:t>
              </a:r>
              <a:endParaRPr lang="en-US" sz="2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2286000" y="4724400"/>
              <a:ext cx="1828800" cy="8382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MS </a:t>
              </a:r>
              <a:r>
                <a:rPr lang="en-US" sz="2900" dirty="0" err="1" smtClean="0">
                  <a:solidFill>
                    <a:srgbClr val="FFFFFF"/>
                  </a:solidFill>
                  <a:effectLst>
                    <a:outerShdw blurRad="38100" dist="38100" dir="2700000" algn="tl">
                      <a:srgbClr val="000000">
                        <a:alpha val="43137"/>
                      </a:srgbClr>
                    </a:outerShdw>
                  </a:effectLst>
                  <a:latin typeface="Segoe" pitchFamily="34" charset="0"/>
                </a:rPr>
                <a:t>sAPO</a:t>
              </a:r>
              <a:endParaRPr lang="en-US" sz="2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Flowchart: Connector 56"/>
            <p:cNvSpPr/>
            <p:nvPr/>
          </p:nvSpPr>
          <p:spPr bwMode="auto">
            <a:xfrm>
              <a:off x="2667000" y="44958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4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Flowchart: Connector 57"/>
            <p:cNvSpPr/>
            <p:nvPr/>
          </p:nvSpPr>
          <p:spPr bwMode="auto">
            <a:xfrm>
              <a:off x="2743200" y="45720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4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Flowchart: Connector 58"/>
            <p:cNvSpPr/>
            <p:nvPr/>
          </p:nvSpPr>
          <p:spPr bwMode="auto">
            <a:xfrm>
              <a:off x="2819400" y="46482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48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 name="Group 20"/>
          <p:cNvGrpSpPr/>
          <p:nvPr/>
        </p:nvGrpSpPr>
        <p:grpSpPr>
          <a:xfrm>
            <a:off x="3240136" y="6666814"/>
            <a:ext cx="4442712" cy="387262"/>
            <a:chOff x="2432048" y="5555675"/>
            <a:chExt cx="3702260" cy="322718"/>
          </a:xfrm>
        </p:grpSpPr>
        <p:sp>
          <p:nvSpPr>
            <p:cNvPr id="16" name="Rectangle 215"/>
            <p:cNvSpPr>
              <a:spLocks noChangeArrowheads="1"/>
            </p:cNvSpPr>
            <p:nvPr/>
          </p:nvSpPr>
          <p:spPr bwMode="grayWhite">
            <a:xfrm>
              <a:off x="5053092" y="5590601"/>
              <a:ext cx="276225" cy="26035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91432" tIns="45717" rIns="91432" bIns="45717" anchor="ctr"/>
            <a:lstStyle/>
            <a:p>
              <a:endParaRPr lang="en-US" sz="2400" dirty="0"/>
            </a:p>
          </p:txBody>
        </p:sp>
        <p:sp>
          <p:nvSpPr>
            <p:cNvPr id="17" name="Rectangle 216"/>
            <p:cNvSpPr>
              <a:spLocks noChangeArrowheads="1"/>
            </p:cNvSpPr>
            <p:nvPr/>
          </p:nvSpPr>
          <p:spPr bwMode="auto">
            <a:xfrm>
              <a:off x="2432048" y="5557264"/>
              <a:ext cx="1261016" cy="321129"/>
            </a:xfrm>
            <a:prstGeom prst="rect">
              <a:avLst/>
            </a:prstGeom>
            <a:noFill/>
            <a:ln w="3175">
              <a:noFill/>
              <a:miter lim="800000"/>
              <a:headEnd/>
              <a:tailEnd/>
            </a:ln>
            <a:effectLst/>
          </p:spPr>
          <p:txBody>
            <a:bodyPr wrap="none" lIns="92067" tIns="46034" rIns="92067" bIns="46034">
              <a:spAutoFit/>
            </a:bodyPr>
            <a:lstStyle/>
            <a:p>
              <a:pPr algn="l"/>
              <a:r>
                <a:rPr lang="en-US" sz="1900" dirty="0">
                  <a:solidFill>
                    <a:schemeClr val="tx2"/>
                  </a:solidFill>
                  <a:effectLst>
                    <a:outerShdw blurRad="38100" dist="38100" dir="2700000" algn="tl">
                      <a:srgbClr val="000000">
                        <a:alpha val="43137"/>
                      </a:srgbClr>
                    </a:outerShdw>
                  </a:effectLst>
                </a:rPr>
                <a:t>Provided by:</a:t>
              </a:r>
            </a:p>
          </p:txBody>
        </p:sp>
        <p:sp>
          <p:nvSpPr>
            <p:cNvPr id="18" name="Rectangle 217"/>
            <p:cNvSpPr>
              <a:spLocks noChangeArrowheads="1"/>
            </p:cNvSpPr>
            <p:nvPr/>
          </p:nvSpPr>
          <p:spPr bwMode="auto">
            <a:xfrm>
              <a:off x="4038600" y="5555675"/>
              <a:ext cx="905951" cy="295481"/>
            </a:xfrm>
            <a:prstGeom prst="rect">
              <a:avLst/>
            </a:prstGeom>
            <a:noFill/>
            <a:ln w="9525">
              <a:noFill/>
              <a:miter lim="800000"/>
              <a:headEnd/>
              <a:tailEnd/>
            </a:ln>
            <a:effectLst/>
          </p:spPr>
          <p:txBody>
            <a:bodyPr wrap="none" lIns="92067" tIns="46034" rIns="92067" bIns="46034">
              <a:spAutoFit/>
            </a:bodyPr>
            <a:lstStyle/>
            <a:p>
              <a:pPr algn="l"/>
              <a:r>
                <a:rPr lang="en-US" sz="1700" dirty="0">
                  <a:solidFill>
                    <a:schemeClr val="tx2"/>
                  </a:solidFill>
                  <a:effectLst>
                    <a:outerShdw blurRad="38100" dist="38100" dir="2700000" algn="tl">
                      <a:srgbClr val="000000">
                        <a:alpha val="43137"/>
                      </a:srgbClr>
                    </a:outerShdw>
                  </a:effectLst>
                </a:rPr>
                <a:t>Microsoft</a:t>
              </a:r>
            </a:p>
          </p:txBody>
        </p:sp>
        <p:sp>
          <p:nvSpPr>
            <p:cNvPr id="19" name="Rectangle 220"/>
            <p:cNvSpPr>
              <a:spLocks noChangeArrowheads="1"/>
            </p:cNvSpPr>
            <p:nvPr/>
          </p:nvSpPr>
          <p:spPr bwMode="auto">
            <a:xfrm>
              <a:off x="5315026" y="5568372"/>
              <a:ext cx="819282" cy="295481"/>
            </a:xfrm>
            <a:prstGeom prst="rect">
              <a:avLst/>
            </a:prstGeom>
            <a:noFill/>
            <a:ln w="3175">
              <a:noFill/>
              <a:miter lim="800000"/>
              <a:headEnd/>
              <a:tailEnd/>
            </a:ln>
            <a:effectLst/>
          </p:spPr>
          <p:txBody>
            <a:bodyPr wrap="none" lIns="92067" tIns="46034" rIns="92067" bIns="46034">
              <a:spAutoFit/>
            </a:bodyPr>
            <a:lstStyle/>
            <a:p>
              <a:pPr algn="l"/>
              <a:r>
                <a:rPr lang="en-US" sz="1700" dirty="0" smtClean="0">
                  <a:solidFill>
                    <a:schemeClr val="tx2"/>
                  </a:solidFill>
                  <a:effectLst>
                    <a:outerShdw blurRad="38100" dist="38100" dir="2700000" algn="tl">
                      <a:srgbClr val="000000">
                        <a:alpha val="43137"/>
                      </a:srgbClr>
                    </a:outerShdw>
                  </a:effectLst>
                </a:rPr>
                <a:t>3</a:t>
              </a:r>
              <a:r>
                <a:rPr lang="en-US" sz="1700" baseline="30000" dirty="0" smtClean="0">
                  <a:solidFill>
                    <a:schemeClr val="tx2"/>
                  </a:solidFill>
                  <a:effectLst>
                    <a:outerShdw blurRad="38100" dist="38100" dir="2700000" algn="tl">
                      <a:srgbClr val="000000">
                        <a:alpha val="43137"/>
                      </a:srgbClr>
                    </a:outerShdw>
                  </a:effectLst>
                </a:rPr>
                <a:t>rd</a:t>
              </a:r>
              <a:r>
                <a:rPr lang="en-US" sz="1700" dirty="0" smtClean="0">
                  <a:solidFill>
                    <a:schemeClr val="tx2"/>
                  </a:solidFill>
                  <a:effectLst>
                    <a:outerShdw blurRad="38100" dist="38100" dir="2700000" algn="tl">
                      <a:srgbClr val="000000">
                        <a:alpha val="43137"/>
                      </a:srgbClr>
                    </a:outerShdw>
                  </a:effectLst>
                </a:rPr>
                <a:t> Party</a:t>
              </a:r>
              <a:endParaRPr lang="en-US" sz="1700" dirty="0">
                <a:solidFill>
                  <a:schemeClr val="tx2"/>
                </a:solidFill>
                <a:effectLst>
                  <a:outerShdw blurRad="38100" dist="38100" dir="2700000" algn="tl">
                    <a:srgbClr val="000000">
                      <a:alpha val="43137"/>
                    </a:srgbClr>
                  </a:outerShdw>
                </a:effectLst>
              </a:endParaRPr>
            </a:p>
          </p:txBody>
        </p:sp>
        <p:sp>
          <p:nvSpPr>
            <p:cNvPr id="20" name="Rectangle 235"/>
            <p:cNvSpPr>
              <a:spLocks noChangeArrowheads="1"/>
            </p:cNvSpPr>
            <p:nvPr/>
          </p:nvSpPr>
          <p:spPr bwMode="auto">
            <a:xfrm>
              <a:off x="3776663" y="5576312"/>
              <a:ext cx="276225" cy="268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ctr"/>
            <a:lstStyle/>
            <a:p>
              <a:endParaRPr lang="en-US" sz="2400" dirty="0"/>
            </a:p>
          </p:txBody>
        </p:sp>
      </p:gr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sAPO Options</a:t>
            </a:r>
            <a:endParaRPr lang="en-US" dirty="0"/>
          </a:p>
        </p:txBody>
      </p:sp>
      <p:sp>
        <p:nvSpPr>
          <p:cNvPr id="40" name="Text Placeholder 2"/>
          <p:cNvSpPr>
            <a:spLocks noGrp="1"/>
          </p:cNvSpPr>
          <p:nvPr>
            <p:ph type="body" idx="1"/>
          </p:nvPr>
        </p:nvSpPr>
        <p:spPr>
          <a:xfrm>
            <a:off x="365760" y="1697358"/>
            <a:ext cx="10056494" cy="1883593"/>
          </a:xfrm>
        </p:spPr>
        <p:txBody>
          <a:bodyPr/>
          <a:lstStyle/>
          <a:p>
            <a:r>
              <a:rPr lang="en-US" sz="3400" dirty="0" smtClean="0"/>
              <a:t>Reuse some or all of inbox </a:t>
            </a:r>
            <a:r>
              <a:rPr lang="en-US" sz="3400" dirty="0" err="1" smtClean="0"/>
              <a:t>sAPO</a:t>
            </a:r>
            <a:r>
              <a:rPr lang="en-US" sz="3400" dirty="0" smtClean="0"/>
              <a:t>. Custom </a:t>
            </a:r>
            <a:r>
              <a:rPr lang="en-US" sz="3400" dirty="0" err="1" smtClean="0"/>
              <a:t>sAPOs</a:t>
            </a:r>
            <a:r>
              <a:rPr lang="en-US" sz="3400" dirty="0" smtClean="0"/>
              <a:t> that support some of the required functionality and delegate any missing functionality to the Microsoft </a:t>
            </a:r>
            <a:r>
              <a:rPr lang="en-US" sz="3400" dirty="0" err="1" smtClean="0"/>
              <a:t>sAPOs</a:t>
            </a:r>
            <a:endParaRPr lang="en-US" sz="3400" dirty="0" smtClean="0"/>
          </a:p>
        </p:txBody>
      </p:sp>
      <p:grpSp>
        <p:nvGrpSpPr>
          <p:cNvPr id="3" name="Group 26"/>
          <p:cNvGrpSpPr/>
          <p:nvPr/>
        </p:nvGrpSpPr>
        <p:grpSpPr>
          <a:xfrm>
            <a:off x="2651760" y="3970750"/>
            <a:ext cx="5669280" cy="3383280"/>
            <a:chOff x="-2400300" y="838200"/>
            <a:chExt cx="4800600" cy="2971800"/>
          </a:xfrm>
        </p:grpSpPr>
        <p:sp>
          <p:nvSpPr>
            <p:cNvPr id="15" name="Rounded Rectangle 14"/>
            <p:cNvSpPr/>
            <p:nvPr/>
          </p:nvSpPr>
          <p:spPr bwMode="auto">
            <a:xfrm>
              <a:off x="-2400300" y="838200"/>
              <a:ext cx="4800600" cy="29718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200660" y="1641764"/>
              <a:ext cx="1878471" cy="58194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latin typeface="Segoe" pitchFamily="34" charset="0"/>
                </a:rPr>
                <a:t>MS </a:t>
              </a:r>
            </a:p>
            <a:p>
              <a:pPr algn="ctr" defTabSz="1096876"/>
              <a:r>
                <a:rPr lang="en-US" sz="1700" dirty="0" err="1" smtClean="0">
                  <a:solidFill>
                    <a:schemeClr val="tx1"/>
                  </a:solidFill>
                  <a:latin typeface="Segoe" pitchFamily="34" charset="0"/>
                </a:rPr>
                <a:t>SysFX</a:t>
              </a:r>
              <a:r>
                <a:rPr lang="en-US" sz="1700" dirty="0" smtClean="0">
                  <a:solidFill>
                    <a:schemeClr val="tx1"/>
                  </a:solidFill>
                  <a:latin typeface="Segoe" pitchFamily="34" charset="0"/>
                </a:rPr>
                <a:t> UI</a:t>
              </a:r>
            </a:p>
          </p:txBody>
        </p:sp>
        <p:sp>
          <p:nvSpPr>
            <p:cNvPr id="17" name="Rounded Rectangle 16"/>
            <p:cNvSpPr/>
            <p:nvPr/>
          </p:nvSpPr>
          <p:spPr bwMode="auto">
            <a:xfrm>
              <a:off x="200660" y="938645"/>
              <a:ext cx="1878471" cy="58194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Audio driver</a:t>
              </a:r>
            </a:p>
          </p:txBody>
        </p:sp>
        <p:sp>
          <p:nvSpPr>
            <p:cNvPr id="18" name="Rounded Rectangle 17"/>
            <p:cNvSpPr/>
            <p:nvPr/>
          </p:nvSpPr>
          <p:spPr bwMode="auto">
            <a:xfrm>
              <a:off x="200660" y="2344882"/>
              <a:ext cx="1878471" cy="58194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INF </a:t>
              </a:r>
            </a:p>
          </p:txBody>
        </p:sp>
        <p:sp>
          <p:nvSpPr>
            <p:cNvPr id="19" name="Flowchart: Connector 18"/>
            <p:cNvSpPr/>
            <p:nvPr/>
          </p:nvSpPr>
          <p:spPr bwMode="auto">
            <a:xfrm>
              <a:off x="-1104900" y="2362200"/>
              <a:ext cx="65024" cy="50223"/>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Flowchart: Connector 19"/>
            <p:cNvSpPr/>
            <p:nvPr/>
          </p:nvSpPr>
          <p:spPr bwMode="auto">
            <a:xfrm>
              <a:off x="-1257300" y="2133600"/>
              <a:ext cx="65024" cy="50223"/>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Flowchart: Connector 20"/>
            <p:cNvSpPr/>
            <p:nvPr/>
          </p:nvSpPr>
          <p:spPr bwMode="auto">
            <a:xfrm>
              <a:off x="-1181100" y="2235777"/>
              <a:ext cx="65024" cy="50223"/>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2247900" y="990600"/>
              <a:ext cx="2133600" cy="10668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a:t>
              </a:r>
              <a:r>
                <a:rPr lang="en-US" sz="1700" dirty="0" err="1" smtClean="0">
                  <a:solidFill>
                    <a:schemeClr val="tx1"/>
                  </a:solidFill>
                  <a:effectLst>
                    <a:outerShdw blurRad="38100" dist="38100" dir="2700000" algn="tl">
                      <a:srgbClr val="000000">
                        <a:alpha val="43137"/>
                      </a:srgbClr>
                    </a:outerShdw>
                  </a:effectLst>
                  <a:latin typeface="Segoe" pitchFamily="34" charset="0"/>
                </a:rPr>
                <a:t>sAPO</a:t>
              </a:r>
              <a:r>
                <a:rPr lang="en-US" sz="170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23" name="Rounded Rectangle 22"/>
            <p:cNvSpPr/>
            <p:nvPr/>
          </p:nvSpPr>
          <p:spPr bwMode="auto">
            <a:xfrm>
              <a:off x="-2019300" y="1352550"/>
              <a:ext cx="1676400" cy="5524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latin typeface="Segoe" pitchFamily="34" charset="0"/>
                </a:rPr>
                <a:t>MS </a:t>
              </a:r>
              <a:r>
                <a:rPr lang="en-US" sz="1700" dirty="0" err="1" smtClean="0">
                  <a:solidFill>
                    <a:srgbClr val="FFFFFF"/>
                  </a:solidFill>
                  <a:effectLst>
                    <a:outerShdw blurRad="38100" dist="38100" dir="2700000" algn="tl">
                      <a:srgbClr val="000000">
                        <a:alpha val="43137"/>
                      </a:srgbClr>
                    </a:outerShdw>
                  </a:effectLst>
                  <a:latin typeface="Segoe" pitchFamily="34" charset="0"/>
                </a:rPr>
                <a:t>sAPO</a:t>
              </a:r>
              <a:endParaRPr lang="en-US" sz="17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 name="Group 23"/>
            <p:cNvGrpSpPr/>
            <p:nvPr/>
          </p:nvGrpSpPr>
          <p:grpSpPr>
            <a:xfrm>
              <a:off x="-2171700" y="2590800"/>
              <a:ext cx="2133600" cy="1066800"/>
              <a:chOff x="2438400" y="3581400"/>
              <a:chExt cx="2133600" cy="1066800"/>
            </a:xfrm>
          </p:grpSpPr>
          <p:sp>
            <p:nvSpPr>
              <p:cNvPr id="25" name="Rounded Rectangle 24"/>
              <p:cNvSpPr/>
              <p:nvPr/>
            </p:nvSpPr>
            <p:spPr bwMode="auto">
              <a:xfrm>
                <a:off x="2438400" y="3581400"/>
                <a:ext cx="2133600" cy="10668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a:t>
                </a:r>
                <a:r>
                  <a:rPr lang="en-US" sz="1700" dirty="0" err="1" smtClean="0">
                    <a:solidFill>
                      <a:schemeClr val="tx1"/>
                    </a:solidFill>
                    <a:effectLst>
                      <a:outerShdw blurRad="38100" dist="38100" dir="2700000" algn="tl">
                        <a:srgbClr val="000000">
                          <a:alpha val="43137"/>
                        </a:srgbClr>
                      </a:outerShdw>
                    </a:effectLst>
                    <a:latin typeface="Segoe" pitchFamily="34" charset="0"/>
                  </a:rPr>
                  <a:t>sAPO</a:t>
                </a:r>
                <a:r>
                  <a:rPr lang="en-US" sz="170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26" name="Rounded Rectangle 25"/>
              <p:cNvSpPr/>
              <p:nvPr/>
            </p:nvSpPr>
            <p:spPr bwMode="auto">
              <a:xfrm>
                <a:off x="2667000" y="3943350"/>
                <a:ext cx="1676400" cy="5524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latin typeface="Segoe" pitchFamily="34" charset="0"/>
                  </a:rPr>
                  <a:t>MS </a:t>
                </a:r>
                <a:r>
                  <a:rPr lang="en-US" sz="1700" dirty="0" err="1" smtClean="0">
                    <a:solidFill>
                      <a:srgbClr val="FFFFFF"/>
                    </a:solidFill>
                    <a:effectLst>
                      <a:outerShdw blurRad="38100" dist="38100" dir="2700000" algn="tl">
                        <a:srgbClr val="000000">
                          <a:alpha val="43137"/>
                        </a:srgbClr>
                      </a:outerShdw>
                    </a:effectLst>
                    <a:latin typeface="Segoe" pitchFamily="34" charset="0"/>
                  </a:rPr>
                  <a:t>sAPO</a:t>
                </a:r>
                <a:endParaRPr lang="en-US" sz="1700" dirty="0" smtClean="0">
                  <a:solidFill>
                    <a:srgbClr val="FFFFFF"/>
                  </a:solidFill>
                  <a:effectLst>
                    <a:outerShdw blurRad="38100" dist="38100" dir="2700000" algn="tl">
                      <a:srgbClr val="000000">
                        <a:alpha val="43137"/>
                      </a:srgbClr>
                    </a:outerShdw>
                  </a:effectLst>
                  <a:latin typeface="Segoe" pitchFamily="34" charset="0"/>
                </a:endParaRPr>
              </a:p>
            </p:txBody>
          </p:sp>
        </p:grpSp>
      </p:grpSp>
      <p:grpSp>
        <p:nvGrpSpPr>
          <p:cNvPr id="5" name="Group 26"/>
          <p:cNvGrpSpPr/>
          <p:nvPr/>
        </p:nvGrpSpPr>
        <p:grpSpPr>
          <a:xfrm>
            <a:off x="3268029" y="7531623"/>
            <a:ext cx="4398019" cy="354577"/>
            <a:chOff x="2723357" y="6276352"/>
            <a:chExt cx="3665016" cy="295481"/>
          </a:xfrm>
        </p:grpSpPr>
        <p:sp>
          <p:nvSpPr>
            <p:cNvPr id="38" name="Rectangle 215"/>
            <p:cNvSpPr>
              <a:spLocks noChangeArrowheads="1"/>
            </p:cNvSpPr>
            <p:nvPr/>
          </p:nvSpPr>
          <p:spPr bwMode="grayWhite">
            <a:xfrm>
              <a:off x="5344401" y="6276352"/>
              <a:ext cx="276225" cy="26035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91432" tIns="45717" rIns="91432" bIns="45717" anchor="ctr"/>
            <a:lstStyle/>
            <a:p>
              <a:endParaRPr lang="en-US"/>
            </a:p>
          </p:txBody>
        </p:sp>
        <p:sp>
          <p:nvSpPr>
            <p:cNvPr id="39" name="Rectangle 216"/>
            <p:cNvSpPr>
              <a:spLocks noChangeArrowheads="1"/>
            </p:cNvSpPr>
            <p:nvPr/>
          </p:nvSpPr>
          <p:spPr bwMode="auto">
            <a:xfrm>
              <a:off x="2723357" y="6276352"/>
              <a:ext cx="1142393" cy="295481"/>
            </a:xfrm>
            <a:prstGeom prst="rect">
              <a:avLst/>
            </a:prstGeom>
            <a:noFill/>
            <a:ln w="3175">
              <a:noFill/>
              <a:miter lim="800000"/>
              <a:headEnd/>
              <a:tailEnd/>
            </a:ln>
            <a:effectLst/>
          </p:spPr>
          <p:txBody>
            <a:bodyPr wrap="none" lIns="92067" tIns="46034" rIns="92067" bIns="46034">
              <a:spAutoFit/>
            </a:bodyPr>
            <a:lstStyle/>
            <a:p>
              <a:pPr algn="l"/>
              <a:r>
                <a:rPr lang="en-US" sz="1700" dirty="0">
                  <a:solidFill>
                    <a:schemeClr val="tx2"/>
                  </a:solidFill>
                  <a:effectLst>
                    <a:outerShdw blurRad="38100" dist="38100" dir="2700000" algn="tl">
                      <a:srgbClr val="000000">
                        <a:alpha val="43137"/>
                      </a:srgbClr>
                    </a:outerShdw>
                  </a:effectLst>
                </a:rPr>
                <a:t>Provided by:</a:t>
              </a:r>
            </a:p>
          </p:txBody>
        </p:sp>
        <p:sp>
          <p:nvSpPr>
            <p:cNvPr id="41" name="Rectangle 217"/>
            <p:cNvSpPr>
              <a:spLocks noChangeArrowheads="1"/>
            </p:cNvSpPr>
            <p:nvPr/>
          </p:nvSpPr>
          <p:spPr bwMode="auto">
            <a:xfrm>
              <a:off x="4329909" y="6276352"/>
              <a:ext cx="864003" cy="293022"/>
            </a:xfrm>
            <a:prstGeom prst="rect">
              <a:avLst/>
            </a:prstGeom>
            <a:noFill/>
            <a:ln w="9525">
              <a:noFill/>
              <a:miter lim="800000"/>
              <a:headEnd/>
              <a:tailEnd/>
            </a:ln>
            <a:effectLst/>
          </p:spPr>
          <p:txBody>
            <a:bodyPr wrap="none" lIns="92067" tIns="46034" rIns="92067" bIns="46034">
              <a:spAutoFit/>
            </a:bodyPr>
            <a:lstStyle/>
            <a:p>
              <a:pPr algn="l"/>
              <a:r>
                <a:rPr lang="en-US" sz="1600" dirty="0">
                  <a:solidFill>
                    <a:schemeClr val="tx2"/>
                  </a:solidFill>
                  <a:effectLst>
                    <a:outerShdw blurRad="38100" dist="38100" dir="2700000" algn="tl">
                      <a:srgbClr val="000000">
                        <a:alpha val="43137"/>
                      </a:srgbClr>
                    </a:outerShdw>
                  </a:effectLst>
                </a:rPr>
                <a:t>Microsoft</a:t>
              </a:r>
            </a:p>
          </p:txBody>
        </p:sp>
        <p:sp>
          <p:nvSpPr>
            <p:cNvPr id="42" name="Rectangle 220"/>
            <p:cNvSpPr>
              <a:spLocks noChangeArrowheads="1"/>
            </p:cNvSpPr>
            <p:nvPr/>
          </p:nvSpPr>
          <p:spPr bwMode="auto">
            <a:xfrm>
              <a:off x="5606335" y="6276352"/>
              <a:ext cx="782038" cy="282657"/>
            </a:xfrm>
            <a:prstGeom prst="rect">
              <a:avLst/>
            </a:prstGeom>
            <a:noFill/>
            <a:ln w="3175">
              <a:noFill/>
              <a:miter lim="800000"/>
              <a:headEnd/>
              <a:tailEnd/>
            </a:ln>
            <a:effectLst/>
          </p:spPr>
          <p:txBody>
            <a:bodyPr wrap="none" lIns="92067" tIns="46034" rIns="92067" bIns="46034">
              <a:spAutoFit/>
            </a:bodyPr>
            <a:lstStyle/>
            <a:p>
              <a:pPr algn="l"/>
              <a:r>
                <a:rPr lang="en-US" sz="1600" dirty="0" smtClean="0">
                  <a:solidFill>
                    <a:schemeClr val="tx2"/>
                  </a:solidFill>
                  <a:effectLst>
                    <a:outerShdw blurRad="38100" dist="38100" dir="2700000" algn="tl">
                      <a:srgbClr val="000000">
                        <a:alpha val="43137"/>
                      </a:srgbClr>
                    </a:outerShdw>
                  </a:effectLst>
                </a:rPr>
                <a:t>3</a:t>
              </a:r>
              <a:r>
                <a:rPr lang="en-US" sz="1600" baseline="30000" dirty="0" smtClean="0">
                  <a:solidFill>
                    <a:schemeClr val="tx2"/>
                  </a:solidFill>
                  <a:effectLst>
                    <a:outerShdw blurRad="38100" dist="38100" dir="2700000" algn="tl">
                      <a:srgbClr val="000000">
                        <a:alpha val="43137"/>
                      </a:srgbClr>
                    </a:outerShdw>
                  </a:effectLst>
                </a:rPr>
                <a:t>rd</a:t>
              </a:r>
              <a:r>
                <a:rPr lang="en-US" sz="1600" dirty="0" smtClean="0">
                  <a:solidFill>
                    <a:schemeClr val="tx2"/>
                  </a:solidFill>
                  <a:effectLst>
                    <a:outerShdw blurRad="38100" dist="38100" dir="2700000" algn="tl">
                      <a:srgbClr val="000000">
                        <a:alpha val="43137"/>
                      </a:srgbClr>
                    </a:outerShdw>
                  </a:effectLst>
                </a:rPr>
                <a:t> Party</a:t>
              </a:r>
              <a:endParaRPr lang="en-US" sz="1600" dirty="0">
                <a:solidFill>
                  <a:schemeClr val="tx2"/>
                </a:solidFill>
                <a:effectLst>
                  <a:outerShdw blurRad="38100" dist="38100" dir="2700000" algn="tl">
                    <a:srgbClr val="000000">
                      <a:alpha val="43137"/>
                    </a:srgbClr>
                  </a:outerShdw>
                </a:effectLst>
              </a:endParaRPr>
            </a:p>
          </p:txBody>
        </p:sp>
        <p:sp>
          <p:nvSpPr>
            <p:cNvPr id="43" name="Rectangle 235"/>
            <p:cNvSpPr>
              <a:spLocks noChangeArrowheads="1"/>
            </p:cNvSpPr>
            <p:nvPr/>
          </p:nvSpPr>
          <p:spPr bwMode="auto">
            <a:xfrm>
              <a:off x="4067972" y="6276352"/>
              <a:ext cx="276225" cy="268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ctr"/>
            <a:lstStyle/>
            <a:p>
              <a:endParaRPr lang="en-US"/>
            </a:p>
          </p:txBody>
        </p:sp>
      </p:gr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sAPO Options</a:t>
            </a:r>
            <a:endParaRPr lang="en-US" dirty="0"/>
          </a:p>
        </p:txBody>
      </p:sp>
      <p:sp>
        <p:nvSpPr>
          <p:cNvPr id="40" name="Text Placeholder 2"/>
          <p:cNvSpPr>
            <a:spLocks noGrp="1"/>
          </p:cNvSpPr>
          <p:nvPr>
            <p:ph type="body" idx="1"/>
          </p:nvPr>
        </p:nvSpPr>
        <p:spPr>
          <a:xfrm>
            <a:off x="458153" y="1729923"/>
            <a:ext cx="10056494" cy="1107996"/>
          </a:xfrm>
        </p:spPr>
        <p:txBody>
          <a:bodyPr/>
          <a:lstStyle/>
          <a:p>
            <a:r>
              <a:rPr lang="en-US" dirty="0" smtClean="0"/>
              <a:t>Implement a complete set of custom </a:t>
            </a:r>
            <a:r>
              <a:rPr lang="en-US" dirty="0" err="1" smtClean="0"/>
              <a:t>sAPOs</a:t>
            </a:r>
            <a:endParaRPr lang="en-US" dirty="0"/>
          </a:p>
        </p:txBody>
      </p:sp>
      <p:grpSp>
        <p:nvGrpSpPr>
          <p:cNvPr id="3" name="Group 28"/>
          <p:cNvGrpSpPr/>
          <p:nvPr/>
        </p:nvGrpSpPr>
        <p:grpSpPr>
          <a:xfrm>
            <a:off x="2194560" y="2988683"/>
            <a:ext cx="6583680" cy="3474720"/>
            <a:chOff x="1371600" y="3048000"/>
            <a:chExt cx="5715000" cy="3352800"/>
          </a:xfrm>
        </p:grpSpPr>
        <p:sp>
          <p:nvSpPr>
            <p:cNvPr id="30" name="Rounded Rectangle 29"/>
            <p:cNvSpPr/>
            <p:nvPr/>
          </p:nvSpPr>
          <p:spPr bwMode="auto">
            <a:xfrm>
              <a:off x="1371600" y="3048000"/>
              <a:ext cx="5715000" cy="33528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4419600" y="4267200"/>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latin typeface="Segoe" pitchFamily="34" charset="0"/>
                </a:rPr>
                <a:t>IHV</a:t>
              </a:r>
            </a:p>
            <a:p>
              <a:pPr algn="ctr" defTabSz="1096876"/>
              <a:r>
                <a:rPr lang="en-US" sz="1700" dirty="0" err="1" smtClean="0">
                  <a:solidFill>
                    <a:schemeClr val="tx1"/>
                  </a:solidFill>
                  <a:latin typeface="Segoe" pitchFamily="34" charset="0"/>
                </a:rPr>
                <a:t>SysFX</a:t>
              </a:r>
              <a:r>
                <a:rPr lang="en-US" sz="1700" dirty="0" smtClean="0">
                  <a:solidFill>
                    <a:schemeClr val="tx1"/>
                  </a:solidFill>
                  <a:latin typeface="Segoe" pitchFamily="34" charset="0"/>
                </a:rPr>
                <a:t> UI</a:t>
              </a:r>
            </a:p>
          </p:txBody>
        </p:sp>
        <p:sp>
          <p:nvSpPr>
            <p:cNvPr id="32" name="Rounded Rectangle 31"/>
            <p:cNvSpPr/>
            <p:nvPr/>
          </p:nvSpPr>
          <p:spPr bwMode="auto">
            <a:xfrm>
              <a:off x="4419600" y="3200400"/>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Audio driver</a:t>
              </a:r>
            </a:p>
          </p:txBody>
        </p:sp>
        <p:sp>
          <p:nvSpPr>
            <p:cNvPr id="33" name="Rounded Rectangle 32"/>
            <p:cNvSpPr/>
            <p:nvPr/>
          </p:nvSpPr>
          <p:spPr bwMode="auto">
            <a:xfrm>
              <a:off x="4419600" y="5334000"/>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IHV INF </a:t>
              </a:r>
            </a:p>
          </p:txBody>
        </p:sp>
        <p:sp>
          <p:nvSpPr>
            <p:cNvPr id="34" name="Rounded Rectangle 33"/>
            <p:cNvSpPr/>
            <p:nvPr/>
          </p:nvSpPr>
          <p:spPr bwMode="auto">
            <a:xfrm>
              <a:off x="1600200" y="3124200"/>
              <a:ext cx="1828800" cy="838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latin typeface="Segoe" pitchFamily="34" charset="0"/>
                </a:rPr>
                <a:t>IHV </a:t>
              </a:r>
              <a:r>
                <a:rPr lang="en-US" sz="1700" dirty="0" err="1" smtClean="0">
                  <a:solidFill>
                    <a:srgbClr val="FFFFFF"/>
                  </a:solidFill>
                  <a:effectLst>
                    <a:outerShdw blurRad="38100" dist="38100" dir="2700000" algn="tl">
                      <a:srgbClr val="000000">
                        <a:alpha val="43137"/>
                      </a:srgbClr>
                    </a:outerShdw>
                  </a:effectLst>
                  <a:latin typeface="Segoe" pitchFamily="34" charset="0"/>
                </a:rPr>
                <a:t>sAPO</a:t>
              </a:r>
              <a:endParaRPr lang="en-US" sz="1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1905000" y="3787588"/>
              <a:ext cx="1828800" cy="838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latin typeface="Segoe" pitchFamily="34" charset="0"/>
                </a:rPr>
                <a:t>IHV </a:t>
              </a:r>
              <a:r>
                <a:rPr lang="en-US" sz="1700" dirty="0" err="1" smtClean="0">
                  <a:solidFill>
                    <a:srgbClr val="FFFFFF"/>
                  </a:solidFill>
                  <a:effectLst>
                    <a:outerShdw blurRad="38100" dist="38100" dir="2700000" algn="tl">
                      <a:srgbClr val="000000">
                        <a:alpha val="43137"/>
                      </a:srgbClr>
                    </a:outerShdw>
                  </a:effectLst>
                  <a:latin typeface="Segoe" pitchFamily="34" charset="0"/>
                </a:rPr>
                <a:t>sAPO</a:t>
              </a:r>
              <a:endParaRPr lang="en-US" sz="1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2286000" y="4724400"/>
              <a:ext cx="1828800" cy="8382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r>
                <a:rPr lang="en-US" sz="1700" dirty="0" smtClean="0">
                  <a:solidFill>
                    <a:srgbClr val="FFFFFF"/>
                  </a:solidFill>
                  <a:effectLst>
                    <a:outerShdw blurRad="38100" dist="38100" dir="2700000" algn="tl">
                      <a:srgbClr val="000000">
                        <a:alpha val="43137"/>
                      </a:srgbClr>
                    </a:outerShdw>
                  </a:effectLst>
                  <a:latin typeface="Segoe" pitchFamily="34" charset="0"/>
                </a:rPr>
                <a:t>IHV </a:t>
              </a:r>
              <a:r>
                <a:rPr lang="en-US" sz="1700" dirty="0" err="1" smtClean="0">
                  <a:solidFill>
                    <a:srgbClr val="FFFFFF"/>
                  </a:solidFill>
                  <a:effectLst>
                    <a:outerShdw blurRad="38100" dist="38100" dir="2700000" algn="tl">
                      <a:srgbClr val="000000">
                        <a:alpha val="43137"/>
                      </a:srgbClr>
                    </a:outerShdw>
                  </a:effectLst>
                  <a:latin typeface="Segoe" pitchFamily="34" charset="0"/>
                </a:rPr>
                <a:t>sAPO</a:t>
              </a:r>
              <a:endParaRPr lang="en-US" sz="1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Flowchart: Connector 36"/>
            <p:cNvSpPr/>
            <p:nvPr/>
          </p:nvSpPr>
          <p:spPr bwMode="auto">
            <a:xfrm>
              <a:off x="2667000" y="44958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Flowchart: Connector 37"/>
            <p:cNvSpPr/>
            <p:nvPr/>
          </p:nvSpPr>
          <p:spPr bwMode="auto">
            <a:xfrm>
              <a:off x="2743200" y="45720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Flowchart: Connector 38"/>
            <p:cNvSpPr/>
            <p:nvPr/>
          </p:nvSpPr>
          <p:spPr bwMode="auto">
            <a:xfrm>
              <a:off x="2819400" y="4648200"/>
              <a:ext cx="76200" cy="76200"/>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 name="Group 19"/>
          <p:cNvGrpSpPr/>
          <p:nvPr/>
        </p:nvGrpSpPr>
        <p:grpSpPr>
          <a:xfrm>
            <a:off x="3268029" y="6647239"/>
            <a:ext cx="4398019" cy="360859"/>
            <a:chOff x="2355848" y="5563396"/>
            <a:chExt cx="3665016" cy="300716"/>
          </a:xfrm>
        </p:grpSpPr>
        <p:sp>
          <p:nvSpPr>
            <p:cNvPr id="15" name="Rectangle 215"/>
            <p:cNvSpPr>
              <a:spLocks noChangeArrowheads="1"/>
            </p:cNvSpPr>
            <p:nvPr/>
          </p:nvSpPr>
          <p:spPr bwMode="grayWhite">
            <a:xfrm>
              <a:off x="4976892" y="5587426"/>
              <a:ext cx="276225" cy="26035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91432" tIns="45717" rIns="91432" bIns="45717" anchor="ctr"/>
            <a:lstStyle/>
            <a:p>
              <a:endParaRPr lang="en-US"/>
            </a:p>
          </p:txBody>
        </p:sp>
        <p:sp>
          <p:nvSpPr>
            <p:cNvPr id="16" name="Rectangle 216"/>
            <p:cNvSpPr>
              <a:spLocks noChangeArrowheads="1"/>
            </p:cNvSpPr>
            <p:nvPr/>
          </p:nvSpPr>
          <p:spPr bwMode="auto">
            <a:xfrm>
              <a:off x="2355848" y="5563396"/>
              <a:ext cx="1142393" cy="295481"/>
            </a:xfrm>
            <a:prstGeom prst="rect">
              <a:avLst/>
            </a:prstGeom>
            <a:noFill/>
            <a:ln w="3175">
              <a:noFill/>
              <a:miter lim="800000"/>
              <a:headEnd/>
              <a:tailEnd/>
            </a:ln>
            <a:effectLst/>
          </p:spPr>
          <p:txBody>
            <a:bodyPr wrap="none" lIns="92067" tIns="46034" rIns="92067" bIns="46034">
              <a:spAutoFit/>
            </a:bodyPr>
            <a:lstStyle/>
            <a:p>
              <a:pPr algn="l"/>
              <a:r>
                <a:rPr lang="en-US" sz="1700" dirty="0">
                  <a:solidFill>
                    <a:schemeClr val="tx2"/>
                  </a:solidFill>
                  <a:effectLst>
                    <a:outerShdw blurRad="38100" dist="38100" dir="2700000" algn="tl">
                      <a:srgbClr val="000000">
                        <a:alpha val="43137"/>
                      </a:srgbClr>
                    </a:outerShdw>
                  </a:effectLst>
                </a:rPr>
                <a:t>Provided by:</a:t>
              </a:r>
            </a:p>
          </p:txBody>
        </p:sp>
        <p:sp>
          <p:nvSpPr>
            <p:cNvPr id="17" name="Rectangle 217"/>
            <p:cNvSpPr>
              <a:spLocks noChangeArrowheads="1"/>
            </p:cNvSpPr>
            <p:nvPr/>
          </p:nvSpPr>
          <p:spPr bwMode="auto">
            <a:xfrm>
              <a:off x="3962400" y="5571090"/>
              <a:ext cx="864003" cy="293022"/>
            </a:xfrm>
            <a:prstGeom prst="rect">
              <a:avLst/>
            </a:prstGeom>
            <a:noFill/>
            <a:ln w="9525">
              <a:noFill/>
              <a:miter lim="800000"/>
              <a:headEnd/>
              <a:tailEnd/>
            </a:ln>
            <a:effectLst/>
          </p:spPr>
          <p:txBody>
            <a:bodyPr wrap="none" lIns="92067" tIns="46034" rIns="92067" bIns="46034">
              <a:spAutoFit/>
            </a:bodyPr>
            <a:lstStyle/>
            <a:p>
              <a:pPr algn="l"/>
              <a:r>
                <a:rPr lang="en-US" sz="1600" dirty="0">
                  <a:solidFill>
                    <a:schemeClr val="tx2"/>
                  </a:solidFill>
                  <a:effectLst>
                    <a:outerShdw blurRad="38100" dist="38100" dir="2700000" algn="tl">
                      <a:srgbClr val="000000">
                        <a:alpha val="43137"/>
                      </a:srgbClr>
                    </a:outerShdw>
                  </a:effectLst>
                </a:rPr>
                <a:t>Microsoft</a:t>
              </a:r>
            </a:p>
          </p:txBody>
        </p:sp>
        <p:sp>
          <p:nvSpPr>
            <p:cNvPr id="18" name="Rectangle 220"/>
            <p:cNvSpPr>
              <a:spLocks noChangeArrowheads="1"/>
            </p:cNvSpPr>
            <p:nvPr/>
          </p:nvSpPr>
          <p:spPr bwMode="auto">
            <a:xfrm>
              <a:off x="5238826" y="5571090"/>
              <a:ext cx="782038" cy="282657"/>
            </a:xfrm>
            <a:prstGeom prst="rect">
              <a:avLst/>
            </a:prstGeom>
            <a:noFill/>
            <a:ln w="3175">
              <a:noFill/>
              <a:miter lim="800000"/>
              <a:headEnd/>
              <a:tailEnd/>
            </a:ln>
            <a:effectLst/>
          </p:spPr>
          <p:txBody>
            <a:bodyPr wrap="none" lIns="92067" tIns="46034" rIns="92067" bIns="46034">
              <a:spAutoFit/>
            </a:bodyPr>
            <a:lstStyle/>
            <a:p>
              <a:pPr algn="l"/>
              <a:r>
                <a:rPr lang="en-US" sz="1600" dirty="0" smtClean="0">
                  <a:solidFill>
                    <a:schemeClr val="tx2"/>
                  </a:solidFill>
                  <a:effectLst>
                    <a:outerShdw blurRad="38100" dist="38100" dir="2700000" algn="tl">
                      <a:srgbClr val="000000">
                        <a:alpha val="43137"/>
                      </a:srgbClr>
                    </a:outerShdw>
                  </a:effectLst>
                </a:rPr>
                <a:t>3</a:t>
              </a:r>
              <a:r>
                <a:rPr lang="en-US" sz="1600" baseline="30000" dirty="0" smtClean="0">
                  <a:solidFill>
                    <a:schemeClr val="tx2"/>
                  </a:solidFill>
                  <a:effectLst>
                    <a:outerShdw blurRad="38100" dist="38100" dir="2700000" algn="tl">
                      <a:srgbClr val="000000">
                        <a:alpha val="43137"/>
                      </a:srgbClr>
                    </a:outerShdw>
                  </a:effectLst>
                </a:rPr>
                <a:t>rd</a:t>
              </a:r>
              <a:r>
                <a:rPr lang="en-US" sz="1600" dirty="0" smtClean="0">
                  <a:solidFill>
                    <a:schemeClr val="tx2"/>
                  </a:solidFill>
                  <a:effectLst>
                    <a:outerShdw blurRad="38100" dist="38100" dir="2700000" algn="tl">
                      <a:srgbClr val="000000">
                        <a:alpha val="43137"/>
                      </a:srgbClr>
                    </a:outerShdw>
                  </a:effectLst>
                </a:rPr>
                <a:t> Party</a:t>
              </a:r>
              <a:endParaRPr lang="en-US" sz="1600" dirty="0">
                <a:solidFill>
                  <a:schemeClr val="tx2"/>
                </a:solidFill>
                <a:effectLst>
                  <a:outerShdw blurRad="38100" dist="38100" dir="2700000" algn="tl">
                    <a:srgbClr val="000000">
                      <a:alpha val="43137"/>
                    </a:srgbClr>
                  </a:outerShdw>
                </a:effectLst>
              </a:endParaRPr>
            </a:p>
          </p:txBody>
        </p:sp>
        <p:sp>
          <p:nvSpPr>
            <p:cNvPr id="19" name="Rectangle 235"/>
            <p:cNvSpPr>
              <a:spLocks noChangeArrowheads="1"/>
            </p:cNvSpPr>
            <p:nvPr/>
          </p:nvSpPr>
          <p:spPr bwMode="auto">
            <a:xfrm>
              <a:off x="3700463" y="5583458"/>
              <a:ext cx="276225" cy="268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ctr"/>
            <a:lstStyle/>
            <a:p>
              <a:endParaRPr lang="en-US"/>
            </a:p>
          </p:txBody>
        </p:sp>
      </p:grpSp>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bwMode="auto">
          <a:xfrm rot="3079444">
            <a:off x="7037993" y="4070229"/>
            <a:ext cx="1527936" cy="49245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 name="Title 1"/>
          <p:cNvSpPr>
            <a:spLocks noGrp="1"/>
          </p:cNvSpPr>
          <p:nvPr>
            <p:ph type="title"/>
          </p:nvPr>
        </p:nvSpPr>
        <p:spPr/>
        <p:txBody>
          <a:bodyPr/>
          <a:lstStyle/>
          <a:p>
            <a:r>
              <a:rPr smtClean="0"/>
              <a:t>System Effects Installation</a:t>
            </a:r>
            <a:endParaRPr lang="en-US" dirty="0"/>
          </a:p>
        </p:txBody>
      </p:sp>
      <p:sp>
        <p:nvSpPr>
          <p:cNvPr id="6" name="Rounded Rectangle 5"/>
          <p:cNvSpPr/>
          <p:nvPr/>
        </p:nvSpPr>
        <p:spPr bwMode="auto">
          <a:xfrm>
            <a:off x="5039361" y="2011680"/>
            <a:ext cx="2641600" cy="1828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1700" b="1" dirty="0" smtClean="0">
                <a:solidFill>
                  <a:schemeClr val="bg2"/>
                </a:solidFill>
                <a:latin typeface="Segoe" pitchFamily="34" charset="0"/>
              </a:rPr>
              <a:t>Registry</a:t>
            </a:r>
          </a:p>
          <a:p>
            <a:pPr algn="ctr" defTabSz="1096876"/>
            <a:r>
              <a:rPr lang="en-US" sz="1700" b="1" dirty="0" smtClean="0">
                <a:solidFill>
                  <a:schemeClr val="bg2"/>
                </a:solidFill>
                <a:latin typeface="Segoe" pitchFamily="34" charset="0"/>
              </a:rPr>
              <a:t>APO COM </a:t>
            </a:r>
            <a:br>
              <a:rPr lang="en-US" sz="1700" b="1" dirty="0" smtClean="0">
                <a:solidFill>
                  <a:schemeClr val="bg2"/>
                </a:solidFill>
                <a:latin typeface="Segoe" pitchFamily="34" charset="0"/>
              </a:rPr>
            </a:br>
            <a:r>
              <a:rPr lang="en-US" sz="1700" b="1" dirty="0" smtClean="0">
                <a:solidFill>
                  <a:schemeClr val="bg2"/>
                </a:solidFill>
                <a:latin typeface="Segoe" pitchFamily="34" charset="0"/>
              </a:rPr>
              <a:t>Objects Database</a:t>
            </a:r>
          </a:p>
        </p:txBody>
      </p:sp>
      <p:sp>
        <p:nvSpPr>
          <p:cNvPr id="7" name="Rounded Rectangle 6"/>
          <p:cNvSpPr/>
          <p:nvPr/>
        </p:nvSpPr>
        <p:spPr bwMode="auto">
          <a:xfrm>
            <a:off x="8234680" y="4994910"/>
            <a:ext cx="2194560" cy="910742"/>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11" name="Rounded Rectangle 10"/>
          <p:cNvSpPr/>
          <p:nvPr/>
        </p:nvSpPr>
        <p:spPr bwMode="auto">
          <a:xfrm>
            <a:off x="5029200" y="4937760"/>
            <a:ext cx="2560320" cy="237744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1700" b="1" dirty="0" smtClean="0">
                <a:solidFill>
                  <a:schemeClr val="bg2"/>
                </a:solidFill>
                <a:latin typeface="Segoe" pitchFamily="34" charset="0"/>
              </a:rPr>
              <a:t>Registry </a:t>
            </a:r>
          </a:p>
          <a:p>
            <a:pPr algn="ctr" defTabSz="1096876"/>
            <a:r>
              <a:rPr lang="en-US" sz="1700" b="1" dirty="0" err="1" smtClean="0">
                <a:solidFill>
                  <a:schemeClr val="bg2"/>
                </a:solidFill>
                <a:latin typeface="Segoe" pitchFamily="34" charset="0"/>
              </a:rPr>
              <a:t>FXProperty</a:t>
            </a:r>
            <a:endParaRPr lang="en-US" sz="1700" b="1" dirty="0" smtClean="0">
              <a:solidFill>
                <a:schemeClr val="bg2"/>
              </a:solidFill>
              <a:latin typeface="Segoe" pitchFamily="34" charset="0"/>
            </a:endParaRPr>
          </a:p>
        </p:txBody>
      </p:sp>
      <p:cxnSp>
        <p:nvCxnSpPr>
          <p:cNvPr id="20" name="Straight Arrow Connector 19"/>
          <p:cNvCxnSpPr/>
          <p:nvPr/>
        </p:nvCxnSpPr>
        <p:spPr bwMode="auto">
          <a:xfrm rot="10800000">
            <a:off x="9235440" y="2175692"/>
            <a:ext cx="731520" cy="15976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46082" name="Picture 2"/>
          <p:cNvPicPr>
            <a:picLocks noChangeAspect="1" noChangeArrowheads="1"/>
          </p:cNvPicPr>
          <p:nvPr/>
        </p:nvPicPr>
        <p:blipFill>
          <a:blip r:embed="rId3"/>
          <a:srcRect/>
          <a:stretch>
            <a:fillRect/>
          </a:stretch>
        </p:blipFill>
        <p:spPr bwMode="auto">
          <a:xfrm>
            <a:off x="8138160" y="1468354"/>
            <a:ext cx="2468880" cy="273788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 name="Right Arrow 20"/>
          <p:cNvSpPr/>
          <p:nvPr/>
        </p:nvSpPr>
        <p:spPr bwMode="auto">
          <a:xfrm>
            <a:off x="7680960" y="2291314"/>
            <a:ext cx="45720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3" name="Right Arrow 22"/>
          <p:cNvSpPr/>
          <p:nvPr/>
        </p:nvSpPr>
        <p:spPr bwMode="auto">
          <a:xfrm>
            <a:off x="7635240" y="5221681"/>
            <a:ext cx="54864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31" name="Rounded Rectangle 30"/>
          <p:cNvSpPr/>
          <p:nvPr/>
        </p:nvSpPr>
        <p:spPr bwMode="auto">
          <a:xfrm>
            <a:off x="8234680" y="6160770"/>
            <a:ext cx="2194560" cy="914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err="1" smtClean="0">
                <a:solidFill>
                  <a:schemeClr val="bg2"/>
                </a:solidFill>
                <a:latin typeface="Segoe" pitchFamily="34" charset="0"/>
              </a:rPr>
              <a:t>sAPO</a:t>
            </a:r>
            <a:endParaRPr lang="en-US" dirty="0" smtClean="0">
              <a:solidFill>
                <a:schemeClr val="bg2"/>
              </a:solidFill>
              <a:latin typeface="Segoe" pitchFamily="34" charset="0"/>
            </a:endParaRPr>
          </a:p>
        </p:txBody>
      </p:sp>
      <p:sp>
        <p:nvSpPr>
          <p:cNvPr id="33" name="Right Arrow 32"/>
          <p:cNvSpPr/>
          <p:nvPr/>
        </p:nvSpPr>
        <p:spPr bwMode="auto">
          <a:xfrm>
            <a:off x="7635240" y="6389370"/>
            <a:ext cx="54864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5" name="Rounded Rectangle 4"/>
          <p:cNvSpPr/>
          <p:nvPr/>
        </p:nvSpPr>
        <p:spPr bwMode="auto">
          <a:xfrm>
            <a:off x="365760" y="1554480"/>
            <a:ext cx="4114800" cy="621792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rot="5400000">
            <a:off x="2506005" y="5454285"/>
            <a:ext cx="476296" cy="1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43" name="Rounded Rectangle 42"/>
          <p:cNvSpPr/>
          <p:nvPr/>
        </p:nvSpPr>
        <p:spPr bwMode="auto">
          <a:xfrm>
            <a:off x="640080" y="1895188"/>
            <a:ext cx="3474720" cy="936947"/>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300" dirty="0" err="1" smtClean="0">
                <a:solidFill>
                  <a:schemeClr val="bg2"/>
                </a:solidFill>
                <a:latin typeface="Lucida Console" pitchFamily="49" charset="0"/>
              </a:rPr>
              <a:t>RegisterDlls</a:t>
            </a:r>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Fx.RegisterDlls</a:t>
            </a:r>
            <a:endParaRPr lang="en-US" sz="1300" dirty="0" smtClean="0">
              <a:solidFill>
                <a:schemeClr val="bg2"/>
              </a:solidFill>
              <a:latin typeface="Lucida Console" pitchFamily="49" charset="0"/>
            </a:endParaRPr>
          </a:p>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FX.RegisterDlls</a:t>
            </a:r>
            <a:r>
              <a:rPr lang="en-US" sz="1300" dirty="0" smtClean="0">
                <a:solidFill>
                  <a:schemeClr val="bg2"/>
                </a:solidFill>
                <a:latin typeface="Lucida Console" pitchFamily="49" charset="0"/>
              </a:rPr>
              <a:t>]</a:t>
            </a:r>
          </a:p>
          <a:p>
            <a:r>
              <a:rPr lang="en-US" sz="1300" dirty="0" smtClean="0">
                <a:solidFill>
                  <a:schemeClr val="bg2"/>
                </a:solidFill>
                <a:latin typeface="Lucida Console" pitchFamily="49" charset="0"/>
              </a:rPr>
              <a:t>WMALFXGFXDSP.dll,</a:t>
            </a:r>
          </a:p>
          <a:p>
            <a:r>
              <a:rPr lang="en-US" sz="1300" dirty="0" smtClean="0">
                <a:solidFill>
                  <a:schemeClr val="bg2"/>
                </a:solidFill>
                <a:latin typeface="Lucida Console" pitchFamily="49" charset="0"/>
              </a:rPr>
              <a:t>SysFxUI.dll</a:t>
            </a:r>
          </a:p>
        </p:txBody>
      </p:sp>
      <p:sp>
        <p:nvSpPr>
          <p:cNvPr id="36" name="Rectangle 35"/>
          <p:cNvSpPr/>
          <p:nvPr/>
        </p:nvSpPr>
        <p:spPr>
          <a:xfrm>
            <a:off x="1097281" y="5302268"/>
            <a:ext cx="2452979" cy="369332"/>
          </a:xfrm>
          <a:prstGeom prst="rect">
            <a:avLst/>
          </a:prstGeom>
        </p:spPr>
        <p:txBody>
          <a:bodyPr wrap="none" lIns="109728" tIns="54864" rIns="109728" bIns="54864">
            <a:spAutoFit/>
          </a:bodyPr>
          <a:lstStyle/>
          <a:p>
            <a:r>
              <a:rPr lang="en-US" sz="1700" b="1" dirty="0" smtClean="0">
                <a:effectLst>
                  <a:outerShdw blurRad="38100" dist="38100" dir="2700000" algn="tl">
                    <a:srgbClr val="000000">
                      <a:alpha val="43137"/>
                    </a:srgbClr>
                  </a:outerShdw>
                </a:effectLst>
              </a:rPr>
              <a:t>GFX / LFX declaration</a:t>
            </a:r>
          </a:p>
        </p:txBody>
      </p:sp>
      <p:grpSp>
        <p:nvGrpSpPr>
          <p:cNvPr id="3" name="Group 52"/>
          <p:cNvGrpSpPr/>
          <p:nvPr/>
        </p:nvGrpSpPr>
        <p:grpSpPr>
          <a:xfrm>
            <a:off x="731520" y="5734416"/>
            <a:ext cx="3474720" cy="1946545"/>
            <a:chOff x="609600" y="4702479"/>
            <a:chExt cx="2895600" cy="1703540"/>
          </a:xfrm>
        </p:grpSpPr>
        <p:sp>
          <p:nvSpPr>
            <p:cNvPr id="22" name="Rounded Rectangle 21"/>
            <p:cNvSpPr/>
            <p:nvPr/>
          </p:nvSpPr>
          <p:spPr bwMode="auto">
            <a:xfrm>
              <a:off x="609600" y="4702479"/>
              <a:ext cx="2286000" cy="106471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[SysFx.Endpoint0.AddReg]</a:t>
              </a:r>
            </a:p>
            <a:p>
              <a:r>
                <a:rPr lang="en-US" sz="1300" dirty="0" smtClean="0">
                  <a:solidFill>
                    <a:schemeClr val="bg2"/>
                  </a:solidFill>
                  <a:latin typeface="Lucida Console" pitchFamily="49" charset="0"/>
                </a:rPr>
                <a:t>HKR,"FX\\0",Friendly name </a:t>
              </a:r>
            </a:p>
            <a:p>
              <a:r>
                <a:rPr lang="en-US" sz="1300" dirty="0" smtClean="0">
                  <a:solidFill>
                    <a:schemeClr val="bg2"/>
                  </a:solidFill>
                  <a:latin typeface="Lucida Console" pitchFamily="49" charset="0"/>
                </a:rPr>
                <a:t>HKR,"FX\\0",LFX GUID </a:t>
              </a:r>
            </a:p>
            <a:p>
              <a:r>
                <a:rPr lang="en-US" sz="1300" dirty="0" smtClean="0">
                  <a:solidFill>
                    <a:schemeClr val="bg2"/>
                  </a:solidFill>
                  <a:latin typeface="Lucida Console" pitchFamily="49" charset="0"/>
                </a:rPr>
                <a:t>HKR,"FX\\0", GFX GUID</a:t>
              </a:r>
            </a:p>
            <a:p>
              <a:r>
                <a:rPr lang="en-US" sz="1300" dirty="0" smtClean="0">
                  <a:solidFill>
                    <a:schemeClr val="bg2"/>
                  </a:solidFill>
                  <a:latin typeface="Lucida Console" pitchFamily="49" charset="0"/>
                </a:rPr>
                <a:t>HKR,"FX\\0", </a:t>
              </a:r>
              <a:r>
                <a:rPr lang="en-US" sz="1300" dirty="0" err="1" smtClean="0">
                  <a:solidFill>
                    <a:schemeClr val="bg2"/>
                  </a:solidFill>
                  <a:latin typeface="Lucida Console" pitchFamily="49" charset="0"/>
                </a:rPr>
                <a:t>SysFX</a:t>
              </a:r>
              <a:r>
                <a:rPr lang="en-US" sz="1300" dirty="0" smtClean="0">
                  <a:solidFill>
                    <a:schemeClr val="bg2"/>
                  </a:solidFill>
                  <a:latin typeface="Lucida Console" pitchFamily="49" charset="0"/>
                </a:rPr>
                <a:t> GUID</a:t>
              </a:r>
            </a:p>
            <a:p>
              <a:r>
                <a:rPr lang="en-US" sz="1300" dirty="0" smtClean="0">
                  <a:solidFill>
                    <a:schemeClr val="bg2"/>
                  </a:solidFill>
                  <a:latin typeface="Lucida Console" pitchFamily="49" charset="0"/>
                </a:rPr>
                <a:t>HKR,"FX\\0", </a:t>
              </a:r>
              <a:r>
                <a:rPr lang="en-US" sz="1300" dirty="0" err="1" smtClean="0">
                  <a:solidFill>
                    <a:schemeClr val="bg2"/>
                  </a:solidFill>
                  <a:latin typeface="Lucida Console" pitchFamily="49" charset="0"/>
                </a:rPr>
                <a:t>NodeType</a:t>
              </a:r>
              <a:r>
                <a:rPr lang="en-US" sz="1300" dirty="0" smtClean="0">
                  <a:solidFill>
                    <a:schemeClr val="bg2"/>
                  </a:solidFill>
                  <a:latin typeface="Lucida Console" pitchFamily="49" charset="0"/>
                </a:rPr>
                <a:t> </a:t>
              </a:r>
              <a:endParaRPr lang="en-US" sz="1200" dirty="0" smtClean="0">
                <a:solidFill>
                  <a:schemeClr val="bg2"/>
                </a:solidFill>
                <a:latin typeface="Lucida Console" pitchFamily="49" charset="0"/>
              </a:endParaRPr>
            </a:p>
          </p:txBody>
        </p:sp>
        <p:sp>
          <p:nvSpPr>
            <p:cNvPr id="37" name="Rounded Rectangle 36"/>
            <p:cNvSpPr/>
            <p:nvPr/>
          </p:nvSpPr>
          <p:spPr bwMode="auto">
            <a:xfrm>
              <a:off x="914400" y="4986403"/>
              <a:ext cx="2286000" cy="106471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SysFx</a:t>
              </a:r>
              <a:r>
                <a:rPr lang="en-US" sz="1300" dirty="0" smtClean="0">
                  <a:solidFill>
                    <a:schemeClr val="bg2"/>
                  </a:solidFill>
                  <a:latin typeface="Lucida Console" pitchFamily="49" charset="0"/>
                </a:rPr>
                <a:t>. Endpoint1.AddReg]</a:t>
              </a:r>
            </a:p>
            <a:p>
              <a:r>
                <a:rPr lang="en-US" sz="1300" dirty="0" smtClean="0">
                  <a:solidFill>
                    <a:schemeClr val="bg2"/>
                  </a:solidFill>
                  <a:latin typeface="Lucida Console" pitchFamily="49" charset="0"/>
                </a:rPr>
                <a:t>HKR,"FX\\1",Friendly name </a:t>
              </a:r>
            </a:p>
            <a:p>
              <a:r>
                <a:rPr lang="en-US" sz="1300" dirty="0" smtClean="0">
                  <a:solidFill>
                    <a:schemeClr val="bg2"/>
                  </a:solidFill>
                  <a:latin typeface="Lucida Console" pitchFamily="49" charset="0"/>
                </a:rPr>
                <a:t>HKR,"FX\\1",LFX GUID </a:t>
              </a:r>
            </a:p>
            <a:p>
              <a:r>
                <a:rPr lang="en-US" sz="1300" dirty="0" smtClean="0">
                  <a:solidFill>
                    <a:schemeClr val="bg2"/>
                  </a:solidFill>
                  <a:latin typeface="Lucida Console" pitchFamily="49" charset="0"/>
                </a:rPr>
                <a:t>HKR,"FX\\1", GFX GUID</a:t>
              </a:r>
            </a:p>
            <a:p>
              <a:r>
                <a:rPr lang="en-US" sz="1300" dirty="0" smtClean="0">
                  <a:solidFill>
                    <a:schemeClr val="bg2"/>
                  </a:solidFill>
                  <a:latin typeface="Lucida Console" pitchFamily="49" charset="0"/>
                </a:rPr>
                <a:t>HKR,"FX\\1", </a:t>
              </a:r>
              <a:r>
                <a:rPr lang="en-US" sz="1300" dirty="0" err="1" smtClean="0">
                  <a:solidFill>
                    <a:schemeClr val="bg2"/>
                  </a:solidFill>
                  <a:latin typeface="Lucida Console" pitchFamily="49" charset="0"/>
                </a:rPr>
                <a:t>SysFX</a:t>
              </a:r>
              <a:r>
                <a:rPr lang="en-US" sz="1300" dirty="0" smtClean="0">
                  <a:solidFill>
                    <a:schemeClr val="bg2"/>
                  </a:solidFill>
                  <a:latin typeface="Lucida Console" pitchFamily="49" charset="0"/>
                </a:rPr>
                <a:t> GUID</a:t>
              </a:r>
            </a:p>
            <a:p>
              <a:r>
                <a:rPr lang="en-US" sz="1300" dirty="0" smtClean="0">
                  <a:solidFill>
                    <a:schemeClr val="bg2"/>
                  </a:solidFill>
                  <a:latin typeface="Lucida Console" pitchFamily="49" charset="0"/>
                </a:rPr>
                <a:t>HKR,"FX\\1", </a:t>
              </a:r>
              <a:r>
                <a:rPr lang="en-US" sz="1300" dirty="0" err="1" smtClean="0">
                  <a:solidFill>
                    <a:schemeClr val="bg2"/>
                  </a:solidFill>
                  <a:latin typeface="Lucida Console" pitchFamily="49" charset="0"/>
                </a:rPr>
                <a:t>NodeType</a:t>
              </a:r>
              <a:r>
                <a:rPr lang="en-US" sz="1300" dirty="0" smtClean="0">
                  <a:solidFill>
                    <a:schemeClr val="bg2"/>
                  </a:solidFill>
                  <a:latin typeface="Lucida Console" pitchFamily="49" charset="0"/>
                </a:rPr>
                <a:t> </a:t>
              </a:r>
              <a:endParaRPr lang="en-US" sz="1200" dirty="0" smtClean="0">
                <a:solidFill>
                  <a:schemeClr val="bg2"/>
                </a:solidFill>
                <a:latin typeface="Lucida Console" pitchFamily="49" charset="0"/>
              </a:endParaRPr>
            </a:p>
          </p:txBody>
        </p:sp>
        <p:sp>
          <p:nvSpPr>
            <p:cNvPr id="38" name="Rounded Rectangle 37"/>
            <p:cNvSpPr/>
            <p:nvPr/>
          </p:nvSpPr>
          <p:spPr bwMode="auto">
            <a:xfrm>
              <a:off x="1219200" y="5341307"/>
              <a:ext cx="2286000" cy="106471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SysFx</a:t>
              </a:r>
              <a:r>
                <a:rPr lang="en-US" sz="1300" dirty="0" smtClean="0">
                  <a:solidFill>
                    <a:schemeClr val="bg2"/>
                  </a:solidFill>
                  <a:latin typeface="Lucida Console" pitchFamily="49" charset="0"/>
                </a:rPr>
                <a:t>. Endpoint2.AddReg]</a:t>
              </a:r>
            </a:p>
            <a:p>
              <a:r>
                <a:rPr lang="en-US" sz="1300" dirty="0" smtClean="0">
                  <a:solidFill>
                    <a:schemeClr val="bg2"/>
                  </a:solidFill>
                  <a:latin typeface="Lucida Console" pitchFamily="49" charset="0"/>
                </a:rPr>
                <a:t>HKR,"FX\\0",Friendly name </a:t>
              </a:r>
            </a:p>
            <a:p>
              <a:r>
                <a:rPr lang="en-US" sz="1300" dirty="0" smtClean="0">
                  <a:solidFill>
                    <a:schemeClr val="bg2"/>
                  </a:solidFill>
                  <a:latin typeface="Lucida Console" pitchFamily="49" charset="0"/>
                </a:rPr>
                <a:t>HKR,"FX\\0",LFX GUID </a:t>
              </a:r>
            </a:p>
            <a:p>
              <a:r>
                <a:rPr lang="en-US" sz="1300" dirty="0" smtClean="0">
                  <a:solidFill>
                    <a:schemeClr val="bg2"/>
                  </a:solidFill>
                  <a:latin typeface="Lucida Console" pitchFamily="49" charset="0"/>
                </a:rPr>
                <a:t>HKR,"FX\\0", GFX GUID</a:t>
              </a:r>
            </a:p>
            <a:p>
              <a:r>
                <a:rPr lang="en-US" sz="1300" dirty="0" smtClean="0">
                  <a:solidFill>
                    <a:schemeClr val="bg2"/>
                  </a:solidFill>
                  <a:latin typeface="Lucida Console" pitchFamily="49" charset="0"/>
                </a:rPr>
                <a:t>HKR,"FX\\0", </a:t>
              </a:r>
              <a:r>
                <a:rPr lang="en-US" sz="1300" dirty="0" err="1" smtClean="0">
                  <a:solidFill>
                    <a:schemeClr val="bg2"/>
                  </a:solidFill>
                  <a:latin typeface="Lucida Console" pitchFamily="49" charset="0"/>
                </a:rPr>
                <a:t>SysFX</a:t>
              </a:r>
              <a:r>
                <a:rPr lang="en-US" sz="1300" dirty="0" smtClean="0">
                  <a:solidFill>
                    <a:schemeClr val="bg2"/>
                  </a:solidFill>
                  <a:latin typeface="Lucida Console" pitchFamily="49" charset="0"/>
                </a:rPr>
                <a:t> GUID</a:t>
              </a:r>
            </a:p>
            <a:p>
              <a:r>
                <a:rPr lang="en-US" sz="1300" dirty="0" smtClean="0">
                  <a:solidFill>
                    <a:schemeClr val="bg2"/>
                  </a:solidFill>
                  <a:latin typeface="Lucida Console" pitchFamily="49" charset="0"/>
                </a:rPr>
                <a:t>HKR,"FX\\0", </a:t>
              </a:r>
              <a:r>
                <a:rPr lang="en-US" sz="1300" dirty="0" err="1" smtClean="0">
                  <a:solidFill>
                    <a:schemeClr val="bg2"/>
                  </a:solidFill>
                  <a:latin typeface="Lucida Console" pitchFamily="49" charset="0"/>
                </a:rPr>
                <a:t>NodeType</a:t>
              </a:r>
              <a:r>
                <a:rPr lang="en-US" sz="1300" dirty="0" smtClean="0">
                  <a:solidFill>
                    <a:schemeClr val="bg2"/>
                  </a:solidFill>
                  <a:latin typeface="Lucida Console" pitchFamily="49" charset="0"/>
                </a:rPr>
                <a:t> </a:t>
              </a:r>
              <a:endParaRPr lang="en-US" sz="1200" dirty="0" smtClean="0">
                <a:solidFill>
                  <a:schemeClr val="bg2"/>
                </a:solidFill>
                <a:latin typeface="Lucida Console" pitchFamily="49" charset="0"/>
              </a:endParaRPr>
            </a:p>
          </p:txBody>
        </p:sp>
      </p:grpSp>
      <p:sp>
        <p:nvSpPr>
          <p:cNvPr id="39" name="Rectangle 38"/>
          <p:cNvSpPr/>
          <p:nvPr/>
        </p:nvSpPr>
        <p:spPr>
          <a:xfrm>
            <a:off x="1463040" y="1554481"/>
            <a:ext cx="1865511" cy="372410"/>
          </a:xfrm>
          <a:prstGeom prst="rect">
            <a:avLst/>
          </a:prstGeom>
        </p:spPr>
        <p:txBody>
          <a:bodyPr wrap="none" lIns="109728" tIns="54864" rIns="109728" bIns="54864">
            <a:spAutoFit/>
          </a:bodyPr>
          <a:lstStyle/>
          <a:p>
            <a:r>
              <a:rPr lang="en-US" sz="1700" b="1" dirty="0" smtClean="0">
                <a:effectLst>
                  <a:outerShdw blurRad="38100" dist="38100" dir="2700000" algn="tl">
                    <a:srgbClr val="000000">
                      <a:alpha val="43137"/>
                    </a:srgbClr>
                  </a:outerShdw>
                </a:effectLst>
              </a:rPr>
              <a:t>COM </a:t>
            </a:r>
            <a:r>
              <a:rPr lang="en-US" sz="1400" b="1" dirty="0" smtClean="0">
                <a:effectLst>
                  <a:outerShdw blurRad="38100" dist="38100" dir="2700000" algn="tl">
                    <a:srgbClr val="000000">
                      <a:alpha val="43137"/>
                    </a:srgbClr>
                  </a:outerShdw>
                </a:effectLst>
              </a:rPr>
              <a:t>Registration</a:t>
            </a:r>
            <a:r>
              <a:rPr lang="en-US" sz="1700" b="1" dirty="0" smtClean="0">
                <a:effectLst>
                  <a:outerShdw blurRad="38100" dist="38100" dir="2700000" algn="tl">
                    <a:srgbClr val="000000">
                      <a:alpha val="43137"/>
                    </a:srgbClr>
                  </a:outerShdw>
                </a:effectLst>
              </a:rPr>
              <a:t> </a:t>
            </a:r>
            <a:endParaRPr lang="en-US" sz="1700" b="1" dirty="0">
              <a:effectLst>
                <a:outerShdw blurRad="38100" dist="38100" dir="2700000" algn="tl">
                  <a:srgbClr val="000000">
                    <a:alpha val="43137"/>
                  </a:srgbClr>
                </a:outerShdw>
              </a:effectLst>
            </a:endParaRPr>
          </a:p>
        </p:txBody>
      </p:sp>
      <p:grpSp>
        <p:nvGrpSpPr>
          <p:cNvPr id="4" name="Group 51"/>
          <p:cNvGrpSpPr/>
          <p:nvPr/>
        </p:nvGrpSpPr>
        <p:grpSpPr>
          <a:xfrm>
            <a:off x="640080" y="3440899"/>
            <a:ext cx="3657600" cy="1771181"/>
            <a:chOff x="533400" y="2715016"/>
            <a:chExt cx="3048000" cy="1632559"/>
          </a:xfrm>
        </p:grpSpPr>
        <p:sp>
          <p:nvSpPr>
            <p:cNvPr id="44" name="Rounded Rectangle 43"/>
            <p:cNvSpPr/>
            <p:nvPr/>
          </p:nvSpPr>
          <p:spPr bwMode="auto">
            <a:xfrm>
              <a:off x="533400" y="2715016"/>
              <a:ext cx="2819400" cy="780789"/>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HDInst.Interfaces</a:t>
              </a:r>
              <a:r>
                <a:rPr lang="en-US" sz="1300" dirty="0" smtClean="0">
                  <a:solidFill>
                    <a:schemeClr val="bg2"/>
                  </a:solidFill>
                  <a:latin typeface="Lucida Console" pitchFamily="49" charset="0"/>
                </a:rPr>
                <a:t>]</a:t>
              </a:r>
            </a:p>
            <a:p>
              <a:r>
                <a:rPr lang="en-US" sz="1300" dirty="0" err="1" smtClean="0">
                  <a:solidFill>
                    <a:schemeClr val="bg2"/>
                  </a:solidFill>
                  <a:latin typeface="Lucida Console" pitchFamily="49" charset="0"/>
                </a:rPr>
                <a:t>AddInterface</a:t>
              </a:r>
              <a:r>
                <a:rPr lang="en-US" sz="1300" dirty="0" smtClean="0">
                  <a:solidFill>
                    <a:schemeClr val="bg2"/>
                  </a:solidFill>
                  <a:latin typeface="Lucida Console" pitchFamily="49" charset="0"/>
                </a:rPr>
                <a:t>=…HDInst.Ep0_Topo</a:t>
              </a:r>
            </a:p>
            <a:p>
              <a:r>
                <a:rPr lang="en-US" sz="1300" dirty="0" smtClean="0">
                  <a:solidFill>
                    <a:schemeClr val="bg2"/>
                  </a:solidFill>
                  <a:latin typeface="Lucida Console" pitchFamily="49" charset="0"/>
                </a:rPr>
                <a:t>[HDInst.Ep0_Topo]</a:t>
              </a:r>
            </a:p>
            <a:p>
              <a:r>
                <a:rPr lang="en-US" sz="1300" dirty="0" err="1" smtClean="0">
                  <a:solidFill>
                    <a:schemeClr val="bg2"/>
                  </a:solidFill>
                  <a:latin typeface="Lucida Console" pitchFamily="49" charset="0"/>
                </a:rPr>
                <a:t>AddReg</a:t>
              </a:r>
              <a:r>
                <a:rPr lang="en-US" sz="1300" dirty="0" smtClean="0">
                  <a:solidFill>
                    <a:schemeClr val="bg2"/>
                  </a:solidFill>
                  <a:latin typeface="Lucida Console" pitchFamily="49" charset="0"/>
                </a:rPr>
                <a:t> = SysFx.Endpoint0.AddReg</a:t>
              </a:r>
            </a:p>
          </p:txBody>
        </p:sp>
        <p:sp>
          <p:nvSpPr>
            <p:cNvPr id="47" name="Rounded Rectangle 46"/>
            <p:cNvSpPr/>
            <p:nvPr/>
          </p:nvSpPr>
          <p:spPr bwMode="auto">
            <a:xfrm>
              <a:off x="609600" y="3140901"/>
              <a:ext cx="2819400" cy="780789"/>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HDInst.Interfaces</a:t>
              </a:r>
              <a:r>
                <a:rPr lang="en-US" sz="1300" dirty="0" smtClean="0">
                  <a:solidFill>
                    <a:schemeClr val="bg2"/>
                  </a:solidFill>
                  <a:latin typeface="Lucida Console" pitchFamily="49" charset="0"/>
                </a:rPr>
                <a:t>]</a:t>
              </a:r>
            </a:p>
            <a:p>
              <a:r>
                <a:rPr lang="en-US" sz="1300" dirty="0" err="1" smtClean="0">
                  <a:solidFill>
                    <a:schemeClr val="bg2"/>
                  </a:solidFill>
                  <a:latin typeface="Lucida Console" pitchFamily="49" charset="0"/>
                </a:rPr>
                <a:t>AddInterface</a:t>
              </a:r>
              <a:r>
                <a:rPr lang="en-US" sz="1300" dirty="0" smtClean="0">
                  <a:solidFill>
                    <a:schemeClr val="bg2"/>
                  </a:solidFill>
                  <a:latin typeface="Lucida Console" pitchFamily="49" charset="0"/>
                </a:rPr>
                <a:t>=…HDInst.Ep1_Topo</a:t>
              </a:r>
            </a:p>
            <a:p>
              <a:r>
                <a:rPr lang="en-US" sz="1300" dirty="0" smtClean="0">
                  <a:solidFill>
                    <a:schemeClr val="bg2"/>
                  </a:solidFill>
                  <a:latin typeface="Lucida Console" pitchFamily="49" charset="0"/>
                </a:rPr>
                <a:t>[HDInst.Ep0_Topo]</a:t>
              </a:r>
            </a:p>
            <a:p>
              <a:r>
                <a:rPr lang="en-US" sz="1300" dirty="0" err="1" smtClean="0">
                  <a:solidFill>
                    <a:schemeClr val="bg2"/>
                  </a:solidFill>
                  <a:latin typeface="Lucida Console" pitchFamily="49" charset="0"/>
                </a:rPr>
                <a:t>AddReg</a:t>
              </a:r>
              <a:r>
                <a:rPr lang="en-US" sz="1300" dirty="0" smtClean="0">
                  <a:solidFill>
                    <a:schemeClr val="bg2"/>
                  </a:solidFill>
                  <a:latin typeface="Lucida Console" pitchFamily="49" charset="0"/>
                </a:rPr>
                <a:t> = SysFx.Endpoint0.AddReg</a:t>
              </a:r>
            </a:p>
          </p:txBody>
        </p:sp>
        <p:sp>
          <p:nvSpPr>
            <p:cNvPr id="48" name="Rounded Rectangle 47"/>
            <p:cNvSpPr/>
            <p:nvPr/>
          </p:nvSpPr>
          <p:spPr bwMode="auto">
            <a:xfrm>
              <a:off x="762000" y="3566786"/>
              <a:ext cx="2819400" cy="780789"/>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r>
                <a:rPr lang="en-US" sz="1300" dirty="0" smtClean="0">
                  <a:solidFill>
                    <a:schemeClr val="bg2"/>
                  </a:solidFill>
                  <a:latin typeface="Lucida Console" pitchFamily="49" charset="0"/>
                </a:rPr>
                <a:t>[</a:t>
              </a:r>
              <a:r>
                <a:rPr lang="en-US" sz="1300" dirty="0" err="1" smtClean="0">
                  <a:solidFill>
                    <a:schemeClr val="bg2"/>
                  </a:solidFill>
                  <a:latin typeface="Lucida Console" pitchFamily="49" charset="0"/>
                </a:rPr>
                <a:t>HDInst.Interfaces</a:t>
              </a:r>
              <a:r>
                <a:rPr lang="en-US" sz="1300" dirty="0" smtClean="0">
                  <a:solidFill>
                    <a:schemeClr val="bg2"/>
                  </a:solidFill>
                  <a:latin typeface="Lucida Console" pitchFamily="49" charset="0"/>
                </a:rPr>
                <a:t>]</a:t>
              </a:r>
            </a:p>
            <a:p>
              <a:r>
                <a:rPr lang="en-US" sz="1300" dirty="0" err="1" smtClean="0">
                  <a:solidFill>
                    <a:schemeClr val="bg2"/>
                  </a:solidFill>
                  <a:latin typeface="Lucida Console" pitchFamily="49" charset="0"/>
                </a:rPr>
                <a:t>AddInterface</a:t>
              </a:r>
              <a:r>
                <a:rPr lang="en-US" sz="1300" dirty="0" smtClean="0">
                  <a:solidFill>
                    <a:schemeClr val="bg2"/>
                  </a:solidFill>
                  <a:latin typeface="Lucida Console" pitchFamily="49" charset="0"/>
                </a:rPr>
                <a:t>=…HDInst.Ep2_Topo</a:t>
              </a:r>
            </a:p>
            <a:p>
              <a:r>
                <a:rPr lang="en-US" sz="1300" dirty="0" smtClean="0">
                  <a:solidFill>
                    <a:schemeClr val="bg2"/>
                  </a:solidFill>
                  <a:latin typeface="Lucida Console" pitchFamily="49" charset="0"/>
                </a:rPr>
                <a:t>[HDInst.Ep2_Topo]</a:t>
              </a:r>
            </a:p>
            <a:p>
              <a:r>
                <a:rPr lang="en-US" sz="1300" dirty="0" err="1" smtClean="0">
                  <a:solidFill>
                    <a:schemeClr val="bg2"/>
                  </a:solidFill>
                  <a:latin typeface="Lucida Console" pitchFamily="49" charset="0"/>
                </a:rPr>
                <a:t>AddReg</a:t>
              </a:r>
              <a:r>
                <a:rPr lang="en-US" sz="1300" dirty="0" smtClean="0">
                  <a:solidFill>
                    <a:schemeClr val="bg2"/>
                  </a:solidFill>
                  <a:latin typeface="Lucida Console" pitchFamily="49" charset="0"/>
                </a:rPr>
                <a:t> = SysFx.Endpoint0.AddReg</a:t>
              </a:r>
            </a:p>
          </p:txBody>
        </p:sp>
      </p:grpSp>
      <p:sp>
        <p:nvSpPr>
          <p:cNvPr id="49" name="Rectangle 48"/>
          <p:cNvSpPr/>
          <p:nvPr/>
        </p:nvSpPr>
        <p:spPr>
          <a:xfrm>
            <a:off x="1005840" y="2917312"/>
            <a:ext cx="3020570" cy="372410"/>
          </a:xfrm>
          <a:prstGeom prst="rect">
            <a:avLst/>
          </a:prstGeom>
        </p:spPr>
        <p:txBody>
          <a:bodyPr wrap="none" lIns="109728" tIns="54864" rIns="109728" bIns="54864">
            <a:spAutoFit/>
          </a:bodyPr>
          <a:lstStyle/>
          <a:p>
            <a:r>
              <a:rPr lang="en-US" sz="1700" b="1" dirty="0" smtClean="0">
                <a:effectLst>
                  <a:outerShdw blurRad="38100" dist="38100" dir="2700000" algn="tl">
                    <a:srgbClr val="000000">
                      <a:alpha val="43137"/>
                    </a:srgbClr>
                  </a:outerShdw>
                </a:effectLst>
              </a:rPr>
              <a:t>Device Interface </a:t>
            </a:r>
            <a:r>
              <a:rPr lang="en-US" sz="1400" b="1" dirty="0" smtClean="0">
                <a:effectLst>
                  <a:outerShdw blurRad="38100" dist="38100" dir="2700000" algn="tl">
                    <a:srgbClr val="000000">
                      <a:alpha val="43137"/>
                    </a:srgbClr>
                  </a:outerShdw>
                </a:effectLst>
              </a:rPr>
              <a:t>Registration</a:t>
            </a:r>
            <a:r>
              <a:rPr lang="en-US" sz="1700" b="1" dirty="0" smtClean="0">
                <a:effectLst>
                  <a:outerShdw blurRad="38100" dist="38100" dir="2700000" algn="tl">
                    <a:srgbClr val="000000">
                      <a:alpha val="43137"/>
                    </a:srgbClr>
                  </a:outerShdw>
                </a:effectLst>
              </a:rPr>
              <a:t> </a:t>
            </a:r>
            <a:endParaRPr lang="en-US" sz="1700" b="1" dirty="0">
              <a:effectLst>
                <a:outerShdw blurRad="38100" dist="38100" dir="2700000" algn="tl">
                  <a:srgbClr val="000000">
                    <a:alpha val="43137"/>
                  </a:srgbClr>
                </a:outerShdw>
              </a:effectLst>
            </a:endParaRPr>
          </a:p>
        </p:txBody>
      </p:sp>
      <p:sp>
        <p:nvSpPr>
          <p:cNvPr id="51" name="TextBox 50"/>
          <p:cNvSpPr txBox="1"/>
          <p:nvPr/>
        </p:nvSpPr>
        <p:spPr>
          <a:xfrm>
            <a:off x="2103121" y="1097280"/>
            <a:ext cx="684867" cy="480131"/>
          </a:xfrm>
          <a:prstGeom prst="rect">
            <a:avLst/>
          </a:prstGeom>
          <a:noFill/>
        </p:spPr>
        <p:txBody>
          <a:bodyPr wrap="none" lIns="109728" tIns="54864" rIns="109728" bIns="54864" rtlCol="0">
            <a:spAutoFit/>
          </a:bodyPr>
          <a:lstStyle/>
          <a:p>
            <a:r>
              <a:rPr lang="en-US" sz="2400" dirty="0" smtClean="0">
                <a:latin typeface="Segoe" pitchFamily="34" charset="0"/>
              </a:rPr>
              <a:t>INF</a:t>
            </a:r>
          </a:p>
        </p:txBody>
      </p:sp>
      <p:sp>
        <p:nvSpPr>
          <p:cNvPr id="16" name="Right Arrow 15"/>
          <p:cNvSpPr/>
          <p:nvPr/>
        </p:nvSpPr>
        <p:spPr bwMode="auto">
          <a:xfrm>
            <a:off x="4114800" y="2194560"/>
            <a:ext cx="91440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54" name="Right Arrow 53"/>
          <p:cNvSpPr/>
          <p:nvPr/>
        </p:nvSpPr>
        <p:spPr bwMode="auto">
          <a:xfrm>
            <a:off x="3840480" y="5943600"/>
            <a:ext cx="118872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56" name="Rectangle 55"/>
          <p:cNvSpPr/>
          <p:nvPr/>
        </p:nvSpPr>
        <p:spPr>
          <a:xfrm>
            <a:off x="5120640" y="2926081"/>
            <a:ext cx="2468880" cy="757130"/>
          </a:xfrm>
          <a:prstGeom prst="rect">
            <a:avLst/>
          </a:prstGeom>
        </p:spPr>
        <p:txBody>
          <a:bodyPr wrap="square" lIns="109728" tIns="54864" rIns="109728" bIns="54864">
            <a:spAutoFit/>
          </a:bodyPr>
          <a:lstStyle/>
          <a:p>
            <a:pPr defTabSz="1096876"/>
            <a:r>
              <a:rPr lang="en-US" sz="1400" b="1" dirty="0" smtClean="0">
                <a:solidFill>
                  <a:schemeClr val="bg2"/>
                </a:solidFill>
                <a:latin typeface="Segoe" pitchFamily="34" charset="0"/>
              </a:rPr>
              <a:t>HKCR\</a:t>
            </a:r>
          </a:p>
          <a:p>
            <a:pPr defTabSz="1096876"/>
            <a:r>
              <a:rPr lang="en-US" sz="1400" b="1" dirty="0" err="1" smtClean="0">
                <a:solidFill>
                  <a:schemeClr val="bg2"/>
                </a:solidFill>
                <a:latin typeface="Segoe" pitchFamily="34" charset="0"/>
              </a:rPr>
              <a:t>AudioEngine</a:t>
            </a:r>
            <a:r>
              <a:rPr lang="en-US" sz="1400" b="1" dirty="0" smtClean="0">
                <a:solidFill>
                  <a:schemeClr val="bg2"/>
                </a:solidFill>
                <a:latin typeface="Segoe" pitchFamily="34" charset="0"/>
              </a:rPr>
              <a:t>\</a:t>
            </a:r>
          </a:p>
          <a:p>
            <a:pPr defTabSz="1096876"/>
            <a:r>
              <a:rPr lang="en-US" sz="1400" b="1" dirty="0" err="1" smtClean="0">
                <a:solidFill>
                  <a:schemeClr val="bg2"/>
                </a:solidFill>
                <a:latin typeface="Segoe" pitchFamily="34" charset="0"/>
              </a:rPr>
              <a:t>AudioProcessingObjects</a:t>
            </a:r>
            <a:endParaRPr lang="en-US" sz="1400" b="1" dirty="0" smtClean="0">
              <a:solidFill>
                <a:schemeClr val="bg2"/>
              </a:solidFill>
              <a:latin typeface="Segoe" pitchFamily="34" charset="0"/>
            </a:endParaRPr>
          </a:p>
        </p:txBody>
      </p:sp>
      <p:sp>
        <p:nvSpPr>
          <p:cNvPr id="57" name="Rectangle 56"/>
          <p:cNvSpPr/>
          <p:nvPr/>
        </p:nvSpPr>
        <p:spPr>
          <a:xfrm>
            <a:off x="5029200" y="5669282"/>
            <a:ext cx="2560320" cy="1188018"/>
          </a:xfrm>
          <a:prstGeom prst="rect">
            <a:avLst/>
          </a:prstGeom>
        </p:spPr>
        <p:txBody>
          <a:bodyPr wrap="square" lIns="109728" tIns="54864" rIns="109728" bIns="54864">
            <a:spAutoFit/>
          </a:bodyPr>
          <a:lstStyle/>
          <a:p>
            <a:pPr defTabSz="1096876"/>
            <a:r>
              <a:rPr lang="en-US" sz="1400" b="1" dirty="0" smtClean="0">
                <a:solidFill>
                  <a:schemeClr val="bg2"/>
                </a:solidFill>
                <a:latin typeface="Segoe" pitchFamily="34" charset="0"/>
              </a:rPr>
              <a:t>HKLM\SOFTWARE</a:t>
            </a:r>
          </a:p>
          <a:p>
            <a:pPr defTabSz="1096876"/>
            <a:r>
              <a:rPr lang="en-US" sz="1400" b="1" dirty="0" smtClean="0">
                <a:solidFill>
                  <a:schemeClr val="bg2"/>
                </a:solidFill>
                <a:latin typeface="Segoe" pitchFamily="34" charset="0"/>
              </a:rPr>
              <a:t>\Microsoft\Windows\</a:t>
            </a:r>
          </a:p>
          <a:p>
            <a:pPr defTabSz="1096876"/>
            <a:r>
              <a:rPr lang="en-US" sz="1400" b="1" dirty="0" err="1" smtClean="0">
                <a:solidFill>
                  <a:schemeClr val="bg2"/>
                </a:solidFill>
                <a:latin typeface="Segoe" pitchFamily="34" charset="0"/>
              </a:rPr>
              <a:t>CurrentVersion</a:t>
            </a:r>
            <a:r>
              <a:rPr lang="en-US" sz="1400" b="1" dirty="0" smtClean="0">
                <a:solidFill>
                  <a:schemeClr val="bg2"/>
                </a:solidFill>
                <a:latin typeface="Segoe" pitchFamily="34" charset="0"/>
              </a:rPr>
              <a:t>\</a:t>
            </a:r>
          </a:p>
          <a:p>
            <a:pPr defTabSz="1096876"/>
            <a:r>
              <a:rPr lang="en-US" sz="1400" b="1" dirty="0" err="1" smtClean="0">
                <a:solidFill>
                  <a:schemeClr val="bg2"/>
                </a:solidFill>
                <a:latin typeface="Segoe" pitchFamily="34" charset="0"/>
              </a:rPr>
              <a:t>MMDevices</a:t>
            </a:r>
            <a:r>
              <a:rPr lang="en-US" sz="1400" b="1" dirty="0" smtClean="0">
                <a:solidFill>
                  <a:schemeClr val="bg2"/>
                </a:solidFill>
                <a:latin typeface="Segoe" pitchFamily="34" charset="0"/>
              </a:rPr>
              <a:t>\Audio\</a:t>
            </a:r>
          </a:p>
          <a:p>
            <a:pPr defTabSz="1096876"/>
            <a:r>
              <a:rPr lang="en-US" sz="1400" b="1" dirty="0" smtClean="0">
                <a:solidFill>
                  <a:schemeClr val="bg2"/>
                </a:solidFill>
                <a:latin typeface="Segoe" pitchFamily="34" charset="0"/>
              </a:rPr>
              <a:t>Render\..\</a:t>
            </a:r>
            <a:r>
              <a:rPr lang="en-US" sz="1400" b="1" dirty="0" err="1" smtClean="0">
                <a:solidFill>
                  <a:schemeClr val="bg2"/>
                </a:solidFill>
                <a:latin typeface="Segoe" pitchFamily="34" charset="0"/>
              </a:rPr>
              <a:t>FXProperties</a:t>
            </a:r>
            <a:endParaRPr lang="en-US" sz="1400" b="1" dirty="0" smtClean="0">
              <a:solidFill>
                <a:schemeClr val="bg2"/>
              </a:solidFill>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010" y="1371600"/>
            <a:ext cx="10054591" cy="64008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s</a:t>
            </a:r>
          </a:p>
        </p:txBody>
      </p:sp>
      <p:sp>
        <p:nvSpPr>
          <p:cNvPr id="2" name="Title 1"/>
          <p:cNvSpPr>
            <a:spLocks noGrp="1"/>
          </p:cNvSpPr>
          <p:nvPr>
            <p:ph type="title"/>
          </p:nvPr>
        </p:nvSpPr>
        <p:spPr>
          <a:xfrm>
            <a:off x="459107" y="270511"/>
            <a:ext cx="10056494" cy="830996"/>
          </a:xfrm>
        </p:spPr>
        <p:txBody>
          <a:bodyPr/>
          <a:lstStyle/>
          <a:p>
            <a:r>
              <a:rPr smtClean="0"/>
              <a:t>Required sAPO Interfaces</a:t>
            </a:r>
            <a:endParaRPr lang="en-US" dirty="0"/>
          </a:p>
        </p:txBody>
      </p:sp>
      <p:sp>
        <p:nvSpPr>
          <p:cNvPr id="16" name="Rounded Rectangle 15"/>
          <p:cNvSpPr/>
          <p:nvPr/>
        </p:nvSpPr>
        <p:spPr bwMode="auto">
          <a:xfrm>
            <a:off x="5394960" y="5120640"/>
            <a:ext cx="4937760" cy="7315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a:r>
              <a:rPr lang="en-US" sz="2900" dirty="0" err="1" smtClean="0">
                <a:solidFill>
                  <a:schemeClr val="tx1"/>
                </a:solidFill>
                <a:effectLst>
                  <a:outerShdw blurRad="38100" dist="38100" dir="2700000" algn="tl">
                    <a:srgbClr val="000000">
                      <a:alpha val="43137"/>
                    </a:srgbClr>
                  </a:outerShdw>
                </a:effectLst>
              </a:rPr>
              <a:t>IAudioSystemEffects</a:t>
            </a:r>
            <a:endParaRPr lang="en-US"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bwMode="auto">
          <a:xfrm>
            <a:off x="731520" y="2468880"/>
            <a:ext cx="4389120" cy="338328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r>
              <a:rPr lang="en-US" sz="2900" dirty="0" err="1" smtClean="0">
                <a:solidFill>
                  <a:schemeClr val="tx1"/>
                </a:solidFill>
                <a:effectLst>
                  <a:outerShdw blurRad="38100" dist="38100" dir="2700000" algn="tl">
                    <a:srgbClr val="000000">
                      <a:alpha val="43137"/>
                    </a:srgbClr>
                  </a:outerShdw>
                </a:effectLst>
              </a:rPr>
              <a:t>IAudioProcessingObject</a:t>
            </a:r>
            <a:r>
              <a:rPr lang="en-US" sz="2900" dirty="0" smtClean="0">
                <a:solidFill>
                  <a:schemeClr val="bg2"/>
                </a:solidFill>
                <a:effectLst>
                  <a:outerShdw blurRad="38100" dist="38100" dir="2700000" algn="tl">
                    <a:srgbClr val="000000">
                      <a:alpha val="43137"/>
                    </a:srgbClr>
                  </a:outerShdw>
                </a:effectLst>
              </a:rPr>
              <a:t> </a:t>
            </a:r>
            <a:endParaRPr lang="en-US" sz="3400" dirty="0" smtClean="0">
              <a:solidFill>
                <a:schemeClr val="bg2"/>
              </a:solidFill>
              <a:effectLst>
                <a:outerShdw blurRad="38100" dist="38100" dir="2700000" algn="tl">
                  <a:srgbClr val="000000">
                    <a:alpha val="43137"/>
                  </a:srgbClr>
                </a:outerShdw>
              </a:effectLst>
            </a:endParaRPr>
          </a:p>
          <a:p>
            <a:r>
              <a:rPr lang="en-US" dirty="0" smtClean="0">
                <a:solidFill>
                  <a:schemeClr val="tx1"/>
                </a:solidFill>
                <a:effectLst>
                  <a:outerShdw blurRad="38100" dist="38100" dir="2700000" algn="tl">
                    <a:srgbClr val="000000">
                      <a:alpha val="43137"/>
                    </a:srgbClr>
                  </a:outerShdw>
                </a:effectLst>
              </a:rPr>
              <a:t>Reset()</a:t>
            </a:r>
          </a:p>
          <a:p>
            <a:r>
              <a:rPr lang="en-US" dirty="0" err="1" smtClean="0">
                <a:solidFill>
                  <a:schemeClr val="tx1"/>
                </a:solidFill>
                <a:effectLst>
                  <a:outerShdw blurRad="38100" dist="38100" dir="2700000" algn="tl">
                    <a:srgbClr val="000000">
                      <a:alpha val="43137"/>
                    </a:srgbClr>
                  </a:outerShdw>
                </a:effectLst>
              </a:rPr>
              <a:t>GetLatency</a:t>
            </a:r>
            <a:r>
              <a:rPr lang="en-US" dirty="0" smtClean="0">
                <a:solidFill>
                  <a:schemeClr val="tx1"/>
                </a:solidFill>
                <a:effectLst>
                  <a:outerShdw blurRad="38100" dist="38100" dir="2700000" algn="tl">
                    <a:srgbClr val="000000">
                      <a:alpha val="43137"/>
                    </a:srgbClr>
                  </a:outerShdw>
                </a:effectLst>
              </a:rPr>
              <a:t>()</a:t>
            </a:r>
          </a:p>
          <a:p>
            <a:r>
              <a:rPr lang="en-US" dirty="0" err="1" smtClean="0">
                <a:solidFill>
                  <a:schemeClr val="tx1"/>
                </a:solidFill>
                <a:effectLst>
                  <a:outerShdw blurRad="38100" dist="38100" dir="2700000" algn="tl">
                    <a:srgbClr val="000000">
                      <a:alpha val="43137"/>
                    </a:srgbClr>
                  </a:outerShdw>
                </a:effectLst>
              </a:rPr>
              <a:t>GetRegistrationProperties</a:t>
            </a:r>
            <a:r>
              <a:rPr lang="en-US" dirty="0" smtClean="0">
                <a:solidFill>
                  <a:schemeClr val="tx1"/>
                </a:solidFill>
                <a:effectLst>
                  <a:outerShdw blurRad="38100" dist="38100" dir="2700000" algn="tl">
                    <a:srgbClr val="000000">
                      <a:alpha val="43137"/>
                    </a:srgbClr>
                  </a:outerShdw>
                </a:effectLst>
              </a:rPr>
              <a:t>()</a:t>
            </a:r>
          </a:p>
          <a:p>
            <a:r>
              <a:rPr lang="en-US" dirty="0" smtClean="0">
                <a:solidFill>
                  <a:schemeClr val="accent1"/>
                </a:solidFill>
                <a:effectLst>
                  <a:outerShdw blurRad="38100" dist="38100" dir="2700000" algn="tl">
                    <a:srgbClr val="000000">
                      <a:alpha val="43137"/>
                    </a:srgbClr>
                  </a:outerShdw>
                </a:effectLst>
              </a:rPr>
              <a:t>Initialize()</a:t>
            </a:r>
          </a:p>
          <a:p>
            <a:r>
              <a:rPr lang="en-US" dirty="0" err="1" smtClean="0">
                <a:solidFill>
                  <a:schemeClr val="accent1"/>
                </a:solidFill>
                <a:effectLst>
                  <a:outerShdw blurRad="38100" dist="38100" dir="2700000" algn="tl">
                    <a:srgbClr val="000000">
                      <a:alpha val="43137"/>
                    </a:srgbClr>
                  </a:outerShdw>
                </a:effectLst>
              </a:rPr>
              <a:t>IsInputFormatSupported</a:t>
            </a:r>
            <a:r>
              <a:rPr lang="en-US" dirty="0" smtClean="0">
                <a:solidFill>
                  <a:schemeClr val="accent1"/>
                </a:solidFill>
                <a:effectLst>
                  <a:outerShdw blurRad="38100" dist="38100" dir="2700000" algn="tl">
                    <a:srgbClr val="000000">
                      <a:alpha val="43137"/>
                    </a:srgbClr>
                  </a:outerShdw>
                </a:effectLst>
              </a:rPr>
              <a:t>()</a:t>
            </a:r>
          </a:p>
          <a:p>
            <a:r>
              <a:rPr lang="en-US" dirty="0" err="1" smtClean="0">
                <a:solidFill>
                  <a:schemeClr val="accent1"/>
                </a:solidFill>
                <a:effectLst>
                  <a:outerShdw blurRad="38100" dist="38100" dir="2700000" algn="tl">
                    <a:srgbClr val="000000">
                      <a:alpha val="43137"/>
                    </a:srgbClr>
                  </a:outerShdw>
                </a:effectLst>
              </a:rPr>
              <a:t>IsOutputFormatSupported</a:t>
            </a:r>
            <a:r>
              <a:rPr lang="en-US" dirty="0" smtClean="0">
                <a:solidFill>
                  <a:schemeClr val="accent1"/>
                </a:solidFill>
                <a:effectLst>
                  <a:outerShdw blurRad="38100" dist="38100" dir="2700000" algn="tl">
                    <a:srgbClr val="000000">
                      <a:alpha val="43137"/>
                    </a:srgbClr>
                  </a:outerShdw>
                </a:effectLst>
              </a:rPr>
              <a:t>()</a:t>
            </a:r>
          </a:p>
          <a:p>
            <a:r>
              <a:rPr lang="en-US" dirty="0" err="1" smtClean="0">
                <a:solidFill>
                  <a:schemeClr val="tx1"/>
                </a:solidFill>
                <a:effectLst>
                  <a:outerShdw blurRad="38100" dist="38100" dir="2700000" algn="tl">
                    <a:srgbClr val="000000">
                      <a:alpha val="43137"/>
                    </a:srgbClr>
                  </a:outerShdw>
                </a:effectLst>
              </a:rPr>
              <a:t>GetInputChannelCount</a:t>
            </a:r>
            <a:r>
              <a:rPr lang="en-US" dirty="0" smtClean="0">
                <a:solidFill>
                  <a:schemeClr val="tx1"/>
                </a:solidFill>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7" name="Rounded Rectangle 16"/>
          <p:cNvSpPr/>
          <p:nvPr/>
        </p:nvSpPr>
        <p:spPr bwMode="auto">
          <a:xfrm>
            <a:off x="731520" y="6126480"/>
            <a:ext cx="9601200" cy="11887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a:r>
              <a:rPr lang="en-US" sz="2900" dirty="0" err="1" smtClean="0">
                <a:solidFill>
                  <a:schemeClr val="tx1"/>
                </a:solidFill>
                <a:effectLst>
                  <a:outerShdw blurRad="38100" dist="38100" dir="2700000" algn="tl">
                    <a:srgbClr val="000000">
                      <a:alpha val="43137"/>
                    </a:srgbClr>
                  </a:outerShdw>
                </a:effectLst>
              </a:rPr>
              <a:t>IAudioProcessingObjectConfiguration</a:t>
            </a:r>
            <a:endParaRPr lang="en-US" sz="2900" dirty="0" smtClean="0">
              <a:solidFill>
                <a:schemeClr val="tx1"/>
              </a:solidFill>
              <a:effectLst>
                <a:outerShdw blurRad="38100" dist="38100" dir="2700000" algn="tl">
                  <a:srgbClr val="000000">
                    <a:alpha val="43137"/>
                  </a:srgbClr>
                </a:outerShdw>
              </a:effectLst>
            </a:endParaRPr>
          </a:p>
          <a:p>
            <a:pPr algn="ctr"/>
            <a:r>
              <a:rPr lang="en-US" dirty="0" err="1" smtClean="0">
                <a:solidFill>
                  <a:schemeClr val="accent1"/>
                </a:solidFill>
                <a:effectLst>
                  <a:outerShdw blurRad="38100" dist="38100" dir="2700000" algn="tl">
                    <a:srgbClr val="000000">
                      <a:alpha val="43137"/>
                    </a:srgbClr>
                  </a:outerShdw>
                </a:effectLst>
              </a:rPr>
              <a:t>LockForProcess</a:t>
            </a:r>
            <a:r>
              <a:rPr lang="en-US" dirty="0" smtClean="0">
                <a:solidFill>
                  <a:schemeClr val="accent1"/>
                </a:solidFill>
                <a:effectLst>
                  <a:outerShdw blurRad="38100" dist="38100" dir="2700000" algn="tl">
                    <a:srgbClr val="000000">
                      <a:alpha val="43137"/>
                    </a:srgbClr>
                  </a:outerShdw>
                </a:effectLst>
              </a:rPr>
              <a:t>()</a:t>
            </a:r>
          </a:p>
          <a:p>
            <a:pPr algn="ctr"/>
            <a:r>
              <a:rPr lang="en-US" dirty="0" err="1" smtClean="0">
                <a:solidFill>
                  <a:schemeClr val="accent1"/>
                </a:solidFill>
                <a:effectLst>
                  <a:outerShdw blurRad="38100" dist="38100" dir="2700000" algn="tl">
                    <a:srgbClr val="000000">
                      <a:alpha val="43137"/>
                    </a:srgbClr>
                  </a:outerShdw>
                </a:effectLst>
              </a:rPr>
              <a:t>UnlockForProcess</a:t>
            </a:r>
            <a:r>
              <a:rPr lang="en-US" dirty="0" smtClean="0">
                <a:solidFill>
                  <a:schemeClr val="accent1"/>
                </a:solidFill>
                <a:effectLst>
                  <a:outerShdw blurRad="38100" dist="38100" dir="2700000" algn="tl">
                    <a:srgbClr val="000000">
                      <a:alpha val="43137"/>
                    </a:srgbClr>
                  </a:outerShdw>
                </a:effectLst>
              </a:rPr>
              <a:t>()</a:t>
            </a:r>
            <a:endParaRPr lang="en-US" dirty="0">
              <a:solidFill>
                <a:schemeClr val="accent1"/>
              </a:solidFill>
              <a:effectLst>
                <a:outerShdw blurRad="38100" dist="38100" dir="2700000" algn="tl">
                  <a:srgbClr val="000000">
                    <a:alpha val="43137"/>
                  </a:srgbClr>
                </a:outerShdw>
              </a:effectLst>
            </a:endParaRPr>
          </a:p>
        </p:txBody>
      </p:sp>
      <p:sp>
        <p:nvSpPr>
          <p:cNvPr id="6" name="Rounded Rectangle 5"/>
          <p:cNvSpPr/>
          <p:nvPr/>
        </p:nvSpPr>
        <p:spPr bwMode="auto">
          <a:xfrm>
            <a:off x="5394960" y="2468880"/>
            <a:ext cx="4937760" cy="246888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err="1" smtClean="0">
                <a:solidFill>
                  <a:schemeClr val="tx1"/>
                </a:solidFill>
                <a:effectLst>
                  <a:outerShdw blurRad="38100" dist="38100" dir="2700000" algn="tl">
                    <a:srgbClr val="000000">
                      <a:alpha val="43137"/>
                    </a:srgbClr>
                  </a:outerShdw>
                </a:effectLst>
              </a:rPr>
              <a:t>IAudioProcessingObjectRT</a:t>
            </a:r>
            <a:endParaRPr lang="en-US" sz="2900" dirty="0" smtClean="0">
              <a:solidFill>
                <a:schemeClr val="tx1"/>
              </a:solidFill>
              <a:effectLst>
                <a:outerShdw blurRad="38100" dist="38100" dir="2700000" algn="tl">
                  <a:srgbClr val="000000">
                    <a:alpha val="43137"/>
                  </a:srgbClr>
                </a:outerShdw>
              </a:effectLst>
            </a:endParaRPr>
          </a:p>
          <a:p>
            <a:pPr algn="ctr" defTabSz="1096876"/>
            <a:endParaRPr lang="en-US" dirty="0" smtClean="0">
              <a:solidFill>
                <a:schemeClr val="accent1"/>
              </a:solidFill>
              <a:effectLst>
                <a:outerShdw blurRad="38100" dist="38100" dir="2700000" algn="tl">
                  <a:srgbClr val="000000">
                    <a:alpha val="43137"/>
                  </a:srgbClr>
                </a:outerShdw>
              </a:effectLst>
            </a:endParaRPr>
          </a:p>
          <a:p>
            <a:r>
              <a:rPr lang="en-US" dirty="0" err="1" smtClean="0">
                <a:solidFill>
                  <a:schemeClr val="accent1"/>
                </a:solidFill>
                <a:effectLst>
                  <a:outerShdw blurRad="38100" dist="38100" dir="2700000" algn="tl">
                    <a:srgbClr val="000000">
                      <a:alpha val="43137"/>
                    </a:srgbClr>
                  </a:outerShdw>
                </a:effectLst>
              </a:rPr>
              <a:t>APOProcess</a:t>
            </a:r>
            <a:r>
              <a:rPr lang="en-US" dirty="0" smtClean="0">
                <a:solidFill>
                  <a:schemeClr val="accent1"/>
                </a:solidFill>
                <a:effectLst>
                  <a:outerShdw blurRad="38100" dist="38100" dir="2700000" algn="tl">
                    <a:srgbClr val="000000">
                      <a:alpha val="43137"/>
                    </a:srgbClr>
                  </a:outerShdw>
                </a:effectLst>
              </a:rPr>
              <a:t>() </a:t>
            </a:r>
          </a:p>
          <a:p>
            <a:r>
              <a:rPr lang="en-US" dirty="0" err="1" smtClean="0">
                <a:solidFill>
                  <a:schemeClr val="tx1"/>
                </a:solidFill>
                <a:effectLst>
                  <a:outerShdw blurRad="38100" dist="38100" dir="2700000" algn="tl">
                    <a:srgbClr val="000000">
                      <a:alpha val="43137"/>
                    </a:srgbClr>
                  </a:outerShdw>
                </a:effectLst>
              </a:rPr>
              <a:t>CalcInputFrames</a:t>
            </a:r>
            <a:r>
              <a:rPr lang="en-US" dirty="0" smtClean="0">
                <a:solidFill>
                  <a:schemeClr val="tx1"/>
                </a:solidFill>
                <a:effectLst>
                  <a:outerShdw blurRad="38100" dist="38100" dir="2700000" algn="tl">
                    <a:srgbClr val="000000">
                      <a:alpha val="43137"/>
                    </a:srgbClr>
                  </a:outerShdw>
                </a:effectLst>
              </a:rPr>
              <a:t>();</a:t>
            </a:r>
          </a:p>
          <a:p>
            <a:r>
              <a:rPr lang="en-US" dirty="0" err="1" smtClean="0">
                <a:solidFill>
                  <a:schemeClr val="tx1"/>
                </a:solidFill>
                <a:effectLst>
                  <a:outerShdw blurRad="38100" dist="38100" dir="2700000" algn="tl">
                    <a:srgbClr val="000000">
                      <a:alpha val="43137"/>
                    </a:srgbClr>
                  </a:outerShdw>
                </a:effectLst>
              </a:rPr>
              <a:t>CalcOutputFrames</a:t>
            </a:r>
            <a:r>
              <a:rPr lang="en-US" dirty="0" smtClean="0">
                <a:solidFill>
                  <a:schemeClr val="tx1"/>
                </a:solidFill>
                <a:effectLst>
                  <a:outerShdw blurRad="38100" dist="38100" dir="2700000" algn="tl">
                    <a:srgbClr val="000000">
                      <a:alpha val="43137"/>
                    </a:srgbClr>
                  </a:outerShdw>
                </a:effectLst>
              </a:rPr>
              <a:t>()</a:t>
            </a:r>
          </a:p>
        </p:txBody>
      </p:sp>
      <p:sp>
        <p:nvSpPr>
          <p:cNvPr id="20" name="TextBox 19"/>
          <p:cNvSpPr txBox="1"/>
          <p:nvPr/>
        </p:nvSpPr>
        <p:spPr>
          <a:xfrm>
            <a:off x="4870654" y="1650516"/>
            <a:ext cx="1244315" cy="634020"/>
          </a:xfrm>
          <a:prstGeom prst="rect">
            <a:avLst/>
          </a:prstGeom>
          <a:noFill/>
        </p:spPr>
        <p:txBody>
          <a:bodyPr wrap="none" lIns="109728" tIns="54864" rIns="109728" bIns="54864" rtlCol="0">
            <a:spAutoFit/>
          </a:bodyPr>
          <a:lstStyle/>
          <a:p>
            <a:r>
              <a:rPr lang="en-US" sz="3400" dirty="0" err="1" smtClean="0">
                <a:effectLst>
                  <a:outerShdw blurRad="38100" dist="38100" dir="2700000" algn="tl">
                    <a:srgbClr val="000000">
                      <a:alpha val="43137"/>
                    </a:srgbClr>
                  </a:outerShdw>
                </a:effectLst>
                <a:latin typeface="Segoe" pitchFamily="34" charset="0"/>
              </a:rPr>
              <a:t>sAPO</a:t>
            </a:r>
            <a:endParaRPr lang="en-US" sz="3400" dirty="0" smtClean="0">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270511"/>
            <a:ext cx="10050780" cy="830996"/>
          </a:xfrm>
        </p:spPr>
        <p:txBody>
          <a:bodyPr/>
          <a:lstStyle/>
          <a:p>
            <a:r>
              <a:rPr lang="en-US" dirty="0" smtClean="0"/>
              <a:t>Paradigm Shift To Endpoints</a:t>
            </a:r>
            <a:endParaRPr lang="en-US" dirty="0"/>
          </a:p>
        </p:txBody>
      </p:sp>
      <p:sp>
        <p:nvSpPr>
          <p:cNvPr id="3" name="Content Placeholder 2"/>
          <p:cNvSpPr>
            <a:spLocks noGrp="1"/>
          </p:cNvSpPr>
          <p:nvPr>
            <p:ph idx="1"/>
          </p:nvPr>
        </p:nvSpPr>
        <p:spPr>
          <a:xfrm>
            <a:off x="461010" y="1695450"/>
            <a:ext cx="10050780" cy="6309360"/>
          </a:xfrm>
        </p:spPr>
        <p:txBody>
          <a:bodyPr>
            <a:noAutofit/>
          </a:bodyPr>
          <a:lstStyle/>
          <a:p>
            <a:pPr marL="404813" indent="-404813">
              <a:spcBef>
                <a:spcPts val="1000"/>
              </a:spcBef>
            </a:pPr>
            <a:r>
              <a:rPr lang="en-US" sz="2800" dirty="0" smtClean="0"/>
              <a:t>Motivation</a:t>
            </a:r>
          </a:p>
          <a:p>
            <a:pPr marL="692150" lvl="1" indent="-287338">
              <a:spcBef>
                <a:spcPts val="840"/>
              </a:spcBef>
            </a:pPr>
            <a:r>
              <a:rPr lang="en-US" sz="2400" dirty="0" smtClean="0"/>
              <a:t>Correlate the </a:t>
            </a:r>
            <a:r>
              <a:rPr lang="en-US" sz="2400" dirty="0" smtClean="0">
                <a:solidFill>
                  <a:schemeClr val="accent1"/>
                </a:solidFill>
              </a:rPr>
              <a:t>device</a:t>
            </a:r>
            <a:r>
              <a:rPr lang="en-US" sz="2400" dirty="0" smtClean="0"/>
              <a:t> concept with what the user interacts with</a:t>
            </a:r>
          </a:p>
          <a:p>
            <a:pPr marL="692150" lvl="1" indent="-287338">
              <a:spcBef>
                <a:spcPts val="840"/>
              </a:spcBef>
            </a:pPr>
            <a:r>
              <a:rPr lang="en-US" sz="2400" dirty="0" smtClean="0"/>
              <a:t>Simplify access to </a:t>
            </a:r>
            <a:r>
              <a:rPr lang="en-US" sz="2400" dirty="0" err="1" smtClean="0"/>
              <a:t>MUXed</a:t>
            </a:r>
            <a:r>
              <a:rPr lang="en-US" sz="2400" dirty="0" smtClean="0"/>
              <a:t> capture devices</a:t>
            </a:r>
          </a:p>
          <a:p>
            <a:pPr marL="404813" indent="-404813">
              <a:spcBef>
                <a:spcPts val="1000"/>
              </a:spcBef>
            </a:pPr>
            <a:r>
              <a:rPr lang="en-US" sz="2800" dirty="0" smtClean="0"/>
              <a:t>The Windows XP </a:t>
            </a:r>
            <a:r>
              <a:rPr lang="en-US" sz="2800" dirty="0" smtClean="0">
                <a:solidFill>
                  <a:schemeClr val="accent1"/>
                </a:solidFill>
              </a:rPr>
              <a:t>audio device </a:t>
            </a:r>
            <a:r>
              <a:rPr lang="en-US" sz="2800" dirty="0" smtClean="0"/>
              <a:t>is a </a:t>
            </a:r>
            <a:br>
              <a:rPr lang="en-US" sz="2800" dirty="0" smtClean="0"/>
            </a:br>
            <a:r>
              <a:rPr lang="en-US" sz="2800" dirty="0" smtClean="0"/>
              <a:t>device in the PNP tree</a:t>
            </a:r>
          </a:p>
          <a:p>
            <a:pPr marL="404813" indent="-404813">
              <a:spcBef>
                <a:spcPts val="1000"/>
              </a:spcBef>
            </a:pPr>
            <a:r>
              <a:rPr lang="en-US" sz="2800" dirty="0" smtClean="0"/>
              <a:t>The Windows Vista </a:t>
            </a:r>
            <a:r>
              <a:rPr lang="en-US" sz="2800" dirty="0" smtClean="0">
                <a:solidFill>
                  <a:schemeClr val="accent1"/>
                </a:solidFill>
              </a:rPr>
              <a:t>audio device </a:t>
            </a:r>
            <a:r>
              <a:rPr lang="en-US" sz="2800" dirty="0" smtClean="0"/>
              <a:t>is a </a:t>
            </a:r>
            <a:br>
              <a:rPr lang="en-US" sz="2800" dirty="0" smtClean="0"/>
            </a:br>
            <a:r>
              <a:rPr lang="en-US" sz="2800" dirty="0" smtClean="0"/>
              <a:t>device with which the user physically interacts</a:t>
            </a:r>
          </a:p>
          <a:p>
            <a:pPr marL="692150" lvl="1" indent="-287338">
              <a:spcBef>
                <a:spcPts val="840"/>
              </a:spcBef>
            </a:pPr>
            <a:r>
              <a:rPr lang="en-US" sz="2400" dirty="0" err="1" smtClean="0"/>
              <a:t>MMDeviceAPI</a:t>
            </a:r>
            <a:r>
              <a:rPr lang="en-US" sz="2400" dirty="0" smtClean="0"/>
              <a:t> calls these </a:t>
            </a:r>
            <a:r>
              <a:rPr lang="en-US" sz="2400" dirty="0" smtClean="0">
                <a:solidFill>
                  <a:schemeClr val="accent1"/>
                </a:solidFill>
              </a:rPr>
              <a:t>Endpoints</a:t>
            </a:r>
          </a:p>
          <a:p>
            <a:pPr marL="692150" lvl="1" indent="-287338">
              <a:spcBef>
                <a:spcPts val="840"/>
              </a:spcBef>
            </a:pPr>
            <a:r>
              <a:rPr lang="en-US" sz="2400" dirty="0" smtClean="0"/>
              <a:t>In Vista UI, the PNP object is now called the </a:t>
            </a:r>
            <a:r>
              <a:rPr lang="en-US" sz="2400" dirty="0" smtClean="0">
                <a:solidFill>
                  <a:schemeClr val="accent1"/>
                </a:solidFill>
              </a:rPr>
              <a:t>Controller</a:t>
            </a:r>
          </a:p>
          <a:p>
            <a:pPr marL="692150" lvl="1" indent="-287338">
              <a:spcBef>
                <a:spcPts val="840"/>
              </a:spcBef>
            </a:pPr>
            <a:r>
              <a:rPr lang="en-US" sz="2400" dirty="0" smtClean="0"/>
              <a:t>With most USB devices, the Endpoint is the Controller</a:t>
            </a:r>
          </a:p>
        </p:txBody>
      </p:sp>
      <p:sp>
        <p:nvSpPr>
          <p:cNvPr id="1031" name="Rectangle 7"/>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pic>
        <p:nvPicPr>
          <p:cNvPr id="8193" name="Picture 1" descr="C:\Program Files\Microsoft Resource DVD Artwork\DVD_ART\Artwork_Imagery\HARDWARE_IMAGERY\Photos - OEM Hardware\ear phones\headphones.png"/>
          <p:cNvPicPr>
            <a:picLocks noChangeAspect="1" noChangeArrowheads="1"/>
          </p:cNvPicPr>
          <p:nvPr/>
        </p:nvPicPr>
        <p:blipFill>
          <a:blip r:embed="rId3" cstate="print"/>
          <a:srcRect/>
          <a:stretch>
            <a:fillRect/>
          </a:stretch>
        </p:blipFill>
        <p:spPr bwMode="auto">
          <a:xfrm>
            <a:off x="3303270" y="6737987"/>
            <a:ext cx="845820" cy="958062"/>
          </a:xfrm>
          <a:prstGeom prst="rect">
            <a:avLst/>
          </a:prstGeom>
          <a:noFill/>
          <a:effectLst>
            <a:outerShdw blurRad="50800" dist="38100" dir="2700000" algn="tl" rotWithShape="0">
              <a:prstClr val="black">
                <a:alpha val="40000"/>
              </a:prstClr>
            </a:outerShdw>
          </a:effectLst>
        </p:spPr>
      </p:pic>
      <p:pic>
        <p:nvPicPr>
          <p:cNvPr id="8195" name="Picture 3" descr="C:\Program Files\Microsoft Resource DVD Artwork\DVD_ART\Artwork_Imagery\HARDWARE_IMAGERY\Photos - OEM Hardware\Windows CE Embedded Devices\Turtle Beach AudioTron (Digital Audio Receiver).png"/>
          <p:cNvPicPr>
            <a:picLocks noChangeAspect="1" noChangeArrowheads="1"/>
          </p:cNvPicPr>
          <p:nvPr/>
        </p:nvPicPr>
        <p:blipFill>
          <a:blip r:embed="rId4"/>
          <a:srcRect/>
          <a:stretch>
            <a:fillRect/>
          </a:stretch>
        </p:blipFill>
        <p:spPr bwMode="auto">
          <a:xfrm>
            <a:off x="4457700" y="6844114"/>
            <a:ext cx="2057400" cy="745807"/>
          </a:xfrm>
          <a:prstGeom prst="rect">
            <a:avLst/>
          </a:prstGeom>
          <a:noFill/>
          <a:effectLst>
            <a:outerShdw blurRad="50800" dist="38100" dir="2700000" algn="tl" rotWithShape="0">
              <a:prstClr val="black">
                <a:alpha val="40000"/>
              </a:prstClr>
            </a:outerShdw>
          </a:effectLst>
        </p:spPr>
      </p:pic>
      <p:pic>
        <p:nvPicPr>
          <p:cNvPr id="83970" name="Picture 2" descr="C:\Program Files\Microsoft Resource DVD Artwork\DVD_ART\Artwork_Imagery\HARDWARE_IMAGERY\Illustration - Misc Hardware\Windows Vista Illustration Icons\PCI card.png"/>
          <p:cNvPicPr>
            <a:picLocks noChangeAspect="1" noChangeArrowheads="1"/>
          </p:cNvPicPr>
          <p:nvPr/>
        </p:nvPicPr>
        <p:blipFill>
          <a:blip r:embed="rId5"/>
          <a:srcRect/>
          <a:stretch>
            <a:fillRect/>
          </a:stretch>
        </p:blipFill>
        <p:spPr bwMode="auto">
          <a:xfrm>
            <a:off x="8273082" y="2880360"/>
            <a:ext cx="1659301" cy="1371600"/>
          </a:xfrm>
          <a:prstGeom prst="rect">
            <a:avLst/>
          </a:prstGeom>
          <a:noFill/>
          <a:effectLst>
            <a:outerShdw blurRad="50800" dist="38100" dir="2700000" algn="tl" rotWithShape="0">
              <a:prstClr val="black">
                <a:alpha val="40000"/>
              </a:prstClr>
            </a:outerShdw>
          </a:effectLst>
        </p:spPr>
      </p:pic>
      <p:pic>
        <p:nvPicPr>
          <p:cNvPr id="13" name="Picture 12" descr="Logitech_Microphone.png"/>
          <p:cNvPicPr>
            <a:picLocks noChangeAspect="1"/>
          </p:cNvPicPr>
          <p:nvPr/>
        </p:nvPicPr>
        <p:blipFill>
          <a:blip r:embed="rId6" cstate="print"/>
          <a:stretch>
            <a:fillRect/>
          </a:stretch>
        </p:blipFill>
        <p:spPr>
          <a:xfrm>
            <a:off x="7122523" y="6336890"/>
            <a:ext cx="692524" cy="1359159"/>
          </a:xfrm>
          <a:prstGeom prst="rect">
            <a:avLst/>
          </a:prstGeom>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bwMode="auto">
          <a:xfrm>
            <a:off x="5992836" y="5577840"/>
            <a:ext cx="682284" cy="4572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 name="Title 1"/>
          <p:cNvSpPr>
            <a:spLocks noGrp="1"/>
          </p:cNvSpPr>
          <p:nvPr>
            <p:ph type="title"/>
          </p:nvPr>
        </p:nvSpPr>
        <p:spPr>
          <a:xfrm>
            <a:off x="459107" y="270511"/>
            <a:ext cx="10056494" cy="830996"/>
          </a:xfrm>
        </p:spPr>
        <p:txBody>
          <a:bodyPr/>
          <a:lstStyle/>
          <a:p>
            <a:r>
              <a:rPr smtClean="0"/>
              <a:t>Optional sAPO Interface</a:t>
            </a:r>
            <a:endParaRPr lang="en-US" dirty="0"/>
          </a:p>
        </p:txBody>
      </p:sp>
      <p:sp>
        <p:nvSpPr>
          <p:cNvPr id="22" name="Text Placeholder 2"/>
          <p:cNvSpPr>
            <a:spLocks noGrp="1"/>
          </p:cNvSpPr>
          <p:nvPr>
            <p:ph type="body" idx="1"/>
          </p:nvPr>
        </p:nvSpPr>
        <p:spPr>
          <a:xfrm>
            <a:off x="459107" y="1697358"/>
            <a:ext cx="10056494" cy="3111622"/>
          </a:xfrm>
        </p:spPr>
        <p:txBody>
          <a:bodyPr/>
          <a:lstStyle/>
          <a:p>
            <a:r>
              <a:rPr lang="en-US" dirty="0" err="1" smtClean="0"/>
              <a:t>sAPO</a:t>
            </a:r>
            <a:r>
              <a:rPr lang="en-US" dirty="0" smtClean="0"/>
              <a:t> that support some form of encoding or want to drive the device at an atypical format can support this interface</a:t>
            </a:r>
          </a:p>
          <a:p>
            <a:r>
              <a:rPr lang="en-US" dirty="0" smtClean="0"/>
              <a:t>Called by MMSYS.CPL</a:t>
            </a:r>
          </a:p>
          <a:p>
            <a:endParaRPr lang="en-US" dirty="0"/>
          </a:p>
        </p:txBody>
      </p:sp>
      <p:sp>
        <p:nvSpPr>
          <p:cNvPr id="13" name="Rounded Rectangle 12"/>
          <p:cNvSpPr/>
          <p:nvPr/>
        </p:nvSpPr>
        <p:spPr bwMode="auto">
          <a:xfrm>
            <a:off x="457200" y="4808980"/>
            <a:ext cx="5535637" cy="186614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r>
              <a:rPr lang="en-US" sz="2400" dirty="0" err="1" smtClean="0">
                <a:solidFill>
                  <a:schemeClr val="bg2"/>
                </a:solidFill>
              </a:rPr>
              <a:t>IAudioSystemEffectsCustomFormats</a:t>
            </a:r>
            <a:endParaRPr lang="en-US" sz="2400" dirty="0" smtClean="0">
              <a:solidFill>
                <a:schemeClr val="bg2"/>
              </a:solidFill>
            </a:endParaRPr>
          </a:p>
          <a:p>
            <a:r>
              <a:rPr lang="en-US" dirty="0" err="1" smtClean="0">
                <a:effectLst>
                  <a:outerShdw blurRad="38100" dist="38100" dir="2700000" algn="tl">
                    <a:srgbClr val="000000">
                      <a:alpha val="43137"/>
                    </a:srgbClr>
                  </a:outerShdw>
                </a:effectLst>
              </a:rPr>
              <a:t>GetFormatCount</a:t>
            </a:r>
            <a:r>
              <a:rPr lang="en-US" dirty="0" smtClean="0">
                <a:effectLst>
                  <a:outerShdw blurRad="38100" dist="38100" dir="2700000" algn="tl">
                    <a:srgbClr val="000000">
                      <a:alpha val="43137"/>
                    </a:srgbClr>
                  </a:outerShdw>
                </a:effectLst>
              </a:rPr>
              <a:t>()</a:t>
            </a:r>
          </a:p>
          <a:p>
            <a:r>
              <a:rPr lang="en-US" dirty="0" err="1" smtClean="0">
                <a:effectLst>
                  <a:outerShdw blurRad="38100" dist="38100" dir="2700000" algn="tl">
                    <a:srgbClr val="000000">
                      <a:alpha val="43137"/>
                    </a:srgbClr>
                  </a:outerShdw>
                </a:effectLst>
              </a:rPr>
              <a:t>GetFormat</a:t>
            </a:r>
            <a:r>
              <a:rPr lang="en-US" dirty="0" smtClean="0">
                <a:effectLst>
                  <a:outerShdw blurRad="38100" dist="38100" dir="2700000" algn="tl">
                    <a:srgbClr val="000000">
                      <a:alpha val="43137"/>
                    </a:srgbClr>
                  </a:outerShdw>
                </a:effectLst>
              </a:rPr>
              <a:t>()</a:t>
            </a:r>
          </a:p>
          <a:p>
            <a:r>
              <a:rPr lang="en-US" dirty="0" err="1" smtClean="0">
                <a:effectLst>
                  <a:outerShdw blurRad="38100" dist="38100" dir="2700000" algn="tl">
                    <a:srgbClr val="000000">
                      <a:alpha val="43137"/>
                    </a:srgbClr>
                  </a:outerShdw>
                </a:effectLst>
              </a:rPr>
              <a:t>GetFormatRepresentation</a:t>
            </a:r>
            <a:r>
              <a:rPr lang="en-US" dirty="0" smtClean="0">
                <a:effectLst>
                  <a:outerShdw blurRad="38100" dist="38100" dir="2700000" algn="tl">
                    <a:srgbClr val="000000">
                      <a:alpha val="43137"/>
                    </a:srgbClr>
                  </a:outerShdw>
                </a:effectLst>
              </a:rPr>
              <a:t>(…)</a:t>
            </a:r>
          </a:p>
          <a:p>
            <a:endParaRPr lang="en-US" sz="2900" dirty="0" smtClean="0"/>
          </a:p>
        </p:txBody>
      </p:sp>
      <p:pic>
        <p:nvPicPr>
          <p:cNvPr id="118786" name="Picture 2" descr="\\davis\public\soccerl\temp\CustomFormats.jpg"/>
          <p:cNvPicPr>
            <a:picLocks noChangeAspect="1" noChangeArrowheads="1"/>
          </p:cNvPicPr>
          <p:nvPr/>
        </p:nvPicPr>
        <p:blipFill>
          <a:blip r:embed="rId3"/>
          <a:srcRect/>
          <a:stretch>
            <a:fillRect/>
          </a:stretch>
        </p:blipFill>
        <p:spPr bwMode="auto">
          <a:xfrm>
            <a:off x="6675121" y="3671335"/>
            <a:ext cx="3868727" cy="4192505"/>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Run-Time Behavior Of sAPO</a:t>
            </a:r>
            <a:endParaRPr lang="en-US" dirty="0"/>
          </a:p>
        </p:txBody>
      </p:sp>
      <p:sp>
        <p:nvSpPr>
          <p:cNvPr id="17" name="Rounded Rectangle 16"/>
          <p:cNvSpPr/>
          <p:nvPr/>
        </p:nvSpPr>
        <p:spPr bwMode="auto">
          <a:xfrm>
            <a:off x="548640" y="4114800"/>
            <a:ext cx="704383" cy="5943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APO</a:t>
            </a:r>
          </a:p>
        </p:txBody>
      </p:sp>
      <p:sp>
        <p:nvSpPr>
          <p:cNvPr id="18" name="Rounded Rectangle 17"/>
          <p:cNvSpPr/>
          <p:nvPr/>
        </p:nvSpPr>
        <p:spPr bwMode="auto">
          <a:xfrm>
            <a:off x="1663914" y="4114800"/>
            <a:ext cx="743515" cy="5943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err="1" smtClean="0">
                <a:solidFill>
                  <a:schemeClr val="tx1"/>
                </a:solidFill>
                <a:effectLst>
                  <a:outerShdw blurRad="38100" dist="38100" dir="2700000" algn="tl">
                    <a:srgbClr val="000000">
                      <a:alpha val="43137"/>
                    </a:srgbClr>
                  </a:outerShdw>
                </a:effectLst>
                <a:latin typeface="Segoe" pitchFamily="34" charset="0"/>
              </a:rPr>
              <a:t>Vol</a:t>
            </a:r>
            <a:endParaRPr lang="en-US" sz="1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19327" y="4114800"/>
            <a:ext cx="916817" cy="6400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Mixer</a:t>
            </a:r>
          </a:p>
        </p:txBody>
      </p:sp>
      <p:sp>
        <p:nvSpPr>
          <p:cNvPr id="15" name="Rounded Rectangle 14"/>
          <p:cNvSpPr/>
          <p:nvPr/>
        </p:nvSpPr>
        <p:spPr bwMode="auto">
          <a:xfrm>
            <a:off x="2832295" y="4114800"/>
            <a:ext cx="1062166" cy="5943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err="1" smtClean="0">
                <a:solidFill>
                  <a:srgbClr val="FFFFFF"/>
                </a:solidFill>
                <a:effectLst>
                  <a:outerShdw blurRad="38100" dist="38100" dir="2700000" algn="tl">
                    <a:srgbClr val="000000">
                      <a:alpha val="43137"/>
                    </a:srgbClr>
                  </a:outerShdw>
                </a:effectLst>
                <a:latin typeface="Segoe" pitchFamily="34" charset="0"/>
              </a:rPr>
              <a:t>sAPO</a:t>
            </a:r>
            <a:r>
              <a:rPr lang="en-US" sz="1700" dirty="0" smtClean="0">
                <a:solidFill>
                  <a:srgbClr val="FFFFFF"/>
                </a:solidFill>
                <a:effectLst>
                  <a:outerShdw blurRad="38100" dist="38100" dir="2700000" algn="tl">
                    <a:srgbClr val="000000">
                      <a:alpha val="43137"/>
                    </a:srgbClr>
                  </a:outerShdw>
                </a:effectLst>
                <a:latin typeface="Segoe" pitchFamily="34" charset="0"/>
              </a:rPr>
              <a:t> (LFX)</a:t>
            </a:r>
          </a:p>
        </p:txBody>
      </p:sp>
      <p:sp>
        <p:nvSpPr>
          <p:cNvPr id="16" name="Right Arrow 15"/>
          <p:cNvSpPr/>
          <p:nvPr/>
        </p:nvSpPr>
        <p:spPr bwMode="auto">
          <a:xfrm>
            <a:off x="1292156" y="434340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26" name="Right Arrow 25"/>
          <p:cNvSpPr/>
          <p:nvPr/>
        </p:nvSpPr>
        <p:spPr bwMode="auto">
          <a:xfrm>
            <a:off x="2460538" y="434340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28" name="Right Arrow 27"/>
          <p:cNvSpPr/>
          <p:nvPr/>
        </p:nvSpPr>
        <p:spPr bwMode="auto">
          <a:xfrm>
            <a:off x="3947570" y="434340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30" name="Text Placeholder 2"/>
          <p:cNvSpPr txBox="1">
            <a:spLocks/>
          </p:cNvSpPr>
          <p:nvPr/>
        </p:nvSpPr>
        <p:spPr bwMode="auto">
          <a:xfrm>
            <a:off x="459107" y="1697359"/>
            <a:ext cx="10056494" cy="16619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defRPr/>
            </a:pPr>
            <a:r>
              <a:rPr lang="en-US" sz="4000" kern="0" dirty="0" smtClean="0">
                <a:effectLst>
                  <a:outerShdw blurRad="38100" dist="38100" dir="2700000" algn="tl">
                    <a:srgbClr val="000000">
                      <a:alpha val="43137"/>
                    </a:srgbClr>
                  </a:outerShdw>
                </a:effectLst>
              </a:rPr>
              <a:t>Audio Engine will attempt to include a successfully registered </a:t>
            </a:r>
            <a:r>
              <a:rPr lang="en-US" sz="4000" kern="0" dirty="0" err="1" smtClean="0">
                <a:effectLst>
                  <a:outerShdw blurRad="38100" dist="38100" dir="2700000" algn="tl">
                    <a:srgbClr val="000000">
                      <a:alpha val="43137"/>
                    </a:srgbClr>
                  </a:outerShdw>
                </a:effectLst>
              </a:rPr>
              <a:t>sAPO</a:t>
            </a:r>
            <a:r>
              <a:rPr lang="en-US" sz="4000" kern="0" dirty="0" smtClean="0">
                <a:effectLst>
                  <a:outerShdw blurRad="38100" dist="38100" dir="2700000" algn="tl">
                    <a:srgbClr val="000000">
                      <a:alpha val="43137"/>
                    </a:srgbClr>
                  </a:outerShdw>
                </a:effectLst>
              </a:rPr>
              <a:t> into its processing pipe line</a:t>
            </a:r>
            <a:endParaRPr lang="en-US" sz="4000" kern="0" dirty="0">
              <a:effectLst>
                <a:outerShdw blurRad="38100" dist="38100" dir="2700000" algn="tl">
                  <a:srgbClr val="000000">
                    <a:alpha val="43137"/>
                  </a:srgbClr>
                </a:outerShdw>
              </a:effectLst>
            </a:endParaRPr>
          </a:p>
        </p:txBody>
      </p:sp>
      <p:sp>
        <p:nvSpPr>
          <p:cNvPr id="13" name="Rounded Rectangle 12"/>
          <p:cNvSpPr/>
          <p:nvPr/>
        </p:nvSpPr>
        <p:spPr bwMode="auto">
          <a:xfrm>
            <a:off x="548640" y="5760720"/>
            <a:ext cx="704383" cy="5943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APO</a:t>
            </a:r>
          </a:p>
        </p:txBody>
      </p:sp>
      <p:sp>
        <p:nvSpPr>
          <p:cNvPr id="14" name="Rounded Rectangle 13"/>
          <p:cNvSpPr/>
          <p:nvPr/>
        </p:nvSpPr>
        <p:spPr bwMode="auto">
          <a:xfrm>
            <a:off x="1663914" y="5760720"/>
            <a:ext cx="743515" cy="5943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err="1" smtClean="0">
                <a:solidFill>
                  <a:schemeClr val="tx1"/>
                </a:solidFill>
                <a:effectLst>
                  <a:outerShdw blurRad="38100" dist="38100" dir="2700000" algn="tl">
                    <a:srgbClr val="000000">
                      <a:alpha val="43137"/>
                    </a:srgbClr>
                  </a:outerShdw>
                </a:effectLst>
                <a:latin typeface="Segoe" pitchFamily="34" charset="0"/>
              </a:rPr>
              <a:t>Vol</a:t>
            </a:r>
            <a:endParaRPr lang="en-US" sz="1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319327" y="5760720"/>
            <a:ext cx="916817" cy="6400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Mixer</a:t>
            </a:r>
          </a:p>
        </p:txBody>
      </p:sp>
      <p:sp>
        <p:nvSpPr>
          <p:cNvPr id="21" name="Rounded Rectangle 20"/>
          <p:cNvSpPr/>
          <p:nvPr/>
        </p:nvSpPr>
        <p:spPr bwMode="auto">
          <a:xfrm>
            <a:off x="2832295" y="5760720"/>
            <a:ext cx="1062166" cy="5943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err="1" smtClean="0">
                <a:solidFill>
                  <a:srgbClr val="FFFFFF"/>
                </a:solidFill>
                <a:effectLst>
                  <a:outerShdw blurRad="38100" dist="38100" dir="2700000" algn="tl">
                    <a:srgbClr val="000000">
                      <a:alpha val="43137"/>
                    </a:srgbClr>
                  </a:outerShdw>
                </a:effectLst>
                <a:latin typeface="Segoe" pitchFamily="34" charset="0"/>
              </a:rPr>
              <a:t>sAPO</a:t>
            </a:r>
            <a:r>
              <a:rPr lang="en-US" sz="1700" dirty="0" smtClean="0">
                <a:solidFill>
                  <a:srgbClr val="FFFFFF"/>
                </a:solidFill>
                <a:effectLst>
                  <a:outerShdw blurRad="38100" dist="38100" dir="2700000" algn="tl">
                    <a:srgbClr val="000000">
                      <a:alpha val="43137"/>
                    </a:srgbClr>
                  </a:outerShdw>
                </a:effectLst>
                <a:latin typeface="Segoe" pitchFamily="34" charset="0"/>
              </a:rPr>
              <a:t> (LFX)</a:t>
            </a:r>
          </a:p>
        </p:txBody>
      </p:sp>
      <p:sp>
        <p:nvSpPr>
          <p:cNvPr id="22" name="Right Arrow 21"/>
          <p:cNvSpPr/>
          <p:nvPr/>
        </p:nvSpPr>
        <p:spPr bwMode="auto">
          <a:xfrm>
            <a:off x="1292156" y="598932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23" name="Right Arrow 22"/>
          <p:cNvSpPr/>
          <p:nvPr/>
        </p:nvSpPr>
        <p:spPr bwMode="auto">
          <a:xfrm>
            <a:off x="2460538" y="598932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24" name="Right Arrow 23"/>
          <p:cNvSpPr/>
          <p:nvPr/>
        </p:nvSpPr>
        <p:spPr bwMode="auto">
          <a:xfrm>
            <a:off x="3947570" y="598932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27" name="Rounded Rectangle 26"/>
          <p:cNvSpPr/>
          <p:nvPr/>
        </p:nvSpPr>
        <p:spPr bwMode="auto">
          <a:xfrm>
            <a:off x="5879297" y="4937760"/>
            <a:ext cx="704383" cy="5943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APO</a:t>
            </a:r>
          </a:p>
        </p:txBody>
      </p:sp>
      <p:sp>
        <p:nvSpPr>
          <p:cNvPr id="31" name="Rounded Rectangle 30"/>
          <p:cNvSpPr/>
          <p:nvPr/>
        </p:nvSpPr>
        <p:spPr bwMode="auto">
          <a:xfrm>
            <a:off x="8410063" y="4937760"/>
            <a:ext cx="916817" cy="6400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APO</a:t>
            </a:r>
          </a:p>
        </p:txBody>
      </p:sp>
      <p:sp>
        <p:nvSpPr>
          <p:cNvPr id="32" name="Rounded Rectangle 31"/>
          <p:cNvSpPr/>
          <p:nvPr/>
        </p:nvSpPr>
        <p:spPr bwMode="auto">
          <a:xfrm>
            <a:off x="6923031" y="4937760"/>
            <a:ext cx="1062166" cy="59436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err="1" smtClean="0">
                <a:solidFill>
                  <a:schemeClr val="tx2"/>
                </a:solidFill>
                <a:effectLst>
                  <a:outerShdw blurRad="38100" dist="38100" dir="2700000" algn="tl">
                    <a:srgbClr val="000000">
                      <a:alpha val="43137"/>
                    </a:srgbClr>
                  </a:outerShdw>
                </a:effectLst>
                <a:latin typeface="Segoe" pitchFamily="34" charset="0"/>
              </a:rPr>
              <a:t>sAPO</a:t>
            </a:r>
            <a:r>
              <a:rPr lang="en-US" sz="1700" dirty="0" smtClean="0">
                <a:solidFill>
                  <a:schemeClr val="tx2"/>
                </a:solidFill>
                <a:effectLst>
                  <a:outerShdw blurRad="38100" dist="38100" dir="2700000" algn="tl">
                    <a:srgbClr val="000000">
                      <a:alpha val="43137"/>
                    </a:srgbClr>
                  </a:outerShdw>
                </a:effectLst>
                <a:latin typeface="Segoe" pitchFamily="34" charset="0"/>
              </a:rPr>
              <a:t> (GFX)</a:t>
            </a:r>
          </a:p>
        </p:txBody>
      </p:sp>
      <p:sp>
        <p:nvSpPr>
          <p:cNvPr id="33" name="Right Arrow 32"/>
          <p:cNvSpPr/>
          <p:nvPr/>
        </p:nvSpPr>
        <p:spPr bwMode="auto">
          <a:xfrm>
            <a:off x="6504236" y="516636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35" name="Right Arrow 34"/>
          <p:cNvSpPr/>
          <p:nvPr/>
        </p:nvSpPr>
        <p:spPr bwMode="auto">
          <a:xfrm>
            <a:off x="8038306" y="5166360"/>
            <a:ext cx="318649"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
        <p:nvSpPr>
          <p:cNvPr id="36" name="Rounded Rectangle 35"/>
          <p:cNvSpPr/>
          <p:nvPr/>
        </p:nvSpPr>
        <p:spPr bwMode="auto">
          <a:xfrm>
            <a:off x="9784080" y="4937760"/>
            <a:ext cx="916817" cy="6400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700" dirty="0" smtClean="0">
                <a:solidFill>
                  <a:schemeClr val="tx1"/>
                </a:solidFill>
                <a:effectLst>
                  <a:outerShdw blurRad="38100" dist="38100" dir="2700000" algn="tl">
                    <a:srgbClr val="000000">
                      <a:alpha val="43137"/>
                    </a:srgbClr>
                  </a:outerShdw>
                </a:effectLst>
                <a:latin typeface="Segoe" pitchFamily="34" charset="0"/>
              </a:rPr>
              <a:t>Device</a:t>
            </a:r>
          </a:p>
        </p:txBody>
      </p:sp>
      <p:cxnSp>
        <p:nvCxnSpPr>
          <p:cNvPr id="38" name="Straight Arrow Connector 37"/>
          <p:cNvCxnSpPr>
            <a:endCxn id="27" idx="1"/>
          </p:cNvCxnSpPr>
          <p:nvPr/>
        </p:nvCxnSpPr>
        <p:spPr bwMode="auto">
          <a:xfrm>
            <a:off x="5236144" y="4434840"/>
            <a:ext cx="643153" cy="800100"/>
          </a:xfrm>
          <a:prstGeom prst="straightConnector1">
            <a:avLst/>
          </a:prstGeom>
          <a:ln>
            <a:headEnd type="none" w="med" len="med"/>
            <a:tailEnd type="arrow"/>
          </a:ln>
        </p:spPr>
        <p:style>
          <a:lnRef idx="1">
            <a:schemeClr val="accent2"/>
          </a:lnRef>
          <a:fillRef idx="3">
            <a:schemeClr val="accent2"/>
          </a:fillRef>
          <a:effectRef idx="2">
            <a:schemeClr val="accent2"/>
          </a:effectRef>
          <a:fontRef idx="minor">
            <a:schemeClr val="lt1"/>
          </a:fontRef>
        </p:style>
      </p:cxnSp>
      <p:cxnSp>
        <p:nvCxnSpPr>
          <p:cNvPr id="39" name="Straight Arrow Connector 38"/>
          <p:cNvCxnSpPr>
            <a:endCxn id="27" idx="1"/>
          </p:cNvCxnSpPr>
          <p:nvPr/>
        </p:nvCxnSpPr>
        <p:spPr bwMode="auto">
          <a:xfrm flipV="1">
            <a:off x="5236144" y="5234940"/>
            <a:ext cx="643153" cy="845820"/>
          </a:xfrm>
          <a:prstGeom prst="straightConnector1">
            <a:avLst/>
          </a:prstGeom>
          <a:ln>
            <a:headEnd type="none" w="med" len="med"/>
            <a:tailEnd type="arrow"/>
          </a:ln>
        </p:spPr>
        <p:style>
          <a:lnRef idx="1">
            <a:schemeClr val="accent2"/>
          </a:lnRef>
          <a:fillRef idx="3">
            <a:schemeClr val="accent2"/>
          </a:fillRef>
          <a:effectRef idx="2">
            <a:schemeClr val="accent2"/>
          </a:effectRef>
          <a:fontRef idx="minor">
            <a:schemeClr val="lt1"/>
          </a:fontRef>
        </p:style>
      </p:cxnSp>
      <p:sp>
        <p:nvSpPr>
          <p:cNvPr id="44" name="Right Arrow 43"/>
          <p:cNvSpPr/>
          <p:nvPr/>
        </p:nvSpPr>
        <p:spPr bwMode="auto">
          <a:xfrm>
            <a:off x="9326880" y="5212080"/>
            <a:ext cx="457200" cy="1828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sz="1700" dirty="0" err="1" smtClean="0"/>
          </a:p>
        </p:txBody>
      </p:sp>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Run-Time Behavior Of sAPO</a:t>
            </a:r>
            <a:endParaRPr lang="en-US" dirty="0"/>
          </a:p>
        </p:txBody>
      </p:sp>
      <p:sp>
        <p:nvSpPr>
          <p:cNvPr id="41" name="Text Placeholder 2"/>
          <p:cNvSpPr>
            <a:spLocks noGrp="1"/>
          </p:cNvSpPr>
          <p:nvPr>
            <p:ph type="body" idx="1"/>
          </p:nvPr>
        </p:nvSpPr>
        <p:spPr>
          <a:xfrm>
            <a:off x="459107" y="7257122"/>
            <a:ext cx="8684894" cy="332399"/>
          </a:xfrm>
        </p:spPr>
        <p:txBody>
          <a:bodyPr/>
          <a:lstStyle/>
          <a:p>
            <a:pPr marL="822960" indent="-342900"/>
            <a:r>
              <a:rPr lang="en-US" sz="2400" b="1" dirty="0" smtClean="0"/>
              <a:t>Step 2 might repeat until format negation is done</a:t>
            </a:r>
          </a:p>
        </p:txBody>
      </p:sp>
      <p:sp>
        <p:nvSpPr>
          <p:cNvPr id="31" name="Rounded Rectangle 30"/>
          <p:cNvSpPr/>
          <p:nvPr/>
        </p:nvSpPr>
        <p:spPr bwMode="auto">
          <a:xfrm>
            <a:off x="4622196" y="1280160"/>
            <a:ext cx="5619085" cy="585216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rgbClr val="FFFFFF"/>
                </a:solidFill>
                <a:effectLst>
                  <a:outerShdw blurRad="38100" dist="38100" dir="2700000" algn="tl">
                    <a:srgbClr val="000000">
                      <a:alpha val="43137"/>
                    </a:srgbClr>
                  </a:outerShdw>
                </a:effectLst>
                <a:latin typeface="Segoe" pitchFamily="34" charset="0"/>
              </a:rPr>
              <a:t>s</a:t>
            </a:r>
          </a:p>
        </p:txBody>
      </p:sp>
      <p:sp>
        <p:nvSpPr>
          <p:cNvPr id="6" name="Rounded Rectangle 5"/>
          <p:cNvSpPr/>
          <p:nvPr/>
        </p:nvSpPr>
        <p:spPr bwMode="auto">
          <a:xfrm>
            <a:off x="5270260" y="1573799"/>
            <a:ext cx="4536458" cy="6606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nSpc>
                <a:spcPct val="90000"/>
              </a:lnSpc>
            </a:pPr>
            <a:r>
              <a:rPr lang="en-US" sz="1900" dirty="0" err="1" smtClean="0">
                <a:solidFill>
                  <a:schemeClr val="bg2"/>
                </a:solidFill>
              </a:rPr>
              <a:t>sAPO</a:t>
            </a:r>
            <a:r>
              <a:rPr lang="en-US" sz="1900" dirty="0" smtClean="0">
                <a:solidFill>
                  <a:schemeClr val="bg2"/>
                </a:solidFill>
              </a:rPr>
              <a:t>-&gt;Initialize()</a:t>
            </a:r>
            <a:endParaRPr lang="en-US" sz="1900" dirty="0">
              <a:solidFill>
                <a:schemeClr val="bg2"/>
              </a:solidFill>
            </a:endParaRPr>
          </a:p>
        </p:txBody>
      </p:sp>
      <p:sp>
        <p:nvSpPr>
          <p:cNvPr id="7" name="Rounded Rectangle 6"/>
          <p:cNvSpPr/>
          <p:nvPr/>
        </p:nvSpPr>
        <p:spPr bwMode="auto">
          <a:xfrm>
            <a:off x="5270260" y="3629266"/>
            <a:ext cx="4536458" cy="556981"/>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900" dirty="0" err="1" smtClean="0">
                <a:solidFill>
                  <a:schemeClr val="bg2"/>
                </a:solidFill>
              </a:rPr>
              <a:t>sAPO</a:t>
            </a:r>
            <a:r>
              <a:rPr lang="en-US" sz="1900" dirty="0" smtClean="0">
                <a:solidFill>
                  <a:schemeClr val="bg2"/>
                </a:solidFill>
              </a:rPr>
              <a:t>-&gt; </a:t>
            </a:r>
            <a:r>
              <a:rPr lang="en-US" sz="1900" dirty="0" err="1" smtClean="0">
                <a:solidFill>
                  <a:schemeClr val="bg2"/>
                </a:solidFill>
              </a:rPr>
              <a:t>LockForProcess</a:t>
            </a:r>
            <a:r>
              <a:rPr lang="en-US" sz="1900" dirty="0" smtClean="0">
                <a:solidFill>
                  <a:schemeClr val="bg2"/>
                </a:solidFill>
              </a:rPr>
              <a:t>()</a:t>
            </a:r>
          </a:p>
        </p:txBody>
      </p:sp>
      <p:sp>
        <p:nvSpPr>
          <p:cNvPr id="8" name="Rounded Rectangle 7"/>
          <p:cNvSpPr/>
          <p:nvPr/>
        </p:nvSpPr>
        <p:spPr bwMode="auto">
          <a:xfrm>
            <a:off x="5270260" y="4363363"/>
            <a:ext cx="4536458" cy="954324"/>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900" dirty="0" err="1" smtClean="0">
                <a:solidFill>
                  <a:schemeClr val="bg2"/>
                </a:solidFill>
              </a:rPr>
              <a:t>sAPO</a:t>
            </a:r>
            <a:r>
              <a:rPr lang="en-US" sz="1900" dirty="0" smtClean="0">
                <a:solidFill>
                  <a:schemeClr val="bg2"/>
                </a:solidFill>
              </a:rPr>
              <a:t>-&gt; </a:t>
            </a:r>
            <a:r>
              <a:rPr lang="en-US" sz="1900" dirty="0" err="1" smtClean="0">
                <a:solidFill>
                  <a:schemeClr val="bg2"/>
                </a:solidFill>
              </a:rPr>
              <a:t>APOProcess</a:t>
            </a:r>
            <a:r>
              <a:rPr lang="en-US" sz="1900" dirty="0" smtClean="0">
                <a:solidFill>
                  <a:schemeClr val="bg2"/>
                </a:solidFill>
              </a:rPr>
              <a:t>()</a:t>
            </a:r>
          </a:p>
          <a:p>
            <a:r>
              <a:rPr lang="en-US" sz="1900" dirty="0" smtClean="0">
                <a:solidFill>
                  <a:schemeClr val="bg2"/>
                </a:solidFill>
              </a:rPr>
              <a:t>All DSP work done here </a:t>
            </a:r>
          </a:p>
        </p:txBody>
      </p:sp>
      <p:sp>
        <p:nvSpPr>
          <p:cNvPr id="9" name="Rounded Rectangle 8"/>
          <p:cNvSpPr/>
          <p:nvPr/>
        </p:nvSpPr>
        <p:spPr bwMode="auto">
          <a:xfrm>
            <a:off x="5270260" y="5537917"/>
            <a:ext cx="4536458" cy="680004"/>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900" dirty="0" err="1" smtClean="0">
                <a:solidFill>
                  <a:schemeClr val="bg2"/>
                </a:solidFill>
              </a:rPr>
              <a:t>sAPO</a:t>
            </a:r>
            <a:r>
              <a:rPr lang="en-US" sz="1900" dirty="0" smtClean="0">
                <a:solidFill>
                  <a:schemeClr val="bg2"/>
                </a:solidFill>
              </a:rPr>
              <a:t>-&gt; </a:t>
            </a:r>
            <a:r>
              <a:rPr lang="en-US" sz="1900" dirty="0" err="1" smtClean="0">
                <a:solidFill>
                  <a:schemeClr val="bg2"/>
                </a:solidFill>
              </a:rPr>
              <a:t>UnlockForProcess</a:t>
            </a:r>
            <a:r>
              <a:rPr lang="en-US" sz="1900" dirty="0" smtClean="0">
                <a:solidFill>
                  <a:schemeClr val="bg2"/>
                </a:solidFill>
              </a:rPr>
              <a:t>()</a:t>
            </a:r>
          </a:p>
        </p:txBody>
      </p:sp>
      <p:sp>
        <p:nvSpPr>
          <p:cNvPr id="10" name="Rounded Rectangle 9"/>
          <p:cNvSpPr/>
          <p:nvPr/>
        </p:nvSpPr>
        <p:spPr bwMode="auto">
          <a:xfrm>
            <a:off x="5270260" y="2381303"/>
            <a:ext cx="4536458" cy="110114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900" dirty="0" err="1" smtClean="0">
                <a:solidFill>
                  <a:schemeClr val="bg2"/>
                </a:solidFill>
              </a:rPr>
              <a:t>sAPO</a:t>
            </a:r>
            <a:r>
              <a:rPr lang="en-US" sz="1900" dirty="0" smtClean="0">
                <a:solidFill>
                  <a:schemeClr val="bg2"/>
                </a:solidFill>
              </a:rPr>
              <a:t>-&gt; </a:t>
            </a:r>
            <a:r>
              <a:rPr lang="en-US" sz="1900" dirty="0" err="1" smtClean="0">
                <a:solidFill>
                  <a:schemeClr val="bg2"/>
                </a:solidFill>
              </a:rPr>
              <a:t>IsInputFormatSupported</a:t>
            </a:r>
            <a:r>
              <a:rPr lang="en-US" sz="1900" dirty="0" smtClean="0">
                <a:solidFill>
                  <a:schemeClr val="bg2"/>
                </a:solidFill>
              </a:rPr>
              <a:t>()</a:t>
            </a:r>
          </a:p>
          <a:p>
            <a:r>
              <a:rPr lang="en-US" sz="1900" dirty="0" err="1" smtClean="0">
                <a:solidFill>
                  <a:schemeClr val="bg2"/>
                </a:solidFill>
              </a:rPr>
              <a:t>sAPO</a:t>
            </a:r>
            <a:r>
              <a:rPr lang="en-US" sz="1900" dirty="0" smtClean="0">
                <a:solidFill>
                  <a:schemeClr val="bg2"/>
                </a:solidFill>
              </a:rPr>
              <a:t>-&gt; </a:t>
            </a:r>
            <a:r>
              <a:rPr lang="en-US" sz="1900" dirty="0" err="1" smtClean="0">
                <a:solidFill>
                  <a:schemeClr val="bg2"/>
                </a:solidFill>
              </a:rPr>
              <a:t>IsOutputFormatSupported</a:t>
            </a:r>
            <a:r>
              <a:rPr lang="en-US" sz="1900" dirty="0" smtClean="0">
                <a:solidFill>
                  <a:schemeClr val="bg2"/>
                </a:solidFill>
              </a:rPr>
              <a:t>()</a:t>
            </a:r>
          </a:p>
        </p:txBody>
      </p:sp>
      <p:sp>
        <p:nvSpPr>
          <p:cNvPr id="12" name="Rounded Rectangle 11"/>
          <p:cNvSpPr/>
          <p:nvPr/>
        </p:nvSpPr>
        <p:spPr bwMode="auto">
          <a:xfrm>
            <a:off x="548640" y="1353569"/>
            <a:ext cx="1851616" cy="559587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Audio Engine</a:t>
            </a:r>
          </a:p>
        </p:txBody>
      </p:sp>
      <p:sp>
        <p:nvSpPr>
          <p:cNvPr id="24" name="Left-Right Arrow 23"/>
          <p:cNvSpPr/>
          <p:nvPr/>
        </p:nvSpPr>
        <p:spPr bwMode="auto">
          <a:xfrm>
            <a:off x="2492836" y="2821759"/>
            <a:ext cx="2684843" cy="220229"/>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5" name="Right Arrow 24"/>
          <p:cNvSpPr/>
          <p:nvPr/>
        </p:nvSpPr>
        <p:spPr bwMode="auto">
          <a:xfrm>
            <a:off x="2492836" y="1794026"/>
            <a:ext cx="2684843" cy="2202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26" name="TextBox 25"/>
          <p:cNvSpPr txBox="1"/>
          <p:nvPr/>
        </p:nvSpPr>
        <p:spPr>
          <a:xfrm>
            <a:off x="3171221" y="1426980"/>
            <a:ext cx="986167"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Step 1</a:t>
            </a:r>
            <a:endParaRPr lang="en-US" sz="3400" dirty="0" smtClean="0">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3171221" y="2487042"/>
            <a:ext cx="986167"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Step 2</a:t>
            </a:r>
          </a:p>
        </p:txBody>
      </p:sp>
      <p:sp>
        <p:nvSpPr>
          <p:cNvPr id="32" name="Left-Right Arrow 31"/>
          <p:cNvSpPr/>
          <p:nvPr/>
        </p:nvSpPr>
        <p:spPr bwMode="auto">
          <a:xfrm>
            <a:off x="2492836" y="4730411"/>
            <a:ext cx="2684843" cy="220229"/>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33" name="TextBox 32"/>
          <p:cNvSpPr txBox="1"/>
          <p:nvPr/>
        </p:nvSpPr>
        <p:spPr>
          <a:xfrm>
            <a:off x="3171221" y="4374793"/>
            <a:ext cx="986167"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Step 4</a:t>
            </a:r>
          </a:p>
        </p:txBody>
      </p:sp>
      <p:sp>
        <p:nvSpPr>
          <p:cNvPr id="35" name="TextBox 34"/>
          <p:cNvSpPr txBox="1"/>
          <p:nvPr/>
        </p:nvSpPr>
        <p:spPr>
          <a:xfrm>
            <a:off x="3132269" y="5431987"/>
            <a:ext cx="1063112"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 Step 5</a:t>
            </a:r>
          </a:p>
        </p:txBody>
      </p:sp>
      <p:sp>
        <p:nvSpPr>
          <p:cNvPr id="38" name="Right Arrow 37"/>
          <p:cNvSpPr/>
          <p:nvPr/>
        </p:nvSpPr>
        <p:spPr bwMode="auto">
          <a:xfrm>
            <a:off x="2468881" y="3797641"/>
            <a:ext cx="2684843" cy="2202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39" name="Right Arrow 38"/>
          <p:cNvSpPr/>
          <p:nvPr/>
        </p:nvSpPr>
        <p:spPr bwMode="auto">
          <a:xfrm>
            <a:off x="2468881" y="5767805"/>
            <a:ext cx="2684843" cy="2202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30" name="TextBox 29"/>
          <p:cNvSpPr txBox="1"/>
          <p:nvPr/>
        </p:nvSpPr>
        <p:spPr>
          <a:xfrm>
            <a:off x="3171221" y="3448158"/>
            <a:ext cx="986167"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Step 3</a:t>
            </a:r>
          </a:p>
        </p:txBody>
      </p:sp>
      <p:sp>
        <p:nvSpPr>
          <p:cNvPr id="22" name="Curved Left Arrow 21"/>
          <p:cNvSpPr/>
          <p:nvPr/>
        </p:nvSpPr>
        <p:spPr bwMode="auto">
          <a:xfrm>
            <a:off x="3931920" y="4114800"/>
            <a:ext cx="914400" cy="1371600"/>
          </a:xfrm>
          <a:prstGeom prst="curvedLeftArrow">
            <a:avLst>
              <a:gd name="adj1" fmla="val 25000"/>
              <a:gd name="adj2" fmla="val 5000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solidFill>
                <a:schemeClr val="tx1"/>
              </a:solidFill>
            </a:endParaRPr>
          </a:p>
        </p:txBody>
      </p:sp>
      <p:sp>
        <p:nvSpPr>
          <p:cNvPr id="28" name="Curved Left Arrow 27"/>
          <p:cNvSpPr/>
          <p:nvPr/>
        </p:nvSpPr>
        <p:spPr bwMode="auto">
          <a:xfrm rot="10800000">
            <a:off x="2743200" y="4023361"/>
            <a:ext cx="914400" cy="1371601"/>
          </a:xfrm>
          <a:prstGeom prst="curved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solidFill>
                <a:schemeClr val="tx1"/>
              </a:solidFill>
            </a:endParaRPr>
          </a:p>
        </p:txBody>
      </p:sp>
      <p:sp>
        <p:nvSpPr>
          <p:cNvPr id="36" name="Right Arrow 35"/>
          <p:cNvSpPr/>
          <p:nvPr/>
        </p:nvSpPr>
        <p:spPr bwMode="auto">
          <a:xfrm>
            <a:off x="2465387" y="6565006"/>
            <a:ext cx="2688336" cy="2202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a:endParaRPr lang="en-US" dirty="0" err="1" smtClean="0"/>
          </a:p>
        </p:txBody>
      </p:sp>
      <p:sp>
        <p:nvSpPr>
          <p:cNvPr id="37" name="Rounded Rectangle 36"/>
          <p:cNvSpPr/>
          <p:nvPr/>
        </p:nvSpPr>
        <p:spPr bwMode="auto">
          <a:xfrm>
            <a:off x="5303520" y="6309362"/>
            <a:ext cx="4572000" cy="731519"/>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r>
              <a:rPr lang="en-US" sz="1900" dirty="0" smtClean="0">
                <a:solidFill>
                  <a:schemeClr val="bg2"/>
                </a:solidFill>
              </a:rPr>
              <a:t>~</a:t>
            </a:r>
            <a:r>
              <a:rPr lang="en-US" sz="1900" dirty="0" err="1" smtClean="0">
                <a:solidFill>
                  <a:schemeClr val="bg2"/>
                </a:solidFill>
              </a:rPr>
              <a:t>sAPO</a:t>
            </a:r>
            <a:r>
              <a:rPr lang="en-US" sz="1900" dirty="0" smtClean="0">
                <a:solidFill>
                  <a:schemeClr val="bg2"/>
                </a:solidFill>
              </a:rPr>
              <a:t>() called when streaming is done</a:t>
            </a:r>
          </a:p>
        </p:txBody>
      </p:sp>
      <p:sp>
        <p:nvSpPr>
          <p:cNvPr id="42" name="TextBox 41"/>
          <p:cNvSpPr txBox="1"/>
          <p:nvPr/>
        </p:nvSpPr>
        <p:spPr>
          <a:xfrm>
            <a:off x="3139124" y="6217920"/>
            <a:ext cx="1063112"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latin typeface="Segoe" pitchFamily="34" charset="0"/>
              </a:rPr>
              <a:t> Step 6</a:t>
            </a:r>
          </a:p>
        </p:txBody>
      </p:sp>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Design Considerations</a:t>
            </a:r>
            <a:endParaRPr lang="en-US" dirty="0"/>
          </a:p>
        </p:txBody>
      </p:sp>
      <p:sp>
        <p:nvSpPr>
          <p:cNvPr id="3" name="Text Placeholder 2"/>
          <p:cNvSpPr>
            <a:spLocks noGrp="1"/>
          </p:cNvSpPr>
          <p:nvPr>
            <p:ph type="body" idx="1"/>
          </p:nvPr>
        </p:nvSpPr>
        <p:spPr>
          <a:xfrm>
            <a:off x="459107" y="1697359"/>
            <a:ext cx="10056494" cy="4776692"/>
          </a:xfrm>
        </p:spPr>
        <p:txBody>
          <a:bodyPr/>
          <a:lstStyle/>
          <a:p>
            <a:r>
              <a:rPr lang="en-US" dirty="0" smtClean="0"/>
              <a:t>Support IEEE 32-bit float input and output. The audio engine’s native </a:t>
            </a:r>
            <a:r>
              <a:rPr lang="en-US" dirty="0" err="1" smtClean="0"/>
              <a:t>sAPOs</a:t>
            </a:r>
            <a:r>
              <a:rPr lang="en-US" dirty="0" smtClean="0"/>
              <a:t> all operate on a float32 data path</a:t>
            </a:r>
          </a:p>
          <a:p>
            <a:r>
              <a:rPr lang="en-US" dirty="0" smtClean="0"/>
              <a:t>Do not use nonlinear processing</a:t>
            </a:r>
          </a:p>
          <a:p>
            <a:pPr lvl="1"/>
            <a:r>
              <a:rPr lang="en-US" dirty="0" smtClean="0"/>
              <a:t>It can interfere with other processing algorithms that the system’s application audio graph provides, such as AEC</a:t>
            </a:r>
          </a:p>
          <a:p>
            <a:r>
              <a:rPr lang="en-US" dirty="0" smtClean="0"/>
              <a:t>Processing should be non-blocking</a:t>
            </a:r>
          </a:p>
        </p:txBody>
      </p:sp>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Design Considerations</a:t>
            </a:r>
            <a:endParaRPr lang="en-US" dirty="0"/>
          </a:p>
        </p:txBody>
      </p:sp>
      <p:sp>
        <p:nvSpPr>
          <p:cNvPr id="3" name="Text Placeholder 2"/>
          <p:cNvSpPr>
            <a:spLocks noGrp="1"/>
          </p:cNvSpPr>
          <p:nvPr>
            <p:ph type="body" idx="1"/>
          </p:nvPr>
        </p:nvSpPr>
        <p:spPr>
          <a:xfrm>
            <a:off x="459107" y="1697359"/>
            <a:ext cx="10056494" cy="6223242"/>
          </a:xfrm>
        </p:spPr>
        <p:txBody>
          <a:bodyPr/>
          <a:lstStyle/>
          <a:p>
            <a:r>
              <a:rPr lang="en-US" dirty="0" smtClean="0"/>
              <a:t>An </a:t>
            </a:r>
            <a:r>
              <a:rPr lang="en-US" dirty="0" err="1" smtClean="0"/>
              <a:t>sAPO</a:t>
            </a:r>
            <a:r>
              <a:rPr lang="en-US" dirty="0" smtClean="0"/>
              <a:t> can modify only the audio </a:t>
            </a:r>
            <a:br>
              <a:rPr lang="en-US" dirty="0" smtClean="0"/>
            </a:br>
            <a:r>
              <a:rPr lang="en-US" dirty="0" smtClean="0"/>
              <a:t>data that is passed to it through its </a:t>
            </a:r>
            <a:r>
              <a:rPr lang="en-US" dirty="0" err="1" smtClean="0"/>
              <a:t>APOProcess</a:t>
            </a:r>
            <a:r>
              <a:rPr lang="en-US" dirty="0" smtClean="0"/>
              <a:t> routine</a:t>
            </a:r>
          </a:p>
          <a:p>
            <a:r>
              <a:rPr lang="en-US" dirty="0" smtClean="0"/>
              <a:t>An </a:t>
            </a:r>
            <a:r>
              <a:rPr lang="en-US" dirty="0" err="1" smtClean="0"/>
              <a:t>sAPO</a:t>
            </a:r>
            <a:r>
              <a:rPr lang="en-US" dirty="0" smtClean="0"/>
              <a:t> must have precisely one input and one output connection</a:t>
            </a:r>
          </a:p>
          <a:p>
            <a:r>
              <a:rPr lang="en-US" dirty="0" smtClean="0"/>
              <a:t>No GFX on capture endpoint</a:t>
            </a:r>
          </a:p>
          <a:p>
            <a:r>
              <a:rPr lang="en-US" dirty="0" smtClean="0"/>
              <a:t>Only one LFX and one GFX can be applied on each endpoint type</a:t>
            </a:r>
          </a:p>
          <a:p>
            <a:r>
              <a:rPr lang="en-US" dirty="0" smtClean="0"/>
              <a:t>Audio Engine decide the position where the </a:t>
            </a:r>
            <a:r>
              <a:rPr lang="en-US" dirty="0" err="1" smtClean="0"/>
              <a:t>sAPO</a:t>
            </a:r>
            <a:r>
              <a:rPr lang="en-US" dirty="0" smtClean="0"/>
              <a:t> will be inserted</a:t>
            </a:r>
          </a:p>
        </p:txBody>
      </p:sp>
    </p:spTree>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Design Considerations</a:t>
            </a:r>
            <a:endParaRPr lang="en-US" dirty="0"/>
          </a:p>
        </p:txBody>
      </p:sp>
      <p:sp>
        <p:nvSpPr>
          <p:cNvPr id="3" name="Text Placeholder 2"/>
          <p:cNvSpPr>
            <a:spLocks noGrp="1"/>
          </p:cNvSpPr>
          <p:nvPr>
            <p:ph type="body" idx="1"/>
          </p:nvPr>
        </p:nvSpPr>
        <p:spPr>
          <a:xfrm>
            <a:off x="459107" y="1697359"/>
            <a:ext cx="10056494" cy="4756687"/>
          </a:xfrm>
        </p:spPr>
        <p:txBody>
          <a:bodyPr/>
          <a:lstStyle/>
          <a:p>
            <a:r>
              <a:rPr lang="en-US" dirty="0" smtClean="0"/>
              <a:t>An </a:t>
            </a:r>
            <a:r>
              <a:rPr lang="en-US" dirty="0" err="1" smtClean="0"/>
              <a:t>sAPO</a:t>
            </a:r>
            <a:r>
              <a:rPr lang="en-US" dirty="0" smtClean="0"/>
              <a:t> is recommended be real-time compatible for lower latency </a:t>
            </a:r>
          </a:p>
          <a:p>
            <a:pPr lvl="1"/>
            <a:r>
              <a:rPr lang="en-US" sz="2900" dirty="0" smtClean="0"/>
              <a:t>All code and data in the </a:t>
            </a:r>
            <a:r>
              <a:rPr lang="en-US" sz="2900" dirty="0" err="1" smtClean="0"/>
              <a:t>sAPO</a:t>
            </a:r>
            <a:r>
              <a:rPr lang="en-US" sz="2900" dirty="0" smtClean="0"/>
              <a:t> process path are </a:t>
            </a:r>
            <a:br>
              <a:rPr lang="en-US" sz="2900" dirty="0" smtClean="0"/>
            </a:br>
            <a:r>
              <a:rPr lang="en-US" sz="2900" dirty="0" smtClean="0"/>
              <a:t>non-</a:t>
            </a:r>
            <a:r>
              <a:rPr lang="en-US" sz="2900" dirty="0" err="1" smtClean="0"/>
              <a:t>pageable</a:t>
            </a:r>
            <a:endParaRPr lang="en-US" sz="2900" dirty="0" smtClean="0"/>
          </a:p>
          <a:p>
            <a:pPr lvl="1"/>
            <a:r>
              <a:rPr lang="en-US" sz="2900" dirty="0" smtClean="0"/>
              <a:t>All methods that are members of real-time interfaces are non-blocking</a:t>
            </a:r>
          </a:p>
          <a:p>
            <a:pPr lvl="1"/>
            <a:r>
              <a:rPr lang="en-US" sz="2900" dirty="0" smtClean="0"/>
              <a:t>AERT memory APIs exported by AUDIOENG.LIB   </a:t>
            </a:r>
          </a:p>
          <a:p>
            <a:pPr lvl="2"/>
            <a:r>
              <a:rPr lang="en-US" sz="1700" dirty="0" err="1" smtClean="0"/>
              <a:t>AERT_Allocate</a:t>
            </a:r>
            <a:r>
              <a:rPr lang="en-US" sz="1700" dirty="0" smtClean="0"/>
              <a:t>(</a:t>
            </a:r>
            <a:r>
              <a:rPr lang="en-US" sz="1700" dirty="0" err="1" smtClean="0"/>
              <a:t>size_t</a:t>
            </a:r>
            <a:r>
              <a:rPr lang="en-US" sz="1700" dirty="0" smtClean="0"/>
              <a:t> size, void **</a:t>
            </a:r>
            <a:r>
              <a:rPr lang="en-US" sz="1700" dirty="0" err="1" smtClean="0"/>
              <a:t>pMemory</a:t>
            </a:r>
            <a:r>
              <a:rPr lang="en-US" sz="1700" dirty="0" smtClean="0"/>
              <a:t>);</a:t>
            </a:r>
            <a:endParaRPr lang="en-US" sz="2600" dirty="0" smtClean="0"/>
          </a:p>
          <a:p>
            <a:pPr lvl="2"/>
            <a:r>
              <a:rPr lang="en-US" sz="1700" dirty="0" err="1" smtClean="0"/>
              <a:t>AERT_Free</a:t>
            </a:r>
            <a:r>
              <a:rPr lang="en-US" sz="1700" dirty="0" smtClean="0"/>
              <a:t>(void *</a:t>
            </a:r>
            <a:r>
              <a:rPr lang="en-US" sz="1700" dirty="0" err="1" smtClean="0"/>
              <a:t>pMemory</a:t>
            </a:r>
            <a:r>
              <a:rPr lang="en-US" sz="1700" dirty="0" smtClean="0"/>
              <a:t>);</a:t>
            </a:r>
            <a:endParaRPr lang="en-US" sz="2600" dirty="0" smtClean="0"/>
          </a:p>
          <a:p>
            <a:pPr lvl="2"/>
            <a:r>
              <a:rPr lang="en-US" sz="1800" dirty="0" smtClean="0"/>
              <a:t>See </a:t>
            </a:r>
            <a:r>
              <a:rPr lang="en-US" sz="1800" dirty="0" err="1" smtClean="0"/>
              <a:t>WinDDK</a:t>
            </a:r>
            <a:r>
              <a:rPr lang="en-US" sz="1800" dirty="0" smtClean="0"/>
              <a:t>\inc\</a:t>
            </a:r>
            <a:r>
              <a:rPr lang="en-US" sz="1800" dirty="0" err="1" smtClean="0"/>
              <a:t>baseaudioprocessingobject.h</a:t>
            </a:r>
            <a:r>
              <a:rPr lang="en-US" sz="1800" dirty="0" smtClean="0"/>
              <a:t> for </a:t>
            </a:r>
            <a:r>
              <a:rPr lang="en-US" sz="1800" dirty="0" err="1" smtClean="0"/>
              <a:t>documentaton</a:t>
            </a:r>
            <a:endParaRPr lang="en-US" sz="1800" dirty="0" smtClean="0"/>
          </a:p>
        </p:txBody>
      </p:sp>
    </p:spTree>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System Effects Samples</a:t>
            </a:r>
            <a:endParaRPr lang="en-US" dirty="0"/>
          </a:p>
        </p:txBody>
      </p:sp>
      <p:sp>
        <p:nvSpPr>
          <p:cNvPr id="3" name="Text Placeholder 2"/>
          <p:cNvSpPr>
            <a:spLocks noGrp="1"/>
          </p:cNvSpPr>
          <p:nvPr>
            <p:ph type="body" idx="1"/>
          </p:nvPr>
        </p:nvSpPr>
        <p:spPr>
          <a:xfrm>
            <a:off x="455296" y="1695450"/>
            <a:ext cx="10056494" cy="4919501"/>
          </a:xfrm>
        </p:spPr>
        <p:txBody>
          <a:bodyPr/>
          <a:lstStyle/>
          <a:p>
            <a:r>
              <a:rPr lang="en-US" dirty="0" smtClean="0"/>
              <a:t>HDAudio.INF and WDMA_USB.INF</a:t>
            </a:r>
          </a:p>
          <a:p>
            <a:r>
              <a:rPr lang="en-US" dirty="0" smtClean="0"/>
              <a:t>WDK AudioEngineBaseApo.idl contains detailed information on required interfaces </a:t>
            </a:r>
          </a:p>
          <a:p>
            <a:r>
              <a:rPr lang="en-US" dirty="0" err="1" smtClean="0"/>
              <a:t>WinDDK</a:t>
            </a:r>
            <a:r>
              <a:rPr lang="en-US" dirty="0" smtClean="0"/>
              <a:t>\&lt;build#&gt;\</a:t>
            </a:r>
            <a:r>
              <a:rPr lang="en-US" dirty="0" err="1" smtClean="0"/>
              <a:t>src</a:t>
            </a:r>
            <a:r>
              <a:rPr lang="en-US" dirty="0" smtClean="0"/>
              <a:t>\audio\</a:t>
            </a:r>
            <a:r>
              <a:rPr lang="en-US" dirty="0" err="1" smtClean="0"/>
              <a:t>sysfx</a:t>
            </a:r>
            <a:r>
              <a:rPr lang="en-US" dirty="0" smtClean="0"/>
              <a:t>, a complete </a:t>
            </a:r>
            <a:r>
              <a:rPr lang="en-US" dirty="0" err="1" smtClean="0"/>
              <a:t>sAPO</a:t>
            </a:r>
            <a:r>
              <a:rPr lang="en-US" dirty="0" smtClean="0"/>
              <a:t> sample</a:t>
            </a:r>
          </a:p>
          <a:p>
            <a:pPr lvl="2"/>
            <a:r>
              <a:rPr lang="en-US" dirty="0" smtClean="0"/>
              <a:t>Includes LFX and GFX APOs</a:t>
            </a:r>
          </a:p>
          <a:p>
            <a:pPr lvl="2"/>
            <a:r>
              <a:rPr lang="en-US" dirty="0" smtClean="0"/>
              <a:t>Sample INF, install </a:t>
            </a:r>
            <a:r>
              <a:rPr lang="en-US" dirty="0" err="1" smtClean="0"/>
              <a:t>sAPO</a:t>
            </a:r>
            <a:r>
              <a:rPr lang="en-US" dirty="0" smtClean="0"/>
              <a:t> on HD Audio driver</a:t>
            </a:r>
          </a:p>
          <a:p>
            <a:pPr lvl="2"/>
            <a:r>
              <a:rPr lang="en-US" dirty="0" err="1" smtClean="0"/>
              <a:t>SysFX</a:t>
            </a:r>
            <a:r>
              <a:rPr lang="en-US" dirty="0" smtClean="0"/>
              <a:t> UI</a:t>
            </a:r>
          </a:p>
        </p:txBody>
      </p:sp>
    </p:spTree>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System Effects Samples</a:t>
            </a:r>
            <a:endParaRPr lang="en-US" dirty="0"/>
          </a:p>
        </p:txBody>
      </p:sp>
      <p:sp>
        <p:nvSpPr>
          <p:cNvPr id="3" name="Text Placeholder 2"/>
          <p:cNvSpPr>
            <a:spLocks noGrp="1"/>
          </p:cNvSpPr>
          <p:nvPr>
            <p:ph type="body" idx="1"/>
          </p:nvPr>
        </p:nvSpPr>
        <p:spPr>
          <a:xfrm>
            <a:off x="459107" y="1697358"/>
            <a:ext cx="10056494" cy="3429862"/>
          </a:xfrm>
        </p:spPr>
        <p:txBody>
          <a:bodyPr/>
          <a:lstStyle/>
          <a:p>
            <a:r>
              <a:rPr lang="en-US" dirty="0" smtClean="0"/>
              <a:t>“Reusing Windows Vista Audio System Effects” (Vista_SysFX.doc)</a:t>
            </a:r>
          </a:p>
          <a:p>
            <a:pPr lvl="1"/>
            <a:r>
              <a:rPr lang="en-US" dirty="0" smtClean="0"/>
              <a:t>Includes samples Swap, Compress, </a:t>
            </a:r>
            <a:r>
              <a:rPr lang="en-US" dirty="0" err="1" smtClean="0"/>
              <a:t>Spkrfill</a:t>
            </a:r>
            <a:endParaRPr lang="en-US" dirty="0" smtClean="0"/>
          </a:p>
          <a:p>
            <a:pPr lvl="1"/>
            <a:r>
              <a:rPr lang="en-US" dirty="0" smtClean="0"/>
              <a:t>All 3 samples preserve the Windows </a:t>
            </a:r>
            <a:r>
              <a:rPr lang="en-US" dirty="0" err="1" smtClean="0"/>
              <a:t>SysFx</a:t>
            </a:r>
            <a:r>
              <a:rPr lang="en-US" dirty="0" smtClean="0"/>
              <a:t> APO's functionality by hosting it inside the replacement APO</a:t>
            </a:r>
            <a:endParaRPr lang="en-US" dirty="0"/>
          </a:p>
        </p:txBody>
      </p:sp>
    </p:spTree>
  </p:cSld>
  <p:clrMapOvr>
    <a:masterClrMapping/>
  </p:clrMapOvr>
  <p:transition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Call To Action</a:t>
            </a:r>
            <a:endParaRPr lang="en-US" dirty="0"/>
          </a:p>
        </p:txBody>
      </p:sp>
      <p:sp>
        <p:nvSpPr>
          <p:cNvPr id="3" name="Text Placeholder 2"/>
          <p:cNvSpPr>
            <a:spLocks noGrp="1"/>
          </p:cNvSpPr>
          <p:nvPr>
            <p:ph type="body" idx="1"/>
          </p:nvPr>
        </p:nvSpPr>
        <p:spPr>
          <a:xfrm>
            <a:off x="459107" y="1697359"/>
            <a:ext cx="10056494" cy="5490119"/>
          </a:xfrm>
        </p:spPr>
        <p:txBody>
          <a:bodyPr/>
          <a:lstStyle/>
          <a:p>
            <a:pPr lvl="0"/>
            <a:r>
              <a:rPr lang="en-US" dirty="0" smtClean="0"/>
              <a:t>Ensure your drivers report Vista friendly device topologies</a:t>
            </a:r>
          </a:p>
          <a:p>
            <a:pPr lvl="0"/>
            <a:r>
              <a:rPr lang="en-US" dirty="0" smtClean="0"/>
              <a:t>Make use of the system effect infrastructure for audio IHV </a:t>
            </a:r>
            <a:br>
              <a:rPr lang="en-US" dirty="0" smtClean="0"/>
            </a:br>
            <a:r>
              <a:rPr lang="en-US" dirty="0" smtClean="0"/>
              <a:t>value-add processing</a:t>
            </a:r>
          </a:p>
          <a:p>
            <a:pPr lvl="0"/>
            <a:r>
              <a:rPr lang="en-US" dirty="0" smtClean="0"/>
              <a:t>Continue to report anomalies and problems to us</a:t>
            </a:r>
          </a:p>
          <a:p>
            <a:pPr lvl="0"/>
            <a:r>
              <a:rPr lang="en-US" dirty="0" smtClean="0"/>
              <a:t>Provide feedback on desired future OS audio infrastructure functionality</a:t>
            </a:r>
            <a:endParaRPr lang="en-US" dirty="0"/>
          </a:p>
        </p:txBody>
      </p:sp>
    </p:spTree>
  </p:cSld>
  <p:clrMapOvr>
    <a:masterClrMapping/>
  </p:clrMapOvr>
  <p:transition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459107" y="1697359"/>
            <a:ext cx="10056494" cy="5434962"/>
          </a:xfrm>
        </p:spPr>
        <p:txBody>
          <a:bodyPr>
            <a:noAutofit/>
          </a:bodyPr>
          <a:lstStyle/>
          <a:p>
            <a:r>
              <a:rPr lang="en-US" sz="3400" dirty="0" smtClean="0"/>
              <a:t>Audio Device Technologies for Windows</a:t>
            </a:r>
          </a:p>
          <a:p>
            <a:pPr lvl="1">
              <a:buNone/>
            </a:pPr>
            <a:r>
              <a:rPr lang="en-US" sz="2400" dirty="0" smtClean="0">
                <a:hlinkClick r:id="rId3"/>
              </a:rPr>
              <a:t>http://www.microsoft.com/whdc/device/audio/default.mspx</a:t>
            </a:r>
            <a:endParaRPr lang="en-US" sz="2400" dirty="0" smtClean="0"/>
          </a:p>
          <a:p>
            <a:pPr lvl="1"/>
            <a:r>
              <a:rPr lang="en-US" sz="2400" dirty="0" smtClean="0"/>
              <a:t>A Wave Port Driver for Real-Time Audio Streaming</a:t>
            </a:r>
          </a:p>
          <a:p>
            <a:pPr lvl="1"/>
            <a:r>
              <a:rPr lang="en-US" sz="2400" dirty="0" smtClean="0"/>
              <a:t>Reusing Windows Vista Audio System Effects</a:t>
            </a:r>
          </a:p>
          <a:p>
            <a:pPr lvl="1"/>
            <a:r>
              <a:rPr lang="en-US" sz="2400" dirty="0" smtClean="0"/>
              <a:t>Custom Audio Effects in Windows Vista</a:t>
            </a:r>
          </a:p>
          <a:p>
            <a:pPr lvl="1"/>
            <a:r>
              <a:rPr lang="en-US" sz="2400" dirty="0" smtClean="0"/>
              <a:t>And much more…</a:t>
            </a:r>
          </a:p>
          <a:p>
            <a:r>
              <a:rPr lang="en-US" sz="3400" dirty="0" smtClean="0"/>
              <a:t>Q&amp;A Chalk Talk directly following the </a:t>
            </a:r>
            <a:br>
              <a:rPr lang="en-US" sz="3400" dirty="0" smtClean="0"/>
            </a:br>
            <a:r>
              <a:rPr lang="en-US" sz="3400" dirty="0" smtClean="0"/>
              <a:t>conclusion here</a:t>
            </a:r>
          </a:p>
          <a:p>
            <a:pPr lvl="1"/>
            <a:r>
              <a:rPr lang="en-US" sz="2400" dirty="0" smtClean="0">
                <a:solidFill>
                  <a:schemeClr val="accent1"/>
                </a:solidFill>
              </a:rPr>
              <a:t>CLN-C466 Audio Device Support: Best Practices</a:t>
            </a:r>
          </a:p>
          <a:p>
            <a:pPr marL="406351" indent="-406351">
              <a:spcBef>
                <a:spcPts val="1000"/>
              </a:spcBef>
            </a:pPr>
            <a:r>
              <a:rPr lang="en-US" sz="3400" dirty="0" smtClean="0"/>
              <a:t>Related </a:t>
            </a:r>
            <a:r>
              <a:rPr lang="en-US" sz="3400" dirty="0" err="1" smtClean="0"/>
              <a:t>WinHEC</a:t>
            </a:r>
            <a:r>
              <a:rPr lang="en-US" sz="3400" dirty="0" smtClean="0"/>
              <a:t> 2007 Chalk Talk</a:t>
            </a:r>
          </a:p>
          <a:p>
            <a:pPr lvl="1"/>
            <a:r>
              <a:rPr lang="en-US" sz="2400" dirty="0" smtClean="0"/>
              <a:t>CLN-C353 Audio Device Compatibility Design Tool Demo</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a:t>
            </a:r>
            <a:endParaRPr lang="en-US" dirty="0"/>
          </a:p>
        </p:txBody>
      </p:sp>
      <p:sp>
        <p:nvSpPr>
          <p:cNvPr id="3" name="Content Placeholder 2"/>
          <p:cNvSpPr>
            <a:spLocks noGrp="1"/>
          </p:cNvSpPr>
          <p:nvPr>
            <p:ph idx="1"/>
          </p:nvPr>
        </p:nvSpPr>
        <p:spPr>
          <a:xfrm>
            <a:off x="461010" y="1695450"/>
            <a:ext cx="10056494" cy="5852160"/>
          </a:xfrm>
        </p:spPr>
        <p:txBody>
          <a:bodyPr>
            <a:noAutofit/>
          </a:bodyPr>
          <a:lstStyle/>
          <a:p>
            <a:r>
              <a:rPr lang="en-US" sz="3400" dirty="0" smtClean="0"/>
              <a:t>Endpoints are enumerated and used directly through new Vista APIs</a:t>
            </a:r>
          </a:p>
          <a:p>
            <a:pPr lvl="1"/>
            <a:r>
              <a:rPr lang="en-US" sz="2400" dirty="0" err="1" smtClean="0"/>
              <a:t>MMDevice</a:t>
            </a:r>
            <a:r>
              <a:rPr lang="en-US" sz="2400" dirty="0" smtClean="0"/>
              <a:t> API</a:t>
            </a:r>
          </a:p>
          <a:p>
            <a:pPr lvl="1"/>
            <a:r>
              <a:rPr lang="en-US" sz="2400" dirty="0" smtClean="0"/>
              <a:t>WASAPI (</a:t>
            </a:r>
            <a:r>
              <a:rPr lang="en-US" sz="2400" dirty="0" err="1" smtClean="0">
                <a:latin typeface="Courier New" pitchFamily="49" charset="0"/>
                <a:cs typeface="Courier New" pitchFamily="49" charset="0"/>
              </a:rPr>
              <a:t>IAudioClient</a:t>
            </a:r>
            <a:r>
              <a:rPr lang="en-US" sz="2400" dirty="0" smtClean="0"/>
              <a:t>)</a:t>
            </a:r>
          </a:p>
          <a:p>
            <a:r>
              <a:rPr lang="en-US" sz="3400" dirty="0" smtClean="0"/>
              <a:t>Endpoints are enumerated and used indirectly through the more familiar APIs</a:t>
            </a:r>
          </a:p>
          <a:p>
            <a:pPr lvl="1"/>
            <a:r>
              <a:rPr lang="en-US" sz="2400" dirty="0" smtClean="0"/>
              <a:t>Wave, DirectSound, </a:t>
            </a:r>
            <a:r>
              <a:rPr lang="en-US" sz="2400" dirty="0" err="1" smtClean="0"/>
              <a:t>DShow</a:t>
            </a:r>
            <a:r>
              <a:rPr lang="en-US" sz="2400" dirty="0" smtClean="0"/>
              <a:t>, etc.</a:t>
            </a:r>
          </a:p>
          <a:p>
            <a:r>
              <a:rPr lang="en-US" sz="3400" dirty="0" smtClean="0"/>
              <a:t>Endpoints have an globally unique ID that persists across reboots</a:t>
            </a:r>
          </a:p>
          <a:p>
            <a:pPr lvl="1"/>
            <a:r>
              <a:rPr lang="en-US" sz="2400" dirty="0" smtClean="0"/>
              <a:t>More reliable than saving a </a:t>
            </a:r>
            <a:r>
              <a:rPr lang="en-US" sz="2400" dirty="0" err="1" smtClean="0"/>
              <a:t>waveOut</a:t>
            </a:r>
            <a:r>
              <a:rPr lang="en-US" sz="2400" dirty="0" smtClean="0"/>
              <a:t> ID or a friendly name</a:t>
            </a:r>
          </a:p>
          <a:p>
            <a:pPr lvl="1"/>
            <a:r>
              <a:rPr lang="en-US" sz="2400" dirty="0" smtClean="0"/>
              <a:t>Methods exist to get from </a:t>
            </a:r>
            <a:r>
              <a:rPr lang="en-US" sz="2400" dirty="0" err="1" smtClean="0"/>
              <a:t>MMDevice</a:t>
            </a:r>
            <a:r>
              <a:rPr lang="en-US" sz="2400" dirty="0" smtClean="0"/>
              <a:t> ID to wave or DirectSound ID</a:t>
            </a:r>
            <a:endParaRPr lang="en-US" sz="3400" dirty="0" smtClean="0"/>
          </a:p>
        </p:txBody>
      </p:sp>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4386266" y="2322514"/>
            <a:ext cx="5718176" cy="2686050"/>
          </a:xfrm>
          <a:prstGeom prst="rect">
            <a:avLst/>
          </a:prstGeom>
        </p:spPr>
      </p:pic>
      <p:sp>
        <p:nvSpPr>
          <p:cNvPr id="4" name="Title 3"/>
          <p:cNvSpPr>
            <a:spLocks noGrp="1"/>
          </p:cNvSpPr>
          <p:nvPr>
            <p:ph type="ctrTitle"/>
          </p:nvPr>
        </p:nvSpPr>
        <p:spPr>
          <a:xfrm>
            <a:off x="873129" y="2825751"/>
            <a:ext cx="9231313" cy="4570482"/>
          </a:xfrm>
        </p:spPr>
        <p:txBody>
          <a:bodyPr/>
          <a:lstStyle/>
          <a:p>
            <a:r>
              <a:rPr lang="en-US" dirty="0" smtClean="0"/>
              <a:t>FACT: </a:t>
            </a:r>
            <a:br>
              <a:rPr lang="en-US" dirty="0" smtClean="0"/>
            </a:br>
            <a:r>
              <a:rPr lang="en-US" dirty="0" smtClean="0"/>
              <a:t>6,900+ devices have been submitted to the Logo Program as April 1</a:t>
            </a:r>
            <a:br>
              <a:rPr lang="en-US" dirty="0" smtClean="0"/>
            </a:br>
            <a:endParaRPr lang="en-US" dirty="0"/>
          </a:p>
        </p:txBody>
      </p:sp>
      <p:pic>
        <p:nvPicPr>
          <p:cNvPr id="8" name="Picture 5" descr="wVista-Cert-border.png"/>
          <p:cNvPicPr>
            <a:picLocks noChangeAspect="1"/>
          </p:cNvPicPr>
          <p:nvPr/>
        </p:nvPicPr>
        <p:blipFill>
          <a:blip r:embed="rId4"/>
          <a:srcRect/>
          <a:stretch>
            <a:fillRect/>
          </a:stretch>
        </p:blipFill>
        <p:spPr bwMode="auto">
          <a:xfrm>
            <a:off x="8138160" y="182880"/>
            <a:ext cx="2225040" cy="323088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7"/>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a:t>
            </a:r>
            <a:endParaRPr lang="en-US" dirty="0"/>
          </a:p>
        </p:txBody>
      </p:sp>
      <p:sp>
        <p:nvSpPr>
          <p:cNvPr id="3" name="Content Placeholder 2"/>
          <p:cNvSpPr>
            <a:spLocks noGrp="1"/>
          </p:cNvSpPr>
          <p:nvPr>
            <p:ph idx="1"/>
          </p:nvPr>
        </p:nvSpPr>
        <p:spPr>
          <a:xfrm>
            <a:off x="455296" y="1695450"/>
            <a:ext cx="10056494" cy="5852160"/>
          </a:xfrm>
        </p:spPr>
        <p:txBody>
          <a:bodyPr>
            <a:noAutofit/>
          </a:bodyPr>
          <a:lstStyle/>
          <a:p>
            <a:r>
              <a:rPr lang="en-US" sz="3400" dirty="0" smtClean="0"/>
              <a:t>Endpoints have a </a:t>
            </a:r>
            <a:r>
              <a:rPr lang="en-US" sz="3400" dirty="0" err="1" smtClean="0"/>
              <a:t>PropertyStore</a:t>
            </a:r>
            <a:r>
              <a:rPr lang="en-US" sz="3400" dirty="0" smtClean="0"/>
              <a:t> that persists </a:t>
            </a:r>
            <a:br>
              <a:rPr lang="en-US" sz="3400" dirty="0" smtClean="0"/>
            </a:br>
            <a:r>
              <a:rPr lang="en-US" sz="3400" dirty="0" smtClean="0"/>
              <a:t>across boots</a:t>
            </a:r>
          </a:p>
          <a:p>
            <a:pPr lvl="1"/>
            <a:r>
              <a:rPr lang="en-US" sz="2400" dirty="0" smtClean="0"/>
              <a:t>Save device-related metadata in the Endpoint </a:t>
            </a:r>
            <a:r>
              <a:rPr lang="en-US" sz="2400" dirty="0" err="1" smtClean="0"/>
              <a:t>PropertyStore</a:t>
            </a:r>
            <a:endParaRPr lang="en-US" sz="2400" dirty="0" smtClean="0"/>
          </a:p>
          <a:p>
            <a:r>
              <a:rPr lang="en-US" sz="3400" dirty="0" err="1" smtClean="0"/>
              <a:t>MUXes</a:t>
            </a:r>
            <a:r>
              <a:rPr lang="en-US" sz="3400" dirty="0" smtClean="0"/>
              <a:t> (and </a:t>
            </a:r>
            <a:r>
              <a:rPr lang="en-US" sz="3400" dirty="0" err="1" smtClean="0"/>
              <a:t>DEMUXes</a:t>
            </a:r>
            <a:r>
              <a:rPr lang="en-US" sz="3400" dirty="0" smtClean="0"/>
              <a:t>) are managed automatically</a:t>
            </a:r>
          </a:p>
          <a:p>
            <a:pPr lvl="1"/>
            <a:r>
              <a:rPr lang="en-US" sz="2400" dirty="0" smtClean="0"/>
              <a:t>Activating </a:t>
            </a:r>
            <a:r>
              <a:rPr lang="en-US" sz="2400" dirty="0" err="1" smtClean="0"/>
              <a:t>IAudioClient</a:t>
            </a:r>
            <a:r>
              <a:rPr lang="en-US" sz="2400" dirty="0" smtClean="0"/>
              <a:t> (explicitly or implicitly via higher APIs) “flips the </a:t>
            </a:r>
            <a:r>
              <a:rPr lang="en-US" sz="2400" dirty="0" err="1" smtClean="0"/>
              <a:t>mux</a:t>
            </a:r>
            <a:r>
              <a:rPr lang="en-US" sz="2400" dirty="0" smtClean="0"/>
              <a:t>” if necessary</a:t>
            </a:r>
            <a:endParaRPr lang="en-US" sz="2400" dirty="0"/>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AudioEndpointBuilder</a:t>
            </a:r>
            <a:endParaRPr lang="en-US" dirty="0"/>
          </a:p>
        </p:txBody>
      </p:sp>
      <p:sp>
        <p:nvSpPr>
          <p:cNvPr id="3" name="Content Placeholder 2"/>
          <p:cNvSpPr>
            <a:spLocks noGrp="1"/>
          </p:cNvSpPr>
          <p:nvPr>
            <p:ph idx="1"/>
          </p:nvPr>
        </p:nvSpPr>
        <p:spPr>
          <a:xfrm>
            <a:off x="457200" y="1695450"/>
            <a:ext cx="10058400" cy="6492240"/>
          </a:xfrm>
        </p:spPr>
        <p:txBody>
          <a:bodyPr>
            <a:noAutofit/>
          </a:bodyPr>
          <a:lstStyle/>
          <a:p>
            <a:pPr>
              <a:buFont typeface="+mj-lt"/>
              <a:buAutoNum type="arabicPeriod"/>
            </a:pPr>
            <a:r>
              <a:rPr lang="en-US" sz="2900" dirty="0" smtClean="0"/>
              <a:t>Service that monitors KSCATEGORY_AUDIO Device Interface arrivals and removals</a:t>
            </a:r>
          </a:p>
          <a:p>
            <a:pPr>
              <a:buFont typeface="+mj-lt"/>
              <a:buAutoNum type="arabicPeriod"/>
            </a:pPr>
            <a:r>
              <a:rPr lang="en-US" sz="2900" dirty="0" smtClean="0"/>
              <a:t>Makes Endpoints for all unconnected bridge pins with specific categories …</a:t>
            </a:r>
          </a:p>
          <a:p>
            <a:pPr lvl="1"/>
            <a:r>
              <a:rPr lang="en-US" sz="2400" dirty="0" smtClean="0"/>
              <a:t>Bridge Pin is one with Communication = </a:t>
            </a:r>
            <a:r>
              <a:rPr lang="en-US" sz="2400" dirty="0" smtClean="0">
                <a:latin typeface="Courier New" pitchFamily="49" charset="0"/>
                <a:cs typeface="Courier New" pitchFamily="49" charset="0"/>
              </a:rPr>
              <a:t>KSPIN_COMMUNICATION_NONE</a:t>
            </a:r>
          </a:p>
          <a:p>
            <a:pPr lvl="1"/>
            <a:r>
              <a:rPr lang="en-US" sz="2400" dirty="0" smtClean="0"/>
              <a:t>Unconnected means </a:t>
            </a:r>
            <a:r>
              <a:rPr lang="en-US" sz="2400" dirty="0" err="1" smtClean="0"/>
              <a:t>KSPhysicalConnection</a:t>
            </a:r>
            <a:r>
              <a:rPr lang="en-US" sz="2400" dirty="0" smtClean="0"/>
              <a:t> = </a:t>
            </a:r>
            <a:r>
              <a:rPr lang="en-US" sz="2400" dirty="0" smtClean="0">
                <a:latin typeface="Courier New" pitchFamily="49" charset="0"/>
                <a:cs typeface="Courier New" pitchFamily="49" charset="0"/>
              </a:rPr>
              <a:t>NULL</a:t>
            </a:r>
            <a:r>
              <a:rPr lang="en-US" sz="2400" dirty="0" smtClean="0"/>
              <a:t> and doesn’t already have an Endpoint</a:t>
            </a:r>
            <a:endParaRPr lang="en-US" sz="2400" dirty="0" smtClean="0">
              <a:latin typeface="Courier New" pitchFamily="49" charset="0"/>
              <a:cs typeface="Courier New" pitchFamily="49" charset="0"/>
            </a:endParaRPr>
          </a:p>
          <a:p>
            <a:pPr>
              <a:buFont typeface="+mj-lt"/>
              <a:buAutoNum type="arabicPeriod"/>
            </a:pPr>
            <a:r>
              <a:rPr lang="en-US" sz="2900" dirty="0" smtClean="0"/>
              <a:t>Sets default properties</a:t>
            </a:r>
          </a:p>
          <a:p>
            <a:pPr lvl="1"/>
            <a:r>
              <a:rPr lang="en-US" sz="2400" dirty="0" smtClean="0"/>
              <a:t>Name, Icon, </a:t>
            </a:r>
            <a:r>
              <a:rPr lang="en-US" sz="2400" dirty="0" err="1" smtClean="0"/>
              <a:t>FormFactor</a:t>
            </a:r>
            <a:r>
              <a:rPr lang="en-US" sz="2400" dirty="0" smtClean="0"/>
              <a:t>, Other internal properties</a:t>
            </a:r>
          </a:p>
          <a:p>
            <a:pPr>
              <a:buFont typeface="+mj-lt"/>
              <a:buAutoNum type="arabicPeriod"/>
            </a:pPr>
            <a:r>
              <a:rPr lang="en-US" sz="2900" dirty="0" smtClean="0"/>
              <a:t>Finds paths through the controller topology to </a:t>
            </a:r>
            <a:r>
              <a:rPr lang="en-US" sz="2900" dirty="0" smtClean="0">
                <a:solidFill>
                  <a:schemeClr val="accent1"/>
                </a:solidFill>
              </a:rPr>
              <a:t>host pins </a:t>
            </a:r>
            <a:r>
              <a:rPr lang="en-US" sz="2900" dirty="0" smtClean="0"/>
              <a:t>that support PCM, AC3 or WMV</a:t>
            </a:r>
            <a:endParaRPr lang="en-US" sz="2900" i="1" dirty="0" smtClean="0"/>
          </a:p>
          <a:p>
            <a:pPr lvl="1"/>
            <a:r>
              <a:rPr lang="en-US" sz="2400" dirty="0" smtClean="0">
                <a:solidFill>
                  <a:schemeClr val="accent1"/>
                </a:solidFill>
              </a:rPr>
              <a:t>Host Pin </a:t>
            </a:r>
            <a:r>
              <a:rPr lang="en-US" sz="2400" dirty="0" smtClean="0"/>
              <a:t>is one with Communication = </a:t>
            </a:r>
            <a:r>
              <a:rPr lang="en-US" sz="2400" dirty="0" smtClean="0">
                <a:latin typeface="Courier New" pitchFamily="49" charset="0"/>
                <a:cs typeface="Courier New" pitchFamily="49" charset="0"/>
              </a:rPr>
              <a:t>KSPIN_COMMUNICATION_SINK</a:t>
            </a:r>
            <a:r>
              <a:rPr lang="en-US" sz="2400" dirty="0" smtClean="0">
                <a:cs typeface="Courier New" pitchFamily="49" charset="0"/>
              </a:rPr>
              <a:t> (or </a:t>
            </a:r>
            <a:r>
              <a:rPr lang="en-US" sz="2400" dirty="0" smtClean="0">
                <a:latin typeface="Courier New" pitchFamily="49" charset="0"/>
                <a:cs typeface="Courier New" pitchFamily="49" charset="0"/>
              </a:rPr>
              <a:t>_BOTH</a:t>
            </a:r>
            <a:r>
              <a:rPr lang="en-US" sz="2400" dirty="0" smtClean="0">
                <a:cs typeface="Courier New" pitchFamily="49" charset="0"/>
              </a:rPr>
              <a:t>)</a:t>
            </a: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AudioEndpointBuilder</a:t>
            </a:r>
            <a:endParaRPr lang="en-US" dirty="0"/>
          </a:p>
        </p:txBody>
      </p:sp>
      <p:sp>
        <p:nvSpPr>
          <p:cNvPr id="3" name="Content Placeholder 2"/>
          <p:cNvSpPr>
            <a:spLocks noGrp="1"/>
          </p:cNvSpPr>
          <p:nvPr>
            <p:ph idx="1"/>
          </p:nvPr>
        </p:nvSpPr>
        <p:spPr>
          <a:xfrm>
            <a:off x="453390" y="1695450"/>
            <a:ext cx="10058400" cy="6492240"/>
          </a:xfrm>
        </p:spPr>
        <p:txBody>
          <a:bodyPr>
            <a:noAutofit/>
          </a:bodyPr>
          <a:lstStyle/>
          <a:p>
            <a:pPr marL="411480" indent="-411480">
              <a:buNone/>
            </a:pPr>
            <a:r>
              <a:rPr lang="en-US" sz="2900" dirty="0" smtClean="0"/>
              <a:t>5. Migrates properties groups from the device interface registry keys to the Endpoint </a:t>
            </a:r>
            <a:r>
              <a:rPr lang="en-US" sz="2900" dirty="0" err="1" smtClean="0"/>
              <a:t>PropertyStore</a:t>
            </a:r>
            <a:endParaRPr lang="en-US" sz="2900" i="1" dirty="0" smtClean="0"/>
          </a:p>
          <a:p>
            <a:pPr lvl="1"/>
            <a:r>
              <a:rPr lang="en-US" sz="2400" dirty="0" smtClean="0">
                <a:cs typeface="Courier New" pitchFamily="49" charset="0"/>
              </a:rPr>
              <a:t>Described in more detail earlier</a:t>
            </a:r>
          </a:p>
          <a:p>
            <a:pPr>
              <a:buNone/>
            </a:pPr>
            <a:r>
              <a:rPr lang="en-US" sz="2900" dirty="0" smtClean="0"/>
              <a:t>6. Sets the endpoint state</a:t>
            </a:r>
          </a:p>
          <a:p>
            <a:pPr lvl="1"/>
            <a:r>
              <a:rPr lang="en-US" sz="2400" dirty="0" smtClean="0">
                <a:solidFill>
                  <a:schemeClr val="accent1"/>
                </a:solidFill>
              </a:rPr>
              <a:t>Active</a:t>
            </a:r>
            <a:r>
              <a:rPr lang="en-US" sz="2400" b="1" i="1" dirty="0" smtClean="0"/>
              <a:t> </a:t>
            </a:r>
            <a:r>
              <a:rPr lang="en-US" sz="2400" dirty="0" smtClean="0"/>
              <a:t>if a path is found in step (4)</a:t>
            </a:r>
          </a:p>
          <a:p>
            <a:pPr lvl="1"/>
            <a:r>
              <a:rPr lang="en-US" sz="2400" dirty="0" smtClean="0">
                <a:solidFill>
                  <a:schemeClr val="accent1"/>
                </a:solidFill>
              </a:rPr>
              <a:t>Unplugged</a:t>
            </a:r>
            <a:r>
              <a:rPr lang="en-US" sz="2400" b="1" i="1" dirty="0" smtClean="0"/>
              <a:t> </a:t>
            </a:r>
            <a:r>
              <a:rPr lang="en-US" sz="2400" dirty="0" smtClean="0"/>
              <a:t>if device supports Jack Detection and </a:t>
            </a:r>
            <a:br>
              <a:rPr lang="en-US" sz="2400" dirty="0" smtClean="0"/>
            </a:br>
            <a:r>
              <a:rPr lang="en-US" sz="2400" dirty="0" smtClean="0"/>
              <a:t>says it’s unplugged</a:t>
            </a:r>
          </a:p>
          <a:p>
            <a:pPr lvl="1"/>
            <a:r>
              <a:rPr lang="en-US" sz="2400" dirty="0" smtClean="0">
                <a:solidFill>
                  <a:schemeClr val="accent1"/>
                </a:solidFill>
              </a:rPr>
              <a:t>Not present </a:t>
            </a:r>
            <a:r>
              <a:rPr lang="en-US" sz="2400" dirty="0" smtClean="0"/>
              <a:t>if no path found in step (4) and Jack Detection</a:t>
            </a:r>
            <a:br>
              <a:rPr lang="en-US" sz="2400" dirty="0" smtClean="0"/>
            </a:br>
            <a:r>
              <a:rPr lang="en-US" sz="2400" dirty="0" smtClean="0"/>
              <a:t>not supported</a:t>
            </a:r>
          </a:p>
          <a:p>
            <a:pPr>
              <a:buNone/>
            </a:pPr>
            <a:r>
              <a:rPr lang="en-US" sz="2900" dirty="0" smtClean="0"/>
              <a:t>7. Makes the endpoint the default </a:t>
            </a:r>
            <a:br>
              <a:rPr lang="en-US" sz="2900" dirty="0" smtClean="0"/>
            </a:br>
            <a:r>
              <a:rPr lang="en-US" sz="2900" dirty="0" smtClean="0"/>
              <a:t>(if specified by the INF)</a:t>
            </a:r>
            <a:endParaRPr lang="en-US" sz="2900" dirty="0"/>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a:t>
            </a:r>
            <a:r>
              <a:rPr lang="en-US" dirty="0"/>
              <a:t> </a:t>
            </a:r>
            <a:r>
              <a:rPr lang="en-US" dirty="0" smtClean="0"/>
              <a:t>Building Sequence</a:t>
            </a:r>
            <a:endParaRPr lang="en-US" dirty="0"/>
          </a:p>
        </p:txBody>
      </p:sp>
      <p:sp>
        <p:nvSpPr>
          <p:cNvPr id="3" name="Content Placeholder 2"/>
          <p:cNvSpPr>
            <a:spLocks noGrp="1"/>
          </p:cNvSpPr>
          <p:nvPr>
            <p:ph idx="1"/>
          </p:nvPr>
        </p:nvSpPr>
        <p:spPr>
          <a:xfrm>
            <a:off x="461010" y="1695450"/>
            <a:ext cx="9509760" cy="5577840"/>
          </a:xfrm>
        </p:spPr>
        <p:txBody>
          <a:bodyPr>
            <a:noAutofit/>
          </a:bodyPr>
          <a:lstStyle/>
          <a:p>
            <a:pPr>
              <a:buFont typeface="+mj-lt"/>
              <a:buAutoNum type="arabicPeriod"/>
            </a:pPr>
            <a:r>
              <a:rPr lang="en-US" sz="2400" dirty="0" smtClean="0"/>
              <a:t>KS Filter arrives in the form of a KSCATEGORY_AUDIO device interface notification</a:t>
            </a:r>
          </a:p>
          <a:p>
            <a:pPr>
              <a:buFont typeface="+mj-lt"/>
              <a:buAutoNum type="arabicPeriod"/>
            </a:pPr>
            <a:r>
              <a:rPr lang="en-US" sz="2400" dirty="0" err="1" smtClean="0"/>
              <a:t>AudioEndpointBuilder</a:t>
            </a:r>
            <a:r>
              <a:rPr lang="en-US" sz="2400" dirty="0" smtClean="0"/>
              <a:t> examines the topology </a:t>
            </a:r>
          </a:p>
          <a:p>
            <a:pPr>
              <a:buFont typeface="+mj-lt"/>
              <a:buAutoNum type="arabicPeriod"/>
            </a:pPr>
            <a:r>
              <a:rPr lang="en-US" sz="2400" dirty="0" smtClean="0"/>
              <a:t>… finds an unconnected KSNODETYPE_SPEAKER bridge pin</a:t>
            </a:r>
          </a:p>
          <a:p>
            <a:pPr>
              <a:buFont typeface="+mj-lt"/>
              <a:buAutoNum type="arabicPeriod"/>
            </a:pPr>
            <a:r>
              <a:rPr lang="en-US" sz="2400" dirty="0" smtClean="0"/>
              <a:t>… creates a new Speaker Endpoint</a:t>
            </a:r>
          </a:p>
          <a:p>
            <a:pPr>
              <a:buFont typeface="+mj-lt"/>
              <a:buAutoNum type="arabicPeriod"/>
            </a:pPr>
            <a:r>
              <a:rPr lang="en-US" sz="2400" dirty="0" smtClean="0"/>
              <a:t>… Sets default properties</a:t>
            </a:r>
          </a:p>
          <a:p>
            <a:pPr>
              <a:buFont typeface="+mj-lt"/>
              <a:buAutoNum type="arabicPeriod"/>
            </a:pPr>
            <a:r>
              <a:rPr lang="en-US" sz="2400" dirty="0" smtClean="0"/>
              <a:t>… Migrates properties set by the INF</a:t>
            </a:r>
          </a:p>
          <a:p>
            <a:pPr>
              <a:buFont typeface="+mj-lt"/>
              <a:buAutoNum type="arabicPeriod"/>
            </a:pPr>
            <a:r>
              <a:rPr lang="en-US" sz="2400" dirty="0" smtClean="0"/>
              <a:t>… finds a path to a host pin that supports PCM</a:t>
            </a:r>
          </a:p>
          <a:p>
            <a:pPr>
              <a:buFont typeface="+mj-lt"/>
              <a:buAutoNum type="arabicPeriod"/>
            </a:pPr>
            <a:r>
              <a:rPr lang="en-US" sz="2400" dirty="0" smtClean="0"/>
              <a:t>… sets the endpoint state to Active</a:t>
            </a:r>
          </a:p>
          <a:p>
            <a:pPr>
              <a:buFont typeface="+mj-lt"/>
              <a:buAutoNum type="arabicPeriod"/>
            </a:pPr>
            <a:r>
              <a:rPr lang="en-US" sz="2400" dirty="0" smtClean="0"/>
              <a:t>… if </a:t>
            </a:r>
            <a:r>
              <a:rPr lang="en-US" sz="2400" dirty="0" err="1" smtClean="0">
                <a:latin typeface="Courier New" pitchFamily="49" charset="0"/>
                <a:cs typeface="Courier New" pitchFamily="49" charset="0"/>
              </a:rPr>
              <a:t>PKEY_AudioDevice_SetupPreferred</a:t>
            </a:r>
            <a:r>
              <a:rPr lang="en-US" sz="2400" dirty="0" smtClean="0">
                <a:latin typeface="Courier New" pitchFamily="49" charset="0"/>
                <a:cs typeface="Courier New" pitchFamily="49" charset="0"/>
              </a:rPr>
              <a:t> </a:t>
            </a:r>
            <a:r>
              <a:rPr lang="en-US" sz="2400" dirty="0" smtClean="0"/>
              <a:t>is set, makes the endpoint the default</a:t>
            </a:r>
          </a:p>
          <a:p>
            <a:pPr>
              <a:buNone/>
            </a:pPr>
            <a:endParaRPr lang="en-US" sz="2400" dirty="0"/>
          </a:p>
        </p:txBody>
      </p:sp>
      <p:sp>
        <p:nvSpPr>
          <p:cNvPr id="17" name="12-Point Star 16"/>
          <p:cNvSpPr/>
          <p:nvPr/>
        </p:nvSpPr>
        <p:spPr bwMode="auto">
          <a:xfrm>
            <a:off x="8961120" y="3749040"/>
            <a:ext cx="914400" cy="822960"/>
          </a:xfrm>
          <a:prstGeom prst="star1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Explosion 1 3"/>
          <p:cNvSpPr/>
          <p:nvPr/>
        </p:nvSpPr>
        <p:spPr bwMode="auto">
          <a:xfrm>
            <a:off x="6858000" y="3291840"/>
            <a:ext cx="3017520" cy="1737360"/>
          </a:xfrm>
          <a:prstGeom prst="irregularSeal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3" name="Picture 12" descr="Endpoint.tif"/>
          <p:cNvPicPr>
            <a:picLocks noChangeAspect="1"/>
          </p:cNvPicPr>
          <p:nvPr/>
        </p:nvPicPr>
        <p:blipFill>
          <a:blip r:embed="rId3"/>
          <a:stretch>
            <a:fillRect/>
          </a:stretch>
        </p:blipFill>
        <p:spPr>
          <a:xfrm>
            <a:off x="9235440" y="3931920"/>
            <a:ext cx="426720" cy="426720"/>
          </a:xfrm>
          <a:prstGeom prst="rect">
            <a:avLst/>
          </a:prstGeom>
        </p:spPr>
      </p:pic>
      <p:sp>
        <p:nvSpPr>
          <p:cNvPr id="11" name="Rounded Rectangle 10"/>
          <p:cNvSpPr/>
          <p:nvPr/>
        </p:nvSpPr>
        <p:spPr bwMode="auto">
          <a:xfrm>
            <a:off x="7955280" y="3931920"/>
            <a:ext cx="822960" cy="365760"/>
          </a:xfrm>
          <a:prstGeom prst="roundRect">
            <a:avLst/>
          </a:prstGeom>
          <a:solidFill>
            <a:schemeClr val="tx1"/>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1" name="Straight Connector 20"/>
          <p:cNvCxnSpPr/>
          <p:nvPr/>
        </p:nvCxnSpPr>
        <p:spPr bwMode="auto">
          <a:xfrm>
            <a:off x="7863840" y="4114800"/>
            <a:ext cx="100584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22" name="Isosceles Triangle 21"/>
          <p:cNvSpPr/>
          <p:nvPr/>
        </p:nvSpPr>
        <p:spPr bwMode="auto">
          <a:xfrm rot="5400000">
            <a:off x="7680960" y="4023360"/>
            <a:ext cx="182880" cy="182880"/>
          </a:xfrm>
          <a:prstGeom prst="triangle">
            <a:avLst/>
          </a:prstGeom>
          <a:solidFill>
            <a:schemeClr val="tx1">
              <a:lumMod val="85000"/>
              <a:shade val="30000"/>
              <a:satMod val="11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8869680" y="4023360"/>
            <a:ext cx="182880" cy="182880"/>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8138160" y="4023360"/>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bwMode="auto">
          <a:xfrm>
            <a:off x="8412480" y="4023360"/>
            <a:ext cx="182880" cy="18288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7" name="Picture 26" descr="Default.png"/>
          <p:cNvPicPr>
            <a:picLocks noChangeAspect="1"/>
          </p:cNvPicPr>
          <p:nvPr/>
        </p:nvPicPr>
        <p:blipFill>
          <a:blip r:embed="rId4"/>
          <a:stretch>
            <a:fillRect/>
          </a:stretch>
        </p:blipFill>
        <p:spPr>
          <a:xfrm>
            <a:off x="9509758" y="4206238"/>
            <a:ext cx="262890" cy="262890"/>
          </a:xfrm>
          <a:prstGeom prst="rect">
            <a:avLst/>
          </a:prstGeom>
        </p:spPr>
      </p:pic>
      <p:sp>
        <p:nvSpPr>
          <p:cNvPr id="29" name="Flowchart: Multidocument 28"/>
          <p:cNvSpPr/>
          <p:nvPr/>
        </p:nvSpPr>
        <p:spPr bwMode="auto">
          <a:xfrm>
            <a:off x="9418320" y="4389120"/>
            <a:ext cx="365760" cy="457200"/>
          </a:xfrm>
          <a:prstGeom prst="flowChartMultidocument">
            <a:avLst/>
          </a:prstGeom>
          <a:ln>
            <a:solidFill>
              <a:schemeClr val="tx2">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0" end="0"/>
                                            </p:txEl>
                                          </p:spTgt>
                                        </p:tgtEl>
                                        <p:attrNameLst>
                                          <p:attrName>style.color</p:attrName>
                                        </p:attrNameLst>
                                      </p:cBhvr>
                                      <p:to>
                                        <a:schemeClr val="hlink"/>
                                      </p:to>
                                    </p:animClr>
                                  </p:childTnLst>
                                </p:cTn>
                              </p:par>
                              <p:par>
                                <p:cTn id="7" presetID="53"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animEffect transition="in" filter="fade">
                                      <p:cBhvr>
                                        <p:cTn id="11" dur="500"/>
                                        <p:tgtEl>
                                          <p:spTgt spid="4"/>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500"/>
                            </p:stCondLst>
                            <p:childTnLst>
                              <p:par>
                                <p:cTn id="18" presetID="53" presetClass="exit" presetSubtype="0" fill="hold" grpId="1" nodeType="afterEffect">
                                  <p:stCondLst>
                                    <p:cond delay="0"/>
                                  </p:stCondLst>
                                  <p:childTnLst>
                                    <p:anim calcmode="lin" valueType="num">
                                      <p:cBhvr>
                                        <p:cTn id="19" dur="500"/>
                                        <p:tgtEl>
                                          <p:spTgt spid="4"/>
                                        </p:tgtEl>
                                        <p:attrNameLst>
                                          <p:attrName>ppt_w</p:attrName>
                                        </p:attrNameLst>
                                      </p:cBhvr>
                                      <p:tavLst>
                                        <p:tav tm="0">
                                          <p:val>
                                            <p:strVal val="ppt_w"/>
                                          </p:val>
                                        </p:tav>
                                        <p:tav tm="100000">
                                          <p:val>
                                            <p:fltVal val="0"/>
                                          </p:val>
                                        </p:tav>
                                      </p:tavLst>
                                    </p:anim>
                                    <p:anim calcmode="lin" valueType="num">
                                      <p:cBhvr>
                                        <p:cTn id="20" dur="500"/>
                                        <p:tgtEl>
                                          <p:spTgt spid="4"/>
                                        </p:tgtEl>
                                        <p:attrNameLst>
                                          <p:attrName>ppt_h</p:attrName>
                                        </p:attrNameLst>
                                      </p:cBhvr>
                                      <p:tavLst>
                                        <p:tav tm="0">
                                          <p:val>
                                            <p:strVal val="ppt_h"/>
                                          </p:val>
                                        </p:tav>
                                        <p:tav tm="100000">
                                          <p:val>
                                            <p:fltVal val="0"/>
                                          </p:val>
                                        </p:tav>
                                      </p:tavLst>
                                    </p:anim>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p:cBhvr override="childStyle">
                                        <p:cTn id="26" dur="500" fill="hold"/>
                                        <p:tgtEl>
                                          <p:spTgt spid="3">
                                            <p:txEl>
                                              <p:pRg st="0" end="0"/>
                                            </p:txEl>
                                          </p:spTgt>
                                        </p:tgtEl>
                                        <p:attrNameLst>
                                          <p:attrName>style.color</p:attrName>
                                        </p:attrNameLst>
                                      </p:cBhvr>
                                      <p:to>
                                        <a:schemeClr val="tx1"/>
                                      </p:to>
                                    </p:animClr>
                                  </p:childTnLst>
                                </p:cTn>
                              </p:par>
                              <p:par>
                                <p:cTn id="27" presetID="3" presetClass="emph" presetSubtype="2" fill="hold" nodeType="withEffect">
                                  <p:stCondLst>
                                    <p:cond delay="0"/>
                                  </p:stCondLst>
                                  <p:childTnLst>
                                    <p:animClr clrSpc="rgb">
                                      <p:cBhvr override="childStyle">
                                        <p:cTn id="28" dur="500" fill="hold"/>
                                        <p:tgtEl>
                                          <p:spTgt spid="3">
                                            <p:txEl>
                                              <p:pRg st="1" end="1"/>
                                            </p:txEl>
                                          </p:spTgt>
                                        </p:tgtEl>
                                        <p:attrNameLst>
                                          <p:attrName>style.color</p:attrName>
                                        </p:attrNameLst>
                                      </p:cBhvr>
                                      <p:to>
                                        <a:schemeClr val="hlink"/>
                                      </p:to>
                                    </p:animClr>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mph" presetSubtype="2" fill="hold" nodeType="clickEffect">
                                  <p:stCondLst>
                                    <p:cond delay="0"/>
                                  </p:stCondLst>
                                  <p:childTnLst>
                                    <p:animClr clrSpc="rgb">
                                      <p:cBhvr override="childStyle">
                                        <p:cTn id="47" dur="500" fill="hold"/>
                                        <p:tgtEl>
                                          <p:spTgt spid="3">
                                            <p:txEl>
                                              <p:pRg st="1" end="1"/>
                                            </p:txEl>
                                          </p:spTgt>
                                        </p:tgtEl>
                                        <p:attrNameLst>
                                          <p:attrName>style.color</p:attrName>
                                        </p:attrNameLst>
                                      </p:cBhvr>
                                      <p:to>
                                        <a:schemeClr val="tx1"/>
                                      </p:to>
                                    </p:animClr>
                                  </p:childTnLst>
                                </p:cTn>
                              </p:par>
                              <p:par>
                                <p:cTn id="48" presetID="3" presetClass="emph" presetSubtype="2" fill="hold" nodeType="withEffect">
                                  <p:stCondLst>
                                    <p:cond delay="0"/>
                                  </p:stCondLst>
                                  <p:childTnLst>
                                    <p:animClr clrSpc="rgb">
                                      <p:cBhvr override="childStyle">
                                        <p:cTn id="49" dur="500" fill="hold"/>
                                        <p:tgtEl>
                                          <p:spTgt spid="3">
                                            <p:txEl>
                                              <p:pRg st="2" end="2"/>
                                            </p:txEl>
                                          </p:spTgt>
                                        </p:tgtEl>
                                        <p:attrNameLst>
                                          <p:attrName>style.color</p:attrName>
                                        </p:attrNameLst>
                                      </p:cBhvr>
                                      <p:to>
                                        <a:schemeClr val="hlink"/>
                                      </p:to>
                                    </p:animClr>
                                  </p:childTnLst>
                                </p:cTn>
                              </p:par>
                              <p:par>
                                <p:cTn id="50" presetID="1" presetClass="emph" presetSubtype="2" fill="hold" nodeType="withEffect">
                                  <p:stCondLst>
                                    <p:cond delay="0"/>
                                  </p:stCondLst>
                                  <p:childTnLst>
                                    <p:animClr clrSpc="rgb">
                                      <p:cBhvr>
                                        <p:cTn id="51" dur="1000" fill="hold"/>
                                        <p:tgtEl>
                                          <p:spTgt spid="23"/>
                                        </p:tgtEl>
                                        <p:attrNameLst>
                                          <p:attrName>fillcolor</p:attrName>
                                        </p:attrNameLst>
                                      </p:cBhvr>
                                      <p:to>
                                        <a:schemeClr val="hlink"/>
                                      </p:to>
                                    </p:animClr>
                                    <p:set>
                                      <p:cBhvr>
                                        <p:cTn id="52" dur="1000" fill="hold"/>
                                        <p:tgtEl>
                                          <p:spTgt spid="23"/>
                                        </p:tgtEl>
                                        <p:attrNameLst>
                                          <p:attrName>fill.type</p:attrName>
                                        </p:attrNameLst>
                                      </p:cBhvr>
                                      <p:to>
                                        <p:strVal val="solid"/>
                                      </p:to>
                                    </p:set>
                                    <p:set>
                                      <p:cBhvr>
                                        <p:cTn id="53" dur="1000" fill="hold"/>
                                        <p:tgtEl>
                                          <p:spTgt spid="23"/>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nodeType="clickEffect">
                                  <p:stCondLst>
                                    <p:cond delay="0"/>
                                  </p:stCondLst>
                                  <p:childTnLst>
                                    <p:animClr clrSpc="rgb">
                                      <p:cBhvr override="childStyle">
                                        <p:cTn id="57" dur="500" fill="hold"/>
                                        <p:tgtEl>
                                          <p:spTgt spid="3">
                                            <p:txEl>
                                              <p:pRg st="2" end="2"/>
                                            </p:txEl>
                                          </p:spTgt>
                                        </p:tgtEl>
                                        <p:attrNameLst>
                                          <p:attrName>style.color</p:attrName>
                                        </p:attrNameLst>
                                      </p:cBhvr>
                                      <p:to>
                                        <a:schemeClr val="tx1"/>
                                      </p:to>
                                    </p:animClr>
                                  </p:childTnLst>
                                </p:cTn>
                              </p:par>
                              <p:par>
                                <p:cTn id="58" presetID="3" presetClass="emph" presetSubtype="2" fill="hold" nodeType="withEffect">
                                  <p:stCondLst>
                                    <p:cond delay="0"/>
                                  </p:stCondLst>
                                  <p:childTnLst>
                                    <p:animClr clrSpc="rgb">
                                      <p:cBhvr override="childStyle">
                                        <p:cTn id="59" dur="500" fill="hold"/>
                                        <p:tgtEl>
                                          <p:spTgt spid="3">
                                            <p:txEl>
                                              <p:pRg st="3" end="3"/>
                                            </p:txEl>
                                          </p:spTgt>
                                        </p:tgtEl>
                                        <p:attrNameLst>
                                          <p:attrName>style.color</p:attrName>
                                        </p:attrNameLst>
                                      </p:cBhvr>
                                      <p:to>
                                        <a:schemeClr val="hlink"/>
                                      </p:to>
                                    </p:animClr>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nodeType="clickEffect">
                                  <p:stCondLst>
                                    <p:cond delay="0"/>
                                  </p:stCondLst>
                                  <p:childTnLst>
                                    <p:animClr clrSpc="rgb">
                                      <p:cBhvr override="childStyle">
                                        <p:cTn id="66" dur="500" fill="hold"/>
                                        <p:tgtEl>
                                          <p:spTgt spid="3">
                                            <p:txEl>
                                              <p:pRg st="3" end="3"/>
                                            </p:txEl>
                                          </p:spTgt>
                                        </p:tgtEl>
                                        <p:attrNameLst>
                                          <p:attrName>style.color</p:attrName>
                                        </p:attrNameLst>
                                      </p:cBhvr>
                                      <p:to>
                                        <a:schemeClr val="tx1"/>
                                      </p:to>
                                    </p:animClr>
                                  </p:childTnLst>
                                </p:cTn>
                              </p:par>
                              <p:par>
                                <p:cTn id="67" presetID="3" presetClass="emph" presetSubtype="2" fill="hold" nodeType="withEffect">
                                  <p:stCondLst>
                                    <p:cond delay="0"/>
                                  </p:stCondLst>
                                  <p:childTnLst>
                                    <p:animClr clrSpc="rgb">
                                      <p:cBhvr override="childStyle">
                                        <p:cTn id="68" dur="500" fill="hold"/>
                                        <p:tgtEl>
                                          <p:spTgt spid="3">
                                            <p:txEl>
                                              <p:pRg st="4" end="4"/>
                                            </p:txEl>
                                          </p:spTgt>
                                        </p:tgtEl>
                                        <p:attrNameLst>
                                          <p:attrName>style.color</p:attrName>
                                        </p:attrNameLst>
                                      </p:cBhvr>
                                      <p:to>
                                        <a:schemeClr val="hlink"/>
                                      </p:to>
                                    </p:animClr>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mph" presetSubtype="2" fill="hold" nodeType="clickEffect">
                                  <p:stCondLst>
                                    <p:cond delay="0"/>
                                  </p:stCondLst>
                                  <p:childTnLst>
                                    <p:animClr clrSpc="rgb">
                                      <p:cBhvr override="childStyle">
                                        <p:cTn id="75" dur="500" fill="hold"/>
                                        <p:tgtEl>
                                          <p:spTgt spid="3">
                                            <p:txEl>
                                              <p:pRg st="4" end="4"/>
                                            </p:txEl>
                                          </p:spTgt>
                                        </p:tgtEl>
                                        <p:attrNameLst>
                                          <p:attrName>style.color</p:attrName>
                                        </p:attrNameLst>
                                      </p:cBhvr>
                                      <p:to>
                                        <a:schemeClr val="tx1"/>
                                      </p:to>
                                    </p:animClr>
                                  </p:childTnLst>
                                </p:cTn>
                              </p:par>
                              <p:par>
                                <p:cTn id="76" presetID="3" presetClass="emph" presetSubtype="2" fill="hold" nodeType="withEffect">
                                  <p:stCondLst>
                                    <p:cond delay="0"/>
                                  </p:stCondLst>
                                  <p:childTnLst>
                                    <p:animClr clrSpc="rgb">
                                      <p:cBhvr override="childStyle">
                                        <p:cTn id="77" dur="500" fill="hold"/>
                                        <p:tgtEl>
                                          <p:spTgt spid="3">
                                            <p:txEl>
                                              <p:pRg st="5" end="5"/>
                                            </p:txEl>
                                          </p:spTgt>
                                        </p:tgtEl>
                                        <p:attrNameLst>
                                          <p:attrName>style.color</p:attrName>
                                        </p:attrNameLst>
                                      </p:cBhvr>
                                      <p:to>
                                        <a:schemeClr val="hlink"/>
                                      </p:to>
                                    </p:animClr>
                                  </p:childTnLst>
                                </p:cTn>
                              </p:par>
                            </p:childTnLst>
                          </p:cTn>
                        </p:par>
                      </p:childTnLst>
                    </p:cTn>
                  </p:par>
                  <p:par>
                    <p:cTn id="78" fill="hold">
                      <p:stCondLst>
                        <p:cond delay="indefinite"/>
                      </p:stCondLst>
                      <p:childTnLst>
                        <p:par>
                          <p:cTn id="79" fill="hold">
                            <p:stCondLst>
                              <p:cond delay="0"/>
                            </p:stCondLst>
                            <p:childTnLst>
                              <p:par>
                                <p:cTn id="80" presetID="3" presetClass="emph" presetSubtype="2" fill="hold" nodeType="clickEffect">
                                  <p:stCondLst>
                                    <p:cond delay="0"/>
                                  </p:stCondLst>
                                  <p:childTnLst>
                                    <p:animClr clrSpc="rgb">
                                      <p:cBhvr override="childStyle">
                                        <p:cTn id="81" dur="500" fill="hold"/>
                                        <p:tgtEl>
                                          <p:spTgt spid="3">
                                            <p:txEl>
                                              <p:pRg st="5" end="5"/>
                                            </p:txEl>
                                          </p:spTgt>
                                        </p:tgtEl>
                                        <p:attrNameLst>
                                          <p:attrName>style.color</p:attrName>
                                        </p:attrNameLst>
                                      </p:cBhvr>
                                      <p:to>
                                        <a:schemeClr val="tx1"/>
                                      </p:to>
                                    </p:animClr>
                                  </p:childTnLst>
                                </p:cTn>
                              </p:par>
                              <p:par>
                                <p:cTn id="82" presetID="3" presetClass="emph" presetSubtype="2" fill="hold" nodeType="withEffect">
                                  <p:stCondLst>
                                    <p:cond delay="0"/>
                                  </p:stCondLst>
                                  <p:childTnLst>
                                    <p:animClr clrSpc="rgb">
                                      <p:cBhvr override="childStyle">
                                        <p:cTn id="83" dur="500" fill="hold"/>
                                        <p:tgtEl>
                                          <p:spTgt spid="3">
                                            <p:txEl>
                                              <p:pRg st="6" end="6"/>
                                            </p:txEl>
                                          </p:spTgt>
                                        </p:tgtEl>
                                        <p:attrNameLst>
                                          <p:attrName>style.color</p:attrName>
                                        </p:attrNameLst>
                                      </p:cBhvr>
                                      <p:to>
                                        <a:schemeClr val="hlink"/>
                                      </p:to>
                                    </p:animClr>
                                  </p:childTnLst>
                                </p:cTn>
                              </p:par>
                              <p:par>
                                <p:cTn id="84" presetID="1" presetClass="emph" presetSubtype="2" fill="hold" nodeType="withEffect">
                                  <p:stCondLst>
                                    <p:cond delay="0"/>
                                  </p:stCondLst>
                                  <p:childTnLst>
                                    <p:animClr clrSpc="rgb">
                                      <p:cBhvr>
                                        <p:cTn id="85" dur="500" fill="hold"/>
                                        <p:tgtEl>
                                          <p:spTgt spid="22"/>
                                        </p:tgtEl>
                                        <p:attrNameLst>
                                          <p:attrName>fillcolor</p:attrName>
                                        </p:attrNameLst>
                                      </p:cBhvr>
                                      <p:to>
                                        <a:schemeClr val="hlink"/>
                                      </p:to>
                                    </p:animClr>
                                    <p:set>
                                      <p:cBhvr>
                                        <p:cTn id="86" dur="500" fill="hold"/>
                                        <p:tgtEl>
                                          <p:spTgt spid="22"/>
                                        </p:tgtEl>
                                        <p:attrNameLst>
                                          <p:attrName>fill.type</p:attrName>
                                        </p:attrNameLst>
                                      </p:cBhvr>
                                      <p:to>
                                        <p:strVal val="solid"/>
                                      </p:to>
                                    </p:set>
                                    <p:set>
                                      <p:cBhvr>
                                        <p:cTn id="87" dur="500" fill="hold"/>
                                        <p:tgtEl>
                                          <p:spTgt spid="22"/>
                                        </p:tgtEl>
                                        <p:attrNameLst>
                                          <p:attrName>fill.on</p:attrName>
                                        </p:attrNameLst>
                                      </p:cBhvr>
                                      <p:to>
                                        <p:strVal val="true"/>
                                      </p:to>
                                    </p:set>
                                  </p:childTnLst>
                                </p:cTn>
                              </p:par>
                              <p:par>
                                <p:cTn id="88" presetID="1" presetClass="emph" presetSubtype="2" fill="hold" nodeType="withEffect">
                                  <p:stCondLst>
                                    <p:cond delay="0"/>
                                  </p:stCondLst>
                                  <p:childTnLst>
                                    <p:animClr clrSpc="rgb">
                                      <p:cBhvr>
                                        <p:cTn id="89" dur="500" fill="hold"/>
                                        <p:tgtEl>
                                          <p:spTgt spid="25"/>
                                        </p:tgtEl>
                                        <p:attrNameLst>
                                          <p:attrName>fillcolor</p:attrName>
                                        </p:attrNameLst>
                                      </p:cBhvr>
                                      <p:to>
                                        <a:schemeClr val="hlink"/>
                                      </p:to>
                                    </p:animClr>
                                    <p:set>
                                      <p:cBhvr>
                                        <p:cTn id="90" dur="500" fill="hold"/>
                                        <p:tgtEl>
                                          <p:spTgt spid="25"/>
                                        </p:tgtEl>
                                        <p:attrNameLst>
                                          <p:attrName>fill.type</p:attrName>
                                        </p:attrNameLst>
                                      </p:cBhvr>
                                      <p:to>
                                        <p:strVal val="solid"/>
                                      </p:to>
                                    </p:set>
                                    <p:set>
                                      <p:cBhvr>
                                        <p:cTn id="91" dur="500" fill="hold"/>
                                        <p:tgtEl>
                                          <p:spTgt spid="25"/>
                                        </p:tgtEl>
                                        <p:attrNameLst>
                                          <p:attrName>fill.on</p:attrName>
                                        </p:attrNameLst>
                                      </p:cBhvr>
                                      <p:to>
                                        <p:strVal val="true"/>
                                      </p:to>
                                    </p:set>
                                  </p:childTnLst>
                                </p:cTn>
                              </p:par>
                              <p:par>
                                <p:cTn id="92" presetID="1" presetClass="emph" presetSubtype="2" fill="hold" nodeType="withEffect">
                                  <p:stCondLst>
                                    <p:cond delay="0"/>
                                  </p:stCondLst>
                                  <p:childTnLst>
                                    <p:animClr clrSpc="rgb">
                                      <p:cBhvr>
                                        <p:cTn id="93" dur="500" fill="hold"/>
                                        <p:tgtEl>
                                          <p:spTgt spid="26"/>
                                        </p:tgtEl>
                                        <p:attrNameLst>
                                          <p:attrName>fillcolor</p:attrName>
                                        </p:attrNameLst>
                                      </p:cBhvr>
                                      <p:to>
                                        <a:schemeClr val="hlink"/>
                                      </p:to>
                                    </p:animClr>
                                    <p:set>
                                      <p:cBhvr>
                                        <p:cTn id="94" dur="500" fill="hold"/>
                                        <p:tgtEl>
                                          <p:spTgt spid="26"/>
                                        </p:tgtEl>
                                        <p:attrNameLst>
                                          <p:attrName>fill.type</p:attrName>
                                        </p:attrNameLst>
                                      </p:cBhvr>
                                      <p:to>
                                        <p:strVal val="solid"/>
                                      </p:to>
                                    </p:set>
                                    <p:set>
                                      <p:cBhvr>
                                        <p:cTn id="95" dur="500" fill="hold"/>
                                        <p:tgtEl>
                                          <p:spTgt spid="26"/>
                                        </p:tgtEl>
                                        <p:attrNameLst>
                                          <p:attrName>fill.on</p:attrName>
                                        </p:attrNameLst>
                                      </p:cBhvr>
                                      <p:to>
                                        <p:strVal val="true"/>
                                      </p:to>
                                    </p:set>
                                  </p:childTnLst>
                                </p:cTn>
                              </p:par>
                              <p:par>
                                <p:cTn id="96" presetID="7" presetClass="emph" presetSubtype="2" fill="hold" nodeType="withEffect">
                                  <p:stCondLst>
                                    <p:cond delay="0"/>
                                  </p:stCondLst>
                                  <p:childTnLst>
                                    <p:animClr clrSpc="rgb">
                                      <p:cBhvr>
                                        <p:cTn id="97" dur="500" fill="hold"/>
                                        <p:tgtEl>
                                          <p:spTgt spid="21"/>
                                        </p:tgtEl>
                                        <p:attrNameLst>
                                          <p:attrName>stroke.color</p:attrName>
                                        </p:attrNameLst>
                                      </p:cBhvr>
                                      <p:to>
                                        <a:schemeClr val="hlink"/>
                                      </p:to>
                                    </p:animClr>
                                    <p:set>
                                      <p:cBhvr>
                                        <p:cTn id="98" dur="500" fill="hold"/>
                                        <p:tgtEl>
                                          <p:spTgt spid="21"/>
                                        </p:tgtEl>
                                        <p:attrNameLst>
                                          <p:attrName>stroke.on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nodeType="clickEffect">
                                  <p:stCondLst>
                                    <p:cond delay="0"/>
                                  </p:stCondLst>
                                  <p:childTnLst>
                                    <p:animClr clrSpc="rgb">
                                      <p:cBhvr override="childStyle">
                                        <p:cTn id="102" dur="500" fill="hold"/>
                                        <p:tgtEl>
                                          <p:spTgt spid="3">
                                            <p:txEl>
                                              <p:pRg st="6" end="6"/>
                                            </p:txEl>
                                          </p:spTgt>
                                        </p:tgtEl>
                                        <p:attrNameLst>
                                          <p:attrName>style.color</p:attrName>
                                        </p:attrNameLst>
                                      </p:cBhvr>
                                      <p:to>
                                        <a:schemeClr val="tx1"/>
                                      </p:to>
                                    </p:animClr>
                                  </p:childTnLst>
                                </p:cTn>
                              </p:par>
                              <p:par>
                                <p:cTn id="103" presetID="3" presetClass="emph" presetSubtype="2" fill="hold" nodeType="withEffect">
                                  <p:stCondLst>
                                    <p:cond delay="0"/>
                                  </p:stCondLst>
                                  <p:childTnLst>
                                    <p:animClr clrSpc="rgb">
                                      <p:cBhvr override="childStyle">
                                        <p:cTn id="104" dur="500" fill="hold"/>
                                        <p:tgtEl>
                                          <p:spTgt spid="3">
                                            <p:txEl>
                                              <p:pRg st="7" end="7"/>
                                            </p:txEl>
                                          </p:spTgt>
                                        </p:tgtEl>
                                        <p:attrNameLst>
                                          <p:attrName>style.color</p:attrName>
                                        </p:attrNameLst>
                                      </p:cBhvr>
                                      <p:to>
                                        <a:schemeClr val="hlink"/>
                                      </p:to>
                                    </p:animClr>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xit" presetSubtype="0" fill="hold" grpId="1" nodeType="withEffect">
                                  <p:stCondLst>
                                    <p:cond delay="0"/>
                                  </p:stCondLst>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6"/>
                                        </p:tgtEl>
                                      </p:cBhvr>
                                    </p:animEffect>
                                    <p:set>
                                      <p:cBhvr>
                                        <p:cTn id="119" dur="1" fill="hold">
                                          <p:stCondLst>
                                            <p:cond delay="499"/>
                                          </p:stCondLst>
                                        </p:cTn>
                                        <p:tgtEl>
                                          <p:spTgt spid="2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3"/>
                                        </p:tgtEl>
                                      </p:cBhvr>
                                    </p:animEffect>
                                    <p:set>
                                      <p:cBhvr>
                                        <p:cTn id="125" dur="1" fill="hold">
                                          <p:stCondLst>
                                            <p:cond delay="499"/>
                                          </p:stCondLst>
                                        </p:cTn>
                                        <p:tgtEl>
                                          <p:spTgt spid="2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29"/>
                                        </p:tgtEl>
                                      </p:cBhvr>
                                    </p:animEffect>
                                    <p:set>
                                      <p:cBhvr>
                                        <p:cTn id="128" dur="1" fill="hold">
                                          <p:stCondLst>
                                            <p:cond delay="499"/>
                                          </p:stCondLst>
                                        </p:cTn>
                                        <p:tgtEl>
                                          <p:spTgt spid="29"/>
                                        </p:tgtEl>
                                        <p:attrNameLst>
                                          <p:attrName>style.visibility</p:attrName>
                                        </p:attrNameLst>
                                      </p:cBhvr>
                                      <p:to>
                                        <p:strVal val="hidden"/>
                                      </p:to>
                                    </p:set>
                                  </p:childTnLst>
                                </p:cTn>
                              </p:par>
                            </p:childTnLst>
                          </p:cTn>
                        </p:par>
                        <p:par>
                          <p:cTn id="129" fill="hold">
                            <p:stCondLst>
                              <p:cond delay="500"/>
                            </p:stCondLst>
                            <p:childTnLst>
                              <p:par>
                                <p:cTn id="130" presetID="10" presetClass="exit" presetSubtype="0" fill="hold" grpId="1" nodeType="afterEffect">
                                  <p:stCondLst>
                                    <p:cond delay="0"/>
                                  </p:stCondLst>
                                  <p:childTnLst>
                                    <p:animEffect transition="out" filter="fade">
                                      <p:cBhvr>
                                        <p:cTn id="131" dur="500"/>
                                        <p:tgtEl>
                                          <p:spTgt spid="17"/>
                                        </p:tgtEl>
                                      </p:cBhvr>
                                    </p:animEffect>
                                    <p:set>
                                      <p:cBhvr>
                                        <p:cTn id="132" dur="1" fill="hold">
                                          <p:stCondLst>
                                            <p:cond delay="499"/>
                                          </p:stCondLst>
                                        </p:cTn>
                                        <p:tgtEl>
                                          <p:spTgt spid="1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3" presetClass="emph" presetSubtype="2" fill="hold" nodeType="clickEffect">
                                  <p:stCondLst>
                                    <p:cond delay="0"/>
                                  </p:stCondLst>
                                  <p:childTnLst>
                                    <p:animClr clrSpc="rgb">
                                      <p:cBhvr override="childStyle">
                                        <p:cTn id="136" dur="500" fill="hold"/>
                                        <p:tgtEl>
                                          <p:spTgt spid="3">
                                            <p:txEl>
                                              <p:pRg st="7" end="7"/>
                                            </p:txEl>
                                          </p:spTgt>
                                        </p:tgtEl>
                                        <p:attrNameLst>
                                          <p:attrName>style.color</p:attrName>
                                        </p:attrNameLst>
                                      </p:cBhvr>
                                      <p:to>
                                        <a:schemeClr val="tx1"/>
                                      </p:to>
                                    </p:animClr>
                                  </p:childTnLst>
                                </p:cTn>
                              </p:par>
                              <p:par>
                                <p:cTn id="137" presetID="3" presetClass="emph" presetSubtype="2" fill="hold" nodeType="withEffect">
                                  <p:stCondLst>
                                    <p:cond delay="0"/>
                                  </p:stCondLst>
                                  <p:childTnLst>
                                    <p:animClr clrSpc="rgb">
                                      <p:cBhvr override="childStyle">
                                        <p:cTn id="138" dur="500" fill="hold"/>
                                        <p:tgtEl>
                                          <p:spTgt spid="3">
                                            <p:txEl>
                                              <p:pRg st="8" end="8"/>
                                            </p:txEl>
                                          </p:spTgt>
                                        </p:tgtEl>
                                        <p:attrNameLst>
                                          <p:attrName>style.color</p:attrName>
                                        </p:attrNameLst>
                                      </p:cBhvr>
                                      <p:to>
                                        <a:schemeClr val="hlink"/>
                                      </p:to>
                                    </p:animClr>
                                  </p:childTnLst>
                                </p:cTn>
                              </p:par>
                              <p:par>
                                <p:cTn id="139" presetID="53" presetClass="entr" presetSubtype="0" fill="hold" nodeType="with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500" fill="hold"/>
                                        <p:tgtEl>
                                          <p:spTgt spid="27"/>
                                        </p:tgtEl>
                                        <p:attrNameLst>
                                          <p:attrName>ppt_w</p:attrName>
                                        </p:attrNameLst>
                                      </p:cBhvr>
                                      <p:tavLst>
                                        <p:tav tm="0">
                                          <p:val>
                                            <p:fltVal val="0"/>
                                          </p:val>
                                        </p:tav>
                                        <p:tav tm="100000">
                                          <p:val>
                                            <p:strVal val="#ppt_w"/>
                                          </p:val>
                                        </p:tav>
                                      </p:tavLst>
                                    </p:anim>
                                    <p:anim calcmode="lin" valueType="num">
                                      <p:cBhvr>
                                        <p:cTn id="142" dur="500" fill="hold"/>
                                        <p:tgtEl>
                                          <p:spTgt spid="27"/>
                                        </p:tgtEl>
                                        <p:attrNameLst>
                                          <p:attrName>ppt_h</p:attrName>
                                        </p:attrNameLst>
                                      </p:cBhvr>
                                      <p:tavLst>
                                        <p:tav tm="0">
                                          <p:val>
                                            <p:fltVal val="0"/>
                                          </p:val>
                                        </p:tav>
                                        <p:tav tm="100000">
                                          <p:val>
                                            <p:strVal val="#ppt_h"/>
                                          </p:val>
                                        </p:tav>
                                      </p:tavLst>
                                    </p:anim>
                                    <p:animEffect transition="in" filter="fade">
                                      <p:cBhvr>
                                        <p:cTn id="1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4" grpId="0" animBg="1"/>
      <p:bldP spid="4" grpId="1" animBg="1"/>
      <p:bldP spid="11" grpId="0" animBg="1"/>
      <p:bldP spid="11" grpId="1" animBg="1"/>
      <p:bldP spid="22" grpId="0" animBg="1"/>
      <p:bldP spid="22" grpId="1" animBg="1"/>
      <p:bldP spid="23" grpId="0" animBg="1"/>
      <p:bldP spid="23" grpId="1" animBg="1"/>
      <p:bldP spid="25" grpId="0" animBg="1"/>
      <p:bldP spid="25" grpId="1" animBg="1"/>
      <p:bldP spid="26" grpId="0" animBg="1"/>
      <p:bldP spid="26" grpId="1" animBg="1"/>
      <p:bldP spid="29" grpId="0" animBg="1"/>
      <p:bldP spid="2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12:26:34 PM&quot;&gt;&lt;Slide id=&quot;384&quot; dur=&quot;4020.969&quot; bld=&quot;INVLD&quot;/&gt;&lt;/Timings&gt;&lt;Timings time=&quot;5/15/2007 12:24:14 PM&quot;&gt;&lt;Slide id=&quot;384&quot; dur=&quot;35.89063&quot; bld=&quot;INVLD&quot;/&gt;&lt;Slide id=&quot;411&quot; dur=&quot;5.203125&quot;/&gt;&lt;Slide id=&quot;442&quot; dur=&quot;1.34375&quot;/&gt;&lt;Slide id=&quot;411&quot; dur=&quot;3.640625&quot;/&gt;&lt;Slide id=&quot;442&quot; dur=&quot;1.265625&quot;/&gt;&lt;Slide id=&quot;466&quot; dur=&quot;2.84375&quot;/&gt;&lt;Slide id=&quot;442&quot; dur=&quot;.953125&quot;/&gt;&lt;Slide id=&quot;466&quot; dur=&quot;1.015625&quot;/&gt;&lt;Slide id=&quot;474&quot; dur=&quot;2.03125&quot;/&gt;&lt;Slide id=&quot;466&quot; dur=&quot;81.09375&quot;/&gt;&lt;/Timings&gt;&lt;Timings time=&quot;5/15/2007 12:22:22 PM&quot;&gt;&lt;Slide id=&quot;384&quot; dur=&quot;6.546875&quot; bld=&quot;INVLD&quot;/&gt;&lt;Slide id=&quot;411&quot; dur=&quot;2.90625&quot;/&gt;&lt;Slide id=&quot;442&quot; dur=&quot;1.078125&quot;/&gt;&lt;Slide id=&quot;466&quot; dur=&quot;22.92188&quot;/&gt;&lt;Slide id=&quot;474&quot; dur=&quot;14.71875&quot;/&gt;&lt;Slide id=&quot;424&quot; dur=&quot;3.015625&quot;/&gt;&lt;Slide id=&quot;470&quot; dur=&quot;11.09375&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3630</TotalTime>
  <Words>8385</Words>
  <Application>Microsoft Office PowerPoint</Application>
  <PresentationFormat>Custom</PresentationFormat>
  <Paragraphs>707</Paragraphs>
  <Slides>51</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Segoe</vt:lpstr>
      <vt:lpstr>Wingdings</vt:lpstr>
      <vt:lpstr>Courier New</vt:lpstr>
      <vt:lpstr>Lucida Console</vt:lpstr>
      <vt:lpstr>Segoe Semibold</vt:lpstr>
      <vt:lpstr>WinHec 2007 WEB Template</vt:lpstr>
      <vt:lpstr>Bitmap Image</vt:lpstr>
      <vt:lpstr>Audio Device Driver Implementation Guidelines</vt:lpstr>
      <vt:lpstr>Agenda</vt:lpstr>
      <vt:lpstr>Endpoints</vt:lpstr>
      <vt:lpstr>Paradigm Shift To Endpoints</vt:lpstr>
      <vt:lpstr>Endpoints</vt:lpstr>
      <vt:lpstr>Endpoints</vt:lpstr>
      <vt:lpstr>AudioEndpointBuilder</vt:lpstr>
      <vt:lpstr>AudioEndpointBuilder</vt:lpstr>
      <vt:lpstr>Endpoint Building Sequence</vt:lpstr>
      <vt:lpstr>Render Categories</vt:lpstr>
      <vt:lpstr>Capture Categories</vt:lpstr>
      <vt:lpstr>Issues</vt:lpstr>
      <vt:lpstr>Issues</vt:lpstr>
      <vt:lpstr>The Default Endpoint</vt:lpstr>
      <vt:lpstr>When No Default Device Is Set…</vt:lpstr>
      <vt:lpstr>The Endpoint PropertyStore</vt:lpstr>
      <vt:lpstr>Writing To PropertyStore Via Inf</vt:lpstr>
      <vt:lpstr>Writing To PropertyStore Via Inf</vt:lpstr>
      <vt:lpstr>Expressing Format Capabilities</vt:lpstr>
      <vt:lpstr>New KS Properties</vt:lpstr>
      <vt:lpstr>New Audio Control Panel</vt:lpstr>
      <vt:lpstr>Hardware Controls</vt:lpstr>
      <vt:lpstr>Branding The CPL</vt:lpstr>
      <vt:lpstr>Customizing The CPL</vt:lpstr>
      <vt:lpstr>Customizing The CPL</vt:lpstr>
      <vt:lpstr>Windows Vista Audio System Effects </vt:lpstr>
      <vt:lpstr>Subsession Outline</vt:lpstr>
      <vt:lpstr>Vista Audio Architecture</vt:lpstr>
      <vt:lpstr>WaveRT Driver</vt:lpstr>
      <vt:lpstr>Audio Engine Pipeline</vt:lpstr>
      <vt:lpstr>APO  </vt:lpstr>
      <vt:lpstr>System Effect</vt:lpstr>
      <vt:lpstr>System Effect</vt:lpstr>
      <vt:lpstr>Inbox System Effects</vt:lpstr>
      <vt:lpstr>Custom sAPO Options</vt:lpstr>
      <vt:lpstr>Custom sAPO Options</vt:lpstr>
      <vt:lpstr>Custom sAPO Options</vt:lpstr>
      <vt:lpstr>System Effects Installation</vt:lpstr>
      <vt:lpstr>Required sAPO Interfaces</vt:lpstr>
      <vt:lpstr>Optional sAPO Interface</vt:lpstr>
      <vt:lpstr>Run-Time Behavior Of sAPO</vt:lpstr>
      <vt:lpstr>Run-Time Behavior Of sAPO</vt:lpstr>
      <vt:lpstr>Basic Design Considerations</vt:lpstr>
      <vt:lpstr>Basic Design Considerations</vt:lpstr>
      <vt:lpstr>Basic Design Considerations</vt:lpstr>
      <vt:lpstr>System Effects Samples</vt:lpstr>
      <vt:lpstr>System Effects Samples</vt:lpstr>
      <vt:lpstr>Call To Action</vt:lpstr>
      <vt:lpstr>Resources</vt:lpstr>
      <vt:lpstr>FACT:  6,900+ devices have been submitted to the Logo Program as April 1 </vt:lpstr>
      <vt:lpstr>Slide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CLN-T351 Audio Device Driver Implementation Guidelines</dc:title>
  <dc:subject>WinHEC 2007</dc:subject>
  <dc:creator>Cheng-mean Liu, Mitchell Rundle</dc:creator>
  <dc:description>Template design: BryanL, Silver Fox Productions, Inc.
Formatter: JohnE, Silver Fox Productions, Inc.
Event Date:
Event Location: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lcropp</cp:lastModifiedBy>
  <cp:revision>293</cp:revision>
  <dcterms:created xsi:type="dcterms:W3CDTF">2007-03-31T19:29:45Z</dcterms:created>
  <dcterms:modified xsi:type="dcterms:W3CDTF">2007-06-05T22:34:39Z</dcterms:modified>
</cp:coreProperties>
</file>