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3"/>
  </p:notesMasterIdLst>
  <p:sldIdLst>
    <p:sldId id="308" r:id="rId2"/>
    <p:sldId id="305" r:id="rId3"/>
    <p:sldId id="275" r:id="rId4"/>
    <p:sldId id="265" r:id="rId5"/>
    <p:sldId id="279" r:id="rId6"/>
    <p:sldId id="281" r:id="rId7"/>
    <p:sldId id="306" r:id="rId8"/>
    <p:sldId id="307" r:id="rId9"/>
    <p:sldId id="267" r:id="rId10"/>
    <p:sldId id="266" r:id="rId11"/>
    <p:sldId id="280" r:id="rId12"/>
    <p:sldId id="282" r:id="rId13"/>
    <p:sldId id="283" r:id="rId14"/>
    <p:sldId id="278" r:id="rId15"/>
    <p:sldId id="286" r:id="rId16"/>
    <p:sldId id="287" r:id="rId17"/>
    <p:sldId id="288" r:id="rId18"/>
    <p:sldId id="290" r:id="rId19"/>
    <p:sldId id="291" r:id="rId20"/>
    <p:sldId id="292" r:id="rId21"/>
    <p:sldId id="293" r:id="rId22"/>
    <p:sldId id="295" r:id="rId23"/>
    <p:sldId id="285" r:id="rId24"/>
    <p:sldId id="296" r:id="rId25"/>
    <p:sldId id="297" r:id="rId26"/>
    <p:sldId id="298" r:id="rId27"/>
    <p:sldId id="299" r:id="rId28"/>
    <p:sldId id="300" r:id="rId29"/>
    <p:sldId id="301" r:id="rId30"/>
    <p:sldId id="304" r:id="rId31"/>
    <p:sldId id="31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4167" autoAdjust="0"/>
  </p:normalViewPr>
  <p:slideViewPr>
    <p:cSldViewPr>
      <p:cViewPr varScale="1">
        <p:scale>
          <a:sx n="57" d="100"/>
          <a:sy n="57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ndaf\AppData\Local\Microsoft\Windows\Temporary%20Internet%20Files\Content.Outlook\TC8YE9OC\Sunshine%20Absenteeism%20by%20departmen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style val="42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May</c:v>
                </c:pt>
              </c:strCache>
            </c:strRef>
          </c:tx>
          <c:cat>
            <c:strRef>
              <c:f>Sheet1!$A$3:$A$8</c:f>
              <c:strCache>
                <c:ptCount val="6"/>
                <c:pt idx="0">
                  <c:v>Admin</c:v>
                </c:pt>
                <c:pt idx="1">
                  <c:v>Finance</c:v>
                </c:pt>
                <c:pt idx="2">
                  <c:v>Sales</c:v>
                </c:pt>
                <c:pt idx="3">
                  <c:v>Marketing</c:v>
                </c:pt>
                <c:pt idx="4">
                  <c:v>Services</c:v>
                </c:pt>
                <c:pt idx="5">
                  <c:v>PR</c:v>
                </c:pt>
              </c:strCache>
            </c:strRef>
          </c:cat>
          <c:val>
            <c:numRef>
              <c:f>Sheet1!$B$3:$B$8</c:f>
              <c:numCache>
                <c:formatCode>_("$"* #,##0_);_("$"* \(#,##0\);_("$"* "-"??_);_(@_)</c:formatCode>
                <c:ptCount val="6"/>
                <c:pt idx="0">
                  <c:v>30</c:v>
                </c:pt>
                <c:pt idx="1">
                  <c:v>33</c:v>
                </c:pt>
                <c:pt idx="2">
                  <c:v>28.05</c:v>
                </c:pt>
                <c:pt idx="3">
                  <c:v>54</c:v>
                </c:pt>
                <c:pt idx="4">
                  <c:v>70.2</c:v>
                </c:pt>
                <c:pt idx="5">
                  <c:v>91.26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Jun</c:v>
                </c:pt>
              </c:strCache>
            </c:strRef>
          </c:tx>
          <c:cat>
            <c:strRef>
              <c:f>Sheet1!$A$3:$A$8</c:f>
              <c:strCache>
                <c:ptCount val="6"/>
                <c:pt idx="0">
                  <c:v>Admin</c:v>
                </c:pt>
                <c:pt idx="1">
                  <c:v>Finance</c:v>
                </c:pt>
                <c:pt idx="2">
                  <c:v>Sales</c:v>
                </c:pt>
                <c:pt idx="3">
                  <c:v>Marketing</c:v>
                </c:pt>
                <c:pt idx="4">
                  <c:v>Services</c:v>
                </c:pt>
                <c:pt idx="5">
                  <c:v>PR</c:v>
                </c:pt>
              </c:strCache>
            </c:strRef>
          </c:cat>
          <c:val>
            <c:numRef>
              <c:f>Sheet1!$C$3:$C$8</c:f>
              <c:numCache>
                <c:formatCode>_("$"* #,##0_);_("$"* \(#,##0\);_("$"* "-"??_);_(@_)</c:formatCode>
                <c:ptCount val="6"/>
                <c:pt idx="0">
                  <c:v>50</c:v>
                </c:pt>
                <c:pt idx="1">
                  <c:v>55.000000000000007</c:v>
                </c:pt>
                <c:pt idx="2">
                  <c:v>46.750000000000007</c:v>
                </c:pt>
                <c:pt idx="3">
                  <c:v>95</c:v>
                </c:pt>
                <c:pt idx="4">
                  <c:v>180.5</c:v>
                </c:pt>
                <c:pt idx="5">
                  <c:v>342.95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Jul</c:v>
                </c:pt>
              </c:strCache>
            </c:strRef>
          </c:tx>
          <c:cat>
            <c:strRef>
              <c:f>Sheet1!$A$3:$A$8</c:f>
              <c:strCache>
                <c:ptCount val="6"/>
                <c:pt idx="0">
                  <c:v>Admin</c:v>
                </c:pt>
                <c:pt idx="1">
                  <c:v>Finance</c:v>
                </c:pt>
                <c:pt idx="2">
                  <c:v>Sales</c:v>
                </c:pt>
                <c:pt idx="3">
                  <c:v>Marketing</c:v>
                </c:pt>
                <c:pt idx="4">
                  <c:v>Services</c:v>
                </c:pt>
                <c:pt idx="5">
                  <c:v>PR</c:v>
                </c:pt>
              </c:strCache>
            </c:strRef>
          </c:cat>
          <c:val>
            <c:numRef>
              <c:f>Sheet1!$D$3:$D$8</c:f>
              <c:numCache>
                <c:formatCode>_("$"* #,##0_);_("$"* \(#,##0\);_("$"* "-"??_);_(@_)</c:formatCode>
                <c:ptCount val="6"/>
                <c:pt idx="0">
                  <c:v>113</c:v>
                </c:pt>
                <c:pt idx="1">
                  <c:v>124.30000000000001</c:v>
                </c:pt>
                <c:pt idx="2">
                  <c:v>105.65499999999999</c:v>
                </c:pt>
                <c:pt idx="3">
                  <c:v>214.7</c:v>
                </c:pt>
                <c:pt idx="4">
                  <c:v>407.92999999999967</c:v>
                </c:pt>
                <c:pt idx="5">
                  <c:v>521</c:v>
                </c:pt>
              </c:numCache>
            </c:numRef>
          </c:val>
        </c:ser>
        <c:shape val="box"/>
        <c:axId val="58668160"/>
        <c:axId val="58669696"/>
        <c:axId val="0"/>
      </c:bar3DChart>
      <c:catAx>
        <c:axId val="58668160"/>
        <c:scaling>
          <c:orientation val="minMax"/>
        </c:scaling>
        <c:axPos val="b"/>
        <c:tickLblPos val="nextTo"/>
        <c:crossAx val="58669696"/>
        <c:crosses val="autoZero"/>
        <c:auto val="1"/>
        <c:lblAlgn val="ctr"/>
        <c:lblOffset val="100"/>
      </c:catAx>
      <c:valAx>
        <c:axId val="58669696"/>
        <c:scaling>
          <c:orientation val="minMax"/>
        </c:scaling>
        <c:axPos val="l"/>
        <c:majorGridlines/>
        <c:numFmt formatCode="_(&quot;$&quot;* #,##0_);_(&quot;$&quot;* \(#,##0\);_(&quot;$&quot;* &quot;-&quot;??_);_(@_)" sourceLinked="1"/>
        <c:tickLblPos val="nextTo"/>
        <c:crossAx val="58668160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7CB4E-B9B9-4736-B836-91A2F92F9BF2}" type="datetimeFigureOut">
              <a:rPr lang="en-US" smtClean="0"/>
              <a:pPr/>
              <a:t>4/14/2008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98763-FD8C-4786-9BA3-DCE9BFC47586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98763-FD8C-4786-9BA3-DCE9BFC47586}" type="slidenum">
              <a:rPr lang="en-IE" smtClean="0"/>
              <a:pPr/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65CA84-54E2-450F-A7FE-C75F94FF4C47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9FDCB-E017-4489-AB20-367AC1D89D87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042BE2-EBAE-4EE8-AC21-56DE3DD1A905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FC85F-1B43-4DF3-B071-2E007D4D65A1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22BE8F-D20B-47A7-86D8-A935FCB1149D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B15DEF-AB66-47EF-9B3B-137ED05A58F6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18DDF-C6AF-4FC6-B9F9-37E18858831F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98763-FD8C-4786-9BA3-DCE9BFC47586}" type="slidenum">
              <a:rPr lang="en-IE" smtClean="0"/>
              <a:pPr/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749CDF-4C64-45C9-8FE2-F3AFFDBB5033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9DB65-3EC3-481F-AED8-D8546B8CD4BD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5B5A6-969D-4A7E-BCF1-925E08F33155}" type="slidenum">
              <a:rPr lang="en-US" smtClean="0">
                <a:cs typeface="Arial" charset="0"/>
              </a:rPr>
              <a:pPr/>
              <a:t>24</a:t>
            </a:fld>
            <a:endParaRPr lang="en-US" smtClean="0">
              <a:cs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97A3C-8DF3-47B1-91A0-024C15E25639}" type="slidenum">
              <a:rPr lang="en-US" smtClean="0">
                <a:cs typeface="Arial" charset="0"/>
              </a:rPr>
              <a:pPr/>
              <a:t>25</a:t>
            </a:fld>
            <a:endParaRPr lang="en-US" smtClean="0">
              <a:cs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1DCD15-2CEC-40B5-94EE-0B882054A9BF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98763-FD8C-4786-9BA3-DCE9BFC47586}" type="slidenum">
              <a:rPr lang="en-IE" smtClean="0"/>
              <a:pPr/>
              <a:t>31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1B684-F6A6-4034-81A7-5898CC98F771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41B4A-3EC3-4146-A9ED-9DFF62C28556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2050" y="389073"/>
            <a:ext cx="4533900" cy="3429600"/>
          </a:xfrm>
          <a:noFill/>
          <a:ln w="12700" cap="flat">
            <a:round/>
            <a:headEnd type="none" w="med" len="med"/>
            <a:tailEnd type="none" w="med" len="med"/>
          </a:ln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2100" y="3853897"/>
            <a:ext cx="6273800" cy="480816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3884613" y="1"/>
            <a:ext cx="2971800" cy="45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latinLnBrk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800" b="0">
                <a:latin typeface="Arial" charset="0"/>
              </a:rPr>
              <a:t>*</a:t>
            </a: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5583239" y="8684479"/>
            <a:ext cx="1273175" cy="45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latinLnBrk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800" b="0">
                <a:latin typeface="Arial" charset="0"/>
              </a:rPr>
              <a:t>*</a:t>
            </a:r>
          </a:p>
        </p:txBody>
      </p:sp>
      <p:sp>
        <p:nvSpPr>
          <p:cNvPr id="50182" name="Rectangle 5"/>
          <p:cNvSpPr>
            <a:spLocks noChangeArrowheads="1"/>
          </p:cNvSpPr>
          <p:nvPr/>
        </p:nvSpPr>
        <p:spPr bwMode="auto">
          <a:xfrm>
            <a:off x="1" y="8791753"/>
            <a:ext cx="5667375" cy="35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latinLnBrk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/>
              <a:t>©2005 Microsoft Corporation. All rights reserved.</a:t>
            </a:r>
            <a:endParaRPr kumimoji="0" lang="en-US" sz="1800" b="0">
              <a:latin typeface="Arial" charset="0"/>
            </a:endParaRPr>
          </a:p>
          <a:p>
            <a:pPr algn="l" latinLnBrk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cs typeface="Arial" charset="0"/>
              </a:rPr>
              <a:t>This presentation is for informational purposes only. Microsoft makes no warranties, express or implied, in this summary.</a:t>
            </a:r>
            <a:endParaRPr kumimoji="0" lang="en-US" sz="1200" b="0"/>
          </a:p>
        </p:txBody>
      </p:sp>
      <p:sp>
        <p:nvSpPr>
          <p:cNvPr id="50183" name="Rectangle 6"/>
          <p:cNvSpPr>
            <a:spLocks noChangeArrowheads="1"/>
          </p:cNvSpPr>
          <p:nvPr/>
        </p:nvSpPr>
        <p:spPr bwMode="auto">
          <a:xfrm>
            <a:off x="0" y="1"/>
            <a:ext cx="2971800" cy="45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latinLnBrk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800" b="0">
                <a:latin typeface="Arial" charset="0"/>
              </a:rPr>
              <a:t>SITO Summit 2005</a:t>
            </a:r>
            <a:r>
              <a:rPr kumimoji="0" lang="en-US" sz="1200" b="0"/>
              <a:t>Financial Analyst Meeting 2005</a:t>
            </a:r>
            <a:endParaRPr kumimoji="0" lang="en-US" sz="1800" b="0">
              <a:latin typeface="Arial" charset="0"/>
            </a:endParaRPr>
          </a:p>
        </p:txBody>
      </p:sp>
      <p:sp>
        <p:nvSpPr>
          <p:cNvPr id="50184" name="Rectangle 7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latinLnBrk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800" b="0">
                <a:latin typeface="Arial" charset="0"/>
              </a:rPr>
              <a:t>*</a:t>
            </a:r>
          </a:p>
        </p:txBody>
      </p:sp>
      <p:sp>
        <p:nvSpPr>
          <p:cNvPr id="50185" name="Rectangle 8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latinLnBrk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800" b="0">
                <a:latin typeface="Arial" charset="0"/>
              </a:rPr>
              <a:t>*</a:t>
            </a:r>
          </a:p>
        </p:txBody>
      </p:sp>
      <p:sp>
        <p:nvSpPr>
          <p:cNvPr id="50186" name="Rectangle 9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latinLnBrk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/>
              <a:t>©2005 Microsoft Corporation. All rights reserved.</a:t>
            </a:r>
            <a:endParaRPr kumimoji="0" lang="en-US" sz="1800" b="0">
              <a:latin typeface="Arial" charset="0"/>
            </a:endParaRPr>
          </a:p>
          <a:p>
            <a:pPr algn="l" latinLnBrk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cs typeface="Arial" charset="0"/>
              </a:rPr>
              <a:t>This presentation is for informational purposes only. Microsoft makes no warranties, express or implied, in this summary.</a:t>
            </a:r>
            <a:endParaRPr kumimoji="0" lang="en-US" sz="1200" b="0"/>
          </a:p>
        </p:txBody>
      </p:sp>
      <p:sp>
        <p:nvSpPr>
          <p:cNvPr id="50187" name="Rectangle 7"/>
          <p:cNvSpPr>
            <a:spLocks noChangeArrowheads="1"/>
          </p:cNvSpPr>
          <p:nvPr/>
        </p:nvSpPr>
        <p:spPr bwMode="auto">
          <a:xfrm>
            <a:off x="3884613" y="8684479"/>
            <a:ext cx="2971800" cy="45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latinLnBrk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800" b="0">
                <a:latin typeface="Arial" charset="0"/>
              </a:rPr>
              <a:t>*</a:t>
            </a:r>
            <a:endParaRPr kumimoji="0" lang="en-US" sz="1200" b="0">
              <a:latin typeface="Times New Roman" pitchFamily="18" charset="0"/>
            </a:endParaRPr>
          </a:p>
        </p:txBody>
      </p:sp>
      <p:sp>
        <p:nvSpPr>
          <p:cNvPr id="50188" name="Rectangle 6"/>
          <p:cNvSpPr>
            <a:spLocks noChangeArrowheads="1"/>
          </p:cNvSpPr>
          <p:nvPr/>
        </p:nvSpPr>
        <p:spPr bwMode="auto">
          <a:xfrm>
            <a:off x="0" y="8684479"/>
            <a:ext cx="2971800" cy="45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latinLnBrk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latin typeface="Franklin Gothic Medium" pitchFamily="34" charset="0"/>
              </a:rPr>
              <a:t>© 2002 Microsoft Corporation. All rights reserved.</a:t>
            </a:r>
            <a:endParaRPr kumimoji="0" lang="en-US" sz="1800" b="0">
              <a:latin typeface="Arial" charset="0"/>
            </a:endParaRPr>
          </a:p>
          <a:p>
            <a:pPr algn="l" latinLnBrk="1" hangingPunct="0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latin typeface="Franklin Gothic Medium" pitchFamily="34" charset="0"/>
                <a:cs typeface="Arial" charset="0"/>
              </a:rPr>
              <a:t>This presentation is for informational purposes only. Microsoft makes no warranties, express or implied, in this summary.</a:t>
            </a:r>
            <a:endParaRPr kumimoji="0"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2050" y="389073"/>
            <a:ext cx="4533900" cy="3429600"/>
          </a:xfrm>
          <a:noFill/>
          <a:ln w="12700" cap="flat">
            <a:round/>
            <a:headEnd type="none" w="med" len="med"/>
            <a:tailEnd type="none" w="med" len="med"/>
          </a:ln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2100" y="3853897"/>
            <a:ext cx="6273800" cy="480816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3884613" y="1"/>
            <a:ext cx="2971800" cy="45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latinLnBrk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800" b="0">
                <a:latin typeface="Arial" charset="0"/>
              </a:rPr>
              <a:t>*</a:t>
            </a:r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5583239" y="8684479"/>
            <a:ext cx="1273175" cy="45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latinLnBrk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800" b="0">
                <a:latin typeface="Arial" charset="0"/>
              </a:rPr>
              <a:t>*</a:t>
            </a:r>
          </a:p>
        </p:txBody>
      </p:sp>
      <p:sp>
        <p:nvSpPr>
          <p:cNvPr id="51206" name="Rectangle 5"/>
          <p:cNvSpPr>
            <a:spLocks noChangeArrowheads="1"/>
          </p:cNvSpPr>
          <p:nvPr/>
        </p:nvSpPr>
        <p:spPr bwMode="auto">
          <a:xfrm>
            <a:off x="1" y="8791753"/>
            <a:ext cx="5667375" cy="35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latinLnBrk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/>
              <a:t>©2005 Microsoft Corporation. All rights reserved.</a:t>
            </a:r>
            <a:endParaRPr kumimoji="0" lang="en-US" sz="1800" b="0">
              <a:latin typeface="Arial" charset="0"/>
            </a:endParaRPr>
          </a:p>
          <a:p>
            <a:pPr algn="l" latinLnBrk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cs typeface="Arial" charset="0"/>
              </a:rPr>
              <a:t>This presentation is for informational purposes only. Microsoft makes no warranties, express or implied, in this summary.</a:t>
            </a:r>
            <a:endParaRPr kumimoji="0" lang="en-US" sz="1200" b="0"/>
          </a:p>
        </p:txBody>
      </p:sp>
      <p:sp>
        <p:nvSpPr>
          <p:cNvPr id="51207" name="Rectangle 6"/>
          <p:cNvSpPr>
            <a:spLocks noChangeArrowheads="1"/>
          </p:cNvSpPr>
          <p:nvPr/>
        </p:nvSpPr>
        <p:spPr bwMode="auto">
          <a:xfrm>
            <a:off x="0" y="1"/>
            <a:ext cx="2971800" cy="45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latinLnBrk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800" b="0">
                <a:latin typeface="Arial" charset="0"/>
              </a:rPr>
              <a:t>SITO Summit 2005</a:t>
            </a:r>
            <a:r>
              <a:rPr kumimoji="0" lang="en-US" sz="1200" b="0"/>
              <a:t>Financial Analyst Meeting 2005</a:t>
            </a:r>
            <a:endParaRPr kumimoji="0" lang="en-US" sz="1800" b="0">
              <a:latin typeface="Arial" charset="0"/>
            </a:endParaRPr>
          </a:p>
        </p:txBody>
      </p:sp>
      <p:sp>
        <p:nvSpPr>
          <p:cNvPr id="51208" name="Rectangle 7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latinLnBrk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800" b="0">
                <a:latin typeface="Arial" charset="0"/>
              </a:rPr>
              <a:t>*</a:t>
            </a:r>
          </a:p>
        </p:txBody>
      </p:sp>
      <p:sp>
        <p:nvSpPr>
          <p:cNvPr id="51209" name="Rectangle 8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latinLnBrk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800" b="0">
                <a:latin typeface="Arial" charset="0"/>
              </a:rPr>
              <a:t>*</a:t>
            </a:r>
          </a:p>
        </p:txBody>
      </p:sp>
      <p:sp>
        <p:nvSpPr>
          <p:cNvPr id="51210" name="Rectangle 9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latinLnBrk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/>
              <a:t>©2005 Microsoft Corporation. All rights reserved.</a:t>
            </a:r>
            <a:endParaRPr kumimoji="0" lang="en-US" sz="1800" b="0">
              <a:latin typeface="Arial" charset="0"/>
            </a:endParaRPr>
          </a:p>
          <a:p>
            <a:pPr algn="l" latinLnBrk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cs typeface="Arial" charset="0"/>
              </a:rPr>
              <a:t>This presentation is for informational purposes only. Microsoft makes no warranties, express or implied, in this summary.</a:t>
            </a:r>
            <a:endParaRPr kumimoji="0" lang="en-US" sz="1200" b="0"/>
          </a:p>
        </p:txBody>
      </p:sp>
      <p:sp>
        <p:nvSpPr>
          <p:cNvPr id="51211" name="Rectangle 7"/>
          <p:cNvSpPr>
            <a:spLocks noChangeArrowheads="1"/>
          </p:cNvSpPr>
          <p:nvPr/>
        </p:nvSpPr>
        <p:spPr bwMode="auto">
          <a:xfrm>
            <a:off x="3884613" y="8684479"/>
            <a:ext cx="2971800" cy="45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latinLnBrk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800" b="0">
                <a:latin typeface="Arial" charset="0"/>
              </a:rPr>
              <a:t>*</a:t>
            </a:r>
            <a:endParaRPr kumimoji="0" lang="en-US" sz="1200" b="0">
              <a:latin typeface="Times New Roman" pitchFamily="18" charset="0"/>
            </a:endParaRPr>
          </a:p>
        </p:txBody>
      </p:sp>
      <p:sp>
        <p:nvSpPr>
          <p:cNvPr id="51212" name="Rectangle 6"/>
          <p:cNvSpPr>
            <a:spLocks noChangeArrowheads="1"/>
          </p:cNvSpPr>
          <p:nvPr/>
        </p:nvSpPr>
        <p:spPr bwMode="auto">
          <a:xfrm>
            <a:off x="0" y="8684479"/>
            <a:ext cx="2971800" cy="45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latinLnBrk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latin typeface="Franklin Gothic Medium" pitchFamily="34" charset="0"/>
              </a:rPr>
              <a:t>© 2002 Microsoft Corporation. All rights reserved.</a:t>
            </a:r>
            <a:endParaRPr kumimoji="0" lang="en-US" sz="1800" b="0">
              <a:latin typeface="Arial" charset="0"/>
            </a:endParaRPr>
          </a:p>
          <a:p>
            <a:pPr algn="l" latinLnBrk="1" hangingPunct="0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latin typeface="Franklin Gothic Medium" pitchFamily="34" charset="0"/>
                <a:cs typeface="Arial" charset="0"/>
              </a:rPr>
              <a:t>This presentation is for informational purposes only. Microsoft makes no warranties, express or implied, in this summary.</a:t>
            </a:r>
            <a:endParaRPr kumimoji="0"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E5251-4072-4934-B7B4-7FC4F155D5F8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1"/>
          </p:nvPr>
        </p:nvSpPr>
        <p:spPr>
          <a:xfrm>
            <a:off x="323850" y="1566863"/>
            <a:ext cx="4208463" cy="495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4684713" y="1566863"/>
            <a:ext cx="4208462" cy="495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109538"/>
            <a:ext cx="80025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370013"/>
            <a:ext cx="8459787" cy="24384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3" y="3960813"/>
            <a:ext cx="8459787" cy="2439987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7825" y="6535738"/>
            <a:ext cx="9144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8EA31-2761-45B6-90FE-1DFDE9BBD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1"/>
          </p:nvPr>
        </p:nvSpPr>
        <p:spPr>
          <a:xfrm>
            <a:off x="323850" y="1566863"/>
            <a:ext cx="4208463" cy="495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84713" y="1566863"/>
            <a:ext cx="4208462" cy="2401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3"/>
          </p:nvPr>
        </p:nvSpPr>
        <p:spPr>
          <a:xfrm>
            <a:off x="4684713" y="4121150"/>
            <a:ext cx="4208462" cy="2403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"/>
          </p:nvPr>
        </p:nvSpPr>
        <p:spPr>
          <a:xfrm>
            <a:off x="323850" y="1566863"/>
            <a:ext cx="4208463" cy="495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566863"/>
            <a:ext cx="4208462" cy="495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"/>
          </p:nvPr>
        </p:nvSpPr>
        <p:spPr>
          <a:xfrm>
            <a:off x="323850" y="1566863"/>
            <a:ext cx="4208463" cy="2401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2"/>
          </p:nvPr>
        </p:nvSpPr>
        <p:spPr>
          <a:xfrm>
            <a:off x="4684713" y="1566863"/>
            <a:ext cx="4208462" cy="2401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"/>
          </p:nvPr>
        </p:nvSpPr>
        <p:spPr>
          <a:xfrm>
            <a:off x="323850" y="4121150"/>
            <a:ext cx="4208463" cy="2403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84713" y="4121150"/>
            <a:ext cx="4208462" cy="2403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23850" y="1566863"/>
            <a:ext cx="4208463" cy="495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684713" y="1566863"/>
            <a:ext cx="4208462" cy="495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ctangle 307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07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803275"/>
            <a:ext cx="85693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07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66863"/>
            <a:ext cx="8569325" cy="49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defPPr>
        <a:defRPr>
          <a:latin typeface="+mj-lt"/>
          <a:ea typeface="+mj-ea"/>
          <a:cs typeface="+mj-cs"/>
        </a:defRPr>
      </a:defPPr>
      <a:lvl1pPr marL="342900" indent="-342900" algn="l" defTabSz="-13873163" rtl="0" eaLnBrk="1" fontAlgn="base" hangingPunct="1">
        <a:spcBef>
          <a:spcPct val="0"/>
        </a:spcBef>
        <a:spcAft>
          <a:spcPct val="0"/>
        </a:spcAft>
        <a:defRPr sz="2800">
          <a:solidFill>
            <a:srgbClr val="E85F17"/>
          </a:solidFill>
          <a:latin typeface="Arial"/>
          <a:ea typeface="+mj-ea"/>
          <a:cs typeface="+mj-cs"/>
        </a:defRPr>
      </a:lvl1pPr>
      <a:lvl2pPr marL="342900" indent="-342900" algn="l" defTabSz="-13873163" rtl="0" eaLnBrk="1" fontAlgn="base" hangingPunct="1">
        <a:spcBef>
          <a:spcPct val="0"/>
        </a:spcBef>
        <a:spcAft>
          <a:spcPct val="0"/>
        </a:spcAft>
        <a:defRPr sz="2800">
          <a:solidFill>
            <a:srgbClr val="E85F17"/>
          </a:solidFill>
          <a:latin typeface="Arial"/>
          <a:ea typeface="+mj-ea"/>
          <a:cs typeface="+mj-cs"/>
        </a:defRPr>
      </a:lvl2pPr>
      <a:lvl3pPr marL="342900" indent="-342900" algn="l" defTabSz="-13873163" rtl="0" eaLnBrk="1" fontAlgn="base" hangingPunct="1">
        <a:spcBef>
          <a:spcPct val="0"/>
        </a:spcBef>
        <a:spcAft>
          <a:spcPct val="0"/>
        </a:spcAft>
        <a:defRPr sz="2800">
          <a:solidFill>
            <a:srgbClr val="E85F17"/>
          </a:solidFill>
          <a:latin typeface="Arial"/>
          <a:ea typeface="+mj-ea"/>
          <a:cs typeface="+mj-cs"/>
        </a:defRPr>
      </a:lvl3pPr>
      <a:lvl4pPr marL="342900" indent="-342900" algn="l" defTabSz="-13873163" rtl="0" eaLnBrk="1" fontAlgn="base" hangingPunct="1">
        <a:spcBef>
          <a:spcPct val="0"/>
        </a:spcBef>
        <a:spcAft>
          <a:spcPct val="0"/>
        </a:spcAft>
        <a:defRPr sz="2800">
          <a:solidFill>
            <a:srgbClr val="E85F17"/>
          </a:solidFill>
          <a:latin typeface="Arial"/>
          <a:ea typeface="+mj-ea"/>
          <a:cs typeface="+mj-cs"/>
        </a:defRPr>
      </a:lvl4pPr>
      <a:lvl5pPr marL="342900" indent="-342900" algn="l" defTabSz="-13873163" rtl="0" eaLnBrk="1" fontAlgn="base" hangingPunct="1">
        <a:spcBef>
          <a:spcPct val="0"/>
        </a:spcBef>
        <a:spcAft>
          <a:spcPct val="0"/>
        </a:spcAft>
        <a:defRPr sz="2800">
          <a:solidFill>
            <a:srgbClr val="E85F17"/>
          </a:solidFill>
          <a:latin typeface="Arial"/>
          <a:ea typeface="+mj-ea"/>
          <a:cs typeface="+mj-cs"/>
        </a:defRPr>
      </a:lvl5pPr>
      <a:lvl6pPr marL="0" algn="l" eaLnBrk="1" fontAlgn="base" hangingPunct="1">
        <a:spcBef>
          <a:spcPct val="0"/>
        </a:spcBef>
        <a:spcAft>
          <a:spcPct val="0"/>
        </a:spcAft>
        <a:defRPr sz="2800">
          <a:solidFill>
            <a:srgbClr val="E85F17">
              <a:alpha val="100000"/>
            </a:srgbClr>
          </a:solidFill>
          <a:latin typeface="+mj-lt"/>
          <a:ea typeface="+mj-ea"/>
          <a:cs typeface="+mj-cs"/>
        </a:defRPr>
      </a:lvl6pPr>
      <a:lvl7pPr marL="457200" algn="l" eaLnBrk="1" fontAlgn="base" hangingPunct="1">
        <a:spcBef>
          <a:spcPct val="0"/>
        </a:spcBef>
        <a:spcAft>
          <a:spcPct val="0"/>
        </a:spcAft>
        <a:defRPr sz="2800">
          <a:solidFill>
            <a:srgbClr val="E85F17">
              <a:alpha val="100000"/>
            </a:srgbClr>
          </a:solidFill>
          <a:latin typeface="+mj-lt"/>
          <a:ea typeface="+mj-ea"/>
          <a:cs typeface="+mj-cs"/>
        </a:defRPr>
      </a:lvl7pPr>
      <a:lvl8pPr marL="914400" algn="l" eaLnBrk="1" fontAlgn="base" hangingPunct="1">
        <a:spcBef>
          <a:spcPct val="0"/>
        </a:spcBef>
        <a:spcAft>
          <a:spcPct val="0"/>
        </a:spcAft>
        <a:defRPr sz="2800">
          <a:solidFill>
            <a:srgbClr val="E85F17">
              <a:alpha val="100000"/>
            </a:srgbClr>
          </a:solidFill>
          <a:latin typeface="+mj-lt"/>
          <a:ea typeface="+mj-ea"/>
          <a:cs typeface="+mj-cs"/>
        </a:defRPr>
      </a:lvl8pPr>
      <a:lvl9pPr marL="1371600" algn="l" eaLnBrk="1" fontAlgn="base" hangingPunct="1">
        <a:spcBef>
          <a:spcPct val="0"/>
        </a:spcBef>
        <a:spcAft>
          <a:spcPct val="0"/>
        </a:spcAft>
        <a:defRPr sz="2800">
          <a:solidFill>
            <a:srgbClr val="E85F17">
              <a:alpha val="100000"/>
            </a:srgbClr>
          </a:solidFill>
          <a:latin typeface="+mj-lt"/>
          <a:ea typeface="+mj-ea"/>
          <a:cs typeface="+mj-cs"/>
        </a:defRPr>
      </a:lvl9pPr>
    </p:titleStyle>
    <p:bodyStyle>
      <a:defPPr>
        <a:defRPr>
          <a:latin typeface="+mn-lt"/>
          <a:ea typeface="+mn-ea"/>
          <a:cs typeface="+mn-cs"/>
        </a:defRPr>
      </a:defPPr>
      <a:lvl1pPr marL="342900" indent="-342900" algn="l" defTabSz="-13873163" rtl="0" eaLnBrk="1" fontAlgn="base" hangingPunct="1">
        <a:spcBef>
          <a:spcPct val="20000"/>
        </a:spcBef>
        <a:spcAft>
          <a:spcPct val="0"/>
        </a:spcAft>
        <a:buClr>
          <a:srgbClr val="E85F17"/>
        </a:buClr>
        <a:buChar char="•"/>
        <a:defRPr sz="2400">
          <a:solidFill>
            <a:schemeClr val="bg2"/>
          </a:solidFill>
          <a:latin typeface="Arial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ct val="20000"/>
        </a:spcBef>
        <a:spcAft>
          <a:spcPct val="0"/>
        </a:spcAft>
        <a:buClr>
          <a:srgbClr val="E85F17"/>
        </a:buClr>
        <a:buChar char="–"/>
        <a:defRPr sz="2000">
          <a:solidFill>
            <a:schemeClr val="bg2"/>
          </a:solidFill>
          <a:latin typeface="Arial"/>
          <a:ea typeface="+mn-ea"/>
          <a:cs typeface="+mn-cs"/>
        </a:defRPr>
      </a:lvl2pPr>
      <a:lvl3pPr marL="1143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E85F17"/>
        </a:buClr>
        <a:buChar char="•"/>
        <a:defRPr sz="2400">
          <a:solidFill>
            <a:schemeClr val="bg2"/>
          </a:solidFill>
          <a:latin typeface="Arial"/>
          <a:ea typeface="+mn-ea"/>
          <a:cs typeface="+mn-cs"/>
        </a:defRPr>
      </a:lvl3pPr>
      <a:lvl4pPr marL="1600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E85F17"/>
        </a:buClr>
        <a:buChar char="–"/>
        <a:defRPr sz="1600">
          <a:solidFill>
            <a:schemeClr val="bg2"/>
          </a:solidFill>
          <a:latin typeface="Arial"/>
          <a:ea typeface="+mn-ea"/>
          <a:cs typeface="+mn-cs"/>
        </a:defRPr>
      </a:lvl4pPr>
      <a:lvl5pPr marL="20574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E85F17"/>
        </a:buClr>
        <a:buChar char="»"/>
        <a:defRPr sz="1600">
          <a:solidFill>
            <a:schemeClr val="bg2"/>
          </a:solidFill>
          <a:latin typeface="Arial"/>
          <a:ea typeface="+mn-ea"/>
          <a:cs typeface="+mn-cs"/>
        </a:defRPr>
      </a:lvl5pPr>
      <a:lvl6pPr marL="2057400" indent="-228600" algn="l" eaLnBrk="1" fontAlgn="base" hangingPunct="1">
        <a:spcBef>
          <a:spcPct val="20000"/>
        </a:spcBef>
        <a:spcAft>
          <a:spcPct val="0"/>
        </a:spcAft>
        <a:buClr>
          <a:srgbClr val="E85F17">
            <a:alpha val="100000"/>
          </a:srgbClr>
        </a:buClr>
        <a:buChar char="»"/>
        <a:defRPr sz="1600">
          <a:solidFill>
            <a:schemeClr val="bg2">
              <a:alpha val="100000"/>
            </a:schemeClr>
          </a:solidFill>
          <a:latin typeface="+mn-lt"/>
          <a:ea typeface="+mn-ea"/>
          <a:cs typeface="+mn-cs"/>
        </a:defRPr>
      </a:lvl6pPr>
      <a:lvl7pPr marL="2514600" indent="-228600" algn="l" eaLnBrk="1" fontAlgn="base" hangingPunct="1">
        <a:spcBef>
          <a:spcPct val="20000"/>
        </a:spcBef>
        <a:spcAft>
          <a:spcPct val="0"/>
        </a:spcAft>
        <a:buClr>
          <a:srgbClr val="E85F17">
            <a:alpha val="100000"/>
          </a:srgbClr>
        </a:buClr>
        <a:buChar char="»"/>
        <a:defRPr sz="1600">
          <a:solidFill>
            <a:schemeClr val="bg2">
              <a:alpha val="100000"/>
            </a:schemeClr>
          </a:solidFill>
          <a:latin typeface="+mn-lt"/>
          <a:ea typeface="+mn-ea"/>
          <a:cs typeface="+mn-cs"/>
        </a:defRPr>
      </a:lvl7pPr>
      <a:lvl8pPr marL="2971800" indent="-228600" algn="l" eaLnBrk="1" fontAlgn="base" hangingPunct="1">
        <a:spcBef>
          <a:spcPct val="20000"/>
        </a:spcBef>
        <a:spcAft>
          <a:spcPct val="0"/>
        </a:spcAft>
        <a:buClr>
          <a:srgbClr val="E85F17">
            <a:alpha val="100000"/>
          </a:srgbClr>
        </a:buClr>
        <a:buChar char="»"/>
        <a:defRPr sz="1600">
          <a:solidFill>
            <a:schemeClr val="bg2">
              <a:alpha val="100000"/>
            </a:schemeClr>
          </a:solidFill>
          <a:latin typeface="+mn-lt"/>
          <a:ea typeface="+mn-ea"/>
          <a:cs typeface="+mn-cs"/>
        </a:defRPr>
      </a:lvl8pPr>
      <a:lvl9pPr marL="3429000" indent="-228600" algn="l" eaLnBrk="1" fontAlgn="base" hangingPunct="1">
        <a:spcBef>
          <a:spcPct val="20000"/>
        </a:spcBef>
        <a:spcAft>
          <a:spcPct val="0"/>
        </a:spcAft>
        <a:buClr>
          <a:srgbClr val="E85F17">
            <a:alpha val="100000"/>
          </a:srgbClr>
        </a:buClr>
        <a:buChar char="»"/>
        <a:defRPr sz="1600">
          <a:solidFill>
            <a:schemeClr val="bg2">
              <a:alpha val="100000"/>
            </a:schemeClr>
          </a:solidFill>
          <a:latin typeface="+mn-lt"/>
          <a:ea typeface="+mn-ea"/>
          <a:cs typeface="+mn-cs"/>
        </a:defRPr>
      </a:lvl9pPr>
    </p:bodyStyle>
    <p:otherStyle>
      <a:lvl1pPr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18288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2860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27432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2004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Rectangle 51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5121"/>
          <p:cNvSpPr>
            <a:spLocks noChangeArrowheads="1"/>
          </p:cNvSpPr>
          <p:nvPr/>
        </p:nvSpPr>
        <p:spPr bwMode="auto">
          <a:xfrm>
            <a:off x="533400" y="2808288"/>
            <a:ext cx="5521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hangingPunct="0"/>
            <a:r>
              <a:rPr lang="en-GB" sz="3000" dirty="0" smtClean="0">
                <a:solidFill>
                  <a:schemeClr val="bg1"/>
                </a:solidFill>
                <a:ea typeface="MS PGothic" pitchFamily="34" charset="-128"/>
                <a:sym typeface="Wingdings" pitchFamily="2" charset="2"/>
              </a:rPr>
              <a:t>Introducing the 2007 Microsoft Office system </a:t>
            </a:r>
            <a:endParaRPr lang="en-US" sz="3000" dirty="0">
              <a:solidFill>
                <a:schemeClr val="bg1"/>
              </a:solidFill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2052" name="Rectangle 5122"/>
          <p:cNvSpPr>
            <a:spLocks noChangeArrowheads="1"/>
          </p:cNvSpPr>
          <p:nvPr/>
        </p:nvSpPr>
        <p:spPr bwMode="auto">
          <a:xfrm>
            <a:off x="500034" y="4143380"/>
            <a:ext cx="449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IE" sz="1400" dirty="0" smtClean="0">
                <a:solidFill>
                  <a:schemeClr val="bg1"/>
                </a:solidFill>
                <a:ea typeface="MS PGothic" pitchFamily="34" charset="-128"/>
                <a:sym typeface="Wingdings" pitchFamily="2" charset="2"/>
              </a:rPr>
              <a:t>Enda Flynn</a:t>
            </a:r>
            <a:endParaRPr lang="en-GB" sz="1400" dirty="0">
              <a:solidFill>
                <a:schemeClr val="bg1"/>
              </a:solidFill>
              <a:ea typeface="MS PGothic" pitchFamily="34" charset="-128"/>
              <a:sym typeface="Wingdings" pitchFamily="2" charset="2"/>
            </a:endParaRPr>
          </a:p>
          <a:p>
            <a:pPr eaLnBrk="0" hangingPunct="0"/>
            <a:r>
              <a:rPr lang="en-IE" sz="1400" dirty="0" smtClean="0">
                <a:solidFill>
                  <a:schemeClr val="bg1"/>
                </a:solidFill>
                <a:ea typeface="MS PGothic" pitchFamily="34" charset="-128"/>
                <a:sym typeface="Wingdings" pitchFamily="2" charset="2"/>
              </a:rPr>
              <a:t>IW Product Marketing Manager</a:t>
            </a:r>
          </a:p>
          <a:p>
            <a:pPr eaLnBrk="0" hangingPunct="0"/>
            <a:r>
              <a:rPr lang="en-IE" sz="1400" dirty="0" smtClean="0">
                <a:solidFill>
                  <a:schemeClr val="bg1"/>
                </a:solidFill>
                <a:ea typeface="MS PGothic" pitchFamily="34" charset="-128"/>
                <a:sym typeface="Wingdings" pitchFamily="2" charset="2"/>
              </a:rPr>
              <a:t>March 2008</a:t>
            </a:r>
          </a:p>
          <a:p>
            <a:pPr eaLnBrk="0" hangingPunct="0"/>
            <a:r>
              <a:rPr lang="en-IE" sz="1400" dirty="0" smtClean="0">
                <a:solidFill>
                  <a:schemeClr val="bg1"/>
                </a:solidFill>
                <a:ea typeface="MS PGothic" pitchFamily="34" charset="-128"/>
                <a:sym typeface="Wingdings" pitchFamily="2" charset="2"/>
              </a:rPr>
              <a:t>endaf@microsoft.com</a:t>
            </a:r>
            <a:endParaRPr lang="en-US" sz="1400" dirty="0">
              <a:solidFill>
                <a:schemeClr val="bg1"/>
              </a:solidFill>
              <a:ea typeface="MS PGothic" pitchFamily="34" charset="-128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69325" cy="725488"/>
          </a:xfrm>
        </p:spPr>
        <p:txBody>
          <a:bodyPr/>
          <a:lstStyle/>
          <a:p>
            <a:r>
              <a:rPr lang="en-US" dirty="0" smtClean="0"/>
              <a:t>Fluent User Interface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b="1" dirty="0" smtClean="0"/>
              <a:t>Quick Access Toolbar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Located at right of Office button</a:t>
            </a:r>
          </a:p>
          <a:p>
            <a:pPr>
              <a:defRPr/>
            </a:pPr>
            <a:r>
              <a:rPr lang="en-US" dirty="0" smtClean="0"/>
              <a:t>Can be customized for most commonly used commands</a:t>
            </a:r>
          </a:p>
          <a:p>
            <a:pPr>
              <a:defRPr/>
            </a:pPr>
            <a:r>
              <a:rPr lang="en-US" dirty="0" smtClean="0"/>
              <a:t>Can change location to above or below Ribbon</a:t>
            </a:r>
          </a:p>
          <a:p>
            <a:pPr>
              <a:buFont typeface="Wingdings" pitchFamily="2" charset="2"/>
              <a:buNone/>
              <a:defRPr/>
            </a:pPr>
            <a:endParaRPr lang="en-US" b="1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b="1" dirty="0" smtClean="0"/>
              <a:t>The Mini Toolbar</a:t>
            </a:r>
          </a:p>
          <a:p>
            <a:pPr>
              <a:defRPr/>
            </a:pPr>
            <a:r>
              <a:rPr lang="en-US" dirty="0" smtClean="0"/>
              <a:t>Select and point at text</a:t>
            </a:r>
          </a:p>
          <a:p>
            <a:pPr>
              <a:defRPr/>
            </a:pPr>
            <a:r>
              <a:rPr lang="en-US" dirty="0" smtClean="0"/>
              <a:t>Semi-transparent until point in toolbar</a:t>
            </a:r>
          </a:p>
          <a:p>
            <a:pPr>
              <a:defRPr/>
            </a:pPr>
            <a:r>
              <a:rPr lang="en-US" dirty="0" smtClean="0"/>
              <a:t>Most common options for program</a:t>
            </a:r>
          </a:p>
          <a:p>
            <a:pPr>
              <a:defRPr/>
            </a:pPr>
            <a:r>
              <a:rPr lang="en-US" dirty="0" smtClean="0"/>
              <a:t>No ScreenTips</a:t>
            </a:r>
          </a:p>
          <a:p>
            <a:pPr>
              <a:buNone/>
              <a:defRPr/>
            </a:pPr>
            <a:endParaRPr lang="en-US" dirty="0" smtClean="0"/>
          </a:p>
        </p:txBody>
      </p:sp>
      <p:pic>
        <p:nvPicPr>
          <p:cNvPr id="7172" name="Picture 5" descr="qa tb 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488" y="1990725"/>
            <a:ext cx="16652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997825" y="6535738"/>
            <a:ext cx="9144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11E5B6-8742-4656-9005-E54DE6A79DC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6" descr="ppt - context fm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786191"/>
            <a:ext cx="3527423" cy="13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53400" cy="990600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Introducing Microsoft Office Word 2007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000100" y="1571612"/>
            <a:ext cx="5943600" cy="4959350"/>
            <a:chOff x="1056" y="837"/>
            <a:chExt cx="3744" cy="3124"/>
          </a:xfrm>
        </p:grpSpPr>
        <p:pic>
          <p:nvPicPr>
            <p:cNvPr id="3077" name="Picture 7" descr="wd-full scre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9" y="1260"/>
              <a:ext cx="3706" cy="2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8" name="Text Box 8"/>
            <p:cNvSpPr txBox="1">
              <a:spLocks noChangeArrowheads="1"/>
            </p:cNvSpPr>
            <p:nvPr/>
          </p:nvSpPr>
          <p:spPr bwMode="auto">
            <a:xfrm>
              <a:off x="1076" y="3761"/>
              <a:ext cx="3513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>
                <a:tabLst>
                  <a:tab pos="171450" algn="ctr"/>
                  <a:tab pos="685800" algn="ctr"/>
                  <a:tab pos="4286250" algn="ctr"/>
                  <a:tab pos="5314950" algn="ctr"/>
                </a:tabLst>
              </a:pPr>
              <a:r>
                <a:rPr lang="en-US" sz="1000"/>
                <a:t>	Page	Spelling	View	Zoom</a:t>
              </a:r>
            </a:p>
            <a:p>
              <a:pPr algn="just">
                <a:tabLst>
                  <a:tab pos="171450" algn="ctr"/>
                  <a:tab pos="685800" algn="ctr"/>
                  <a:tab pos="4286250" algn="ctr"/>
                  <a:tab pos="5314950" algn="ctr"/>
                </a:tabLst>
              </a:pPr>
              <a:r>
                <a:rPr lang="en-US" sz="1000"/>
                <a:t>	Number	Status	Buttons	Bar</a:t>
              </a:r>
            </a:p>
          </p:txBody>
        </p:sp>
        <p:sp>
          <p:nvSpPr>
            <p:cNvPr id="3079" name="Line 23"/>
            <p:cNvSpPr>
              <a:spLocks noChangeShapeType="1"/>
            </p:cNvSpPr>
            <p:nvPr/>
          </p:nvSpPr>
          <p:spPr bwMode="auto">
            <a:xfrm flipV="1">
              <a:off x="1198" y="3645"/>
              <a:ext cx="0" cy="10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080" name="Line 24"/>
            <p:cNvSpPr>
              <a:spLocks noChangeShapeType="1"/>
            </p:cNvSpPr>
            <p:nvPr/>
          </p:nvSpPr>
          <p:spPr bwMode="auto">
            <a:xfrm flipV="1">
              <a:off x="1513" y="3645"/>
              <a:ext cx="1" cy="10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081" name="Line 25"/>
            <p:cNvSpPr>
              <a:spLocks noChangeShapeType="1"/>
            </p:cNvSpPr>
            <p:nvPr/>
          </p:nvSpPr>
          <p:spPr bwMode="auto">
            <a:xfrm flipV="1">
              <a:off x="3769" y="3645"/>
              <a:ext cx="1" cy="1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082" name="Line 26"/>
            <p:cNvSpPr>
              <a:spLocks noChangeShapeType="1"/>
            </p:cNvSpPr>
            <p:nvPr/>
          </p:nvSpPr>
          <p:spPr bwMode="auto">
            <a:xfrm flipV="1">
              <a:off x="4407" y="3645"/>
              <a:ext cx="1" cy="1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083" name="Text Box 9"/>
            <p:cNvSpPr txBox="1">
              <a:spLocks noChangeArrowheads="1"/>
            </p:cNvSpPr>
            <p:nvPr/>
          </p:nvSpPr>
          <p:spPr bwMode="auto">
            <a:xfrm>
              <a:off x="1056" y="837"/>
              <a:ext cx="3744" cy="3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>
                <a:tabLst>
                  <a:tab pos="800100" algn="ctr"/>
                  <a:tab pos="1657350" algn="ctr"/>
                  <a:tab pos="2343150" algn="ctr"/>
                  <a:tab pos="3143250" algn="ctr"/>
                  <a:tab pos="4972050" algn="l"/>
                  <a:tab pos="5143500" algn="l"/>
                  <a:tab pos="5829300" algn="r"/>
                </a:tabLst>
              </a:pPr>
              <a:r>
                <a:rPr lang="en-US" sz="1000"/>
                <a:t>	Quick						Close</a:t>
              </a:r>
            </a:p>
            <a:p>
              <a:pPr algn="just">
                <a:tabLst>
                  <a:tab pos="800100" algn="ctr"/>
                  <a:tab pos="1657350" algn="ctr"/>
                  <a:tab pos="2343150" algn="ctr"/>
                  <a:tab pos="3143250" algn="ctr"/>
                  <a:tab pos="4972050" algn="l"/>
                  <a:tab pos="5143500" algn="l"/>
                  <a:tab pos="5829300" algn="r"/>
                </a:tabLst>
              </a:pPr>
              <a:r>
                <a:rPr lang="en-US" sz="1000"/>
                <a:t>Office	Access					Maximize</a:t>
              </a:r>
            </a:p>
            <a:p>
              <a:pPr algn="just">
                <a:tabLst>
                  <a:tab pos="800100" algn="ctr"/>
                  <a:tab pos="1657350" algn="ctr"/>
                  <a:tab pos="2343150" algn="ctr"/>
                  <a:tab pos="3143250" algn="ctr"/>
                  <a:tab pos="4972050" algn="l"/>
                  <a:tab pos="5143500" algn="l"/>
                  <a:tab pos="5829300" algn="r"/>
                </a:tabLst>
              </a:pPr>
              <a:r>
                <a:rPr lang="en-US" sz="1000"/>
                <a:t>Button	Toolbar	Ribbon	Tab	Title Bar	Minimize</a:t>
              </a:r>
            </a:p>
          </p:txBody>
        </p:sp>
        <p:sp>
          <p:nvSpPr>
            <p:cNvPr id="3084" name="Line 10"/>
            <p:cNvSpPr>
              <a:spLocks noChangeShapeType="1"/>
            </p:cNvSpPr>
            <p:nvPr/>
          </p:nvSpPr>
          <p:spPr bwMode="auto">
            <a:xfrm>
              <a:off x="1164" y="1134"/>
              <a:ext cx="0" cy="1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085" name="Line 11"/>
            <p:cNvSpPr>
              <a:spLocks noChangeShapeType="1"/>
            </p:cNvSpPr>
            <p:nvPr/>
          </p:nvSpPr>
          <p:spPr bwMode="auto">
            <a:xfrm>
              <a:off x="1554" y="1134"/>
              <a:ext cx="1" cy="1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086" name="Line 12"/>
            <p:cNvSpPr>
              <a:spLocks noChangeShapeType="1"/>
            </p:cNvSpPr>
            <p:nvPr/>
          </p:nvSpPr>
          <p:spPr bwMode="auto">
            <a:xfrm>
              <a:off x="2101" y="1133"/>
              <a:ext cx="1" cy="2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087" name="Line 13"/>
            <p:cNvSpPr>
              <a:spLocks noChangeShapeType="1"/>
            </p:cNvSpPr>
            <p:nvPr/>
          </p:nvSpPr>
          <p:spPr bwMode="auto">
            <a:xfrm>
              <a:off x="3047" y="1137"/>
              <a:ext cx="0" cy="1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088" name="Line 14"/>
            <p:cNvSpPr>
              <a:spLocks noChangeShapeType="1"/>
            </p:cNvSpPr>
            <p:nvPr/>
          </p:nvSpPr>
          <p:spPr bwMode="auto">
            <a:xfrm>
              <a:off x="4488" y="1137"/>
              <a:ext cx="0" cy="1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089" name="Line 15"/>
            <p:cNvSpPr>
              <a:spLocks noChangeShapeType="1"/>
            </p:cNvSpPr>
            <p:nvPr/>
          </p:nvSpPr>
          <p:spPr bwMode="auto">
            <a:xfrm>
              <a:off x="4598" y="1039"/>
              <a:ext cx="1" cy="2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090" name="Line 16"/>
            <p:cNvSpPr>
              <a:spLocks noChangeShapeType="1"/>
            </p:cNvSpPr>
            <p:nvPr/>
          </p:nvSpPr>
          <p:spPr bwMode="auto">
            <a:xfrm>
              <a:off x="4702" y="945"/>
              <a:ext cx="1" cy="34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091" name="Text Box 17"/>
            <p:cNvSpPr txBox="1">
              <a:spLocks noChangeArrowheads="1"/>
            </p:cNvSpPr>
            <p:nvPr/>
          </p:nvSpPr>
          <p:spPr bwMode="auto">
            <a:xfrm>
              <a:off x="3729" y="1938"/>
              <a:ext cx="700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ct val="25000"/>
                </a:spcAft>
                <a:tabLst>
                  <a:tab pos="857250" algn="r"/>
                  <a:tab pos="1085850" algn="r"/>
                </a:tabLst>
              </a:pPr>
              <a:r>
                <a:rPr lang="en-US" sz="1000"/>
                <a:t>	More</a:t>
              </a:r>
            </a:p>
            <a:p>
              <a:pPr algn="r">
                <a:spcAft>
                  <a:spcPct val="25000"/>
                </a:spcAft>
                <a:tabLst>
                  <a:tab pos="857250" algn="r"/>
                  <a:tab pos="1085850" algn="r"/>
                </a:tabLst>
              </a:pPr>
              <a:r>
                <a:rPr lang="en-US" sz="1000"/>
                <a:t>	Horizontal Split Bar</a:t>
              </a:r>
            </a:p>
            <a:p>
              <a:pPr algn="r">
                <a:tabLst>
                  <a:tab pos="857250" algn="r"/>
                  <a:tab pos="1085850" algn="r"/>
                </a:tabLst>
              </a:pPr>
              <a:r>
                <a:rPr lang="en-US" sz="1000"/>
                <a:t>	View Ruler</a:t>
              </a:r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658" y="1371"/>
              <a:ext cx="1013" cy="100"/>
              <a:chOff x="7824" y="5015"/>
              <a:chExt cx="2333" cy="232"/>
            </a:xfrm>
          </p:grpSpPr>
          <p:sp>
            <p:nvSpPr>
              <p:cNvPr id="3101" name="Text Box 19"/>
              <p:cNvSpPr txBox="1">
                <a:spLocks noChangeArrowheads="1"/>
              </p:cNvSpPr>
              <p:nvPr/>
            </p:nvSpPr>
            <p:spPr bwMode="auto">
              <a:xfrm>
                <a:off x="7824" y="5015"/>
                <a:ext cx="1903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r"/>
                <a:r>
                  <a:rPr lang="en-US" sz="700"/>
                  <a:t>Microsoft Office Word Help</a:t>
                </a:r>
                <a:endParaRPr lang="en-US"/>
              </a:p>
            </p:txBody>
          </p:sp>
          <p:sp>
            <p:nvSpPr>
              <p:cNvPr id="3102" name="Line 20"/>
              <p:cNvSpPr>
                <a:spLocks noChangeShapeType="1"/>
              </p:cNvSpPr>
              <p:nvPr/>
            </p:nvSpPr>
            <p:spPr bwMode="auto">
              <a:xfrm>
                <a:off x="9750" y="5140"/>
                <a:ext cx="407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stealth" w="sm" len="sm"/>
              </a:ln>
            </p:spPr>
            <p:txBody>
              <a:bodyPr/>
              <a:lstStyle/>
              <a:p>
                <a:endParaRPr lang="en-IE"/>
              </a:p>
            </p:txBody>
          </p:sp>
        </p:grpSp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 flipV="1">
              <a:off x="4439" y="1845"/>
              <a:ext cx="256" cy="2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auto">
            <a:xfrm flipV="1">
              <a:off x="4443" y="1903"/>
              <a:ext cx="271" cy="3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095" name="Line 27"/>
            <p:cNvSpPr>
              <a:spLocks noChangeShapeType="1"/>
            </p:cNvSpPr>
            <p:nvPr/>
          </p:nvSpPr>
          <p:spPr bwMode="auto">
            <a:xfrm>
              <a:off x="2541" y="1142"/>
              <a:ext cx="0" cy="27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096" name="Text Box 29"/>
            <p:cNvSpPr txBox="1">
              <a:spLocks noChangeArrowheads="1"/>
            </p:cNvSpPr>
            <p:nvPr/>
          </p:nvSpPr>
          <p:spPr bwMode="auto">
            <a:xfrm>
              <a:off x="2514" y="1906"/>
              <a:ext cx="344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sz="1000"/>
                <a:t>Group</a:t>
              </a:r>
            </a:p>
          </p:txBody>
        </p:sp>
        <p:sp>
          <p:nvSpPr>
            <p:cNvPr id="3097" name="Line 30"/>
            <p:cNvSpPr>
              <a:spLocks noChangeShapeType="1"/>
            </p:cNvSpPr>
            <p:nvPr/>
          </p:nvSpPr>
          <p:spPr bwMode="auto">
            <a:xfrm flipV="1">
              <a:off x="2688" y="1806"/>
              <a:ext cx="1" cy="1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098" name="Line 31"/>
            <p:cNvSpPr>
              <a:spLocks noChangeShapeType="1"/>
            </p:cNvSpPr>
            <p:nvPr/>
          </p:nvSpPr>
          <p:spPr bwMode="auto">
            <a:xfrm flipV="1">
              <a:off x="4199" y="1732"/>
              <a:ext cx="0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099" name="Text Box 33"/>
            <p:cNvSpPr txBox="1">
              <a:spLocks noChangeArrowheads="1"/>
            </p:cNvSpPr>
            <p:nvPr/>
          </p:nvSpPr>
          <p:spPr bwMode="auto">
            <a:xfrm>
              <a:off x="2895" y="1919"/>
              <a:ext cx="705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/>
                <a:t>Show dialog box</a:t>
              </a:r>
              <a:br>
                <a:rPr lang="en-US" sz="1000"/>
              </a:br>
              <a:r>
                <a:rPr lang="en-US" sz="1000"/>
                <a:t>or window</a:t>
              </a:r>
            </a:p>
          </p:txBody>
        </p:sp>
        <p:sp>
          <p:nvSpPr>
            <p:cNvPr id="3100" name="Line 34"/>
            <p:cNvSpPr>
              <a:spLocks noChangeShapeType="1"/>
            </p:cNvSpPr>
            <p:nvPr/>
          </p:nvSpPr>
          <p:spPr bwMode="auto">
            <a:xfrm flipV="1">
              <a:off x="3248" y="1802"/>
              <a:ext cx="1" cy="14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3076" name="Slide Number Placeholder 29"/>
          <p:cNvSpPr>
            <a:spLocks noGrp="1"/>
          </p:cNvSpPr>
          <p:nvPr>
            <p:ph type="sldNum" sz="quarter" idx="4294967295"/>
          </p:nvPr>
        </p:nvSpPr>
        <p:spPr>
          <a:xfrm>
            <a:off x="7997825" y="6535738"/>
            <a:ext cx="914400" cy="244475"/>
          </a:xfrm>
          <a:prstGeom prst="rect">
            <a:avLst/>
          </a:prstGeom>
          <a:noFill/>
        </p:spPr>
        <p:txBody>
          <a:bodyPr/>
          <a:lstStyle/>
          <a:p>
            <a:fld id="{DBC74A04-91A6-4BC7-8FF8-F6023E1FFBB2}" type="slidenum">
              <a:rPr lang="en-US" smtClean="0">
                <a:latin typeface="Arial" charset="0"/>
                <a:cs typeface="Arial" charset="0"/>
              </a:rPr>
              <a:pPr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002587" cy="914400"/>
          </a:xfrm>
        </p:spPr>
        <p:txBody>
          <a:bodyPr/>
          <a:lstStyle/>
          <a:p>
            <a:r>
              <a:rPr lang="en-US" dirty="0" smtClean="0"/>
              <a:t>What’s New in Office 2007?</a:t>
            </a:r>
            <a:endParaRPr lang="en-US" dirty="0" smtClean="0">
              <a:cs typeface="Arial" charset="0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455613" y="1370013"/>
            <a:ext cx="4187825" cy="5030787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cs typeface="Arial" charset="0"/>
              </a:rPr>
              <a:t>Formatting with Ease</a:t>
            </a:r>
          </a:p>
          <a:p>
            <a:r>
              <a:rPr lang="en-US" dirty="0" smtClean="0">
                <a:cs typeface="Arial" charset="0"/>
              </a:rPr>
              <a:t>Galleries and Live Previews</a:t>
            </a:r>
          </a:p>
          <a:p>
            <a:pPr lvl="1"/>
            <a:r>
              <a:rPr lang="en-US" dirty="0" smtClean="0">
                <a:cs typeface="Arial" charset="0"/>
              </a:rPr>
              <a:t>Drop-downs of graphical representation of formatting changes – known as ‘galleries’</a:t>
            </a:r>
          </a:p>
          <a:p>
            <a:pPr lvl="1"/>
            <a:r>
              <a:rPr lang="en-US" dirty="0" smtClean="0">
                <a:cs typeface="Arial" charset="0"/>
              </a:rPr>
              <a:t>See changes in document on the fly with ‘Live Previews’</a:t>
            </a:r>
          </a:p>
          <a:p>
            <a:endParaRPr lang="en-US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endParaRPr lang="en-US" b="1" dirty="0" smtClean="0">
              <a:cs typeface="Arial" charset="0"/>
            </a:endParaRP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997825" y="6535738"/>
            <a:ext cx="914400" cy="244475"/>
          </a:xfrm>
          <a:prstGeom prst="rect">
            <a:avLst/>
          </a:prstGeom>
          <a:noFill/>
        </p:spPr>
        <p:txBody>
          <a:bodyPr/>
          <a:lstStyle/>
          <a:p>
            <a:fld id="{51418EB7-E819-498A-B2C9-B36691698173}" type="slidenum">
              <a:rPr lang="en-US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rcRect t="-125" r="57110" b="36000"/>
          <a:stretch>
            <a:fillRect/>
          </a:stretch>
        </p:blipFill>
        <p:spPr bwMode="auto">
          <a:xfrm>
            <a:off x="4714876" y="2143116"/>
            <a:ext cx="4257686" cy="408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357158" y="300022"/>
            <a:ext cx="8002587" cy="914400"/>
          </a:xfrm>
        </p:spPr>
        <p:txBody>
          <a:bodyPr/>
          <a:lstStyle/>
          <a:p>
            <a:r>
              <a:rPr lang="en-US" dirty="0" smtClean="0"/>
              <a:t>What’s New in Office 2007?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sz="half" idx="1"/>
          </p:nvPr>
        </p:nvSpPr>
        <p:spPr>
          <a:xfrm>
            <a:off x="455613" y="1370013"/>
            <a:ext cx="8459787" cy="5006975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cs typeface="Arial" charset="0"/>
              </a:rPr>
              <a:t>Working with Pictures</a:t>
            </a:r>
          </a:p>
          <a:p>
            <a:r>
              <a:rPr lang="en-US" sz="2200" dirty="0" smtClean="0">
                <a:cs typeface="Arial" charset="0"/>
              </a:rPr>
              <a:t>Separate command for pictures and clip art in Illustrations group</a:t>
            </a:r>
          </a:p>
          <a:p>
            <a:r>
              <a:rPr lang="en-US" sz="2200" dirty="0" smtClean="0">
                <a:cs typeface="Arial" charset="0"/>
              </a:rPr>
              <a:t>Once picture inserted, </a:t>
            </a:r>
            <a:r>
              <a:rPr lang="en-US" sz="2200" b="1" dirty="0" smtClean="0">
                <a:cs typeface="Arial" charset="0"/>
              </a:rPr>
              <a:t>Picture Tools Format</a:t>
            </a:r>
            <a:r>
              <a:rPr lang="en-US" sz="2200" dirty="0" smtClean="0">
                <a:cs typeface="Arial" charset="0"/>
              </a:rPr>
              <a:t> tab appears (context sensitive)</a:t>
            </a:r>
          </a:p>
          <a:p>
            <a:endParaRPr lang="en-US" sz="2200" dirty="0" smtClean="0">
              <a:cs typeface="Arial" charset="0"/>
            </a:endParaRPr>
          </a:p>
          <a:p>
            <a:pPr lvl="1">
              <a:buNone/>
            </a:pPr>
            <a:endParaRPr lang="en-US" sz="2200" dirty="0" smtClean="0">
              <a:cs typeface="Arial" charset="0"/>
            </a:endParaRPr>
          </a:p>
          <a:p>
            <a:pPr lvl="1">
              <a:buNone/>
            </a:pPr>
            <a:endParaRPr lang="en-US" sz="2200" dirty="0" smtClean="0">
              <a:cs typeface="Arial" charset="0"/>
            </a:endParaRPr>
          </a:p>
          <a:p>
            <a:pPr>
              <a:buNone/>
            </a:pPr>
            <a:endParaRPr lang="en-US" sz="2200" dirty="0" smtClean="0">
              <a:cs typeface="Arial" charset="0"/>
            </a:endParaRPr>
          </a:p>
          <a:p>
            <a:r>
              <a:rPr lang="en-US" sz="2200" dirty="0" smtClean="0">
                <a:cs typeface="Arial" charset="0"/>
              </a:rPr>
              <a:t>To display Format Picture dialog box:</a:t>
            </a:r>
          </a:p>
          <a:p>
            <a:pPr lvl="1"/>
            <a:r>
              <a:rPr lang="en-US" sz="1600" dirty="0" smtClean="0">
                <a:cs typeface="Arial" charset="0"/>
              </a:rPr>
              <a:t>Right-click picture and click </a:t>
            </a:r>
            <a:r>
              <a:rPr lang="en-US" sz="1600" b="1" dirty="0" smtClean="0">
                <a:cs typeface="Arial" charset="0"/>
              </a:rPr>
              <a:t>Format Picture</a:t>
            </a:r>
            <a:r>
              <a:rPr lang="en-US" sz="1600" dirty="0" smtClean="0">
                <a:cs typeface="Arial" charset="0"/>
              </a:rPr>
              <a:t> </a:t>
            </a:r>
          </a:p>
          <a:p>
            <a:pPr lvl="1"/>
            <a:r>
              <a:rPr lang="en-US" sz="1600" b="1" dirty="0" smtClean="0">
                <a:cs typeface="Arial" charset="0"/>
              </a:rPr>
              <a:t>Picture Tools Format</a:t>
            </a:r>
            <a:r>
              <a:rPr lang="en-US" sz="1600" dirty="0" smtClean="0">
                <a:cs typeface="Arial" charset="0"/>
              </a:rPr>
              <a:t> tab, </a:t>
            </a:r>
            <a:r>
              <a:rPr lang="en-US" sz="1600" b="1" dirty="0" smtClean="0">
                <a:cs typeface="Arial" charset="0"/>
              </a:rPr>
              <a:t>Size</a:t>
            </a:r>
            <a:r>
              <a:rPr lang="en-US" sz="1600" dirty="0" smtClean="0">
                <a:cs typeface="Arial" charset="0"/>
              </a:rPr>
              <a:t> group, click   </a:t>
            </a:r>
          </a:p>
        </p:txBody>
      </p:sp>
      <p:pic>
        <p:nvPicPr>
          <p:cNvPr id="24580" name="Picture 5" descr="pic 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596" y="3214686"/>
            <a:ext cx="7534275" cy="1066800"/>
          </a:xfrm>
          <a:noFill/>
        </p:spPr>
      </p:pic>
      <p:pic>
        <p:nvPicPr>
          <p:cNvPr id="24582" name="Picture 7" descr="more (db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5513" y="4846638"/>
            <a:ext cx="1428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44981BF-9CD1-40F9-95DC-3C339AC8EA2E}" type="slidenum">
              <a:rPr lang="en-US" smtClean="0">
                <a:latin typeface="Arial" charset="0"/>
                <a:cs typeface="Arial" charset="0"/>
              </a:rPr>
              <a:pPr/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285720" y="642918"/>
            <a:ext cx="8569325" cy="725488"/>
          </a:xfrm>
        </p:spPr>
        <p:txBody>
          <a:bodyPr/>
          <a:lstStyle/>
          <a:p>
            <a:r>
              <a:rPr lang="en-US" dirty="0" smtClean="0"/>
              <a:t>What’s New in Office 2007?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b="1" dirty="0" smtClean="0"/>
              <a:t>Proofing Documents</a:t>
            </a:r>
          </a:p>
          <a:p>
            <a:pPr>
              <a:defRPr/>
            </a:pPr>
            <a:r>
              <a:rPr lang="en-US" dirty="0" smtClean="0"/>
              <a:t>Using the Document Inspector</a:t>
            </a:r>
          </a:p>
          <a:p>
            <a:pPr lvl="1">
              <a:defRPr/>
            </a:pPr>
            <a:r>
              <a:rPr lang="en-US" dirty="0" smtClean="0"/>
              <a:t>Can find and detect:</a:t>
            </a:r>
          </a:p>
          <a:p>
            <a:pPr lvl="2">
              <a:defRPr/>
            </a:pPr>
            <a:r>
              <a:rPr lang="en-US" sz="1800" dirty="0" smtClean="0"/>
              <a:t>Comments, revision marks, document versions, or annotations</a:t>
            </a:r>
          </a:p>
          <a:p>
            <a:pPr lvl="2">
              <a:defRPr/>
            </a:pPr>
            <a:r>
              <a:rPr lang="en-US" sz="1800" dirty="0" smtClean="0"/>
              <a:t>Properties of document</a:t>
            </a:r>
          </a:p>
          <a:p>
            <a:pPr lvl="2">
              <a:defRPr/>
            </a:pPr>
            <a:r>
              <a:rPr lang="en-US" sz="1800" dirty="0" smtClean="0"/>
              <a:t>Information in headers or footers</a:t>
            </a:r>
          </a:p>
          <a:p>
            <a:pPr lvl="2">
              <a:defRPr/>
            </a:pPr>
            <a:r>
              <a:rPr lang="en-US" sz="1800" dirty="0" smtClean="0"/>
              <a:t>Hidden text using the Hidden text feature</a:t>
            </a:r>
          </a:p>
          <a:p>
            <a:pPr lvl="2">
              <a:defRPr/>
            </a:pPr>
            <a:r>
              <a:rPr lang="en-US" sz="1800" dirty="0" smtClean="0"/>
              <a:t>Custom XML data not visible in document</a:t>
            </a:r>
          </a:p>
          <a:p>
            <a:pPr lvl="1">
              <a:defRPr/>
            </a:pPr>
            <a:r>
              <a:rPr lang="en-US" dirty="0" smtClean="0"/>
              <a:t>Click     , </a:t>
            </a:r>
            <a:r>
              <a:rPr lang="en-US" b="1" dirty="0" smtClean="0"/>
              <a:t>Prepare,</a:t>
            </a:r>
            <a:r>
              <a:rPr lang="en-US" dirty="0" smtClean="0"/>
              <a:t> </a:t>
            </a:r>
            <a:r>
              <a:rPr lang="en-US" b="1" dirty="0" smtClean="0"/>
              <a:t>Properties</a:t>
            </a:r>
          </a:p>
          <a:p>
            <a:pPr lvl="1">
              <a:defRPr/>
            </a:pPr>
            <a:r>
              <a:rPr lang="en-US" dirty="0" smtClean="0"/>
              <a:t>Easily identify and remove sensitive information – ideal for tenders, legal practice etc.</a:t>
            </a:r>
          </a:p>
        </p:txBody>
      </p:sp>
      <p:pic>
        <p:nvPicPr>
          <p:cNvPr id="24580" name="Picture 4" descr="option-butt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582" y="4500570"/>
            <a:ext cx="2476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997825" y="6535738"/>
            <a:ext cx="9144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03239B-39C0-416D-823B-07588E136A9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323850" y="714356"/>
            <a:ext cx="8569325" cy="725488"/>
          </a:xfrm>
        </p:spPr>
        <p:txBody>
          <a:bodyPr/>
          <a:lstStyle/>
          <a:p>
            <a:r>
              <a:rPr lang="en-US" dirty="0" smtClean="0"/>
              <a:t>Introducing Microsoft Office Excel 2007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590675" y="1658960"/>
            <a:ext cx="5797550" cy="4984750"/>
            <a:chOff x="957" y="874"/>
            <a:chExt cx="3652" cy="3140"/>
          </a:xfrm>
        </p:grpSpPr>
        <p:pic>
          <p:nvPicPr>
            <p:cNvPr id="3077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57" y="1295"/>
              <a:ext cx="3632" cy="2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8" name="Text Box 7"/>
            <p:cNvSpPr txBox="1">
              <a:spLocks noChangeArrowheads="1"/>
            </p:cNvSpPr>
            <p:nvPr/>
          </p:nvSpPr>
          <p:spPr bwMode="auto">
            <a:xfrm>
              <a:off x="961" y="874"/>
              <a:ext cx="3648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>
                <a:tabLst>
                  <a:tab pos="685800" algn="ctr"/>
                  <a:tab pos="1600200" algn="ctr"/>
                  <a:tab pos="2228850" algn="ctr"/>
                  <a:tab pos="2914650" algn="ctr"/>
                  <a:tab pos="4457700" algn="ctr"/>
                  <a:tab pos="4800600" algn="l"/>
                  <a:tab pos="4914900" algn="l"/>
                  <a:tab pos="5600700" algn="r"/>
                </a:tabLst>
              </a:pPr>
              <a:r>
                <a:rPr lang="en-US" sz="1000"/>
                <a:t>	Quick							Close</a:t>
              </a:r>
            </a:p>
            <a:p>
              <a:pPr algn="just">
                <a:tabLst>
                  <a:tab pos="685800" algn="ctr"/>
                  <a:tab pos="1600200" algn="ctr"/>
                  <a:tab pos="2228850" algn="ctr"/>
                  <a:tab pos="2914650" algn="ctr"/>
                  <a:tab pos="4457700" algn="ctr"/>
                  <a:tab pos="4800600" algn="l"/>
                  <a:tab pos="4914900" algn="l"/>
                  <a:tab pos="5600700" algn="r"/>
                </a:tabLst>
              </a:pPr>
              <a:r>
                <a:rPr lang="en-US" sz="1000"/>
                <a:t>Office	Access			Title			Maximize</a:t>
              </a:r>
            </a:p>
            <a:p>
              <a:pPr algn="just">
                <a:tabLst>
                  <a:tab pos="685800" algn="ctr"/>
                  <a:tab pos="1600200" algn="ctr"/>
                  <a:tab pos="2228850" algn="ctr"/>
                  <a:tab pos="2914650" algn="ctr"/>
                  <a:tab pos="4457700" algn="ctr"/>
                  <a:tab pos="4800600" algn="l"/>
                  <a:tab pos="4914900" algn="l"/>
                  <a:tab pos="5600700" algn="r"/>
                </a:tabLst>
              </a:pPr>
              <a:r>
                <a:rPr lang="en-US" sz="1000"/>
                <a:t>Button	Toolbar	Ribbon	Tab	Bar	Help	Minimize</a:t>
              </a:r>
            </a:p>
          </p:txBody>
        </p:sp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3517" y="1867"/>
              <a:ext cx="997" cy="87"/>
              <a:chOff x="3517" y="1867"/>
              <a:chExt cx="997" cy="87"/>
            </a:xfrm>
          </p:grpSpPr>
          <p:sp>
            <p:nvSpPr>
              <p:cNvPr id="3099" name="Text Box 8"/>
              <p:cNvSpPr txBox="1">
                <a:spLocks noChangeArrowheads="1"/>
              </p:cNvSpPr>
              <p:nvPr/>
            </p:nvSpPr>
            <p:spPr bwMode="auto">
              <a:xfrm>
                <a:off x="3517" y="1867"/>
                <a:ext cx="787" cy="8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r"/>
                <a:r>
                  <a:rPr lang="en-US" sz="1000"/>
                  <a:t>Expand Formula Bar</a:t>
                </a:r>
              </a:p>
            </p:txBody>
          </p:sp>
          <p:sp>
            <p:nvSpPr>
              <p:cNvPr id="3100" name="Line 9"/>
              <p:cNvSpPr>
                <a:spLocks noChangeShapeType="1"/>
              </p:cNvSpPr>
              <p:nvPr/>
            </p:nvSpPr>
            <p:spPr bwMode="auto">
              <a:xfrm>
                <a:off x="4340" y="1910"/>
                <a:ext cx="17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stealth" w="sm" len="sm"/>
              </a:ln>
            </p:spPr>
            <p:txBody>
              <a:bodyPr/>
              <a:lstStyle/>
              <a:p>
                <a:endParaRPr lang="en-IE"/>
              </a:p>
            </p:txBody>
          </p:sp>
        </p:grpSp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1509" y="3695"/>
              <a:ext cx="2825" cy="319"/>
              <a:chOff x="1509" y="3695"/>
              <a:chExt cx="2825" cy="319"/>
            </a:xfrm>
          </p:grpSpPr>
          <p:sp>
            <p:nvSpPr>
              <p:cNvPr id="3095" name="Text Box 10"/>
              <p:cNvSpPr txBox="1">
                <a:spLocks noChangeArrowheads="1"/>
              </p:cNvSpPr>
              <p:nvPr/>
            </p:nvSpPr>
            <p:spPr bwMode="auto">
              <a:xfrm>
                <a:off x="1509" y="3888"/>
                <a:ext cx="2825" cy="12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tabLst>
                    <a:tab pos="800100" algn="ctr"/>
                    <a:tab pos="3429000" algn="ctr"/>
                    <a:tab pos="4343400" algn="ctr"/>
                  </a:tabLst>
                </a:pPr>
                <a:r>
                  <a:rPr lang="en-US" sz="1000"/>
                  <a:t>	Insert Worksheet	View Buttons	Zoom</a:t>
                </a:r>
              </a:p>
            </p:txBody>
          </p:sp>
          <p:sp>
            <p:nvSpPr>
              <p:cNvPr id="3096" name="Line 11"/>
              <p:cNvSpPr>
                <a:spLocks noChangeShapeType="1"/>
              </p:cNvSpPr>
              <p:nvPr/>
            </p:nvSpPr>
            <p:spPr bwMode="auto">
              <a:xfrm flipH="1" flipV="1">
                <a:off x="2000" y="3695"/>
                <a:ext cx="2" cy="18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stealth" w="sm" len="sm"/>
              </a:ln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3097" name="Line 12"/>
              <p:cNvSpPr>
                <a:spLocks noChangeShapeType="1"/>
              </p:cNvSpPr>
              <p:nvPr/>
            </p:nvSpPr>
            <p:spPr bwMode="auto">
              <a:xfrm flipH="1" flipV="1">
                <a:off x="3680" y="3776"/>
                <a:ext cx="0" cy="10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stealth" w="sm" len="sm"/>
              </a:ln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3098" name="Line 13"/>
              <p:cNvSpPr>
                <a:spLocks noChangeShapeType="1"/>
              </p:cNvSpPr>
              <p:nvPr/>
            </p:nvSpPr>
            <p:spPr bwMode="auto">
              <a:xfrm flipV="1">
                <a:off x="4229" y="3773"/>
                <a:ext cx="1" cy="10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stealth" w="sm" len="sm"/>
              </a:ln>
            </p:spPr>
            <p:txBody>
              <a:bodyPr/>
              <a:lstStyle/>
              <a:p>
                <a:endParaRPr lang="en-IE"/>
              </a:p>
            </p:txBody>
          </p:sp>
        </p:grpSp>
        <p:sp>
          <p:nvSpPr>
            <p:cNvPr id="3081" name="Line 14"/>
            <p:cNvSpPr>
              <a:spLocks noChangeShapeType="1"/>
            </p:cNvSpPr>
            <p:nvPr/>
          </p:nvSpPr>
          <p:spPr bwMode="auto">
            <a:xfrm>
              <a:off x="1093" y="1235"/>
              <a:ext cx="0" cy="144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082" name="Line 15"/>
            <p:cNvSpPr>
              <a:spLocks noChangeShapeType="1"/>
            </p:cNvSpPr>
            <p:nvPr/>
          </p:nvSpPr>
          <p:spPr bwMode="auto">
            <a:xfrm>
              <a:off x="1054" y="1169"/>
              <a:ext cx="0" cy="1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083" name="Line 16"/>
            <p:cNvSpPr>
              <a:spLocks noChangeShapeType="1"/>
            </p:cNvSpPr>
            <p:nvPr/>
          </p:nvSpPr>
          <p:spPr bwMode="auto">
            <a:xfrm>
              <a:off x="4522" y="980"/>
              <a:ext cx="1" cy="3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084" name="Line 17"/>
            <p:cNvSpPr>
              <a:spLocks noChangeShapeType="1"/>
            </p:cNvSpPr>
            <p:nvPr/>
          </p:nvSpPr>
          <p:spPr bwMode="auto">
            <a:xfrm>
              <a:off x="4423" y="1076"/>
              <a:ext cx="1" cy="2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085" name="Line 18"/>
            <p:cNvSpPr>
              <a:spLocks noChangeShapeType="1"/>
            </p:cNvSpPr>
            <p:nvPr/>
          </p:nvSpPr>
          <p:spPr bwMode="auto">
            <a:xfrm>
              <a:off x="4189" y="1163"/>
              <a:ext cx="0" cy="144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086" name="Line 19"/>
            <p:cNvSpPr>
              <a:spLocks noChangeShapeType="1"/>
            </p:cNvSpPr>
            <p:nvPr/>
          </p:nvSpPr>
          <p:spPr bwMode="auto">
            <a:xfrm>
              <a:off x="4327" y="1172"/>
              <a:ext cx="1" cy="14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087" name="Line 20"/>
            <p:cNvSpPr>
              <a:spLocks noChangeShapeType="1"/>
            </p:cNvSpPr>
            <p:nvPr/>
          </p:nvSpPr>
          <p:spPr bwMode="auto">
            <a:xfrm>
              <a:off x="3841" y="1165"/>
              <a:ext cx="411" cy="2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088" name="Line 21"/>
            <p:cNvSpPr>
              <a:spLocks noChangeShapeType="1"/>
            </p:cNvSpPr>
            <p:nvPr/>
          </p:nvSpPr>
          <p:spPr bwMode="auto">
            <a:xfrm>
              <a:off x="2803" y="1169"/>
              <a:ext cx="1" cy="14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089" name="Line 22"/>
            <p:cNvSpPr>
              <a:spLocks noChangeShapeType="1"/>
            </p:cNvSpPr>
            <p:nvPr/>
          </p:nvSpPr>
          <p:spPr bwMode="auto">
            <a:xfrm>
              <a:off x="1367" y="1172"/>
              <a:ext cx="3" cy="1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090" name="Line 23"/>
            <p:cNvSpPr>
              <a:spLocks noChangeShapeType="1"/>
            </p:cNvSpPr>
            <p:nvPr/>
          </p:nvSpPr>
          <p:spPr bwMode="auto">
            <a:xfrm>
              <a:off x="1966" y="1163"/>
              <a:ext cx="1" cy="3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2025" y="1845"/>
              <a:ext cx="351" cy="264"/>
              <a:chOff x="2025" y="1845"/>
              <a:chExt cx="351" cy="264"/>
            </a:xfrm>
          </p:grpSpPr>
          <p:sp>
            <p:nvSpPr>
              <p:cNvPr id="3093" name="Text Box 25"/>
              <p:cNvSpPr txBox="1">
                <a:spLocks noChangeArrowheads="1"/>
              </p:cNvSpPr>
              <p:nvPr/>
            </p:nvSpPr>
            <p:spPr bwMode="auto">
              <a:xfrm>
                <a:off x="2025" y="1957"/>
                <a:ext cx="351" cy="1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/>
                <a:r>
                  <a:rPr lang="en-US" sz="1000"/>
                  <a:t>Group</a:t>
                </a:r>
              </a:p>
            </p:txBody>
          </p:sp>
          <p:sp>
            <p:nvSpPr>
              <p:cNvPr id="3094" name="Line 26"/>
              <p:cNvSpPr>
                <a:spLocks noChangeShapeType="1"/>
              </p:cNvSpPr>
              <p:nvPr/>
            </p:nvSpPr>
            <p:spPr bwMode="auto">
              <a:xfrm flipV="1">
                <a:off x="2201" y="1845"/>
                <a:ext cx="0" cy="1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stealth" w="sm" len="sm"/>
              </a:ln>
            </p:spPr>
            <p:txBody>
              <a:bodyPr/>
              <a:lstStyle/>
              <a:p>
                <a:endParaRPr lang="en-IE"/>
              </a:p>
            </p:txBody>
          </p:sp>
        </p:grpSp>
        <p:sp>
          <p:nvSpPr>
            <p:cNvPr id="3092" name="Line 27"/>
            <p:cNvSpPr>
              <a:spLocks noChangeShapeType="1"/>
            </p:cNvSpPr>
            <p:nvPr/>
          </p:nvSpPr>
          <p:spPr bwMode="auto">
            <a:xfrm>
              <a:off x="2361" y="1160"/>
              <a:ext cx="1" cy="27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28" name="Slide Number Placeholder 27"/>
          <p:cNvSpPr>
            <a:spLocks noGrp="1"/>
          </p:cNvSpPr>
          <p:nvPr>
            <p:ph type="sldNum" sz="quarter" idx="4294967295"/>
          </p:nvPr>
        </p:nvSpPr>
        <p:spPr>
          <a:xfrm>
            <a:off x="7997825" y="6535738"/>
            <a:ext cx="9144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1E50B8C-F081-4F5E-9547-A736D0AE2A9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323850" y="714356"/>
            <a:ext cx="8569325" cy="725488"/>
          </a:xfrm>
        </p:spPr>
        <p:txBody>
          <a:bodyPr/>
          <a:lstStyle/>
          <a:p>
            <a:r>
              <a:rPr lang="en-US" dirty="0" smtClean="0"/>
              <a:t>Introducing Microsoft Office Excel 2007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Expansions to Excel 2007</a:t>
            </a:r>
          </a:p>
          <a:p>
            <a:r>
              <a:rPr lang="en-US" sz="2200" dirty="0" smtClean="0"/>
              <a:t>Worksheet can contain 1,048,576 rows and 16,384 columns</a:t>
            </a:r>
          </a:p>
          <a:p>
            <a:r>
              <a:rPr lang="en-US" sz="2200" dirty="0" smtClean="0"/>
              <a:t>Unlimited number of formatting types</a:t>
            </a:r>
          </a:p>
          <a:p>
            <a:r>
              <a:rPr lang="en-US" sz="2200" dirty="0" smtClean="0"/>
              <a:t>Number of cell references limited only to amount of RAM</a:t>
            </a:r>
          </a:p>
          <a:p>
            <a:r>
              <a:rPr lang="en-US" sz="2200" dirty="0" smtClean="0"/>
              <a:t>Memory management increased</a:t>
            </a:r>
          </a:p>
          <a:p>
            <a:r>
              <a:rPr lang="en-US" sz="2200" dirty="0" smtClean="0"/>
              <a:t>Supports dual processors and multithread chipsets</a:t>
            </a:r>
          </a:p>
          <a:p>
            <a:r>
              <a:rPr lang="en-US" sz="2200" dirty="0" smtClean="0"/>
              <a:t>Supports up to 16 million colors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97825" y="6535738"/>
            <a:ext cx="9144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56240C4-D2F8-4FB6-BBC9-516A7BB4D9E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69325" cy="725488"/>
          </a:xfrm>
        </p:spPr>
        <p:txBody>
          <a:bodyPr/>
          <a:lstStyle/>
          <a:p>
            <a:r>
              <a:rPr lang="en-US" dirty="0" smtClean="0"/>
              <a:t>Excel 2007: Tables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sz="half" idx="1"/>
          </p:nvPr>
        </p:nvSpPr>
        <p:spPr>
          <a:xfrm>
            <a:off x="455613" y="1370013"/>
            <a:ext cx="4530725" cy="5030787"/>
          </a:xfrm>
        </p:spPr>
        <p:txBody>
          <a:bodyPr/>
          <a:lstStyle/>
          <a:p>
            <a:r>
              <a:rPr lang="en-US" sz="2000" dirty="0" smtClean="0"/>
              <a:t>Convert data into impactful tables</a:t>
            </a:r>
          </a:p>
          <a:p>
            <a:r>
              <a:rPr lang="en-US" sz="2000" b="1" dirty="0" smtClean="0"/>
              <a:t>Using Table Styles</a:t>
            </a:r>
          </a:p>
          <a:p>
            <a:pPr lvl="1"/>
            <a:r>
              <a:rPr lang="en-US" sz="1800" dirty="0" smtClean="0"/>
              <a:t>Replaces AutoFormat command</a:t>
            </a:r>
          </a:p>
          <a:p>
            <a:pPr lvl="1"/>
            <a:r>
              <a:rPr lang="en-US" sz="1800" dirty="0" smtClean="0"/>
              <a:t>Can create style for table or PivotTable</a:t>
            </a:r>
          </a:p>
          <a:p>
            <a:pPr lvl="1"/>
            <a:r>
              <a:rPr lang="en-US" sz="1800" dirty="0" smtClean="0"/>
              <a:t>Converts data to table format or database table</a:t>
            </a:r>
          </a:p>
          <a:p>
            <a:pPr lvl="1"/>
            <a:r>
              <a:rPr lang="en-US" sz="1800" dirty="0" smtClean="0"/>
              <a:t>New ribbon options for tables</a:t>
            </a:r>
          </a:p>
        </p:txBody>
      </p:sp>
      <p:pic>
        <p:nvPicPr>
          <p:cNvPr id="13316" name="Picture 24" descr="tbl style r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264"/>
          <a:stretch>
            <a:fillRect/>
          </a:stretch>
        </p:blipFill>
        <p:spPr>
          <a:xfrm>
            <a:off x="5072063" y="1368425"/>
            <a:ext cx="3165475" cy="3595688"/>
          </a:xfrm>
          <a:noFill/>
        </p:spPr>
      </p:pic>
      <p:pic>
        <p:nvPicPr>
          <p:cNvPr id="13317" name="Picture 23" descr="tbl style r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0163" y="5095875"/>
            <a:ext cx="654367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97825" y="6535738"/>
            <a:ext cx="9144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6E4DB3-CB7A-4BF0-AF3A-37BA1855D24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69325" cy="725488"/>
          </a:xfrm>
        </p:spPr>
        <p:txBody>
          <a:bodyPr/>
          <a:lstStyle/>
          <a:p>
            <a:r>
              <a:rPr lang="en-US" dirty="0" smtClean="0"/>
              <a:t>Excel 2007: Formatting Options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sz="half" idx="1"/>
          </p:nvPr>
        </p:nvSpPr>
        <p:spPr>
          <a:xfrm>
            <a:off x="455613" y="1370013"/>
            <a:ext cx="5402262" cy="5030787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Conditional Formatting</a:t>
            </a:r>
          </a:p>
          <a:p>
            <a:r>
              <a:rPr lang="en-US" sz="2200" dirty="0" smtClean="0"/>
              <a:t>Additional option called data bars</a:t>
            </a:r>
          </a:p>
          <a:p>
            <a:r>
              <a:rPr lang="en-US" sz="2200" dirty="0" smtClean="0"/>
              <a:t>Sets up “mini chart” in cell range</a:t>
            </a:r>
          </a:p>
          <a:p>
            <a:r>
              <a:rPr lang="en-US" sz="2200" b="1" dirty="0" smtClean="0"/>
              <a:t>Home </a:t>
            </a:r>
            <a:r>
              <a:rPr lang="en-US" sz="2200" dirty="0" smtClean="0"/>
              <a:t>tab, </a:t>
            </a:r>
            <a:r>
              <a:rPr lang="en-US" sz="2200" b="1" dirty="0" smtClean="0"/>
              <a:t>Styles </a:t>
            </a:r>
            <a:r>
              <a:rPr lang="en-US" sz="2200" dirty="0" smtClean="0"/>
              <a:t>group, </a:t>
            </a:r>
            <a:r>
              <a:rPr lang="en-US" sz="2200" b="1" dirty="0" smtClean="0"/>
              <a:t>Conditional Formatting</a:t>
            </a:r>
          </a:p>
        </p:txBody>
      </p:sp>
      <p:pic>
        <p:nvPicPr>
          <p:cNvPr id="17412" name="Picture 41" descr="cond fmt r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926138" y="1370013"/>
            <a:ext cx="2316162" cy="2408237"/>
          </a:xfrm>
          <a:noFill/>
        </p:spPr>
      </p:pic>
      <p:pic>
        <p:nvPicPr>
          <p:cNvPr id="17413" name="Picture 10" descr="cond fmt exer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959475" y="3960813"/>
            <a:ext cx="1828800" cy="2089150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97825" y="6535738"/>
            <a:ext cx="9144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2A8FE54-8E58-4FFA-AD23-354497972A7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323850" y="703248"/>
            <a:ext cx="8569325" cy="725488"/>
          </a:xfrm>
        </p:spPr>
        <p:txBody>
          <a:bodyPr/>
          <a:lstStyle/>
          <a:p>
            <a:r>
              <a:rPr lang="en-US" dirty="0" smtClean="0"/>
              <a:t>Excel 2007: Working with Formulas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Formula</a:t>
            </a:r>
            <a:r>
              <a:rPr lang="en-US" dirty="0" smtClean="0"/>
              <a:t> tab contains most commonly used functions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dirty="0" smtClean="0"/>
          </a:p>
          <a:p>
            <a:r>
              <a:rPr lang="en-US" dirty="0" smtClean="0"/>
              <a:t>Click</a:t>
            </a:r>
            <a:r>
              <a:rPr lang="en-US" sz="2000" dirty="0" smtClean="0"/>
              <a:t>     </a:t>
            </a:r>
            <a:r>
              <a:rPr lang="en-US" dirty="0" smtClean="0"/>
              <a:t>or press      +</a:t>
            </a:r>
            <a:r>
              <a:rPr lang="en-US" sz="2000" dirty="0" smtClean="0"/>
              <a:t>        </a:t>
            </a:r>
            <a:r>
              <a:rPr lang="en-US" dirty="0" smtClean="0"/>
              <a:t>+      to expand Formula Bar</a:t>
            </a:r>
          </a:p>
          <a:p>
            <a:endParaRPr lang="en-US" dirty="0" smtClean="0"/>
          </a:p>
          <a:p>
            <a:r>
              <a:rPr lang="en-US" dirty="0" smtClean="0"/>
              <a:t>AutoCalculate expanded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Formula AutoComplete expanded</a:t>
            </a:r>
          </a:p>
        </p:txBody>
      </p:sp>
      <p:pic>
        <p:nvPicPr>
          <p:cNvPr id="21508" name="Picture 64" descr="form 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71678"/>
            <a:ext cx="7446962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5" descr="form r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214686"/>
            <a:ext cx="1365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autocalc r6"/>
          <p:cNvPicPr>
            <a:picLocks noChangeAspect="1" noChangeArrowheads="1"/>
          </p:cNvPicPr>
          <p:nvPr/>
        </p:nvPicPr>
        <p:blipFill>
          <a:blip r:embed="rId5"/>
          <a:srcRect t="22540"/>
          <a:stretch>
            <a:fillRect/>
          </a:stretch>
        </p:blipFill>
        <p:spPr bwMode="auto">
          <a:xfrm>
            <a:off x="4214810" y="3571876"/>
            <a:ext cx="212725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0" descr="form r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2457" y="5346722"/>
            <a:ext cx="364013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TR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4966" y="3214686"/>
            <a:ext cx="3111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67" descr="SHIF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06" y="3214686"/>
            <a:ext cx="417512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U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9124" y="3214686"/>
            <a:ext cx="2698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Line 13"/>
          <p:cNvSpPr>
            <a:spLocks noChangeShapeType="1"/>
          </p:cNvSpPr>
          <p:nvPr/>
        </p:nvSpPr>
        <p:spPr bwMode="auto">
          <a:xfrm flipH="1">
            <a:off x="5956300" y="4781550"/>
            <a:ext cx="584200" cy="0"/>
          </a:xfrm>
          <a:prstGeom prst="line">
            <a:avLst/>
          </a:prstGeom>
          <a:noFill/>
          <a:ln w="6350">
            <a:solidFill>
              <a:srgbClr val="37608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I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7997825" y="6535738"/>
            <a:ext cx="9144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C2624B-695D-41C6-9C1E-F8D0F09730F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Agenda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71612"/>
            <a:ext cx="8569325" cy="4957762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Working with Different File Formats</a:t>
            </a:r>
          </a:p>
          <a:p>
            <a:r>
              <a:rPr lang="en-IE" sz="1800" dirty="0" smtClean="0"/>
              <a:t>New Fluent User Interface</a:t>
            </a:r>
          </a:p>
          <a:p>
            <a:pPr lvl="1"/>
            <a:r>
              <a:rPr lang="en-IE" sz="1600" dirty="0" smtClean="0"/>
              <a:t>Office Button</a:t>
            </a:r>
          </a:p>
          <a:p>
            <a:pPr lvl="1"/>
            <a:r>
              <a:rPr lang="en-IE" sz="1600" dirty="0" smtClean="0"/>
              <a:t>Viewing Options</a:t>
            </a:r>
          </a:p>
          <a:p>
            <a:pPr lvl="1"/>
            <a:r>
              <a:rPr lang="en-IE" sz="1600" dirty="0" smtClean="0"/>
              <a:t>Ribbon</a:t>
            </a:r>
          </a:p>
          <a:p>
            <a:pPr lvl="1"/>
            <a:r>
              <a:rPr lang="en-US" sz="1600" dirty="0" smtClean="0"/>
              <a:t>Quick Access Toolbar</a:t>
            </a:r>
          </a:p>
          <a:p>
            <a:pPr lvl="1"/>
            <a:r>
              <a:rPr lang="en-US" sz="1600" dirty="0" smtClean="0"/>
              <a:t>The Mini Toolbar</a:t>
            </a:r>
          </a:p>
          <a:p>
            <a:r>
              <a:rPr lang="en-US" sz="1800" dirty="0" smtClean="0">
                <a:cs typeface="Arial" charset="0"/>
              </a:rPr>
              <a:t>Introducing Microsoft Office Word 2007</a:t>
            </a:r>
          </a:p>
          <a:p>
            <a:r>
              <a:rPr lang="en-US" sz="1800" dirty="0" smtClean="0"/>
              <a:t>Introducing Microsoft Office Excel 2007</a:t>
            </a:r>
          </a:p>
          <a:p>
            <a:r>
              <a:rPr lang="en-US" sz="1800" dirty="0" smtClean="0"/>
              <a:t>Introducing Microsoft Office PowerPoint 2007</a:t>
            </a:r>
          </a:p>
          <a:p>
            <a:r>
              <a:rPr lang="en-US" sz="1800" dirty="0" smtClean="0"/>
              <a:t>Introducing Microsoft Office Outlook 2007</a:t>
            </a:r>
          </a:p>
          <a:p>
            <a:r>
              <a:rPr lang="en-US" sz="1800" dirty="0" smtClean="0"/>
              <a:t>Groove and SharePoint 2007</a:t>
            </a:r>
          </a:p>
          <a:p>
            <a:pPr lvl="1"/>
            <a:endParaRPr lang="en-US" dirty="0" smtClean="0"/>
          </a:p>
          <a:p>
            <a:pPr lvl="1"/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002587" cy="914400"/>
          </a:xfrm>
        </p:spPr>
        <p:txBody>
          <a:bodyPr/>
          <a:lstStyle/>
          <a:p>
            <a:r>
              <a:rPr lang="en-US" dirty="0" smtClean="0"/>
              <a:t>Excel 2007: Using Charts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sz="half" idx="1"/>
          </p:nvPr>
        </p:nvSpPr>
        <p:spPr>
          <a:xfrm>
            <a:off x="428596" y="1214422"/>
            <a:ext cx="8459787" cy="1233487"/>
          </a:xfrm>
        </p:spPr>
        <p:txBody>
          <a:bodyPr/>
          <a:lstStyle/>
          <a:p>
            <a:r>
              <a:rPr lang="en-CA" sz="2000" dirty="0" smtClean="0"/>
              <a:t>Expanded for more enhancement and accessibility</a:t>
            </a:r>
          </a:p>
          <a:p>
            <a:r>
              <a:rPr lang="en-CA" sz="2000" dirty="0" smtClean="0"/>
              <a:t>Process to create the same but large variety of options for manipulating chart items</a:t>
            </a:r>
          </a:p>
          <a:p>
            <a:r>
              <a:rPr lang="en-US" sz="2000" dirty="0" smtClean="0"/>
              <a:t>Colour and ease of formatting bringing charts to life</a:t>
            </a:r>
          </a:p>
        </p:txBody>
      </p:sp>
      <p:pic>
        <p:nvPicPr>
          <p:cNvPr id="22532" name="Picture 7" descr="chart design rib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1472" y="2857496"/>
            <a:ext cx="7766050" cy="1208087"/>
          </a:xfr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8C66B-040C-48AF-B3F2-570637C2FA7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10" name="Chart 9"/>
          <p:cNvGraphicFramePr/>
          <p:nvPr/>
        </p:nvGraphicFramePr>
        <p:xfrm>
          <a:off x="1571604" y="4214818"/>
          <a:ext cx="4143404" cy="245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285720" y="714356"/>
            <a:ext cx="8569325" cy="725488"/>
          </a:xfrm>
        </p:spPr>
        <p:txBody>
          <a:bodyPr/>
          <a:lstStyle/>
          <a:p>
            <a:r>
              <a:rPr lang="en-US" sz="3200" dirty="0" smtClean="0"/>
              <a:t>Introducing Microsoft Office PowerPoint 2007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214414" y="1463698"/>
            <a:ext cx="5880100" cy="5180012"/>
            <a:chOff x="922" y="831"/>
            <a:chExt cx="3704" cy="3263"/>
          </a:xfrm>
        </p:grpSpPr>
        <p:sp>
          <p:nvSpPr>
            <p:cNvPr id="3077" name="AutoShape 5"/>
            <p:cNvSpPr>
              <a:spLocks noChangeAspect="1" noChangeArrowheads="1"/>
            </p:cNvSpPr>
            <p:nvPr/>
          </p:nvSpPr>
          <p:spPr bwMode="auto">
            <a:xfrm>
              <a:off x="922" y="891"/>
              <a:ext cx="3584" cy="3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pic>
          <p:nvPicPr>
            <p:cNvPr id="3078" name="Picture 6" descr="main scre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22" y="1221"/>
              <a:ext cx="3552" cy="2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934" y="831"/>
              <a:ext cx="35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tabLst>
                  <a:tab pos="514350" algn="l"/>
                  <a:tab pos="1428750" algn="l"/>
                  <a:tab pos="2228850" algn="l"/>
                  <a:tab pos="3143250" algn="l"/>
                  <a:tab pos="4743450" algn="l"/>
                  <a:tab pos="4857750" algn="l"/>
                  <a:tab pos="5600700" algn="r"/>
                </a:tabLst>
              </a:pPr>
              <a:r>
                <a:rPr lang="en-US" sz="1000"/>
                <a:t>	Quick						Close</a:t>
              </a:r>
            </a:p>
            <a:p>
              <a:pPr>
                <a:tabLst>
                  <a:tab pos="514350" algn="l"/>
                  <a:tab pos="1428750" algn="l"/>
                  <a:tab pos="2228850" algn="l"/>
                  <a:tab pos="3143250" algn="l"/>
                  <a:tab pos="4743450" algn="l"/>
                  <a:tab pos="4857750" algn="l"/>
                  <a:tab pos="5600700" algn="r"/>
                </a:tabLst>
              </a:pPr>
              <a:r>
                <a:rPr lang="en-US" sz="1000"/>
                <a:t>Office	Access			Title		Maximize</a:t>
              </a:r>
            </a:p>
            <a:p>
              <a:pPr>
                <a:tabLst>
                  <a:tab pos="514350" algn="l"/>
                  <a:tab pos="1428750" algn="l"/>
                  <a:tab pos="2228850" algn="l"/>
                  <a:tab pos="3143250" algn="l"/>
                  <a:tab pos="4743450" algn="l"/>
                  <a:tab pos="4857750" algn="l"/>
                  <a:tab pos="5600700" algn="r"/>
                </a:tabLst>
              </a:pPr>
              <a:r>
                <a:rPr lang="en-US" sz="1000"/>
                <a:t>Button	Toolbar	Ribbon	Tabs	Bar	Minimize</a:t>
              </a:r>
            </a:p>
          </p:txBody>
        </p:sp>
        <p:sp>
          <p:nvSpPr>
            <p:cNvPr id="3080" name="Line 8"/>
            <p:cNvSpPr>
              <a:spLocks noChangeShapeType="1"/>
            </p:cNvSpPr>
            <p:nvPr/>
          </p:nvSpPr>
          <p:spPr bwMode="auto">
            <a:xfrm>
              <a:off x="1035" y="1131"/>
              <a:ext cx="0" cy="14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lIns="12700" tIns="12700" rIns="12700" bIns="12700">
              <a:spAutoFit/>
            </a:bodyPr>
            <a:lstStyle/>
            <a:p>
              <a:endParaRPr lang="en-IE"/>
            </a:p>
          </p:txBody>
        </p:sp>
        <p:sp>
          <p:nvSpPr>
            <p:cNvPr id="3081" name="Line 9"/>
            <p:cNvSpPr>
              <a:spLocks noChangeShapeType="1"/>
            </p:cNvSpPr>
            <p:nvPr/>
          </p:nvSpPr>
          <p:spPr bwMode="auto">
            <a:xfrm>
              <a:off x="1354" y="1128"/>
              <a:ext cx="0" cy="14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lIns="12700" tIns="12700" rIns="12700" bIns="12700">
              <a:spAutoFit/>
            </a:bodyPr>
            <a:lstStyle/>
            <a:p>
              <a:endParaRPr lang="en-IE"/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1935" y="1115"/>
              <a:ext cx="1" cy="3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lIns="12700" tIns="12700" rIns="12700" bIns="12700">
              <a:spAutoFit/>
            </a:bodyPr>
            <a:lstStyle/>
            <a:p>
              <a:endParaRPr lang="en-IE"/>
            </a:p>
          </p:txBody>
        </p:sp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2409" y="1109"/>
              <a:ext cx="0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lIns="12700" tIns="12700" rIns="12700" bIns="12700">
              <a:spAutoFit/>
            </a:bodyPr>
            <a:lstStyle/>
            <a:p>
              <a:endParaRPr lang="en-IE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>
              <a:off x="4210" y="1123"/>
              <a:ext cx="1" cy="14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lIns="12700" tIns="12700" rIns="12700" bIns="12700">
              <a:spAutoFit/>
            </a:bodyPr>
            <a:lstStyle/>
            <a:p>
              <a:endParaRPr lang="en-IE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 flipH="1">
              <a:off x="4308" y="1031"/>
              <a:ext cx="3" cy="23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lIns="12700" tIns="12700" rIns="12700" bIns="12700">
              <a:spAutoFit/>
            </a:bodyPr>
            <a:lstStyle/>
            <a:p>
              <a:endParaRPr lang="en-IE"/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>
              <a:off x="4408" y="927"/>
              <a:ext cx="1" cy="3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lIns="12700" tIns="12700" rIns="12700" bIns="12700">
              <a:spAutoFit/>
            </a:bodyPr>
            <a:lstStyle/>
            <a:p>
              <a:endParaRPr lang="en-IE"/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3389" y="3902"/>
              <a:ext cx="123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tabLst>
                  <a:tab pos="628650" algn="l"/>
                  <a:tab pos="1828800" algn="r"/>
                </a:tabLst>
              </a:pPr>
              <a:r>
                <a:rPr lang="en-US" sz="1000"/>
                <a:t>View 	Zoom	Fit slide to</a:t>
              </a:r>
            </a:p>
            <a:p>
              <a:pPr>
                <a:tabLst>
                  <a:tab pos="628650" algn="l"/>
                  <a:tab pos="1828800" algn="r"/>
                </a:tabLst>
              </a:pPr>
              <a:r>
                <a:rPr lang="en-US" sz="1000"/>
                <a:t>Buttons		current window</a:t>
              </a:r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 flipV="1">
              <a:off x="4344" y="3793"/>
              <a:ext cx="0" cy="1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 flipV="1">
              <a:off x="3876" y="3795"/>
              <a:ext cx="1" cy="1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090" name="Line 18"/>
            <p:cNvSpPr>
              <a:spLocks noChangeShapeType="1"/>
            </p:cNvSpPr>
            <p:nvPr/>
          </p:nvSpPr>
          <p:spPr bwMode="auto">
            <a:xfrm flipV="1">
              <a:off x="3481" y="3795"/>
              <a:ext cx="0" cy="1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>
              <a:off x="2981" y="1124"/>
              <a:ext cx="0" cy="13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lIns="12700" tIns="12700" rIns="12700" bIns="12700">
              <a:spAutoFit/>
            </a:bodyPr>
            <a:lstStyle/>
            <a:p>
              <a:endParaRPr lang="en-IE"/>
            </a:p>
          </p:txBody>
        </p:sp>
        <p:sp>
          <p:nvSpPr>
            <p:cNvPr id="3092" name="Text Box 21"/>
            <p:cNvSpPr txBox="1">
              <a:spLocks noChangeArrowheads="1"/>
            </p:cNvSpPr>
            <p:nvPr/>
          </p:nvSpPr>
          <p:spPr bwMode="auto">
            <a:xfrm>
              <a:off x="2350" y="1873"/>
              <a:ext cx="269" cy="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>
                <a:spcAft>
                  <a:spcPts val="600"/>
                </a:spcAft>
              </a:pPr>
              <a:r>
                <a:rPr lang="en-US" sz="1000"/>
                <a:t>Group</a:t>
              </a:r>
            </a:p>
          </p:txBody>
        </p:sp>
        <p:sp>
          <p:nvSpPr>
            <p:cNvPr id="3093" name="Line 22"/>
            <p:cNvSpPr>
              <a:spLocks noChangeShapeType="1"/>
            </p:cNvSpPr>
            <p:nvPr/>
          </p:nvSpPr>
          <p:spPr bwMode="auto">
            <a:xfrm flipV="1">
              <a:off x="2477" y="1769"/>
              <a:ext cx="0" cy="1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lIns="12700" tIns="12700" rIns="12700" bIns="12700">
              <a:spAutoFit/>
            </a:bodyPr>
            <a:lstStyle/>
            <a:p>
              <a:endParaRPr lang="en-IE"/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4294967295"/>
          </p:nvPr>
        </p:nvSpPr>
        <p:spPr>
          <a:xfrm>
            <a:off x="7997825" y="6535738"/>
            <a:ext cx="9144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FB3353C-7F25-4FA4-822D-9FD5E90F370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PowerPoint 2007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Converting Bulleted List to SmartArt</a:t>
            </a:r>
          </a:p>
          <a:p>
            <a:r>
              <a:rPr lang="en-US" sz="2200" dirty="0" smtClean="0"/>
              <a:t>Different effect for bullet points</a:t>
            </a:r>
          </a:p>
          <a:p>
            <a:r>
              <a:rPr lang="en-US" sz="2200" dirty="0" smtClean="0"/>
              <a:t>To convert bulleted list, select text and then:</a:t>
            </a:r>
          </a:p>
          <a:p>
            <a:pPr lvl="1"/>
            <a:r>
              <a:rPr lang="en-US" sz="1400" dirty="0" smtClean="0"/>
              <a:t>On </a:t>
            </a:r>
            <a:r>
              <a:rPr lang="en-US" sz="1400" b="1" dirty="0" smtClean="0"/>
              <a:t>Home</a:t>
            </a:r>
            <a:r>
              <a:rPr lang="en-US" sz="1400" dirty="0" smtClean="0"/>
              <a:t> tab and in </a:t>
            </a:r>
            <a:r>
              <a:rPr lang="en-US" sz="1400" b="1" dirty="0" smtClean="0"/>
              <a:t>Paragraph</a:t>
            </a:r>
            <a:r>
              <a:rPr lang="en-US" sz="1400" dirty="0" smtClean="0"/>
              <a:t> group, click</a:t>
            </a:r>
          </a:p>
          <a:p>
            <a:pPr lvl="1"/>
            <a:r>
              <a:rPr lang="en-US" sz="1400" dirty="0" smtClean="0"/>
              <a:t>OR…Right-click selection and then click </a:t>
            </a:r>
            <a:r>
              <a:rPr lang="en-US" sz="1400" b="1" dirty="0" smtClean="0"/>
              <a:t>Convert to SmartArt</a:t>
            </a:r>
          </a:p>
          <a:p>
            <a:pPr lvl="1"/>
            <a:endParaRPr lang="en-US" dirty="0" smtClean="0"/>
          </a:p>
        </p:txBody>
      </p:sp>
      <p:pic>
        <p:nvPicPr>
          <p:cNvPr id="22533" name="Picture 5" descr="convert to smart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86058"/>
            <a:ext cx="1295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onv smartar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9428" y="3429000"/>
            <a:ext cx="3867150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002587" cy="914400"/>
          </a:xfrm>
        </p:spPr>
        <p:txBody>
          <a:bodyPr/>
          <a:lstStyle/>
          <a:p>
            <a:r>
              <a:rPr lang="en-US" dirty="0" smtClean="0"/>
              <a:t>PowerPoint 2007</a:t>
            </a:r>
            <a:endParaRPr lang="en-US" dirty="0" smtClean="0">
              <a:cs typeface="Arial" charset="0"/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455613" y="1370013"/>
            <a:ext cx="8459787" cy="1316037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cs typeface="Arial" charset="0"/>
              </a:rPr>
              <a:t>Using SmartArt</a:t>
            </a:r>
          </a:p>
          <a:p>
            <a:r>
              <a:rPr lang="en-US" sz="2200" dirty="0" smtClean="0">
                <a:cs typeface="Arial" charset="0"/>
              </a:rPr>
              <a:t>Once diagram created, two new tabs appear for enhancing or modifying diagram</a:t>
            </a:r>
          </a:p>
          <a:p>
            <a:pPr lvl="1"/>
            <a:endParaRPr lang="en-US" dirty="0" smtClean="0">
              <a:cs typeface="Arial" charset="0"/>
            </a:endParaRPr>
          </a:p>
          <a:p>
            <a:pPr lvl="1"/>
            <a:endParaRPr lang="en-US" dirty="0" smtClean="0">
              <a:cs typeface="Arial" charset="0"/>
            </a:endParaRPr>
          </a:p>
          <a:p>
            <a:pPr lvl="1"/>
            <a:endParaRPr lang="en-US" dirty="0" smtClean="0">
              <a:cs typeface="Arial" charset="0"/>
            </a:endParaRPr>
          </a:p>
          <a:p>
            <a:pPr lvl="1"/>
            <a:endParaRPr lang="en-US" dirty="0" smtClean="0">
              <a:cs typeface="Arial" charset="0"/>
            </a:endParaRPr>
          </a:p>
          <a:p>
            <a:r>
              <a:rPr lang="en-US" sz="2200" dirty="0" smtClean="0">
                <a:cs typeface="Arial" charset="0"/>
              </a:rPr>
              <a:t>Replaces </a:t>
            </a:r>
            <a:r>
              <a:rPr lang="en-US" sz="2200" b="1" dirty="0" smtClean="0">
                <a:cs typeface="Arial" charset="0"/>
              </a:rPr>
              <a:t>Insert Diagram or Organization Chart</a:t>
            </a:r>
            <a:r>
              <a:rPr lang="en-US" sz="2200" dirty="0" smtClean="0">
                <a:cs typeface="Arial" charset="0"/>
              </a:rPr>
              <a:t> command</a:t>
            </a:r>
          </a:p>
          <a:p>
            <a:r>
              <a:rPr lang="en-US" sz="2200" dirty="0" smtClean="0">
                <a:cs typeface="Arial" charset="0"/>
              </a:rPr>
              <a:t>Variety of options for different types of diagrams</a:t>
            </a:r>
          </a:p>
          <a:p>
            <a:r>
              <a:rPr lang="en-US" sz="2200" dirty="0" smtClean="0">
                <a:cs typeface="Arial" charset="0"/>
              </a:rPr>
              <a:t>Once diagram created, two new tabs appear for enhancing or modifying diagram</a:t>
            </a:r>
          </a:p>
          <a:p>
            <a:pPr lvl="1"/>
            <a:endParaRPr lang="en-US" dirty="0" smtClean="0">
              <a:cs typeface="Arial" charset="0"/>
            </a:endParaRPr>
          </a:p>
          <a:p>
            <a:pPr lvl="1">
              <a:buNone/>
            </a:pPr>
            <a:endParaRPr lang="en-US" dirty="0" smtClean="0">
              <a:cs typeface="Arial" charset="0"/>
            </a:endParaRPr>
          </a:p>
        </p:txBody>
      </p:sp>
      <p:sp>
        <p:nvSpPr>
          <p:cNvPr id="2765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997825" y="6535738"/>
            <a:ext cx="914400" cy="244475"/>
          </a:xfrm>
          <a:prstGeom prst="rect">
            <a:avLst/>
          </a:prstGeom>
          <a:noFill/>
        </p:spPr>
        <p:txBody>
          <a:bodyPr/>
          <a:lstStyle/>
          <a:p>
            <a:fld id="{4007996B-6566-4B5E-80A1-D971735345A1}" type="slidenum">
              <a:rPr lang="en-US" smtClean="0">
                <a:latin typeface="Arial" charset="0"/>
                <a:cs typeface="Arial" charset="0"/>
              </a:rPr>
              <a:pPr/>
              <a:t>23</a:t>
            </a:fld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r="2414" b="82357"/>
          <a:stretch>
            <a:fillRect/>
          </a:stretch>
        </p:blipFill>
        <p:spPr bwMode="auto">
          <a:xfrm>
            <a:off x="214282" y="2571744"/>
            <a:ext cx="8772550" cy="102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285720" y="714356"/>
            <a:ext cx="8569325" cy="725488"/>
          </a:xfrm>
        </p:spPr>
        <p:txBody>
          <a:bodyPr/>
          <a:lstStyle/>
          <a:p>
            <a:r>
              <a:rPr lang="en-US" dirty="0" smtClean="0"/>
              <a:t>PowerPoint 2007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Converting to SmartArt</a:t>
            </a:r>
          </a:p>
          <a:p>
            <a:r>
              <a:rPr lang="en-US" sz="2200" dirty="0" smtClean="0"/>
              <a:t>Different way to show or emphasize points</a:t>
            </a:r>
          </a:p>
          <a:p>
            <a:r>
              <a:rPr lang="en-US" sz="2200" dirty="0" smtClean="0"/>
              <a:t>Similar options to creating SmartArt</a:t>
            </a:r>
          </a:p>
          <a:p>
            <a:pPr lvl="1"/>
            <a:endParaRPr lang="en-US" dirty="0" smtClean="0"/>
          </a:p>
        </p:txBody>
      </p:sp>
      <p:pic>
        <p:nvPicPr>
          <p:cNvPr id="23556" name="Picture 4" descr="conv smartar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1263" y="2825750"/>
            <a:ext cx="3867150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997825" y="6535738"/>
            <a:ext cx="9144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313FFB-01F5-4C53-8F1B-F361D0FECAD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PowerPoint 2007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Applying Themes</a:t>
            </a:r>
          </a:p>
          <a:p>
            <a:r>
              <a:rPr lang="en-US" sz="2200" dirty="0" smtClean="0"/>
              <a:t>Replaces slide design options in earlier versions</a:t>
            </a:r>
          </a:p>
          <a:p>
            <a:r>
              <a:rPr lang="en-US" sz="2200" dirty="0" smtClean="0"/>
              <a:t>Variety of effects included</a:t>
            </a:r>
          </a:p>
          <a:p>
            <a:r>
              <a:rPr lang="en-US" sz="2200" dirty="0" smtClean="0"/>
              <a:t>Can be customized to suit presentation</a:t>
            </a:r>
          </a:p>
          <a:p>
            <a:pPr lvl="1"/>
            <a:endParaRPr lang="en-US" dirty="0" smtClean="0"/>
          </a:p>
        </p:txBody>
      </p:sp>
      <p:pic>
        <p:nvPicPr>
          <p:cNvPr id="24580" name="Picture 5" descr="them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5863" y="3338513"/>
            <a:ext cx="49942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997825" y="6535738"/>
            <a:ext cx="9144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FFF0D9-6AF9-439D-90D0-6DD685EACA4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002587" cy="914400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Introducing Microsoft Office Outlook 2007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285852" y="1579585"/>
            <a:ext cx="5943600" cy="5064125"/>
            <a:chOff x="912" y="758"/>
            <a:chExt cx="3744" cy="3190"/>
          </a:xfrm>
        </p:grpSpPr>
        <p:pic>
          <p:nvPicPr>
            <p:cNvPr id="3077" name="Picture 7" descr="main r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2" y="1104"/>
              <a:ext cx="3664" cy="2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3880" y="3534"/>
              <a:ext cx="576" cy="414"/>
              <a:chOff x="3880" y="3534"/>
              <a:chExt cx="576" cy="414"/>
            </a:xfrm>
          </p:grpSpPr>
          <p:sp>
            <p:nvSpPr>
              <p:cNvPr id="3086" name="Text Box 9"/>
              <p:cNvSpPr txBox="1">
                <a:spLocks noChangeArrowheads="1"/>
              </p:cNvSpPr>
              <p:nvPr/>
            </p:nvSpPr>
            <p:spPr bwMode="auto">
              <a:xfrm>
                <a:off x="3880" y="3766"/>
                <a:ext cx="576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Ins="0"/>
              <a:lstStyle/>
              <a:p>
                <a:pPr algn="just"/>
                <a:r>
                  <a:rPr lang="en-US" sz="1000"/>
                  <a:t>To-Do Bar</a:t>
                </a:r>
              </a:p>
            </p:txBody>
          </p:sp>
          <p:sp>
            <p:nvSpPr>
              <p:cNvPr id="3087" name="Line 10"/>
              <p:cNvSpPr>
                <a:spLocks noChangeShapeType="1"/>
              </p:cNvSpPr>
              <p:nvPr/>
            </p:nvSpPr>
            <p:spPr bwMode="auto">
              <a:xfrm flipV="1">
                <a:off x="4152" y="3534"/>
                <a:ext cx="0" cy="26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stealth" w="sm" len="sm"/>
              </a:ln>
            </p:spPr>
            <p:txBody>
              <a:bodyPr/>
              <a:lstStyle/>
              <a:p>
                <a:endParaRPr lang="en-IE"/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160" y="758"/>
              <a:ext cx="2496" cy="876"/>
              <a:chOff x="2160" y="758"/>
              <a:chExt cx="2496" cy="876"/>
            </a:xfrm>
          </p:grpSpPr>
          <p:sp>
            <p:nvSpPr>
              <p:cNvPr id="3080" name="Text Box 11"/>
              <p:cNvSpPr txBox="1">
                <a:spLocks noChangeArrowheads="1"/>
              </p:cNvSpPr>
              <p:nvPr/>
            </p:nvSpPr>
            <p:spPr bwMode="auto">
              <a:xfrm>
                <a:off x="2160" y="758"/>
                <a:ext cx="704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000"/>
                  <a:t>Type words to search for</a:t>
                </a:r>
              </a:p>
            </p:txBody>
          </p:sp>
          <p:sp>
            <p:nvSpPr>
              <p:cNvPr id="3081" name="Line 12"/>
              <p:cNvSpPr>
                <a:spLocks noChangeShapeType="1"/>
              </p:cNvSpPr>
              <p:nvPr/>
            </p:nvSpPr>
            <p:spPr bwMode="auto">
              <a:xfrm>
                <a:off x="2506" y="1028"/>
                <a:ext cx="0" cy="60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stealth" w="sm" len="sm"/>
              </a:ln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3082" name="Line 13"/>
              <p:cNvSpPr>
                <a:spLocks noChangeShapeType="1"/>
              </p:cNvSpPr>
              <p:nvPr/>
            </p:nvSpPr>
            <p:spPr bwMode="auto">
              <a:xfrm>
                <a:off x="4371" y="1031"/>
                <a:ext cx="1" cy="4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stealth" w="sm" len="sm"/>
              </a:ln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3083" name="Text Box 14"/>
              <p:cNvSpPr txBox="1">
                <a:spLocks noChangeArrowheads="1"/>
              </p:cNvSpPr>
              <p:nvPr/>
            </p:nvSpPr>
            <p:spPr bwMode="auto">
              <a:xfrm>
                <a:off x="4128" y="795"/>
                <a:ext cx="528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en-US" sz="1000"/>
                  <a:t>Expand / Minimize</a:t>
                </a:r>
              </a:p>
            </p:txBody>
          </p:sp>
          <p:sp>
            <p:nvSpPr>
              <p:cNvPr id="3084" name="Text Box 15"/>
              <p:cNvSpPr txBox="1">
                <a:spLocks noChangeArrowheads="1"/>
              </p:cNvSpPr>
              <p:nvPr/>
            </p:nvSpPr>
            <p:spPr bwMode="auto">
              <a:xfrm>
                <a:off x="3360" y="769"/>
                <a:ext cx="528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000"/>
                  <a:t>Reading Pane</a:t>
                </a:r>
              </a:p>
            </p:txBody>
          </p:sp>
          <p:sp>
            <p:nvSpPr>
              <p:cNvPr id="3085" name="Line 16"/>
              <p:cNvSpPr>
                <a:spLocks noChangeShapeType="1"/>
              </p:cNvSpPr>
              <p:nvPr/>
            </p:nvSpPr>
            <p:spPr bwMode="auto">
              <a:xfrm>
                <a:off x="3631" y="1038"/>
                <a:ext cx="0" cy="54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stealth" w="sm" len="sm"/>
              </a:ln>
            </p:spPr>
            <p:txBody>
              <a:bodyPr/>
              <a:lstStyle/>
              <a:p>
                <a:endParaRPr lang="en-IE"/>
              </a:p>
            </p:txBody>
          </p:sp>
        </p:grpSp>
      </p:grpSp>
      <p:sp>
        <p:nvSpPr>
          <p:cNvPr id="3076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7997825" y="6535738"/>
            <a:ext cx="914400" cy="244475"/>
          </a:xfrm>
          <a:prstGeom prst="rect">
            <a:avLst/>
          </a:prstGeom>
          <a:noFill/>
        </p:spPr>
        <p:txBody>
          <a:bodyPr/>
          <a:lstStyle/>
          <a:p>
            <a:fld id="{38D86216-2967-4B50-BA97-790D568C0270}" type="slidenum">
              <a:rPr lang="en-US" smtClean="0">
                <a:latin typeface="Arial" charset="0"/>
                <a:cs typeface="Arial" charset="0"/>
              </a:rPr>
              <a:pPr/>
              <a:t>26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98503" y="442898"/>
            <a:ext cx="8002587" cy="914400"/>
          </a:xfrm>
        </p:spPr>
        <p:txBody>
          <a:bodyPr/>
          <a:lstStyle/>
          <a:p>
            <a:r>
              <a:rPr lang="en-US" dirty="0" smtClean="0"/>
              <a:t>Outlook 2007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sz="half" idx="1"/>
          </p:nvPr>
        </p:nvSpPr>
        <p:spPr>
          <a:xfrm>
            <a:off x="455613" y="1370013"/>
            <a:ext cx="8459787" cy="957262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cs typeface="Arial" charset="0"/>
              </a:rPr>
              <a:t>Sending Messages</a:t>
            </a:r>
          </a:p>
          <a:p>
            <a:r>
              <a:rPr lang="en-US" sz="2200" dirty="0" smtClean="0">
                <a:cs typeface="Arial" charset="0"/>
              </a:rPr>
              <a:t>New Ribbon appears in new message</a:t>
            </a:r>
          </a:p>
        </p:txBody>
      </p:sp>
      <p:pic>
        <p:nvPicPr>
          <p:cNvPr id="6148" name="Picture 5" descr="send r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09613" y="2305050"/>
            <a:ext cx="7724775" cy="4048125"/>
          </a:xfrm>
          <a:noFill/>
        </p:spPr>
      </p:pic>
      <p:sp>
        <p:nvSpPr>
          <p:cNvPr id="614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C981C72-662D-4A1A-B7DE-117D4DE33F2D}" type="slidenum">
              <a:rPr lang="en-US" smtClean="0">
                <a:latin typeface="Arial" charset="0"/>
                <a:cs typeface="Arial" charset="0"/>
              </a:rPr>
              <a:pPr/>
              <a:t>27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428596" y="371460"/>
            <a:ext cx="8002587" cy="914400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Outlook 2007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455613" y="1370013"/>
            <a:ext cx="8459787" cy="5030787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cs typeface="Arial" charset="0"/>
              </a:rPr>
              <a:t>Working with Attachments</a:t>
            </a:r>
          </a:p>
          <a:p>
            <a:r>
              <a:rPr lang="en-US" sz="2200" dirty="0" smtClean="0">
                <a:cs typeface="Arial" charset="0"/>
              </a:rPr>
              <a:t>To send attachment with new message:</a:t>
            </a:r>
          </a:p>
          <a:p>
            <a:pPr lvl="1"/>
            <a:r>
              <a:rPr lang="en-US" sz="1400" dirty="0" smtClean="0">
                <a:cs typeface="Arial" charset="0"/>
              </a:rPr>
              <a:t>Message tab, Include group, click Attach File or Attach Item</a:t>
            </a:r>
          </a:p>
          <a:p>
            <a:pPr lvl="1"/>
            <a:r>
              <a:rPr lang="en-US" sz="1400" dirty="0" smtClean="0">
                <a:cs typeface="Arial" charset="0"/>
              </a:rPr>
              <a:t>Insert tab, Include group, click Attach File or Attach Item</a:t>
            </a:r>
          </a:p>
          <a:p>
            <a:r>
              <a:rPr lang="en-US" sz="2200" dirty="0" smtClean="0">
                <a:cs typeface="Arial" charset="0"/>
              </a:rPr>
              <a:t>To </a:t>
            </a:r>
            <a:r>
              <a:rPr lang="en-US" sz="2200" b="1" dirty="0" smtClean="0">
                <a:cs typeface="Arial" charset="0"/>
              </a:rPr>
              <a:t>preview attachment</a:t>
            </a:r>
          </a:p>
          <a:p>
            <a:pPr lvl="1"/>
            <a:r>
              <a:rPr lang="en-US" sz="1400" dirty="0" smtClean="0">
                <a:cs typeface="Arial" charset="0"/>
              </a:rPr>
              <a:t>Right-click attachment file and then click </a:t>
            </a:r>
            <a:r>
              <a:rPr lang="en-US" sz="1400" b="1" dirty="0" smtClean="0">
                <a:cs typeface="Arial" charset="0"/>
              </a:rPr>
              <a:t>Preview</a:t>
            </a:r>
            <a:r>
              <a:rPr lang="en-US" sz="1400" dirty="0" smtClean="0">
                <a:cs typeface="Arial" charset="0"/>
              </a:rPr>
              <a:t>,</a:t>
            </a:r>
            <a:r>
              <a:rPr lang="en-US" sz="1400" b="1" dirty="0" smtClean="0">
                <a:cs typeface="Arial" charset="0"/>
              </a:rPr>
              <a:t> Preview File</a:t>
            </a:r>
            <a:endParaRPr lang="en-US" sz="1400" dirty="0" smtClean="0">
              <a:cs typeface="Arial" charset="0"/>
            </a:endParaRPr>
          </a:p>
          <a:p>
            <a:pPr lvl="2"/>
            <a:endParaRPr lang="en-US" sz="1800" dirty="0" smtClean="0">
              <a:cs typeface="Arial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97825" y="6535738"/>
            <a:ext cx="914400" cy="244475"/>
          </a:xfrm>
          <a:prstGeom prst="rect">
            <a:avLst/>
          </a:prstGeom>
          <a:noFill/>
        </p:spPr>
        <p:txBody>
          <a:bodyPr/>
          <a:lstStyle/>
          <a:p>
            <a:fld id="{FFE4F674-6EA5-44B9-BD9A-77EBFC442AA5}" type="slidenum">
              <a:rPr lang="en-US" smtClean="0">
                <a:latin typeface="Arial" charset="0"/>
                <a:cs typeface="Arial" charset="0"/>
              </a:rPr>
              <a:pPr/>
              <a:t>28</a:t>
            </a:fld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rcRect t="423" r="66226" b="52750"/>
          <a:stretch>
            <a:fillRect/>
          </a:stretch>
        </p:blipFill>
        <p:spPr bwMode="auto">
          <a:xfrm>
            <a:off x="642910" y="3643314"/>
            <a:ext cx="328614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/>
          <a:srcRect t="514" r="22008" b="9546"/>
          <a:stretch>
            <a:fillRect/>
          </a:stretch>
        </p:blipFill>
        <p:spPr bwMode="auto">
          <a:xfrm>
            <a:off x="4643438" y="3571876"/>
            <a:ext cx="339775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69325" cy="725488"/>
          </a:xfrm>
        </p:spPr>
        <p:txBody>
          <a:bodyPr/>
          <a:lstStyle/>
          <a:p>
            <a:r>
              <a:rPr lang="en-US" dirty="0" smtClean="0"/>
              <a:t>Outlook 2007</a:t>
            </a:r>
            <a:endParaRPr lang="en-US" dirty="0" smtClean="0">
              <a:cs typeface="Arial" charset="0"/>
            </a:endParaRPr>
          </a:p>
        </p:txBody>
      </p:sp>
      <p:pic>
        <p:nvPicPr>
          <p:cNvPr id="14339" name="Picture 4" descr="cal 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143248"/>
            <a:ext cx="4873610" cy="346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97825" y="6535738"/>
            <a:ext cx="914400" cy="244475"/>
          </a:xfrm>
          <a:prstGeom prst="rect">
            <a:avLst/>
          </a:prstGeom>
          <a:noFill/>
        </p:spPr>
        <p:txBody>
          <a:bodyPr/>
          <a:lstStyle/>
          <a:p>
            <a:fld id="{08096743-A395-43E8-8CFA-EE36C9B1B80D}" type="slidenum">
              <a:rPr lang="en-US" smtClean="0">
                <a:latin typeface="Arial" charset="0"/>
                <a:cs typeface="Arial" charset="0"/>
              </a:rPr>
              <a:pPr/>
              <a:t>29</a:t>
            </a:fld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5" name="Picture 5" descr="cal r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500438"/>
            <a:ext cx="119644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/>
          </p:cNvSpPr>
          <p:nvPr/>
        </p:nvSpPr>
        <p:spPr>
          <a:xfrm>
            <a:off x="455613" y="1370013"/>
            <a:ext cx="8459787" cy="9572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-138731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85F17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To-Do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Bar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342900" marR="0" lvl="0" indent="-342900" algn="l" defTabSz="-138731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85F17"/>
              </a:buClr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Integrating emails and tasks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with calendar</a:t>
            </a:r>
          </a:p>
          <a:p>
            <a:pPr marL="342900" indent="-342900" defTabSz="-13873163" fontAlgn="base">
              <a:spcBef>
                <a:spcPct val="20000"/>
              </a:spcBef>
              <a:spcAft>
                <a:spcPct val="0"/>
              </a:spcAft>
              <a:buClr>
                <a:srgbClr val="E85F17"/>
              </a:buClr>
            </a:pPr>
            <a:r>
              <a:rPr lang="en-US" sz="2400" b="1" kern="0" dirty="0" smtClean="0">
                <a:solidFill>
                  <a:schemeClr val="bg2"/>
                </a:solidFill>
                <a:latin typeface="Arial"/>
                <a:cs typeface="Arial" charset="0"/>
              </a:rPr>
              <a:t>Calendaring</a:t>
            </a:r>
          </a:p>
          <a:p>
            <a:pPr marL="342900" indent="-342900" defTabSz="-13873163" fontAlgn="base">
              <a:spcBef>
                <a:spcPct val="20000"/>
              </a:spcBef>
              <a:spcAft>
                <a:spcPct val="0"/>
              </a:spcAft>
              <a:buClr>
                <a:srgbClr val="E85F17"/>
              </a:buClr>
              <a:buFont typeface="Arial" pitchFamily="34" charset="0"/>
              <a:buChar char="•"/>
            </a:pPr>
            <a:r>
              <a:rPr lang="en-US" sz="2200" kern="0" dirty="0" smtClean="0">
                <a:solidFill>
                  <a:schemeClr val="bg2"/>
                </a:solidFill>
                <a:latin typeface="Arial"/>
                <a:cs typeface="Arial" charset="0"/>
              </a:rPr>
              <a:t>Side-by-side calendaring, calendar overlay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New in Office 2007?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b="1" dirty="0" smtClean="0"/>
              <a:t>Working with Different File Formats</a:t>
            </a:r>
          </a:p>
          <a:p>
            <a:pPr>
              <a:defRPr/>
            </a:pPr>
            <a:r>
              <a:rPr lang="en-US" dirty="0" smtClean="0"/>
              <a:t>Earlier Office Versions</a:t>
            </a:r>
          </a:p>
          <a:p>
            <a:pPr lvl="1">
              <a:defRPr/>
            </a:pPr>
            <a:r>
              <a:rPr lang="en-US" dirty="0" smtClean="0"/>
              <a:t>Can convert to Office 2007</a:t>
            </a:r>
          </a:p>
          <a:p>
            <a:pPr lvl="1">
              <a:defRPr/>
            </a:pPr>
            <a:r>
              <a:rPr lang="en-US" dirty="0" smtClean="0"/>
              <a:t>Can set default file format for other versions</a:t>
            </a:r>
          </a:p>
          <a:p>
            <a:pPr lvl="1">
              <a:defRPr/>
            </a:pPr>
            <a:r>
              <a:rPr lang="en-US" dirty="0" smtClean="0"/>
              <a:t>Install Compatibility add-in tool to open 2007 files in earlier versions</a:t>
            </a:r>
          </a:p>
          <a:p>
            <a:pPr>
              <a:defRPr/>
            </a:pPr>
            <a:r>
              <a:rPr lang="en-US" dirty="0" smtClean="0"/>
              <a:t>Saving to PDF or XPS Format</a:t>
            </a:r>
          </a:p>
          <a:p>
            <a:pPr lvl="1">
              <a:defRPr/>
            </a:pPr>
            <a:r>
              <a:rPr lang="en-US" dirty="0" smtClean="0"/>
              <a:t>Add-in tool must be installed</a:t>
            </a:r>
          </a:p>
          <a:p>
            <a:pPr>
              <a:defRPr/>
            </a:pPr>
            <a:r>
              <a:rPr lang="en-US" dirty="0" smtClean="0"/>
              <a:t>Using XML Formats</a:t>
            </a:r>
          </a:p>
          <a:p>
            <a:pPr lvl="1">
              <a:defRPr/>
            </a:pPr>
            <a:r>
              <a:rPr lang="en-US" dirty="0" smtClean="0"/>
              <a:t>Can create, modify, and save documents for earlier versions</a:t>
            </a:r>
          </a:p>
          <a:p>
            <a:pPr lvl="1">
              <a:defRPr/>
            </a:pPr>
            <a:r>
              <a:rPr lang="en-US" dirty="0" smtClean="0"/>
              <a:t>New file extension with x refers to Open Office XML format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97825" y="6535738"/>
            <a:ext cx="9144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2E50EC-8B57-4A20-B14A-66E11DD63A7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500034" y="157146"/>
            <a:ext cx="8002587" cy="914400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Outlook 2007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455613" y="1214422"/>
            <a:ext cx="8459787" cy="5030787"/>
          </a:xfrm>
        </p:spPr>
        <p:txBody>
          <a:bodyPr/>
          <a:lstStyle/>
          <a:p>
            <a:r>
              <a:rPr lang="en-US" sz="2200" dirty="0" smtClean="0">
                <a:cs typeface="Arial" charset="0"/>
              </a:rPr>
              <a:t>Additional component that has to be installed</a:t>
            </a:r>
          </a:p>
          <a:p>
            <a:pPr lvl="1"/>
            <a:r>
              <a:rPr lang="en-US" sz="1800" dirty="0" smtClean="0">
                <a:cs typeface="Arial" charset="0"/>
              </a:rPr>
              <a:t>Windows Desktop Search part of install</a:t>
            </a:r>
          </a:p>
          <a:p>
            <a:r>
              <a:rPr lang="en-US" sz="2200" dirty="0" smtClean="0">
                <a:cs typeface="Arial" charset="0"/>
              </a:rPr>
              <a:t>Uses search components in Windows to find Outlook items</a:t>
            </a:r>
          </a:p>
          <a:p>
            <a:pPr>
              <a:buNone/>
            </a:pPr>
            <a:endParaRPr lang="en-US" sz="2200" dirty="0" smtClean="0">
              <a:cs typeface="Arial" charset="0"/>
            </a:endParaRPr>
          </a:p>
          <a:p>
            <a:r>
              <a:rPr lang="en-US" sz="2200" dirty="0" smtClean="0">
                <a:cs typeface="Arial" charset="0"/>
              </a:rPr>
              <a:t>Can use     (</a:t>
            </a:r>
            <a:r>
              <a:rPr lang="en-US" sz="2200" b="1" dirty="0" smtClean="0">
                <a:cs typeface="Arial" charset="0"/>
              </a:rPr>
              <a:t>Expand the Query Builder</a:t>
            </a:r>
            <a:r>
              <a:rPr lang="en-US" sz="2200" dirty="0" smtClean="0">
                <a:cs typeface="Arial" charset="0"/>
              </a:rPr>
              <a:t>) on right of heading bar</a:t>
            </a:r>
            <a:endParaRPr lang="en-US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Change search options in </a:t>
            </a:r>
            <a:r>
              <a:rPr lang="en-US" b="1" dirty="0" smtClean="0">
                <a:cs typeface="Arial" charset="0"/>
              </a:rPr>
              <a:t>Tools</a:t>
            </a:r>
            <a:r>
              <a:rPr lang="en-US" dirty="0" smtClean="0">
                <a:cs typeface="Arial" charset="0"/>
              </a:rPr>
              <a:t>, </a:t>
            </a:r>
            <a:r>
              <a:rPr lang="en-US" b="1" dirty="0" smtClean="0">
                <a:cs typeface="Arial" charset="0"/>
              </a:rPr>
              <a:t>Options</a:t>
            </a:r>
          </a:p>
        </p:txBody>
      </p:sp>
      <p:pic>
        <p:nvPicPr>
          <p:cNvPr id="26628" name="Picture 4" descr="email instant sear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428868"/>
            <a:ext cx="2378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exp query bldr but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857496"/>
            <a:ext cx="1714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is r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8525" y="3286124"/>
            <a:ext cx="41894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997825" y="6535738"/>
            <a:ext cx="914400" cy="244475"/>
          </a:xfrm>
          <a:prstGeom prst="rect">
            <a:avLst/>
          </a:prstGeom>
          <a:noFill/>
        </p:spPr>
        <p:txBody>
          <a:bodyPr/>
          <a:lstStyle/>
          <a:p>
            <a:fld id="{FE5AA747-263C-497C-9D11-4B140896B5D2}" type="slidenum">
              <a:rPr lang="en-US" smtClean="0">
                <a:latin typeface="Arial" charset="0"/>
                <a:cs typeface="Arial" charset="0"/>
              </a:rPr>
              <a:pPr/>
              <a:t>30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Accessible Help &amp; Tips: "Get Started" Plug-in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Word 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Excel 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PowerPoint </a:t>
            </a:r>
            <a:endParaRPr lang="en-IE" dirty="0"/>
          </a:p>
        </p:txBody>
      </p:sp>
      <p:pic>
        <p:nvPicPr>
          <p:cNvPr id="2051" name="Picture 4" descr="cid:image002.jpg@01C873AF.EDB03BC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71612"/>
            <a:ext cx="70485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r="141" b="5057"/>
          <a:stretch>
            <a:fillRect/>
          </a:stretch>
        </p:blipFill>
        <p:spPr bwMode="auto">
          <a:xfrm>
            <a:off x="1857356" y="3221831"/>
            <a:ext cx="6715172" cy="15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id:image004.jpg@01C873AF.EDB03BC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5072074"/>
            <a:ext cx="6273796" cy="148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69325" cy="725488"/>
          </a:xfrm>
        </p:spPr>
        <p:txBody>
          <a:bodyPr/>
          <a:lstStyle/>
          <a:p>
            <a:r>
              <a:rPr lang="en-US" dirty="0" smtClean="0"/>
              <a:t>Fluent User Interface</a:t>
            </a:r>
          </a:p>
        </p:txBody>
      </p:sp>
      <p:sp>
        <p:nvSpPr>
          <p:cNvPr id="12292" name="Rectangle 4"/>
          <p:cNvSpPr>
            <a:spLocks noGrp="1"/>
          </p:cNvSpPr>
          <p:nvPr>
            <p:ph type="body" sz="half" idx="1"/>
          </p:nvPr>
        </p:nvSpPr>
        <p:spPr>
          <a:xfrm>
            <a:off x="455613" y="1370013"/>
            <a:ext cx="4151312" cy="503078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b="1" dirty="0" smtClean="0"/>
              <a:t>Office Button</a:t>
            </a:r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r>
              <a:rPr lang="en-US" dirty="0" smtClean="0"/>
              <a:t>Upper left corner</a:t>
            </a:r>
          </a:p>
          <a:p>
            <a:pPr>
              <a:defRPr/>
            </a:pPr>
            <a:r>
              <a:rPr lang="en-US" dirty="0" smtClean="0"/>
              <a:t>Replaces </a:t>
            </a:r>
            <a:r>
              <a:rPr lang="en-US" b="1" dirty="0" smtClean="0"/>
              <a:t>File </a:t>
            </a:r>
            <a:r>
              <a:rPr lang="en-US" dirty="0" smtClean="0"/>
              <a:t>menu</a:t>
            </a:r>
          </a:p>
          <a:p>
            <a:pPr>
              <a:defRPr/>
            </a:pPr>
            <a:r>
              <a:rPr lang="en-US" dirty="0" smtClean="0"/>
              <a:t>Contains all the commands for working with the output of a document e.g. saving, emailing etc.</a:t>
            </a:r>
          </a:p>
        </p:txBody>
      </p:sp>
      <p:pic>
        <p:nvPicPr>
          <p:cNvPr id="6148" name="Picture 6" descr="option-butt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" y="1882775"/>
            <a:ext cx="4159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office r1"/>
          <p:cNvPicPr>
            <a:picLocks noGrp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32313" y="1414463"/>
            <a:ext cx="4310062" cy="4745037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97825" y="6535738"/>
            <a:ext cx="9144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CF1B33B-19B6-4C6B-86E3-7334F603E9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69325" cy="725488"/>
          </a:xfrm>
        </p:spPr>
        <p:txBody>
          <a:bodyPr/>
          <a:lstStyle/>
          <a:p>
            <a:r>
              <a:rPr lang="en-US" dirty="0" smtClean="0"/>
              <a:t>Fluent User Interface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285720" y="1428736"/>
            <a:ext cx="8569325" cy="495776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b="1" dirty="0" smtClean="0"/>
              <a:t>Locating the View Options</a:t>
            </a:r>
          </a:p>
          <a:p>
            <a:pPr>
              <a:defRPr/>
            </a:pPr>
            <a:r>
              <a:rPr lang="en-US" dirty="0" smtClean="0"/>
              <a:t>Lower right corner</a:t>
            </a:r>
          </a:p>
          <a:p>
            <a:pPr>
              <a:defRPr/>
            </a:pPr>
            <a:r>
              <a:rPr lang="en-US" dirty="0" smtClean="0"/>
              <a:t>Controls how you view your document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OR…Click </a:t>
            </a:r>
            <a:r>
              <a:rPr lang="en-US" b="1" dirty="0" smtClean="0"/>
              <a:t>View </a:t>
            </a:r>
            <a:r>
              <a:rPr lang="en-US" dirty="0" smtClean="0"/>
              <a:t>tab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00166" y="2857496"/>
            <a:ext cx="5965825" cy="1208087"/>
            <a:chOff x="841" y="1517"/>
            <a:chExt cx="3758" cy="761"/>
          </a:xfrm>
        </p:grpSpPr>
        <p:pic>
          <p:nvPicPr>
            <p:cNvPr id="19463" name="Picture 6" descr="wd-views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1" y="1834"/>
              <a:ext cx="3758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4" name="Text Box 7"/>
            <p:cNvSpPr txBox="1">
              <a:spLocks noChangeArrowheads="1"/>
            </p:cNvSpPr>
            <p:nvPr/>
          </p:nvSpPr>
          <p:spPr bwMode="auto">
            <a:xfrm>
              <a:off x="2586" y="2123"/>
              <a:ext cx="171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tabLst>
                  <a:tab pos="2171700" algn="ctr"/>
                </a:tabLst>
              </a:pPr>
              <a:r>
                <a:rPr lang="en-US" sz="1000"/>
                <a:t>View Modes	Zoom</a:t>
              </a:r>
            </a:p>
          </p:txBody>
        </p:sp>
        <p:sp>
          <p:nvSpPr>
            <p:cNvPr id="19465" name="Line 8"/>
            <p:cNvSpPr>
              <a:spLocks noChangeShapeType="1"/>
            </p:cNvSpPr>
            <p:nvPr/>
          </p:nvSpPr>
          <p:spPr bwMode="auto">
            <a:xfrm flipV="1">
              <a:off x="2896" y="1972"/>
              <a:ext cx="0" cy="14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9466" name="Line 9"/>
            <p:cNvSpPr>
              <a:spLocks noChangeShapeType="1"/>
            </p:cNvSpPr>
            <p:nvPr/>
          </p:nvSpPr>
          <p:spPr bwMode="auto">
            <a:xfrm flipV="1">
              <a:off x="4016" y="1976"/>
              <a:ext cx="0" cy="14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9467" name="Text Box 11"/>
            <p:cNvSpPr txBox="1">
              <a:spLocks noChangeArrowheads="1"/>
            </p:cNvSpPr>
            <p:nvPr/>
          </p:nvSpPr>
          <p:spPr bwMode="auto">
            <a:xfrm>
              <a:off x="3046" y="1517"/>
              <a:ext cx="53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Zoom Level</a:t>
              </a:r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 flipH="1">
              <a:off x="3356" y="1688"/>
              <a:ext cx="0" cy="14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</p:grpSp>
      <p:pic>
        <p:nvPicPr>
          <p:cNvPr id="19461" name="Picture 14" descr="ppt-views gr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857760"/>
            <a:ext cx="29686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7997825" y="6535738"/>
            <a:ext cx="9144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B41141-BBED-44E7-8633-1FDA77E06E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002587" cy="914400"/>
          </a:xfrm>
        </p:spPr>
        <p:txBody>
          <a:bodyPr/>
          <a:lstStyle/>
          <a:p>
            <a:r>
              <a:rPr lang="en-US" dirty="0" smtClean="0"/>
              <a:t>Fluent User Interface</a:t>
            </a:r>
          </a:p>
        </p:txBody>
      </p:sp>
      <p:sp>
        <p:nvSpPr>
          <p:cNvPr id="4099" name="Rectangle 4"/>
          <p:cNvSpPr>
            <a:spLocks noGrp="1"/>
          </p:cNvSpPr>
          <p:nvPr>
            <p:ph type="body" sz="half" idx="1"/>
          </p:nvPr>
        </p:nvSpPr>
        <p:spPr>
          <a:xfrm>
            <a:off x="455613" y="1370013"/>
            <a:ext cx="8459787" cy="1436687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cs typeface="Arial" charset="0"/>
              </a:rPr>
              <a:t>Changing the View</a:t>
            </a:r>
          </a:p>
          <a:p>
            <a:r>
              <a:rPr lang="en-US" sz="2200" dirty="0" smtClean="0">
                <a:cs typeface="Arial" charset="0"/>
              </a:rPr>
              <a:t>View buttons on status bar with Zoom options</a:t>
            </a:r>
          </a:p>
          <a:p>
            <a:r>
              <a:rPr lang="en-US" sz="2200" dirty="0" smtClean="0">
                <a:cs typeface="Arial" charset="0"/>
              </a:rPr>
              <a:t>Normal view now called Draft</a:t>
            </a:r>
          </a:p>
          <a:p>
            <a:r>
              <a:rPr lang="en-US" sz="2200" dirty="0" smtClean="0">
                <a:cs typeface="Arial" charset="0"/>
              </a:rPr>
              <a:t>Full Screen Reading view replaces Print Preview option</a:t>
            </a:r>
          </a:p>
        </p:txBody>
      </p:sp>
      <p:pic>
        <p:nvPicPr>
          <p:cNvPr id="4100" name="Picture 7" descr="view 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046288" y="3165499"/>
            <a:ext cx="5051425" cy="3621087"/>
          </a:xfrm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191375" y="1425575"/>
            <a:ext cx="1538288" cy="1484313"/>
            <a:chOff x="4152" y="733"/>
            <a:chExt cx="969" cy="935"/>
          </a:xfrm>
        </p:grpSpPr>
        <p:sp>
          <p:nvSpPr>
            <p:cNvPr id="4103" name="AutoShape 10"/>
            <p:cNvSpPr>
              <a:spLocks noChangeAspect="1" noChangeArrowheads="1"/>
            </p:cNvSpPr>
            <p:nvPr/>
          </p:nvSpPr>
          <p:spPr bwMode="auto">
            <a:xfrm>
              <a:off x="4154" y="774"/>
              <a:ext cx="875" cy="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104" name="Picture 11" descr="wd-view butt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55" y="1083"/>
              <a:ext cx="7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5" name="Text Box 13"/>
            <p:cNvSpPr txBox="1">
              <a:spLocks noChangeArrowheads="1"/>
            </p:cNvSpPr>
            <p:nvPr/>
          </p:nvSpPr>
          <p:spPr bwMode="auto">
            <a:xfrm>
              <a:off x="4152" y="733"/>
              <a:ext cx="969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tabLst>
                  <a:tab pos="685800" algn="ctr"/>
                  <a:tab pos="1143000" algn="ctr"/>
                </a:tabLst>
              </a:pPr>
              <a:r>
                <a:rPr lang="en-US" sz="1000"/>
                <a:t>Print	Web	</a:t>
              </a:r>
            </a:p>
            <a:p>
              <a:pPr algn="just">
                <a:tabLst>
                  <a:tab pos="685800" algn="ctr"/>
                  <a:tab pos="1143000" algn="ctr"/>
                </a:tabLst>
              </a:pPr>
              <a:r>
                <a:rPr lang="en-US" sz="1000"/>
                <a:t>Layout	Layout	Draft</a:t>
              </a:r>
            </a:p>
          </p:txBody>
        </p:sp>
        <p:sp>
          <p:nvSpPr>
            <p:cNvPr id="4106" name="Text Box 14"/>
            <p:cNvSpPr txBox="1">
              <a:spLocks noChangeArrowheads="1"/>
            </p:cNvSpPr>
            <p:nvPr/>
          </p:nvSpPr>
          <p:spPr bwMode="auto">
            <a:xfrm>
              <a:off x="4229" y="1320"/>
              <a:ext cx="825" cy="3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tabLst>
                  <a:tab pos="285750" algn="ctr"/>
                  <a:tab pos="800100" algn="ctr"/>
                </a:tabLst>
              </a:pPr>
              <a:r>
                <a:rPr lang="en-US" sz="1000"/>
                <a:t>	Full	Outline</a:t>
              </a:r>
            </a:p>
            <a:p>
              <a:pPr algn="just">
                <a:tabLst>
                  <a:tab pos="285750" algn="ctr"/>
                  <a:tab pos="800100" algn="ctr"/>
                </a:tabLst>
              </a:pPr>
              <a:r>
                <a:rPr lang="en-US" sz="1000"/>
                <a:t>	Screen</a:t>
              </a:r>
            </a:p>
            <a:p>
              <a:pPr algn="just">
                <a:tabLst>
                  <a:tab pos="285750" algn="ctr"/>
                  <a:tab pos="800100" algn="ctr"/>
                </a:tabLst>
              </a:pPr>
              <a:r>
                <a:rPr lang="en-US" sz="1000"/>
                <a:t>	Reading</a:t>
              </a:r>
            </a:p>
          </p:txBody>
        </p:sp>
        <p:sp>
          <p:nvSpPr>
            <p:cNvPr id="4107" name="Line 15"/>
            <p:cNvSpPr>
              <a:spLocks noChangeShapeType="1"/>
            </p:cNvSpPr>
            <p:nvPr/>
          </p:nvSpPr>
          <p:spPr bwMode="auto">
            <a:xfrm>
              <a:off x="4344" y="967"/>
              <a:ext cx="1" cy="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4108" name="Line 16"/>
            <p:cNvSpPr>
              <a:spLocks noChangeShapeType="1"/>
            </p:cNvSpPr>
            <p:nvPr/>
          </p:nvSpPr>
          <p:spPr bwMode="auto">
            <a:xfrm>
              <a:off x="4617" y="966"/>
              <a:ext cx="1" cy="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4109" name="Line 17"/>
            <p:cNvSpPr>
              <a:spLocks noChangeShapeType="1"/>
            </p:cNvSpPr>
            <p:nvPr/>
          </p:nvSpPr>
          <p:spPr bwMode="auto">
            <a:xfrm>
              <a:off x="4920" y="966"/>
              <a:ext cx="1" cy="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4110" name="Line 18"/>
            <p:cNvSpPr>
              <a:spLocks noChangeShapeType="1"/>
            </p:cNvSpPr>
            <p:nvPr/>
          </p:nvSpPr>
          <p:spPr bwMode="auto">
            <a:xfrm>
              <a:off x="4482" y="1224"/>
              <a:ext cx="1" cy="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stealth" w="sm" len="sm"/>
              <a:tailEnd type="none" w="sm" len="sm"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4111" name="Line 19"/>
            <p:cNvSpPr>
              <a:spLocks noChangeShapeType="1"/>
            </p:cNvSpPr>
            <p:nvPr/>
          </p:nvSpPr>
          <p:spPr bwMode="auto">
            <a:xfrm>
              <a:off x="4770" y="1224"/>
              <a:ext cx="0" cy="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stealth" w="sm" len="sm"/>
              <a:tailEnd type="none" w="sm" len="sm"/>
            </a:ln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4102" name="Slide Number Placeholder 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F2BD98D-BA1D-480B-ABE8-9F026AC0D7B5}" type="slidenum">
              <a:rPr lang="en-US" smtClean="0">
                <a:latin typeface="Arial" charset="0"/>
                <a:cs typeface="Arial" charset="0"/>
              </a:rPr>
              <a:pPr/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357158" y="357166"/>
            <a:ext cx="8002587" cy="914400"/>
          </a:xfrm>
        </p:spPr>
        <p:txBody>
          <a:bodyPr/>
          <a:lstStyle/>
          <a:p>
            <a:r>
              <a:rPr lang="en-US" dirty="0" smtClean="0"/>
              <a:t>Fluent User Interface</a:t>
            </a:r>
          </a:p>
        </p:txBody>
      </p:sp>
      <p:sp>
        <p:nvSpPr>
          <p:cNvPr id="15366" name="Rectangle 6"/>
          <p:cNvSpPr>
            <a:spLocks noGrp="1"/>
          </p:cNvSpPr>
          <p:nvPr>
            <p:ph type="body" sz="half" idx="1"/>
          </p:nvPr>
        </p:nvSpPr>
        <p:spPr>
          <a:xfrm>
            <a:off x="455613" y="1370013"/>
            <a:ext cx="8459787" cy="23399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b="1" dirty="0" smtClean="0"/>
              <a:t>Ribbon</a:t>
            </a:r>
          </a:p>
          <a:p>
            <a:pPr>
              <a:defRPr/>
            </a:pPr>
            <a:r>
              <a:rPr lang="en-US" sz="2200" dirty="0" smtClean="0"/>
              <a:t>Tabs replace traditional menu bar</a:t>
            </a:r>
          </a:p>
          <a:p>
            <a:pPr>
              <a:defRPr/>
            </a:pPr>
            <a:r>
              <a:rPr lang="en-US" sz="2200" dirty="0" smtClean="0"/>
              <a:t>Commands grouped logically</a:t>
            </a:r>
          </a:p>
          <a:p>
            <a:pPr>
              <a:defRPr/>
            </a:pPr>
            <a:r>
              <a:rPr lang="en-US" sz="2200" dirty="0" smtClean="0"/>
              <a:t>Can be minimized</a:t>
            </a:r>
          </a:p>
          <a:p>
            <a:pPr>
              <a:defRPr/>
            </a:pPr>
            <a:r>
              <a:rPr lang="en-US" sz="2200" b="1" dirty="0" smtClean="0"/>
              <a:t>Context Sensitive</a:t>
            </a:r>
            <a:endParaRPr lang="en-US" b="1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342900" lvl="1" indent="-342900">
              <a:buFontTx/>
              <a:buChar char="•"/>
              <a:defRPr/>
            </a:pPr>
            <a:r>
              <a:rPr lang="en-US" sz="2200" dirty="0" smtClean="0"/>
              <a:t>Most commonly used features on </a:t>
            </a:r>
            <a:r>
              <a:rPr lang="en-US" sz="2200" b="1" dirty="0" smtClean="0"/>
              <a:t>Home</a:t>
            </a:r>
            <a:r>
              <a:rPr lang="en-US" sz="2200" dirty="0" smtClean="0"/>
              <a:t> tab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2200" dirty="0" smtClean="0"/>
              <a:t>Hover to display ScreenTip with command name and brief description</a:t>
            </a:r>
          </a:p>
          <a:p>
            <a:pPr>
              <a:buNone/>
              <a:defRPr/>
            </a:pPr>
            <a:endParaRPr lang="en-US" dirty="0" smtClean="0"/>
          </a:p>
        </p:txBody>
      </p:sp>
      <p:pic>
        <p:nvPicPr>
          <p:cNvPr id="8196" name="Picture 8" descr="ribb r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034" y="3714752"/>
            <a:ext cx="8129587" cy="998538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57AEA7-D693-460C-BC5F-D7531A881EF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1175</Words>
  <Application>Microsoft Office PowerPoint</Application>
  <PresentationFormat>On-screen Show (4:3)</PresentationFormat>
  <Paragraphs>301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Theme1</vt:lpstr>
      <vt:lpstr>Slide 1</vt:lpstr>
      <vt:lpstr>Agenda</vt:lpstr>
      <vt:lpstr>What’s New in Office 2007?</vt:lpstr>
      <vt:lpstr>Fluent User Interface</vt:lpstr>
      <vt:lpstr>Fluent User Interface</vt:lpstr>
      <vt:lpstr>Fluent User Interface</vt:lpstr>
      <vt:lpstr>Slide 7</vt:lpstr>
      <vt:lpstr>Slide 8</vt:lpstr>
      <vt:lpstr>Fluent User Interface</vt:lpstr>
      <vt:lpstr>Fluent User Interface</vt:lpstr>
      <vt:lpstr>Introducing Microsoft Office Word 2007</vt:lpstr>
      <vt:lpstr>What’s New in Office 2007?</vt:lpstr>
      <vt:lpstr>What’s New in Office 2007?</vt:lpstr>
      <vt:lpstr>What’s New in Office 2007?</vt:lpstr>
      <vt:lpstr>Introducing Microsoft Office Excel 2007</vt:lpstr>
      <vt:lpstr>Introducing Microsoft Office Excel 2007</vt:lpstr>
      <vt:lpstr>Excel 2007: Tables</vt:lpstr>
      <vt:lpstr>Excel 2007: Formatting Options</vt:lpstr>
      <vt:lpstr>Excel 2007: Working with Formulas</vt:lpstr>
      <vt:lpstr>Excel 2007: Using Charts</vt:lpstr>
      <vt:lpstr>Introducing Microsoft Office PowerPoint 2007</vt:lpstr>
      <vt:lpstr>PowerPoint 2007</vt:lpstr>
      <vt:lpstr>PowerPoint 2007</vt:lpstr>
      <vt:lpstr>PowerPoint 2007</vt:lpstr>
      <vt:lpstr>PowerPoint 2007</vt:lpstr>
      <vt:lpstr>Introducing Microsoft Office Outlook 2007</vt:lpstr>
      <vt:lpstr>Outlook 2007</vt:lpstr>
      <vt:lpstr>Outlook 2007</vt:lpstr>
      <vt:lpstr>Outlook 2007</vt:lpstr>
      <vt:lpstr>Outlook 2007</vt:lpstr>
      <vt:lpstr>Accessible Help &amp; Tips: "Get Started" Plug-in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</dc:title>
  <dc:creator>Enda Flynn</dc:creator>
  <cp:lastModifiedBy>Enda Flynn</cp:lastModifiedBy>
  <cp:revision>27</cp:revision>
  <dcterms:created xsi:type="dcterms:W3CDTF">2008-02-11T17:42:46Z</dcterms:created>
  <dcterms:modified xsi:type="dcterms:W3CDTF">2008-04-14T16:38:15Z</dcterms:modified>
</cp:coreProperties>
</file>