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4" r:id="rId7"/>
    <p:sldId id="267" r:id="rId8"/>
    <p:sldId id="26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61" autoAdjust="0"/>
    <p:restoredTop sz="66135" autoAdjust="0"/>
  </p:normalViewPr>
  <p:slideViewPr>
    <p:cSldViewPr>
      <p:cViewPr varScale="1">
        <p:scale>
          <a:sx n="52" d="100"/>
          <a:sy n="52" d="100"/>
        </p:scale>
        <p:origin x="-58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B0ADF-F4FE-4C20-9112-E89324A9B2B3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1EDD-2F0D-4BEA-99C3-8DABCFEBFA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7DB9-099C-4707-8E6E-DEECAAE2333C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37EC-A616-4423-95CA-FCE4D0555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37EC-A616-4423-95CA-FCE4D055552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37EC-A616-4423-95CA-FCE4D055552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E586A-4688-4787-9796-405F6A6E3D02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5582996" y="8684926"/>
            <a:ext cx="1273451" cy="45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endParaRPr lang="en-US" sz="1200" dirty="0"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37EC-A616-4423-95CA-FCE4D055552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37EC-A616-4423-95CA-FCE4D055552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03/12/2008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pPr algn="l"/>
            <a:r>
              <a:rPr lang="es-ES" dirty="0" smtClean="0"/>
              <a:t>BizTalk Server como ESB</a:t>
            </a:r>
            <a:endParaRPr lang="es-ES" dirty="0"/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>
          <a:xfrm>
            <a:off x="357158" y="4214818"/>
            <a:ext cx="7770811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Eduardo Azanza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Plataforma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Aplicaciones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</a:p>
        </p:txBody>
      </p:sp>
    </p:spTree>
  </p:cSld>
  <p:clrMapOvr>
    <a:masterClrMapping/>
  </p:clrMapOvr>
  <p:transition advTm="426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7013"/>
            <a:ext cx="8382000" cy="646331"/>
          </a:xfrm>
        </p:spPr>
        <p:txBody>
          <a:bodyPr>
            <a:normAutofit fontScale="90000"/>
          </a:bodyPr>
          <a:lstStyle/>
          <a:p>
            <a:r>
              <a:rPr lang="en-US" sz="4000" kern="1200" dirty="0" smtClean="0"/>
              <a:t>ESB en </a:t>
            </a:r>
            <a:r>
              <a:rPr lang="en-US" sz="4000" kern="1200" dirty="0" err="1" smtClean="0"/>
              <a:t>Plataforma</a:t>
            </a:r>
            <a:r>
              <a:rPr lang="en-US" sz="4000" kern="1200" dirty="0" smtClean="0"/>
              <a:t> Microsoft</a:t>
            </a:r>
            <a:endParaRPr lang="en-US" sz="4000" kern="1200" dirty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28600" y="1511300"/>
            <a:ext cx="2120900" cy="2120900"/>
            <a:chOff x="144" y="952"/>
            <a:chExt cx="1336" cy="1336"/>
          </a:xfrm>
        </p:grpSpPr>
        <p:pic>
          <p:nvPicPr>
            <p:cNvPr id="9267" name="Picture 51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952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68" name="Picture 52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" y="1776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40" y="1344"/>
              <a:ext cx="1200" cy="40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Comunicación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‘</a:t>
              </a:r>
              <a:r>
                <a:rPr lang="en-US" sz="1800" i="1" dirty="0" smtClean="0">
                  <a:solidFill>
                    <a:schemeClr val="bg1"/>
                  </a:solidFill>
                  <a:effectLst/>
                </a:rPr>
                <a:t>brokered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’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451100" y="1511300"/>
            <a:ext cx="2120900" cy="2120900"/>
            <a:chOff x="1544" y="952"/>
            <a:chExt cx="1336" cy="1336"/>
          </a:xfrm>
        </p:grpSpPr>
        <p:pic>
          <p:nvPicPr>
            <p:cNvPr id="9270" name="Picture 54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4" y="952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71" name="Picture 55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6" y="1776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1728" y="1344"/>
              <a:ext cx="994" cy="40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Soporte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Estándares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648200" y="1511300"/>
            <a:ext cx="2120900" cy="2120900"/>
            <a:chOff x="2928" y="952"/>
            <a:chExt cx="1336" cy="1336"/>
          </a:xfrm>
        </p:grpSpPr>
        <p:pic>
          <p:nvPicPr>
            <p:cNvPr id="9272" name="Picture 56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952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73" name="Picture 57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0" y="1776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206" y="1344"/>
              <a:ext cx="842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Metadatos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858000" y="1511300"/>
            <a:ext cx="2120900" cy="2120900"/>
            <a:chOff x="4320" y="952"/>
            <a:chExt cx="1336" cy="1336"/>
          </a:xfrm>
        </p:grpSpPr>
        <p:pic>
          <p:nvPicPr>
            <p:cNvPr id="9274" name="Picture 58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952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75" name="Picture 59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" y="1776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4512" y="1344"/>
              <a:ext cx="1019" cy="40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Enrutamiento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inteligente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273175" y="4038600"/>
            <a:ext cx="2120900" cy="2120900"/>
            <a:chOff x="802" y="2544"/>
            <a:chExt cx="1336" cy="1336"/>
          </a:xfrm>
        </p:grpSpPr>
        <p:pic>
          <p:nvPicPr>
            <p:cNvPr id="9276" name="Picture 60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2" y="2544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77" name="Picture 61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4" y="3368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912" y="3024"/>
              <a:ext cx="1030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Transformación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035675" y="4038600"/>
            <a:ext cx="2120900" cy="2120900"/>
            <a:chOff x="3802" y="2544"/>
            <a:chExt cx="1336" cy="1336"/>
          </a:xfrm>
        </p:grpSpPr>
        <p:pic>
          <p:nvPicPr>
            <p:cNvPr id="9281" name="Picture 65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02" y="2544"/>
              <a:ext cx="1336" cy="1336"/>
            </a:xfrm>
            <a:prstGeom prst="rect">
              <a:avLst/>
            </a:prstGeom>
            <a:noFill/>
          </p:spPr>
        </p:pic>
        <p:pic>
          <p:nvPicPr>
            <p:cNvPr id="9282" name="Picture 66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" y="3368"/>
              <a:ext cx="709" cy="102"/>
            </a:xfrm>
            <a:prstGeom prst="rect">
              <a:avLst/>
            </a:prstGeom>
            <a:noFill/>
          </p:spPr>
        </p:pic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050" y="3024"/>
              <a:ext cx="870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Adaptadores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663950" y="4038600"/>
            <a:ext cx="2120900" cy="2120900"/>
            <a:chOff x="2308" y="2544"/>
            <a:chExt cx="1336" cy="1336"/>
          </a:xfrm>
        </p:grpSpPr>
        <p:pic>
          <p:nvPicPr>
            <p:cNvPr id="9279" name="Picture 63" descr="Metallic edge Sky Blue Circle lar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8" y="2544"/>
              <a:ext cx="1336" cy="1336"/>
            </a:xfrm>
            <a:prstGeom prst="rect">
              <a:avLst/>
            </a:prstGeom>
            <a:noFill/>
          </p:spPr>
        </p:pic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2496" y="3024"/>
              <a:ext cx="90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Orquestación</a:t>
              </a:r>
              <a:endParaRPr lang="en-US" sz="1800" dirty="0">
                <a:solidFill>
                  <a:schemeClr val="bg1"/>
                </a:solidFill>
                <a:effectLst/>
              </a:endParaRPr>
            </a:p>
          </p:txBody>
        </p:sp>
        <p:pic>
          <p:nvPicPr>
            <p:cNvPr id="9280" name="Picture 64" descr="Message Bus-o2-lo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0" y="3368"/>
              <a:ext cx="709" cy="102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advTm="209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82000" cy="7508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" pitchFamily="34" charset="0"/>
              </a:rPr>
              <a:t>Microsoft ESB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1270" y="1028720"/>
            <a:ext cx="4800600" cy="5257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 dirty="0" smtClean="0">
                <a:latin typeface="Segoe" pitchFamily="34" charset="0"/>
              </a:rPr>
              <a:t>SOA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388" name="Rectangle 16387"/>
          <p:cNvSpPr>
            <a:spLocks noChangeArrowheads="1"/>
          </p:cNvSpPr>
          <p:nvPr/>
        </p:nvSpPr>
        <p:spPr bwMode="invGray">
          <a:xfrm>
            <a:off x="2509870" y="4748210"/>
            <a:ext cx="4343400" cy="1447800"/>
          </a:xfrm>
          <a:prstGeom prst="rect">
            <a:avLst/>
          </a:prstGeom>
          <a:gradFill rotWithShape="1">
            <a:gsLst>
              <a:gs pos="0">
                <a:srgbClr val="DAFF8F"/>
              </a:gs>
              <a:gs pos="100000">
                <a:srgbClr val="657642"/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86070" y="4824410"/>
            <a:ext cx="4191000" cy="381000"/>
          </a:xfrm>
          <a:prstGeom prst="rect">
            <a:avLst/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 err="1" smtClean="0">
                <a:latin typeface="Segoe" pitchFamily="34" charset="0"/>
              </a:rPr>
              <a:t>Registro</a:t>
            </a:r>
            <a:r>
              <a:rPr lang="en-US" sz="1400" b="1" dirty="0" smtClean="0">
                <a:latin typeface="Segoe" pitchFamily="34" charset="0"/>
              </a:rPr>
              <a:t> de </a:t>
            </a:r>
            <a:r>
              <a:rPr lang="en-US" sz="1400" b="1" dirty="0" err="1" smtClean="0">
                <a:latin typeface="Segoe" pitchFamily="34" charset="0"/>
              </a:rPr>
              <a:t>Servicios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86070" y="5270498"/>
            <a:ext cx="4191000" cy="381000"/>
          </a:xfrm>
          <a:prstGeom prst="rect">
            <a:avLst/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 err="1" smtClean="0">
                <a:latin typeface="Segoe" pitchFamily="34" charset="0"/>
              </a:rPr>
              <a:t>Gestión</a:t>
            </a:r>
            <a:r>
              <a:rPr lang="en-US" sz="1400" b="1" dirty="0" smtClean="0">
                <a:latin typeface="Segoe" pitchFamily="34" charset="0"/>
              </a:rPr>
              <a:t> de </a:t>
            </a:r>
            <a:r>
              <a:rPr lang="en-US" sz="1400" b="1" dirty="0" err="1" smtClean="0">
                <a:latin typeface="Segoe" pitchFamily="34" charset="0"/>
              </a:rPr>
              <a:t>Servicios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86070" y="5738810"/>
            <a:ext cx="4191000" cy="381000"/>
          </a:xfrm>
          <a:prstGeom prst="rect">
            <a:avLst/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 err="1" smtClean="0">
                <a:latin typeface="Segoe" pitchFamily="34" charset="0"/>
              </a:rPr>
              <a:t>Seguridad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505108" y="1549398"/>
            <a:ext cx="4349750" cy="3122612"/>
            <a:chOff x="2434396" y="1905918"/>
            <a:chExt cx="4348233" cy="3123488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434396" y="1905918"/>
              <a:ext cx="4348233" cy="312348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Ctr="1"/>
            <a:lstStyle/>
            <a:p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Segoe" pitchFamily="34" charset="0"/>
                </a:rPr>
                <a:t>Enterprise Service Bus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197717" y="2825338"/>
              <a:ext cx="2821591" cy="1675283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smtClean="0">
                  <a:latin typeface="Segoe" pitchFamily="34" charset="0"/>
                </a:rPr>
                <a:t>Motor ESB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350064" y="3125460"/>
              <a:ext cx="2516897" cy="3795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Transformación</a:t>
              </a:r>
              <a:endParaRPr lang="en-US" sz="1200" b="1" dirty="0">
                <a:latin typeface="Segoe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50064" y="3581200"/>
              <a:ext cx="2516897" cy="38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100" b="1" dirty="0" err="1" smtClean="0">
                  <a:latin typeface="Segoe" pitchFamily="34" charset="0"/>
                </a:rPr>
                <a:t>Enrutamiento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50064" y="4043292"/>
              <a:ext cx="2516897" cy="38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100" b="1" dirty="0" err="1" smtClean="0">
                  <a:latin typeface="Segoe" pitchFamily="34" charset="0"/>
                </a:rPr>
                <a:t>Gestión</a:t>
              </a:r>
              <a:r>
                <a:rPr lang="en-US" sz="1100" b="1" dirty="0" smtClean="0">
                  <a:latin typeface="Segoe" pitchFamily="34" charset="0"/>
                </a:rPr>
                <a:t> de </a:t>
              </a:r>
              <a:r>
                <a:rPr lang="en-US" sz="1100" b="1" dirty="0" err="1" smtClean="0">
                  <a:latin typeface="Segoe" pitchFamily="34" charset="0"/>
                </a:rPr>
                <a:t>Excepciones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97717" y="2368010"/>
              <a:ext cx="2821591" cy="381107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Procesos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>
              <a:off x="1864012" y="3238324"/>
              <a:ext cx="2132610" cy="382454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Adaptadores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15133" y="4576842"/>
              <a:ext cx="2785109" cy="381107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smtClean="0">
                  <a:latin typeface="Segoe" pitchFamily="34" charset="0"/>
                </a:rPr>
                <a:t>B2B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rot="16200000">
              <a:off x="5220402" y="3243088"/>
              <a:ext cx="2132611" cy="382455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Adaptadores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1470" y="1471610"/>
            <a:ext cx="2971800" cy="1585913"/>
            <a:chOff x="0" y="1152"/>
            <a:chExt cx="1872" cy="999"/>
          </a:xfrm>
        </p:grpSpPr>
        <p:pic>
          <p:nvPicPr>
            <p:cNvPr id="15396" name="Rectangle 153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152"/>
              <a:ext cx="72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>
              <a:spLocks noChangeArrowheads="1"/>
            </p:cNvSpPr>
            <p:nvPr/>
          </p:nvSpPr>
          <p:spPr bwMode="invGray">
            <a:xfrm>
              <a:off x="0" y="1872"/>
              <a:ext cx="1104" cy="27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Consumidor</a:t>
              </a:r>
              <a:r>
                <a:rPr lang="en-US" sz="1200" b="1" dirty="0" smtClean="0">
                  <a:latin typeface="Segoe" pitchFamily="34" charset="0"/>
                </a:rPr>
                <a:t> de 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Servicio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672" y="1344"/>
              <a:ext cx="1200" cy="432"/>
              <a:chOff x="672" y="1344"/>
              <a:chExt cx="1200" cy="432"/>
            </a:xfrm>
          </p:grpSpPr>
          <p:pic>
            <p:nvPicPr>
              <p:cNvPr id="15399" name="Rectangle 1539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1344"/>
                <a:ext cx="120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invGray">
              <a:xfrm>
                <a:off x="1200" y="1488"/>
                <a:ext cx="432" cy="14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 b="1" dirty="0" err="1" smtClean="0">
                    <a:latin typeface="Segoe" pitchFamily="34" charset="0"/>
                  </a:rPr>
                  <a:t>Nativo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319870" y="1395411"/>
            <a:ext cx="2895600" cy="1625601"/>
            <a:chOff x="3936" y="1104"/>
            <a:chExt cx="1824" cy="1024"/>
          </a:xfrm>
        </p:grpSpPr>
        <p:pic>
          <p:nvPicPr>
            <p:cNvPr id="15391" name="Rectangle 153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88" y="1104"/>
              <a:ext cx="519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>
              <a:spLocks noChangeArrowheads="1"/>
            </p:cNvSpPr>
            <p:nvPr/>
          </p:nvSpPr>
          <p:spPr bwMode="invGray">
            <a:xfrm>
              <a:off x="4656" y="1872"/>
              <a:ext cx="1104" cy="2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Proveedor</a:t>
              </a:r>
              <a:r>
                <a:rPr lang="en-US" sz="1200" b="1" dirty="0" smtClean="0">
                  <a:latin typeface="Segoe" pitchFamily="34" charset="0"/>
                </a:rPr>
                <a:t> de </a:t>
              </a:r>
              <a:r>
                <a:rPr lang="en-US" sz="1200" b="1" dirty="0" err="1" smtClean="0">
                  <a:latin typeface="Segoe" pitchFamily="34" charset="0"/>
                </a:rPr>
                <a:t>Servicio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936" y="1392"/>
              <a:ext cx="1344" cy="432"/>
              <a:chOff x="3792" y="1392"/>
              <a:chExt cx="1488" cy="432"/>
            </a:xfrm>
          </p:grpSpPr>
          <p:pic>
            <p:nvPicPr>
              <p:cNvPr id="15394" name="Rectangle 1539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92" y="1392"/>
                <a:ext cx="148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invGray">
              <a:xfrm>
                <a:off x="4272" y="1536"/>
                <a:ext cx="434" cy="14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 b="1" dirty="0" err="1" smtClean="0">
                    <a:latin typeface="Segoe" pitchFamily="34" charset="0"/>
                  </a:rPr>
                  <a:t>Nativo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71470" y="3148012"/>
            <a:ext cx="2971800" cy="1549401"/>
            <a:chOff x="0" y="2208"/>
            <a:chExt cx="1872" cy="976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invGray">
            <a:xfrm>
              <a:off x="0" y="2928"/>
              <a:ext cx="1104" cy="2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Consumidor</a:t>
              </a:r>
              <a:r>
                <a:rPr lang="en-US" sz="1200" b="1" dirty="0" smtClean="0">
                  <a:latin typeface="Segoe" pitchFamily="34" charset="0"/>
                </a:rPr>
                <a:t> </a:t>
              </a:r>
              <a:r>
                <a:rPr lang="en-US" sz="1200" b="1" dirty="0" err="1" smtClean="0">
                  <a:latin typeface="Segoe" pitchFamily="34" charset="0"/>
                </a:rPr>
                <a:t>estándar</a:t>
              </a:r>
              <a:r>
                <a:rPr lang="en-US" sz="1200" b="1" dirty="0" smtClean="0">
                  <a:latin typeface="Segoe" pitchFamily="34" charset="0"/>
                </a:rPr>
                <a:t> de </a:t>
              </a:r>
              <a:r>
                <a:rPr lang="en-US" sz="1200" b="1" dirty="0" err="1" smtClean="0">
                  <a:latin typeface="Segoe" pitchFamily="34" charset="0"/>
                </a:rPr>
                <a:t>Servicio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5387" name="Rectangle 153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208"/>
              <a:ext cx="72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672" y="2400"/>
              <a:ext cx="1200" cy="432"/>
              <a:chOff x="672" y="2400"/>
              <a:chExt cx="1200" cy="432"/>
            </a:xfrm>
          </p:grpSpPr>
          <p:pic>
            <p:nvPicPr>
              <p:cNvPr id="15389" name="Rectangle 1538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2400"/>
                <a:ext cx="120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Box 41"/>
              <p:cNvSpPr txBox="1">
                <a:spLocks noChangeArrowheads="1"/>
              </p:cNvSpPr>
              <p:nvPr/>
            </p:nvSpPr>
            <p:spPr bwMode="invGray">
              <a:xfrm>
                <a:off x="1248" y="2544"/>
                <a:ext cx="432" cy="14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 b="1" dirty="0">
                    <a:latin typeface="Segoe" pitchFamily="34" charset="0"/>
                  </a:rPr>
                  <a:t>SOAP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6319870" y="3148012"/>
            <a:ext cx="2895600" cy="1549401"/>
            <a:chOff x="3936" y="2208"/>
            <a:chExt cx="1824" cy="976"/>
          </a:xfrm>
        </p:grpSpPr>
        <p:pic>
          <p:nvPicPr>
            <p:cNvPr id="15381" name="Rectangle 153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4" y="2208"/>
              <a:ext cx="56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>
              <a:spLocks noChangeArrowheads="1"/>
            </p:cNvSpPr>
            <p:nvPr/>
          </p:nvSpPr>
          <p:spPr bwMode="invGray">
            <a:xfrm>
              <a:off x="4656" y="2928"/>
              <a:ext cx="1104" cy="2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b="1" dirty="0" err="1" smtClean="0">
                  <a:latin typeface="Segoe" pitchFamily="34" charset="0"/>
                </a:rPr>
                <a:t>Proveedor</a:t>
              </a:r>
              <a:r>
                <a:rPr lang="en-US" sz="1200" b="1" dirty="0">
                  <a:latin typeface="Segoe" pitchFamily="34" charset="0"/>
                </a:rPr>
                <a:t> </a:t>
              </a:r>
              <a:r>
                <a:rPr lang="en-US" sz="1200" b="1" dirty="0" err="1" smtClean="0">
                  <a:latin typeface="Segoe" pitchFamily="34" charset="0"/>
                </a:rPr>
                <a:t>estándar</a:t>
              </a:r>
              <a:r>
                <a:rPr lang="en-US" sz="1200" b="1" dirty="0" smtClean="0">
                  <a:latin typeface="Segoe" pitchFamily="34" charset="0"/>
                </a:rPr>
                <a:t> de </a:t>
              </a:r>
              <a:r>
                <a:rPr lang="en-US" sz="1200" b="1" dirty="0" err="1" smtClean="0">
                  <a:latin typeface="Segoe" pitchFamily="34" charset="0"/>
                </a:rPr>
                <a:t>Servicio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4" name="Group 46"/>
            <p:cNvGrpSpPr>
              <a:grpSpLocks/>
            </p:cNvGrpSpPr>
            <p:nvPr/>
          </p:nvGrpSpPr>
          <p:grpSpPr bwMode="auto">
            <a:xfrm>
              <a:off x="3936" y="2400"/>
              <a:ext cx="1296" cy="432"/>
              <a:chOff x="3936" y="2400"/>
              <a:chExt cx="1296" cy="432"/>
            </a:xfrm>
          </p:grpSpPr>
          <p:pic>
            <p:nvPicPr>
              <p:cNvPr id="15384" name="Rectangle 1538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36" y="2400"/>
                <a:ext cx="129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Box 48"/>
              <p:cNvSpPr txBox="1">
                <a:spLocks noChangeArrowheads="1"/>
              </p:cNvSpPr>
              <p:nvPr/>
            </p:nvSpPr>
            <p:spPr bwMode="invGray">
              <a:xfrm>
                <a:off x="4224" y="2544"/>
                <a:ext cx="480" cy="14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 b="1" dirty="0">
                    <a:latin typeface="Segoe" pitchFamily="34" charset="0"/>
                  </a:rPr>
                  <a:t>SOAP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2786050" y="1981208"/>
            <a:ext cx="3857652" cy="2590800"/>
            <a:chOff x="1536" y="1200"/>
            <a:chExt cx="2736" cy="1968"/>
          </a:xfrm>
        </p:grpSpPr>
        <p:sp>
          <p:nvSpPr>
            <p:cNvPr id="15379" name="Rectangle 15378"/>
            <p:cNvSpPr>
              <a:spLocks noChangeArrowheads="1"/>
            </p:cNvSpPr>
            <p:nvPr/>
          </p:nvSpPr>
          <p:spPr bwMode="auto">
            <a:xfrm>
              <a:off x="1536" y="1200"/>
              <a:ext cx="2736" cy="1968"/>
            </a:xfrm>
            <a:prstGeom prst="rect">
              <a:avLst/>
            </a:prstGeom>
            <a:gradFill rotWithShape="1">
              <a:gsLst>
                <a:gs pos="0">
                  <a:srgbClr val="969696">
                    <a:alpha val="70000"/>
                  </a:srgbClr>
                </a:gs>
                <a:gs pos="100000">
                  <a:srgbClr val="454545">
                    <a:alpha val="49001"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Ctr="1"/>
            <a:lstStyle/>
            <a:p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 sz="1400" b="1">
                <a:solidFill>
                  <a:schemeClr val="bg2"/>
                </a:solidFill>
                <a:latin typeface="Segoe" pitchFamily="34" charset="0"/>
              </a:endParaRPr>
            </a:p>
          </p:txBody>
        </p:sp>
        <p:pic>
          <p:nvPicPr>
            <p:cNvPr id="15380" name="Rectangle 1537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32" y="1776"/>
              <a:ext cx="249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165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88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09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80412" cy="553998"/>
          </a:xfrm>
        </p:spPr>
        <p:txBody>
          <a:bodyPr>
            <a:normAutofit fontScale="90000"/>
          </a:bodyPr>
          <a:lstStyle/>
          <a:p>
            <a:r>
              <a:rPr sz="4000" smtClean="0"/>
              <a:t>Microsoft ESB</a:t>
            </a:r>
            <a:r>
              <a:rPr lang="es-ES" sz="4000" dirty="0" smtClean="0"/>
              <a:t> </a:t>
            </a:r>
            <a:r>
              <a:rPr lang="es-ES" sz="4000" dirty="0" err="1" smtClean="0"/>
              <a:t>Guidance</a:t>
            </a:r>
            <a:endParaRPr lang="en-GB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224588" y="4986338"/>
            <a:ext cx="2468562" cy="1871662"/>
            <a:chOff x="6224588" y="4986338"/>
            <a:chExt cx="2468562" cy="1871662"/>
          </a:xfrm>
        </p:grpSpPr>
        <p:pic>
          <p:nvPicPr>
            <p:cNvPr id="33798" name="Rectangle 7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4588" y="4986338"/>
              <a:ext cx="2468562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16" descr="sp_man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2377" y="5487597"/>
              <a:ext cx="1271122" cy="101689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42844" y="5000636"/>
            <a:ext cx="6215106" cy="1857364"/>
            <a:chOff x="357158" y="4929198"/>
            <a:chExt cx="5929354" cy="1857364"/>
          </a:xfrm>
        </p:grpSpPr>
        <p:pic>
          <p:nvPicPr>
            <p:cNvPr id="39" name="Rounded Rectangle 3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4929198"/>
              <a:ext cx="592935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512763" y="5070475"/>
              <a:ext cx="5575300" cy="1347788"/>
              <a:chOff x="512763" y="5070475"/>
              <a:chExt cx="5575300" cy="1347788"/>
            </a:xfrm>
          </p:grpSpPr>
          <p:sp>
            <p:nvSpPr>
              <p:cNvPr id="33821" name="Text Box 26"/>
              <p:cNvSpPr txBox="1">
                <a:spLocks noChangeArrowheads="1"/>
              </p:cNvSpPr>
              <p:nvPr/>
            </p:nvSpPr>
            <p:spPr bwMode="auto">
              <a:xfrm>
                <a:off x="512763" y="5070475"/>
                <a:ext cx="5575300" cy="134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27432"/>
              <a:lstStyle/>
              <a:p>
                <a:r>
                  <a:rPr lang="en-US" sz="1400" b="1">
                    <a:latin typeface="Calibri" pitchFamily="34" charset="0"/>
                  </a:rPr>
                  <a:t>Exception Management</a:t>
                </a:r>
              </a:p>
            </p:txBody>
          </p:sp>
          <p:pic>
            <p:nvPicPr>
              <p:cNvPr id="113" name="Picture 112" descr="ex_mana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6877" y="5323293"/>
                <a:ext cx="1133845" cy="97462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85720" y="2427677"/>
            <a:ext cx="8356033" cy="2502256"/>
            <a:chOff x="285720" y="2427677"/>
            <a:chExt cx="8356033" cy="2502256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5720" y="2427677"/>
              <a:ext cx="2426380" cy="2502256"/>
            </a:xfrm>
            <a:prstGeom prst="roundRect">
              <a:avLst>
                <a:gd name="adj" fmla="val 6970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On-ramps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6216149" y="2474193"/>
              <a:ext cx="2425604" cy="2455005"/>
            </a:xfrm>
            <a:prstGeom prst="roundRect">
              <a:avLst>
                <a:gd name="adj" fmla="val 6970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Off-ramps</a:t>
              </a:r>
            </a:p>
          </p:txBody>
        </p:sp>
        <p:pic>
          <p:nvPicPr>
            <p:cNvPr id="112" name="Picture 111" descr="on_ram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805" y="3118973"/>
              <a:ext cx="1859421" cy="1043553"/>
            </a:xfrm>
            <a:prstGeom prst="rect">
              <a:avLst/>
            </a:prstGeom>
          </p:spPr>
        </p:pic>
        <p:pic>
          <p:nvPicPr>
            <p:cNvPr id="116" name="Picture 115" descr="off_ramp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18521" y="3163030"/>
              <a:ext cx="1849778" cy="103230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575639" y="2405063"/>
            <a:ext cx="3639435" cy="2643187"/>
            <a:chOff x="2632778" y="2405063"/>
            <a:chExt cx="3639435" cy="2643187"/>
          </a:xfrm>
        </p:grpSpPr>
        <p:pic>
          <p:nvPicPr>
            <p:cNvPr id="33797" name="Rounded Rectangle 35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08300" y="2405063"/>
              <a:ext cx="3363913" cy="264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38" name="TextBox 94311"/>
            <p:cNvSpPr txBox="1">
              <a:spLocks noChangeArrowheads="1"/>
            </p:cNvSpPr>
            <p:nvPr/>
          </p:nvSpPr>
          <p:spPr bwMode="auto">
            <a:xfrm>
              <a:off x="2632778" y="2469281"/>
              <a:ext cx="21542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BizTalk </a:t>
              </a:r>
              <a:r>
                <a:rPr lang="en-US" sz="1400" b="1" dirty="0" smtClean="0"/>
                <a:t>Server</a:t>
              </a:r>
              <a:endParaRPr lang="en-US" sz="1400" b="1" dirty="0"/>
            </a:p>
          </p:txBody>
        </p:sp>
        <p:pic>
          <p:nvPicPr>
            <p:cNvPr id="119" name="Picture 118" descr="core_02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5260" y="3014707"/>
              <a:ext cx="1387455" cy="138745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85720" y="928670"/>
            <a:ext cx="6078556" cy="1468438"/>
            <a:chOff x="285720" y="928670"/>
            <a:chExt cx="6078556" cy="1468438"/>
          </a:xfrm>
        </p:grpSpPr>
        <p:grpSp>
          <p:nvGrpSpPr>
            <p:cNvPr id="42" name="Group 41"/>
            <p:cNvGrpSpPr/>
            <p:nvPr/>
          </p:nvGrpSpPr>
          <p:grpSpPr>
            <a:xfrm>
              <a:off x="285720" y="928670"/>
              <a:ext cx="2571768" cy="1468438"/>
              <a:chOff x="214282" y="928670"/>
              <a:chExt cx="2786082" cy="1468438"/>
            </a:xfrm>
          </p:grpSpPr>
          <p:pic>
            <p:nvPicPr>
              <p:cNvPr id="36" name="Rounded Rectangle 34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4282" y="928670"/>
                <a:ext cx="2786082" cy="146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563550" y="1017579"/>
                <a:ext cx="2079624" cy="1196975"/>
                <a:chOff x="525463" y="1104900"/>
                <a:chExt cx="2151062" cy="1196975"/>
              </a:xfrm>
            </p:grpSpPr>
            <p:sp>
              <p:nvSpPr>
                <p:cNvPr id="338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5463" y="1104900"/>
                  <a:ext cx="2151062" cy="1196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27432"/>
                <a:lstStyle/>
                <a:p>
                  <a:r>
                    <a:rPr lang="en-US" sz="1400" b="1" dirty="0">
                      <a:latin typeface="Calibri" pitchFamily="34" charset="0"/>
                    </a:rPr>
                    <a:t>Web Services</a:t>
                  </a:r>
                </a:p>
              </p:txBody>
            </p:sp>
            <p:pic>
              <p:nvPicPr>
                <p:cNvPr id="111" name="Picture 110" descr="web_serv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4338" y="1357298"/>
                  <a:ext cx="1016120" cy="83703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Group 42"/>
            <p:cNvGrpSpPr/>
            <p:nvPr/>
          </p:nvGrpSpPr>
          <p:grpSpPr>
            <a:xfrm>
              <a:off x="2857488" y="928670"/>
              <a:ext cx="3506788" cy="1468438"/>
              <a:chOff x="3000364" y="928670"/>
              <a:chExt cx="3363912" cy="146843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000364" y="928670"/>
                <a:ext cx="3363912" cy="1468438"/>
                <a:chOff x="2906713" y="1009650"/>
                <a:chExt cx="3363912" cy="1468438"/>
              </a:xfrm>
            </p:grpSpPr>
            <p:pic>
              <p:nvPicPr>
                <p:cNvPr id="33796" name="Rounded Rectangle 34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906713" y="1009650"/>
                  <a:ext cx="3363912" cy="1468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113" descr="core_serv.png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69725" y="1343022"/>
                  <a:ext cx="907628" cy="907628"/>
                </a:xfrm>
                <a:prstGeom prst="rect">
                  <a:avLst/>
                </a:prstGeom>
              </p:spPr>
            </p:pic>
          </p:grp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3143240" y="1071546"/>
                <a:ext cx="2079624" cy="11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27432"/>
              <a:lstStyle/>
              <a:p>
                <a:r>
                  <a:rPr lang="en-US" sz="1400" b="1" dirty="0" smtClean="0">
                    <a:latin typeface="Calibri" pitchFamily="34" charset="0"/>
                  </a:rPr>
                  <a:t>Core Services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132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aporta BizTalk Server al ESB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Soporte de Servicios Web</a:t>
            </a:r>
          </a:p>
          <a:p>
            <a:r>
              <a:rPr lang="es-ES" dirty="0" smtClean="0"/>
              <a:t>Enrutamiento inteligente</a:t>
            </a:r>
          </a:p>
          <a:p>
            <a:r>
              <a:rPr lang="es-ES" dirty="0" smtClean="0"/>
              <a:t>Transformación de mensajes</a:t>
            </a:r>
          </a:p>
          <a:p>
            <a:r>
              <a:rPr lang="es-ES" dirty="0" smtClean="0"/>
              <a:t>Procesamiento de itinerario</a:t>
            </a:r>
          </a:p>
          <a:p>
            <a:r>
              <a:rPr lang="es-ES" dirty="0" smtClean="0"/>
              <a:t>Adaptadores de aplicaciones de negocio</a:t>
            </a:r>
          </a:p>
          <a:p>
            <a:r>
              <a:rPr lang="es-ES" dirty="0" smtClean="0"/>
              <a:t>Motor de reglas</a:t>
            </a:r>
          </a:p>
          <a:p>
            <a:r>
              <a:rPr lang="es-ES" dirty="0" smtClean="0"/>
              <a:t>Orquestación de servicios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879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8"/>
            <a:ext cx="9143993" cy="68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22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44|28|36.2|21.6|15.5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15.4|34.6|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8.7|25.8|16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8.3|19.8|16.2|6.8|72.2|12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Presentación en pantalla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BizTalk Server como ESB</vt:lpstr>
      <vt:lpstr>ESB en Plataforma Microsoft</vt:lpstr>
      <vt:lpstr>Microsoft ESB</vt:lpstr>
      <vt:lpstr>Microsoft ESB Guidance</vt:lpstr>
      <vt:lpstr>Qué aporta BizTalk Server al ESB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2008-12-03T11:18:20Z</dcterms:created>
  <dcterms:modified xsi:type="dcterms:W3CDTF">2008-12-03T16:50:18Z</dcterms:modified>
</cp:coreProperties>
</file>