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sldIdLst>
    <p:sldId id="256" r:id="rId2"/>
    <p:sldId id="257" r:id="rId3"/>
    <p:sldId id="259" r:id="rId4"/>
    <p:sldId id="261" r:id="rId5"/>
    <p:sldId id="264" r:id="rId6"/>
    <p:sldId id="258" r:id="rId7"/>
    <p:sldId id="263"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458" autoAdjust="0"/>
    <p:restoredTop sz="63347" autoAdjust="0"/>
  </p:normalViewPr>
  <p:slideViewPr>
    <p:cSldViewPr>
      <p:cViewPr varScale="1">
        <p:scale>
          <a:sx n="52" d="100"/>
          <a:sy n="52" d="100"/>
        </p:scale>
        <p:origin x="-576"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A65C81-DF75-42A6-9BEA-0307EFF109E5}" type="datetimeFigureOut">
              <a:rPr lang="es-ES_tradnl" smtClean="0"/>
              <a:pPr/>
              <a:t>04/12/2008</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E7EC54-04DD-4B41-8FB4-397E7F74DE33}" type="slidenum">
              <a:rPr lang="es-ES_tradnl" smtClean="0"/>
              <a:pPr/>
              <a:t>‹Nº›</a:t>
            </a:fld>
            <a:endParaRPr lang="es-ES_trad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CBE7EC54-04DD-4B41-8FB4-397E7F74DE33}" type="slidenum">
              <a:rPr lang="es-ES_tradnl" smtClean="0"/>
              <a:pPr/>
              <a:t>1</a:t>
            </a:fld>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CBE7EC54-04DD-4B41-8FB4-397E7F74DE33}" type="slidenum">
              <a:rPr lang="es-ES_tradnl" smtClean="0"/>
              <a:pPr/>
              <a:t>2</a:t>
            </a:fld>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eaLnBrk="0" hangingPunct="0">
              <a:lnSpc>
                <a:spcPct val="90000"/>
              </a:lnSpc>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0923616A-51AB-4B4F-88C0-90DE6FA49AF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Date Placeholder 3"/>
          <p:cNvSpPr>
            <a:spLocks noGrp="1"/>
          </p:cNvSpPr>
          <p:nvPr>
            <p:ph type="dt" idx="10"/>
          </p:nvPr>
        </p:nvSpPr>
        <p:spPr/>
        <p:txBody>
          <a:bodyPr/>
          <a:lstStyle/>
          <a:p>
            <a:pPr>
              <a:defRPr/>
            </a:pPr>
            <a:fld id="{F128C523-70C1-4684-80A0-10A3427213F0}" type="datetime8">
              <a:rPr lang="en-US" smtClean="0"/>
              <a:pPr>
                <a:defRPr/>
              </a:pPr>
              <a:t>12/4/2008 10:16 AM</a:t>
            </a:fld>
            <a:endParaRPr lang="en-US" dirty="0"/>
          </a:p>
        </p:txBody>
      </p:sp>
      <p:sp>
        <p:nvSpPr>
          <p:cNvPr id="5" name="Footer Placeholder 4"/>
          <p:cNvSpPr>
            <a:spLocks noGrp="1"/>
          </p:cNvSpPr>
          <p:nvPr>
            <p:ph type="ftr" sz="quarter" idx="11"/>
          </p:nvPr>
        </p:nvSpPr>
        <p:spPr/>
        <p:txBody>
          <a:bodyPr/>
          <a:lstStyle/>
          <a:p>
            <a:pPr>
              <a:defRPr/>
            </a:pPr>
            <a:r>
              <a:rPr lang="en-US" smtClean="0"/>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6" name="Slide Number Placeholder 5"/>
          <p:cNvSpPr>
            <a:spLocks noGrp="1"/>
          </p:cNvSpPr>
          <p:nvPr>
            <p:ph type="sldNum" sz="quarter" idx="12"/>
          </p:nvPr>
        </p:nvSpPr>
        <p:spPr/>
        <p:txBody>
          <a:bodyPr/>
          <a:lstStyle/>
          <a:p>
            <a:pPr>
              <a:defRPr/>
            </a:pPr>
            <a:fld id="{498588DA-107A-434C-AB01-F81179AFD707}"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77B7DB2-BB74-4966-AF9E-B4C25A43C995}" type="datetime1">
              <a:rPr lang="en-US"/>
              <a:pPr/>
              <a:t>12/4/2008</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B4E13943-2115-4686-8A5F-BBEA22145636}" type="slidenum">
              <a:rPr lang="en-US"/>
              <a:pPr/>
              <a:t>5</a:t>
            </a:fld>
            <a:endParaRPr lang="en-US"/>
          </a:p>
        </p:txBody>
      </p:sp>
      <p:sp>
        <p:nvSpPr>
          <p:cNvPr id="738306" name="Rectangle 2"/>
          <p:cNvSpPr>
            <a:spLocks noGrp="1" noRot="1" noChangeAspect="1" noChangeArrowheads="1" noTextEdit="1"/>
          </p:cNvSpPr>
          <p:nvPr>
            <p:ph type="sldImg"/>
          </p:nvPr>
        </p:nvSpPr>
        <p:spPr>
          <a:ln/>
        </p:spPr>
      </p:sp>
      <p:sp>
        <p:nvSpPr>
          <p:cNvPr id="738307" name="Rectangle 3"/>
          <p:cNvSpPr>
            <a:spLocks noGrp="1" noChangeArrowheads="1"/>
          </p:cNvSpPr>
          <p:nvPr>
            <p:ph type="body" idx="1"/>
          </p:nvPr>
        </p:nvSpPr>
        <p:spPr/>
        <p:txBody>
          <a:bodyPr>
            <a:normAutofit fontScale="92500" lnSpcReduction="20000"/>
          </a:bodyPr>
          <a:lstStyle/>
          <a:p>
            <a:endParaRPr 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dirty="0"/>
          </a:p>
        </p:txBody>
      </p:sp>
      <p:sp>
        <p:nvSpPr>
          <p:cNvPr id="4" name="Slide Number Placeholder 3"/>
          <p:cNvSpPr>
            <a:spLocks noGrp="1"/>
          </p:cNvSpPr>
          <p:nvPr>
            <p:ph type="sldNum" sz="quarter" idx="10"/>
          </p:nvPr>
        </p:nvSpPr>
        <p:spPr/>
        <p:txBody>
          <a:bodyPr/>
          <a:lstStyle/>
          <a:p>
            <a:fld id="{CBE7EC54-04DD-4B41-8FB4-397E7F74DE33}" type="slidenum">
              <a:rPr lang="es-ES_tradnl" smtClean="0"/>
              <a:pPr/>
              <a:t>6</a:t>
            </a:fld>
            <a:endParaRPr lang="es-ES_trad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CBE7EC54-04DD-4B41-8FB4-397E7F74DE33}" type="slidenum">
              <a:rPr lang="es-ES_tradnl" smtClean="0"/>
              <a:pPr/>
              <a:t>7</a:t>
            </a:fld>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fondo-power2.jpg"/>
          <p:cNvPicPr>
            <a:picLocks noChangeAspect="1"/>
          </p:cNvPicPr>
          <p:nvPr userDrawn="1"/>
        </p:nvPicPr>
        <p:blipFill>
          <a:blip r:embed="rId2"/>
          <a:stretch>
            <a:fillRect/>
          </a:stretch>
        </p:blipFill>
        <p:spPr>
          <a:xfrm>
            <a:off x="0" y="0"/>
            <a:ext cx="9144000" cy="6858000"/>
          </a:xfrm>
          <a:prstGeom prst="rect">
            <a:avLst/>
          </a:prstGeom>
        </p:spPr>
      </p:pic>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F82B36A-4CB1-4CBA-B096-0E8888F120B4}" type="datetimeFigureOut">
              <a:rPr lang="es-ES" smtClean="0"/>
              <a:pPr/>
              <a:t>04/12/2008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F82B36A-4CB1-4CBA-B096-0E8888F120B4}" type="datetimeFigureOut">
              <a:rPr lang="es-ES" smtClean="0"/>
              <a:pPr/>
              <a:t>04/12/2008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F82B36A-4CB1-4CBA-B096-0E8888F120B4}" type="datetimeFigureOut">
              <a:rPr lang="es-ES" smtClean="0"/>
              <a:pPr/>
              <a:t>04/12/2008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UE - PROFILE">
    <p:spTree>
      <p:nvGrpSpPr>
        <p:cNvPr id="1" name=""/>
        <p:cNvGrpSpPr/>
        <p:nvPr/>
      </p:nvGrpSpPr>
      <p:grpSpPr>
        <a:xfrm>
          <a:off x="0" y="0"/>
          <a:ext cx="0" cy="0"/>
          <a:chOff x="0" y="0"/>
          <a:chExt cx="0" cy="0"/>
        </a:xfrm>
      </p:grpSpPr>
      <p:sp>
        <p:nvSpPr>
          <p:cNvPr id="6" name="Title 7"/>
          <p:cNvSpPr>
            <a:spLocks noGrp="1"/>
          </p:cNvSpPr>
          <p:nvPr>
            <p:ph type="title"/>
          </p:nvPr>
        </p:nvSpPr>
        <p:spPr>
          <a:xfrm>
            <a:off x="0" y="152400"/>
            <a:ext cx="7924800" cy="533400"/>
          </a:xfrm>
          <a:prstGeom prst="rect">
            <a:avLst/>
          </a:prstGeom>
          <a:gradFill>
            <a:gsLst>
              <a:gs pos="0">
                <a:schemeClr val="tx1">
                  <a:alpha val="60000"/>
                </a:schemeClr>
              </a:gs>
              <a:gs pos="20000">
                <a:schemeClr val="tx1">
                  <a:alpha val="30000"/>
                </a:schemeClr>
              </a:gs>
              <a:gs pos="60000">
                <a:schemeClr val="tx1">
                  <a:alpha val="45000"/>
                </a:schemeClr>
              </a:gs>
              <a:gs pos="100000">
                <a:schemeClr val="tx1">
                  <a:alpha val="25000"/>
                </a:schemeClr>
              </a:gs>
            </a:gsLst>
            <a:lin ang="0" scaled="1"/>
          </a:gradFill>
        </p:spPr>
        <p:txBody>
          <a:bodyPr lIns="365760"/>
          <a:lstStyle>
            <a:lvl1pPr algn="l">
              <a:defRPr sz="2800">
                <a:solidFill>
                  <a:schemeClr val="bg1"/>
                </a:solidFill>
              </a:defRPr>
            </a:lvl1pPr>
          </a:lstStyle>
          <a:p>
            <a:r>
              <a:rPr lang="en-US" dirty="0" smtClean="0"/>
              <a:t>Click to edit Master title style</a:t>
            </a:r>
            <a:endParaRPr lang="en-US" dirty="0"/>
          </a:p>
        </p:txBody>
      </p:sp>
      <p:sp>
        <p:nvSpPr>
          <p:cNvPr id="7" name="2 Marcador de contenido"/>
          <p:cNvSpPr>
            <a:spLocks noGrp="1"/>
          </p:cNvSpPr>
          <p:nvPr>
            <p:ph idx="1"/>
          </p:nvPr>
        </p:nvSpPr>
        <p:spPr>
          <a:xfrm>
            <a:off x="228600" y="1219200"/>
            <a:ext cx="8586790" cy="51816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pic>
        <p:nvPicPr>
          <p:cNvPr id="11" name="Picture 11" descr="mslogo_white copy.png"/>
          <p:cNvPicPr>
            <a:picLocks noChangeAspect="1"/>
          </p:cNvPicPr>
          <p:nvPr userDrawn="1"/>
        </p:nvPicPr>
        <p:blipFill>
          <a:blip r:embed="rId2" cstate="screen"/>
          <a:srcRect/>
          <a:stretch>
            <a:fillRect/>
          </a:stretch>
        </p:blipFill>
        <p:spPr bwMode="auto">
          <a:xfrm>
            <a:off x="7848600" y="6553200"/>
            <a:ext cx="1117600" cy="179387"/>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6 Imagen" descr="fondo-power.jpg"/>
          <p:cNvPicPr>
            <a:picLocks noChangeAspect="1"/>
          </p:cNvPicPr>
          <p:nvPr userDrawn="1"/>
        </p:nvPicPr>
        <p:blipFill>
          <a:blip r:embed="rId2"/>
          <a:stretch>
            <a:fillRect/>
          </a:stretch>
        </p:blipFill>
        <p:spPr>
          <a:xfrm>
            <a:off x="0" y="0"/>
            <a:ext cx="9144000" cy="6858000"/>
          </a:xfrm>
          <a:prstGeom prst="rect">
            <a:avLst/>
          </a:prstGeom>
        </p:spPr>
      </p:pic>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p:txBody>
          <a:bodyPr/>
          <a:lstStyle/>
          <a:p>
            <a:fld id="{4F82B36A-4CB1-4CBA-B096-0E8888F120B4}" type="datetimeFigureOut">
              <a:rPr lang="es-ES" smtClean="0"/>
              <a:pPr/>
              <a:t>04/12/2008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F82B36A-4CB1-4CBA-B096-0E8888F120B4}" type="datetimeFigureOut">
              <a:rPr lang="es-ES" smtClean="0"/>
              <a:pPr/>
              <a:t>04/12/2008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F82B36A-4CB1-4CBA-B096-0E8888F120B4}" type="datetimeFigureOut">
              <a:rPr lang="es-ES" smtClean="0"/>
              <a:pPr/>
              <a:t>04/12/2008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F82B36A-4CB1-4CBA-B096-0E8888F120B4}" type="datetimeFigureOut">
              <a:rPr lang="es-ES" smtClean="0"/>
              <a:pPr/>
              <a:t>04/12/2008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F82B36A-4CB1-4CBA-B096-0E8888F120B4}" type="datetimeFigureOut">
              <a:rPr lang="es-ES" smtClean="0"/>
              <a:pPr/>
              <a:t>04/12/2008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F82B36A-4CB1-4CBA-B096-0E8888F120B4}" type="datetimeFigureOut">
              <a:rPr lang="es-ES" smtClean="0"/>
              <a:pPr/>
              <a:t>04/12/2008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F82B36A-4CB1-4CBA-B096-0E8888F120B4}" type="datetimeFigureOut">
              <a:rPr lang="es-ES" smtClean="0"/>
              <a:pPr/>
              <a:t>04/12/2008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F82B36A-4CB1-4CBA-B096-0E8888F120B4}" type="datetimeFigureOut">
              <a:rPr lang="es-ES" smtClean="0"/>
              <a:pPr/>
              <a:t>04/12/2008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2B36A-4CB1-4CBA-B096-0E8888F120B4}" type="datetimeFigureOut">
              <a:rPr lang="es-ES" smtClean="0"/>
              <a:pPr/>
              <a:t>04/12/2008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2C056-42D0-4AAC-9EDD-392AA55A42A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2714620"/>
            <a:ext cx="8572560" cy="2084393"/>
          </a:xfrm>
        </p:spPr>
        <p:txBody>
          <a:bodyPr>
            <a:normAutofit fontScale="90000"/>
          </a:bodyPr>
          <a:lstStyle/>
          <a:p>
            <a:r>
              <a:rPr lang="es-ES" dirty="0" smtClean="0"/>
              <a:t>BizTalk en </a:t>
            </a:r>
            <a:r>
              <a:rPr lang="es-ES" dirty="0" smtClean="0"/>
              <a:t>Administración </a:t>
            </a:r>
            <a:r>
              <a:rPr lang="es-ES" dirty="0" smtClean="0"/>
              <a:t>Pública y Sanidad, </a:t>
            </a:r>
            <a:br>
              <a:rPr lang="es-ES" dirty="0" smtClean="0"/>
            </a:br>
            <a:r>
              <a:rPr lang="es-ES_tradnl" dirty="0" smtClean="0"/>
              <a:t>buena inversión en tiempos de crisis</a:t>
            </a:r>
            <a:endParaRPr lang="es-ES" dirty="0"/>
          </a:p>
        </p:txBody>
      </p:sp>
      <p:sp>
        <p:nvSpPr>
          <p:cNvPr id="4" name="Rectangle 3"/>
          <p:cNvSpPr/>
          <p:nvPr/>
        </p:nvSpPr>
        <p:spPr>
          <a:xfrm>
            <a:off x="785786" y="4643446"/>
            <a:ext cx="7072362" cy="1000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2 Subtítulo"/>
          <p:cNvSpPr>
            <a:spLocks noGrp="1"/>
          </p:cNvSpPr>
          <p:nvPr>
            <p:ph type="subTitle" idx="1"/>
          </p:nvPr>
        </p:nvSpPr>
        <p:spPr>
          <a:xfrm>
            <a:off x="2528918" y="4891110"/>
            <a:ext cx="6400800" cy="1752600"/>
          </a:xfrm>
        </p:spPr>
        <p:txBody>
          <a:bodyPr>
            <a:normAutofit/>
          </a:bodyPr>
          <a:lstStyle/>
          <a:p>
            <a:pPr algn="r"/>
            <a:r>
              <a:rPr lang="es-ES" sz="2400" dirty="0" smtClean="0"/>
              <a:t>Oscar Sanz</a:t>
            </a:r>
          </a:p>
          <a:p>
            <a:pPr algn="r"/>
            <a:r>
              <a:rPr lang="es-ES" sz="2400" dirty="0" smtClean="0"/>
              <a:t>Gerente de Soluciones para Sector Público</a:t>
            </a:r>
          </a:p>
          <a:p>
            <a:pPr algn="r"/>
            <a:r>
              <a:rPr lang="es-ES" sz="2400" dirty="0" smtClean="0"/>
              <a:t>Microsoft Ibérica</a:t>
            </a:r>
            <a:endParaRPr lang="es-E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Agenda</a:t>
            </a:r>
            <a:endParaRPr lang="es-ES" dirty="0"/>
          </a:p>
        </p:txBody>
      </p:sp>
      <p:sp>
        <p:nvSpPr>
          <p:cNvPr id="3" name="2 Marcador de contenido"/>
          <p:cNvSpPr>
            <a:spLocks noGrp="1"/>
          </p:cNvSpPr>
          <p:nvPr>
            <p:ph idx="1"/>
          </p:nvPr>
        </p:nvSpPr>
        <p:spPr/>
        <p:txBody>
          <a:bodyPr/>
          <a:lstStyle/>
          <a:p>
            <a:r>
              <a:rPr lang="es-ES" dirty="0" smtClean="0"/>
              <a:t>Ley 11/2007 (LAECSP)</a:t>
            </a:r>
          </a:p>
          <a:p>
            <a:r>
              <a:rPr lang="es-ES" dirty="0" smtClean="0"/>
              <a:t>Factura Electrónica</a:t>
            </a:r>
          </a:p>
          <a:p>
            <a:r>
              <a:rPr lang="es-ES" dirty="0" smtClean="0"/>
              <a:t>Pacto por la Sanidad</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Estrategia</a:t>
            </a:r>
            <a:r>
              <a:rPr lang="en-US" dirty="0" smtClean="0"/>
              <a:t> </a:t>
            </a:r>
            <a:r>
              <a:rPr lang="en-US" dirty="0" err="1" smtClean="0"/>
              <a:t>para</a:t>
            </a:r>
            <a:r>
              <a:rPr lang="en-US" dirty="0" smtClean="0"/>
              <a:t> el </a:t>
            </a:r>
            <a:r>
              <a:rPr lang="en-US" dirty="0" err="1" smtClean="0"/>
              <a:t>cumplimiento</a:t>
            </a:r>
            <a:r>
              <a:rPr lang="en-US" dirty="0" smtClean="0"/>
              <a:t> de la Ley 11/2007</a:t>
            </a:r>
            <a:endParaRPr lang="es-ES_tradnl" dirty="0"/>
          </a:p>
        </p:txBody>
      </p:sp>
      <p:sp>
        <p:nvSpPr>
          <p:cNvPr id="32" name="TextBox 8"/>
          <p:cNvSpPr txBox="1">
            <a:spLocks noChangeArrowheads="1"/>
          </p:cNvSpPr>
          <p:nvPr/>
        </p:nvSpPr>
        <p:spPr bwMode="auto">
          <a:xfrm>
            <a:off x="1944688" y="1066800"/>
            <a:ext cx="721672" cy="215444"/>
          </a:xfrm>
          <a:prstGeom prst="rect">
            <a:avLst/>
          </a:prstGeom>
          <a:noFill/>
          <a:ln w="9525">
            <a:noFill/>
            <a:miter lim="800000"/>
            <a:headEnd/>
            <a:tailEnd/>
          </a:ln>
        </p:spPr>
        <p:txBody>
          <a:bodyPr wrap="none">
            <a:spAutoFit/>
          </a:bodyPr>
          <a:lstStyle/>
          <a:p>
            <a:pPr eaLnBrk="0" hangingPunct="0"/>
            <a:r>
              <a:rPr lang="es-ES" sz="800" b="1" dirty="0">
                <a:solidFill>
                  <a:schemeClr val="bg1"/>
                </a:solidFill>
              </a:rPr>
              <a:t>Portal Web</a:t>
            </a:r>
          </a:p>
        </p:txBody>
      </p:sp>
      <p:sp>
        <p:nvSpPr>
          <p:cNvPr id="33" name="TextBox 9"/>
          <p:cNvSpPr txBox="1">
            <a:spLocks noChangeArrowheads="1"/>
          </p:cNvSpPr>
          <p:nvPr/>
        </p:nvSpPr>
        <p:spPr bwMode="auto">
          <a:xfrm>
            <a:off x="3613150" y="698500"/>
            <a:ext cx="881973" cy="215444"/>
          </a:xfrm>
          <a:prstGeom prst="rect">
            <a:avLst/>
          </a:prstGeom>
          <a:noFill/>
          <a:ln w="9525">
            <a:noFill/>
            <a:miter lim="800000"/>
            <a:headEnd/>
            <a:tailEnd/>
          </a:ln>
        </p:spPr>
        <p:txBody>
          <a:bodyPr wrap="none">
            <a:spAutoFit/>
          </a:bodyPr>
          <a:lstStyle/>
          <a:p>
            <a:pPr eaLnBrk="0" hangingPunct="0"/>
            <a:r>
              <a:rPr lang="es-ES" sz="800" b="1" dirty="0">
                <a:solidFill>
                  <a:schemeClr val="bg1"/>
                </a:solidFill>
              </a:rPr>
              <a:t>Agente Virtual</a:t>
            </a:r>
          </a:p>
        </p:txBody>
      </p:sp>
      <p:sp>
        <p:nvSpPr>
          <p:cNvPr id="34" name="TextBox 10"/>
          <p:cNvSpPr txBox="1">
            <a:spLocks noChangeArrowheads="1"/>
          </p:cNvSpPr>
          <p:nvPr/>
        </p:nvSpPr>
        <p:spPr bwMode="auto">
          <a:xfrm>
            <a:off x="5029200" y="698500"/>
            <a:ext cx="383438" cy="215444"/>
          </a:xfrm>
          <a:prstGeom prst="rect">
            <a:avLst/>
          </a:prstGeom>
          <a:noFill/>
          <a:ln w="9525">
            <a:noFill/>
            <a:miter lim="800000"/>
            <a:headEnd/>
            <a:tailEnd/>
          </a:ln>
        </p:spPr>
        <p:txBody>
          <a:bodyPr wrap="none">
            <a:spAutoFit/>
          </a:bodyPr>
          <a:lstStyle/>
          <a:p>
            <a:pPr eaLnBrk="0" hangingPunct="0"/>
            <a:r>
              <a:rPr lang="es-ES" sz="800" b="1" dirty="0" smtClean="0">
                <a:solidFill>
                  <a:schemeClr val="bg1"/>
                </a:solidFill>
              </a:rPr>
              <a:t>TDT</a:t>
            </a:r>
            <a:endParaRPr lang="es-ES" sz="800" b="1" dirty="0">
              <a:solidFill>
                <a:schemeClr val="bg1"/>
              </a:solidFill>
            </a:endParaRPr>
          </a:p>
        </p:txBody>
      </p:sp>
      <p:sp>
        <p:nvSpPr>
          <p:cNvPr id="35" name="TextBox 11"/>
          <p:cNvSpPr txBox="1">
            <a:spLocks noChangeArrowheads="1"/>
          </p:cNvSpPr>
          <p:nvPr/>
        </p:nvSpPr>
        <p:spPr bwMode="auto">
          <a:xfrm>
            <a:off x="6575895" y="1066800"/>
            <a:ext cx="777777" cy="215444"/>
          </a:xfrm>
          <a:prstGeom prst="rect">
            <a:avLst/>
          </a:prstGeom>
          <a:noFill/>
          <a:ln w="9525">
            <a:noFill/>
            <a:miter lim="800000"/>
            <a:headEnd/>
            <a:tailEnd/>
          </a:ln>
        </p:spPr>
        <p:txBody>
          <a:bodyPr wrap="none">
            <a:spAutoFit/>
          </a:bodyPr>
          <a:lstStyle/>
          <a:p>
            <a:pPr eaLnBrk="0" hangingPunct="0"/>
            <a:r>
              <a:rPr lang="es-ES" sz="800" b="1" dirty="0">
                <a:solidFill>
                  <a:schemeClr val="bg1"/>
                </a:solidFill>
              </a:rPr>
              <a:t>ATM/Kiosco</a:t>
            </a:r>
          </a:p>
        </p:txBody>
      </p:sp>
      <p:sp>
        <p:nvSpPr>
          <p:cNvPr id="36" name="TextBox 12"/>
          <p:cNvSpPr txBox="1">
            <a:spLocks noChangeArrowheads="1"/>
          </p:cNvSpPr>
          <p:nvPr/>
        </p:nvSpPr>
        <p:spPr bwMode="auto">
          <a:xfrm>
            <a:off x="8402233" y="2527756"/>
            <a:ext cx="702436" cy="215444"/>
          </a:xfrm>
          <a:prstGeom prst="rect">
            <a:avLst/>
          </a:prstGeom>
          <a:noFill/>
          <a:ln w="9525">
            <a:noFill/>
            <a:miter lim="800000"/>
            <a:headEnd/>
            <a:tailEnd/>
          </a:ln>
        </p:spPr>
        <p:txBody>
          <a:bodyPr wrap="none">
            <a:spAutoFit/>
          </a:bodyPr>
          <a:lstStyle/>
          <a:p>
            <a:pPr eaLnBrk="0" hangingPunct="0"/>
            <a:r>
              <a:rPr lang="es-ES" sz="800" b="1" dirty="0">
                <a:solidFill>
                  <a:schemeClr val="bg1"/>
                </a:solidFill>
              </a:rPr>
              <a:t>Presencial</a:t>
            </a:r>
          </a:p>
        </p:txBody>
      </p:sp>
      <p:sp>
        <p:nvSpPr>
          <p:cNvPr id="37" name="TextBox 13"/>
          <p:cNvSpPr txBox="1">
            <a:spLocks noChangeArrowheads="1"/>
          </p:cNvSpPr>
          <p:nvPr/>
        </p:nvSpPr>
        <p:spPr bwMode="auto">
          <a:xfrm>
            <a:off x="327380" y="2375356"/>
            <a:ext cx="612668" cy="215444"/>
          </a:xfrm>
          <a:prstGeom prst="rect">
            <a:avLst/>
          </a:prstGeom>
          <a:noFill/>
          <a:ln w="9525">
            <a:noFill/>
            <a:miter lim="800000"/>
            <a:headEnd/>
            <a:tailEnd/>
          </a:ln>
        </p:spPr>
        <p:txBody>
          <a:bodyPr wrap="none">
            <a:spAutoFit/>
          </a:bodyPr>
          <a:lstStyle/>
          <a:p>
            <a:pPr eaLnBrk="0" hangingPunct="0"/>
            <a:r>
              <a:rPr lang="es-ES" sz="800" b="1" dirty="0">
                <a:solidFill>
                  <a:schemeClr val="bg1"/>
                </a:solidFill>
              </a:rPr>
              <a:t>Teléfono</a:t>
            </a:r>
          </a:p>
        </p:txBody>
      </p:sp>
      <p:sp>
        <p:nvSpPr>
          <p:cNvPr id="38" name="TextBox 14"/>
          <p:cNvSpPr txBox="1">
            <a:spLocks noChangeArrowheads="1"/>
          </p:cNvSpPr>
          <p:nvPr/>
        </p:nvSpPr>
        <p:spPr bwMode="auto">
          <a:xfrm>
            <a:off x="703262" y="1536700"/>
            <a:ext cx="744538" cy="215900"/>
          </a:xfrm>
          <a:prstGeom prst="rect">
            <a:avLst/>
          </a:prstGeom>
          <a:noFill/>
          <a:ln w="9525">
            <a:noFill/>
            <a:miter lim="800000"/>
            <a:headEnd/>
            <a:tailEnd/>
          </a:ln>
        </p:spPr>
        <p:txBody>
          <a:bodyPr wrap="none">
            <a:spAutoFit/>
          </a:bodyPr>
          <a:lstStyle/>
          <a:p>
            <a:pPr eaLnBrk="0" hangingPunct="0"/>
            <a:r>
              <a:rPr lang="es-ES" sz="800" b="1" dirty="0">
                <a:solidFill>
                  <a:schemeClr val="bg1"/>
                </a:solidFill>
              </a:rPr>
              <a:t>E-Mail/Chat</a:t>
            </a:r>
          </a:p>
        </p:txBody>
      </p:sp>
      <p:sp>
        <p:nvSpPr>
          <p:cNvPr id="41" name="TextBox 17"/>
          <p:cNvSpPr txBox="1">
            <a:spLocks noChangeArrowheads="1"/>
          </p:cNvSpPr>
          <p:nvPr/>
        </p:nvSpPr>
        <p:spPr bwMode="auto">
          <a:xfrm>
            <a:off x="7772400" y="1524000"/>
            <a:ext cx="752129" cy="215444"/>
          </a:xfrm>
          <a:prstGeom prst="rect">
            <a:avLst/>
          </a:prstGeom>
          <a:noFill/>
          <a:ln w="9525">
            <a:noFill/>
            <a:miter lim="800000"/>
            <a:headEnd/>
            <a:tailEnd/>
          </a:ln>
        </p:spPr>
        <p:txBody>
          <a:bodyPr wrap="none">
            <a:spAutoFit/>
          </a:bodyPr>
          <a:lstStyle/>
          <a:p>
            <a:pPr eaLnBrk="0" hangingPunct="0"/>
            <a:r>
              <a:rPr lang="es-ES" sz="800" b="1" dirty="0">
                <a:solidFill>
                  <a:schemeClr val="bg1"/>
                </a:solidFill>
              </a:rPr>
              <a:t>Back Office</a:t>
            </a:r>
          </a:p>
        </p:txBody>
      </p:sp>
      <p:grpSp>
        <p:nvGrpSpPr>
          <p:cNvPr id="3" name="Group 70"/>
          <p:cNvGrpSpPr/>
          <p:nvPr/>
        </p:nvGrpSpPr>
        <p:grpSpPr>
          <a:xfrm>
            <a:off x="838200" y="2286000"/>
            <a:ext cx="838200" cy="838200"/>
            <a:chOff x="838200" y="2286000"/>
            <a:chExt cx="838200" cy="838200"/>
          </a:xfrm>
        </p:grpSpPr>
        <p:sp>
          <p:nvSpPr>
            <p:cNvPr id="44" name="Oval 43"/>
            <p:cNvSpPr/>
            <p:nvPr/>
          </p:nvSpPr>
          <p:spPr>
            <a:xfrm>
              <a:off x="838200" y="2286000"/>
              <a:ext cx="838200" cy="838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_tradnl"/>
            </a:p>
          </p:txBody>
        </p:sp>
        <p:pic>
          <p:nvPicPr>
            <p:cNvPr id="1033" name="Picture 9" descr="D:\Clip_Installer\DVD_ART\Artwork_Imagery\HARDWARE_IMAGERY\Photos - OEM Hardware\Phone\wireline feature phone.png"/>
            <p:cNvPicPr>
              <a:picLocks noChangeAspect="1" noChangeArrowheads="1"/>
            </p:cNvPicPr>
            <p:nvPr/>
          </p:nvPicPr>
          <p:blipFill>
            <a:blip r:embed="rId3"/>
            <a:srcRect/>
            <a:stretch>
              <a:fillRect/>
            </a:stretch>
          </p:blipFill>
          <p:spPr bwMode="auto">
            <a:xfrm>
              <a:off x="838200" y="2430780"/>
              <a:ext cx="685800" cy="617220"/>
            </a:xfrm>
            <a:prstGeom prst="rect">
              <a:avLst/>
            </a:prstGeom>
            <a:noFill/>
          </p:spPr>
        </p:pic>
      </p:grpSp>
      <p:grpSp>
        <p:nvGrpSpPr>
          <p:cNvPr id="4" name="Group 71"/>
          <p:cNvGrpSpPr/>
          <p:nvPr/>
        </p:nvGrpSpPr>
        <p:grpSpPr>
          <a:xfrm>
            <a:off x="1524000" y="1414000"/>
            <a:ext cx="838200" cy="905800"/>
            <a:chOff x="1524000" y="1414000"/>
            <a:chExt cx="838200" cy="905800"/>
          </a:xfrm>
        </p:grpSpPr>
        <p:sp>
          <p:nvSpPr>
            <p:cNvPr id="63" name="Oval 62"/>
            <p:cNvSpPr/>
            <p:nvPr/>
          </p:nvSpPr>
          <p:spPr>
            <a:xfrm>
              <a:off x="1524000" y="1414000"/>
              <a:ext cx="838200" cy="838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_tradnl"/>
            </a:p>
          </p:txBody>
        </p:sp>
        <p:pic>
          <p:nvPicPr>
            <p:cNvPr id="1042" name="Picture 18" descr="D:\Clip_Installer\DVD_ART\Artwork_Imagery\Shapes and Graphics\MSN Illustration Icon\MSN icon envelope only.png"/>
            <p:cNvPicPr>
              <a:picLocks noChangeAspect="1" noChangeArrowheads="1"/>
            </p:cNvPicPr>
            <p:nvPr/>
          </p:nvPicPr>
          <p:blipFill>
            <a:blip r:embed="rId4" cstate="screen"/>
            <a:srcRect/>
            <a:stretch>
              <a:fillRect/>
            </a:stretch>
          </p:blipFill>
          <p:spPr bwMode="auto">
            <a:xfrm>
              <a:off x="1676400" y="1447800"/>
              <a:ext cx="533399" cy="872000"/>
            </a:xfrm>
            <a:prstGeom prst="rect">
              <a:avLst/>
            </a:prstGeom>
            <a:noFill/>
          </p:spPr>
        </p:pic>
      </p:grpSp>
      <p:grpSp>
        <p:nvGrpSpPr>
          <p:cNvPr id="5" name="Group 77"/>
          <p:cNvGrpSpPr/>
          <p:nvPr/>
        </p:nvGrpSpPr>
        <p:grpSpPr>
          <a:xfrm>
            <a:off x="7541453" y="2209800"/>
            <a:ext cx="838200" cy="838200"/>
            <a:chOff x="7541453" y="2209800"/>
            <a:chExt cx="838200" cy="838200"/>
          </a:xfrm>
        </p:grpSpPr>
        <p:sp>
          <p:nvSpPr>
            <p:cNvPr id="69" name="Oval 68"/>
            <p:cNvSpPr/>
            <p:nvPr/>
          </p:nvSpPr>
          <p:spPr>
            <a:xfrm>
              <a:off x="7541453" y="2209800"/>
              <a:ext cx="838200" cy="838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_tradnl"/>
            </a:p>
          </p:txBody>
        </p:sp>
        <p:pic>
          <p:nvPicPr>
            <p:cNvPr id="1038" name="Picture 14" descr="D:\Clip_Installer\DVD_ART\Artwork_Imagery\Photos_for_PPT\Soft-edge_photos\FY06 Brand - Vista  Business\Windows Vista B FY06 Cheri woman smiling retail sales.png"/>
            <p:cNvPicPr>
              <a:picLocks noChangeAspect="1" noChangeArrowheads="1"/>
            </p:cNvPicPr>
            <p:nvPr/>
          </p:nvPicPr>
          <p:blipFill>
            <a:blip r:embed="rId5" cstate="screen"/>
            <a:srcRect/>
            <a:stretch>
              <a:fillRect/>
            </a:stretch>
          </p:blipFill>
          <p:spPr bwMode="auto">
            <a:xfrm>
              <a:off x="7693853" y="2393871"/>
              <a:ext cx="609600" cy="501729"/>
            </a:xfrm>
            <a:prstGeom prst="rect">
              <a:avLst/>
            </a:prstGeom>
            <a:noFill/>
          </p:spPr>
        </p:pic>
      </p:grpSp>
      <p:grpSp>
        <p:nvGrpSpPr>
          <p:cNvPr id="6" name="Group 76"/>
          <p:cNvGrpSpPr/>
          <p:nvPr/>
        </p:nvGrpSpPr>
        <p:grpSpPr>
          <a:xfrm>
            <a:off x="6934200" y="1371600"/>
            <a:ext cx="838200" cy="838200"/>
            <a:chOff x="6934200" y="1371600"/>
            <a:chExt cx="838200" cy="838200"/>
          </a:xfrm>
        </p:grpSpPr>
        <p:sp>
          <p:nvSpPr>
            <p:cNvPr id="68" name="Oval 67"/>
            <p:cNvSpPr/>
            <p:nvPr/>
          </p:nvSpPr>
          <p:spPr>
            <a:xfrm>
              <a:off x="6934200" y="1371600"/>
              <a:ext cx="838200" cy="838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_tradnl"/>
            </a:p>
          </p:txBody>
        </p:sp>
        <p:pic>
          <p:nvPicPr>
            <p:cNvPr id="70" name="Picture 10" descr="D:\Clip_Installer\DVD_ART\Artwork_Imagery\HARDWARE_IMAGERY\Photos - OEM Hardware\Computer\Laptop, Notebook\HP Compaq Presario V2000 Notebook.png"/>
            <p:cNvPicPr>
              <a:picLocks noChangeAspect="1" noChangeArrowheads="1"/>
            </p:cNvPicPr>
            <p:nvPr/>
          </p:nvPicPr>
          <p:blipFill>
            <a:blip r:embed="rId6" cstate="screen"/>
            <a:srcRect/>
            <a:stretch>
              <a:fillRect/>
            </a:stretch>
          </p:blipFill>
          <p:spPr bwMode="auto">
            <a:xfrm rot="728045">
              <a:off x="7049469" y="1573626"/>
              <a:ext cx="517525" cy="426733"/>
            </a:xfrm>
            <a:prstGeom prst="rect">
              <a:avLst/>
            </a:prstGeom>
            <a:noFill/>
          </p:spPr>
        </p:pic>
      </p:grpSp>
      <p:grpSp>
        <p:nvGrpSpPr>
          <p:cNvPr id="7" name="Group 75"/>
          <p:cNvGrpSpPr/>
          <p:nvPr/>
        </p:nvGrpSpPr>
        <p:grpSpPr>
          <a:xfrm>
            <a:off x="5867400" y="1066800"/>
            <a:ext cx="838200" cy="838200"/>
            <a:chOff x="5867400" y="1066800"/>
            <a:chExt cx="838200" cy="838200"/>
          </a:xfrm>
        </p:grpSpPr>
        <p:sp>
          <p:nvSpPr>
            <p:cNvPr id="67" name="Oval 66"/>
            <p:cNvSpPr/>
            <p:nvPr/>
          </p:nvSpPr>
          <p:spPr>
            <a:xfrm>
              <a:off x="5867400" y="1066800"/>
              <a:ext cx="838200" cy="838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_tradnl"/>
            </a:p>
          </p:txBody>
        </p:sp>
        <p:pic>
          <p:nvPicPr>
            <p:cNvPr id="1036" name="Picture 12" descr="D:\Clip_Installer\DVD_ART\Artwork_Imagery\HARDWARE_IMAGERY\Photos - OEM Hardware\Smart Card\Smart Card - Global Access.png"/>
            <p:cNvPicPr>
              <a:picLocks noChangeAspect="1" noChangeArrowheads="1"/>
            </p:cNvPicPr>
            <p:nvPr/>
          </p:nvPicPr>
          <p:blipFill>
            <a:blip r:embed="rId7" cstate="screen"/>
            <a:srcRect/>
            <a:stretch>
              <a:fillRect/>
            </a:stretch>
          </p:blipFill>
          <p:spPr bwMode="auto">
            <a:xfrm>
              <a:off x="6019800" y="1334737"/>
              <a:ext cx="533400" cy="343546"/>
            </a:xfrm>
            <a:prstGeom prst="rect">
              <a:avLst/>
            </a:prstGeom>
            <a:noFill/>
          </p:spPr>
        </p:pic>
      </p:grpSp>
      <p:grpSp>
        <p:nvGrpSpPr>
          <p:cNvPr id="8" name="Group 72"/>
          <p:cNvGrpSpPr/>
          <p:nvPr/>
        </p:nvGrpSpPr>
        <p:grpSpPr>
          <a:xfrm>
            <a:off x="2514600" y="1066800"/>
            <a:ext cx="838200" cy="838200"/>
            <a:chOff x="2514600" y="1066800"/>
            <a:chExt cx="838200" cy="838200"/>
          </a:xfrm>
        </p:grpSpPr>
        <p:sp>
          <p:nvSpPr>
            <p:cNvPr id="64" name="Oval 63"/>
            <p:cNvSpPr/>
            <p:nvPr/>
          </p:nvSpPr>
          <p:spPr>
            <a:xfrm>
              <a:off x="2514600" y="1066800"/>
              <a:ext cx="838200" cy="838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_tradnl"/>
            </a:p>
          </p:txBody>
        </p:sp>
        <p:pic>
          <p:nvPicPr>
            <p:cNvPr id="1034" name="Picture 10" descr="D:\Clip_Installer\DVD_ART\Artwork_Imagery\HARDWARE_IMAGERY\Photos - OEM Hardware\Computer\Laptop, Notebook\HP Compaq Presario V2000 Notebook.png"/>
            <p:cNvPicPr>
              <a:picLocks noChangeAspect="1" noChangeArrowheads="1"/>
            </p:cNvPicPr>
            <p:nvPr/>
          </p:nvPicPr>
          <p:blipFill>
            <a:blip r:embed="rId6" cstate="screen"/>
            <a:srcRect/>
            <a:stretch>
              <a:fillRect/>
            </a:stretch>
          </p:blipFill>
          <p:spPr bwMode="auto">
            <a:xfrm rot="728045">
              <a:off x="2720006" y="1316409"/>
              <a:ext cx="517525" cy="426733"/>
            </a:xfrm>
            <a:prstGeom prst="rect">
              <a:avLst/>
            </a:prstGeom>
            <a:noFill/>
          </p:spPr>
        </p:pic>
        <p:pic>
          <p:nvPicPr>
            <p:cNvPr id="1035" name="Picture 11" descr="D:\Clip_Installer\DVD_ART\Artwork_Imagery\HARDWARE_IMAGERY\Photos - OEM Hardware\Mobility devices\Smartphone\HTC S620 Smartphone.png"/>
            <p:cNvPicPr>
              <a:picLocks noChangeAspect="1" noChangeArrowheads="1"/>
            </p:cNvPicPr>
            <p:nvPr/>
          </p:nvPicPr>
          <p:blipFill>
            <a:blip r:embed="rId8" cstate="screen"/>
            <a:srcRect/>
            <a:stretch>
              <a:fillRect/>
            </a:stretch>
          </p:blipFill>
          <p:spPr bwMode="auto">
            <a:xfrm>
              <a:off x="2667000" y="1143000"/>
              <a:ext cx="296862" cy="527214"/>
            </a:xfrm>
            <a:prstGeom prst="rect">
              <a:avLst/>
            </a:prstGeom>
            <a:noFill/>
          </p:spPr>
        </p:pic>
      </p:grpSp>
      <p:grpSp>
        <p:nvGrpSpPr>
          <p:cNvPr id="9" name="Group 74"/>
          <p:cNvGrpSpPr/>
          <p:nvPr/>
        </p:nvGrpSpPr>
        <p:grpSpPr>
          <a:xfrm>
            <a:off x="4800600" y="914400"/>
            <a:ext cx="838200" cy="838200"/>
            <a:chOff x="4800600" y="914400"/>
            <a:chExt cx="838200" cy="838200"/>
          </a:xfrm>
        </p:grpSpPr>
        <p:sp>
          <p:nvSpPr>
            <p:cNvPr id="66" name="Oval 65"/>
            <p:cNvSpPr/>
            <p:nvPr/>
          </p:nvSpPr>
          <p:spPr>
            <a:xfrm>
              <a:off x="4800600" y="914400"/>
              <a:ext cx="838200" cy="838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_tradnl"/>
            </a:p>
          </p:txBody>
        </p:sp>
        <p:pic>
          <p:nvPicPr>
            <p:cNvPr id="1037" name="Picture 13" descr="D:\Clip_Installer\DVD_ART\Artwork_Imagery\HARDWARE_IMAGERY\Photos - OEM Hardware\TV\HDTV - home theater\digitrex tv.png"/>
            <p:cNvPicPr>
              <a:picLocks noChangeAspect="1" noChangeArrowheads="1"/>
            </p:cNvPicPr>
            <p:nvPr/>
          </p:nvPicPr>
          <p:blipFill>
            <a:blip r:embed="rId9" cstate="screen"/>
            <a:srcRect/>
            <a:stretch>
              <a:fillRect/>
            </a:stretch>
          </p:blipFill>
          <p:spPr bwMode="auto">
            <a:xfrm>
              <a:off x="4953000" y="1143000"/>
              <a:ext cx="536124" cy="359203"/>
            </a:xfrm>
            <a:prstGeom prst="rect">
              <a:avLst/>
            </a:prstGeom>
            <a:noFill/>
          </p:spPr>
        </p:pic>
      </p:grpSp>
      <p:pic>
        <p:nvPicPr>
          <p:cNvPr id="1045" name="Picture 21" descr="D:\Clip_Installer\DVD_ART\Artwork_Imagery\Shapes and Graphics\MSN Illustration Icon\MSN icon people chat.png"/>
          <p:cNvPicPr>
            <a:picLocks noChangeAspect="1" noChangeArrowheads="1"/>
          </p:cNvPicPr>
          <p:nvPr/>
        </p:nvPicPr>
        <p:blipFill>
          <a:blip r:embed="rId10" cstate="screen"/>
          <a:srcRect/>
          <a:stretch>
            <a:fillRect/>
          </a:stretch>
        </p:blipFill>
        <p:spPr bwMode="auto">
          <a:xfrm>
            <a:off x="1676400" y="1676400"/>
            <a:ext cx="498475" cy="814907"/>
          </a:xfrm>
          <a:prstGeom prst="rect">
            <a:avLst/>
          </a:prstGeom>
          <a:noFill/>
        </p:spPr>
      </p:pic>
      <p:grpSp>
        <p:nvGrpSpPr>
          <p:cNvPr id="10" name="Group 73"/>
          <p:cNvGrpSpPr/>
          <p:nvPr/>
        </p:nvGrpSpPr>
        <p:grpSpPr>
          <a:xfrm>
            <a:off x="3657600" y="914400"/>
            <a:ext cx="838200" cy="1024402"/>
            <a:chOff x="3657600" y="914400"/>
            <a:chExt cx="838200" cy="1024402"/>
          </a:xfrm>
        </p:grpSpPr>
        <p:sp>
          <p:nvSpPr>
            <p:cNvPr id="65" name="Oval 64"/>
            <p:cNvSpPr/>
            <p:nvPr/>
          </p:nvSpPr>
          <p:spPr>
            <a:xfrm>
              <a:off x="3657600" y="914400"/>
              <a:ext cx="838200" cy="838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_tradnl"/>
            </a:p>
          </p:txBody>
        </p:sp>
        <p:pic>
          <p:nvPicPr>
            <p:cNvPr id="1046" name="Picture 22" descr="D:\Clip_Installer\DVD_ART\Artwork_Imagery\Shapes and Graphics\MSN Illustration Icon\MSN icon parental controls.png"/>
            <p:cNvPicPr>
              <a:picLocks noChangeAspect="1" noChangeArrowheads="1"/>
            </p:cNvPicPr>
            <p:nvPr/>
          </p:nvPicPr>
          <p:blipFill>
            <a:blip r:embed="rId11" cstate="screen"/>
            <a:srcRect/>
            <a:stretch>
              <a:fillRect/>
            </a:stretch>
          </p:blipFill>
          <p:spPr bwMode="auto">
            <a:xfrm>
              <a:off x="3810000" y="1066800"/>
              <a:ext cx="533400" cy="872002"/>
            </a:xfrm>
            <a:prstGeom prst="rect">
              <a:avLst/>
            </a:prstGeom>
            <a:noFill/>
          </p:spPr>
        </p:pic>
      </p:grpSp>
      <p:cxnSp>
        <p:nvCxnSpPr>
          <p:cNvPr id="80" name="Straight Connector 79"/>
          <p:cNvCxnSpPr/>
          <p:nvPr/>
        </p:nvCxnSpPr>
        <p:spPr>
          <a:xfrm>
            <a:off x="1676400" y="2743200"/>
            <a:ext cx="762000" cy="1588"/>
          </a:xfrm>
          <a:prstGeom prst="line">
            <a:avLst/>
          </a:prstGeom>
          <a:ln>
            <a:prstDash val="dash"/>
          </a:ln>
        </p:spPr>
        <p:style>
          <a:lnRef idx="3">
            <a:schemeClr val="accent6"/>
          </a:lnRef>
          <a:fillRef idx="0">
            <a:schemeClr val="accent6"/>
          </a:fillRef>
          <a:effectRef idx="2">
            <a:schemeClr val="accent6"/>
          </a:effectRef>
          <a:fontRef idx="minor">
            <a:schemeClr val="tx1"/>
          </a:fontRef>
        </p:style>
      </p:cxnSp>
      <p:cxnSp>
        <p:nvCxnSpPr>
          <p:cNvPr id="82" name="Straight Connector 81"/>
          <p:cNvCxnSpPr/>
          <p:nvPr/>
        </p:nvCxnSpPr>
        <p:spPr>
          <a:xfrm>
            <a:off x="7010400" y="2743200"/>
            <a:ext cx="533400" cy="1588"/>
          </a:xfrm>
          <a:prstGeom prst="line">
            <a:avLst/>
          </a:prstGeom>
          <a:ln>
            <a:prstDash val="dash"/>
          </a:ln>
        </p:spPr>
        <p:style>
          <a:lnRef idx="3">
            <a:schemeClr val="accent6"/>
          </a:lnRef>
          <a:fillRef idx="0">
            <a:schemeClr val="accent6"/>
          </a:fillRef>
          <a:effectRef idx="2">
            <a:schemeClr val="accent6"/>
          </a:effectRef>
          <a:fontRef idx="minor">
            <a:schemeClr val="tx1"/>
          </a:fontRef>
        </p:style>
      </p:cxnSp>
      <p:cxnSp>
        <p:nvCxnSpPr>
          <p:cNvPr id="43" name="Straight Connector 42"/>
          <p:cNvCxnSpPr/>
          <p:nvPr/>
        </p:nvCxnSpPr>
        <p:spPr>
          <a:xfrm>
            <a:off x="2286000" y="2057400"/>
            <a:ext cx="457200" cy="304800"/>
          </a:xfrm>
          <a:prstGeom prst="line">
            <a:avLst/>
          </a:prstGeom>
          <a:ln>
            <a:prstDash val="dash"/>
          </a:ln>
        </p:spPr>
        <p:style>
          <a:lnRef idx="3">
            <a:schemeClr val="accent6"/>
          </a:lnRef>
          <a:fillRef idx="0">
            <a:schemeClr val="accent6"/>
          </a:fillRef>
          <a:effectRef idx="2">
            <a:schemeClr val="accent6"/>
          </a:effectRef>
          <a:fontRef idx="minor">
            <a:schemeClr val="tx1"/>
          </a:fontRef>
        </p:style>
      </p:cxnSp>
      <p:cxnSp>
        <p:nvCxnSpPr>
          <p:cNvPr id="46" name="Straight Connector 45"/>
          <p:cNvCxnSpPr/>
          <p:nvPr/>
        </p:nvCxnSpPr>
        <p:spPr>
          <a:xfrm rot="16200000" flipH="1">
            <a:off x="3009900" y="1943100"/>
            <a:ext cx="381000" cy="304800"/>
          </a:xfrm>
          <a:prstGeom prst="line">
            <a:avLst/>
          </a:prstGeom>
          <a:ln>
            <a:prstDash val="dash"/>
          </a:ln>
        </p:spPr>
        <p:style>
          <a:lnRef idx="3">
            <a:schemeClr val="accent6"/>
          </a:lnRef>
          <a:fillRef idx="0">
            <a:schemeClr val="accent6"/>
          </a:fillRef>
          <a:effectRef idx="2">
            <a:schemeClr val="accent6"/>
          </a:effectRef>
          <a:fontRef idx="minor">
            <a:schemeClr val="tx1"/>
          </a:fontRef>
        </p:style>
      </p:cxnSp>
      <p:cxnSp>
        <p:nvCxnSpPr>
          <p:cNvPr id="50" name="Straight Connector 49"/>
          <p:cNvCxnSpPr/>
          <p:nvPr/>
        </p:nvCxnSpPr>
        <p:spPr>
          <a:xfrm rot="5400000">
            <a:off x="3924300" y="1943100"/>
            <a:ext cx="381000" cy="1588"/>
          </a:xfrm>
          <a:prstGeom prst="line">
            <a:avLst/>
          </a:prstGeom>
          <a:ln>
            <a:prstDash val="dash"/>
          </a:ln>
        </p:spPr>
        <p:style>
          <a:lnRef idx="3">
            <a:schemeClr val="accent6"/>
          </a:lnRef>
          <a:fillRef idx="0">
            <a:schemeClr val="accent6"/>
          </a:fillRef>
          <a:effectRef idx="2">
            <a:schemeClr val="accent6"/>
          </a:effectRef>
          <a:fontRef idx="minor">
            <a:schemeClr val="tx1"/>
          </a:fontRef>
        </p:style>
      </p:cxnSp>
      <p:cxnSp>
        <p:nvCxnSpPr>
          <p:cNvPr id="52" name="Straight Connector 51"/>
          <p:cNvCxnSpPr/>
          <p:nvPr/>
        </p:nvCxnSpPr>
        <p:spPr>
          <a:xfrm rot="5400000">
            <a:off x="4839494" y="1789906"/>
            <a:ext cx="381000" cy="306388"/>
          </a:xfrm>
          <a:prstGeom prst="line">
            <a:avLst/>
          </a:prstGeom>
          <a:ln>
            <a:prstDash val="dash"/>
          </a:ln>
        </p:spPr>
        <p:style>
          <a:lnRef idx="3">
            <a:schemeClr val="accent6"/>
          </a:lnRef>
          <a:fillRef idx="0">
            <a:schemeClr val="accent6"/>
          </a:fillRef>
          <a:effectRef idx="2">
            <a:schemeClr val="accent6"/>
          </a:effectRef>
          <a:fontRef idx="minor">
            <a:schemeClr val="tx1"/>
          </a:fontRef>
        </p:style>
      </p:cxnSp>
      <p:cxnSp>
        <p:nvCxnSpPr>
          <p:cNvPr id="54" name="Straight Connector 53"/>
          <p:cNvCxnSpPr/>
          <p:nvPr/>
        </p:nvCxnSpPr>
        <p:spPr>
          <a:xfrm rot="5400000">
            <a:off x="5904706" y="1942306"/>
            <a:ext cx="381000" cy="306388"/>
          </a:xfrm>
          <a:prstGeom prst="line">
            <a:avLst/>
          </a:prstGeom>
          <a:ln>
            <a:prstDash val="dash"/>
          </a:ln>
        </p:spPr>
        <p:style>
          <a:lnRef idx="3">
            <a:schemeClr val="accent6"/>
          </a:lnRef>
          <a:fillRef idx="0">
            <a:schemeClr val="accent6"/>
          </a:fillRef>
          <a:effectRef idx="2">
            <a:schemeClr val="accent6"/>
          </a:effectRef>
          <a:fontRef idx="minor">
            <a:schemeClr val="tx1"/>
          </a:fontRef>
        </p:style>
      </p:cxnSp>
      <p:cxnSp>
        <p:nvCxnSpPr>
          <p:cNvPr id="55" name="Straight Connector 54"/>
          <p:cNvCxnSpPr/>
          <p:nvPr/>
        </p:nvCxnSpPr>
        <p:spPr>
          <a:xfrm flipV="1">
            <a:off x="6781800" y="2133600"/>
            <a:ext cx="381000" cy="304800"/>
          </a:xfrm>
          <a:prstGeom prst="line">
            <a:avLst/>
          </a:prstGeom>
          <a:ln>
            <a:prstDash val="dash"/>
          </a:ln>
        </p:spPr>
        <p:style>
          <a:lnRef idx="3">
            <a:schemeClr val="accent6"/>
          </a:lnRef>
          <a:fillRef idx="0">
            <a:schemeClr val="accent6"/>
          </a:fillRef>
          <a:effectRef idx="2">
            <a:schemeClr val="accent6"/>
          </a:effectRef>
          <a:fontRef idx="minor">
            <a:schemeClr val="tx1"/>
          </a:fontRef>
        </p:style>
      </p:cxnSp>
      <p:pic>
        <p:nvPicPr>
          <p:cNvPr id="1044" name="Picture 20" descr="D:\Clip_Installer\DVD_ART\Artwork_Imagery\Shapes and Graphics\Internet Cloud\cloud illustration icon.png"/>
          <p:cNvPicPr>
            <a:picLocks noChangeAspect="1" noChangeArrowheads="1"/>
          </p:cNvPicPr>
          <p:nvPr/>
        </p:nvPicPr>
        <p:blipFill>
          <a:blip r:embed="rId12"/>
          <a:srcRect/>
          <a:stretch>
            <a:fillRect/>
          </a:stretch>
        </p:blipFill>
        <p:spPr bwMode="auto">
          <a:xfrm>
            <a:off x="1882420" y="1868487"/>
            <a:ext cx="5486400" cy="1484313"/>
          </a:xfrm>
          <a:prstGeom prst="rect">
            <a:avLst/>
          </a:prstGeom>
          <a:noFill/>
        </p:spPr>
      </p:pic>
      <p:sp>
        <p:nvSpPr>
          <p:cNvPr id="39" name="TextBox 15"/>
          <p:cNvSpPr txBox="1">
            <a:spLocks noChangeArrowheads="1"/>
          </p:cNvSpPr>
          <p:nvPr/>
        </p:nvSpPr>
        <p:spPr bwMode="auto">
          <a:xfrm>
            <a:off x="2743200" y="2374900"/>
            <a:ext cx="3993401" cy="230832"/>
          </a:xfrm>
          <a:prstGeom prst="rect">
            <a:avLst/>
          </a:prstGeom>
          <a:noFill/>
          <a:ln w="9525">
            <a:noFill/>
            <a:miter lim="800000"/>
            <a:headEnd/>
            <a:tailEnd/>
          </a:ln>
        </p:spPr>
        <p:txBody>
          <a:bodyPr wrap="none">
            <a:spAutoFit/>
          </a:bodyPr>
          <a:lstStyle/>
          <a:p>
            <a:pPr eaLnBrk="0" hangingPunct="0"/>
            <a:r>
              <a:rPr lang="es-ES" sz="900" b="1" dirty="0"/>
              <a:t>SISTEMA INTEGRADO, MULTICANAL DE ATENCION AL CIUDADANO</a:t>
            </a:r>
          </a:p>
        </p:txBody>
      </p:sp>
      <p:sp>
        <p:nvSpPr>
          <p:cNvPr id="40" name="TextBox 16"/>
          <p:cNvSpPr txBox="1">
            <a:spLocks noChangeArrowheads="1"/>
          </p:cNvSpPr>
          <p:nvPr/>
        </p:nvSpPr>
        <p:spPr bwMode="auto">
          <a:xfrm>
            <a:off x="3601683" y="2679700"/>
            <a:ext cx="2069797" cy="230832"/>
          </a:xfrm>
          <a:prstGeom prst="rect">
            <a:avLst/>
          </a:prstGeom>
          <a:noFill/>
          <a:ln w="9525">
            <a:noFill/>
            <a:miter lim="800000"/>
            <a:headEnd/>
            <a:tailEnd/>
          </a:ln>
        </p:spPr>
        <p:txBody>
          <a:bodyPr wrap="none">
            <a:spAutoFit/>
          </a:bodyPr>
          <a:lstStyle/>
          <a:p>
            <a:pPr eaLnBrk="0" hangingPunct="0"/>
            <a:r>
              <a:rPr lang="es-ES" sz="900" b="1" dirty="0"/>
              <a:t>CATALOGO UNICO DE SERVICOS</a:t>
            </a:r>
          </a:p>
        </p:txBody>
      </p:sp>
      <p:pic>
        <p:nvPicPr>
          <p:cNvPr id="1029" name="Picture 5" descr="D:\Clip_Installer\DVD_ART\Artwork_Imagery\Shapes and Graphics\Bar\faded 1 green bar.png"/>
          <p:cNvPicPr>
            <a:picLocks noChangeAspect="1" noChangeArrowheads="1"/>
          </p:cNvPicPr>
          <p:nvPr/>
        </p:nvPicPr>
        <p:blipFill>
          <a:blip r:embed="rId13" cstate="screen"/>
          <a:srcRect/>
          <a:stretch>
            <a:fillRect/>
          </a:stretch>
        </p:blipFill>
        <p:spPr bwMode="auto">
          <a:xfrm>
            <a:off x="2362200" y="3886200"/>
            <a:ext cx="457200" cy="1676400"/>
          </a:xfrm>
          <a:prstGeom prst="rect">
            <a:avLst/>
          </a:prstGeom>
          <a:noFill/>
        </p:spPr>
      </p:pic>
      <p:pic>
        <p:nvPicPr>
          <p:cNvPr id="1030" name="Picture 6" descr="D:\Clip_Installer\DVD_ART\Artwork_Imagery\Shapes and Graphics\Bar\faded 2 gold bar.png"/>
          <p:cNvPicPr>
            <a:picLocks noChangeAspect="1" noChangeArrowheads="1"/>
          </p:cNvPicPr>
          <p:nvPr/>
        </p:nvPicPr>
        <p:blipFill>
          <a:blip r:embed="rId14" cstate="screen"/>
          <a:srcRect/>
          <a:stretch>
            <a:fillRect/>
          </a:stretch>
        </p:blipFill>
        <p:spPr bwMode="auto">
          <a:xfrm>
            <a:off x="92964" y="3886200"/>
            <a:ext cx="457200" cy="1676400"/>
          </a:xfrm>
          <a:prstGeom prst="rect">
            <a:avLst/>
          </a:prstGeom>
          <a:noFill/>
        </p:spPr>
      </p:pic>
      <p:pic>
        <p:nvPicPr>
          <p:cNvPr id="1041" name="Picture 17" descr="D:\Clip_Installer\DVD_ART\Artwork_Imagery\Shapes and Graphics\Bar\faded 3 blue bar.png"/>
          <p:cNvPicPr>
            <a:picLocks noChangeAspect="1" noChangeArrowheads="1"/>
          </p:cNvPicPr>
          <p:nvPr/>
        </p:nvPicPr>
        <p:blipFill>
          <a:blip r:embed="rId15" cstate="screen"/>
          <a:srcRect/>
          <a:stretch>
            <a:fillRect/>
          </a:stretch>
        </p:blipFill>
        <p:spPr bwMode="auto">
          <a:xfrm>
            <a:off x="4038600" y="3886200"/>
            <a:ext cx="457200" cy="1676400"/>
          </a:xfrm>
          <a:prstGeom prst="rect">
            <a:avLst/>
          </a:prstGeom>
          <a:noFill/>
        </p:spPr>
      </p:pic>
      <p:pic>
        <p:nvPicPr>
          <p:cNvPr id="1048" name="Picture 24" descr="D:\Clip_Installer\DVD_ART\Artwork_Imagery\Shapes and Graphics\Bar\orange yellow bar strips faded edges.png"/>
          <p:cNvPicPr>
            <a:picLocks noChangeAspect="1" noChangeArrowheads="1"/>
          </p:cNvPicPr>
          <p:nvPr/>
        </p:nvPicPr>
        <p:blipFill>
          <a:blip r:embed="rId16" cstate="screen"/>
          <a:srcRect/>
          <a:stretch>
            <a:fillRect/>
          </a:stretch>
        </p:blipFill>
        <p:spPr bwMode="auto">
          <a:xfrm>
            <a:off x="92964" y="3352800"/>
            <a:ext cx="2116836" cy="457200"/>
          </a:xfrm>
          <a:prstGeom prst="rect">
            <a:avLst/>
          </a:prstGeom>
          <a:noFill/>
        </p:spPr>
      </p:pic>
      <p:pic>
        <p:nvPicPr>
          <p:cNvPr id="1049" name="Picture 25" descr="D:\Clip_Installer\DVD_ART\Artwork_Imagery\Shapes and Graphics\Bar\yellow green bar strips faded edges.png"/>
          <p:cNvPicPr>
            <a:picLocks noChangeAspect="1" noChangeArrowheads="1"/>
          </p:cNvPicPr>
          <p:nvPr/>
        </p:nvPicPr>
        <p:blipFill>
          <a:blip r:embed="rId17"/>
          <a:srcRect/>
          <a:stretch>
            <a:fillRect/>
          </a:stretch>
        </p:blipFill>
        <p:spPr bwMode="auto">
          <a:xfrm>
            <a:off x="2362200" y="3352800"/>
            <a:ext cx="1524000" cy="457200"/>
          </a:xfrm>
          <a:prstGeom prst="rect">
            <a:avLst/>
          </a:prstGeom>
          <a:noFill/>
        </p:spPr>
      </p:pic>
      <p:pic>
        <p:nvPicPr>
          <p:cNvPr id="1050" name="Picture 26" descr="D:\Clip_Installer\DVD_ART\Artwork_Imagery\Shapes and Graphics\Bar\blue green strips faded edges.png"/>
          <p:cNvPicPr>
            <a:picLocks noChangeAspect="1" noChangeArrowheads="1"/>
          </p:cNvPicPr>
          <p:nvPr/>
        </p:nvPicPr>
        <p:blipFill>
          <a:blip r:embed="rId18"/>
          <a:srcRect/>
          <a:stretch>
            <a:fillRect/>
          </a:stretch>
        </p:blipFill>
        <p:spPr bwMode="auto">
          <a:xfrm>
            <a:off x="4038600" y="3352800"/>
            <a:ext cx="3124200" cy="457200"/>
          </a:xfrm>
          <a:prstGeom prst="rect">
            <a:avLst/>
          </a:prstGeom>
          <a:noFill/>
        </p:spPr>
      </p:pic>
      <p:sp>
        <p:nvSpPr>
          <p:cNvPr id="83" name="TextBox 82"/>
          <p:cNvSpPr txBox="1"/>
          <p:nvPr/>
        </p:nvSpPr>
        <p:spPr>
          <a:xfrm rot="16200000">
            <a:off x="-462030" y="4593595"/>
            <a:ext cx="1524000" cy="261610"/>
          </a:xfrm>
          <a:prstGeom prst="rect">
            <a:avLst/>
          </a:prstGeom>
          <a:noFill/>
        </p:spPr>
        <p:txBody>
          <a:bodyPr wrap="square" rtlCol="0">
            <a:spAutoFit/>
          </a:bodyPr>
          <a:lstStyle/>
          <a:p>
            <a:pPr algn="ctr"/>
            <a:r>
              <a:rPr lang="es-ES_tradnl" sz="1100" b="1" dirty="0" smtClean="0"/>
              <a:t>Contabilidad</a:t>
            </a:r>
            <a:endParaRPr lang="es-ES_tradnl" sz="1100" b="1" dirty="0"/>
          </a:p>
        </p:txBody>
      </p:sp>
      <p:pic>
        <p:nvPicPr>
          <p:cNvPr id="84" name="Picture 6" descr="D:\Clip_Installer\DVD_ART\Artwork_Imagery\Shapes and Graphics\Bar\faded 2 gold bar.png"/>
          <p:cNvPicPr>
            <a:picLocks noChangeAspect="1" noChangeArrowheads="1"/>
          </p:cNvPicPr>
          <p:nvPr/>
        </p:nvPicPr>
        <p:blipFill>
          <a:blip r:embed="rId14" cstate="screen"/>
          <a:srcRect/>
          <a:stretch>
            <a:fillRect/>
          </a:stretch>
        </p:blipFill>
        <p:spPr bwMode="auto">
          <a:xfrm>
            <a:off x="626364" y="3886200"/>
            <a:ext cx="457200" cy="1676400"/>
          </a:xfrm>
          <a:prstGeom prst="rect">
            <a:avLst/>
          </a:prstGeom>
          <a:noFill/>
        </p:spPr>
      </p:pic>
      <p:sp>
        <p:nvSpPr>
          <p:cNvPr id="85" name="TextBox 84"/>
          <p:cNvSpPr txBox="1"/>
          <p:nvPr/>
        </p:nvSpPr>
        <p:spPr>
          <a:xfrm rot="16200000">
            <a:off x="71371" y="4593594"/>
            <a:ext cx="1523997" cy="261610"/>
          </a:xfrm>
          <a:prstGeom prst="rect">
            <a:avLst/>
          </a:prstGeom>
          <a:noFill/>
        </p:spPr>
        <p:txBody>
          <a:bodyPr wrap="square" rtlCol="0">
            <a:spAutoFit/>
          </a:bodyPr>
          <a:lstStyle/>
          <a:p>
            <a:pPr algn="ctr"/>
            <a:r>
              <a:rPr lang="es-ES_tradnl" sz="1100" b="1" dirty="0" smtClean="0"/>
              <a:t>RRHH y nóminas</a:t>
            </a:r>
            <a:endParaRPr lang="es-ES_tradnl" sz="1100" b="1" dirty="0"/>
          </a:p>
        </p:txBody>
      </p:sp>
      <p:pic>
        <p:nvPicPr>
          <p:cNvPr id="86" name="Picture 6" descr="D:\Clip_Installer\DVD_ART\Artwork_Imagery\Shapes and Graphics\Bar\faded 2 gold bar.png"/>
          <p:cNvPicPr>
            <a:picLocks noChangeAspect="1" noChangeArrowheads="1"/>
          </p:cNvPicPr>
          <p:nvPr/>
        </p:nvPicPr>
        <p:blipFill>
          <a:blip r:embed="rId14" cstate="screen"/>
          <a:srcRect/>
          <a:stretch>
            <a:fillRect/>
          </a:stretch>
        </p:blipFill>
        <p:spPr bwMode="auto">
          <a:xfrm>
            <a:off x="1159764" y="3886200"/>
            <a:ext cx="457200" cy="1676400"/>
          </a:xfrm>
          <a:prstGeom prst="rect">
            <a:avLst/>
          </a:prstGeom>
          <a:noFill/>
        </p:spPr>
      </p:pic>
      <p:sp>
        <p:nvSpPr>
          <p:cNvPr id="87" name="TextBox 86"/>
          <p:cNvSpPr txBox="1"/>
          <p:nvPr/>
        </p:nvSpPr>
        <p:spPr>
          <a:xfrm rot="16200000">
            <a:off x="604772" y="4593595"/>
            <a:ext cx="1523995" cy="261610"/>
          </a:xfrm>
          <a:prstGeom prst="rect">
            <a:avLst/>
          </a:prstGeom>
          <a:noFill/>
        </p:spPr>
        <p:txBody>
          <a:bodyPr wrap="square" rtlCol="0">
            <a:spAutoFit/>
          </a:bodyPr>
          <a:lstStyle/>
          <a:p>
            <a:pPr algn="ctr"/>
            <a:r>
              <a:rPr lang="es-ES_tradnl" sz="1100" b="1" dirty="0" smtClean="0"/>
              <a:t>Padrón</a:t>
            </a:r>
            <a:endParaRPr lang="es-ES_tradnl" sz="1100" b="1" dirty="0"/>
          </a:p>
        </p:txBody>
      </p:sp>
      <p:pic>
        <p:nvPicPr>
          <p:cNvPr id="88" name="Picture 6" descr="D:\Clip_Installer\DVD_ART\Artwork_Imagery\Shapes and Graphics\Bar\faded 2 gold bar.png"/>
          <p:cNvPicPr>
            <a:picLocks noChangeAspect="1" noChangeArrowheads="1"/>
          </p:cNvPicPr>
          <p:nvPr/>
        </p:nvPicPr>
        <p:blipFill>
          <a:blip r:embed="rId14" cstate="screen"/>
          <a:srcRect/>
          <a:stretch>
            <a:fillRect/>
          </a:stretch>
        </p:blipFill>
        <p:spPr bwMode="auto">
          <a:xfrm>
            <a:off x="1693164" y="3886200"/>
            <a:ext cx="457200" cy="1676400"/>
          </a:xfrm>
          <a:prstGeom prst="rect">
            <a:avLst/>
          </a:prstGeom>
          <a:noFill/>
        </p:spPr>
      </p:pic>
      <p:sp>
        <p:nvSpPr>
          <p:cNvPr id="89" name="TextBox 88"/>
          <p:cNvSpPr txBox="1"/>
          <p:nvPr/>
        </p:nvSpPr>
        <p:spPr>
          <a:xfrm rot="16200000">
            <a:off x="1061972" y="4508957"/>
            <a:ext cx="1676397" cy="430887"/>
          </a:xfrm>
          <a:prstGeom prst="rect">
            <a:avLst/>
          </a:prstGeom>
          <a:noFill/>
        </p:spPr>
        <p:txBody>
          <a:bodyPr wrap="square" rtlCol="0">
            <a:spAutoFit/>
          </a:bodyPr>
          <a:lstStyle/>
          <a:p>
            <a:pPr algn="ctr"/>
            <a:r>
              <a:rPr lang="es-ES_tradnl" sz="1100" b="1" dirty="0" smtClean="0"/>
              <a:t>Gestión Tributaria y Recaudatoria</a:t>
            </a:r>
            <a:endParaRPr lang="es-ES_tradnl" sz="1100" b="1" dirty="0"/>
          </a:p>
        </p:txBody>
      </p:sp>
      <p:pic>
        <p:nvPicPr>
          <p:cNvPr id="94" name="Picture 5" descr="D:\Clip_Installer\DVD_ART\Artwork_Imagery\Shapes and Graphics\Bar\faded 1 green bar.png"/>
          <p:cNvPicPr>
            <a:picLocks noChangeAspect="1" noChangeArrowheads="1"/>
          </p:cNvPicPr>
          <p:nvPr/>
        </p:nvPicPr>
        <p:blipFill>
          <a:blip r:embed="rId13" cstate="screen"/>
          <a:srcRect/>
          <a:stretch>
            <a:fillRect/>
          </a:stretch>
        </p:blipFill>
        <p:spPr bwMode="auto">
          <a:xfrm>
            <a:off x="2895600" y="3886200"/>
            <a:ext cx="457200" cy="1676400"/>
          </a:xfrm>
          <a:prstGeom prst="rect">
            <a:avLst/>
          </a:prstGeom>
          <a:noFill/>
        </p:spPr>
      </p:pic>
      <p:pic>
        <p:nvPicPr>
          <p:cNvPr id="95" name="Picture 5" descr="D:\Clip_Installer\DVD_ART\Artwork_Imagery\Shapes and Graphics\Bar\faded 1 green bar.png"/>
          <p:cNvPicPr>
            <a:picLocks noChangeAspect="1" noChangeArrowheads="1"/>
          </p:cNvPicPr>
          <p:nvPr/>
        </p:nvPicPr>
        <p:blipFill>
          <a:blip r:embed="rId13" cstate="screen"/>
          <a:srcRect/>
          <a:stretch>
            <a:fillRect/>
          </a:stretch>
        </p:blipFill>
        <p:spPr bwMode="auto">
          <a:xfrm>
            <a:off x="3429000" y="3886200"/>
            <a:ext cx="457200" cy="1676400"/>
          </a:xfrm>
          <a:prstGeom prst="rect">
            <a:avLst/>
          </a:prstGeom>
          <a:noFill/>
        </p:spPr>
      </p:pic>
      <p:pic>
        <p:nvPicPr>
          <p:cNvPr id="96" name="Picture 17" descr="D:\Clip_Installer\DVD_ART\Artwork_Imagery\Shapes and Graphics\Bar\faded 3 blue bar.png"/>
          <p:cNvPicPr>
            <a:picLocks noChangeAspect="1" noChangeArrowheads="1"/>
          </p:cNvPicPr>
          <p:nvPr/>
        </p:nvPicPr>
        <p:blipFill>
          <a:blip r:embed="rId15" cstate="screen"/>
          <a:srcRect/>
          <a:stretch>
            <a:fillRect/>
          </a:stretch>
        </p:blipFill>
        <p:spPr bwMode="auto">
          <a:xfrm>
            <a:off x="4572000" y="3886200"/>
            <a:ext cx="457200" cy="1676400"/>
          </a:xfrm>
          <a:prstGeom prst="rect">
            <a:avLst/>
          </a:prstGeom>
          <a:noFill/>
        </p:spPr>
      </p:pic>
      <p:pic>
        <p:nvPicPr>
          <p:cNvPr id="97" name="Picture 17" descr="D:\Clip_Installer\DVD_ART\Artwork_Imagery\Shapes and Graphics\Bar\faded 3 blue bar.png"/>
          <p:cNvPicPr>
            <a:picLocks noChangeAspect="1" noChangeArrowheads="1"/>
          </p:cNvPicPr>
          <p:nvPr/>
        </p:nvPicPr>
        <p:blipFill>
          <a:blip r:embed="rId15" cstate="screen"/>
          <a:srcRect/>
          <a:stretch>
            <a:fillRect/>
          </a:stretch>
        </p:blipFill>
        <p:spPr bwMode="auto">
          <a:xfrm>
            <a:off x="5105400" y="3886200"/>
            <a:ext cx="457200" cy="1676400"/>
          </a:xfrm>
          <a:prstGeom prst="rect">
            <a:avLst/>
          </a:prstGeom>
          <a:noFill/>
        </p:spPr>
      </p:pic>
      <p:pic>
        <p:nvPicPr>
          <p:cNvPr id="98" name="Picture 17" descr="D:\Clip_Installer\DVD_ART\Artwork_Imagery\Shapes and Graphics\Bar\faded 3 blue bar.png"/>
          <p:cNvPicPr>
            <a:picLocks noChangeAspect="1" noChangeArrowheads="1"/>
          </p:cNvPicPr>
          <p:nvPr/>
        </p:nvPicPr>
        <p:blipFill>
          <a:blip r:embed="rId15" cstate="screen"/>
          <a:srcRect/>
          <a:stretch>
            <a:fillRect/>
          </a:stretch>
        </p:blipFill>
        <p:spPr bwMode="auto">
          <a:xfrm>
            <a:off x="5638800" y="3886200"/>
            <a:ext cx="457200" cy="1676400"/>
          </a:xfrm>
          <a:prstGeom prst="rect">
            <a:avLst/>
          </a:prstGeom>
          <a:noFill/>
        </p:spPr>
      </p:pic>
      <p:pic>
        <p:nvPicPr>
          <p:cNvPr id="99" name="Picture 17" descr="D:\Clip_Installer\DVD_ART\Artwork_Imagery\Shapes and Graphics\Bar\faded 3 blue bar.png"/>
          <p:cNvPicPr>
            <a:picLocks noChangeAspect="1" noChangeArrowheads="1"/>
          </p:cNvPicPr>
          <p:nvPr/>
        </p:nvPicPr>
        <p:blipFill>
          <a:blip r:embed="rId15" cstate="screen"/>
          <a:srcRect/>
          <a:stretch>
            <a:fillRect/>
          </a:stretch>
        </p:blipFill>
        <p:spPr bwMode="auto">
          <a:xfrm>
            <a:off x="6172200" y="3886200"/>
            <a:ext cx="457200" cy="1676400"/>
          </a:xfrm>
          <a:prstGeom prst="rect">
            <a:avLst/>
          </a:prstGeom>
          <a:noFill/>
        </p:spPr>
      </p:pic>
      <p:pic>
        <p:nvPicPr>
          <p:cNvPr id="1056" name="Picture 32" descr="D:\Clip_Installer\DVD_ART\Artwork_Imagery\Shapes and Graphics\Bar\Gel - horiz gel bar trans end blue.png"/>
          <p:cNvPicPr>
            <a:picLocks noChangeAspect="1" noChangeArrowheads="1"/>
          </p:cNvPicPr>
          <p:nvPr/>
        </p:nvPicPr>
        <p:blipFill>
          <a:blip r:embed="rId19"/>
          <a:srcRect/>
          <a:stretch>
            <a:fillRect/>
          </a:stretch>
        </p:blipFill>
        <p:spPr bwMode="auto">
          <a:xfrm>
            <a:off x="152400" y="5715000"/>
            <a:ext cx="8763000" cy="533400"/>
          </a:xfrm>
          <a:prstGeom prst="rect">
            <a:avLst/>
          </a:prstGeom>
          <a:noFill/>
        </p:spPr>
      </p:pic>
      <p:sp>
        <p:nvSpPr>
          <p:cNvPr id="110" name="TextBox 109"/>
          <p:cNvSpPr txBox="1"/>
          <p:nvPr/>
        </p:nvSpPr>
        <p:spPr>
          <a:xfrm>
            <a:off x="76200" y="3352800"/>
            <a:ext cx="2193036" cy="461665"/>
          </a:xfrm>
          <a:prstGeom prst="rect">
            <a:avLst/>
          </a:prstGeom>
          <a:noFill/>
        </p:spPr>
        <p:txBody>
          <a:bodyPr wrap="square" rtlCol="0">
            <a:spAutoFit/>
          </a:bodyPr>
          <a:lstStyle/>
          <a:p>
            <a:pPr algn="ctr"/>
            <a:r>
              <a:rPr lang="es-ES_tradnl" sz="1200" b="1" dirty="0" smtClean="0"/>
              <a:t>Gestión de Administración Local (ERP)</a:t>
            </a:r>
            <a:endParaRPr lang="es-ES_tradnl" sz="1200" b="1" dirty="0"/>
          </a:p>
        </p:txBody>
      </p:sp>
      <p:sp>
        <p:nvSpPr>
          <p:cNvPr id="111" name="TextBox 110"/>
          <p:cNvSpPr txBox="1"/>
          <p:nvPr/>
        </p:nvSpPr>
        <p:spPr>
          <a:xfrm>
            <a:off x="2133600" y="3429000"/>
            <a:ext cx="1828800" cy="276999"/>
          </a:xfrm>
          <a:prstGeom prst="rect">
            <a:avLst/>
          </a:prstGeom>
          <a:noFill/>
        </p:spPr>
        <p:txBody>
          <a:bodyPr wrap="square" rtlCol="0">
            <a:spAutoFit/>
          </a:bodyPr>
          <a:lstStyle/>
          <a:p>
            <a:pPr algn="ctr"/>
            <a:r>
              <a:rPr lang="es-ES_tradnl" sz="1200" b="1" dirty="0" smtClean="0"/>
              <a:t>CRM</a:t>
            </a:r>
            <a:endParaRPr lang="es-ES_tradnl" sz="1200" b="1" dirty="0"/>
          </a:p>
        </p:txBody>
      </p:sp>
      <p:sp>
        <p:nvSpPr>
          <p:cNvPr id="112" name="TextBox 111"/>
          <p:cNvSpPr txBox="1"/>
          <p:nvPr/>
        </p:nvSpPr>
        <p:spPr>
          <a:xfrm rot="16200000">
            <a:off x="1807205" y="4593596"/>
            <a:ext cx="1524000" cy="261610"/>
          </a:xfrm>
          <a:prstGeom prst="rect">
            <a:avLst/>
          </a:prstGeom>
          <a:noFill/>
        </p:spPr>
        <p:txBody>
          <a:bodyPr wrap="square" rtlCol="0">
            <a:spAutoFit/>
          </a:bodyPr>
          <a:lstStyle/>
          <a:p>
            <a:pPr algn="ctr"/>
            <a:r>
              <a:rPr lang="es-ES_tradnl" sz="1100" b="1" dirty="0" smtClean="0"/>
              <a:t>Tramitaciones</a:t>
            </a:r>
            <a:endParaRPr lang="es-ES_tradnl" sz="1100" b="1" dirty="0"/>
          </a:p>
        </p:txBody>
      </p:sp>
      <p:sp>
        <p:nvSpPr>
          <p:cNvPr id="113" name="TextBox 112"/>
          <p:cNvSpPr txBox="1"/>
          <p:nvPr/>
        </p:nvSpPr>
        <p:spPr>
          <a:xfrm rot="16200000">
            <a:off x="2340605" y="4593596"/>
            <a:ext cx="1524000" cy="261610"/>
          </a:xfrm>
          <a:prstGeom prst="rect">
            <a:avLst/>
          </a:prstGeom>
          <a:noFill/>
        </p:spPr>
        <p:txBody>
          <a:bodyPr wrap="square" rtlCol="0">
            <a:spAutoFit/>
          </a:bodyPr>
          <a:lstStyle/>
          <a:p>
            <a:pPr algn="ctr"/>
            <a:r>
              <a:rPr lang="es-ES_tradnl" sz="1100" b="1" dirty="0" smtClean="0"/>
              <a:t>Marketing Social</a:t>
            </a:r>
            <a:endParaRPr lang="es-ES_tradnl" sz="1100" b="1" dirty="0"/>
          </a:p>
        </p:txBody>
      </p:sp>
      <p:sp>
        <p:nvSpPr>
          <p:cNvPr id="114" name="TextBox 113"/>
          <p:cNvSpPr txBox="1"/>
          <p:nvPr/>
        </p:nvSpPr>
        <p:spPr>
          <a:xfrm rot="16200000">
            <a:off x="2874005" y="4508958"/>
            <a:ext cx="1524000" cy="430887"/>
          </a:xfrm>
          <a:prstGeom prst="rect">
            <a:avLst/>
          </a:prstGeom>
          <a:noFill/>
        </p:spPr>
        <p:txBody>
          <a:bodyPr wrap="square" rtlCol="0">
            <a:spAutoFit/>
          </a:bodyPr>
          <a:lstStyle/>
          <a:p>
            <a:pPr algn="ctr"/>
            <a:r>
              <a:rPr lang="es-ES_tradnl" sz="1100" b="1" dirty="0" smtClean="0"/>
              <a:t>Bases de datos Conocimiento</a:t>
            </a:r>
            <a:endParaRPr lang="es-ES_tradnl" sz="1100" b="1" dirty="0"/>
          </a:p>
        </p:txBody>
      </p:sp>
      <p:sp>
        <p:nvSpPr>
          <p:cNvPr id="115" name="TextBox 114"/>
          <p:cNvSpPr txBox="1"/>
          <p:nvPr/>
        </p:nvSpPr>
        <p:spPr>
          <a:xfrm rot="16200000">
            <a:off x="3483605" y="4593595"/>
            <a:ext cx="1524000" cy="261610"/>
          </a:xfrm>
          <a:prstGeom prst="rect">
            <a:avLst/>
          </a:prstGeom>
          <a:noFill/>
        </p:spPr>
        <p:txBody>
          <a:bodyPr wrap="square" rtlCol="0">
            <a:spAutoFit/>
          </a:bodyPr>
          <a:lstStyle/>
          <a:p>
            <a:pPr algn="ctr"/>
            <a:r>
              <a:rPr lang="es-ES_tradnl" sz="1100" b="1" dirty="0" smtClean="0"/>
              <a:t>Registro de E/S</a:t>
            </a:r>
            <a:endParaRPr lang="es-ES_tradnl" sz="1100" b="1" dirty="0"/>
          </a:p>
        </p:txBody>
      </p:sp>
      <p:sp>
        <p:nvSpPr>
          <p:cNvPr id="116" name="TextBox 115"/>
          <p:cNvSpPr txBox="1"/>
          <p:nvPr/>
        </p:nvSpPr>
        <p:spPr>
          <a:xfrm rot="16200000">
            <a:off x="4017005" y="4593595"/>
            <a:ext cx="1524000" cy="261610"/>
          </a:xfrm>
          <a:prstGeom prst="rect">
            <a:avLst/>
          </a:prstGeom>
          <a:noFill/>
        </p:spPr>
        <p:txBody>
          <a:bodyPr wrap="square" rtlCol="0">
            <a:spAutoFit/>
          </a:bodyPr>
          <a:lstStyle/>
          <a:p>
            <a:pPr algn="ctr"/>
            <a:r>
              <a:rPr lang="es-ES_tradnl" sz="1100" b="1" dirty="0" smtClean="0"/>
              <a:t>Gestor de Expedientes</a:t>
            </a:r>
            <a:endParaRPr lang="es-ES_tradnl" sz="1100" b="1" dirty="0"/>
          </a:p>
        </p:txBody>
      </p:sp>
      <p:sp>
        <p:nvSpPr>
          <p:cNvPr id="117" name="TextBox 116"/>
          <p:cNvSpPr txBox="1"/>
          <p:nvPr/>
        </p:nvSpPr>
        <p:spPr>
          <a:xfrm rot="16200000">
            <a:off x="4550405" y="4593596"/>
            <a:ext cx="1524000" cy="261610"/>
          </a:xfrm>
          <a:prstGeom prst="rect">
            <a:avLst/>
          </a:prstGeom>
          <a:noFill/>
        </p:spPr>
        <p:txBody>
          <a:bodyPr wrap="square" rtlCol="0">
            <a:spAutoFit/>
          </a:bodyPr>
          <a:lstStyle/>
          <a:p>
            <a:pPr algn="ctr"/>
            <a:r>
              <a:rPr lang="es-ES_tradnl" sz="1100" b="1" dirty="0" smtClean="0"/>
              <a:t>Firma Electrónica</a:t>
            </a:r>
            <a:endParaRPr lang="es-ES_tradnl" sz="1100" b="1" dirty="0"/>
          </a:p>
        </p:txBody>
      </p:sp>
      <p:sp>
        <p:nvSpPr>
          <p:cNvPr id="118" name="TextBox 117"/>
          <p:cNvSpPr txBox="1"/>
          <p:nvPr/>
        </p:nvSpPr>
        <p:spPr>
          <a:xfrm rot="16200000">
            <a:off x="5083805" y="4593596"/>
            <a:ext cx="1524000" cy="261610"/>
          </a:xfrm>
          <a:prstGeom prst="rect">
            <a:avLst/>
          </a:prstGeom>
          <a:noFill/>
        </p:spPr>
        <p:txBody>
          <a:bodyPr wrap="square" rtlCol="0">
            <a:spAutoFit/>
          </a:bodyPr>
          <a:lstStyle/>
          <a:p>
            <a:pPr algn="ctr"/>
            <a:r>
              <a:rPr lang="es-ES_tradnl" sz="1100" b="1" dirty="0" smtClean="0"/>
              <a:t>Archivo Electrónico</a:t>
            </a:r>
            <a:endParaRPr lang="es-ES_tradnl" sz="1100" b="1" dirty="0"/>
          </a:p>
        </p:txBody>
      </p:sp>
      <p:sp>
        <p:nvSpPr>
          <p:cNvPr id="119" name="TextBox 118"/>
          <p:cNvSpPr txBox="1"/>
          <p:nvPr/>
        </p:nvSpPr>
        <p:spPr>
          <a:xfrm rot="16200000">
            <a:off x="5579106" y="4547057"/>
            <a:ext cx="1600198" cy="430887"/>
          </a:xfrm>
          <a:prstGeom prst="rect">
            <a:avLst/>
          </a:prstGeom>
          <a:noFill/>
        </p:spPr>
        <p:txBody>
          <a:bodyPr wrap="square" rtlCol="0">
            <a:spAutoFit/>
          </a:bodyPr>
          <a:lstStyle/>
          <a:p>
            <a:pPr algn="ctr"/>
            <a:r>
              <a:rPr lang="es-ES_tradnl" sz="1100" b="1" dirty="0" smtClean="0"/>
              <a:t>Digitalización segura Documentos</a:t>
            </a:r>
            <a:endParaRPr lang="es-ES_tradnl" sz="1100" b="1" dirty="0"/>
          </a:p>
        </p:txBody>
      </p:sp>
      <p:sp>
        <p:nvSpPr>
          <p:cNvPr id="120" name="TextBox 119"/>
          <p:cNvSpPr txBox="1"/>
          <p:nvPr/>
        </p:nvSpPr>
        <p:spPr>
          <a:xfrm>
            <a:off x="3962400" y="3429000"/>
            <a:ext cx="3200400" cy="276999"/>
          </a:xfrm>
          <a:prstGeom prst="rect">
            <a:avLst/>
          </a:prstGeom>
          <a:noFill/>
        </p:spPr>
        <p:txBody>
          <a:bodyPr wrap="square" rtlCol="0">
            <a:spAutoFit/>
          </a:bodyPr>
          <a:lstStyle/>
          <a:p>
            <a:pPr algn="ctr"/>
            <a:r>
              <a:rPr lang="es-ES_tradnl" sz="1200" b="1" dirty="0" smtClean="0"/>
              <a:t>Plataforma de Tramitación</a:t>
            </a:r>
            <a:endParaRPr lang="es-ES_tradnl" sz="1200" b="1" dirty="0"/>
          </a:p>
        </p:txBody>
      </p:sp>
      <p:sp>
        <p:nvSpPr>
          <p:cNvPr id="121" name="TextBox 120"/>
          <p:cNvSpPr txBox="1"/>
          <p:nvPr/>
        </p:nvSpPr>
        <p:spPr>
          <a:xfrm>
            <a:off x="228600" y="5819001"/>
            <a:ext cx="8610600" cy="276999"/>
          </a:xfrm>
          <a:prstGeom prst="rect">
            <a:avLst/>
          </a:prstGeom>
          <a:noFill/>
        </p:spPr>
        <p:txBody>
          <a:bodyPr wrap="square" rtlCol="0">
            <a:spAutoFit/>
          </a:bodyPr>
          <a:lstStyle/>
          <a:p>
            <a:pPr algn="ctr"/>
            <a:r>
              <a:rPr lang="es-ES_tradnl" sz="1200" b="1" dirty="0" smtClean="0"/>
              <a:t>Infraestructura, Gestión y Operaciones</a:t>
            </a:r>
            <a:endParaRPr lang="es-ES_tradnl" sz="1200" b="1" dirty="0"/>
          </a:p>
        </p:txBody>
      </p:sp>
      <p:pic>
        <p:nvPicPr>
          <p:cNvPr id="1028" name="Picture 4" descr="D:\Clip_Installer\DVD_ART\Artwork_Imagery\Shapes and Graphics\Bar\style 2 faded violet bar.png"/>
          <p:cNvPicPr>
            <a:picLocks noChangeAspect="1" noChangeArrowheads="1"/>
          </p:cNvPicPr>
          <p:nvPr/>
        </p:nvPicPr>
        <p:blipFill>
          <a:blip r:embed="rId20" cstate="screen"/>
          <a:srcRect/>
          <a:stretch>
            <a:fillRect/>
          </a:stretch>
        </p:blipFill>
        <p:spPr bwMode="auto">
          <a:xfrm>
            <a:off x="7467600" y="3886200"/>
            <a:ext cx="457200" cy="1653814"/>
          </a:xfrm>
          <a:prstGeom prst="rect">
            <a:avLst/>
          </a:prstGeom>
          <a:noFill/>
        </p:spPr>
      </p:pic>
      <p:pic>
        <p:nvPicPr>
          <p:cNvPr id="11" name="Picture 5" descr="D:\Clip_Installer\DVD_ART\Artwork_Imagery\Shapes and Graphics\Bar\magenta purple bar strips faded edges.png"/>
          <p:cNvPicPr>
            <a:picLocks noChangeAspect="1" noChangeArrowheads="1"/>
          </p:cNvPicPr>
          <p:nvPr/>
        </p:nvPicPr>
        <p:blipFill>
          <a:blip r:embed="rId21"/>
          <a:srcRect/>
          <a:stretch>
            <a:fillRect/>
          </a:stretch>
        </p:blipFill>
        <p:spPr bwMode="auto">
          <a:xfrm>
            <a:off x="7391400" y="3352800"/>
            <a:ext cx="1676400" cy="457200"/>
          </a:xfrm>
          <a:prstGeom prst="rect">
            <a:avLst/>
          </a:prstGeom>
          <a:noFill/>
        </p:spPr>
      </p:pic>
      <p:sp>
        <p:nvSpPr>
          <p:cNvPr id="102" name="TextBox 101"/>
          <p:cNvSpPr txBox="1"/>
          <p:nvPr/>
        </p:nvSpPr>
        <p:spPr>
          <a:xfrm>
            <a:off x="7391400" y="3352800"/>
            <a:ext cx="1676400" cy="461665"/>
          </a:xfrm>
          <a:prstGeom prst="rect">
            <a:avLst/>
          </a:prstGeom>
          <a:noFill/>
        </p:spPr>
        <p:txBody>
          <a:bodyPr wrap="square" rtlCol="0">
            <a:spAutoFit/>
          </a:bodyPr>
          <a:lstStyle/>
          <a:p>
            <a:pPr algn="ctr"/>
            <a:r>
              <a:rPr lang="es-ES_tradnl" sz="1200" b="1" dirty="0" smtClean="0"/>
              <a:t>Plataforma de Interoperabilidad</a:t>
            </a:r>
            <a:endParaRPr lang="es-ES_tradnl" sz="1200" b="1" dirty="0"/>
          </a:p>
        </p:txBody>
      </p:sp>
      <p:sp>
        <p:nvSpPr>
          <p:cNvPr id="103" name="TextBox 102"/>
          <p:cNvSpPr txBox="1"/>
          <p:nvPr/>
        </p:nvSpPr>
        <p:spPr>
          <a:xfrm rot="16200000">
            <a:off x="6912605" y="4508957"/>
            <a:ext cx="1524000" cy="430887"/>
          </a:xfrm>
          <a:prstGeom prst="rect">
            <a:avLst/>
          </a:prstGeom>
          <a:noFill/>
        </p:spPr>
        <p:txBody>
          <a:bodyPr wrap="square" rtlCol="0">
            <a:spAutoFit/>
          </a:bodyPr>
          <a:lstStyle/>
          <a:p>
            <a:pPr algn="ctr"/>
            <a:r>
              <a:rPr lang="es-ES_tradnl" sz="1100" b="1" dirty="0" smtClean="0"/>
              <a:t>Integración de Departamentos</a:t>
            </a:r>
            <a:endParaRPr lang="es-ES_tradnl" sz="1100" b="1" dirty="0"/>
          </a:p>
        </p:txBody>
      </p:sp>
      <p:pic>
        <p:nvPicPr>
          <p:cNvPr id="104" name="Picture 4" descr="D:\Clip_Installer\DVD_ART\Artwork_Imagery\Shapes and Graphics\Bar\style 2 faded violet bar.png"/>
          <p:cNvPicPr>
            <a:picLocks noChangeAspect="1" noChangeArrowheads="1"/>
          </p:cNvPicPr>
          <p:nvPr/>
        </p:nvPicPr>
        <p:blipFill>
          <a:blip r:embed="rId20" cstate="screen"/>
          <a:srcRect/>
          <a:stretch>
            <a:fillRect/>
          </a:stretch>
        </p:blipFill>
        <p:spPr bwMode="auto">
          <a:xfrm>
            <a:off x="8009439" y="3908786"/>
            <a:ext cx="457200" cy="1653814"/>
          </a:xfrm>
          <a:prstGeom prst="rect">
            <a:avLst/>
          </a:prstGeom>
          <a:noFill/>
        </p:spPr>
      </p:pic>
      <p:sp>
        <p:nvSpPr>
          <p:cNvPr id="105" name="TextBox 104"/>
          <p:cNvSpPr txBox="1"/>
          <p:nvPr/>
        </p:nvSpPr>
        <p:spPr>
          <a:xfrm rot="16200000">
            <a:off x="7454444" y="4531543"/>
            <a:ext cx="1524000" cy="430887"/>
          </a:xfrm>
          <a:prstGeom prst="rect">
            <a:avLst/>
          </a:prstGeom>
          <a:noFill/>
        </p:spPr>
        <p:txBody>
          <a:bodyPr wrap="square" rtlCol="0">
            <a:spAutoFit/>
          </a:bodyPr>
          <a:lstStyle/>
          <a:p>
            <a:pPr algn="ctr"/>
            <a:r>
              <a:rPr lang="es-ES_tradnl" sz="1100" b="1" dirty="0" smtClean="0"/>
              <a:t>Integración de Organismos</a:t>
            </a:r>
            <a:endParaRPr lang="es-ES_tradnl" sz="1100" b="1" dirty="0"/>
          </a:p>
        </p:txBody>
      </p:sp>
      <p:pic>
        <p:nvPicPr>
          <p:cNvPr id="106" name="Picture 4" descr="D:\Clip_Installer\DVD_ART\Artwork_Imagery\Shapes and Graphics\Bar\style 2 faded violet bar.png"/>
          <p:cNvPicPr>
            <a:picLocks noChangeAspect="1" noChangeArrowheads="1"/>
          </p:cNvPicPr>
          <p:nvPr/>
        </p:nvPicPr>
        <p:blipFill>
          <a:blip r:embed="rId20" cstate="screen"/>
          <a:srcRect/>
          <a:stretch>
            <a:fillRect/>
          </a:stretch>
        </p:blipFill>
        <p:spPr bwMode="auto">
          <a:xfrm>
            <a:off x="8542839" y="3908786"/>
            <a:ext cx="457200" cy="1653814"/>
          </a:xfrm>
          <a:prstGeom prst="rect">
            <a:avLst/>
          </a:prstGeom>
          <a:noFill/>
        </p:spPr>
      </p:pic>
      <p:sp>
        <p:nvSpPr>
          <p:cNvPr id="107" name="TextBox 106"/>
          <p:cNvSpPr txBox="1"/>
          <p:nvPr/>
        </p:nvSpPr>
        <p:spPr>
          <a:xfrm rot="16200000">
            <a:off x="7987844" y="4531543"/>
            <a:ext cx="1524000" cy="430887"/>
          </a:xfrm>
          <a:prstGeom prst="rect">
            <a:avLst/>
          </a:prstGeom>
          <a:noFill/>
        </p:spPr>
        <p:txBody>
          <a:bodyPr wrap="square" rtlCol="0">
            <a:spAutoFit/>
          </a:bodyPr>
          <a:lstStyle/>
          <a:p>
            <a:pPr algn="ctr"/>
            <a:r>
              <a:rPr lang="es-ES_tradnl" sz="1100" b="1" dirty="0" smtClean="0"/>
              <a:t>Transacciones de Negocio</a:t>
            </a:r>
            <a:endParaRPr lang="es-ES_tradnl" sz="1100" b="1" dirty="0"/>
          </a:p>
        </p:txBody>
      </p:sp>
      <p:pic>
        <p:nvPicPr>
          <p:cNvPr id="108" name="Picture 17" descr="D:\Clip_Installer\DVD_ART\Artwork_Imagery\Shapes and Graphics\Bar\faded 3 blue bar.png"/>
          <p:cNvPicPr>
            <a:picLocks noChangeAspect="1" noChangeArrowheads="1"/>
          </p:cNvPicPr>
          <p:nvPr/>
        </p:nvPicPr>
        <p:blipFill>
          <a:blip r:embed="rId15" cstate="screen"/>
          <a:srcRect/>
          <a:stretch>
            <a:fillRect/>
          </a:stretch>
        </p:blipFill>
        <p:spPr bwMode="auto">
          <a:xfrm>
            <a:off x="6705600" y="3886200"/>
            <a:ext cx="457200" cy="1676400"/>
          </a:xfrm>
          <a:prstGeom prst="rect">
            <a:avLst/>
          </a:prstGeom>
          <a:noFill/>
        </p:spPr>
      </p:pic>
      <p:sp>
        <p:nvSpPr>
          <p:cNvPr id="109" name="TextBox 108"/>
          <p:cNvSpPr txBox="1"/>
          <p:nvPr/>
        </p:nvSpPr>
        <p:spPr>
          <a:xfrm rot="16200000">
            <a:off x="6112506" y="4631695"/>
            <a:ext cx="1600198" cy="261610"/>
          </a:xfrm>
          <a:prstGeom prst="rect">
            <a:avLst/>
          </a:prstGeom>
          <a:noFill/>
        </p:spPr>
        <p:txBody>
          <a:bodyPr wrap="square" rtlCol="0">
            <a:spAutoFit/>
          </a:bodyPr>
          <a:lstStyle/>
          <a:p>
            <a:pPr algn="ctr"/>
            <a:r>
              <a:rPr lang="es-ES_tradnl" sz="1100" b="1" dirty="0" smtClean="0"/>
              <a:t>Notificaciones</a:t>
            </a:r>
            <a:endParaRPr lang="es-ES_tradnl" sz="11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8295" y="230188"/>
            <a:ext cx="8676861" cy="664334"/>
          </a:xfrm>
        </p:spPr>
        <p:txBody>
          <a:bodyPr>
            <a:normAutofit fontScale="90000"/>
          </a:bodyPr>
          <a:lstStyle/>
          <a:p>
            <a:r>
              <a:rPr lang="es-ES" sz="4000" dirty="0" smtClean="0"/>
              <a:t>ORDEN PRE/2971/2007 del 5 de Octubre</a:t>
            </a:r>
            <a:endParaRPr lang="es-ES" sz="4000" dirty="0"/>
          </a:p>
        </p:txBody>
      </p:sp>
      <p:pic>
        <p:nvPicPr>
          <p:cNvPr id="4099" name="Picture 3"/>
          <p:cNvPicPr>
            <a:picLocks noChangeAspect="1" noChangeArrowheads="1"/>
          </p:cNvPicPr>
          <p:nvPr/>
        </p:nvPicPr>
        <p:blipFill>
          <a:blip r:embed="rId3"/>
          <a:srcRect/>
          <a:stretch>
            <a:fillRect/>
          </a:stretch>
        </p:blipFill>
        <p:spPr bwMode="auto">
          <a:xfrm>
            <a:off x="1239520" y="1741660"/>
            <a:ext cx="7560408" cy="41003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3" name="Rectangle 3"/>
          <p:cNvSpPr>
            <a:spLocks noGrp="1" noChangeArrowheads="1"/>
          </p:cNvSpPr>
          <p:nvPr>
            <p:ph type="body" idx="1"/>
          </p:nvPr>
        </p:nvSpPr>
        <p:spPr>
          <a:xfrm>
            <a:off x="382588" y="1142658"/>
            <a:ext cx="4934847" cy="443198"/>
          </a:xfrm>
        </p:spPr>
        <p:txBody>
          <a:bodyPr>
            <a:normAutofit fontScale="85000" lnSpcReduction="20000"/>
          </a:bodyPr>
          <a:lstStyle/>
          <a:p>
            <a:r>
              <a:rPr lang="es-ES" dirty="0"/>
              <a:t>Recepción de </a:t>
            </a:r>
            <a:r>
              <a:rPr lang="es-ES" dirty="0" smtClean="0"/>
              <a:t>Facturas</a:t>
            </a:r>
            <a:endParaRPr lang="es-ES" dirty="0"/>
          </a:p>
        </p:txBody>
      </p:sp>
      <p:pic>
        <p:nvPicPr>
          <p:cNvPr id="737284" name="Picture 4" descr="Database blue"/>
          <p:cNvPicPr>
            <a:picLocks noChangeAspect="1" noChangeArrowheads="1"/>
          </p:cNvPicPr>
          <p:nvPr/>
        </p:nvPicPr>
        <p:blipFill>
          <a:blip r:embed="rId3" cstate="screen"/>
          <a:srcRect/>
          <a:stretch>
            <a:fillRect/>
          </a:stretch>
        </p:blipFill>
        <p:spPr bwMode="auto">
          <a:xfrm>
            <a:off x="179388" y="2981179"/>
            <a:ext cx="725487" cy="874713"/>
          </a:xfrm>
          <a:prstGeom prst="rect">
            <a:avLst/>
          </a:prstGeom>
          <a:noFill/>
        </p:spPr>
      </p:pic>
      <p:pic>
        <p:nvPicPr>
          <p:cNvPr id="737285" name="Picture 5" descr="Gel - Gel2 arrow Cobalt"/>
          <p:cNvPicPr>
            <a:picLocks noChangeAspect="1" noChangeArrowheads="1"/>
          </p:cNvPicPr>
          <p:nvPr/>
        </p:nvPicPr>
        <p:blipFill>
          <a:blip r:embed="rId4"/>
          <a:srcRect/>
          <a:stretch>
            <a:fillRect/>
          </a:stretch>
        </p:blipFill>
        <p:spPr bwMode="auto">
          <a:xfrm>
            <a:off x="1042988" y="2882754"/>
            <a:ext cx="1223962" cy="1050925"/>
          </a:xfrm>
          <a:prstGeom prst="rect">
            <a:avLst/>
          </a:prstGeom>
          <a:noFill/>
        </p:spPr>
      </p:pic>
      <p:sp>
        <p:nvSpPr>
          <p:cNvPr id="737286" name="Text Box 6"/>
          <p:cNvSpPr txBox="1">
            <a:spLocks noChangeArrowheads="1"/>
          </p:cNvSpPr>
          <p:nvPr/>
        </p:nvSpPr>
        <p:spPr bwMode="auto">
          <a:xfrm>
            <a:off x="1009442" y="3790655"/>
            <a:ext cx="1439862" cy="738664"/>
          </a:xfrm>
          <a:prstGeom prst="rect">
            <a:avLst/>
          </a:prstGeom>
          <a:noFill/>
          <a:ln w="12700">
            <a:noFill/>
            <a:miter lim="800000"/>
            <a:headEnd/>
            <a:tailEnd/>
          </a:ln>
          <a:effectLst/>
        </p:spPr>
        <p:txBody>
          <a:bodyPr>
            <a:spAutoFit/>
          </a:bodyPr>
          <a:lstStyle/>
          <a:p>
            <a:pPr>
              <a:spcBef>
                <a:spcPct val="50000"/>
              </a:spcBef>
            </a:pPr>
            <a:r>
              <a:rPr lang="es-ES" sz="1400" dirty="0" smtClean="0"/>
              <a:t>Importación </a:t>
            </a:r>
            <a:r>
              <a:rPr lang="es-ES" sz="1400" dirty="0"/>
              <a:t>Online de Datos</a:t>
            </a:r>
          </a:p>
        </p:txBody>
      </p:sp>
      <p:pic>
        <p:nvPicPr>
          <p:cNvPr id="737287" name="Picture 7" descr="Gel - Gel3 squares berry"/>
          <p:cNvPicPr>
            <a:picLocks noChangeAspect="1" noChangeArrowheads="1"/>
          </p:cNvPicPr>
          <p:nvPr/>
        </p:nvPicPr>
        <p:blipFill>
          <a:blip r:embed="rId5" cstate="screen"/>
          <a:srcRect/>
          <a:stretch>
            <a:fillRect/>
          </a:stretch>
        </p:blipFill>
        <p:spPr bwMode="auto">
          <a:xfrm>
            <a:off x="2411413" y="2811317"/>
            <a:ext cx="1655762" cy="1169987"/>
          </a:xfrm>
          <a:prstGeom prst="rect">
            <a:avLst/>
          </a:prstGeom>
          <a:noFill/>
        </p:spPr>
      </p:pic>
      <p:sp>
        <p:nvSpPr>
          <p:cNvPr id="737288" name="Text Box 8"/>
          <p:cNvSpPr txBox="1">
            <a:spLocks noChangeArrowheads="1"/>
          </p:cNvSpPr>
          <p:nvPr/>
        </p:nvSpPr>
        <p:spPr bwMode="auto">
          <a:xfrm>
            <a:off x="2484438" y="3243117"/>
            <a:ext cx="1655762" cy="304800"/>
          </a:xfrm>
          <a:prstGeom prst="rect">
            <a:avLst/>
          </a:prstGeom>
          <a:noFill/>
          <a:ln w="12700">
            <a:noFill/>
            <a:miter lim="800000"/>
            <a:headEnd/>
            <a:tailEnd/>
          </a:ln>
          <a:effectLst/>
        </p:spPr>
        <p:txBody>
          <a:bodyPr>
            <a:spAutoFit/>
          </a:bodyPr>
          <a:lstStyle/>
          <a:p>
            <a:pPr>
              <a:spcBef>
                <a:spcPct val="50000"/>
              </a:spcBef>
            </a:pPr>
            <a:r>
              <a:rPr lang="es-ES" sz="1400" dirty="0">
                <a:solidFill>
                  <a:schemeClr val="bg1"/>
                </a:solidFill>
              </a:rPr>
              <a:t>Transformación</a:t>
            </a:r>
          </a:p>
        </p:txBody>
      </p:sp>
      <p:pic>
        <p:nvPicPr>
          <p:cNvPr id="737289" name="Picture 9" descr="Gel - Gel2 arrow Cobalt"/>
          <p:cNvPicPr>
            <a:picLocks noChangeAspect="1" noChangeArrowheads="1"/>
          </p:cNvPicPr>
          <p:nvPr/>
        </p:nvPicPr>
        <p:blipFill>
          <a:blip r:embed="rId6" cstate="screen"/>
          <a:srcRect/>
          <a:stretch>
            <a:fillRect/>
          </a:stretch>
        </p:blipFill>
        <p:spPr bwMode="auto">
          <a:xfrm>
            <a:off x="4067176" y="2971799"/>
            <a:ext cx="1061416" cy="961880"/>
          </a:xfrm>
          <a:prstGeom prst="rect">
            <a:avLst/>
          </a:prstGeom>
          <a:noFill/>
        </p:spPr>
      </p:pic>
      <p:sp>
        <p:nvSpPr>
          <p:cNvPr id="737290" name="Text Box 10"/>
          <p:cNvSpPr txBox="1">
            <a:spLocks noChangeArrowheads="1"/>
          </p:cNvSpPr>
          <p:nvPr/>
        </p:nvSpPr>
        <p:spPr bwMode="auto">
          <a:xfrm>
            <a:off x="4138612" y="3952729"/>
            <a:ext cx="1218579" cy="954107"/>
          </a:xfrm>
          <a:prstGeom prst="rect">
            <a:avLst/>
          </a:prstGeom>
          <a:noFill/>
          <a:ln w="12700">
            <a:noFill/>
            <a:miter lim="800000"/>
            <a:headEnd/>
            <a:tailEnd/>
          </a:ln>
          <a:effectLst/>
        </p:spPr>
        <p:txBody>
          <a:bodyPr wrap="square">
            <a:spAutoFit/>
          </a:bodyPr>
          <a:lstStyle/>
          <a:p>
            <a:r>
              <a:rPr lang="es-ES" sz="1400" dirty="0" smtClean="0"/>
              <a:t>FACTURAE</a:t>
            </a:r>
          </a:p>
          <a:p>
            <a:r>
              <a:rPr lang="es-ES" sz="1400" dirty="0" smtClean="0"/>
              <a:t>XML </a:t>
            </a:r>
            <a:r>
              <a:rPr lang="es-ES" sz="1400" dirty="0"/>
              <a:t>UBL</a:t>
            </a:r>
          </a:p>
          <a:p>
            <a:r>
              <a:rPr lang="es-ES" sz="1400" dirty="0"/>
              <a:t>XML </a:t>
            </a:r>
            <a:r>
              <a:rPr lang="es-ES" sz="1400" dirty="0" smtClean="0"/>
              <a:t>CCI</a:t>
            </a:r>
          </a:p>
          <a:p>
            <a:r>
              <a:rPr lang="es-ES" sz="1400" dirty="0" smtClean="0"/>
              <a:t>EDIFACT</a:t>
            </a:r>
            <a:endParaRPr lang="es-ES" sz="1400" dirty="0"/>
          </a:p>
        </p:txBody>
      </p:sp>
      <p:pic>
        <p:nvPicPr>
          <p:cNvPr id="737291" name="Picture 11" descr="Gel - Gel3 squares blue"/>
          <p:cNvPicPr>
            <a:picLocks noChangeAspect="1" noChangeArrowheads="1"/>
          </p:cNvPicPr>
          <p:nvPr/>
        </p:nvPicPr>
        <p:blipFill>
          <a:blip r:embed="rId7" cstate="screen"/>
          <a:srcRect/>
          <a:stretch>
            <a:fillRect/>
          </a:stretch>
        </p:blipFill>
        <p:spPr bwMode="auto">
          <a:xfrm>
            <a:off x="5212385" y="2811317"/>
            <a:ext cx="1708150" cy="1152525"/>
          </a:xfrm>
          <a:prstGeom prst="rect">
            <a:avLst/>
          </a:prstGeom>
          <a:noFill/>
        </p:spPr>
      </p:pic>
      <p:sp>
        <p:nvSpPr>
          <p:cNvPr id="737292" name="Text Box 12"/>
          <p:cNvSpPr txBox="1">
            <a:spLocks noChangeArrowheads="1"/>
          </p:cNvSpPr>
          <p:nvPr/>
        </p:nvSpPr>
        <p:spPr bwMode="auto">
          <a:xfrm>
            <a:off x="5233782" y="3021212"/>
            <a:ext cx="1655763" cy="523220"/>
          </a:xfrm>
          <a:prstGeom prst="rect">
            <a:avLst/>
          </a:prstGeom>
          <a:noFill/>
          <a:ln w="12700">
            <a:noFill/>
            <a:miter lim="800000"/>
            <a:headEnd/>
            <a:tailEnd/>
          </a:ln>
          <a:effectLst/>
        </p:spPr>
        <p:txBody>
          <a:bodyPr>
            <a:spAutoFit/>
          </a:bodyPr>
          <a:lstStyle/>
          <a:p>
            <a:pPr algn="ctr">
              <a:spcBef>
                <a:spcPct val="50000"/>
              </a:spcBef>
            </a:pPr>
            <a:r>
              <a:rPr lang="es-ES" sz="1400" dirty="0" smtClean="0">
                <a:solidFill>
                  <a:schemeClr val="bg1"/>
                </a:solidFill>
              </a:rPr>
              <a:t>Validación de Firma, Esquema y Contable</a:t>
            </a:r>
            <a:endParaRPr lang="es-ES" sz="1400" dirty="0">
              <a:solidFill>
                <a:schemeClr val="bg1"/>
              </a:solidFill>
            </a:endParaRPr>
          </a:p>
        </p:txBody>
      </p:sp>
      <p:pic>
        <p:nvPicPr>
          <p:cNvPr id="737295" name="Picture 15" descr="Gel - Gel2 arrow Cobalt"/>
          <p:cNvPicPr>
            <a:picLocks noChangeAspect="1" noChangeArrowheads="1"/>
          </p:cNvPicPr>
          <p:nvPr/>
        </p:nvPicPr>
        <p:blipFill>
          <a:blip r:embed="rId8" cstate="screen"/>
          <a:srcRect/>
          <a:stretch>
            <a:fillRect/>
          </a:stretch>
        </p:blipFill>
        <p:spPr bwMode="auto">
          <a:xfrm>
            <a:off x="6946900" y="2690667"/>
            <a:ext cx="792163" cy="431800"/>
          </a:xfrm>
          <a:prstGeom prst="rect">
            <a:avLst/>
          </a:prstGeom>
          <a:noFill/>
        </p:spPr>
      </p:pic>
      <p:pic>
        <p:nvPicPr>
          <p:cNvPr id="737296" name="Picture 16" descr="Gel - Gel2 arrow Cobalt"/>
          <p:cNvPicPr>
            <a:picLocks noChangeAspect="1" noChangeArrowheads="1"/>
          </p:cNvPicPr>
          <p:nvPr/>
        </p:nvPicPr>
        <p:blipFill>
          <a:blip r:embed="rId8" cstate="screen"/>
          <a:srcRect/>
          <a:stretch>
            <a:fillRect/>
          </a:stretch>
        </p:blipFill>
        <p:spPr bwMode="auto">
          <a:xfrm>
            <a:off x="6946900" y="3135167"/>
            <a:ext cx="792163" cy="431800"/>
          </a:xfrm>
          <a:prstGeom prst="rect">
            <a:avLst/>
          </a:prstGeom>
          <a:noFill/>
        </p:spPr>
      </p:pic>
      <p:pic>
        <p:nvPicPr>
          <p:cNvPr id="737297" name="Picture 17" descr="Gel - Gel2 arrow Cobalt"/>
          <p:cNvPicPr>
            <a:picLocks noChangeAspect="1" noChangeArrowheads="1"/>
          </p:cNvPicPr>
          <p:nvPr/>
        </p:nvPicPr>
        <p:blipFill>
          <a:blip r:embed="rId8" cstate="screen"/>
          <a:srcRect/>
          <a:stretch>
            <a:fillRect/>
          </a:stretch>
        </p:blipFill>
        <p:spPr bwMode="auto">
          <a:xfrm>
            <a:off x="6946900" y="3579667"/>
            <a:ext cx="792163" cy="431800"/>
          </a:xfrm>
          <a:prstGeom prst="rect">
            <a:avLst/>
          </a:prstGeom>
          <a:noFill/>
        </p:spPr>
      </p:pic>
      <p:pic>
        <p:nvPicPr>
          <p:cNvPr id="737298" name="Picture 18" descr="Gel - Gel2 arrow Cobalt"/>
          <p:cNvPicPr>
            <a:picLocks noChangeAspect="1" noChangeArrowheads="1"/>
          </p:cNvPicPr>
          <p:nvPr/>
        </p:nvPicPr>
        <p:blipFill>
          <a:blip r:embed="rId8" cstate="screen"/>
          <a:srcRect/>
          <a:stretch>
            <a:fillRect/>
          </a:stretch>
        </p:blipFill>
        <p:spPr bwMode="auto">
          <a:xfrm>
            <a:off x="6946900" y="4024167"/>
            <a:ext cx="792163" cy="431800"/>
          </a:xfrm>
          <a:prstGeom prst="rect">
            <a:avLst/>
          </a:prstGeom>
          <a:noFill/>
        </p:spPr>
      </p:pic>
      <p:pic>
        <p:nvPicPr>
          <p:cNvPr id="737299" name="Picture 19" descr="Gel - Gel2 arrow Cobalt"/>
          <p:cNvPicPr>
            <a:picLocks noChangeAspect="1" noChangeArrowheads="1"/>
          </p:cNvPicPr>
          <p:nvPr/>
        </p:nvPicPr>
        <p:blipFill>
          <a:blip r:embed="rId8" cstate="screen"/>
          <a:srcRect/>
          <a:stretch>
            <a:fillRect/>
          </a:stretch>
        </p:blipFill>
        <p:spPr bwMode="auto">
          <a:xfrm>
            <a:off x="6946900" y="4468667"/>
            <a:ext cx="792163" cy="431800"/>
          </a:xfrm>
          <a:prstGeom prst="rect">
            <a:avLst/>
          </a:prstGeom>
          <a:noFill/>
        </p:spPr>
      </p:pic>
      <p:sp>
        <p:nvSpPr>
          <p:cNvPr id="737300" name="Text Box 20"/>
          <p:cNvSpPr txBox="1">
            <a:spLocks noChangeArrowheads="1"/>
          </p:cNvSpPr>
          <p:nvPr/>
        </p:nvSpPr>
        <p:spPr bwMode="auto">
          <a:xfrm>
            <a:off x="6588125" y="4971904"/>
            <a:ext cx="1655763" cy="304800"/>
          </a:xfrm>
          <a:prstGeom prst="rect">
            <a:avLst/>
          </a:prstGeom>
          <a:noFill/>
          <a:ln w="12700">
            <a:noFill/>
            <a:miter lim="800000"/>
            <a:headEnd/>
            <a:tailEnd/>
          </a:ln>
          <a:effectLst/>
        </p:spPr>
        <p:txBody>
          <a:bodyPr>
            <a:spAutoFit/>
          </a:bodyPr>
          <a:lstStyle/>
          <a:p>
            <a:pPr algn="ctr">
              <a:spcBef>
                <a:spcPct val="50000"/>
              </a:spcBef>
            </a:pPr>
            <a:r>
              <a:rPr lang="es-ES" sz="1400" dirty="0"/>
              <a:t>Recepción</a:t>
            </a:r>
          </a:p>
        </p:txBody>
      </p:sp>
      <p:pic>
        <p:nvPicPr>
          <p:cNvPr id="737301" name="Picture 21" descr="Gel - Gel2 arrow Cobalt"/>
          <p:cNvPicPr>
            <a:picLocks noChangeAspect="1" noChangeArrowheads="1"/>
          </p:cNvPicPr>
          <p:nvPr/>
        </p:nvPicPr>
        <p:blipFill>
          <a:blip r:embed="rId9"/>
          <a:srcRect/>
          <a:stretch>
            <a:fillRect/>
          </a:stretch>
        </p:blipFill>
        <p:spPr bwMode="auto">
          <a:xfrm>
            <a:off x="5680075" y="4084974"/>
            <a:ext cx="1050925" cy="1223963"/>
          </a:xfrm>
          <a:prstGeom prst="rect">
            <a:avLst/>
          </a:prstGeom>
          <a:noFill/>
        </p:spPr>
      </p:pic>
      <p:pic>
        <p:nvPicPr>
          <p:cNvPr id="737302" name="Picture 22" descr="Database blue"/>
          <p:cNvPicPr>
            <a:picLocks noChangeAspect="1" noChangeArrowheads="1"/>
          </p:cNvPicPr>
          <p:nvPr/>
        </p:nvPicPr>
        <p:blipFill>
          <a:blip r:embed="rId3" cstate="screen"/>
          <a:srcRect/>
          <a:stretch>
            <a:fillRect/>
          </a:stretch>
        </p:blipFill>
        <p:spPr bwMode="auto">
          <a:xfrm>
            <a:off x="5847522" y="5409643"/>
            <a:ext cx="725488" cy="874713"/>
          </a:xfrm>
          <a:prstGeom prst="rect">
            <a:avLst/>
          </a:prstGeom>
          <a:noFill/>
        </p:spPr>
      </p:pic>
      <p:pic>
        <p:nvPicPr>
          <p:cNvPr id="737303" name="Picture 23" descr="HP Compaq Desktop d530 Conv"/>
          <p:cNvPicPr>
            <a:picLocks noChangeAspect="1" noChangeArrowheads="1"/>
          </p:cNvPicPr>
          <p:nvPr/>
        </p:nvPicPr>
        <p:blipFill>
          <a:blip r:embed="rId10" cstate="screen"/>
          <a:srcRect/>
          <a:stretch>
            <a:fillRect/>
          </a:stretch>
        </p:blipFill>
        <p:spPr bwMode="auto">
          <a:xfrm>
            <a:off x="248202" y="5412402"/>
            <a:ext cx="1027113" cy="923925"/>
          </a:xfrm>
          <a:prstGeom prst="rect">
            <a:avLst/>
          </a:prstGeom>
          <a:noFill/>
        </p:spPr>
      </p:pic>
      <p:pic>
        <p:nvPicPr>
          <p:cNvPr id="737304" name="Picture 24" descr="Gel - Gel2 arrow Cobalt"/>
          <p:cNvPicPr>
            <a:picLocks noChangeAspect="1" noChangeArrowheads="1"/>
          </p:cNvPicPr>
          <p:nvPr/>
        </p:nvPicPr>
        <p:blipFill>
          <a:blip r:embed="rId11" cstate="screen"/>
          <a:srcRect/>
          <a:stretch>
            <a:fillRect/>
          </a:stretch>
        </p:blipFill>
        <p:spPr bwMode="auto">
          <a:xfrm rot="16200000">
            <a:off x="17248" y="4375853"/>
            <a:ext cx="1068760" cy="785189"/>
          </a:xfrm>
          <a:prstGeom prst="rect">
            <a:avLst/>
          </a:prstGeom>
          <a:noFill/>
        </p:spPr>
      </p:pic>
      <p:sp>
        <p:nvSpPr>
          <p:cNvPr id="737306" name="Text Box 26"/>
          <p:cNvSpPr txBox="1">
            <a:spLocks noChangeArrowheads="1"/>
          </p:cNvSpPr>
          <p:nvPr/>
        </p:nvSpPr>
        <p:spPr bwMode="auto">
          <a:xfrm>
            <a:off x="127070" y="6398170"/>
            <a:ext cx="1439862" cy="304800"/>
          </a:xfrm>
          <a:prstGeom prst="rect">
            <a:avLst/>
          </a:prstGeom>
          <a:noFill/>
          <a:ln w="12700">
            <a:noFill/>
            <a:miter lim="800000"/>
            <a:headEnd/>
            <a:tailEnd/>
          </a:ln>
          <a:effectLst/>
        </p:spPr>
        <p:txBody>
          <a:bodyPr>
            <a:spAutoFit/>
          </a:bodyPr>
          <a:lstStyle/>
          <a:p>
            <a:r>
              <a:rPr lang="es-ES" sz="1400" dirty="0"/>
              <a:t>Empleados</a:t>
            </a:r>
          </a:p>
        </p:txBody>
      </p:sp>
      <p:sp>
        <p:nvSpPr>
          <p:cNvPr id="737307" name="Text Box 27"/>
          <p:cNvSpPr txBox="1">
            <a:spLocks noChangeArrowheads="1"/>
          </p:cNvSpPr>
          <p:nvPr/>
        </p:nvSpPr>
        <p:spPr bwMode="auto">
          <a:xfrm>
            <a:off x="7596188" y="4251179"/>
            <a:ext cx="1655762" cy="304800"/>
          </a:xfrm>
          <a:prstGeom prst="rect">
            <a:avLst/>
          </a:prstGeom>
          <a:noFill/>
          <a:ln w="12700">
            <a:noFill/>
            <a:miter lim="800000"/>
            <a:headEnd/>
            <a:tailEnd/>
          </a:ln>
          <a:effectLst/>
        </p:spPr>
        <p:txBody>
          <a:bodyPr>
            <a:spAutoFit/>
          </a:bodyPr>
          <a:lstStyle/>
          <a:p>
            <a:pPr algn="ctr">
              <a:spcBef>
                <a:spcPct val="50000"/>
              </a:spcBef>
            </a:pPr>
            <a:r>
              <a:rPr lang="es-ES" sz="1400"/>
              <a:t>Proveedores</a:t>
            </a:r>
          </a:p>
        </p:txBody>
      </p:sp>
      <p:pic>
        <p:nvPicPr>
          <p:cNvPr id="737308" name="Picture 28" descr="MBS retail girl mobile device stocking shelves office supplies"/>
          <p:cNvPicPr>
            <a:picLocks noChangeAspect="1" noChangeArrowheads="1"/>
          </p:cNvPicPr>
          <p:nvPr/>
        </p:nvPicPr>
        <p:blipFill>
          <a:blip r:embed="rId12" cstate="screen"/>
          <a:srcRect/>
          <a:stretch>
            <a:fillRect/>
          </a:stretch>
        </p:blipFill>
        <p:spPr bwMode="auto">
          <a:xfrm>
            <a:off x="7667625" y="2782953"/>
            <a:ext cx="1501438" cy="1055342"/>
          </a:xfrm>
          <a:prstGeom prst="rect">
            <a:avLst/>
          </a:prstGeom>
          <a:noFill/>
        </p:spPr>
      </p:pic>
      <p:sp>
        <p:nvSpPr>
          <p:cNvPr id="29" name="Rectangle 2"/>
          <p:cNvSpPr>
            <a:spLocks noGrp="1" noChangeArrowheads="1"/>
          </p:cNvSpPr>
          <p:nvPr>
            <p:ph type="title"/>
          </p:nvPr>
        </p:nvSpPr>
        <p:spPr>
          <a:xfrm>
            <a:off x="381000" y="230188"/>
            <a:ext cx="8382000" cy="609398"/>
          </a:xfrm>
        </p:spPr>
        <p:txBody>
          <a:bodyPr>
            <a:normAutofit fontScale="90000"/>
          </a:bodyPr>
          <a:lstStyle/>
          <a:p>
            <a:r>
              <a:rPr lang="es-ES" sz="4400" dirty="0" smtClean="0"/>
              <a:t>Arquitectura Plataforma e-Factura</a:t>
            </a:r>
            <a:endParaRPr lang="es-ES" sz="4400" dirty="0"/>
          </a:p>
        </p:txBody>
      </p:sp>
      <p:sp>
        <p:nvSpPr>
          <p:cNvPr id="34" name="Text Box 20"/>
          <p:cNvSpPr txBox="1">
            <a:spLocks noChangeArrowheads="1"/>
          </p:cNvSpPr>
          <p:nvPr/>
        </p:nvSpPr>
        <p:spPr bwMode="auto">
          <a:xfrm>
            <a:off x="188843" y="3822271"/>
            <a:ext cx="741362" cy="304800"/>
          </a:xfrm>
          <a:prstGeom prst="rect">
            <a:avLst/>
          </a:prstGeom>
          <a:noFill/>
          <a:ln w="12700">
            <a:noFill/>
            <a:miter lim="800000"/>
            <a:headEnd/>
            <a:tailEnd/>
          </a:ln>
          <a:effectLst/>
        </p:spPr>
        <p:txBody>
          <a:bodyPr wrap="square">
            <a:spAutoFit/>
          </a:bodyPr>
          <a:lstStyle/>
          <a:p>
            <a:pPr algn="ctr">
              <a:spcBef>
                <a:spcPct val="50000"/>
              </a:spcBef>
            </a:pPr>
            <a:r>
              <a:rPr lang="es-ES" sz="1400" dirty="0" smtClean="0"/>
              <a:t>ERP</a:t>
            </a:r>
            <a:endParaRPr lang="es-ES" sz="1400" dirty="0"/>
          </a:p>
        </p:txBody>
      </p:sp>
      <p:sp>
        <p:nvSpPr>
          <p:cNvPr id="35" name="Text Box 10"/>
          <p:cNvSpPr txBox="1">
            <a:spLocks noChangeArrowheads="1"/>
          </p:cNvSpPr>
          <p:nvPr/>
        </p:nvSpPr>
        <p:spPr bwMode="auto">
          <a:xfrm>
            <a:off x="7229677" y="3694319"/>
            <a:ext cx="493027" cy="261610"/>
          </a:xfrm>
          <a:prstGeom prst="rect">
            <a:avLst/>
          </a:prstGeom>
          <a:noFill/>
          <a:ln w="12700">
            <a:noFill/>
            <a:miter lim="800000"/>
            <a:headEnd/>
            <a:tailEnd/>
          </a:ln>
          <a:effectLst/>
        </p:spPr>
        <p:txBody>
          <a:bodyPr wrap="square">
            <a:spAutoFit/>
          </a:bodyPr>
          <a:lstStyle/>
          <a:p>
            <a:pPr algn="l"/>
            <a:r>
              <a:rPr lang="es-ES" sz="1100" dirty="0" smtClean="0"/>
              <a:t>WS</a:t>
            </a:r>
            <a:endParaRPr lang="es-ES" sz="1100" dirty="0"/>
          </a:p>
        </p:txBody>
      </p:sp>
      <p:sp>
        <p:nvSpPr>
          <p:cNvPr id="37" name="Text Box 10"/>
          <p:cNvSpPr txBox="1">
            <a:spLocks noChangeArrowheads="1"/>
          </p:cNvSpPr>
          <p:nvPr/>
        </p:nvSpPr>
        <p:spPr bwMode="auto">
          <a:xfrm>
            <a:off x="7216427" y="2786542"/>
            <a:ext cx="599045" cy="261610"/>
          </a:xfrm>
          <a:prstGeom prst="rect">
            <a:avLst/>
          </a:prstGeom>
          <a:noFill/>
          <a:ln w="12700">
            <a:noFill/>
            <a:miter lim="800000"/>
            <a:headEnd/>
            <a:tailEnd/>
          </a:ln>
          <a:effectLst/>
        </p:spPr>
        <p:txBody>
          <a:bodyPr wrap="square">
            <a:spAutoFit/>
          </a:bodyPr>
          <a:lstStyle/>
          <a:p>
            <a:pPr algn="l"/>
            <a:r>
              <a:rPr lang="es-ES" sz="1100" dirty="0" smtClean="0"/>
              <a:t>FTP</a:t>
            </a:r>
            <a:endParaRPr lang="es-ES" sz="1100" dirty="0"/>
          </a:p>
        </p:txBody>
      </p:sp>
      <p:sp>
        <p:nvSpPr>
          <p:cNvPr id="38" name="Text Box 10"/>
          <p:cNvSpPr txBox="1">
            <a:spLocks noChangeArrowheads="1"/>
          </p:cNvSpPr>
          <p:nvPr/>
        </p:nvSpPr>
        <p:spPr bwMode="auto">
          <a:xfrm>
            <a:off x="7046843" y="3227173"/>
            <a:ext cx="831579" cy="261610"/>
          </a:xfrm>
          <a:prstGeom prst="rect">
            <a:avLst/>
          </a:prstGeom>
          <a:noFill/>
          <a:ln w="12700">
            <a:noFill/>
            <a:miter lim="800000"/>
            <a:headEnd/>
            <a:tailEnd/>
          </a:ln>
          <a:effectLst/>
        </p:spPr>
        <p:txBody>
          <a:bodyPr wrap="square">
            <a:spAutoFit/>
          </a:bodyPr>
          <a:lstStyle/>
          <a:p>
            <a:pPr algn="l"/>
            <a:r>
              <a:rPr lang="es-ES" sz="1100" dirty="0" smtClean="0"/>
              <a:t>EDITRAN</a:t>
            </a:r>
            <a:endParaRPr lang="es-ES" sz="1100" dirty="0"/>
          </a:p>
        </p:txBody>
      </p:sp>
      <p:sp>
        <p:nvSpPr>
          <p:cNvPr id="39" name="Text Box 20"/>
          <p:cNvSpPr txBox="1">
            <a:spLocks noChangeArrowheads="1"/>
          </p:cNvSpPr>
          <p:nvPr/>
        </p:nvSpPr>
        <p:spPr bwMode="auto">
          <a:xfrm>
            <a:off x="5259614" y="6277228"/>
            <a:ext cx="1926380" cy="523220"/>
          </a:xfrm>
          <a:prstGeom prst="rect">
            <a:avLst/>
          </a:prstGeom>
          <a:noFill/>
          <a:ln w="12700">
            <a:noFill/>
            <a:miter lim="800000"/>
            <a:headEnd/>
            <a:tailEnd/>
          </a:ln>
          <a:effectLst/>
        </p:spPr>
        <p:txBody>
          <a:bodyPr wrap="square">
            <a:spAutoFit/>
          </a:bodyPr>
          <a:lstStyle/>
          <a:p>
            <a:pPr algn="ctr">
              <a:spcBef>
                <a:spcPct val="50000"/>
              </a:spcBef>
            </a:pPr>
            <a:r>
              <a:rPr lang="es-ES" sz="1400" dirty="0" smtClean="0"/>
              <a:t>Almacén de archivos originales</a:t>
            </a:r>
            <a:endParaRPr lang="es-ES" sz="1400" dirty="0"/>
          </a:p>
        </p:txBody>
      </p:sp>
      <p:sp>
        <p:nvSpPr>
          <p:cNvPr id="40" name="Rectangle 39"/>
          <p:cNvSpPr/>
          <p:nvPr/>
        </p:nvSpPr>
        <p:spPr bwMode="auto">
          <a:xfrm>
            <a:off x="5098777" y="1828799"/>
            <a:ext cx="566532" cy="487015"/>
          </a:xfrm>
          <a:prstGeom prst="rect">
            <a:avLst/>
          </a:prstGeom>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dirty="0" smtClean="0">
              <a:solidFill>
                <a:srgbClr val="FFFFFF"/>
              </a:solidFill>
              <a:effectLst>
                <a:outerShdw blurRad="38100" dist="38100" dir="2700000" algn="tl">
                  <a:srgbClr val="000000">
                    <a:alpha val="43137"/>
                  </a:srgbClr>
                </a:outerShdw>
              </a:effectLst>
              <a:latin typeface="Trebuchet MS" pitchFamily="34" charset="0"/>
            </a:endParaRPr>
          </a:p>
        </p:txBody>
      </p:sp>
      <p:cxnSp>
        <p:nvCxnSpPr>
          <p:cNvPr id="41" name="Straight Arrow Connector 40"/>
          <p:cNvCxnSpPr/>
          <p:nvPr/>
        </p:nvCxnSpPr>
        <p:spPr>
          <a:xfrm rot="16200000" flipV="1">
            <a:off x="5126606" y="2539214"/>
            <a:ext cx="504152" cy="3203"/>
          </a:xfrm>
          <a:prstGeom prst="straightConnector1">
            <a:avLst/>
          </a:prstGeom>
          <a:ln>
            <a:prstDash val="sysDot"/>
            <a:tailEnd type="arrow"/>
          </a:ln>
        </p:spPr>
        <p:style>
          <a:lnRef idx="3">
            <a:schemeClr val="accent3"/>
          </a:lnRef>
          <a:fillRef idx="0">
            <a:schemeClr val="accent3"/>
          </a:fillRef>
          <a:effectRef idx="2">
            <a:schemeClr val="accent3"/>
          </a:effectRef>
          <a:fontRef idx="minor">
            <a:schemeClr val="tx1"/>
          </a:fontRef>
        </p:style>
      </p:cxnSp>
      <p:sp>
        <p:nvSpPr>
          <p:cNvPr id="42" name="Text Box 10"/>
          <p:cNvSpPr txBox="1">
            <a:spLocks noChangeArrowheads="1"/>
          </p:cNvSpPr>
          <p:nvPr/>
        </p:nvSpPr>
        <p:spPr bwMode="auto">
          <a:xfrm>
            <a:off x="7163417" y="4105114"/>
            <a:ext cx="599045" cy="261610"/>
          </a:xfrm>
          <a:prstGeom prst="rect">
            <a:avLst/>
          </a:prstGeom>
          <a:noFill/>
          <a:ln w="12700">
            <a:noFill/>
            <a:miter lim="800000"/>
            <a:headEnd/>
            <a:tailEnd/>
          </a:ln>
          <a:effectLst/>
        </p:spPr>
        <p:txBody>
          <a:bodyPr wrap="square">
            <a:spAutoFit/>
          </a:bodyPr>
          <a:lstStyle/>
          <a:p>
            <a:pPr algn="l"/>
            <a:r>
              <a:rPr lang="es-ES" sz="1100" dirty="0" smtClean="0"/>
              <a:t>SMTP</a:t>
            </a:r>
            <a:endParaRPr lang="es-ES" sz="1100" dirty="0"/>
          </a:p>
        </p:txBody>
      </p:sp>
      <p:sp>
        <p:nvSpPr>
          <p:cNvPr id="43" name="Rectangle 42"/>
          <p:cNvSpPr/>
          <p:nvPr/>
        </p:nvSpPr>
        <p:spPr bwMode="auto">
          <a:xfrm>
            <a:off x="5777944" y="1832114"/>
            <a:ext cx="566532" cy="487015"/>
          </a:xfrm>
          <a:prstGeom prst="rect">
            <a:avLst/>
          </a:prstGeom>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dirty="0" smtClean="0">
              <a:solidFill>
                <a:srgbClr val="FFFFFF"/>
              </a:solidFill>
              <a:effectLst>
                <a:outerShdw blurRad="38100" dist="38100" dir="2700000" algn="tl">
                  <a:srgbClr val="000000">
                    <a:alpha val="43137"/>
                  </a:srgbClr>
                </a:outerShdw>
              </a:effectLst>
              <a:latin typeface="Trebuchet MS" pitchFamily="34" charset="0"/>
            </a:endParaRPr>
          </a:p>
        </p:txBody>
      </p:sp>
      <p:cxnSp>
        <p:nvCxnSpPr>
          <p:cNvPr id="44" name="Straight Arrow Connector 43"/>
          <p:cNvCxnSpPr/>
          <p:nvPr/>
        </p:nvCxnSpPr>
        <p:spPr>
          <a:xfrm rot="16200000" flipV="1">
            <a:off x="5805773" y="2542529"/>
            <a:ext cx="504152" cy="3203"/>
          </a:xfrm>
          <a:prstGeom prst="straightConnector1">
            <a:avLst/>
          </a:prstGeom>
          <a:ln>
            <a:prstDash val="sysDot"/>
            <a:tailEnd type="arrow"/>
          </a:ln>
        </p:spPr>
        <p:style>
          <a:lnRef idx="3">
            <a:schemeClr val="accent3"/>
          </a:lnRef>
          <a:fillRef idx="0">
            <a:schemeClr val="accent3"/>
          </a:fillRef>
          <a:effectRef idx="2">
            <a:schemeClr val="accent3"/>
          </a:effectRef>
          <a:fontRef idx="minor">
            <a:schemeClr val="tx1"/>
          </a:fontRef>
        </p:style>
      </p:cxnSp>
      <p:sp>
        <p:nvSpPr>
          <p:cNvPr id="45" name="Rectangle 44"/>
          <p:cNvSpPr/>
          <p:nvPr/>
        </p:nvSpPr>
        <p:spPr bwMode="auto">
          <a:xfrm>
            <a:off x="6443857" y="1832114"/>
            <a:ext cx="566532" cy="487015"/>
          </a:xfrm>
          <a:prstGeom prst="rect">
            <a:avLst/>
          </a:prstGeom>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dirty="0" smtClean="0">
              <a:solidFill>
                <a:srgbClr val="FFFFFF"/>
              </a:solidFill>
              <a:effectLst>
                <a:outerShdw blurRad="38100" dist="38100" dir="2700000" algn="tl">
                  <a:srgbClr val="000000">
                    <a:alpha val="43137"/>
                  </a:srgbClr>
                </a:outerShdw>
              </a:effectLst>
              <a:latin typeface="Trebuchet MS" pitchFamily="34" charset="0"/>
            </a:endParaRPr>
          </a:p>
        </p:txBody>
      </p:sp>
      <p:cxnSp>
        <p:nvCxnSpPr>
          <p:cNvPr id="46" name="Straight Arrow Connector 45"/>
          <p:cNvCxnSpPr/>
          <p:nvPr/>
        </p:nvCxnSpPr>
        <p:spPr>
          <a:xfrm rot="16200000" flipV="1">
            <a:off x="6471686" y="2542529"/>
            <a:ext cx="504152" cy="3203"/>
          </a:xfrm>
          <a:prstGeom prst="straightConnector1">
            <a:avLst/>
          </a:prstGeom>
          <a:ln>
            <a:prstDash val="sysDot"/>
            <a:tailEnd type="arrow"/>
          </a:ln>
        </p:spPr>
        <p:style>
          <a:lnRef idx="3">
            <a:schemeClr val="accent3"/>
          </a:lnRef>
          <a:fillRef idx="0">
            <a:schemeClr val="accent3"/>
          </a:fillRef>
          <a:effectRef idx="2">
            <a:schemeClr val="accent3"/>
          </a:effectRef>
          <a:fontRef idx="minor">
            <a:schemeClr val="tx1"/>
          </a:fontRef>
        </p:style>
      </p:cxnSp>
      <p:sp>
        <p:nvSpPr>
          <p:cNvPr id="47" name="Text Box 12"/>
          <p:cNvSpPr txBox="1">
            <a:spLocks noChangeArrowheads="1"/>
          </p:cNvSpPr>
          <p:nvPr/>
        </p:nvSpPr>
        <p:spPr bwMode="auto">
          <a:xfrm>
            <a:off x="5088834" y="1894731"/>
            <a:ext cx="556591" cy="307777"/>
          </a:xfrm>
          <a:prstGeom prst="rect">
            <a:avLst/>
          </a:prstGeom>
          <a:noFill/>
          <a:ln w="12700">
            <a:noFill/>
            <a:miter lim="800000"/>
            <a:headEnd/>
            <a:tailEnd/>
          </a:ln>
          <a:effectLst/>
        </p:spPr>
        <p:txBody>
          <a:bodyPr wrap="square">
            <a:spAutoFit/>
          </a:bodyPr>
          <a:lstStyle/>
          <a:p>
            <a:pPr>
              <a:spcBef>
                <a:spcPct val="50000"/>
              </a:spcBef>
            </a:pPr>
            <a:r>
              <a:rPr lang="es-ES" sz="1400" dirty="0" smtClean="0"/>
              <a:t>CRL</a:t>
            </a:r>
          </a:p>
        </p:txBody>
      </p:sp>
      <p:sp>
        <p:nvSpPr>
          <p:cNvPr id="48" name="Text Box 12"/>
          <p:cNvSpPr txBox="1">
            <a:spLocks noChangeArrowheads="1"/>
          </p:cNvSpPr>
          <p:nvPr/>
        </p:nvSpPr>
        <p:spPr bwMode="auto">
          <a:xfrm>
            <a:off x="5698428" y="1907985"/>
            <a:ext cx="712312" cy="307777"/>
          </a:xfrm>
          <a:prstGeom prst="rect">
            <a:avLst/>
          </a:prstGeom>
          <a:noFill/>
          <a:ln w="12700">
            <a:noFill/>
            <a:miter lim="800000"/>
            <a:headEnd/>
            <a:tailEnd/>
          </a:ln>
          <a:effectLst/>
        </p:spPr>
        <p:txBody>
          <a:bodyPr wrap="square">
            <a:spAutoFit/>
          </a:bodyPr>
          <a:lstStyle/>
          <a:p>
            <a:pPr>
              <a:spcBef>
                <a:spcPct val="50000"/>
              </a:spcBef>
            </a:pPr>
            <a:r>
              <a:rPr lang="es-ES" sz="1400" dirty="0" smtClean="0"/>
              <a:t>OCSP</a:t>
            </a:r>
          </a:p>
        </p:txBody>
      </p:sp>
      <p:sp>
        <p:nvSpPr>
          <p:cNvPr id="49" name="Text Box 12"/>
          <p:cNvSpPr txBox="1">
            <a:spLocks noChangeArrowheads="1"/>
          </p:cNvSpPr>
          <p:nvPr/>
        </p:nvSpPr>
        <p:spPr bwMode="auto">
          <a:xfrm>
            <a:off x="6433914" y="1917924"/>
            <a:ext cx="556591" cy="307777"/>
          </a:xfrm>
          <a:prstGeom prst="rect">
            <a:avLst/>
          </a:prstGeom>
          <a:noFill/>
          <a:ln w="12700">
            <a:noFill/>
            <a:miter lim="800000"/>
            <a:headEnd/>
            <a:tailEnd/>
          </a:ln>
          <a:effectLst/>
        </p:spPr>
        <p:txBody>
          <a:bodyPr wrap="square">
            <a:spAutoFit/>
          </a:bodyPr>
          <a:lstStyle/>
          <a:p>
            <a:pPr>
              <a:spcBef>
                <a:spcPct val="50000"/>
              </a:spcBef>
            </a:pPr>
            <a:r>
              <a:rPr lang="es-ES" sz="1400" dirty="0" smtClean="0"/>
              <a:t>VA</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goPactoSanidad.jpg"/>
          <p:cNvPicPr>
            <a:picLocks noGrp="1" noChangeAspect="1"/>
          </p:cNvPicPr>
          <p:nvPr>
            <p:ph idx="1"/>
          </p:nvPr>
        </p:nvPicPr>
        <p:blipFill>
          <a:blip r:embed="rId3"/>
          <a:stretch>
            <a:fillRect/>
          </a:stretch>
        </p:blipFill>
        <p:spPr>
          <a:xfrm>
            <a:off x="1000100" y="1928802"/>
            <a:ext cx="2786082" cy="2767510"/>
          </a:xfrm>
        </p:spPr>
      </p:pic>
      <p:sp>
        <p:nvSpPr>
          <p:cNvPr id="5" name="Title 4"/>
          <p:cNvSpPr>
            <a:spLocks noGrp="1"/>
          </p:cNvSpPr>
          <p:nvPr>
            <p:ph type="title"/>
          </p:nvPr>
        </p:nvSpPr>
        <p:spPr/>
        <p:txBody>
          <a:bodyPr/>
          <a:lstStyle/>
          <a:p>
            <a:endParaRPr lang="es-ES_tradnl"/>
          </a:p>
        </p:txBody>
      </p:sp>
      <p:sp>
        <p:nvSpPr>
          <p:cNvPr id="7" name="TextBox 6"/>
          <p:cNvSpPr txBox="1"/>
          <p:nvPr/>
        </p:nvSpPr>
        <p:spPr>
          <a:xfrm>
            <a:off x="4572000" y="2357430"/>
            <a:ext cx="4143404" cy="2031325"/>
          </a:xfrm>
          <a:prstGeom prst="rect">
            <a:avLst/>
          </a:prstGeom>
          <a:noFill/>
        </p:spPr>
        <p:txBody>
          <a:bodyPr wrap="square" rtlCol="0">
            <a:spAutoFit/>
          </a:bodyPr>
          <a:lstStyle/>
          <a:p>
            <a:r>
              <a:rPr lang="es-ES_tradnl" b="1" dirty="0" smtClean="0"/>
              <a:t>Equidad</a:t>
            </a:r>
            <a:r>
              <a:rPr lang="es-ES_tradnl" dirty="0" smtClean="0"/>
              <a:t> en las prestaciones sanitarias para toda la ciudadanía. </a:t>
            </a:r>
          </a:p>
          <a:p>
            <a:r>
              <a:rPr lang="es-ES_tradnl" b="1" dirty="0" smtClean="0"/>
              <a:t>Cohesión</a:t>
            </a:r>
            <a:r>
              <a:rPr lang="es-ES_tradnl" dirty="0" smtClean="0"/>
              <a:t> entre las autonomías. </a:t>
            </a:r>
          </a:p>
          <a:p>
            <a:r>
              <a:rPr lang="es-ES_tradnl" b="1" dirty="0" smtClean="0"/>
              <a:t>Calidad.</a:t>
            </a:r>
            <a:r>
              <a:rPr lang="es-ES_tradnl" dirty="0" smtClean="0"/>
              <a:t> </a:t>
            </a:r>
          </a:p>
          <a:p>
            <a:r>
              <a:rPr lang="es-ES_tradnl" b="1" dirty="0" smtClean="0"/>
              <a:t>Innovación.</a:t>
            </a:r>
            <a:r>
              <a:rPr lang="es-ES_tradnl" dirty="0" smtClean="0"/>
              <a:t> </a:t>
            </a:r>
          </a:p>
          <a:p>
            <a:r>
              <a:rPr lang="es-ES_tradnl" b="1" dirty="0" smtClean="0"/>
              <a:t>Seguridad</a:t>
            </a:r>
            <a:r>
              <a:rPr lang="es-ES_tradnl" dirty="0" smtClean="0"/>
              <a:t> para los pacientes. </a:t>
            </a:r>
          </a:p>
          <a:p>
            <a:r>
              <a:rPr lang="es-ES_tradnl" b="1" dirty="0" smtClean="0"/>
              <a:t>Sostenibilidad.</a:t>
            </a:r>
            <a:r>
              <a:rPr lang="es-ES_tradnl" dirty="0" smtClean="0"/>
              <a:t> </a:t>
            </a:r>
            <a:endParaRPr lang="es-ES_tradn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446048" y="1901824"/>
            <a:ext cx="8463776" cy="47275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1">
            <a:schemeClr val="dk1"/>
          </a:lnRef>
          <a:fillRef idx="2">
            <a:schemeClr val="dk1"/>
          </a:fillRef>
          <a:effectRef idx="1">
            <a:schemeClr val="dk1"/>
          </a:effectRef>
          <a:fontRef idx="minor">
            <a:schemeClr val="dk1"/>
          </a:fontRef>
        </p:style>
        <p:txBody>
          <a:bodyPr rtlCol="0" anchor="t"/>
          <a:lstStyle/>
          <a:p>
            <a:pPr algn="r"/>
            <a:r>
              <a:rPr lang="en-US" sz="1100" dirty="0" err="1" smtClean="0">
                <a:latin typeface="Calibri" pitchFamily="34" charset="0"/>
              </a:rPr>
              <a:t>Agente</a:t>
            </a:r>
            <a:r>
              <a:rPr lang="en-US" sz="1100" dirty="0" smtClean="0">
                <a:latin typeface="Calibri" pitchFamily="34" charset="0"/>
              </a:rPr>
              <a:t> SNS</a:t>
            </a:r>
            <a:endParaRPr lang="en-US" sz="1100" dirty="0">
              <a:latin typeface="Calibri" pitchFamily="34" charset="0"/>
            </a:endParaRPr>
          </a:p>
        </p:txBody>
      </p:sp>
      <p:sp>
        <p:nvSpPr>
          <p:cNvPr id="37" name="Rectangle 36"/>
          <p:cNvSpPr/>
          <p:nvPr/>
        </p:nvSpPr>
        <p:spPr>
          <a:xfrm>
            <a:off x="2720934" y="5727987"/>
            <a:ext cx="1739569"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smtClean="0">
                <a:latin typeface="Calibri" pitchFamily="34" charset="0"/>
              </a:rPr>
              <a:t>Población</a:t>
            </a:r>
            <a:endParaRPr lang="en-US" sz="1400" dirty="0">
              <a:latin typeface="Calibri" pitchFamily="34" charset="0"/>
            </a:endParaRPr>
          </a:p>
        </p:txBody>
      </p:sp>
      <p:sp>
        <p:nvSpPr>
          <p:cNvPr id="38" name="Rectangle 37"/>
          <p:cNvSpPr/>
          <p:nvPr/>
        </p:nvSpPr>
        <p:spPr>
          <a:xfrm>
            <a:off x="802925" y="5708221"/>
            <a:ext cx="173957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smtClean="0">
                <a:latin typeface="Calibri" pitchFamily="34" charset="0"/>
              </a:rPr>
              <a:t>Receta</a:t>
            </a:r>
            <a:r>
              <a:rPr lang="en-US" sz="1400" dirty="0" smtClean="0">
                <a:latin typeface="Calibri" pitchFamily="34" charset="0"/>
              </a:rPr>
              <a:t> </a:t>
            </a:r>
            <a:r>
              <a:rPr lang="en-US" sz="1400" dirty="0" err="1" smtClean="0">
                <a:latin typeface="Calibri" pitchFamily="34" charset="0"/>
              </a:rPr>
              <a:t>Electrónica</a:t>
            </a:r>
            <a:endParaRPr lang="en-US" sz="1400" dirty="0">
              <a:latin typeface="Calibri" pitchFamily="34" charset="0"/>
            </a:endParaRPr>
          </a:p>
        </p:txBody>
      </p:sp>
      <p:sp>
        <p:nvSpPr>
          <p:cNvPr id="39" name="Rectangle 38"/>
          <p:cNvSpPr/>
          <p:nvPr/>
        </p:nvSpPr>
        <p:spPr>
          <a:xfrm>
            <a:off x="4717003" y="5733061"/>
            <a:ext cx="1739554"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smtClean="0">
                <a:latin typeface="Calibri" pitchFamily="34" charset="0"/>
              </a:rPr>
              <a:t>Fondo</a:t>
            </a:r>
            <a:r>
              <a:rPr lang="en-US" sz="1400" dirty="0" smtClean="0">
                <a:latin typeface="Calibri" pitchFamily="34" charset="0"/>
              </a:rPr>
              <a:t> de </a:t>
            </a:r>
            <a:r>
              <a:rPr lang="en-US" sz="1400" dirty="0" err="1" smtClean="0">
                <a:latin typeface="Calibri" pitchFamily="34" charset="0"/>
              </a:rPr>
              <a:t>Cohesión</a:t>
            </a:r>
            <a:endParaRPr lang="en-US" sz="1400" dirty="0">
              <a:latin typeface="Calibri" pitchFamily="34" charset="0"/>
            </a:endParaRPr>
          </a:p>
        </p:txBody>
      </p:sp>
      <p:sp>
        <p:nvSpPr>
          <p:cNvPr id="53" name="Flowchart: Magnetic Disk 52"/>
          <p:cNvSpPr/>
          <p:nvPr/>
        </p:nvSpPr>
        <p:spPr>
          <a:xfrm>
            <a:off x="1351171" y="6188907"/>
            <a:ext cx="589157" cy="322456"/>
          </a:xfrm>
          <a:prstGeom prst="flowChartMagneticDisk">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sz="1600" dirty="0" smtClean="0">
              <a:solidFill>
                <a:schemeClr val="dk1"/>
              </a:solidFill>
              <a:latin typeface="Calibri" pitchFamily="34" charset="0"/>
            </a:endParaRPr>
          </a:p>
        </p:txBody>
      </p:sp>
      <p:sp>
        <p:nvSpPr>
          <p:cNvPr id="2" name="Title 1"/>
          <p:cNvSpPr>
            <a:spLocks noGrp="1"/>
          </p:cNvSpPr>
          <p:nvPr>
            <p:ph type="title"/>
          </p:nvPr>
        </p:nvSpPr>
        <p:spPr>
          <a:xfrm>
            <a:off x="381000" y="19402"/>
            <a:ext cx="8382000" cy="664797"/>
          </a:xfrm>
        </p:spPr>
        <p:txBody>
          <a:bodyPr>
            <a:normAutofit fontScale="90000"/>
          </a:bodyPr>
          <a:lstStyle/>
          <a:p>
            <a:r>
              <a:rPr lang="es-ES_tradnl" dirty="0" smtClean="0"/>
              <a:t>Arquitectura Agente SNS</a:t>
            </a:r>
            <a:endParaRPr lang="en-US" dirty="0"/>
          </a:p>
        </p:txBody>
      </p:sp>
      <p:sp>
        <p:nvSpPr>
          <p:cNvPr id="64" name="Flowchart: Magnetic Disk 63"/>
          <p:cNvSpPr/>
          <p:nvPr/>
        </p:nvSpPr>
        <p:spPr>
          <a:xfrm>
            <a:off x="3243127" y="6218646"/>
            <a:ext cx="589157" cy="322456"/>
          </a:xfrm>
          <a:prstGeom prst="flowChartMagneticDisk">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sz="1600" dirty="0" smtClean="0">
              <a:solidFill>
                <a:schemeClr val="dk1"/>
              </a:solidFill>
              <a:latin typeface="Calibri" pitchFamily="34" charset="0"/>
            </a:endParaRPr>
          </a:p>
        </p:txBody>
      </p:sp>
      <p:sp>
        <p:nvSpPr>
          <p:cNvPr id="65" name="Flowchart: Magnetic Disk 64"/>
          <p:cNvSpPr/>
          <p:nvPr/>
        </p:nvSpPr>
        <p:spPr>
          <a:xfrm>
            <a:off x="5283836" y="6218644"/>
            <a:ext cx="589157" cy="322456"/>
          </a:xfrm>
          <a:prstGeom prst="flowChartMagneticDisk">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sz="1600" dirty="0" smtClean="0">
              <a:solidFill>
                <a:schemeClr val="dk1"/>
              </a:solidFill>
              <a:latin typeface="Calibri" pitchFamily="34" charset="0"/>
            </a:endParaRPr>
          </a:p>
        </p:txBody>
      </p:sp>
      <p:sp>
        <p:nvSpPr>
          <p:cNvPr id="69" name="Rectangle 68"/>
          <p:cNvSpPr/>
          <p:nvPr/>
        </p:nvSpPr>
        <p:spPr>
          <a:xfrm>
            <a:off x="6687015" y="5751649"/>
            <a:ext cx="1761873"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smtClean="0">
                <a:latin typeface="Calibri" pitchFamily="34" charset="0"/>
              </a:rPr>
              <a:t>Otros</a:t>
            </a:r>
            <a:r>
              <a:rPr lang="en-US" sz="1400" dirty="0" smtClean="0">
                <a:latin typeface="Calibri" pitchFamily="34" charset="0"/>
              </a:rPr>
              <a:t> </a:t>
            </a:r>
            <a:r>
              <a:rPr lang="en-US" sz="1400" dirty="0" err="1" smtClean="0">
                <a:latin typeface="Calibri" pitchFamily="34" charset="0"/>
              </a:rPr>
              <a:t>Aplicativos</a:t>
            </a:r>
            <a:endParaRPr lang="en-US" sz="1400" dirty="0">
              <a:latin typeface="Calibri" pitchFamily="34" charset="0"/>
            </a:endParaRPr>
          </a:p>
        </p:txBody>
      </p:sp>
      <p:sp>
        <p:nvSpPr>
          <p:cNvPr id="71" name="Flowchart: Magnetic Disk 70"/>
          <p:cNvSpPr/>
          <p:nvPr/>
        </p:nvSpPr>
        <p:spPr>
          <a:xfrm>
            <a:off x="7253849" y="6237232"/>
            <a:ext cx="589157" cy="322456"/>
          </a:xfrm>
          <a:prstGeom prst="flowChartMagneticDisk">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sz="1600" dirty="0" smtClean="0">
              <a:solidFill>
                <a:schemeClr val="dk1"/>
              </a:solidFill>
              <a:latin typeface="Calibri" pitchFamily="34" charset="0"/>
            </a:endParaRPr>
          </a:p>
        </p:txBody>
      </p:sp>
      <p:sp>
        <p:nvSpPr>
          <p:cNvPr id="73" name="Oval 72"/>
          <p:cNvSpPr/>
          <p:nvPr/>
        </p:nvSpPr>
        <p:spPr>
          <a:xfrm>
            <a:off x="1072447" y="4427035"/>
            <a:ext cx="299147" cy="301084"/>
          </a:xfrm>
          <a:prstGeom prst="ellipse">
            <a:avLst/>
          </a:prstGeo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80" name="Straight Arrow Connector 79"/>
          <p:cNvCxnSpPr>
            <a:endCxn id="73" idx="0"/>
          </p:cNvCxnSpPr>
          <p:nvPr/>
        </p:nvCxnSpPr>
        <p:spPr>
          <a:xfrm rot="5400000">
            <a:off x="861911" y="4062316"/>
            <a:ext cx="724830" cy="46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95" name="Straight Connector 94"/>
          <p:cNvCxnSpPr>
            <a:stCxn id="73" idx="4"/>
          </p:cNvCxnSpPr>
          <p:nvPr/>
        </p:nvCxnSpPr>
        <p:spPr>
          <a:xfrm rot="16200000" flipH="1">
            <a:off x="1068209" y="4881930"/>
            <a:ext cx="312232" cy="4609"/>
          </a:xfrm>
          <a:prstGeom prst="line">
            <a:avLst/>
          </a:prstGeom>
        </p:spPr>
        <p:style>
          <a:lnRef idx="2">
            <a:schemeClr val="accent4"/>
          </a:lnRef>
          <a:fillRef idx="0">
            <a:schemeClr val="accent4"/>
          </a:fillRef>
          <a:effectRef idx="1">
            <a:schemeClr val="accent4"/>
          </a:effectRef>
          <a:fontRef idx="minor">
            <a:schemeClr val="tx1"/>
          </a:fontRef>
        </p:style>
      </p:cxnSp>
      <p:sp>
        <p:nvSpPr>
          <p:cNvPr id="96" name="Oval 95"/>
          <p:cNvSpPr/>
          <p:nvPr/>
        </p:nvSpPr>
        <p:spPr>
          <a:xfrm>
            <a:off x="1983115" y="4345264"/>
            <a:ext cx="299147" cy="301084"/>
          </a:xfrm>
          <a:prstGeom prst="ellipse">
            <a:avLst/>
          </a:prstGeo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97" name="Straight Arrow Connector 96"/>
          <p:cNvCxnSpPr>
            <a:endCxn id="96" idx="4"/>
          </p:cNvCxnSpPr>
          <p:nvPr/>
        </p:nvCxnSpPr>
        <p:spPr>
          <a:xfrm rot="16200000" flipV="1">
            <a:off x="1978888" y="4800149"/>
            <a:ext cx="315950" cy="834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98" name="Straight Connector 97"/>
          <p:cNvCxnSpPr>
            <a:endCxn id="96" idx="0"/>
          </p:cNvCxnSpPr>
          <p:nvPr/>
        </p:nvCxnSpPr>
        <p:spPr>
          <a:xfrm rot="16200000" flipH="1">
            <a:off x="1904543" y="4117118"/>
            <a:ext cx="442336" cy="13956"/>
          </a:xfrm>
          <a:prstGeom prst="line">
            <a:avLst/>
          </a:prstGeom>
        </p:spPr>
        <p:style>
          <a:lnRef idx="2">
            <a:schemeClr val="accent4"/>
          </a:lnRef>
          <a:fillRef idx="0">
            <a:schemeClr val="accent4"/>
          </a:fillRef>
          <a:effectRef idx="1">
            <a:schemeClr val="accent4"/>
          </a:effectRef>
          <a:fontRef idx="minor">
            <a:schemeClr val="tx1"/>
          </a:fontRef>
        </p:style>
      </p:cxnSp>
      <p:sp>
        <p:nvSpPr>
          <p:cNvPr id="61" name="Rectangle 60"/>
          <p:cNvSpPr/>
          <p:nvPr/>
        </p:nvSpPr>
        <p:spPr>
          <a:xfrm>
            <a:off x="799211" y="4951139"/>
            <a:ext cx="1739570" cy="757091"/>
          </a:xfrm>
          <a:prstGeom prst="rect">
            <a:avLst/>
          </a:prstGeo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smtClean="0">
                <a:latin typeface="Calibri" pitchFamily="34" charset="0"/>
              </a:rPr>
              <a:t>Receta</a:t>
            </a:r>
            <a:r>
              <a:rPr lang="en-US" sz="1400" dirty="0" smtClean="0">
                <a:latin typeface="Calibri" pitchFamily="34" charset="0"/>
              </a:rPr>
              <a:t> </a:t>
            </a:r>
            <a:r>
              <a:rPr lang="en-US" sz="1400" dirty="0" err="1" smtClean="0">
                <a:latin typeface="Calibri" pitchFamily="34" charset="0"/>
              </a:rPr>
              <a:t>Electrónica</a:t>
            </a:r>
            <a:r>
              <a:rPr lang="en-US" sz="1400" dirty="0" smtClean="0">
                <a:latin typeface="Calibri" pitchFamily="34" charset="0"/>
              </a:rPr>
              <a:t> </a:t>
            </a:r>
            <a:r>
              <a:rPr lang="en-US" sz="1400" dirty="0" err="1" smtClean="0">
                <a:latin typeface="Calibri" pitchFamily="34" charset="0"/>
              </a:rPr>
              <a:t>Adaptador</a:t>
            </a:r>
            <a:r>
              <a:rPr lang="en-US" sz="1400" dirty="0" smtClean="0">
                <a:latin typeface="Calibri" pitchFamily="34" charset="0"/>
              </a:rPr>
              <a:t> HCE</a:t>
            </a:r>
          </a:p>
          <a:p>
            <a:pPr algn="ctr"/>
            <a:r>
              <a:rPr lang="en-US" sz="1400" dirty="0" err="1" smtClean="0">
                <a:latin typeface="Calibri" pitchFamily="34" charset="0"/>
              </a:rPr>
              <a:t>Agente</a:t>
            </a:r>
            <a:r>
              <a:rPr lang="en-US" sz="1400" dirty="0" smtClean="0">
                <a:latin typeface="Calibri" pitchFamily="34" charset="0"/>
              </a:rPr>
              <a:t> SNS</a:t>
            </a:r>
            <a:endParaRPr lang="en-US" sz="1400" dirty="0">
              <a:latin typeface="Calibri" pitchFamily="34" charset="0"/>
            </a:endParaRPr>
          </a:p>
        </p:txBody>
      </p:sp>
      <p:sp>
        <p:nvSpPr>
          <p:cNvPr id="110" name="Oval 109"/>
          <p:cNvSpPr/>
          <p:nvPr/>
        </p:nvSpPr>
        <p:spPr>
          <a:xfrm>
            <a:off x="2953284" y="4523682"/>
            <a:ext cx="299147" cy="301084"/>
          </a:xfrm>
          <a:prstGeom prst="ellipse">
            <a:avLst/>
          </a:prstGeo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11" name="Straight Arrow Connector 110"/>
          <p:cNvCxnSpPr>
            <a:endCxn id="110" idx="0"/>
          </p:cNvCxnSpPr>
          <p:nvPr/>
        </p:nvCxnSpPr>
        <p:spPr>
          <a:xfrm rot="5400000">
            <a:off x="2742748" y="4158963"/>
            <a:ext cx="724830" cy="46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12" name="Straight Connector 111"/>
          <p:cNvCxnSpPr>
            <a:stCxn id="110" idx="4"/>
          </p:cNvCxnSpPr>
          <p:nvPr/>
        </p:nvCxnSpPr>
        <p:spPr>
          <a:xfrm rot="16200000" flipH="1">
            <a:off x="2949046" y="4978577"/>
            <a:ext cx="312232" cy="4609"/>
          </a:xfrm>
          <a:prstGeom prst="line">
            <a:avLst/>
          </a:prstGeom>
        </p:spPr>
        <p:style>
          <a:lnRef idx="2">
            <a:schemeClr val="accent4"/>
          </a:lnRef>
          <a:fillRef idx="0">
            <a:schemeClr val="accent4"/>
          </a:fillRef>
          <a:effectRef idx="1">
            <a:schemeClr val="accent4"/>
          </a:effectRef>
          <a:fontRef idx="minor">
            <a:schemeClr val="tx1"/>
          </a:fontRef>
        </p:style>
      </p:cxnSp>
      <p:sp>
        <p:nvSpPr>
          <p:cNvPr id="113" name="Oval 112"/>
          <p:cNvSpPr/>
          <p:nvPr/>
        </p:nvSpPr>
        <p:spPr>
          <a:xfrm>
            <a:off x="3863952" y="4441911"/>
            <a:ext cx="299147" cy="301084"/>
          </a:xfrm>
          <a:prstGeom prst="ellipse">
            <a:avLst/>
          </a:prstGeo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14" name="Straight Arrow Connector 113"/>
          <p:cNvCxnSpPr>
            <a:endCxn id="113" idx="4"/>
          </p:cNvCxnSpPr>
          <p:nvPr/>
        </p:nvCxnSpPr>
        <p:spPr>
          <a:xfrm rot="16200000" flipV="1">
            <a:off x="3859725" y="4896796"/>
            <a:ext cx="315950" cy="834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15" name="Straight Connector 114"/>
          <p:cNvCxnSpPr>
            <a:endCxn id="113" idx="0"/>
          </p:cNvCxnSpPr>
          <p:nvPr/>
        </p:nvCxnSpPr>
        <p:spPr>
          <a:xfrm rot="16200000" flipH="1">
            <a:off x="3785380" y="4213765"/>
            <a:ext cx="442336" cy="13956"/>
          </a:xfrm>
          <a:prstGeom prst="line">
            <a:avLst/>
          </a:prstGeom>
        </p:spPr>
        <p:style>
          <a:lnRef idx="2">
            <a:schemeClr val="accent4"/>
          </a:lnRef>
          <a:fillRef idx="0">
            <a:schemeClr val="accent4"/>
          </a:fillRef>
          <a:effectRef idx="1">
            <a:schemeClr val="accent4"/>
          </a:effectRef>
          <a:fontRef idx="minor">
            <a:schemeClr val="tx1"/>
          </a:fontRef>
        </p:style>
      </p:cxnSp>
      <p:sp>
        <p:nvSpPr>
          <p:cNvPr id="116" name="Oval 115"/>
          <p:cNvSpPr/>
          <p:nvPr/>
        </p:nvSpPr>
        <p:spPr>
          <a:xfrm>
            <a:off x="5016261" y="4501376"/>
            <a:ext cx="299147" cy="301084"/>
          </a:xfrm>
          <a:prstGeom prst="ellipse">
            <a:avLst/>
          </a:prstGeo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17" name="Straight Arrow Connector 116"/>
          <p:cNvCxnSpPr>
            <a:endCxn id="116" idx="0"/>
          </p:cNvCxnSpPr>
          <p:nvPr/>
        </p:nvCxnSpPr>
        <p:spPr>
          <a:xfrm rot="5400000">
            <a:off x="4805725" y="4136657"/>
            <a:ext cx="724830" cy="46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18" name="Straight Connector 117"/>
          <p:cNvCxnSpPr>
            <a:stCxn id="116" idx="4"/>
          </p:cNvCxnSpPr>
          <p:nvPr/>
        </p:nvCxnSpPr>
        <p:spPr>
          <a:xfrm rot="16200000" flipH="1">
            <a:off x="5012023" y="4956271"/>
            <a:ext cx="312232" cy="4609"/>
          </a:xfrm>
          <a:prstGeom prst="line">
            <a:avLst/>
          </a:prstGeom>
        </p:spPr>
        <p:style>
          <a:lnRef idx="2">
            <a:schemeClr val="accent4"/>
          </a:lnRef>
          <a:fillRef idx="0">
            <a:schemeClr val="accent4"/>
          </a:fillRef>
          <a:effectRef idx="1">
            <a:schemeClr val="accent4"/>
          </a:effectRef>
          <a:fontRef idx="minor">
            <a:schemeClr val="tx1"/>
          </a:fontRef>
        </p:style>
      </p:cxnSp>
      <p:sp>
        <p:nvSpPr>
          <p:cNvPr id="119" name="Oval 118"/>
          <p:cNvSpPr/>
          <p:nvPr/>
        </p:nvSpPr>
        <p:spPr>
          <a:xfrm>
            <a:off x="5926929" y="4419605"/>
            <a:ext cx="299147" cy="301084"/>
          </a:xfrm>
          <a:prstGeom prst="ellipse">
            <a:avLst/>
          </a:prstGeo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20" name="Straight Arrow Connector 119"/>
          <p:cNvCxnSpPr>
            <a:endCxn id="119" idx="4"/>
          </p:cNvCxnSpPr>
          <p:nvPr/>
        </p:nvCxnSpPr>
        <p:spPr>
          <a:xfrm rot="16200000" flipV="1">
            <a:off x="5922702" y="4874490"/>
            <a:ext cx="315950" cy="834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21" name="Straight Connector 120"/>
          <p:cNvCxnSpPr>
            <a:endCxn id="119" idx="0"/>
          </p:cNvCxnSpPr>
          <p:nvPr/>
        </p:nvCxnSpPr>
        <p:spPr>
          <a:xfrm rot="16200000" flipH="1">
            <a:off x="5848357" y="4191459"/>
            <a:ext cx="442336" cy="13956"/>
          </a:xfrm>
          <a:prstGeom prst="line">
            <a:avLst/>
          </a:prstGeom>
        </p:spPr>
        <p:style>
          <a:lnRef idx="2">
            <a:schemeClr val="accent4"/>
          </a:lnRef>
          <a:fillRef idx="0">
            <a:schemeClr val="accent4"/>
          </a:fillRef>
          <a:effectRef idx="1">
            <a:schemeClr val="accent4"/>
          </a:effectRef>
          <a:fontRef idx="minor">
            <a:schemeClr val="tx1"/>
          </a:fontRef>
        </p:style>
      </p:cxnSp>
      <p:sp>
        <p:nvSpPr>
          <p:cNvPr id="122" name="Oval 121"/>
          <p:cNvSpPr/>
          <p:nvPr/>
        </p:nvSpPr>
        <p:spPr>
          <a:xfrm>
            <a:off x="6967725" y="4512527"/>
            <a:ext cx="299147" cy="301084"/>
          </a:xfrm>
          <a:prstGeom prst="ellipse">
            <a:avLst/>
          </a:prstGeo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23" name="Straight Arrow Connector 122"/>
          <p:cNvCxnSpPr>
            <a:endCxn id="122" idx="0"/>
          </p:cNvCxnSpPr>
          <p:nvPr/>
        </p:nvCxnSpPr>
        <p:spPr>
          <a:xfrm rot="5400000">
            <a:off x="6757189" y="4147808"/>
            <a:ext cx="724830" cy="46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24" name="Straight Connector 123"/>
          <p:cNvCxnSpPr>
            <a:stCxn id="122" idx="4"/>
          </p:cNvCxnSpPr>
          <p:nvPr/>
        </p:nvCxnSpPr>
        <p:spPr>
          <a:xfrm rot="16200000" flipH="1">
            <a:off x="6963487" y="4967422"/>
            <a:ext cx="312232" cy="4609"/>
          </a:xfrm>
          <a:prstGeom prst="line">
            <a:avLst/>
          </a:prstGeom>
        </p:spPr>
        <p:style>
          <a:lnRef idx="2">
            <a:schemeClr val="accent4"/>
          </a:lnRef>
          <a:fillRef idx="0">
            <a:schemeClr val="accent4"/>
          </a:fillRef>
          <a:effectRef idx="1">
            <a:schemeClr val="accent4"/>
          </a:effectRef>
          <a:fontRef idx="minor">
            <a:schemeClr val="tx1"/>
          </a:fontRef>
        </p:style>
      </p:cxnSp>
      <p:sp>
        <p:nvSpPr>
          <p:cNvPr id="125" name="Oval 124"/>
          <p:cNvSpPr/>
          <p:nvPr/>
        </p:nvSpPr>
        <p:spPr>
          <a:xfrm>
            <a:off x="7878393" y="4430756"/>
            <a:ext cx="299147" cy="301084"/>
          </a:xfrm>
          <a:prstGeom prst="ellipse">
            <a:avLst/>
          </a:prstGeo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26" name="Straight Arrow Connector 125"/>
          <p:cNvCxnSpPr>
            <a:endCxn id="125" idx="4"/>
          </p:cNvCxnSpPr>
          <p:nvPr/>
        </p:nvCxnSpPr>
        <p:spPr>
          <a:xfrm rot="16200000" flipV="1">
            <a:off x="7874166" y="4885641"/>
            <a:ext cx="315950" cy="834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27" name="Straight Connector 126"/>
          <p:cNvCxnSpPr>
            <a:endCxn id="125" idx="0"/>
          </p:cNvCxnSpPr>
          <p:nvPr/>
        </p:nvCxnSpPr>
        <p:spPr>
          <a:xfrm rot="5400000">
            <a:off x="7786811" y="4188689"/>
            <a:ext cx="483224" cy="911"/>
          </a:xfrm>
          <a:prstGeom prst="line">
            <a:avLst/>
          </a:prstGeom>
        </p:spPr>
        <p:style>
          <a:lnRef idx="2">
            <a:schemeClr val="accent4"/>
          </a:lnRef>
          <a:fillRef idx="0">
            <a:schemeClr val="accent4"/>
          </a:fillRef>
          <a:effectRef idx="1">
            <a:schemeClr val="accent4"/>
          </a:effectRef>
          <a:fontRef idx="minor">
            <a:schemeClr val="tx1"/>
          </a:fontRef>
        </p:style>
      </p:cxnSp>
      <p:sp>
        <p:nvSpPr>
          <p:cNvPr id="62" name="Rectangle 61"/>
          <p:cNvSpPr/>
          <p:nvPr/>
        </p:nvSpPr>
        <p:spPr>
          <a:xfrm>
            <a:off x="2713469" y="4951139"/>
            <a:ext cx="1739570" cy="764528"/>
          </a:xfrm>
          <a:prstGeom prst="rect">
            <a:avLst/>
          </a:prstGeo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smtClean="0">
                <a:latin typeface="Calibri" pitchFamily="34" charset="0"/>
              </a:rPr>
              <a:t>Población</a:t>
            </a:r>
            <a:endParaRPr lang="en-US" sz="1400" dirty="0" smtClean="0">
              <a:latin typeface="Calibri" pitchFamily="34" charset="0"/>
            </a:endParaRPr>
          </a:p>
          <a:p>
            <a:pPr algn="ctr"/>
            <a:r>
              <a:rPr lang="en-US" sz="1400" dirty="0" err="1" smtClean="0">
                <a:latin typeface="Calibri" pitchFamily="34" charset="0"/>
              </a:rPr>
              <a:t>Adaptador</a:t>
            </a:r>
            <a:r>
              <a:rPr lang="en-US" sz="1400" dirty="0" smtClean="0">
                <a:latin typeface="Calibri" pitchFamily="34" charset="0"/>
              </a:rPr>
              <a:t> HCE</a:t>
            </a:r>
          </a:p>
          <a:p>
            <a:pPr algn="ctr"/>
            <a:r>
              <a:rPr lang="en-US" sz="1400" dirty="0" err="1" smtClean="0">
                <a:latin typeface="Calibri" pitchFamily="34" charset="0"/>
              </a:rPr>
              <a:t>Agente</a:t>
            </a:r>
            <a:r>
              <a:rPr lang="en-US" sz="1400" dirty="0" smtClean="0">
                <a:latin typeface="Calibri" pitchFamily="34" charset="0"/>
              </a:rPr>
              <a:t> SNS</a:t>
            </a:r>
            <a:endParaRPr lang="en-US" sz="1400" dirty="0">
              <a:latin typeface="Calibri" pitchFamily="34" charset="0"/>
            </a:endParaRPr>
          </a:p>
        </p:txBody>
      </p:sp>
      <p:sp>
        <p:nvSpPr>
          <p:cNvPr id="63" name="Rectangle 62"/>
          <p:cNvSpPr/>
          <p:nvPr/>
        </p:nvSpPr>
        <p:spPr>
          <a:xfrm>
            <a:off x="4716935" y="4951139"/>
            <a:ext cx="1739570" cy="794267"/>
          </a:xfrm>
          <a:prstGeom prst="rect">
            <a:avLst/>
          </a:prstGeo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smtClean="0">
                <a:latin typeface="Calibri" pitchFamily="34" charset="0"/>
              </a:rPr>
              <a:t>Fondo</a:t>
            </a:r>
            <a:r>
              <a:rPr lang="en-US" sz="1400" dirty="0" smtClean="0">
                <a:latin typeface="Calibri" pitchFamily="34" charset="0"/>
              </a:rPr>
              <a:t> de </a:t>
            </a:r>
            <a:r>
              <a:rPr lang="en-US" sz="1400" dirty="0" err="1" smtClean="0">
                <a:latin typeface="Calibri" pitchFamily="34" charset="0"/>
              </a:rPr>
              <a:t>Cohesión</a:t>
            </a:r>
            <a:endParaRPr lang="en-US" sz="1400" dirty="0" smtClean="0">
              <a:latin typeface="Calibri" pitchFamily="34" charset="0"/>
            </a:endParaRPr>
          </a:p>
          <a:p>
            <a:pPr algn="ctr"/>
            <a:r>
              <a:rPr lang="en-US" sz="1400" dirty="0" err="1" smtClean="0">
                <a:latin typeface="Calibri" pitchFamily="34" charset="0"/>
              </a:rPr>
              <a:t>Adaptador</a:t>
            </a:r>
            <a:r>
              <a:rPr lang="en-US" sz="1400" dirty="0" smtClean="0">
                <a:latin typeface="Calibri" pitchFamily="34" charset="0"/>
              </a:rPr>
              <a:t> HCE</a:t>
            </a:r>
          </a:p>
          <a:p>
            <a:pPr algn="ctr"/>
            <a:r>
              <a:rPr lang="en-US" sz="1400" dirty="0" err="1" smtClean="0">
                <a:latin typeface="Calibri" pitchFamily="34" charset="0"/>
              </a:rPr>
              <a:t>Agente</a:t>
            </a:r>
            <a:r>
              <a:rPr lang="en-US" sz="1400" dirty="0" smtClean="0">
                <a:latin typeface="Calibri" pitchFamily="34" charset="0"/>
              </a:rPr>
              <a:t> SNS</a:t>
            </a:r>
            <a:endParaRPr lang="en-US" sz="1400" dirty="0">
              <a:latin typeface="Calibri" pitchFamily="34" charset="0"/>
            </a:endParaRPr>
          </a:p>
        </p:txBody>
      </p:sp>
      <p:sp>
        <p:nvSpPr>
          <p:cNvPr id="70" name="Rectangle 69"/>
          <p:cNvSpPr/>
          <p:nvPr/>
        </p:nvSpPr>
        <p:spPr>
          <a:xfrm>
            <a:off x="6686948" y="4969727"/>
            <a:ext cx="1739570" cy="794267"/>
          </a:xfrm>
          <a:prstGeom prst="rect">
            <a:avLst/>
          </a:prstGeo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smtClean="0">
                <a:latin typeface="Calibri" pitchFamily="34" charset="0"/>
              </a:rPr>
              <a:t>Otros</a:t>
            </a:r>
            <a:r>
              <a:rPr lang="en-US" sz="1400" dirty="0" smtClean="0">
                <a:latin typeface="Calibri" pitchFamily="34" charset="0"/>
              </a:rPr>
              <a:t> </a:t>
            </a:r>
            <a:r>
              <a:rPr lang="en-US" sz="1400" dirty="0" err="1" smtClean="0">
                <a:latin typeface="Calibri" pitchFamily="34" charset="0"/>
              </a:rPr>
              <a:t>Aplicativos</a:t>
            </a:r>
            <a:endParaRPr lang="en-US" sz="1400" dirty="0" smtClean="0">
              <a:latin typeface="Calibri" pitchFamily="34" charset="0"/>
            </a:endParaRPr>
          </a:p>
          <a:p>
            <a:pPr algn="ctr"/>
            <a:r>
              <a:rPr lang="en-US" sz="1400" dirty="0" err="1" smtClean="0">
                <a:latin typeface="Calibri" pitchFamily="34" charset="0"/>
              </a:rPr>
              <a:t>Adaptador</a:t>
            </a:r>
            <a:r>
              <a:rPr lang="en-US" sz="1400" dirty="0" smtClean="0">
                <a:latin typeface="Calibri" pitchFamily="34" charset="0"/>
              </a:rPr>
              <a:t> HCE</a:t>
            </a:r>
          </a:p>
          <a:p>
            <a:pPr algn="ctr"/>
            <a:r>
              <a:rPr lang="en-US" sz="1400" dirty="0" err="1" smtClean="0">
                <a:latin typeface="Calibri" pitchFamily="34" charset="0"/>
              </a:rPr>
              <a:t>Agente</a:t>
            </a:r>
            <a:r>
              <a:rPr lang="en-US" sz="1400" dirty="0" smtClean="0">
                <a:latin typeface="Calibri" pitchFamily="34" charset="0"/>
              </a:rPr>
              <a:t> SNS</a:t>
            </a:r>
            <a:endParaRPr lang="en-US" sz="1400" dirty="0">
              <a:latin typeface="Calibri" pitchFamily="34" charset="0"/>
            </a:endParaRPr>
          </a:p>
        </p:txBody>
      </p:sp>
      <p:sp>
        <p:nvSpPr>
          <p:cNvPr id="132" name="Oval 131"/>
          <p:cNvSpPr/>
          <p:nvPr/>
        </p:nvSpPr>
        <p:spPr>
          <a:xfrm>
            <a:off x="979525" y="3129805"/>
            <a:ext cx="299147" cy="30108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33" name="Straight Arrow Connector 132"/>
          <p:cNvCxnSpPr>
            <a:endCxn id="132" idx="0"/>
          </p:cNvCxnSpPr>
          <p:nvPr/>
        </p:nvCxnSpPr>
        <p:spPr>
          <a:xfrm rot="5400000">
            <a:off x="768989" y="2765086"/>
            <a:ext cx="724830" cy="46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34" name="Straight Connector 133"/>
          <p:cNvCxnSpPr>
            <a:stCxn id="132" idx="4"/>
          </p:cNvCxnSpPr>
          <p:nvPr/>
        </p:nvCxnSpPr>
        <p:spPr>
          <a:xfrm rot="16200000" flipH="1">
            <a:off x="975287" y="3584700"/>
            <a:ext cx="312232" cy="4609"/>
          </a:xfrm>
          <a:prstGeom prst="line">
            <a:avLst/>
          </a:prstGeom>
        </p:spPr>
        <p:style>
          <a:lnRef idx="2">
            <a:schemeClr val="accent4"/>
          </a:lnRef>
          <a:fillRef idx="0">
            <a:schemeClr val="accent4"/>
          </a:fillRef>
          <a:effectRef idx="1">
            <a:schemeClr val="accent4"/>
          </a:effectRef>
          <a:fontRef idx="minor">
            <a:schemeClr val="tx1"/>
          </a:fontRef>
        </p:style>
      </p:cxnSp>
      <p:sp>
        <p:nvSpPr>
          <p:cNvPr id="135" name="Oval 134"/>
          <p:cNvSpPr/>
          <p:nvPr/>
        </p:nvSpPr>
        <p:spPr>
          <a:xfrm>
            <a:off x="1890193" y="3048034"/>
            <a:ext cx="299147" cy="30108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36" name="Straight Arrow Connector 135"/>
          <p:cNvCxnSpPr>
            <a:endCxn id="135" idx="4"/>
          </p:cNvCxnSpPr>
          <p:nvPr/>
        </p:nvCxnSpPr>
        <p:spPr>
          <a:xfrm rot="16200000" flipV="1">
            <a:off x="1885966" y="3502919"/>
            <a:ext cx="315950" cy="834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37" name="Straight Connector 136"/>
          <p:cNvCxnSpPr>
            <a:endCxn id="135" idx="0"/>
          </p:cNvCxnSpPr>
          <p:nvPr/>
        </p:nvCxnSpPr>
        <p:spPr>
          <a:xfrm rot="5400000">
            <a:off x="1871080" y="2878437"/>
            <a:ext cx="338285" cy="909"/>
          </a:xfrm>
          <a:prstGeom prst="line">
            <a:avLst/>
          </a:prstGeom>
        </p:spPr>
        <p:style>
          <a:lnRef idx="2">
            <a:schemeClr val="accent4"/>
          </a:lnRef>
          <a:fillRef idx="0">
            <a:schemeClr val="accent4"/>
          </a:fillRef>
          <a:effectRef idx="1">
            <a:schemeClr val="accent4"/>
          </a:effectRef>
          <a:fontRef idx="minor">
            <a:schemeClr val="tx1"/>
          </a:fontRef>
        </p:style>
      </p:cxnSp>
      <p:sp>
        <p:nvSpPr>
          <p:cNvPr id="143" name="Oval 142"/>
          <p:cNvSpPr/>
          <p:nvPr/>
        </p:nvSpPr>
        <p:spPr>
          <a:xfrm>
            <a:off x="3005318" y="3087026"/>
            <a:ext cx="299147" cy="30108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44" name="Straight Arrow Connector 143"/>
          <p:cNvCxnSpPr>
            <a:endCxn id="143" idx="0"/>
          </p:cNvCxnSpPr>
          <p:nvPr/>
        </p:nvCxnSpPr>
        <p:spPr>
          <a:xfrm rot="5400000">
            <a:off x="2794782" y="2722307"/>
            <a:ext cx="724830" cy="46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5" name="Straight Connector 144"/>
          <p:cNvCxnSpPr>
            <a:stCxn id="143" idx="4"/>
          </p:cNvCxnSpPr>
          <p:nvPr/>
        </p:nvCxnSpPr>
        <p:spPr>
          <a:xfrm rot="16200000" flipH="1">
            <a:off x="3001080" y="3541921"/>
            <a:ext cx="312232" cy="4609"/>
          </a:xfrm>
          <a:prstGeom prst="line">
            <a:avLst/>
          </a:prstGeom>
        </p:spPr>
        <p:style>
          <a:lnRef idx="2">
            <a:schemeClr val="accent4"/>
          </a:lnRef>
          <a:fillRef idx="0">
            <a:schemeClr val="accent4"/>
          </a:fillRef>
          <a:effectRef idx="1">
            <a:schemeClr val="accent4"/>
          </a:effectRef>
          <a:fontRef idx="minor">
            <a:schemeClr val="tx1"/>
          </a:fontRef>
        </p:style>
      </p:cxnSp>
      <p:sp>
        <p:nvSpPr>
          <p:cNvPr id="146" name="Oval 145"/>
          <p:cNvSpPr/>
          <p:nvPr/>
        </p:nvSpPr>
        <p:spPr>
          <a:xfrm>
            <a:off x="3915986" y="3005255"/>
            <a:ext cx="299147" cy="30108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47" name="Straight Arrow Connector 146"/>
          <p:cNvCxnSpPr>
            <a:endCxn id="146" idx="4"/>
          </p:cNvCxnSpPr>
          <p:nvPr/>
        </p:nvCxnSpPr>
        <p:spPr>
          <a:xfrm rot="16200000" flipV="1">
            <a:off x="3911759" y="3460140"/>
            <a:ext cx="315950" cy="834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8" name="Straight Connector 147"/>
          <p:cNvCxnSpPr>
            <a:endCxn id="146" idx="0"/>
          </p:cNvCxnSpPr>
          <p:nvPr/>
        </p:nvCxnSpPr>
        <p:spPr>
          <a:xfrm rot="5400000">
            <a:off x="3896873" y="2835658"/>
            <a:ext cx="338285" cy="909"/>
          </a:xfrm>
          <a:prstGeom prst="line">
            <a:avLst/>
          </a:prstGeom>
        </p:spPr>
        <p:style>
          <a:lnRef idx="2">
            <a:schemeClr val="accent4"/>
          </a:lnRef>
          <a:fillRef idx="0">
            <a:schemeClr val="accent4"/>
          </a:fillRef>
          <a:effectRef idx="1">
            <a:schemeClr val="accent4"/>
          </a:effectRef>
          <a:fontRef idx="minor">
            <a:schemeClr val="tx1"/>
          </a:fontRef>
        </p:style>
      </p:cxnSp>
      <p:sp>
        <p:nvSpPr>
          <p:cNvPr id="149" name="Oval 148"/>
          <p:cNvSpPr/>
          <p:nvPr/>
        </p:nvSpPr>
        <p:spPr>
          <a:xfrm>
            <a:off x="5028016" y="3094463"/>
            <a:ext cx="299147" cy="30108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50" name="Straight Arrow Connector 149"/>
          <p:cNvCxnSpPr>
            <a:endCxn id="149" idx="0"/>
          </p:cNvCxnSpPr>
          <p:nvPr/>
        </p:nvCxnSpPr>
        <p:spPr>
          <a:xfrm rot="5400000">
            <a:off x="4817480" y="2729744"/>
            <a:ext cx="724830" cy="46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1" name="Straight Connector 150"/>
          <p:cNvCxnSpPr>
            <a:stCxn id="149" idx="4"/>
          </p:cNvCxnSpPr>
          <p:nvPr/>
        </p:nvCxnSpPr>
        <p:spPr>
          <a:xfrm rot="16200000" flipH="1">
            <a:off x="5023778" y="3549358"/>
            <a:ext cx="312232" cy="4609"/>
          </a:xfrm>
          <a:prstGeom prst="line">
            <a:avLst/>
          </a:prstGeom>
        </p:spPr>
        <p:style>
          <a:lnRef idx="2">
            <a:schemeClr val="accent4"/>
          </a:lnRef>
          <a:fillRef idx="0">
            <a:schemeClr val="accent4"/>
          </a:fillRef>
          <a:effectRef idx="1">
            <a:schemeClr val="accent4"/>
          </a:effectRef>
          <a:fontRef idx="minor">
            <a:schemeClr val="tx1"/>
          </a:fontRef>
        </p:style>
      </p:cxnSp>
      <p:sp>
        <p:nvSpPr>
          <p:cNvPr id="152" name="Oval 151"/>
          <p:cNvSpPr/>
          <p:nvPr/>
        </p:nvSpPr>
        <p:spPr>
          <a:xfrm>
            <a:off x="5938684" y="3012692"/>
            <a:ext cx="299147" cy="30108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53" name="Straight Arrow Connector 152"/>
          <p:cNvCxnSpPr>
            <a:endCxn id="152" idx="4"/>
          </p:cNvCxnSpPr>
          <p:nvPr/>
        </p:nvCxnSpPr>
        <p:spPr>
          <a:xfrm rot="16200000" flipV="1">
            <a:off x="5934457" y="3467577"/>
            <a:ext cx="315950" cy="834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4" name="Straight Connector 153"/>
          <p:cNvCxnSpPr>
            <a:endCxn id="152" idx="0"/>
          </p:cNvCxnSpPr>
          <p:nvPr/>
        </p:nvCxnSpPr>
        <p:spPr>
          <a:xfrm rot="5400000">
            <a:off x="5919571" y="2843095"/>
            <a:ext cx="338285" cy="909"/>
          </a:xfrm>
          <a:prstGeom prst="line">
            <a:avLst/>
          </a:prstGeom>
        </p:spPr>
        <p:style>
          <a:lnRef idx="2">
            <a:schemeClr val="accent4"/>
          </a:lnRef>
          <a:fillRef idx="0">
            <a:schemeClr val="accent4"/>
          </a:fillRef>
          <a:effectRef idx="1">
            <a:schemeClr val="accent4"/>
          </a:effectRef>
          <a:fontRef idx="minor">
            <a:schemeClr val="tx1"/>
          </a:fontRef>
        </p:style>
      </p:cxnSp>
      <p:sp>
        <p:nvSpPr>
          <p:cNvPr id="155" name="Oval 154"/>
          <p:cNvSpPr/>
          <p:nvPr/>
        </p:nvSpPr>
        <p:spPr>
          <a:xfrm>
            <a:off x="6952861" y="3098209"/>
            <a:ext cx="299147" cy="30108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56" name="Straight Arrow Connector 155"/>
          <p:cNvCxnSpPr>
            <a:endCxn id="155" idx="0"/>
          </p:cNvCxnSpPr>
          <p:nvPr/>
        </p:nvCxnSpPr>
        <p:spPr>
          <a:xfrm rot="5400000">
            <a:off x="6742325" y="2733490"/>
            <a:ext cx="724830" cy="46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7" name="Straight Connector 156"/>
          <p:cNvCxnSpPr>
            <a:stCxn id="155" idx="4"/>
          </p:cNvCxnSpPr>
          <p:nvPr/>
        </p:nvCxnSpPr>
        <p:spPr>
          <a:xfrm rot="16200000" flipH="1">
            <a:off x="6948623" y="3553104"/>
            <a:ext cx="312232" cy="4609"/>
          </a:xfrm>
          <a:prstGeom prst="line">
            <a:avLst/>
          </a:prstGeom>
        </p:spPr>
        <p:style>
          <a:lnRef idx="2">
            <a:schemeClr val="accent4"/>
          </a:lnRef>
          <a:fillRef idx="0">
            <a:schemeClr val="accent4"/>
          </a:fillRef>
          <a:effectRef idx="1">
            <a:schemeClr val="accent4"/>
          </a:effectRef>
          <a:fontRef idx="minor">
            <a:schemeClr val="tx1"/>
          </a:fontRef>
        </p:style>
      </p:cxnSp>
      <p:sp>
        <p:nvSpPr>
          <p:cNvPr id="158" name="Oval 157"/>
          <p:cNvSpPr/>
          <p:nvPr/>
        </p:nvSpPr>
        <p:spPr>
          <a:xfrm>
            <a:off x="7863529" y="3016438"/>
            <a:ext cx="299147" cy="30108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59" name="Straight Arrow Connector 158"/>
          <p:cNvCxnSpPr>
            <a:endCxn id="158" idx="4"/>
          </p:cNvCxnSpPr>
          <p:nvPr/>
        </p:nvCxnSpPr>
        <p:spPr>
          <a:xfrm rot="16200000" flipV="1">
            <a:off x="7859302" y="3471323"/>
            <a:ext cx="315950" cy="834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60" name="Straight Connector 159"/>
          <p:cNvCxnSpPr>
            <a:endCxn id="158" idx="0"/>
          </p:cNvCxnSpPr>
          <p:nvPr/>
        </p:nvCxnSpPr>
        <p:spPr>
          <a:xfrm rot="5400000">
            <a:off x="7844416" y="2846841"/>
            <a:ext cx="338285" cy="909"/>
          </a:xfrm>
          <a:prstGeom prst="line">
            <a:avLst/>
          </a:prstGeom>
        </p:spPr>
        <p:style>
          <a:lnRef idx="2">
            <a:schemeClr val="accent4"/>
          </a:lnRef>
          <a:fillRef idx="0">
            <a:schemeClr val="accent4"/>
          </a:fillRef>
          <a:effectRef idx="1">
            <a:schemeClr val="accent4"/>
          </a:effectRef>
          <a:fontRef idx="minor">
            <a:schemeClr val="tx1"/>
          </a:fontRef>
        </p:style>
      </p:cxnSp>
      <p:sp>
        <p:nvSpPr>
          <p:cNvPr id="67" name="Rectangle 66"/>
          <p:cNvSpPr/>
          <p:nvPr/>
        </p:nvSpPr>
        <p:spPr>
          <a:xfrm>
            <a:off x="2743208" y="2141043"/>
            <a:ext cx="1739570" cy="660499"/>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smtClean="0">
                <a:latin typeface="Calibri" pitchFamily="34" charset="0"/>
              </a:rPr>
              <a:t>Población</a:t>
            </a:r>
            <a:endParaRPr lang="en-US" sz="1400" dirty="0" smtClean="0">
              <a:latin typeface="Calibri" pitchFamily="34" charset="0"/>
            </a:endParaRPr>
          </a:p>
          <a:p>
            <a:pPr algn="ctr"/>
            <a:r>
              <a:rPr lang="en-US" sz="1400" dirty="0" err="1" smtClean="0">
                <a:latin typeface="Calibri" pitchFamily="34" charset="0"/>
              </a:rPr>
              <a:t>Adaptador</a:t>
            </a:r>
            <a:r>
              <a:rPr lang="en-US" sz="1400" dirty="0" smtClean="0">
                <a:latin typeface="Calibri" pitchFamily="34" charset="0"/>
              </a:rPr>
              <a:t> HCE</a:t>
            </a:r>
          </a:p>
          <a:p>
            <a:pPr algn="ctr"/>
            <a:r>
              <a:rPr lang="en-US" sz="1400" dirty="0" err="1" smtClean="0">
                <a:latin typeface="Calibri" pitchFamily="34" charset="0"/>
              </a:rPr>
              <a:t>Ministerio</a:t>
            </a:r>
            <a:r>
              <a:rPr lang="en-US" sz="1400" dirty="0" smtClean="0">
                <a:latin typeface="Calibri" pitchFamily="34" charset="0"/>
              </a:rPr>
              <a:t> </a:t>
            </a:r>
            <a:r>
              <a:rPr lang="en-US" sz="1400" dirty="0" err="1" smtClean="0">
                <a:latin typeface="Calibri" pitchFamily="34" charset="0"/>
              </a:rPr>
              <a:t>Sanidad</a:t>
            </a:r>
            <a:endParaRPr lang="en-US" sz="1400" dirty="0">
              <a:latin typeface="Calibri" pitchFamily="34" charset="0"/>
            </a:endParaRPr>
          </a:p>
        </p:txBody>
      </p:sp>
      <p:sp>
        <p:nvSpPr>
          <p:cNvPr id="68" name="Rectangle 67"/>
          <p:cNvSpPr/>
          <p:nvPr/>
        </p:nvSpPr>
        <p:spPr>
          <a:xfrm>
            <a:off x="4713221" y="2152195"/>
            <a:ext cx="1739570" cy="6567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smtClean="0">
                <a:latin typeface="Calibri" pitchFamily="34" charset="0"/>
              </a:rPr>
              <a:t>Fondo</a:t>
            </a:r>
            <a:r>
              <a:rPr lang="en-US" sz="1400" dirty="0" smtClean="0">
                <a:latin typeface="Calibri" pitchFamily="34" charset="0"/>
              </a:rPr>
              <a:t> de </a:t>
            </a:r>
            <a:r>
              <a:rPr lang="en-US" sz="1400" dirty="0" err="1" smtClean="0">
                <a:latin typeface="Calibri" pitchFamily="34" charset="0"/>
              </a:rPr>
              <a:t>Cohesión</a:t>
            </a:r>
            <a:endParaRPr lang="en-US" sz="1400" dirty="0" smtClean="0">
              <a:latin typeface="Calibri" pitchFamily="34" charset="0"/>
            </a:endParaRPr>
          </a:p>
          <a:p>
            <a:pPr algn="ctr"/>
            <a:r>
              <a:rPr lang="en-US" sz="1400" dirty="0" err="1" smtClean="0">
                <a:latin typeface="Calibri" pitchFamily="34" charset="0"/>
              </a:rPr>
              <a:t>Adaptador</a:t>
            </a:r>
            <a:r>
              <a:rPr lang="en-US" sz="1400" dirty="0" smtClean="0">
                <a:latin typeface="Calibri" pitchFamily="34" charset="0"/>
              </a:rPr>
              <a:t> HCE</a:t>
            </a:r>
          </a:p>
          <a:p>
            <a:pPr algn="ctr"/>
            <a:r>
              <a:rPr lang="en-US" sz="1400" dirty="0" err="1" smtClean="0">
                <a:latin typeface="Calibri" pitchFamily="34" charset="0"/>
              </a:rPr>
              <a:t>Ministerio</a:t>
            </a:r>
            <a:r>
              <a:rPr lang="en-US" sz="1400" dirty="0" smtClean="0">
                <a:latin typeface="Calibri" pitchFamily="34" charset="0"/>
              </a:rPr>
              <a:t> </a:t>
            </a:r>
            <a:r>
              <a:rPr lang="en-US" sz="1400" dirty="0" err="1" smtClean="0">
                <a:latin typeface="Calibri" pitchFamily="34" charset="0"/>
              </a:rPr>
              <a:t>Sanidad</a:t>
            </a:r>
            <a:endParaRPr lang="en-US" sz="1400" dirty="0">
              <a:latin typeface="Calibri" pitchFamily="34" charset="0"/>
            </a:endParaRPr>
          </a:p>
        </p:txBody>
      </p:sp>
      <p:sp>
        <p:nvSpPr>
          <p:cNvPr id="72" name="Rectangle 71"/>
          <p:cNvSpPr/>
          <p:nvPr/>
        </p:nvSpPr>
        <p:spPr>
          <a:xfrm>
            <a:off x="6672083" y="2148481"/>
            <a:ext cx="1739570" cy="6567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smtClean="0">
                <a:latin typeface="Calibri" pitchFamily="34" charset="0"/>
              </a:rPr>
              <a:t>Otros</a:t>
            </a:r>
            <a:r>
              <a:rPr lang="en-US" sz="1400" dirty="0" smtClean="0">
                <a:latin typeface="Calibri" pitchFamily="34" charset="0"/>
              </a:rPr>
              <a:t> </a:t>
            </a:r>
            <a:r>
              <a:rPr lang="en-US" sz="1400" dirty="0" err="1" smtClean="0">
                <a:latin typeface="Calibri" pitchFamily="34" charset="0"/>
              </a:rPr>
              <a:t>Aplicativos</a:t>
            </a:r>
            <a:endParaRPr lang="en-US" sz="1400" dirty="0" smtClean="0">
              <a:latin typeface="Calibri" pitchFamily="34" charset="0"/>
            </a:endParaRPr>
          </a:p>
          <a:p>
            <a:pPr algn="ctr"/>
            <a:r>
              <a:rPr lang="en-US" sz="1400" dirty="0" err="1" smtClean="0">
                <a:latin typeface="Calibri" pitchFamily="34" charset="0"/>
              </a:rPr>
              <a:t>Adaptador</a:t>
            </a:r>
            <a:r>
              <a:rPr lang="en-US" sz="1400" dirty="0" smtClean="0">
                <a:latin typeface="Calibri" pitchFamily="34" charset="0"/>
              </a:rPr>
              <a:t> HCE</a:t>
            </a:r>
          </a:p>
          <a:p>
            <a:pPr algn="ctr"/>
            <a:r>
              <a:rPr lang="en-US" sz="1400" dirty="0" err="1" smtClean="0">
                <a:latin typeface="Calibri" pitchFamily="34" charset="0"/>
              </a:rPr>
              <a:t>Ministerio</a:t>
            </a:r>
            <a:r>
              <a:rPr lang="en-US" sz="1400" dirty="0" smtClean="0">
                <a:latin typeface="Calibri" pitchFamily="34" charset="0"/>
              </a:rPr>
              <a:t> </a:t>
            </a:r>
            <a:r>
              <a:rPr lang="en-US" sz="1400" dirty="0" err="1" smtClean="0">
                <a:latin typeface="Calibri" pitchFamily="34" charset="0"/>
              </a:rPr>
              <a:t>Sanidad</a:t>
            </a:r>
            <a:endParaRPr lang="en-US" sz="1400" dirty="0">
              <a:latin typeface="Calibri" pitchFamily="34" charset="0"/>
            </a:endParaRPr>
          </a:p>
        </p:txBody>
      </p:sp>
      <p:sp>
        <p:nvSpPr>
          <p:cNvPr id="60" name="Can 59"/>
          <p:cNvSpPr/>
          <p:nvPr/>
        </p:nvSpPr>
        <p:spPr>
          <a:xfrm rot="16200000">
            <a:off x="4382431" y="-111507"/>
            <a:ext cx="501805" cy="7906216"/>
          </a:xfrm>
          <a:prstGeom prst="can">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es-ES_tradnl" sz="1400" dirty="0" err="1" smtClean="0">
              <a:solidFill>
                <a:schemeClr val="dk1"/>
              </a:solidFill>
              <a:latin typeface="Calibri" pitchFamily="34" charset="0"/>
            </a:endParaRPr>
          </a:p>
        </p:txBody>
      </p:sp>
      <p:sp>
        <p:nvSpPr>
          <p:cNvPr id="161" name="TextBox 160"/>
          <p:cNvSpPr txBox="1"/>
          <p:nvPr/>
        </p:nvSpPr>
        <p:spPr>
          <a:xfrm>
            <a:off x="3100039" y="3724508"/>
            <a:ext cx="2743059" cy="276999"/>
          </a:xfrm>
          <a:prstGeom prst="rect">
            <a:avLst/>
          </a:prstGeom>
          <a:noFill/>
        </p:spPr>
        <p:txBody>
          <a:bodyPr wrap="none" rtlCol="0">
            <a:spAutoFit/>
          </a:bodyPr>
          <a:lstStyle/>
          <a:p>
            <a:r>
              <a:rPr lang="es-ES_tradnl" sz="1200" b="0" dirty="0" smtClean="0"/>
              <a:t>HCE </a:t>
            </a:r>
            <a:r>
              <a:rPr lang="es-ES_tradnl" sz="1200" b="0" dirty="0" err="1" smtClean="0"/>
              <a:t>Message</a:t>
            </a:r>
            <a:r>
              <a:rPr lang="es-ES_tradnl" sz="1200" b="0" dirty="0" smtClean="0"/>
              <a:t> Management Services</a:t>
            </a:r>
          </a:p>
        </p:txBody>
      </p:sp>
      <p:sp>
        <p:nvSpPr>
          <p:cNvPr id="162" name="Rectangle 161"/>
          <p:cNvSpPr/>
          <p:nvPr/>
        </p:nvSpPr>
        <p:spPr>
          <a:xfrm>
            <a:off x="417590" y="781665"/>
            <a:ext cx="8492234" cy="1015892"/>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algn="r"/>
            <a:r>
              <a:rPr lang="en-US" sz="1100" dirty="0" err="1" smtClean="0">
                <a:latin typeface="Calibri" pitchFamily="34" charset="0"/>
              </a:rPr>
              <a:t>Ministerio</a:t>
            </a:r>
            <a:r>
              <a:rPr lang="en-US" sz="1100" dirty="0" smtClean="0">
                <a:latin typeface="Calibri" pitchFamily="34" charset="0"/>
              </a:rPr>
              <a:t> de </a:t>
            </a:r>
            <a:r>
              <a:rPr lang="en-US" sz="1100" dirty="0" err="1" smtClean="0">
                <a:latin typeface="Calibri" pitchFamily="34" charset="0"/>
              </a:rPr>
              <a:t>Sanidad</a:t>
            </a:r>
            <a:endParaRPr lang="en-US" sz="1100" dirty="0" smtClean="0">
              <a:latin typeface="Calibri" pitchFamily="34" charset="0"/>
            </a:endParaRPr>
          </a:p>
        </p:txBody>
      </p:sp>
      <p:sp>
        <p:nvSpPr>
          <p:cNvPr id="75" name="Rectangle 74"/>
          <p:cNvSpPr/>
          <p:nvPr/>
        </p:nvSpPr>
        <p:spPr>
          <a:xfrm>
            <a:off x="2738135" y="1627243"/>
            <a:ext cx="1739570" cy="495814"/>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smtClean="0">
                <a:latin typeface="Calibri" pitchFamily="34" charset="0"/>
              </a:rPr>
              <a:t>Población</a:t>
            </a:r>
            <a:endParaRPr lang="en-US" sz="1400" dirty="0">
              <a:latin typeface="Calibri" pitchFamily="34" charset="0"/>
            </a:endParaRPr>
          </a:p>
        </p:txBody>
      </p:sp>
      <p:pic>
        <p:nvPicPr>
          <p:cNvPr id="77" name="Rectangle 42"/>
          <p:cNvPicPr>
            <a:picLocks noChangeAspect="1" noChangeArrowheads="1"/>
          </p:cNvPicPr>
          <p:nvPr/>
        </p:nvPicPr>
        <p:blipFill>
          <a:blip r:embed="rId3"/>
          <a:srcRect/>
          <a:stretch>
            <a:fillRect/>
          </a:stretch>
        </p:blipFill>
        <p:spPr bwMode="auto">
          <a:xfrm>
            <a:off x="3365040" y="1294878"/>
            <a:ext cx="444960" cy="533207"/>
          </a:xfrm>
          <a:prstGeom prst="rect">
            <a:avLst/>
          </a:prstGeom>
          <a:noFill/>
          <a:ln w="9525" cap="flat" cmpd="sng" algn="ctr">
            <a:noFill/>
            <a:prstDash val="solid"/>
            <a:miter lim="800000"/>
            <a:headEnd type="none" w="med" len="med"/>
            <a:tailEnd type="none" w="med" len="med"/>
          </a:ln>
          <a:effectLst/>
        </p:spPr>
      </p:pic>
      <p:sp>
        <p:nvSpPr>
          <p:cNvPr id="78" name="Oval 77"/>
          <p:cNvSpPr/>
          <p:nvPr/>
        </p:nvSpPr>
        <p:spPr>
          <a:xfrm>
            <a:off x="974128" y="1626582"/>
            <a:ext cx="299147" cy="301084"/>
          </a:xfrm>
          <a:prstGeom prst="ellipse">
            <a:avLst/>
          </a:prstGeo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79" name="Straight Arrow Connector 78"/>
          <p:cNvCxnSpPr>
            <a:endCxn id="78" idx="0"/>
          </p:cNvCxnSpPr>
          <p:nvPr/>
        </p:nvCxnSpPr>
        <p:spPr>
          <a:xfrm rot="5400000">
            <a:off x="763592" y="1261863"/>
            <a:ext cx="724830" cy="46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1" name="Straight Connector 80"/>
          <p:cNvCxnSpPr>
            <a:stCxn id="78" idx="4"/>
          </p:cNvCxnSpPr>
          <p:nvPr/>
        </p:nvCxnSpPr>
        <p:spPr>
          <a:xfrm rot="16200000" flipH="1">
            <a:off x="969890" y="2081477"/>
            <a:ext cx="312232" cy="4609"/>
          </a:xfrm>
          <a:prstGeom prst="line">
            <a:avLst/>
          </a:prstGeom>
        </p:spPr>
        <p:style>
          <a:lnRef idx="2">
            <a:schemeClr val="accent4"/>
          </a:lnRef>
          <a:fillRef idx="0">
            <a:schemeClr val="accent4"/>
          </a:fillRef>
          <a:effectRef idx="1">
            <a:schemeClr val="accent4"/>
          </a:effectRef>
          <a:fontRef idx="minor">
            <a:schemeClr val="tx1"/>
          </a:fontRef>
        </p:style>
      </p:cxnSp>
      <p:sp>
        <p:nvSpPr>
          <p:cNvPr id="82" name="Oval 81"/>
          <p:cNvSpPr/>
          <p:nvPr/>
        </p:nvSpPr>
        <p:spPr>
          <a:xfrm>
            <a:off x="1884796" y="1603803"/>
            <a:ext cx="299147" cy="301084"/>
          </a:xfrm>
          <a:prstGeom prst="ellipse">
            <a:avLst/>
          </a:prstGeo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83" name="Straight Arrow Connector 82"/>
          <p:cNvCxnSpPr>
            <a:endCxn id="82" idx="4"/>
          </p:cNvCxnSpPr>
          <p:nvPr/>
        </p:nvCxnSpPr>
        <p:spPr>
          <a:xfrm rot="16200000" flipV="1">
            <a:off x="1880569" y="2058688"/>
            <a:ext cx="315950" cy="834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4" name="Straight Connector 83"/>
          <p:cNvCxnSpPr>
            <a:endCxn id="82" idx="0"/>
          </p:cNvCxnSpPr>
          <p:nvPr/>
        </p:nvCxnSpPr>
        <p:spPr>
          <a:xfrm rot="16200000" flipH="1">
            <a:off x="1806224" y="1375657"/>
            <a:ext cx="442336" cy="13956"/>
          </a:xfrm>
          <a:prstGeom prst="line">
            <a:avLst/>
          </a:prstGeom>
        </p:spPr>
        <p:style>
          <a:lnRef idx="2">
            <a:schemeClr val="accent4"/>
          </a:lnRef>
          <a:fillRef idx="0">
            <a:schemeClr val="accent4"/>
          </a:fillRef>
          <a:effectRef idx="1">
            <a:schemeClr val="accent4"/>
          </a:effectRef>
          <a:fontRef idx="minor">
            <a:schemeClr val="tx1"/>
          </a:fontRef>
        </p:style>
      </p:cxnSp>
      <p:sp>
        <p:nvSpPr>
          <p:cNvPr id="74" name="Rectangle 73"/>
          <p:cNvSpPr/>
          <p:nvPr/>
        </p:nvSpPr>
        <p:spPr>
          <a:xfrm>
            <a:off x="815975" y="870175"/>
            <a:ext cx="1739570" cy="495814"/>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smtClean="0">
                <a:latin typeface="Calibri" pitchFamily="34" charset="0"/>
              </a:rPr>
              <a:t>Receta</a:t>
            </a:r>
            <a:r>
              <a:rPr lang="en-US" sz="1400" dirty="0" smtClean="0">
                <a:latin typeface="Calibri" pitchFamily="34" charset="0"/>
              </a:rPr>
              <a:t> </a:t>
            </a:r>
            <a:r>
              <a:rPr lang="en-US" sz="1400" dirty="0" err="1" smtClean="0">
                <a:latin typeface="Calibri" pitchFamily="34" charset="0"/>
              </a:rPr>
              <a:t>Electrónica</a:t>
            </a:r>
            <a:endParaRPr lang="en-US" sz="1400" dirty="0">
              <a:latin typeface="Calibri" pitchFamily="34" charset="0"/>
            </a:endParaRPr>
          </a:p>
        </p:txBody>
      </p:sp>
      <p:pic>
        <p:nvPicPr>
          <p:cNvPr id="76" name="Rectangle 42"/>
          <p:cNvPicPr>
            <a:picLocks noChangeAspect="1" noChangeArrowheads="1"/>
          </p:cNvPicPr>
          <p:nvPr/>
        </p:nvPicPr>
        <p:blipFill>
          <a:blip r:embed="rId3"/>
          <a:srcRect/>
          <a:stretch>
            <a:fillRect/>
          </a:stretch>
        </p:blipFill>
        <p:spPr bwMode="auto">
          <a:xfrm>
            <a:off x="742235" y="564070"/>
            <a:ext cx="444960" cy="533207"/>
          </a:xfrm>
          <a:prstGeom prst="rect">
            <a:avLst/>
          </a:prstGeom>
          <a:noFill/>
          <a:ln w="9525" cap="flat" cmpd="sng" algn="ctr">
            <a:noFill/>
            <a:prstDash val="solid"/>
            <a:miter lim="800000"/>
            <a:headEnd type="none" w="med" len="med"/>
            <a:tailEnd type="none" w="med" len="med"/>
          </a:ln>
          <a:effectLst/>
        </p:spPr>
      </p:pic>
      <p:sp>
        <p:nvSpPr>
          <p:cNvPr id="66" name="Rectangle 65"/>
          <p:cNvSpPr/>
          <p:nvPr/>
        </p:nvSpPr>
        <p:spPr>
          <a:xfrm>
            <a:off x="828950" y="2129892"/>
            <a:ext cx="1739570" cy="664213"/>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smtClean="0">
                <a:latin typeface="Calibri" pitchFamily="34" charset="0"/>
              </a:rPr>
              <a:t>Receta</a:t>
            </a:r>
            <a:r>
              <a:rPr lang="en-US" sz="1400" dirty="0" smtClean="0">
                <a:latin typeface="Calibri" pitchFamily="34" charset="0"/>
              </a:rPr>
              <a:t> </a:t>
            </a:r>
            <a:r>
              <a:rPr lang="en-US" sz="1400" dirty="0" err="1" smtClean="0">
                <a:latin typeface="Calibri" pitchFamily="34" charset="0"/>
              </a:rPr>
              <a:t>Electrónica</a:t>
            </a:r>
            <a:r>
              <a:rPr lang="en-US" sz="1400" dirty="0" smtClean="0">
                <a:latin typeface="Calibri" pitchFamily="34" charset="0"/>
              </a:rPr>
              <a:t> </a:t>
            </a:r>
            <a:r>
              <a:rPr lang="en-US" sz="1400" dirty="0" err="1" smtClean="0">
                <a:latin typeface="Calibri" pitchFamily="34" charset="0"/>
              </a:rPr>
              <a:t>Adaptador</a:t>
            </a:r>
            <a:r>
              <a:rPr lang="en-US" sz="1400" dirty="0" smtClean="0">
                <a:latin typeface="Calibri" pitchFamily="34" charset="0"/>
              </a:rPr>
              <a:t> HCE</a:t>
            </a:r>
          </a:p>
          <a:p>
            <a:pPr algn="ctr"/>
            <a:r>
              <a:rPr lang="en-US" sz="1400" dirty="0" err="1" smtClean="0">
                <a:latin typeface="Calibri" pitchFamily="34" charset="0"/>
              </a:rPr>
              <a:t>Ministerio</a:t>
            </a:r>
            <a:r>
              <a:rPr lang="en-US" sz="1400" dirty="0" smtClean="0">
                <a:latin typeface="Calibri" pitchFamily="34" charset="0"/>
              </a:rPr>
              <a:t> </a:t>
            </a:r>
            <a:r>
              <a:rPr lang="en-US" sz="1400" dirty="0" err="1" smtClean="0">
                <a:latin typeface="Calibri" pitchFamily="34" charset="0"/>
              </a:rPr>
              <a:t>Sanidad</a:t>
            </a:r>
            <a:endParaRPr lang="en-US" sz="1400" dirty="0">
              <a:latin typeface="Calibri"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418</Words>
  <Application>Microsoft Office PowerPoint</Application>
  <PresentationFormat>Presentación en pantalla (4:3)</PresentationFormat>
  <Paragraphs>112</Paragraphs>
  <Slides>7</Slides>
  <Notes>7</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BizTalk en Administración Pública y Sanidad,  buena inversión en tiempos de crisis</vt:lpstr>
      <vt:lpstr>Agenda</vt:lpstr>
      <vt:lpstr>Estrategia para el cumplimiento de la Ley 11/2007</vt:lpstr>
      <vt:lpstr>ORDEN PRE/2971/2007 del 5 de Octubre</vt:lpstr>
      <vt:lpstr>Arquitectura Plataforma e-Factura</vt:lpstr>
      <vt:lpstr>Diapositiva 6</vt:lpstr>
      <vt:lpstr>Arquitectura Agente SNS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2008-12-04T07:22:25Z</dcterms:created>
  <dcterms:modified xsi:type="dcterms:W3CDTF">2008-12-04T09:18:50Z</dcterms:modified>
</cp:coreProperties>
</file>